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423" r:id="rId3"/>
    <p:sldId id="422" r:id="rId4"/>
    <p:sldId id="402" r:id="rId5"/>
    <p:sldId id="351" r:id="rId6"/>
    <p:sldId id="416" r:id="rId7"/>
    <p:sldId id="395" r:id="rId8"/>
    <p:sldId id="429" r:id="rId9"/>
    <p:sldId id="428" r:id="rId10"/>
    <p:sldId id="357" r:id="rId11"/>
    <p:sldId id="394" r:id="rId12"/>
    <p:sldId id="430" r:id="rId13"/>
    <p:sldId id="426" r:id="rId14"/>
    <p:sldId id="383" r:id="rId15"/>
    <p:sldId id="385" r:id="rId16"/>
    <p:sldId id="405" r:id="rId17"/>
    <p:sldId id="316" r:id="rId18"/>
    <p:sldId id="413" r:id="rId19"/>
    <p:sldId id="408" r:id="rId20"/>
    <p:sldId id="334" r:id="rId21"/>
    <p:sldId id="303" r:id="rId22"/>
  </p:sldIdLst>
  <p:sldSz cx="9144000" cy="6858000" type="screen4x3"/>
  <p:notesSz cx="68072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C213B86-7187-4DC4-B74E-D08D0E384177}">
          <p14:sldIdLst>
            <p14:sldId id="256"/>
            <p14:sldId id="423"/>
            <p14:sldId id="422"/>
            <p14:sldId id="402"/>
            <p14:sldId id="351"/>
            <p14:sldId id="416"/>
            <p14:sldId id="395"/>
            <p14:sldId id="429"/>
            <p14:sldId id="428"/>
            <p14:sldId id="357"/>
            <p14:sldId id="394"/>
            <p14:sldId id="430"/>
            <p14:sldId id="426"/>
            <p14:sldId id="383"/>
            <p14:sldId id="385"/>
            <p14:sldId id="405"/>
            <p14:sldId id="316"/>
            <p14:sldId id="413"/>
            <p14:sldId id="408"/>
            <p14:sldId id="334"/>
            <p14:sldId id="30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90B"/>
    <a:srgbClr val="FF3300"/>
    <a:srgbClr val="CC0000"/>
    <a:srgbClr val="8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7535" autoAdjust="0"/>
  </p:normalViewPr>
  <p:slideViewPr>
    <p:cSldViewPr>
      <p:cViewPr>
        <p:scale>
          <a:sx n="100" d="100"/>
          <a:sy n="100" d="100"/>
        </p:scale>
        <p:origin x="-1944" y="-4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4038" y="-96"/>
      </p:cViewPr>
      <p:guideLst>
        <p:guide orient="horz" pos="3132"/>
        <p:guide pos="214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___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ltLang="ja-JP" dirty="0" smtClean="0"/>
              <a:t>SNR</a:t>
            </a:r>
            <a:r>
              <a:rPr lang="ja-JP" altLang="en-US" dirty="0" smtClean="0"/>
              <a:t>が</a:t>
            </a:r>
            <a:r>
              <a:rPr lang="en-US" altLang="ja-JP" dirty="0" smtClean="0"/>
              <a:t>10db</a:t>
            </a:r>
            <a:r>
              <a:rPr lang="ja-JP" altLang="en-US" dirty="0" smtClean="0"/>
              <a:t>以上の捕捉衛星数</a:t>
            </a:r>
            <a:endParaRPr lang="ja-JP" altLang="en-US" dirty="0"/>
          </a:p>
        </c:rich>
      </c:tx>
      <c:layout>
        <c:manualLayout>
          <c:xMode val="edge"/>
          <c:yMode val="edge"/>
          <c:x val="0.31649787871004298"/>
          <c:y val="1.51412114685974E-2"/>
        </c:manualLayout>
      </c:layout>
      <c:overlay val="0"/>
    </c:title>
    <c:autoTitleDeleted val="0"/>
    <c:plotArea>
      <c:layout>
        <c:manualLayout>
          <c:layoutTarget val="inner"/>
          <c:xMode val="edge"/>
          <c:yMode val="edge"/>
          <c:x val="9.4305731468605797E-2"/>
          <c:y val="9.9765323144450496E-2"/>
          <c:w val="0.88949818280588899"/>
          <c:h val="0.69008801455082402"/>
        </c:manualLayout>
      </c:layout>
      <c:lineChart>
        <c:grouping val="standard"/>
        <c:varyColors val="0"/>
        <c:ser>
          <c:idx val="0"/>
          <c:order val="0"/>
          <c:tx>
            <c:strRef>
              <c:f>SIM!$B$1</c:f>
              <c:strCache>
                <c:ptCount val="1"/>
                <c:pt idx="0">
                  <c:v>オープンスカイ</c:v>
                </c:pt>
              </c:strCache>
            </c:strRef>
          </c:tx>
          <c:marker>
            <c:symbol val="none"/>
          </c:marker>
          <c:cat>
            <c:numRef>
              <c:f>SIM!$A$2:$A$63</c:f>
              <c:numCache>
                <c:formatCode>General</c:formatCode>
                <c:ptCount val="6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SIM!$B$2:$B$63</c:f>
              <c:numCache>
                <c:formatCode>General</c:formatCode>
                <c:ptCount val="62"/>
                <c:pt idx="0">
                  <c:v>0</c:v>
                </c:pt>
                <c:pt idx="1">
                  <c:v>0</c:v>
                </c:pt>
                <c:pt idx="2">
                  <c:v>0</c:v>
                </c:pt>
                <c:pt idx="3">
                  <c:v>0</c:v>
                </c:pt>
                <c:pt idx="4">
                  <c:v>6</c:v>
                </c:pt>
                <c:pt idx="5">
                  <c:v>7</c:v>
                </c:pt>
                <c:pt idx="6">
                  <c:v>7</c:v>
                </c:pt>
                <c:pt idx="7">
                  <c:v>7</c:v>
                </c:pt>
                <c:pt idx="8">
                  <c:v>7</c:v>
                </c:pt>
                <c:pt idx="9">
                  <c:v>7</c:v>
                </c:pt>
                <c:pt idx="10">
                  <c:v>7</c:v>
                </c:pt>
                <c:pt idx="11">
                  <c:v>7</c:v>
                </c:pt>
                <c:pt idx="12">
                  <c:v>7</c:v>
                </c:pt>
                <c:pt idx="13">
                  <c:v>7</c:v>
                </c:pt>
                <c:pt idx="14">
                  <c:v>7</c:v>
                </c:pt>
                <c:pt idx="15">
                  <c:v>7</c:v>
                </c:pt>
                <c:pt idx="16">
                  <c:v>7</c:v>
                </c:pt>
                <c:pt idx="17">
                  <c:v>7</c:v>
                </c:pt>
                <c:pt idx="18">
                  <c:v>7</c:v>
                </c:pt>
                <c:pt idx="19">
                  <c:v>7</c:v>
                </c:pt>
                <c:pt idx="20">
                  <c:v>7</c:v>
                </c:pt>
                <c:pt idx="21">
                  <c:v>7</c:v>
                </c:pt>
                <c:pt idx="22">
                  <c:v>8</c:v>
                </c:pt>
                <c:pt idx="23">
                  <c:v>8</c:v>
                </c:pt>
                <c:pt idx="24">
                  <c:v>8</c:v>
                </c:pt>
                <c:pt idx="25">
                  <c:v>8</c:v>
                </c:pt>
                <c:pt idx="26">
                  <c:v>8</c:v>
                </c:pt>
                <c:pt idx="27">
                  <c:v>8</c:v>
                </c:pt>
                <c:pt idx="28">
                  <c:v>8</c:v>
                </c:pt>
                <c:pt idx="29">
                  <c:v>8</c:v>
                </c:pt>
                <c:pt idx="30">
                  <c:v>8</c:v>
                </c:pt>
                <c:pt idx="31">
                  <c:v>8</c:v>
                </c:pt>
                <c:pt idx="32">
                  <c:v>8</c:v>
                </c:pt>
                <c:pt idx="33">
                  <c:v>8</c:v>
                </c:pt>
                <c:pt idx="34">
                  <c:v>8</c:v>
                </c:pt>
                <c:pt idx="35">
                  <c:v>8</c:v>
                </c:pt>
                <c:pt idx="36">
                  <c:v>8</c:v>
                </c:pt>
                <c:pt idx="37">
                  <c:v>8</c:v>
                </c:pt>
                <c:pt idx="38">
                  <c:v>8</c:v>
                </c:pt>
                <c:pt idx="39">
                  <c:v>8</c:v>
                </c:pt>
                <c:pt idx="40">
                  <c:v>9</c:v>
                </c:pt>
                <c:pt idx="41">
                  <c:v>9</c:v>
                </c:pt>
                <c:pt idx="42">
                  <c:v>9</c:v>
                </c:pt>
                <c:pt idx="43">
                  <c:v>9</c:v>
                </c:pt>
                <c:pt idx="44">
                  <c:v>9</c:v>
                </c:pt>
                <c:pt idx="45">
                  <c:v>9</c:v>
                </c:pt>
                <c:pt idx="46">
                  <c:v>9</c:v>
                </c:pt>
                <c:pt idx="47">
                  <c:v>9</c:v>
                </c:pt>
                <c:pt idx="48">
                  <c:v>9</c:v>
                </c:pt>
                <c:pt idx="49">
                  <c:v>9</c:v>
                </c:pt>
                <c:pt idx="50">
                  <c:v>9</c:v>
                </c:pt>
                <c:pt idx="51">
                  <c:v>9</c:v>
                </c:pt>
                <c:pt idx="52">
                  <c:v>9</c:v>
                </c:pt>
                <c:pt idx="53">
                  <c:v>9</c:v>
                </c:pt>
                <c:pt idx="54">
                  <c:v>9</c:v>
                </c:pt>
                <c:pt idx="55">
                  <c:v>9</c:v>
                </c:pt>
                <c:pt idx="56">
                  <c:v>9</c:v>
                </c:pt>
                <c:pt idx="57">
                  <c:v>9</c:v>
                </c:pt>
                <c:pt idx="58">
                  <c:v>9</c:v>
                </c:pt>
                <c:pt idx="59">
                  <c:v>9</c:v>
                </c:pt>
                <c:pt idx="60">
                  <c:v>9</c:v>
                </c:pt>
              </c:numCache>
            </c:numRef>
          </c:val>
          <c:smooth val="0"/>
        </c:ser>
        <c:ser>
          <c:idx val="1"/>
          <c:order val="1"/>
          <c:tx>
            <c:strRef>
              <c:f>SIM!$C$1</c:f>
              <c:strCache>
                <c:ptCount val="1"/>
                <c:pt idx="0">
                  <c:v>ビル街</c:v>
                </c:pt>
              </c:strCache>
            </c:strRef>
          </c:tx>
          <c:marker>
            <c:symbol val="none"/>
          </c:marker>
          <c:cat>
            <c:numRef>
              <c:f>SIM!$A$2:$A$63</c:f>
              <c:numCache>
                <c:formatCode>General</c:formatCode>
                <c:ptCount val="6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SIM!$C$2:$C$63</c:f>
              <c:numCache>
                <c:formatCode>General</c:formatCode>
                <c:ptCount val="62"/>
                <c:pt idx="0">
                  <c:v>0</c:v>
                </c:pt>
                <c:pt idx="1">
                  <c:v>0</c:v>
                </c:pt>
                <c:pt idx="2">
                  <c:v>0</c:v>
                </c:pt>
                <c:pt idx="3">
                  <c:v>0</c:v>
                </c:pt>
                <c:pt idx="4">
                  <c:v>1</c:v>
                </c:pt>
                <c:pt idx="5">
                  <c:v>2</c:v>
                </c:pt>
                <c:pt idx="6">
                  <c:v>2</c:v>
                </c:pt>
                <c:pt idx="7">
                  <c:v>3</c:v>
                </c:pt>
                <c:pt idx="8">
                  <c:v>5</c:v>
                </c:pt>
                <c:pt idx="9">
                  <c:v>5</c:v>
                </c:pt>
                <c:pt idx="10">
                  <c:v>5</c:v>
                </c:pt>
                <c:pt idx="11">
                  <c:v>5</c:v>
                </c:pt>
                <c:pt idx="12">
                  <c:v>5</c:v>
                </c:pt>
                <c:pt idx="13">
                  <c:v>5</c:v>
                </c:pt>
                <c:pt idx="14">
                  <c:v>5</c:v>
                </c:pt>
                <c:pt idx="15">
                  <c:v>5</c:v>
                </c:pt>
                <c:pt idx="16">
                  <c:v>5</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6</c:v>
                </c:pt>
                <c:pt idx="33">
                  <c:v>6</c:v>
                </c:pt>
                <c:pt idx="34">
                  <c:v>6</c:v>
                </c:pt>
                <c:pt idx="35">
                  <c:v>6</c:v>
                </c:pt>
                <c:pt idx="36">
                  <c:v>6</c:v>
                </c:pt>
                <c:pt idx="37">
                  <c:v>6</c:v>
                </c:pt>
                <c:pt idx="38">
                  <c:v>6</c:v>
                </c:pt>
                <c:pt idx="39">
                  <c:v>6</c:v>
                </c:pt>
                <c:pt idx="40">
                  <c:v>6</c:v>
                </c:pt>
                <c:pt idx="41">
                  <c:v>6</c:v>
                </c:pt>
                <c:pt idx="42">
                  <c:v>6</c:v>
                </c:pt>
                <c:pt idx="43">
                  <c:v>6</c:v>
                </c:pt>
                <c:pt idx="44">
                  <c:v>6</c:v>
                </c:pt>
                <c:pt idx="45">
                  <c:v>7</c:v>
                </c:pt>
                <c:pt idx="46">
                  <c:v>7</c:v>
                </c:pt>
                <c:pt idx="47">
                  <c:v>7</c:v>
                </c:pt>
                <c:pt idx="48">
                  <c:v>7</c:v>
                </c:pt>
                <c:pt idx="49">
                  <c:v>7</c:v>
                </c:pt>
                <c:pt idx="50">
                  <c:v>7</c:v>
                </c:pt>
                <c:pt idx="51">
                  <c:v>7</c:v>
                </c:pt>
                <c:pt idx="52">
                  <c:v>7</c:v>
                </c:pt>
                <c:pt idx="53">
                  <c:v>7</c:v>
                </c:pt>
                <c:pt idx="54">
                  <c:v>7</c:v>
                </c:pt>
                <c:pt idx="55">
                  <c:v>7</c:v>
                </c:pt>
                <c:pt idx="56">
                  <c:v>7</c:v>
                </c:pt>
                <c:pt idx="57">
                  <c:v>7</c:v>
                </c:pt>
                <c:pt idx="58">
                  <c:v>7</c:v>
                </c:pt>
                <c:pt idx="59">
                  <c:v>7</c:v>
                </c:pt>
                <c:pt idx="60">
                  <c:v>7</c:v>
                </c:pt>
              </c:numCache>
            </c:numRef>
          </c:val>
          <c:smooth val="0"/>
        </c:ser>
        <c:ser>
          <c:idx val="2"/>
          <c:order val="2"/>
          <c:tx>
            <c:strRef>
              <c:f>SIM!$D$1</c:f>
              <c:strCache>
                <c:ptCount val="1"/>
                <c:pt idx="0">
                  <c:v>窓際</c:v>
                </c:pt>
              </c:strCache>
            </c:strRef>
          </c:tx>
          <c:marker>
            <c:symbol val="none"/>
          </c:marker>
          <c:cat>
            <c:numRef>
              <c:f>SIM!$A$2:$A$63</c:f>
              <c:numCache>
                <c:formatCode>General</c:formatCode>
                <c:ptCount val="6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SIM!$D$2:$D$63</c:f>
              <c:numCache>
                <c:formatCode>General</c:formatCode>
                <c:ptCount val="62"/>
                <c:pt idx="0">
                  <c:v>0</c:v>
                </c:pt>
                <c:pt idx="1">
                  <c:v>0</c:v>
                </c:pt>
                <c:pt idx="2">
                  <c:v>0</c:v>
                </c:pt>
                <c:pt idx="3">
                  <c:v>0</c:v>
                </c:pt>
                <c:pt idx="4">
                  <c:v>0</c:v>
                </c:pt>
                <c:pt idx="5">
                  <c:v>1</c:v>
                </c:pt>
                <c:pt idx="6">
                  <c:v>2</c:v>
                </c:pt>
                <c:pt idx="7">
                  <c:v>2</c:v>
                </c:pt>
                <c:pt idx="8">
                  <c:v>2</c:v>
                </c:pt>
                <c:pt idx="9">
                  <c:v>3</c:v>
                </c:pt>
                <c:pt idx="10">
                  <c:v>3</c:v>
                </c:pt>
                <c:pt idx="11">
                  <c:v>3</c:v>
                </c:pt>
                <c:pt idx="12">
                  <c:v>3</c:v>
                </c:pt>
                <c:pt idx="13">
                  <c:v>3</c:v>
                </c:pt>
                <c:pt idx="14">
                  <c:v>3</c:v>
                </c:pt>
                <c:pt idx="15">
                  <c:v>3</c:v>
                </c:pt>
                <c:pt idx="16">
                  <c:v>3</c:v>
                </c:pt>
                <c:pt idx="17">
                  <c:v>4</c:v>
                </c:pt>
                <c:pt idx="18">
                  <c:v>5</c:v>
                </c:pt>
                <c:pt idx="19">
                  <c:v>5</c:v>
                </c:pt>
                <c:pt idx="20">
                  <c:v>5</c:v>
                </c:pt>
                <c:pt idx="21">
                  <c:v>5</c:v>
                </c:pt>
                <c:pt idx="22">
                  <c:v>5</c:v>
                </c:pt>
                <c:pt idx="23">
                  <c:v>5</c:v>
                </c:pt>
                <c:pt idx="24">
                  <c:v>5</c:v>
                </c:pt>
                <c:pt idx="25">
                  <c:v>5</c:v>
                </c:pt>
                <c:pt idx="26">
                  <c:v>5</c:v>
                </c:pt>
                <c:pt idx="27">
                  <c:v>5</c:v>
                </c:pt>
                <c:pt idx="28">
                  <c:v>5</c:v>
                </c:pt>
                <c:pt idx="29">
                  <c:v>5</c:v>
                </c:pt>
                <c:pt idx="30">
                  <c:v>6</c:v>
                </c:pt>
                <c:pt idx="31">
                  <c:v>6</c:v>
                </c:pt>
                <c:pt idx="32">
                  <c:v>6</c:v>
                </c:pt>
                <c:pt idx="33">
                  <c:v>6</c:v>
                </c:pt>
                <c:pt idx="34">
                  <c:v>6</c:v>
                </c:pt>
                <c:pt idx="35">
                  <c:v>6</c:v>
                </c:pt>
                <c:pt idx="36">
                  <c:v>6</c:v>
                </c:pt>
                <c:pt idx="37">
                  <c:v>6</c:v>
                </c:pt>
                <c:pt idx="38">
                  <c:v>6</c:v>
                </c:pt>
                <c:pt idx="39">
                  <c:v>6</c:v>
                </c:pt>
                <c:pt idx="40">
                  <c:v>6</c:v>
                </c:pt>
                <c:pt idx="41">
                  <c:v>6</c:v>
                </c:pt>
                <c:pt idx="42">
                  <c:v>6</c:v>
                </c:pt>
                <c:pt idx="43">
                  <c:v>6</c:v>
                </c:pt>
                <c:pt idx="44">
                  <c:v>7</c:v>
                </c:pt>
                <c:pt idx="45">
                  <c:v>7</c:v>
                </c:pt>
                <c:pt idx="46">
                  <c:v>7</c:v>
                </c:pt>
                <c:pt idx="47">
                  <c:v>7</c:v>
                </c:pt>
                <c:pt idx="48">
                  <c:v>7</c:v>
                </c:pt>
                <c:pt idx="49">
                  <c:v>7</c:v>
                </c:pt>
                <c:pt idx="50">
                  <c:v>7</c:v>
                </c:pt>
                <c:pt idx="51">
                  <c:v>7</c:v>
                </c:pt>
                <c:pt idx="52">
                  <c:v>7</c:v>
                </c:pt>
                <c:pt idx="53">
                  <c:v>7</c:v>
                </c:pt>
                <c:pt idx="54">
                  <c:v>7</c:v>
                </c:pt>
                <c:pt idx="55">
                  <c:v>7</c:v>
                </c:pt>
                <c:pt idx="56">
                  <c:v>7</c:v>
                </c:pt>
                <c:pt idx="57">
                  <c:v>7</c:v>
                </c:pt>
                <c:pt idx="58">
                  <c:v>7</c:v>
                </c:pt>
                <c:pt idx="59">
                  <c:v>7</c:v>
                </c:pt>
                <c:pt idx="60">
                  <c:v>7</c:v>
                </c:pt>
              </c:numCache>
            </c:numRef>
          </c:val>
          <c:smooth val="0"/>
        </c:ser>
        <c:ser>
          <c:idx val="3"/>
          <c:order val="3"/>
          <c:tx>
            <c:strRef>
              <c:f>SIM!$E$1</c:f>
              <c:strCache>
                <c:ptCount val="1"/>
                <c:pt idx="0">
                  <c:v>部屋の奥</c:v>
                </c:pt>
              </c:strCache>
            </c:strRef>
          </c:tx>
          <c:marker>
            <c:symbol val="none"/>
          </c:marker>
          <c:cat>
            <c:numRef>
              <c:f>SIM!$A$2:$A$63</c:f>
              <c:numCache>
                <c:formatCode>General</c:formatCode>
                <c:ptCount val="6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SIM!$E$2:$E$63</c:f>
              <c:numCache>
                <c:formatCode>General</c:formatCode>
                <c:ptCount val="62"/>
                <c:pt idx="0">
                  <c:v>0</c:v>
                </c:pt>
                <c:pt idx="1">
                  <c:v>0</c:v>
                </c:pt>
                <c:pt idx="2">
                  <c:v>0</c:v>
                </c:pt>
                <c:pt idx="3">
                  <c:v>0</c:v>
                </c:pt>
                <c:pt idx="4">
                  <c:v>0</c:v>
                </c:pt>
                <c:pt idx="5">
                  <c:v>0</c:v>
                </c:pt>
                <c:pt idx="6">
                  <c:v>1</c:v>
                </c:pt>
                <c:pt idx="7">
                  <c:v>1</c:v>
                </c:pt>
                <c:pt idx="8">
                  <c:v>1</c:v>
                </c:pt>
                <c:pt idx="9">
                  <c:v>1</c:v>
                </c:pt>
                <c:pt idx="10">
                  <c:v>1</c:v>
                </c:pt>
                <c:pt idx="11">
                  <c:v>1</c:v>
                </c:pt>
                <c:pt idx="12">
                  <c:v>1</c:v>
                </c:pt>
                <c:pt idx="13">
                  <c:v>1</c:v>
                </c:pt>
                <c:pt idx="14">
                  <c:v>2</c:v>
                </c:pt>
                <c:pt idx="15">
                  <c:v>2</c:v>
                </c:pt>
                <c:pt idx="16">
                  <c:v>2</c:v>
                </c:pt>
                <c:pt idx="17">
                  <c:v>2</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3</c:v>
                </c:pt>
                <c:pt idx="33">
                  <c:v>3</c:v>
                </c:pt>
                <c:pt idx="34">
                  <c:v>3</c:v>
                </c:pt>
                <c:pt idx="35">
                  <c:v>3</c:v>
                </c:pt>
                <c:pt idx="36">
                  <c:v>3</c:v>
                </c:pt>
                <c:pt idx="37">
                  <c:v>3</c:v>
                </c:pt>
                <c:pt idx="38">
                  <c:v>3</c:v>
                </c:pt>
                <c:pt idx="39">
                  <c:v>3</c:v>
                </c:pt>
                <c:pt idx="40">
                  <c:v>3</c:v>
                </c:pt>
                <c:pt idx="41">
                  <c:v>3</c:v>
                </c:pt>
                <c:pt idx="42">
                  <c:v>3</c:v>
                </c:pt>
                <c:pt idx="43">
                  <c:v>3</c:v>
                </c:pt>
                <c:pt idx="44">
                  <c:v>3</c:v>
                </c:pt>
                <c:pt idx="45">
                  <c:v>3</c:v>
                </c:pt>
                <c:pt idx="46">
                  <c:v>3</c:v>
                </c:pt>
                <c:pt idx="47">
                  <c:v>3</c:v>
                </c:pt>
                <c:pt idx="48">
                  <c:v>3</c:v>
                </c:pt>
                <c:pt idx="49">
                  <c:v>3</c:v>
                </c:pt>
                <c:pt idx="50">
                  <c:v>3</c:v>
                </c:pt>
                <c:pt idx="51">
                  <c:v>3</c:v>
                </c:pt>
                <c:pt idx="52">
                  <c:v>3</c:v>
                </c:pt>
                <c:pt idx="53">
                  <c:v>3</c:v>
                </c:pt>
                <c:pt idx="54">
                  <c:v>3</c:v>
                </c:pt>
                <c:pt idx="55">
                  <c:v>3</c:v>
                </c:pt>
                <c:pt idx="56">
                  <c:v>3</c:v>
                </c:pt>
                <c:pt idx="57">
                  <c:v>3</c:v>
                </c:pt>
                <c:pt idx="58">
                  <c:v>3</c:v>
                </c:pt>
                <c:pt idx="59">
                  <c:v>3</c:v>
                </c:pt>
                <c:pt idx="60">
                  <c:v>3</c:v>
                </c:pt>
              </c:numCache>
            </c:numRef>
          </c:val>
          <c:smooth val="0"/>
        </c:ser>
        <c:ser>
          <c:idx val="4"/>
          <c:order val="4"/>
          <c:tx>
            <c:strRef>
              <c:f>SIM!$F$1</c:f>
              <c:strCache>
                <c:ptCount val="1"/>
                <c:pt idx="0">
                  <c:v>廊下</c:v>
                </c:pt>
              </c:strCache>
            </c:strRef>
          </c:tx>
          <c:marker>
            <c:symbol val="none"/>
          </c:marker>
          <c:cat>
            <c:numRef>
              <c:f>SIM!$A$2:$A$63</c:f>
              <c:numCache>
                <c:formatCode>General</c:formatCode>
                <c:ptCount val="6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SIM!$F$2:$F$63</c:f>
              <c:numCache>
                <c:formatCode>General</c:formatCode>
                <c:ptCount val="62"/>
                <c:pt idx="0">
                  <c:v>0</c:v>
                </c:pt>
                <c:pt idx="1">
                  <c:v>0</c:v>
                </c:pt>
                <c:pt idx="2">
                  <c:v>0</c:v>
                </c:pt>
                <c:pt idx="3">
                  <c:v>0</c:v>
                </c:pt>
                <c:pt idx="4">
                  <c:v>0</c:v>
                </c:pt>
                <c:pt idx="5">
                  <c:v>0</c:v>
                </c:pt>
                <c:pt idx="6">
                  <c:v>0</c:v>
                </c:pt>
                <c:pt idx="7">
                  <c:v>0</c:v>
                </c:pt>
                <c:pt idx="8">
                  <c:v>0</c:v>
                </c:pt>
                <c:pt idx="9">
                  <c:v>0</c:v>
                </c:pt>
                <c:pt idx="10">
                  <c:v>0</c:v>
                </c:pt>
                <c:pt idx="11">
                  <c:v>0</c:v>
                </c:pt>
                <c:pt idx="12">
                  <c:v>0</c:v>
                </c:pt>
                <c:pt idx="13">
                  <c:v>2</c:v>
                </c:pt>
                <c:pt idx="14">
                  <c:v>2</c:v>
                </c:pt>
                <c:pt idx="15">
                  <c:v>2</c:v>
                </c:pt>
                <c:pt idx="16">
                  <c:v>2</c:v>
                </c:pt>
                <c:pt idx="17">
                  <c:v>2</c:v>
                </c:pt>
                <c:pt idx="18">
                  <c:v>2</c:v>
                </c:pt>
                <c:pt idx="19">
                  <c:v>2</c:v>
                </c:pt>
                <c:pt idx="20">
                  <c:v>2</c:v>
                </c:pt>
                <c:pt idx="21">
                  <c:v>2</c:v>
                </c:pt>
                <c:pt idx="22">
                  <c:v>2</c:v>
                </c:pt>
                <c:pt idx="23">
                  <c:v>2</c:v>
                </c:pt>
                <c:pt idx="24">
                  <c:v>2</c:v>
                </c:pt>
                <c:pt idx="25">
                  <c:v>2</c:v>
                </c:pt>
                <c:pt idx="26">
                  <c:v>2</c:v>
                </c:pt>
                <c:pt idx="27">
                  <c:v>3</c:v>
                </c:pt>
                <c:pt idx="28">
                  <c:v>3</c:v>
                </c:pt>
                <c:pt idx="29">
                  <c:v>3</c:v>
                </c:pt>
                <c:pt idx="30">
                  <c:v>3</c:v>
                </c:pt>
                <c:pt idx="31">
                  <c:v>3</c:v>
                </c:pt>
                <c:pt idx="32">
                  <c:v>3</c:v>
                </c:pt>
                <c:pt idx="33">
                  <c:v>3</c:v>
                </c:pt>
                <c:pt idx="34">
                  <c:v>3</c:v>
                </c:pt>
                <c:pt idx="35">
                  <c:v>3</c:v>
                </c:pt>
                <c:pt idx="36">
                  <c:v>3</c:v>
                </c:pt>
                <c:pt idx="37">
                  <c:v>3</c:v>
                </c:pt>
                <c:pt idx="38">
                  <c:v>3</c:v>
                </c:pt>
                <c:pt idx="39">
                  <c:v>3</c:v>
                </c:pt>
                <c:pt idx="40">
                  <c:v>3</c:v>
                </c:pt>
                <c:pt idx="41">
                  <c:v>3</c:v>
                </c:pt>
                <c:pt idx="42">
                  <c:v>3</c:v>
                </c:pt>
                <c:pt idx="43">
                  <c:v>3</c:v>
                </c:pt>
                <c:pt idx="44">
                  <c:v>3</c:v>
                </c:pt>
                <c:pt idx="45">
                  <c:v>3</c:v>
                </c:pt>
                <c:pt idx="46">
                  <c:v>3</c:v>
                </c:pt>
                <c:pt idx="47">
                  <c:v>3</c:v>
                </c:pt>
                <c:pt idx="48">
                  <c:v>3</c:v>
                </c:pt>
                <c:pt idx="49">
                  <c:v>3</c:v>
                </c:pt>
                <c:pt idx="50">
                  <c:v>3</c:v>
                </c:pt>
                <c:pt idx="51">
                  <c:v>3</c:v>
                </c:pt>
                <c:pt idx="52">
                  <c:v>3</c:v>
                </c:pt>
                <c:pt idx="53">
                  <c:v>3</c:v>
                </c:pt>
                <c:pt idx="54">
                  <c:v>3</c:v>
                </c:pt>
                <c:pt idx="55">
                  <c:v>3</c:v>
                </c:pt>
                <c:pt idx="56">
                  <c:v>3</c:v>
                </c:pt>
                <c:pt idx="57">
                  <c:v>3</c:v>
                </c:pt>
                <c:pt idx="58">
                  <c:v>3</c:v>
                </c:pt>
                <c:pt idx="59">
                  <c:v>3</c:v>
                </c:pt>
                <c:pt idx="60">
                  <c:v>3</c:v>
                </c:pt>
                <c:pt idx="61">
                  <c:v>3</c:v>
                </c:pt>
              </c:numCache>
            </c:numRef>
          </c:val>
          <c:smooth val="0"/>
        </c:ser>
        <c:ser>
          <c:idx val="5"/>
          <c:order val="5"/>
          <c:tx>
            <c:strRef>
              <c:f>SIM!$G$1</c:f>
              <c:strCache>
                <c:ptCount val="1"/>
                <c:pt idx="0">
                  <c:v>地下</c:v>
                </c:pt>
              </c:strCache>
            </c:strRef>
          </c:tx>
          <c:marker>
            <c:symbol val="none"/>
          </c:marker>
          <c:cat>
            <c:numRef>
              <c:f>SIM!$A$2:$A$63</c:f>
              <c:numCache>
                <c:formatCode>General</c:formatCode>
                <c:ptCount val="6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SIM!$G$2:$G$63</c:f>
              <c:numCache>
                <c:formatCode>General</c:formatCode>
                <c:ptCount val="6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numCache>
            </c:numRef>
          </c:val>
          <c:smooth val="0"/>
        </c:ser>
        <c:dLbls>
          <c:showLegendKey val="0"/>
          <c:showVal val="0"/>
          <c:showCatName val="0"/>
          <c:showSerName val="0"/>
          <c:showPercent val="0"/>
          <c:showBubbleSize val="0"/>
        </c:dLbls>
        <c:marker val="1"/>
        <c:smooth val="0"/>
        <c:axId val="106084864"/>
        <c:axId val="47574400"/>
      </c:lineChart>
      <c:catAx>
        <c:axId val="106084864"/>
        <c:scaling>
          <c:orientation val="minMax"/>
        </c:scaling>
        <c:delete val="0"/>
        <c:axPos val="b"/>
        <c:title>
          <c:tx>
            <c:rich>
              <a:bodyPr/>
              <a:lstStyle/>
              <a:p>
                <a:pPr>
                  <a:defRPr/>
                </a:pPr>
                <a:r>
                  <a:rPr lang="ja-JP" altLang="en-US" sz="1400" dirty="0" smtClean="0"/>
                  <a:t>時間（秒）</a:t>
                </a:r>
                <a:endParaRPr lang="ja-JP" altLang="en-US" sz="1400" dirty="0"/>
              </a:p>
            </c:rich>
          </c:tx>
          <c:layout>
            <c:manualLayout>
              <c:xMode val="edge"/>
              <c:yMode val="edge"/>
              <c:x val="0.89667273432526251"/>
              <c:y val="0.89566984749653578"/>
            </c:manualLayout>
          </c:layout>
          <c:overlay val="0"/>
        </c:title>
        <c:numFmt formatCode="General" sourceLinked="1"/>
        <c:majorTickMark val="none"/>
        <c:minorTickMark val="none"/>
        <c:tickLblPos val="nextTo"/>
        <c:txPr>
          <a:bodyPr/>
          <a:lstStyle/>
          <a:p>
            <a:pPr>
              <a:defRPr sz="1400"/>
            </a:pPr>
            <a:endParaRPr lang="ja-JP"/>
          </a:p>
        </c:txPr>
        <c:crossAx val="47574400"/>
        <c:crosses val="autoZero"/>
        <c:auto val="1"/>
        <c:lblAlgn val="ctr"/>
        <c:lblOffset val="100"/>
        <c:tickLblSkip val="5"/>
        <c:tickMarkSkip val="5"/>
        <c:noMultiLvlLbl val="0"/>
      </c:catAx>
      <c:valAx>
        <c:axId val="47574400"/>
        <c:scaling>
          <c:orientation val="minMax"/>
        </c:scaling>
        <c:delete val="0"/>
        <c:axPos val="l"/>
        <c:majorGridlines/>
        <c:title>
          <c:tx>
            <c:rich>
              <a:bodyPr rot="-5400000" vert="horz"/>
              <a:lstStyle/>
              <a:p>
                <a:pPr>
                  <a:defRPr/>
                </a:pPr>
                <a:r>
                  <a:rPr lang="ja-JP" altLang="en-US" sz="1400" dirty="0" smtClean="0"/>
                  <a:t>捕捉衛星数（基）</a:t>
                </a:r>
                <a:endParaRPr lang="ja-JP" altLang="en-US" sz="1400" dirty="0"/>
              </a:p>
            </c:rich>
          </c:tx>
          <c:layout/>
          <c:overlay val="0"/>
        </c:title>
        <c:numFmt formatCode="General" sourceLinked="1"/>
        <c:majorTickMark val="none"/>
        <c:minorTickMark val="none"/>
        <c:tickLblPos val="nextTo"/>
        <c:spPr>
          <a:ln w="9525">
            <a:noFill/>
          </a:ln>
        </c:spPr>
        <c:txPr>
          <a:bodyPr/>
          <a:lstStyle/>
          <a:p>
            <a:pPr>
              <a:defRPr sz="1400"/>
            </a:pPr>
            <a:endParaRPr lang="ja-JP"/>
          </a:p>
        </c:txPr>
        <c:crossAx val="106084864"/>
        <c:crosses val="autoZero"/>
        <c:crossBetween val="between"/>
      </c:valAx>
    </c:plotArea>
    <c:legend>
      <c:legendPos val="b"/>
      <c:layout>
        <c:manualLayout>
          <c:xMode val="edge"/>
          <c:yMode val="edge"/>
          <c:x val="3.7674728460889852E-2"/>
          <c:y val="0.89328773563445019"/>
          <c:w val="0.79832421869221526"/>
          <c:h val="8.1745305565806337E-2"/>
        </c:manualLayout>
      </c:layout>
      <c:overlay val="0"/>
      <c:spPr>
        <a:ln>
          <a:solidFill>
            <a:srgbClr val="3E3E67"/>
          </a:solidFill>
        </a:ln>
      </c:spPr>
      <c:txPr>
        <a:bodyPr/>
        <a:lstStyle/>
        <a:p>
          <a:pPr>
            <a:defRPr sz="1400"/>
          </a:pPr>
          <a:endParaRPr lang="ja-JP"/>
        </a:p>
      </c:txPr>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787" cy="497284"/>
          </a:xfrm>
          <a:prstGeom prst="rect">
            <a:avLst/>
          </a:prstGeom>
        </p:spPr>
        <p:txBody>
          <a:bodyPr vert="horz" lIns="92245" tIns="46122" rIns="92245" bIns="46122"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55838" y="0"/>
            <a:ext cx="2949787" cy="497284"/>
          </a:xfrm>
          <a:prstGeom prst="rect">
            <a:avLst/>
          </a:prstGeom>
        </p:spPr>
        <p:txBody>
          <a:bodyPr vert="horz" lIns="92245" tIns="46122" rIns="92245" bIns="46122" rtlCol="0"/>
          <a:lstStyle>
            <a:lvl1pPr algn="r">
              <a:defRPr sz="1200"/>
            </a:lvl1pPr>
          </a:lstStyle>
          <a:p>
            <a:fld id="{911FC2E2-87C1-48A0-94CB-DBFBCCD36005}" type="datetimeFigureOut">
              <a:rPr kumimoji="1" lang="ja-JP" altLang="en-US" smtClean="0"/>
              <a:t>2013/1/29</a:t>
            </a:fld>
            <a:endParaRPr kumimoji="1" lang="ja-JP" altLang="en-US" dirty="0"/>
          </a:p>
        </p:txBody>
      </p:sp>
      <p:sp>
        <p:nvSpPr>
          <p:cNvPr id="4" name="フッター プレースホルダー 3"/>
          <p:cNvSpPr>
            <a:spLocks noGrp="1"/>
          </p:cNvSpPr>
          <p:nvPr>
            <p:ph type="ftr" sz="quarter" idx="2"/>
          </p:nvPr>
        </p:nvSpPr>
        <p:spPr>
          <a:xfrm>
            <a:off x="1" y="9446678"/>
            <a:ext cx="2949787" cy="497284"/>
          </a:xfrm>
          <a:prstGeom prst="rect">
            <a:avLst/>
          </a:prstGeom>
        </p:spPr>
        <p:txBody>
          <a:bodyPr vert="horz" lIns="92245" tIns="46122" rIns="92245" bIns="46122"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55838" y="9446678"/>
            <a:ext cx="2949787" cy="497284"/>
          </a:xfrm>
          <a:prstGeom prst="rect">
            <a:avLst/>
          </a:prstGeom>
        </p:spPr>
        <p:txBody>
          <a:bodyPr vert="horz" lIns="92245" tIns="46122" rIns="92245" bIns="46122" rtlCol="0" anchor="b"/>
          <a:lstStyle>
            <a:lvl1pPr algn="r">
              <a:defRPr sz="1200"/>
            </a:lvl1pPr>
          </a:lstStyle>
          <a:p>
            <a:fld id="{6F77A042-81FC-47B1-8E2B-9B5818E02AA0}" type="slidenum">
              <a:rPr kumimoji="1" lang="ja-JP" altLang="en-US" smtClean="0"/>
              <a:t>‹#›</a:t>
            </a:fld>
            <a:endParaRPr kumimoji="1" lang="ja-JP" altLang="en-US" dirty="0"/>
          </a:p>
        </p:txBody>
      </p:sp>
    </p:spTree>
    <p:extLst>
      <p:ext uri="{BB962C8B-B14F-4D97-AF65-F5344CB8AC3E}">
        <p14:creationId xmlns:p14="http://schemas.microsoft.com/office/powerpoint/2010/main" val="3129382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787" cy="497284"/>
          </a:xfrm>
          <a:prstGeom prst="rect">
            <a:avLst/>
          </a:prstGeom>
        </p:spPr>
        <p:txBody>
          <a:bodyPr vert="horz" lIns="92245" tIns="46122" rIns="92245" bIns="4612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7284"/>
          </a:xfrm>
          <a:prstGeom prst="rect">
            <a:avLst/>
          </a:prstGeom>
        </p:spPr>
        <p:txBody>
          <a:bodyPr vert="horz" lIns="92245" tIns="46122" rIns="92245" bIns="46122" rtlCol="0"/>
          <a:lstStyle>
            <a:lvl1pPr algn="r">
              <a:defRPr sz="1200"/>
            </a:lvl1pPr>
          </a:lstStyle>
          <a:p>
            <a:fld id="{40D22108-D69D-49E7-8306-CC59795DFE2D}" type="datetimeFigureOut">
              <a:rPr kumimoji="1" lang="ja-JP" altLang="en-US" smtClean="0"/>
              <a:t>2013/1/29</a:t>
            </a:fld>
            <a:endParaRPr kumimoji="1" lang="ja-JP" altLang="en-US" dirty="0"/>
          </a:p>
        </p:txBody>
      </p:sp>
      <p:sp>
        <p:nvSpPr>
          <p:cNvPr id="4" name="スライド イメージ プレースホルダー 3"/>
          <p:cNvSpPr>
            <a:spLocks noGrp="1" noRot="1" noChangeAspect="1"/>
          </p:cNvSpPr>
          <p:nvPr>
            <p:ph type="sldImg" idx="2"/>
          </p:nvPr>
        </p:nvSpPr>
        <p:spPr>
          <a:xfrm>
            <a:off x="915988" y="746125"/>
            <a:ext cx="4975225" cy="3730625"/>
          </a:xfrm>
          <a:prstGeom prst="rect">
            <a:avLst/>
          </a:prstGeom>
          <a:noFill/>
          <a:ln w="12700">
            <a:solidFill>
              <a:prstClr val="black"/>
            </a:solidFill>
          </a:ln>
        </p:spPr>
        <p:txBody>
          <a:bodyPr vert="horz" lIns="92245" tIns="46122" rIns="92245" bIns="46122" rtlCol="0" anchor="ctr"/>
          <a:lstStyle/>
          <a:p>
            <a:endParaRPr lang="ja-JP" altLang="en-US" dirty="0"/>
          </a:p>
        </p:txBody>
      </p:sp>
      <p:sp>
        <p:nvSpPr>
          <p:cNvPr id="5" name="ノート プレースホルダー 4"/>
          <p:cNvSpPr>
            <a:spLocks noGrp="1"/>
          </p:cNvSpPr>
          <p:nvPr>
            <p:ph type="body" sz="quarter" idx="3"/>
          </p:nvPr>
        </p:nvSpPr>
        <p:spPr>
          <a:xfrm>
            <a:off x="680721" y="4724202"/>
            <a:ext cx="5445760" cy="4475560"/>
          </a:xfrm>
          <a:prstGeom prst="rect">
            <a:avLst/>
          </a:prstGeom>
        </p:spPr>
        <p:txBody>
          <a:bodyPr vert="horz" lIns="92245" tIns="46122" rIns="92245" bIns="4612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6678"/>
            <a:ext cx="2949787" cy="497284"/>
          </a:xfrm>
          <a:prstGeom prst="rect">
            <a:avLst/>
          </a:prstGeom>
        </p:spPr>
        <p:txBody>
          <a:bodyPr vert="horz" lIns="92245" tIns="46122" rIns="92245" bIns="4612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6678"/>
            <a:ext cx="2949787" cy="497284"/>
          </a:xfrm>
          <a:prstGeom prst="rect">
            <a:avLst/>
          </a:prstGeom>
        </p:spPr>
        <p:txBody>
          <a:bodyPr vert="horz" lIns="92245" tIns="46122" rIns="92245" bIns="46122" rtlCol="0" anchor="b"/>
          <a:lstStyle>
            <a:lvl1pPr algn="r">
              <a:defRPr sz="1200"/>
            </a:lvl1pPr>
          </a:lstStyle>
          <a:p>
            <a:fld id="{2EA02575-986F-47B3-A692-091A6F2945DE}" type="slidenum">
              <a:rPr kumimoji="1" lang="ja-JP" altLang="en-US" smtClean="0"/>
              <a:t>‹#›</a:t>
            </a:fld>
            <a:endParaRPr kumimoji="1" lang="ja-JP" altLang="en-US" dirty="0"/>
          </a:p>
        </p:txBody>
      </p:sp>
    </p:spTree>
    <p:extLst>
      <p:ext uri="{BB962C8B-B14F-4D97-AF65-F5344CB8AC3E}">
        <p14:creationId xmlns:p14="http://schemas.microsoft.com/office/powerpoint/2010/main" val="14051908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EA02575-986F-47B3-A692-091A6F2945DE}" type="slidenum">
              <a:rPr kumimoji="1" lang="ja-JP" altLang="en-US" smtClean="0"/>
              <a:t>4</a:t>
            </a:fld>
            <a:endParaRPr kumimoji="1" lang="ja-JP" altLang="en-US" dirty="0"/>
          </a:p>
        </p:txBody>
      </p:sp>
    </p:spTree>
    <p:extLst>
      <p:ext uri="{BB962C8B-B14F-4D97-AF65-F5344CB8AC3E}">
        <p14:creationId xmlns:p14="http://schemas.microsoft.com/office/powerpoint/2010/main" val="35554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段階的なセンサデバイスの切り替えによるライフログセンシングのための省電力機構</a:t>
            </a:r>
            <a:endParaRPr kumimoji="1" lang="ja-JP" altLang="en-US" dirty="0"/>
          </a:p>
        </p:txBody>
      </p:sp>
      <p:sp>
        <p:nvSpPr>
          <p:cNvPr id="4" name="スライド番号プレースホルダー 3"/>
          <p:cNvSpPr>
            <a:spLocks noGrp="1"/>
          </p:cNvSpPr>
          <p:nvPr>
            <p:ph type="sldNum" sz="quarter" idx="10"/>
          </p:nvPr>
        </p:nvSpPr>
        <p:spPr/>
        <p:txBody>
          <a:bodyPr/>
          <a:lstStyle/>
          <a:p>
            <a:fld id="{2EA02575-986F-47B3-A692-091A6F2945DE}" type="slidenum">
              <a:rPr kumimoji="1" lang="ja-JP" altLang="en-US" smtClean="0"/>
              <a:t>5</a:t>
            </a:fld>
            <a:endParaRPr kumimoji="1" lang="ja-JP" altLang="en-US" dirty="0"/>
          </a:p>
        </p:txBody>
      </p:sp>
    </p:spTree>
    <p:extLst>
      <p:ext uri="{BB962C8B-B14F-4D97-AF65-F5344CB8AC3E}">
        <p14:creationId xmlns:p14="http://schemas.microsoft.com/office/powerpoint/2010/main" val="1345568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段階的なセンサデバイスの切り替えによるライフログセンシングのための省電力機構</a:t>
            </a:r>
            <a:endParaRPr kumimoji="1" lang="ja-JP" altLang="en-US" dirty="0"/>
          </a:p>
        </p:txBody>
      </p:sp>
      <p:sp>
        <p:nvSpPr>
          <p:cNvPr id="4" name="スライド番号プレースホルダー 3"/>
          <p:cNvSpPr>
            <a:spLocks noGrp="1"/>
          </p:cNvSpPr>
          <p:nvPr>
            <p:ph type="sldNum" sz="quarter" idx="10"/>
          </p:nvPr>
        </p:nvSpPr>
        <p:spPr/>
        <p:txBody>
          <a:bodyPr/>
          <a:lstStyle/>
          <a:p>
            <a:fld id="{2EA02575-986F-47B3-A692-091A6F2945DE}" type="slidenum">
              <a:rPr kumimoji="1" lang="ja-JP" altLang="en-US" smtClean="0"/>
              <a:t>10</a:t>
            </a:fld>
            <a:endParaRPr kumimoji="1" lang="ja-JP" altLang="en-US" dirty="0"/>
          </a:p>
        </p:txBody>
      </p:sp>
    </p:spTree>
    <p:extLst>
      <p:ext uri="{BB962C8B-B14F-4D97-AF65-F5344CB8AC3E}">
        <p14:creationId xmlns:p14="http://schemas.microsoft.com/office/powerpoint/2010/main" val="1345568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段階的なセンサデバイスの切り替えによるライフログセンシングのための省電力機構</a:t>
            </a:r>
            <a:endParaRPr kumimoji="1" lang="ja-JP" altLang="en-US" dirty="0"/>
          </a:p>
        </p:txBody>
      </p:sp>
      <p:sp>
        <p:nvSpPr>
          <p:cNvPr id="4" name="スライド番号プレースホルダー 3"/>
          <p:cNvSpPr>
            <a:spLocks noGrp="1"/>
          </p:cNvSpPr>
          <p:nvPr>
            <p:ph type="sldNum" sz="quarter" idx="10"/>
          </p:nvPr>
        </p:nvSpPr>
        <p:spPr/>
        <p:txBody>
          <a:bodyPr/>
          <a:lstStyle/>
          <a:p>
            <a:fld id="{2EA02575-986F-47B3-A692-091A6F2945DE}" type="slidenum">
              <a:rPr kumimoji="1" lang="ja-JP" altLang="en-US" smtClean="0"/>
              <a:t>11</a:t>
            </a:fld>
            <a:endParaRPr kumimoji="1" lang="ja-JP" altLang="en-US" dirty="0"/>
          </a:p>
        </p:txBody>
      </p:sp>
    </p:spTree>
    <p:extLst>
      <p:ext uri="{BB962C8B-B14F-4D97-AF65-F5344CB8AC3E}">
        <p14:creationId xmlns:p14="http://schemas.microsoft.com/office/powerpoint/2010/main" val="134556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EA02575-986F-47B3-A692-091A6F2945DE}" type="slidenum">
              <a:rPr kumimoji="1" lang="ja-JP" altLang="en-US" smtClean="0"/>
              <a:t>14</a:t>
            </a:fld>
            <a:endParaRPr kumimoji="1" lang="ja-JP" altLang="en-US" dirty="0"/>
          </a:p>
        </p:txBody>
      </p:sp>
    </p:spTree>
    <p:extLst>
      <p:ext uri="{BB962C8B-B14F-4D97-AF65-F5344CB8AC3E}">
        <p14:creationId xmlns:p14="http://schemas.microsoft.com/office/powerpoint/2010/main" val="221418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EA02575-986F-47B3-A692-091A6F2945DE}" type="slidenum">
              <a:rPr kumimoji="1" lang="ja-JP" altLang="en-US" smtClean="0"/>
              <a:t>17</a:t>
            </a:fld>
            <a:endParaRPr kumimoji="1" lang="ja-JP" altLang="en-US" dirty="0"/>
          </a:p>
        </p:txBody>
      </p:sp>
    </p:spTree>
    <p:extLst>
      <p:ext uri="{BB962C8B-B14F-4D97-AF65-F5344CB8AC3E}">
        <p14:creationId xmlns:p14="http://schemas.microsoft.com/office/powerpoint/2010/main" val="3706777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E42711F-9D27-4E4D-B24E-09645ACEDDE1}" type="datetime1">
              <a:rPr kumimoji="1" lang="ja-JP" altLang="en-US" smtClean="0"/>
              <a:t>2013/1/29</a:t>
            </a:fld>
            <a:endParaRPr kumimoji="1" lang="ja-JP" alt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3429000" y="18288"/>
            <a:ext cx="366328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dirty="0"/>
          </a:p>
        </p:txBody>
      </p:sp>
      <p:sp>
        <p:nvSpPr>
          <p:cNvPr id="11" name="Slide Number Placeholder 5"/>
          <p:cNvSpPr txBox="1">
            <a:spLocks/>
          </p:cNvSpPr>
          <p:nvPr userDrawn="1"/>
        </p:nvSpPr>
        <p:spPr>
          <a:xfrm>
            <a:off x="8676456" y="27759"/>
            <a:ext cx="433366" cy="329184"/>
          </a:xfrm>
          <a:prstGeom prst="rect">
            <a:avLst/>
          </a:prstGeom>
        </p:spPr>
        <p:txBody>
          <a:bodyPr vert="horz" lIns="91440" tIns="45720" rIns="91440" bIns="45720" rtlCol="0" anchor="ctr"/>
          <a:lstStyle>
            <a:defPPr>
              <a:defRPr lang="ja-JP"/>
            </a:defPPr>
            <a:lvl1pPr marL="0" algn="l" defTabSz="914400" rtl="0" eaLnBrk="1" latinLnBrk="0" hangingPunct="1">
              <a:defRPr kumimoji="1" sz="1600" b="1"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lang="ja-JP" altLang="en-US" smtClean="0"/>
              <a:pPr/>
              <a:t>‹#›</a:t>
            </a:fld>
            <a:endParaRPr lang="ja-JP"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EAF962D-0FE3-41AF-BA39-392F161CB150}" type="datetime1">
              <a:rPr kumimoji="1" lang="ja-JP" altLang="en-US" smtClean="0"/>
              <a:t>2013/1/29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A3D5C9D-1AA7-401A-ABA2-42A172157366}" type="datetime1">
              <a:rPr kumimoji="1" lang="ja-JP" altLang="en-US" smtClean="0"/>
              <a:t>2013/1/29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476672"/>
            <a:ext cx="8640960" cy="807368"/>
          </a:xfrm>
        </p:spPr>
        <p:txBody>
          <a:bodyPr>
            <a:normAutofit/>
          </a:bodyPr>
          <a:lstStyle>
            <a:lvl1pPr>
              <a:defRPr sz="3200"/>
            </a:lvl1pPr>
          </a:lstStyle>
          <a:p>
            <a:r>
              <a:rPr lang="ja-JP" altLang="en-US" dirty="0" smtClean="0"/>
              <a:t>マスター タイトルの書式設</a:t>
            </a:r>
            <a:r>
              <a:rPr lang="en-US" altLang="ja-JP" dirty="0" smtClean="0"/>
              <a:t/>
            </a:r>
            <a:br>
              <a:rPr lang="en-US" altLang="ja-JP" dirty="0" smtClean="0"/>
            </a:br>
            <a:r>
              <a:rPr lang="ja-JP" altLang="en-US" dirty="0" smtClean="0"/>
              <a:t>定</a:t>
            </a:r>
            <a:endParaRPr lang="en-US" dirty="0"/>
          </a:p>
        </p:txBody>
      </p:sp>
      <p:sp>
        <p:nvSpPr>
          <p:cNvPr id="3" name="Content Placeholder 2"/>
          <p:cNvSpPr>
            <a:spLocks noGrp="1"/>
          </p:cNvSpPr>
          <p:nvPr>
            <p:ph idx="1"/>
          </p:nvPr>
        </p:nvSpPr>
        <p:spPr>
          <a:xfrm>
            <a:off x="251520" y="1556792"/>
            <a:ext cx="8640960" cy="492020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E618FDE2-D43E-4045-9EDA-4B17FCBEDA23}" type="datetime1">
              <a:rPr kumimoji="1" lang="ja-JP" altLang="en-US" smtClean="0"/>
              <a:t>2013/1/29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A35DF69-2C6C-421B-8C91-AF253266D529}" type="datetime1">
              <a:rPr kumimoji="1" lang="ja-JP" altLang="en-US" smtClean="0"/>
              <a:t>2013/1/29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699F008-7E46-46CC-AF65-CC53AEDD9C98}" type="datetime1">
              <a:rPr kumimoji="1" lang="ja-JP" altLang="en-US" smtClean="0"/>
              <a:t>2013/1/29</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41D2F42-72B4-4968-A7F3-DA79A7421B63}" type="datetime1">
              <a:rPr kumimoji="1" lang="ja-JP" altLang="en-US" smtClean="0"/>
              <a:t>2013/1/29</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0E8D203-3FAC-4EF8-B913-9D25BE973CEB}" type="datetime1">
              <a:rPr kumimoji="1" lang="ja-JP" altLang="en-US" smtClean="0"/>
              <a:t>2013/1/29</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CCED6-E252-4773-9B9B-1E23E34B2958}" type="datetime1">
              <a:rPr kumimoji="1" lang="ja-JP" altLang="en-US" smtClean="0"/>
              <a:t>2013/1/29</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1BD3D79-82F5-49F7-8D14-618C1501F503}" type="datetime1">
              <a:rPr kumimoji="1" lang="ja-JP" altLang="en-US" smtClean="0"/>
              <a:t>2013/1/29</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82A56D-9BF6-4914-9BC4-217EFC8770D4}" type="datetime1">
              <a:rPr kumimoji="1" lang="ja-JP" altLang="en-US" smtClean="0"/>
              <a:t>2013/1/29</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FB3D143-665A-407B-9E6C-8FB89D5BDE7C}" type="datetime1">
              <a:rPr kumimoji="1" lang="ja-JP" altLang="en-US" smtClean="0"/>
              <a:t>2013/1/29</a:t>
            </a:fld>
            <a:endParaRPr kumimoji="1" lang="ja-JP" altLang="en-US" dirty="0"/>
          </a:p>
        </p:txBody>
      </p:sp>
      <p:sp>
        <p:nvSpPr>
          <p:cNvPr id="5" name="Footer Placeholder 4"/>
          <p:cNvSpPr>
            <a:spLocks noGrp="1"/>
          </p:cNvSpPr>
          <p:nvPr>
            <p:ph type="ftr" sz="quarter" idx="3"/>
          </p:nvPr>
        </p:nvSpPr>
        <p:spPr>
          <a:xfrm>
            <a:off x="3429000" y="18288"/>
            <a:ext cx="366328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8676456" y="27759"/>
            <a:ext cx="433366" cy="329184"/>
          </a:xfrm>
          <a:prstGeom prst="rect">
            <a:avLst/>
          </a:prstGeom>
        </p:spPr>
        <p:txBody>
          <a:bodyPr vert="horz" lIns="91440" tIns="45720" rIns="91440" bIns="45720" rtlCol="0" anchor="ctr"/>
          <a:lstStyle>
            <a:lvl1pPr algn="l">
              <a:defRPr sz="1600" b="1">
                <a:solidFill>
                  <a:srgbClr val="FFFFFF"/>
                </a:solidFill>
              </a:defRPr>
            </a:lvl1pPr>
          </a:lstStyle>
          <a:p>
            <a:fld id="{D2D8002D-B5B0-4BAC-B1F6-782DDCCE6D9C}" type="slidenum">
              <a:rPr lang="ja-JP" altLang="en-US" smtClean="0"/>
              <a:pPr/>
              <a:t>‹#›</a:t>
            </a:fld>
            <a:endParaRPr lang="ja-JP" altLang="en-US" dirty="0"/>
          </a:p>
        </p:txBody>
      </p:sp>
      <p:pic>
        <p:nvPicPr>
          <p:cNvPr id="102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512" y="-135523"/>
            <a:ext cx="1303026" cy="68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wmf"/><Relationship Id="rId18" Type="http://schemas.openxmlformats.org/officeDocument/2006/relationships/image" Target="../media/image19.wmf"/><Relationship Id="rId3" Type="http://schemas.openxmlformats.org/officeDocument/2006/relationships/image" Target="../media/image4.wmf"/><Relationship Id="rId21" Type="http://schemas.openxmlformats.org/officeDocument/2006/relationships/image" Target="../media/image22.jpeg"/><Relationship Id="rId7" Type="http://schemas.openxmlformats.org/officeDocument/2006/relationships/image" Target="../media/image8.jpeg"/><Relationship Id="rId12" Type="http://schemas.openxmlformats.org/officeDocument/2006/relationships/image" Target="../media/image13.wmf"/><Relationship Id="rId17" Type="http://schemas.openxmlformats.org/officeDocument/2006/relationships/image" Target="../media/image18.wmf"/><Relationship Id="rId2" Type="http://schemas.openxmlformats.org/officeDocument/2006/relationships/image" Target="../media/image3.jpeg"/><Relationship Id="rId16" Type="http://schemas.openxmlformats.org/officeDocument/2006/relationships/image" Target="../media/image17.wmf"/><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jpeg"/><Relationship Id="rId15" Type="http://schemas.openxmlformats.org/officeDocument/2006/relationships/image" Target="../media/image16.wmf"/><Relationship Id="rId23" Type="http://schemas.openxmlformats.org/officeDocument/2006/relationships/image" Target="../media/image24.png"/><Relationship Id="rId10" Type="http://schemas.openxmlformats.org/officeDocument/2006/relationships/image" Target="../media/image11.wmf"/><Relationship Id="rId19" Type="http://schemas.openxmlformats.org/officeDocument/2006/relationships/image" Target="../media/image20.wmf"/><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wmf"/><Relationship Id="rId22"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3600" dirty="0"/>
              <a:t>TLIFES</a:t>
            </a:r>
            <a:r>
              <a:rPr lang="ja-JP" altLang="en-US" sz="3600" dirty="0"/>
              <a:t>における省電力化を目的とした</a:t>
            </a:r>
            <a:br>
              <a:rPr lang="ja-JP" altLang="en-US" sz="3600" dirty="0"/>
            </a:br>
            <a:r>
              <a:rPr lang="ja-JP" altLang="en-US" sz="3600" dirty="0"/>
              <a:t>位置測位手法の提案と実装</a:t>
            </a:r>
            <a:endParaRPr kumimoji="1" lang="ja-JP" altLang="en-US" sz="3600" dirty="0"/>
          </a:p>
        </p:txBody>
      </p:sp>
      <p:sp>
        <p:nvSpPr>
          <p:cNvPr id="3" name="サブタイトル 2"/>
          <p:cNvSpPr>
            <a:spLocks noGrp="1"/>
          </p:cNvSpPr>
          <p:nvPr>
            <p:ph type="subTitle" idx="1"/>
          </p:nvPr>
        </p:nvSpPr>
        <p:spPr>
          <a:xfrm>
            <a:off x="685800" y="3505200"/>
            <a:ext cx="7054552" cy="2516088"/>
          </a:xfrm>
        </p:spPr>
        <p:txBody>
          <a:bodyPr>
            <a:normAutofit/>
          </a:bodyPr>
          <a:lstStyle/>
          <a:p>
            <a:r>
              <a:rPr kumimoji="1" lang="ja-JP" altLang="en-US" dirty="0" smtClean="0">
                <a:solidFill>
                  <a:schemeClr val="tx1"/>
                </a:solidFill>
              </a:rPr>
              <a:t>名城大学大学院　理工学研究科</a:t>
            </a:r>
            <a:endParaRPr kumimoji="1" lang="en-US" altLang="ja-JP" dirty="0" smtClean="0">
              <a:solidFill>
                <a:schemeClr val="tx1"/>
              </a:solidFill>
            </a:endParaRPr>
          </a:p>
          <a:p>
            <a:r>
              <a:rPr lang="ja-JP" altLang="en-US" dirty="0">
                <a:solidFill>
                  <a:schemeClr val="tx1"/>
                </a:solidFill>
              </a:rPr>
              <a:t>渡邊</a:t>
            </a:r>
            <a:r>
              <a:rPr lang="ja-JP" altLang="en-US" dirty="0" smtClean="0">
                <a:solidFill>
                  <a:schemeClr val="tx1"/>
                </a:solidFill>
              </a:rPr>
              <a:t>研究室</a:t>
            </a:r>
            <a:endParaRPr lang="en-US" altLang="ja-JP" dirty="0" smtClean="0">
              <a:solidFill>
                <a:schemeClr val="tx1"/>
              </a:solidFill>
            </a:endParaRPr>
          </a:p>
          <a:p>
            <a:r>
              <a:rPr kumimoji="1" lang="en-US" altLang="ja-JP" dirty="0" smtClean="0">
                <a:solidFill>
                  <a:schemeClr val="tx1"/>
                </a:solidFill>
              </a:rPr>
              <a:t>113430007</a:t>
            </a:r>
            <a:r>
              <a:rPr kumimoji="1" lang="ja-JP" altLang="en-US" dirty="0" smtClean="0">
                <a:solidFill>
                  <a:schemeClr val="tx1"/>
                </a:solidFill>
              </a:rPr>
              <a:t>　</a:t>
            </a:r>
            <a:r>
              <a:rPr lang="ja-JP" altLang="en-US" dirty="0" smtClean="0">
                <a:solidFill>
                  <a:schemeClr val="tx1"/>
                </a:solidFill>
              </a:rPr>
              <a:t>加藤 大智</a:t>
            </a:r>
            <a:endParaRPr kumimoji="1" lang="ja-JP" altLang="en-US" dirty="0"/>
          </a:p>
        </p:txBody>
      </p:sp>
    </p:spTree>
    <p:extLst>
      <p:ext uri="{BB962C8B-B14F-4D97-AF65-F5344CB8AC3E}">
        <p14:creationId xmlns:p14="http://schemas.microsoft.com/office/powerpoint/2010/main" val="2484319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円/楕円 116"/>
          <p:cNvSpPr/>
          <p:nvPr/>
        </p:nvSpPr>
        <p:spPr>
          <a:xfrm>
            <a:off x="1969518" y="2475644"/>
            <a:ext cx="2865306" cy="2768397"/>
          </a:xfrm>
          <a:prstGeom prst="ellipse">
            <a:avLst/>
          </a:prstGeom>
          <a:solidFill>
            <a:srgbClr val="00B050">
              <a:alpha val="15000"/>
            </a:srgbClr>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pic>
        <p:nvPicPr>
          <p:cNvPr id="43"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8659" y="3623770"/>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39" name="正方形/長方形 38"/>
          <p:cNvSpPr/>
          <p:nvPr/>
        </p:nvSpPr>
        <p:spPr>
          <a:xfrm>
            <a:off x="5103031" y="107958"/>
            <a:ext cx="4011389" cy="1176592"/>
          </a:xfrm>
          <a:prstGeom prst="rect">
            <a:avLst/>
          </a:prstGeom>
          <a:solidFill>
            <a:srgbClr val="FFFFFF"/>
          </a:solidFill>
          <a:ln w="1270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118" name="円/楕円 117"/>
          <p:cNvSpPr/>
          <p:nvPr/>
        </p:nvSpPr>
        <p:spPr>
          <a:xfrm>
            <a:off x="3658417" y="3710428"/>
            <a:ext cx="2865306" cy="2768397"/>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 name="コンテンツ プレースホルダー 2"/>
          <p:cNvSpPr>
            <a:spLocks noGrp="1"/>
          </p:cNvSpPr>
          <p:nvPr>
            <p:ph idx="1"/>
          </p:nvPr>
        </p:nvSpPr>
        <p:spPr>
          <a:xfrm>
            <a:off x="457200" y="1600200"/>
            <a:ext cx="8435280" cy="4876800"/>
          </a:xfrm>
        </p:spPr>
        <p:txBody>
          <a:bodyPr>
            <a:normAutofit/>
          </a:bodyPr>
          <a:lstStyle/>
          <a:p>
            <a:r>
              <a:rPr lang="en-US" altLang="ja-JP" dirty="0" smtClean="0"/>
              <a:t>BSSID</a:t>
            </a:r>
            <a:r>
              <a:rPr lang="ja-JP" altLang="en-US" dirty="0" smtClean="0"/>
              <a:t>検索で周囲のアクセスポイントの</a:t>
            </a:r>
            <a:r>
              <a:rPr lang="en-US" altLang="ja-JP" dirty="0" smtClean="0"/>
              <a:t>MAC</a:t>
            </a:r>
            <a:r>
              <a:rPr lang="ja-JP" altLang="en-US" dirty="0" smtClean="0"/>
              <a:t>アドレスを取得しユーザが移動していないかを確認</a:t>
            </a:r>
            <a:endParaRPr lang="en-US" altLang="ja-JP" dirty="0" smtClean="0"/>
          </a:p>
        </p:txBody>
      </p:sp>
      <p:sp>
        <p:nvSpPr>
          <p:cNvPr id="4" name="スライド番号プレースホルダー 3"/>
          <p:cNvSpPr>
            <a:spLocks noGrp="1"/>
          </p:cNvSpPr>
          <p:nvPr>
            <p:ph type="sldNum" sz="quarter" idx="12"/>
          </p:nvPr>
        </p:nvSpPr>
        <p:spPr>
          <a:xfrm>
            <a:off x="8790579" y="8581"/>
            <a:ext cx="433366" cy="329184"/>
          </a:xfrm>
        </p:spPr>
        <p:txBody>
          <a:bodyPr/>
          <a:lstStyle/>
          <a:p>
            <a:fld id="{D2D8002D-B5B0-4BAC-B1F6-782DDCCE6D9C}" type="slidenum">
              <a:rPr kumimoji="1" lang="ja-JP" altLang="en-US" smtClean="0"/>
              <a:t>10</a:t>
            </a:fld>
            <a:endParaRPr kumimoji="1" lang="ja-JP" altLang="en-US" dirty="0"/>
          </a:p>
        </p:txBody>
      </p:sp>
      <p:sp>
        <p:nvSpPr>
          <p:cNvPr id="22" name="タイトル 21"/>
          <p:cNvSpPr>
            <a:spLocks noGrp="1"/>
          </p:cNvSpPr>
          <p:nvPr>
            <p:ph type="title"/>
          </p:nvPr>
        </p:nvSpPr>
        <p:spPr/>
        <p:txBody>
          <a:bodyPr>
            <a:noAutofit/>
          </a:bodyPr>
          <a:lstStyle/>
          <a:p>
            <a:r>
              <a:rPr lang="en-US" altLang="ja-JP" dirty="0"/>
              <a:t>Wi-Fi</a:t>
            </a:r>
            <a:r>
              <a:rPr lang="ja-JP" altLang="en-US" dirty="0"/>
              <a:t>による移動・停滞判定</a:t>
            </a:r>
          </a:p>
        </p:txBody>
      </p:sp>
      <p:sp>
        <p:nvSpPr>
          <p:cNvPr id="47" name="円/楕円 46"/>
          <p:cNvSpPr/>
          <p:nvPr/>
        </p:nvSpPr>
        <p:spPr>
          <a:xfrm>
            <a:off x="1418662" y="3923147"/>
            <a:ext cx="2865306" cy="2768397"/>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69" name="円/楕円 68"/>
          <p:cNvSpPr/>
          <p:nvPr/>
        </p:nvSpPr>
        <p:spPr>
          <a:xfrm>
            <a:off x="770590" y="2507314"/>
            <a:ext cx="2631581" cy="2587313"/>
          </a:xfrm>
          <a:prstGeom prst="ellipse">
            <a:avLst/>
          </a:prstGeom>
          <a:solidFill>
            <a:srgbClr val="00B050">
              <a:alpha val="15000"/>
            </a:srgbClr>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120" name="円/楕円 119"/>
          <p:cNvSpPr/>
          <p:nvPr/>
        </p:nvSpPr>
        <p:spPr>
          <a:xfrm>
            <a:off x="5419010" y="4064422"/>
            <a:ext cx="2865306" cy="2768397"/>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133" name="円/楕円 132"/>
          <p:cNvSpPr/>
          <p:nvPr/>
        </p:nvSpPr>
        <p:spPr>
          <a:xfrm>
            <a:off x="2029473" y="3443396"/>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137" name="角丸四角形吹き出し 136"/>
          <p:cNvSpPr/>
          <p:nvPr/>
        </p:nvSpPr>
        <p:spPr>
          <a:xfrm>
            <a:off x="1043608" y="2636912"/>
            <a:ext cx="1728191" cy="644494"/>
          </a:xfrm>
          <a:prstGeom prst="wedgeRoundRectCallout">
            <a:avLst>
              <a:gd name="adj1" fmla="val 12364"/>
              <a:gd name="adj2" fmla="val 76334"/>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pPr lvl="0"/>
            <a:r>
              <a:rPr lang="en-US" altLang="ja-JP" dirty="0">
                <a:solidFill>
                  <a:sysClr val="windowText" lastClr="000000"/>
                </a:solidFill>
              </a:rPr>
              <a:t>Wi-Fi</a:t>
            </a:r>
            <a:r>
              <a:rPr lang="ja-JP" altLang="en-US" dirty="0" smtClean="0">
                <a:solidFill>
                  <a:sysClr val="windowText" lastClr="000000"/>
                </a:solidFill>
              </a:rPr>
              <a:t>で周囲の</a:t>
            </a:r>
            <a:r>
              <a:rPr lang="en-US" altLang="ja-JP" dirty="0" smtClean="0">
                <a:solidFill>
                  <a:sysClr val="windowText" lastClr="000000"/>
                </a:solidFill>
              </a:rPr>
              <a:t>BSSID</a:t>
            </a:r>
            <a:r>
              <a:rPr lang="ja-JP" altLang="en-US" dirty="0" smtClean="0">
                <a:solidFill>
                  <a:sysClr val="windowText" lastClr="000000"/>
                </a:solidFill>
              </a:rPr>
              <a:t>を検索</a:t>
            </a:r>
            <a:endParaRPr lang="ja-JP" altLang="en-US" kern="0" dirty="0">
              <a:solidFill>
                <a:sysClr val="windowText" lastClr="000000"/>
              </a:solidFill>
              <a:latin typeface="Calibri"/>
            </a:endParaRPr>
          </a:p>
        </p:txBody>
      </p:sp>
      <p:sp>
        <p:nvSpPr>
          <p:cNvPr id="17" name="角丸四角形 16"/>
          <p:cNvSpPr/>
          <p:nvPr/>
        </p:nvSpPr>
        <p:spPr>
          <a:xfrm>
            <a:off x="2914450" y="2564892"/>
            <a:ext cx="2609374" cy="91465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dirty="0" smtClean="0">
                <a:solidFill>
                  <a:sysClr val="windowText" lastClr="000000"/>
                </a:solidFill>
              </a:rPr>
              <a:t>MAC</a:t>
            </a:r>
            <a:r>
              <a:rPr lang="ja-JP" altLang="en-US" dirty="0" smtClean="0">
                <a:solidFill>
                  <a:sysClr val="windowText" lastClr="000000"/>
                </a:solidFill>
              </a:rPr>
              <a:t>アドレス</a:t>
            </a:r>
            <a:endParaRPr lang="en-US" altLang="ja-JP" dirty="0" smtClean="0">
              <a:solidFill>
                <a:sysClr val="windowText" lastClr="000000"/>
              </a:solidFill>
            </a:endParaRPr>
          </a:p>
          <a:p>
            <a:r>
              <a:rPr lang="ja-JP" altLang="en-US" dirty="0" smtClean="0">
                <a:solidFill>
                  <a:sysClr val="windowText" lastClr="000000"/>
                </a:solidFill>
              </a:rPr>
              <a:t>・</a:t>
            </a:r>
            <a:r>
              <a:rPr lang="en-US" altLang="ja-JP" dirty="0" smtClean="0">
                <a:solidFill>
                  <a:sysClr val="windowText" lastClr="000000"/>
                </a:solidFill>
              </a:rPr>
              <a:t>00-1C-C0-7F-66-2D</a:t>
            </a:r>
          </a:p>
          <a:p>
            <a:r>
              <a:rPr lang="ja-JP" altLang="en-US" dirty="0" smtClean="0">
                <a:solidFill>
                  <a:sysClr val="windowText" lastClr="000000"/>
                </a:solidFill>
              </a:rPr>
              <a:t>・</a:t>
            </a:r>
            <a:r>
              <a:rPr lang="en-US" altLang="ja-JP" dirty="0" smtClean="0">
                <a:solidFill>
                  <a:sysClr val="windowText" lastClr="000000"/>
                </a:solidFill>
              </a:rPr>
              <a:t>00-8C-B0-56-67-2F</a:t>
            </a:r>
            <a:endParaRPr lang="en-US" altLang="ja-JP" dirty="0">
              <a:solidFill>
                <a:sysClr val="windowText" lastClr="000000"/>
              </a:solidFill>
            </a:endParaRPr>
          </a:p>
        </p:txBody>
      </p:sp>
      <p:sp>
        <p:nvSpPr>
          <p:cNvPr id="18" name="正方形/長方形 17"/>
          <p:cNvSpPr/>
          <p:nvPr/>
        </p:nvSpPr>
        <p:spPr>
          <a:xfrm>
            <a:off x="6059575" y="2566427"/>
            <a:ext cx="2860781" cy="1356719"/>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19" name="正方形/長方形 18"/>
          <p:cNvSpPr/>
          <p:nvPr/>
        </p:nvSpPr>
        <p:spPr>
          <a:xfrm>
            <a:off x="6059575" y="2566427"/>
            <a:ext cx="1107996" cy="369332"/>
          </a:xfrm>
          <a:prstGeom prst="rect">
            <a:avLst/>
          </a:prstGeom>
        </p:spPr>
        <p:txBody>
          <a:bodyPr wrap="none">
            <a:spAutoFit/>
          </a:bodyPr>
          <a:lstStyle/>
          <a:p>
            <a:r>
              <a:rPr lang="ja-JP" altLang="en-US" dirty="0">
                <a:solidFill>
                  <a:sysClr val="windowText" lastClr="000000"/>
                </a:solidFill>
              </a:rPr>
              <a:t>記憶領域</a:t>
            </a:r>
          </a:p>
        </p:txBody>
      </p:sp>
      <p:sp>
        <p:nvSpPr>
          <p:cNvPr id="20" name="角丸四角形 19"/>
          <p:cNvSpPr/>
          <p:nvPr/>
        </p:nvSpPr>
        <p:spPr>
          <a:xfrm>
            <a:off x="6305028" y="2912837"/>
            <a:ext cx="2609374" cy="9146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smtClean="0">
                <a:solidFill>
                  <a:sysClr val="windowText" lastClr="000000"/>
                </a:solidFill>
              </a:rPr>
              <a:t>MAC</a:t>
            </a:r>
            <a:r>
              <a:rPr lang="ja-JP" altLang="en-US" dirty="0" smtClean="0">
                <a:solidFill>
                  <a:sysClr val="windowText" lastClr="000000"/>
                </a:solidFill>
              </a:rPr>
              <a:t>アドレス</a:t>
            </a:r>
            <a:endParaRPr lang="en-US" altLang="ja-JP" dirty="0" smtClean="0">
              <a:solidFill>
                <a:sysClr val="windowText" lastClr="000000"/>
              </a:solidFill>
            </a:endParaRPr>
          </a:p>
          <a:p>
            <a:r>
              <a:rPr lang="ja-JP" altLang="en-US" dirty="0" smtClean="0">
                <a:solidFill>
                  <a:sysClr val="windowText" lastClr="000000"/>
                </a:solidFill>
              </a:rPr>
              <a:t>・</a:t>
            </a:r>
            <a:r>
              <a:rPr lang="en-US" altLang="ja-JP" dirty="0" smtClean="0">
                <a:solidFill>
                  <a:sysClr val="windowText" lastClr="000000"/>
                </a:solidFill>
              </a:rPr>
              <a:t>00-1C-C0-7F-66-2D</a:t>
            </a:r>
          </a:p>
          <a:p>
            <a:r>
              <a:rPr lang="ja-JP" altLang="en-US" dirty="0" smtClean="0">
                <a:solidFill>
                  <a:sysClr val="windowText" lastClr="000000"/>
                </a:solidFill>
              </a:rPr>
              <a:t>・</a:t>
            </a:r>
            <a:r>
              <a:rPr lang="en-US" altLang="ja-JP" dirty="0" smtClean="0">
                <a:solidFill>
                  <a:sysClr val="windowText" lastClr="000000"/>
                </a:solidFill>
              </a:rPr>
              <a:t>00-8C-B0-56-67-2F</a:t>
            </a:r>
            <a:endParaRPr lang="en-US" altLang="ja-JP" dirty="0">
              <a:solidFill>
                <a:sysClr val="windowText" lastClr="000000"/>
              </a:solidFill>
            </a:endParaRPr>
          </a:p>
        </p:txBody>
      </p:sp>
      <p:cxnSp>
        <p:nvCxnSpPr>
          <p:cNvPr id="21" name="直線矢印コネクタ 20"/>
          <p:cNvCxnSpPr>
            <a:endCxn id="23" idx="2"/>
          </p:cNvCxnSpPr>
          <p:nvPr/>
        </p:nvCxnSpPr>
        <p:spPr>
          <a:xfrm>
            <a:off x="2245665" y="3668322"/>
            <a:ext cx="1517775" cy="1328648"/>
          </a:xfrm>
          <a:prstGeom prst="straightConnector1">
            <a:avLst/>
          </a:prstGeom>
          <a:noFill/>
          <a:ln w="19050" cap="flat" cmpd="sng" algn="ctr">
            <a:solidFill>
              <a:srgbClr val="4F81BD">
                <a:shade val="95000"/>
                <a:satMod val="105000"/>
              </a:srgbClr>
            </a:solidFill>
            <a:prstDash val="solid"/>
            <a:tailEnd type="arrow"/>
          </a:ln>
          <a:effectLst/>
        </p:spPr>
      </p:cxnSp>
      <p:sp>
        <p:nvSpPr>
          <p:cNvPr id="23" name="円/楕円 22"/>
          <p:cNvSpPr/>
          <p:nvPr/>
        </p:nvSpPr>
        <p:spPr>
          <a:xfrm>
            <a:off x="3763440" y="4863454"/>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26" name="上下矢印 25"/>
          <p:cNvSpPr/>
          <p:nvPr/>
        </p:nvSpPr>
        <p:spPr>
          <a:xfrm>
            <a:off x="6367084" y="3882055"/>
            <a:ext cx="524010" cy="1361986"/>
          </a:xfrm>
          <a:prstGeom prst="upDownArrow">
            <a:avLst>
              <a:gd name="adj1" fmla="val 46707"/>
              <a:gd name="adj2" fmla="val 2942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27" name="正方形/長方形 26"/>
          <p:cNvSpPr/>
          <p:nvPr/>
        </p:nvSpPr>
        <p:spPr>
          <a:xfrm>
            <a:off x="6845858" y="4151374"/>
            <a:ext cx="1670650" cy="646331"/>
          </a:xfrm>
          <a:prstGeom prst="rect">
            <a:avLst/>
          </a:prstGeom>
        </p:spPr>
        <p:txBody>
          <a:bodyPr wrap="none">
            <a:spAutoFit/>
          </a:bodyPr>
          <a:lstStyle/>
          <a:p>
            <a:r>
              <a:rPr lang="en-US" altLang="ja-JP" dirty="0" smtClean="0">
                <a:solidFill>
                  <a:sysClr val="windowText" lastClr="000000"/>
                </a:solidFill>
              </a:rPr>
              <a:t>MAC</a:t>
            </a:r>
            <a:r>
              <a:rPr lang="ja-JP" altLang="en-US" dirty="0" smtClean="0">
                <a:solidFill>
                  <a:sysClr val="windowText" lastClr="000000"/>
                </a:solidFill>
              </a:rPr>
              <a:t>アドレスを</a:t>
            </a:r>
            <a:endParaRPr lang="en-US" altLang="ja-JP" dirty="0" smtClean="0">
              <a:solidFill>
                <a:sysClr val="windowText" lastClr="000000"/>
              </a:solidFill>
            </a:endParaRPr>
          </a:p>
          <a:p>
            <a:r>
              <a:rPr lang="ja-JP" altLang="en-US" dirty="0" smtClean="0">
                <a:solidFill>
                  <a:sysClr val="windowText" lastClr="000000"/>
                </a:solidFill>
              </a:rPr>
              <a:t>比較</a:t>
            </a:r>
            <a:endParaRPr lang="ja-JP" altLang="en-US" dirty="0">
              <a:solidFill>
                <a:sysClr val="windowText" lastClr="000000"/>
              </a:solidFill>
            </a:endParaRPr>
          </a:p>
        </p:txBody>
      </p:sp>
      <p:sp>
        <p:nvSpPr>
          <p:cNvPr id="28" name="角丸四角形 27"/>
          <p:cNvSpPr/>
          <p:nvPr/>
        </p:nvSpPr>
        <p:spPr>
          <a:xfrm>
            <a:off x="4192929" y="2770414"/>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ysClr val="windowText" lastClr="000000"/>
                </a:solidFill>
              </a:rPr>
              <a:t>MAC</a:t>
            </a:r>
            <a:r>
              <a:rPr kumimoji="1" lang="ja-JP" altLang="en-US" dirty="0" smtClean="0">
                <a:solidFill>
                  <a:sysClr val="windowText" lastClr="000000"/>
                </a:solidFill>
              </a:rPr>
              <a:t>アドレス</a:t>
            </a:r>
            <a:endParaRPr kumimoji="1" lang="en-US" altLang="ja-JP" dirty="0" smtClean="0">
              <a:solidFill>
                <a:sysClr val="windowText" lastClr="000000"/>
              </a:solidFill>
            </a:endParaRPr>
          </a:p>
          <a:p>
            <a:pPr algn="ctr"/>
            <a:r>
              <a:rPr kumimoji="1" lang="ja-JP" altLang="en-US" dirty="0" smtClean="0">
                <a:solidFill>
                  <a:sysClr val="windowText" lastClr="000000"/>
                </a:solidFill>
              </a:rPr>
              <a:t>一致</a:t>
            </a:r>
            <a:endParaRPr kumimoji="1" lang="ja-JP" altLang="en-US" dirty="0">
              <a:solidFill>
                <a:sysClr val="windowText" lastClr="000000"/>
              </a:solidFill>
            </a:endParaRPr>
          </a:p>
        </p:txBody>
      </p:sp>
      <p:sp>
        <p:nvSpPr>
          <p:cNvPr id="29" name="下矢印 28"/>
          <p:cNvSpPr/>
          <p:nvPr/>
        </p:nvSpPr>
        <p:spPr>
          <a:xfrm>
            <a:off x="4505995" y="3461362"/>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30" name="角丸四角形 29"/>
          <p:cNvSpPr/>
          <p:nvPr/>
        </p:nvSpPr>
        <p:spPr>
          <a:xfrm>
            <a:off x="4202646" y="3879858"/>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停滞中</a:t>
            </a:r>
            <a:r>
              <a:rPr kumimoji="1" lang="ja-JP" altLang="en-US" dirty="0" smtClean="0">
                <a:solidFill>
                  <a:sysClr val="windowText" lastClr="000000"/>
                </a:solidFill>
              </a:rPr>
              <a:t>と判定</a:t>
            </a:r>
            <a:endParaRPr kumimoji="1" lang="ja-JP" altLang="en-US" dirty="0">
              <a:solidFill>
                <a:sysClr val="windowText" lastClr="000000"/>
              </a:solidFill>
            </a:endParaRPr>
          </a:p>
        </p:txBody>
      </p:sp>
      <p:sp>
        <p:nvSpPr>
          <p:cNvPr id="35" name="円/楕円 34"/>
          <p:cNvSpPr/>
          <p:nvPr/>
        </p:nvSpPr>
        <p:spPr>
          <a:xfrm>
            <a:off x="5246796" y="833170"/>
            <a:ext cx="273759" cy="256430"/>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6" name="正方形/長方形 35"/>
          <p:cNvSpPr/>
          <p:nvPr/>
        </p:nvSpPr>
        <p:spPr>
          <a:xfrm>
            <a:off x="5453848" y="638219"/>
            <a:ext cx="1986441" cy="646331"/>
          </a:xfrm>
          <a:prstGeom prst="rect">
            <a:avLst/>
          </a:prstGeom>
        </p:spPr>
        <p:txBody>
          <a:bodyPr wrap="none">
            <a:spAutoFit/>
          </a:bodyPr>
          <a:lstStyle/>
          <a:p>
            <a:pPr lvl="0">
              <a:defRPr/>
            </a:pPr>
            <a:r>
              <a:rPr lang="ja-JP" altLang="en-US" kern="0" dirty="0" smtClean="0">
                <a:solidFill>
                  <a:sysClr val="windowText" lastClr="000000"/>
                </a:solidFill>
              </a:rPr>
              <a:t>アクセスポイントの</a:t>
            </a:r>
            <a:endParaRPr lang="en-US" altLang="ja-JP" kern="0" dirty="0" smtClean="0">
              <a:solidFill>
                <a:sysClr val="windowText" lastClr="000000"/>
              </a:solidFill>
            </a:endParaRPr>
          </a:p>
          <a:p>
            <a:pPr lvl="0">
              <a:defRPr/>
            </a:pPr>
            <a:r>
              <a:rPr lang="ja-JP" altLang="en-US" kern="0" dirty="0" smtClean="0">
                <a:solidFill>
                  <a:sysClr val="windowText" lastClr="000000"/>
                </a:solidFill>
              </a:rPr>
              <a:t>電波到達範囲</a:t>
            </a:r>
            <a:endParaRPr lang="ja-JP" altLang="en-US" kern="0" dirty="0">
              <a:solidFill>
                <a:sysClr val="windowText" lastClr="000000"/>
              </a:solidFill>
            </a:endParaRPr>
          </a:p>
        </p:txBody>
      </p:sp>
      <p:sp>
        <p:nvSpPr>
          <p:cNvPr id="37" name="円/楕円 36"/>
          <p:cNvSpPr/>
          <p:nvPr/>
        </p:nvSpPr>
        <p:spPr>
          <a:xfrm>
            <a:off x="7447373" y="282844"/>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8" name="正方形/長方形 37"/>
          <p:cNvSpPr/>
          <p:nvPr/>
        </p:nvSpPr>
        <p:spPr>
          <a:xfrm>
            <a:off x="7673521" y="231694"/>
            <a:ext cx="1550424" cy="369332"/>
          </a:xfrm>
          <a:prstGeom prst="rect">
            <a:avLst/>
          </a:prstGeom>
        </p:spPr>
        <p:txBody>
          <a:bodyPr wrap="none">
            <a:spAutoFit/>
          </a:bodyPr>
          <a:lstStyle/>
          <a:p>
            <a:pPr lvl="0">
              <a:defRPr/>
            </a:pPr>
            <a:r>
              <a:rPr lang="ja-JP" altLang="en-US" kern="0" dirty="0" smtClean="0">
                <a:solidFill>
                  <a:sysClr val="windowText" lastClr="000000"/>
                </a:solidFill>
              </a:rPr>
              <a:t>ユーザの位置</a:t>
            </a:r>
            <a:endParaRPr lang="ja-JP" altLang="en-US" kern="0" dirty="0">
              <a:solidFill>
                <a:sysClr val="windowText" lastClr="000000"/>
              </a:solidFill>
            </a:endParaRPr>
          </a:p>
        </p:txBody>
      </p:sp>
      <p:sp>
        <p:nvSpPr>
          <p:cNvPr id="33" name="円/楕円 32"/>
          <p:cNvSpPr/>
          <p:nvPr/>
        </p:nvSpPr>
        <p:spPr>
          <a:xfrm>
            <a:off x="7411508" y="862751"/>
            <a:ext cx="289150" cy="271091"/>
          </a:xfrm>
          <a:prstGeom prst="ellipse">
            <a:avLst/>
          </a:prstGeom>
          <a:solidFill>
            <a:srgbClr val="00B050">
              <a:alpha val="15000"/>
            </a:srgbClr>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4" name="正方形/長方形 33"/>
          <p:cNvSpPr/>
          <p:nvPr/>
        </p:nvSpPr>
        <p:spPr>
          <a:xfrm>
            <a:off x="7733902" y="794462"/>
            <a:ext cx="1107996" cy="369332"/>
          </a:xfrm>
          <a:prstGeom prst="rect">
            <a:avLst/>
          </a:prstGeom>
        </p:spPr>
        <p:txBody>
          <a:bodyPr wrap="none">
            <a:spAutoFit/>
          </a:bodyPr>
          <a:lstStyle/>
          <a:p>
            <a:pPr lvl="0">
              <a:defRPr/>
            </a:pPr>
            <a:r>
              <a:rPr lang="ja-JP" altLang="en-US" kern="0" dirty="0" smtClean="0">
                <a:solidFill>
                  <a:sysClr val="windowText" lastClr="000000"/>
                </a:solidFill>
              </a:rPr>
              <a:t>停滞範囲</a:t>
            </a:r>
            <a:endParaRPr lang="ja-JP" altLang="en-US" kern="0" dirty="0">
              <a:solidFill>
                <a:sysClr val="windowText" lastClr="000000"/>
              </a:solidFill>
            </a:endParaRPr>
          </a:p>
        </p:txBody>
      </p:sp>
      <p:pic>
        <p:nvPicPr>
          <p:cNvPr id="40"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4152" y="3621535"/>
            <a:ext cx="154092" cy="40363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5264" y="5130486"/>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24" name="角丸四角形吹き出し 23"/>
          <p:cNvSpPr/>
          <p:nvPr/>
        </p:nvSpPr>
        <p:spPr>
          <a:xfrm>
            <a:off x="1738139" y="5413726"/>
            <a:ext cx="2314149" cy="535554"/>
          </a:xfrm>
          <a:prstGeom prst="wedgeRoundRectCallout">
            <a:avLst>
              <a:gd name="adj1" fmla="val 37712"/>
              <a:gd name="adj2" fmla="val -111350"/>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pPr lvl="0"/>
            <a:r>
              <a:rPr lang="ja-JP" altLang="en-US" dirty="0" smtClean="0">
                <a:solidFill>
                  <a:schemeClr val="tx2"/>
                </a:solidFill>
              </a:rPr>
              <a:t>一定時間後</a:t>
            </a:r>
            <a:endParaRPr lang="en-US" altLang="ja-JP" dirty="0" smtClean="0">
              <a:solidFill>
                <a:schemeClr val="tx2"/>
              </a:solidFill>
            </a:endParaRPr>
          </a:p>
          <a:p>
            <a:pPr lvl="0"/>
            <a:r>
              <a:rPr lang="en-US" altLang="ja-JP" dirty="0" smtClean="0">
                <a:solidFill>
                  <a:schemeClr val="tx2"/>
                </a:solidFill>
              </a:rPr>
              <a:t>Wi-Fi</a:t>
            </a:r>
            <a:r>
              <a:rPr lang="ja-JP" altLang="en-US" dirty="0" smtClean="0">
                <a:solidFill>
                  <a:schemeClr val="tx2"/>
                </a:solidFill>
              </a:rPr>
              <a:t>で</a:t>
            </a:r>
            <a:r>
              <a:rPr lang="en-US" altLang="ja-JP" dirty="0" smtClean="0">
                <a:solidFill>
                  <a:schemeClr val="tx2"/>
                </a:solidFill>
              </a:rPr>
              <a:t>BSSID</a:t>
            </a:r>
            <a:r>
              <a:rPr lang="ja-JP" altLang="en-US" dirty="0" smtClean="0">
                <a:solidFill>
                  <a:schemeClr val="tx2"/>
                </a:solidFill>
              </a:rPr>
              <a:t>を検索</a:t>
            </a:r>
            <a:endParaRPr lang="ja-JP" altLang="en-US" kern="0" dirty="0">
              <a:solidFill>
                <a:schemeClr val="tx2"/>
              </a:solidFill>
              <a:latin typeface="Calibri"/>
            </a:endParaRPr>
          </a:p>
        </p:txBody>
      </p:sp>
      <p:pic>
        <p:nvPicPr>
          <p:cNvPr id="44"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0687" y="4847269"/>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32" name="角丸四角形 31"/>
          <p:cNvSpPr/>
          <p:nvPr/>
        </p:nvSpPr>
        <p:spPr>
          <a:xfrm>
            <a:off x="4211960" y="4968799"/>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ysClr val="windowText" lastClr="000000"/>
                </a:solidFill>
              </a:rPr>
              <a:t>位置測位を</a:t>
            </a:r>
            <a:endParaRPr lang="en-US" altLang="ja-JP" dirty="0" smtClean="0">
              <a:solidFill>
                <a:sysClr val="windowText" lastClr="000000"/>
              </a:solidFill>
            </a:endParaRPr>
          </a:p>
          <a:p>
            <a:pPr algn="ctr"/>
            <a:r>
              <a:rPr lang="ja-JP" altLang="en-US" dirty="0" smtClean="0">
                <a:solidFill>
                  <a:sysClr val="windowText" lastClr="000000"/>
                </a:solidFill>
              </a:rPr>
              <a:t>行わない</a:t>
            </a:r>
            <a:endParaRPr kumimoji="1" lang="ja-JP" altLang="en-US" dirty="0">
              <a:solidFill>
                <a:sysClr val="windowText" lastClr="000000"/>
              </a:solidFill>
            </a:endParaRPr>
          </a:p>
        </p:txBody>
      </p:sp>
      <p:pic>
        <p:nvPicPr>
          <p:cNvPr id="45"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9463" y="5244041"/>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46" name="角丸四角形吹き出し 45"/>
          <p:cNvSpPr/>
          <p:nvPr/>
        </p:nvSpPr>
        <p:spPr>
          <a:xfrm>
            <a:off x="538161" y="4133930"/>
            <a:ext cx="1617954" cy="340610"/>
          </a:xfrm>
          <a:prstGeom prst="wedgeRoundRectCallout">
            <a:avLst>
              <a:gd name="adj1" fmla="val 39417"/>
              <a:gd name="adj2" fmla="val -80059"/>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r>
              <a:rPr lang="en-US" altLang="ja-JP" sz="1200" dirty="0" smtClean="0">
                <a:solidFill>
                  <a:sysClr val="windowText" lastClr="000000"/>
                </a:solidFill>
              </a:rPr>
              <a:t>MAC</a:t>
            </a:r>
            <a:r>
              <a:rPr lang="ja-JP" altLang="en-US" sz="1200" dirty="0" smtClean="0">
                <a:solidFill>
                  <a:sysClr val="windowText" lastClr="000000"/>
                </a:solidFill>
              </a:rPr>
              <a:t>アドレス</a:t>
            </a:r>
            <a:endParaRPr lang="en-US" altLang="ja-JP" sz="1200" dirty="0" smtClean="0">
              <a:solidFill>
                <a:sysClr val="windowText" lastClr="000000"/>
              </a:solidFill>
            </a:endParaRPr>
          </a:p>
          <a:p>
            <a:r>
              <a:rPr lang="en-US" altLang="ja-JP" sz="1200" dirty="0" smtClean="0">
                <a:solidFill>
                  <a:sysClr val="windowText" lastClr="000000"/>
                </a:solidFill>
              </a:rPr>
              <a:t>00-1C-C0-7F-66-2D</a:t>
            </a:r>
            <a:endParaRPr lang="en-US" altLang="ja-JP" sz="1200" dirty="0">
              <a:solidFill>
                <a:sysClr val="windowText" lastClr="000000"/>
              </a:solidFill>
            </a:endParaRPr>
          </a:p>
        </p:txBody>
      </p:sp>
      <p:sp>
        <p:nvSpPr>
          <p:cNvPr id="48" name="角丸四角形吹き出し 47"/>
          <p:cNvSpPr/>
          <p:nvPr/>
        </p:nvSpPr>
        <p:spPr>
          <a:xfrm>
            <a:off x="2323795" y="4183592"/>
            <a:ext cx="1617954" cy="340610"/>
          </a:xfrm>
          <a:prstGeom prst="wedgeRoundRectCallout">
            <a:avLst>
              <a:gd name="adj1" fmla="val 30390"/>
              <a:gd name="adj2" fmla="val -91245"/>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r>
              <a:rPr lang="en-US" altLang="ja-JP" sz="1200" dirty="0" smtClean="0">
                <a:solidFill>
                  <a:sysClr val="windowText" lastClr="000000"/>
                </a:solidFill>
              </a:rPr>
              <a:t>MAC</a:t>
            </a:r>
            <a:r>
              <a:rPr lang="ja-JP" altLang="en-US" sz="1200" dirty="0" smtClean="0">
                <a:solidFill>
                  <a:sysClr val="windowText" lastClr="000000"/>
                </a:solidFill>
              </a:rPr>
              <a:t>アドレス</a:t>
            </a:r>
            <a:endParaRPr lang="en-US" altLang="ja-JP" sz="1200" dirty="0" smtClean="0">
              <a:solidFill>
                <a:sysClr val="windowText" lastClr="000000"/>
              </a:solidFill>
            </a:endParaRPr>
          </a:p>
          <a:p>
            <a:r>
              <a:rPr lang="en-US" altLang="ja-JP" sz="1200" dirty="0" smtClean="0">
                <a:solidFill>
                  <a:sysClr val="windowText" lastClr="000000"/>
                </a:solidFill>
              </a:rPr>
              <a:t>00-8C-B0-56-67-2F</a:t>
            </a:r>
            <a:endParaRPr lang="en-US" altLang="ja-JP" sz="1200" dirty="0">
              <a:solidFill>
                <a:sysClr val="windowText" lastClr="000000"/>
              </a:solidFill>
            </a:endParaRPr>
          </a:p>
        </p:txBody>
      </p:sp>
      <p:sp>
        <p:nvSpPr>
          <p:cNvPr id="25" name="角丸四角形 24"/>
          <p:cNvSpPr/>
          <p:nvPr/>
        </p:nvSpPr>
        <p:spPr>
          <a:xfrm>
            <a:off x="5954426" y="5256831"/>
            <a:ext cx="2609374" cy="10885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smtClean="0">
                <a:solidFill>
                  <a:sysClr val="windowText" lastClr="000000"/>
                </a:solidFill>
              </a:rPr>
              <a:t>MAC</a:t>
            </a:r>
            <a:r>
              <a:rPr lang="ja-JP" altLang="en-US" dirty="0" smtClean="0">
                <a:solidFill>
                  <a:sysClr val="windowText" lastClr="000000"/>
                </a:solidFill>
              </a:rPr>
              <a:t>アドレス</a:t>
            </a:r>
            <a:endParaRPr lang="en-US" altLang="ja-JP" dirty="0" smtClean="0">
              <a:solidFill>
                <a:sysClr val="windowText" lastClr="000000"/>
              </a:solidFill>
            </a:endParaRPr>
          </a:p>
          <a:p>
            <a:r>
              <a:rPr lang="ja-JP" altLang="en-US" dirty="0" smtClean="0">
                <a:solidFill>
                  <a:sysClr val="windowText" lastClr="000000"/>
                </a:solidFill>
              </a:rPr>
              <a:t>・</a:t>
            </a:r>
            <a:r>
              <a:rPr lang="en-US" altLang="ja-JP" dirty="0" smtClean="0">
                <a:solidFill>
                  <a:sysClr val="windowText" lastClr="000000"/>
                </a:solidFill>
              </a:rPr>
              <a:t>85-7C-C0-7F-B6-2D</a:t>
            </a:r>
          </a:p>
          <a:p>
            <a:r>
              <a:rPr lang="ja-JP" altLang="en-US" dirty="0" smtClean="0">
                <a:solidFill>
                  <a:sysClr val="windowText" lastClr="000000"/>
                </a:solidFill>
              </a:rPr>
              <a:t>・</a:t>
            </a:r>
            <a:r>
              <a:rPr lang="en-US" altLang="ja-JP" dirty="0" smtClean="0">
                <a:solidFill>
                  <a:sysClr val="windowText" lastClr="000000"/>
                </a:solidFill>
              </a:rPr>
              <a:t>48-0C-E0-86-67-2F</a:t>
            </a:r>
          </a:p>
          <a:p>
            <a:r>
              <a:rPr lang="ja-JP" altLang="en-US" dirty="0" smtClean="0">
                <a:solidFill>
                  <a:sysClr val="windowText" lastClr="000000"/>
                </a:solidFill>
              </a:rPr>
              <a:t>・</a:t>
            </a:r>
            <a:r>
              <a:rPr lang="en-US" altLang="ja-JP" dirty="0" smtClean="0">
                <a:solidFill>
                  <a:sysClr val="windowText" lastClr="000000"/>
                </a:solidFill>
              </a:rPr>
              <a:t>00-8C-B0-56-67-2F</a:t>
            </a:r>
            <a:endParaRPr lang="en-US" altLang="ja-JP" dirty="0">
              <a:solidFill>
                <a:sysClr val="windowText" lastClr="000000"/>
              </a:solidFill>
            </a:endParaRPr>
          </a:p>
        </p:txBody>
      </p:sp>
      <p:sp>
        <p:nvSpPr>
          <p:cNvPr id="50" name="角丸四角形吹き出し 49"/>
          <p:cNvSpPr/>
          <p:nvPr/>
        </p:nvSpPr>
        <p:spPr>
          <a:xfrm>
            <a:off x="1098726" y="4916221"/>
            <a:ext cx="1617954" cy="340610"/>
          </a:xfrm>
          <a:prstGeom prst="wedgeRoundRectCallout">
            <a:avLst>
              <a:gd name="adj1" fmla="val 53546"/>
              <a:gd name="adj2" fmla="val 48578"/>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r>
              <a:rPr lang="en-US" altLang="ja-JP" sz="1200" dirty="0" smtClean="0">
                <a:solidFill>
                  <a:sysClr val="windowText" lastClr="000000"/>
                </a:solidFill>
              </a:rPr>
              <a:t>MAC</a:t>
            </a:r>
            <a:r>
              <a:rPr lang="ja-JP" altLang="en-US" sz="1200" dirty="0" smtClean="0">
                <a:solidFill>
                  <a:sysClr val="windowText" lastClr="000000"/>
                </a:solidFill>
              </a:rPr>
              <a:t>アドレス</a:t>
            </a:r>
            <a:endParaRPr lang="en-US" altLang="ja-JP" sz="1200" dirty="0" smtClean="0">
              <a:solidFill>
                <a:sysClr val="windowText" lastClr="000000"/>
              </a:solidFill>
            </a:endParaRPr>
          </a:p>
          <a:p>
            <a:r>
              <a:rPr lang="en-US" altLang="ja-JP" sz="1200" dirty="0" smtClean="0">
                <a:solidFill>
                  <a:sysClr val="windowText" lastClr="000000"/>
                </a:solidFill>
              </a:rPr>
              <a:t>00-1C-C0-7F-66-2D</a:t>
            </a:r>
            <a:endParaRPr lang="en-US" altLang="ja-JP" sz="1200" dirty="0">
              <a:solidFill>
                <a:sysClr val="windowText" lastClr="000000"/>
              </a:solidFill>
            </a:endParaRPr>
          </a:p>
        </p:txBody>
      </p:sp>
      <p:pic>
        <p:nvPicPr>
          <p:cNvPr id="49"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9010" y="173173"/>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5477740" y="212910"/>
            <a:ext cx="1755609" cy="369332"/>
          </a:xfrm>
          <a:prstGeom prst="rect">
            <a:avLst/>
          </a:prstGeom>
        </p:spPr>
        <p:txBody>
          <a:bodyPr wrap="none">
            <a:spAutoFit/>
          </a:bodyPr>
          <a:lstStyle/>
          <a:p>
            <a:pPr lvl="0">
              <a:defRPr/>
            </a:pPr>
            <a:r>
              <a:rPr lang="ja-JP" altLang="en-US" kern="0" dirty="0" smtClean="0">
                <a:solidFill>
                  <a:sysClr val="windowText" lastClr="000000"/>
                </a:solidFill>
              </a:rPr>
              <a:t>アクセスポイント</a:t>
            </a:r>
            <a:endParaRPr lang="ja-JP" altLang="en-US" kern="0" dirty="0">
              <a:solidFill>
                <a:sysClr val="windowText" lastClr="000000"/>
              </a:solidFill>
            </a:endParaRPr>
          </a:p>
        </p:txBody>
      </p:sp>
      <p:sp>
        <p:nvSpPr>
          <p:cNvPr id="31" name="下矢印 30"/>
          <p:cNvSpPr/>
          <p:nvPr/>
        </p:nvSpPr>
        <p:spPr>
          <a:xfrm>
            <a:off x="4515712" y="4545462"/>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51" name="角丸四角形吹き出し 50"/>
          <p:cNvSpPr/>
          <p:nvPr/>
        </p:nvSpPr>
        <p:spPr>
          <a:xfrm>
            <a:off x="4863952" y="4455922"/>
            <a:ext cx="1617954" cy="340610"/>
          </a:xfrm>
          <a:prstGeom prst="wedgeRoundRectCallout">
            <a:avLst>
              <a:gd name="adj1" fmla="val -32798"/>
              <a:gd name="adj2" fmla="val 61628"/>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r>
              <a:rPr lang="en-US" altLang="ja-JP" sz="1200" dirty="0" smtClean="0">
                <a:solidFill>
                  <a:sysClr val="windowText" lastClr="000000"/>
                </a:solidFill>
              </a:rPr>
              <a:t>MAC</a:t>
            </a:r>
            <a:r>
              <a:rPr lang="ja-JP" altLang="en-US" sz="1200" dirty="0" smtClean="0">
                <a:solidFill>
                  <a:sysClr val="windowText" lastClr="000000"/>
                </a:solidFill>
              </a:rPr>
              <a:t>アドレス</a:t>
            </a:r>
            <a:endParaRPr lang="en-US" altLang="ja-JP" sz="1200" dirty="0" smtClean="0">
              <a:solidFill>
                <a:sysClr val="windowText" lastClr="000000"/>
              </a:solidFill>
            </a:endParaRPr>
          </a:p>
          <a:p>
            <a:r>
              <a:rPr lang="en-US" altLang="ja-JP" sz="1200" dirty="0" smtClean="0">
                <a:solidFill>
                  <a:sysClr val="windowText" lastClr="000000"/>
                </a:solidFill>
              </a:rPr>
              <a:t>00-1C-C0-7F-66-2D</a:t>
            </a:r>
            <a:endParaRPr lang="en-US" altLang="ja-JP" sz="1200" dirty="0">
              <a:solidFill>
                <a:sysClr val="windowText" lastClr="000000"/>
              </a:solidFill>
            </a:endParaRPr>
          </a:p>
        </p:txBody>
      </p:sp>
    </p:spTree>
    <p:extLst>
      <p:ext uri="{BB962C8B-B14F-4D97-AF65-F5344CB8AC3E}">
        <p14:creationId xmlns:p14="http://schemas.microsoft.com/office/powerpoint/2010/main" val="11783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4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25">
                                            <p:bg/>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xEl>
                                              <p:pRg st="1" end="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51"/>
                                        </p:tgtEl>
                                        <p:attrNameLst>
                                          <p:attrName>style.visibility</p:attrName>
                                        </p:attrNameLst>
                                      </p:cBhvr>
                                      <p:to>
                                        <p:strVal val="hidden"/>
                                      </p:to>
                                    </p:set>
                                  </p:childTnLst>
                                </p:cTn>
                              </p:par>
                              <p:par>
                                <p:cTn id="57" presetID="1" presetClass="exit" presetSubtype="0" fill="hold" grpId="3" nodeType="withEffect">
                                  <p:stCondLst>
                                    <p:cond delay="0"/>
                                  </p:stCondLst>
                                  <p:childTnLst>
                                    <p:set>
                                      <p:cBhvr>
                                        <p:cTn id="58" dur="1" fill="hold">
                                          <p:stCondLst>
                                            <p:cond delay="0"/>
                                          </p:stCondLst>
                                        </p:cTn>
                                        <p:tgtEl>
                                          <p:spTgt spid="48"/>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5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3" presetClass="emph" presetSubtype="2" fill="hold" nodeType="clickEffect">
                                  <p:stCondLst>
                                    <p:cond delay="0"/>
                                  </p:stCondLst>
                                  <p:childTnLst>
                                    <p:animClr clrSpc="rgb" dir="cw">
                                      <p:cBhvr override="childStyle">
                                        <p:cTn id="68" dur="500" fill="hold"/>
                                        <p:tgtEl>
                                          <p:spTgt spid="20">
                                            <p:txEl>
                                              <p:pRg st="2" end="2"/>
                                            </p:txEl>
                                          </p:spTgt>
                                        </p:tgtEl>
                                        <p:attrNameLst>
                                          <p:attrName>style.color</p:attrName>
                                        </p:attrNameLst>
                                      </p:cBhvr>
                                      <p:to>
                                        <a:srgbClr val="FF0000"/>
                                      </p:to>
                                    </p:animClr>
                                  </p:childTnLst>
                                </p:cTn>
                              </p:par>
                              <p:par>
                                <p:cTn id="69" presetID="3" presetClass="emph" presetSubtype="2" fill="hold" nodeType="withEffect">
                                  <p:stCondLst>
                                    <p:cond delay="0"/>
                                  </p:stCondLst>
                                  <p:childTnLst>
                                    <p:animClr clrSpc="rgb" dir="cw">
                                      <p:cBhvr override="childStyle">
                                        <p:cTn id="70" dur="500" fill="hold"/>
                                        <p:tgtEl>
                                          <p:spTgt spid="25">
                                            <p:txEl>
                                              <p:pRg st="3" end="3"/>
                                            </p:txEl>
                                          </p:spTgt>
                                        </p:tgtEl>
                                        <p:attrNameLst>
                                          <p:attrName>style.color</p:attrName>
                                        </p:attrNameLst>
                                      </p:cBhvr>
                                      <p:to>
                                        <a:srgbClr val="FF0000"/>
                                      </p:to>
                                    </p:animClr>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7" grpId="0" animBg="1"/>
      <p:bldP spid="17" grpId="1" animBg="1"/>
      <p:bldP spid="20" grpId="0" animBg="1"/>
      <p:bldP spid="23" grpId="0" animBg="1"/>
      <p:bldP spid="26" grpId="0" animBg="1"/>
      <p:bldP spid="27" grpId="0"/>
      <p:bldP spid="28" grpId="0" animBg="1"/>
      <p:bldP spid="29" grpId="0" animBg="1"/>
      <p:bldP spid="30" grpId="0" animBg="1"/>
      <p:bldP spid="24" grpId="0" animBg="1"/>
      <p:bldP spid="32" grpId="0" animBg="1"/>
      <p:bldP spid="46" grpId="0" animBg="1"/>
      <p:bldP spid="46" grpId="1" animBg="1"/>
      <p:bldP spid="48" grpId="0" animBg="1"/>
      <p:bldP spid="48" grpId="1" animBg="1"/>
      <p:bldP spid="48" grpId="2" animBg="1"/>
      <p:bldP spid="48" grpId="3" animBg="1"/>
      <p:bldP spid="25" grpId="1" uiExpand="1" build="allAtOnce" animBg="1"/>
      <p:bldP spid="50" grpId="0" animBg="1"/>
      <p:bldP spid="50" grpId="1" animBg="1"/>
      <p:bldP spid="31" grpId="0" animBg="1"/>
      <p:bldP spid="51" grpId="0" animBg="1"/>
      <p:bldP spid="5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円/楕円 37"/>
          <p:cNvSpPr/>
          <p:nvPr/>
        </p:nvSpPr>
        <p:spPr>
          <a:xfrm>
            <a:off x="5419010" y="4064422"/>
            <a:ext cx="2865306" cy="2768397"/>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pic>
        <p:nvPicPr>
          <p:cNvPr id="44"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0791" y="5163406"/>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118" name="円/楕円 117"/>
          <p:cNvSpPr/>
          <p:nvPr/>
        </p:nvSpPr>
        <p:spPr>
          <a:xfrm>
            <a:off x="3658417" y="3706951"/>
            <a:ext cx="2865306" cy="2768397"/>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5" name="角丸四角形 34"/>
          <p:cNvSpPr/>
          <p:nvPr/>
        </p:nvSpPr>
        <p:spPr>
          <a:xfrm>
            <a:off x="6326894" y="5648905"/>
            <a:ext cx="2609374" cy="914657"/>
          </a:xfrm>
          <a:prstGeom prst="roundRect">
            <a:avLst/>
          </a:prstGeom>
          <a:ln>
            <a:prstDash val="sysDot"/>
          </a:ln>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a:solidFill>
                  <a:sysClr val="windowText" lastClr="000000"/>
                </a:solidFill>
              </a:rPr>
              <a:t>MAC</a:t>
            </a:r>
            <a:r>
              <a:rPr lang="ja-JP" altLang="en-US" dirty="0">
                <a:solidFill>
                  <a:sysClr val="windowText" lastClr="000000"/>
                </a:solidFill>
              </a:rPr>
              <a:t>アドレス</a:t>
            </a:r>
            <a:endParaRPr lang="en-US" altLang="ja-JP" dirty="0">
              <a:solidFill>
                <a:sysClr val="windowText" lastClr="000000"/>
              </a:solidFill>
            </a:endParaRPr>
          </a:p>
          <a:p>
            <a:r>
              <a:rPr lang="ja-JP" altLang="en-US" dirty="0">
                <a:solidFill>
                  <a:sysClr val="windowText" lastClr="000000"/>
                </a:solidFill>
              </a:rPr>
              <a:t>・</a:t>
            </a:r>
            <a:r>
              <a:rPr lang="en-US" altLang="ja-JP" dirty="0">
                <a:solidFill>
                  <a:sysClr val="windowText" lastClr="000000"/>
                </a:solidFill>
              </a:rPr>
              <a:t>85-7C-C0-7F-B6-2D</a:t>
            </a:r>
          </a:p>
          <a:p>
            <a:r>
              <a:rPr lang="ja-JP" altLang="en-US" dirty="0">
                <a:solidFill>
                  <a:sysClr val="windowText" lastClr="000000"/>
                </a:solidFill>
              </a:rPr>
              <a:t>・</a:t>
            </a:r>
            <a:r>
              <a:rPr lang="en-US" altLang="ja-JP" dirty="0">
                <a:solidFill>
                  <a:sysClr val="windowText" lastClr="000000"/>
                </a:solidFill>
              </a:rPr>
              <a:t>48-0C-E0-86-67-2F</a:t>
            </a:r>
          </a:p>
        </p:txBody>
      </p:sp>
      <p:sp>
        <p:nvSpPr>
          <p:cNvPr id="117" name="円/楕円 116"/>
          <p:cNvSpPr/>
          <p:nvPr/>
        </p:nvSpPr>
        <p:spPr>
          <a:xfrm>
            <a:off x="1969518" y="2472167"/>
            <a:ext cx="2865306" cy="2768397"/>
          </a:xfrm>
          <a:prstGeom prst="ellipse">
            <a:avLst/>
          </a:prstGeom>
          <a:solidFill>
            <a:srgbClr val="00B050">
              <a:alpha val="15000"/>
            </a:srgbClr>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3" name="コンテンツ プレースホルダー 2"/>
          <p:cNvSpPr>
            <a:spLocks noGrp="1"/>
          </p:cNvSpPr>
          <p:nvPr>
            <p:ph idx="1"/>
          </p:nvPr>
        </p:nvSpPr>
        <p:spPr>
          <a:xfrm>
            <a:off x="457200" y="1600200"/>
            <a:ext cx="8435280" cy="4876800"/>
          </a:xfrm>
        </p:spPr>
        <p:txBody>
          <a:bodyPr>
            <a:normAutofit/>
          </a:bodyPr>
          <a:lstStyle/>
          <a:p>
            <a:r>
              <a:rPr lang="en-US" altLang="ja-JP" dirty="0"/>
              <a:t>BSSID</a:t>
            </a:r>
            <a:r>
              <a:rPr lang="ja-JP" altLang="en-US" dirty="0"/>
              <a:t>検索で周囲のアクセスポイントの</a:t>
            </a:r>
            <a:r>
              <a:rPr lang="en-US" altLang="ja-JP" dirty="0"/>
              <a:t>MAC</a:t>
            </a:r>
            <a:r>
              <a:rPr lang="ja-JP" altLang="en-US" dirty="0"/>
              <a:t>アドレスを取得しユーザが移動していないかを確認</a:t>
            </a:r>
            <a:endParaRPr lang="en-US" altLang="ja-JP" dirty="0"/>
          </a:p>
        </p:txBody>
      </p:sp>
      <p:sp>
        <p:nvSpPr>
          <p:cNvPr id="22" name="タイトル 21"/>
          <p:cNvSpPr>
            <a:spLocks noGrp="1"/>
          </p:cNvSpPr>
          <p:nvPr>
            <p:ph type="title"/>
          </p:nvPr>
        </p:nvSpPr>
        <p:spPr/>
        <p:txBody>
          <a:bodyPr>
            <a:noAutofit/>
          </a:bodyPr>
          <a:lstStyle/>
          <a:p>
            <a:r>
              <a:rPr lang="en-US" altLang="ja-JP" dirty="0"/>
              <a:t>Wi-Fi</a:t>
            </a:r>
            <a:r>
              <a:rPr lang="ja-JP" altLang="en-US" dirty="0"/>
              <a:t>による移動・停滞判定</a:t>
            </a:r>
          </a:p>
        </p:txBody>
      </p:sp>
      <p:sp>
        <p:nvSpPr>
          <p:cNvPr id="47" name="円/楕円 46"/>
          <p:cNvSpPr/>
          <p:nvPr/>
        </p:nvSpPr>
        <p:spPr>
          <a:xfrm>
            <a:off x="1418662" y="3919670"/>
            <a:ext cx="2865306" cy="2768397"/>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69" name="円/楕円 68"/>
          <p:cNvSpPr/>
          <p:nvPr/>
        </p:nvSpPr>
        <p:spPr>
          <a:xfrm>
            <a:off x="770590" y="2503837"/>
            <a:ext cx="2631581" cy="2587313"/>
          </a:xfrm>
          <a:prstGeom prst="ellipse">
            <a:avLst/>
          </a:prstGeom>
          <a:solidFill>
            <a:srgbClr val="00B050">
              <a:alpha val="15000"/>
            </a:srgbClr>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133" name="円/楕円 132"/>
          <p:cNvSpPr/>
          <p:nvPr/>
        </p:nvSpPr>
        <p:spPr>
          <a:xfrm>
            <a:off x="2029473" y="3439919"/>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14" name="正方形/長方形 13"/>
          <p:cNvSpPr/>
          <p:nvPr/>
        </p:nvSpPr>
        <p:spPr>
          <a:xfrm>
            <a:off x="6059575" y="2562950"/>
            <a:ext cx="2860781" cy="1356719"/>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15" name="正方形/長方形 14"/>
          <p:cNvSpPr/>
          <p:nvPr/>
        </p:nvSpPr>
        <p:spPr>
          <a:xfrm>
            <a:off x="6059575" y="2562950"/>
            <a:ext cx="1107996" cy="369332"/>
          </a:xfrm>
          <a:prstGeom prst="rect">
            <a:avLst/>
          </a:prstGeom>
        </p:spPr>
        <p:txBody>
          <a:bodyPr wrap="none">
            <a:spAutoFit/>
          </a:bodyPr>
          <a:lstStyle/>
          <a:p>
            <a:r>
              <a:rPr lang="ja-JP" altLang="en-US" dirty="0">
                <a:solidFill>
                  <a:sysClr val="windowText" lastClr="000000"/>
                </a:solidFill>
              </a:rPr>
              <a:t>記憶領域</a:t>
            </a:r>
          </a:p>
        </p:txBody>
      </p:sp>
      <p:sp>
        <p:nvSpPr>
          <p:cNvPr id="2" name="角丸四角形 1"/>
          <p:cNvSpPr/>
          <p:nvPr/>
        </p:nvSpPr>
        <p:spPr>
          <a:xfrm>
            <a:off x="6295503" y="2902026"/>
            <a:ext cx="2609374" cy="9146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smtClean="0">
                <a:solidFill>
                  <a:sysClr val="windowText" lastClr="000000"/>
                </a:solidFill>
              </a:rPr>
              <a:t>MAC</a:t>
            </a:r>
            <a:r>
              <a:rPr lang="ja-JP" altLang="en-US" dirty="0" smtClean="0">
                <a:solidFill>
                  <a:sysClr val="windowText" lastClr="000000"/>
                </a:solidFill>
              </a:rPr>
              <a:t>アドレス</a:t>
            </a:r>
            <a:endParaRPr lang="en-US" altLang="ja-JP" dirty="0" smtClean="0">
              <a:solidFill>
                <a:sysClr val="windowText" lastClr="000000"/>
              </a:solidFill>
            </a:endParaRPr>
          </a:p>
          <a:p>
            <a:r>
              <a:rPr lang="ja-JP" altLang="en-US" dirty="0" smtClean="0">
                <a:solidFill>
                  <a:sysClr val="windowText" lastClr="000000"/>
                </a:solidFill>
              </a:rPr>
              <a:t>・</a:t>
            </a:r>
            <a:r>
              <a:rPr lang="en-US" altLang="ja-JP" dirty="0" smtClean="0">
                <a:solidFill>
                  <a:sysClr val="windowText" lastClr="000000"/>
                </a:solidFill>
              </a:rPr>
              <a:t>00-1C-C0-7F-66-2D</a:t>
            </a:r>
          </a:p>
          <a:p>
            <a:r>
              <a:rPr lang="ja-JP" altLang="en-US" dirty="0" smtClean="0">
                <a:solidFill>
                  <a:sysClr val="windowText" lastClr="000000"/>
                </a:solidFill>
              </a:rPr>
              <a:t>・</a:t>
            </a:r>
            <a:r>
              <a:rPr lang="en-US" altLang="ja-JP" dirty="0" smtClean="0">
                <a:solidFill>
                  <a:sysClr val="windowText" lastClr="000000"/>
                </a:solidFill>
              </a:rPr>
              <a:t>00-8C-B0-56-67-2F</a:t>
            </a:r>
            <a:endParaRPr lang="en-US" altLang="ja-JP" dirty="0">
              <a:solidFill>
                <a:sysClr val="windowText" lastClr="000000"/>
              </a:solidFill>
            </a:endParaRPr>
          </a:p>
        </p:txBody>
      </p:sp>
      <p:cxnSp>
        <p:nvCxnSpPr>
          <p:cNvPr id="16" name="直線矢印コネクタ 15"/>
          <p:cNvCxnSpPr>
            <a:endCxn id="17" idx="2"/>
          </p:cNvCxnSpPr>
          <p:nvPr/>
        </p:nvCxnSpPr>
        <p:spPr>
          <a:xfrm>
            <a:off x="4050576" y="5015343"/>
            <a:ext cx="1760933" cy="373869"/>
          </a:xfrm>
          <a:prstGeom prst="straightConnector1">
            <a:avLst/>
          </a:prstGeom>
          <a:noFill/>
          <a:ln w="19050" cap="flat" cmpd="sng" algn="ctr">
            <a:solidFill>
              <a:srgbClr val="4F81BD">
                <a:shade val="95000"/>
                <a:satMod val="105000"/>
              </a:srgbClr>
            </a:solidFill>
            <a:prstDash val="solid"/>
            <a:tailEnd type="arrow"/>
          </a:ln>
          <a:effectLst/>
        </p:spPr>
      </p:cxnSp>
      <p:sp>
        <p:nvSpPr>
          <p:cNvPr id="17" name="円/楕円 16"/>
          <p:cNvSpPr/>
          <p:nvPr/>
        </p:nvSpPr>
        <p:spPr>
          <a:xfrm>
            <a:off x="5811509" y="5255696"/>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18" name="角丸四角形吹き出し 17"/>
          <p:cNvSpPr/>
          <p:nvPr/>
        </p:nvSpPr>
        <p:spPr>
          <a:xfrm>
            <a:off x="3754477" y="5738752"/>
            <a:ext cx="2314149" cy="498560"/>
          </a:xfrm>
          <a:prstGeom prst="wedgeRoundRectCallout">
            <a:avLst>
              <a:gd name="adj1" fmla="val 24293"/>
              <a:gd name="adj2" fmla="val -75410"/>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r>
              <a:rPr lang="ja-JP" altLang="en-US" dirty="0">
                <a:solidFill>
                  <a:sysClr val="windowText" lastClr="000000"/>
                </a:solidFill>
              </a:rPr>
              <a:t>一定</a:t>
            </a:r>
            <a:r>
              <a:rPr lang="ja-JP" altLang="en-US" dirty="0" smtClean="0">
                <a:solidFill>
                  <a:sysClr val="windowText" lastClr="000000"/>
                </a:solidFill>
              </a:rPr>
              <a:t>時間後</a:t>
            </a:r>
            <a:endParaRPr lang="en-US" altLang="ja-JP" dirty="0" smtClean="0">
              <a:solidFill>
                <a:sysClr val="windowText" lastClr="000000"/>
              </a:solidFill>
            </a:endParaRPr>
          </a:p>
          <a:p>
            <a:pPr lvl="0"/>
            <a:r>
              <a:rPr lang="en-US" altLang="ja-JP" dirty="0" smtClean="0">
                <a:solidFill>
                  <a:sysClr val="windowText" lastClr="000000"/>
                </a:solidFill>
              </a:rPr>
              <a:t>Wi-Fi</a:t>
            </a:r>
            <a:r>
              <a:rPr lang="ja-JP" altLang="en-US" dirty="0" smtClean="0">
                <a:solidFill>
                  <a:sysClr val="windowText" lastClr="000000"/>
                </a:solidFill>
              </a:rPr>
              <a:t>で</a:t>
            </a:r>
            <a:r>
              <a:rPr lang="en-US" altLang="ja-JP" dirty="0" smtClean="0">
                <a:solidFill>
                  <a:sysClr val="windowText" lastClr="000000"/>
                </a:solidFill>
              </a:rPr>
              <a:t>BSSID</a:t>
            </a:r>
            <a:r>
              <a:rPr lang="ja-JP" altLang="en-US" dirty="0" smtClean="0">
                <a:solidFill>
                  <a:sysClr val="windowText" lastClr="000000"/>
                </a:solidFill>
              </a:rPr>
              <a:t>を検索</a:t>
            </a:r>
            <a:endParaRPr lang="ja-JP" altLang="en-US" kern="0" dirty="0">
              <a:solidFill>
                <a:sysClr val="windowText" lastClr="000000"/>
              </a:solidFill>
              <a:latin typeface="Calibri"/>
            </a:endParaRPr>
          </a:p>
        </p:txBody>
      </p:sp>
      <p:sp>
        <p:nvSpPr>
          <p:cNvPr id="20" name="上下矢印 19"/>
          <p:cNvSpPr/>
          <p:nvPr/>
        </p:nvSpPr>
        <p:spPr>
          <a:xfrm>
            <a:off x="7058983" y="3872303"/>
            <a:ext cx="524010" cy="1685043"/>
          </a:xfrm>
          <a:prstGeom prst="upDownArrow">
            <a:avLst>
              <a:gd name="adj1" fmla="val 46707"/>
              <a:gd name="adj2" fmla="val 2942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21" name="正方形/長方形 20"/>
          <p:cNvSpPr/>
          <p:nvPr/>
        </p:nvSpPr>
        <p:spPr>
          <a:xfrm>
            <a:off x="7510039" y="4683452"/>
            <a:ext cx="1670650" cy="646331"/>
          </a:xfrm>
          <a:prstGeom prst="rect">
            <a:avLst/>
          </a:prstGeom>
        </p:spPr>
        <p:txBody>
          <a:bodyPr wrap="none">
            <a:spAutoFit/>
          </a:bodyPr>
          <a:lstStyle/>
          <a:p>
            <a:r>
              <a:rPr lang="en-US" altLang="ja-JP" dirty="0" smtClean="0">
                <a:solidFill>
                  <a:sysClr val="windowText" lastClr="000000"/>
                </a:solidFill>
              </a:rPr>
              <a:t>MAC</a:t>
            </a:r>
            <a:r>
              <a:rPr lang="ja-JP" altLang="en-US" dirty="0" smtClean="0">
                <a:solidFill>
                  <a:sysClr val="windowText" lastClr="000000"/>
                </a:solidFill>
              </a:rPr>
              <a:t>アドレスを</a:t>
            </a:r>
            <a:endParaRPr lang="en-US" altLang="ja-JP" dirty="0" smtClean="0">
              <a:solidFill>
                <a:sysClr val="windowText" lastClr="000000"/>
              </a:solidFill>
            </a:endParaRPr>
          </a:p>
          <a:p>
            <a:r>
              <a:rPr lang="ja-JP" altLang="en-US" dirty="0" smtClean="0">
                <a:solidFill>
                  <a:sysClr val="windowText" lastClr="000000"/>
                </a:solidFill>
              </a:rPr>
              <a:t>比較</a:t>
            </a:r>
            <a:endParaRPr lang="ja-JP" altLang="en-US" dirty="0">
              <a:solidFill>
                <a:sysClr val="windowText" lastClr="000000"/>
              </a:solidFill>
            </a:endParaRPr>
          </a:p>
        </p:txBody>
      </p:sp>
      <p:sp>
        <p:nvSpPr>
          <p:cNvPr id="23" name="角丸四角形 22"/>
          <p:cNvSpPr/>
          <p:nvPr/>
        </p:nvSpPr>
        <p:spPr>
          <a:xfrm>
            <a:off x="4192929" y="2792815"/>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ysClr val="windowText" lastClr="000000"/>
                </a:solidFill>
              </a:rPr>
              <a:t>MAC</a:t>
            </a:r>
            <a:r>
              <a:rPr kumimoji="1" lang="ja-JP" altLang="en-US" dirty="0" smtClean="0">
                <a:solidFill>
                  <a:sysClr val="windowText" lastClr="000000"/>
                </a:solidFill>
              </a:rPr>
              <a:t>アドレス</a:t>
            </a:r>
            <a:endParaRPr kumimoji="1" lang="en-US" altLang="ja-JP" dirty="0" smtClean="0">
              <a:solidFill>
                <a:sysClr val="windowText" lastClr="000000"/>
              </a:solidFill>
            </a:endParaRPr>
          </a:p>
          <a:p>
            <a:pPr algn="ctr"/>
            <a:r>
              <a:rPr kumimoji="1" lang="ja-JP" altLang="en-US" dirty="0" smtClean="0">
                <a:solidFill>
                  <a:sysClr val="windowText" lastClr="000000"/>
                </a:solidFill>
              </a:rPr>
              <a:t>一致せず</a:t>
            </a:r>
            <a:endParaRPr kumimoji="1" lang="ja-JP" altLang="en-US" dirty="0">
              <a:solidFill>
                <a:sysClr val="windowText" lastClr="000000"/>
              </a:solidFill>
            </a:endParaRPr>
          </a:p>
        </p:txBody>
      </p:sp>
      <p:sp>
        <p:nvSpPr>
          <p:cNvPr id="24" name="下矢印 23"/>
          <p:cNvSpPr/>
          <p:nvPr/>
        </p:nvSpPr>
        <p:spPr>
          <a:xfrm>
            <a:off x="4505995" y="3486763"/>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25" name="角丸四角形 24"/>
          <p:cNvSpPr/>
          <p:nvPr/>
        </p:nvSpPr>
        <p:spPr>
          <a:xfrm>
            <a:off x="4202646" y="3905259"/>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移動中と判定</a:t>
            </a:r>
            <a:endParaRPr kumimoji="1" lang="ja-JP" altLang="en-US" dirty="0">
              <a:solidFill>
                <a:sysClr val="windowText" lastClr="000000"/>
              </a:solidFill>
            </a:endParaRPr>
          </a:p>
        </p:txBody>
      </p:sp>
      <p:sp>
        <p:nvSpPr>
          <p:cNvPr id="26" name="下矢印 25"/>
          <p:cNvSpPr/>
          <p:nvPr/>
        </p:nvSpPr>
        <p:spPr>
          <a:xfrm>
            <a:off x="4515712" y="4570054"/>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36" name="円/楕円 35"/>
          <p:cNvSpPr/>
          <p:nvPr/>
        </p:nvSpPr>
        <p:spPr>
          <a:xfrm>
            <a:off x="3797291" y="4859875"/>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cxnSp>
        <p:nvCxnSpPr>
          <p:cNvPr id="37" name="直線矢印コネクタ 36"/>
          <p:cNvCxnSpPr>
            <a:stCxn id="133" idx="5"/>
            <a:endCxn id="36" idx="1"/>
          </p:cNvCxnSpPr>
          <p:nvPr/>
        </p:nvCxnSpPr>
        <p:spPr>
          <a:xfrm>
            <a:off x="2245665" y="3667845"/>
            <a:ext cx="1588719" cy="1231136"/>
          </a:xfrm>
          <a:prstGeom prst="straightConnector1">
            <a:avLst/>
          </a:prstGeom>
          <a:noFill/>
          <a:ln w="19050" cap="flat" cmpd="sng" algn="ctr">
            <a:solidFill>
              <a:srgbClr val="4F81BD">
                <a:shade val="95000"/>
                <a:satMod val="105000"/>
              </a:srgbClr>
            </a:solidFill>
            <a:prstDash val="solid"/>
            <a:tailEnd type="arrow"/>
          </a:ln>
          <a:effectLst/>
        </p:spPr>
      </p:cxnSp>
      <p:sp>
        <p:nvSpPr>
          <p:cNvPr id="34" name="正方形/長方形 33"/>
          <p:cNvSpPr/>
          <p:nvPr/>
        </p:nvSpPr>
        <p:spPr>
          <a:xfrm>
            <a:off x="7510039" y="4125852"/>
            <a:ext cx="1670650" cy="646331"/>
          </a:xfrm>
          <a:prstGeom prst="rect">
            <a:avLst/>
          </a:prstGeom>
        </p:spPr>
        <p:txBody>
          <a:bodyPr wrap="none">
            <a:spAutoFit/>
          </a:bodyPr>
          <a:lstStyle/>
          <a:p>
            <a:r>
              <a:rPr lang="en-US" altLang="ja-JP" dirty="0" smtClean="0">
                <a:solidFill>
                  <a:sysClr val="windowText" lastClr="000000"/>
                </a:solidFill>
              </a:rPr>
              <a:t>MAC</a:t>
            </a:r>
            <a:r>
              <a:rPr lang="ja-JP" altLang="en-US" dirty="0" smtClean="0">
                <a:solidFill>
                  <a:sysClr val="windowText" lastClr="000000"/>
                </a:solidFill>
              </a:rPr>
              <a:t>アドレスを</a:t>
            </a:r>
            <a:endParaRPr lang="en-US" altLang="ja-JP" dirty="0" smtClean="0">
              <a:solidFill>
                <a:sysClr val="windowText" lastClr="000000"/>
              </a:solidFill>
            </a:endParaRPr>
          </a:p>
          <a:p>
            <a:r>
              <a:rPr lang="ja-JP" altLang="en-US" dirty="0">
                <a:solidFill>
                  <a:sysClr val="windowText" lastClr="000000"/>
                </a:solidFill>
              </a:rPr>
              <a:t>上書き</a:t>
            </a:r>
          </a:p>
        </p:txBody>
      </p:sp>
      <p:sp>
        <p:nvSpPr>
          <p:cNvPr id="5" name="下矢印 4"/>
          <p:cNvSpPr/>
          <p:nvPr/>
        </p:nvSpPr>
        <p:spPr>
          <a:xfrm rot="10800000">
            <a:off x="7089025" y="3871594"/>
            <a:ext cx="493968" cy="1710675"/>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pic>
        <p:nvPicPr>
          <p:cNvPr id="39"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2288" y="3565147"/>
            <a:ext cx="154092" cy="40363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4269" y="5410551"/>
            <a:ext cx="154092" cy="40363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2171" y="3573435"/>
            <a:ext cx="154092" cy="40363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0051" y="4900234"/>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27" name="角丸四角形 26"/>
          <p:cNvSpPr/>
          <p:nvPr/>
        </p:nvSpPr>
        <p:spPr>
          <a:xfrm>
            <a:off x="4203307" y="4993391"/>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ysClr val="windowText" lastClr="000000"/>
                </a:solidFill>
              </a:rPr>
              <a:t>GPS</a:t>
            </a:r>
            <a:r>
              <a:rPr kumimoji="1" lang="ja-JP" altLang="en-US" dirty="0" smtClean="0">
                <a:solidFill>
                  <a:sysClr val="windowText" lastClr="000000"/>
                </a:solidFill>
              </a:rPr>
              <a:t>起動</a:t>
            </a:r>
            <a:endParaRPr kumimoji="1" lang="ja-JP" altLang="en-US" dirty="0">
              <a:solidFill>
                <a:sysClr val="windowText" lastClr="000000"/>
              </a:solidFill>
            </a:endParaRPr>
          </a:p>
        </p:txBody>
      </p:sp>
      <p:sp>
        <p:nvSpPr>
          <p:cNvPr id="19" name="角丸四角形 18"/>
          <p:cNvSpPr/>
          <p:nvPr/>
        </p:nvSpPr>
        <p:spPr>
          <a:xfrm>
            <a:off x="6323663" y="5651553"/>
            <a:ext cx="2609374" cy="9146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smtClean="0">
                <a:solidFill>
                  <a:sysClr val="windowText" lastClr="000000"/>
                </a:solidFill>
              </a:rPr>
              <a:t>MAC</a:t>
            </a:r>
            <a:r>
              <a:rPr lang="ja-JP" altLang="en-US" dirty="0" smtClean="0">
                <a:solidFill>
                  <a:sysClr val="windowText" lastClr="000000"/>
                </a:solidFill>
              </a:rPr>
              <a:t>アドレス</a:t>
            </a:r>
            <a:endParaRPr lang="en-US" altLang="ja-JP" dirty="0" smtClean="0">
              <a:solidFill>
                <a:sysClr val="windowText" lastClr="000000"/>
              </a:solidFill>
            </a:endParaRPr>
          </a:p>
          <a:p>
            <a:r>
              <a:rPr lang="ja-JP" altLang="en-US" dirty="0" smtClean="0">
                <a:solidFill>
                  <a:sysClr val="windowText" lastClr="000000"/>
                </a:solidFill>
              </a:rPr>
              <a:t>・</a:t>
            </a:r>
            <a:r>
              <a:rPr lang="en-US" altLang="ja-JP" dirty="0" smtClean="0">
                <a:solidFill>
                  <a:sysClr val="windowText" lastClr="000000"/>
                </a:solidFill>
              </a:rPr>
              <a:t>85-7C-C0-7F-B6-2D</a:t>
            </a:r>
          </a:p>
          <a:p>
            <a:r>
              <a:rPr lang="ja-JP" altLang="en-US" dirty="0" smtClean="0">
                <a:solidFill>
                  <a:sysClr val="windowText" lastClr="000000"/>
                </a:solidFill>
              </a:rPr>
              <a:t>・</a:t>
            </a:r>
            <a:r>
              <a:rPr lang="en-US" altLang="ja-JP" dirty="0" smtClean="0">
                <a:solidFill>
                  <a:sysClr val="windowText" lastClr="000000"/>
                </a:solidFill>
              </a:rPr>
              <a:t>48-0C-E0-86-67-2F</a:t>
            </a:r>
            <a:endParaRPr lang="en-US" altLang="ja-JP" dirty="0">
              <a:solidFill>
                <a:sysClr val="windowText" lastClr="000000"/>
              </a:solidFill>
            </a:endParaRPr>
          </a:p>
        </p:txBody>
      </p:sp>
      <p:sp>
        <p:nvSpPr>
          <p:cNvPr id="62" name="角丸四角形吹き出し 61"/>
          <p:cNvSpPr/>
          <p:nvPr/>
        </p:nvSpPr>
        <p:spPr>
          <a:xfrm>
            <a:off x="3482587" y="4523477"/>
            <a:ext cx="1617954" cy="340610"/>
          </a:xfrm>
          <a:prstGeom prst="wedgeRoundRectCallout">
            <a:avLst>
              <a:gd name="adj1" fmla="val 42950"/>
              <a:gd name="adj2" fmla="val 87728"/>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r>
              <a:rPr lang="en-US" altLang="ja-JP" sz="1200" dirty="0" smtClean="0">
                <a:solidFill>
                  <a:sysClr val="windowText" lastClr="000000"/>
                </a:solidFill>
              </a:rPr>
              <a:t>MAC</a:t>
            </a:r>
            <a:r>
              <a:rPr lang="ja-JP" altLang="en-US" sz="1200" dirty="0" smtClean="0">
                <a:solidFill>
                  <a:sysClr val="windowText" lastClr="000000"/>
                </a:solidFill>
              </a:rPr>
              <a:t>アドレス</a:t>
            </a:r>
            <a:endParaRPr lang="en-US" altLang="ja-JP" sz="1200" dirty="0" smtClean="0">
              <a:solidFill>
                <a:sysClr val="windowText" lastClr="000000"/>
              </a:solidFill>
            </a:endParaRPr>
          </a:p>
          <a:p>
            <a:r>
              <a:rPr lang="en-US" altLang="ja-JP" sz="1200" dirty="0">
                <a:solidFill>
                  <a:sysClr val="windowText" lastClr="000000"/>
                </a:solidFill>
              </a:rPr>
              <a:t>85-7C-C0-7F-B6-2D</a:t>
            </a:r>
          </a:p>
        </p:txBody>
      </p:sp>
      <p:sp>
        <p:nvSpPr>
          <p:cNvPr id="63" name="角丸四角形吹き出し 62"/>
          <p:cNvSpPr/>
          <p:nvPr/>
        </p:nvSpPr>
        <p:spPr>
          <a:xfrm>
            <a:off x="5475384" y="4605682"/>
            <a:ext cx="1617954" cy="340610"/>
          </a:xfrm>
          <a:prstGeom prst="wedgeRoundRectCallout">
            <a:avLst>
              <a:gd name="adj1" fmla="val 38240"/>
              <a:gd name="adj2" fmla="val 98914"/>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r>
              <a:rPr lang="en-US" altLang="ja-JP" sz="1200" dirty="0" smtClean="0">
                <a:solidFill>
                  <a:sysClr val="windowText" lastClr="000000"/>
                </a:solidFill>
              </a:rPr>
              <a:t>MAC</a:t>
            </a:r>
            <a:r>
              <a:rPr lang="ja-JP" altLang="en-US" sz="1200" dirty="0" smtClean="0">
                <a:solidFill>
                  <a:sysClr val="windowText" lastClr="000000"/>
                </a:solidFill>
              </a:rPr>
              <a:t>アドレス</a:t>
            </a:r>
            <a:endParaRPr lang="en-US" altLang="ja-JP" sz="1200" dirty="0" smtClean="0">
              <a:solidFill>
                <a:sysClr val="windowText" lastClr="000000"/>
              </a:solidFill>
            </a:endParaRPr>
          </a:p>
          <a:p>
            <a:r>
              <a:rPr lang="en-US" altLang="ja-JP" sz="1200" dirty="0">
                <a:solidFill>
                  <a:sysClr val="windowText" lastClr="000000"/>
                </a:solidFill>
              </a:rPr>
              <a:t>48-0C-E0-86-67-2F</a:t>
            </a:r>
          </a:p>
        </p:txBody>
      </p:sp>
      <p:sp>
        <p:nvSpPr>
          <p:cNvPr id="64" name="正方形/長方形 63"/>
          <p:cNvSpPr/>
          <p:nvPr/>
        </p:nvSpPr>
        <p:spPr>
          <a:xfrm>
            <a:off x="5103031" y="107958"/>
            <a:ext cx="4011389" cy="1176592"/>
          </a:xfrm>
          <a:prstGeom prst="rect">
            <a:avLst/>
          </a:prstGeom>
          <a:solidFill>
            <a:srgbClr val="FFFFFF"/>
          </a:solidFill>
          <a:ln w="1270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65" name="スライド番号プレースホルダー 3"/>
          <p:cNvSpPr>
            <a:spLocks noGrp="1"/>
          </p:cNvSpPr>
          <p:nvPr>
            <p:ph type="sldNum" sz="quarter" idx="12"/>
          </p:nvPr>
        </p:nvSpPr>
        <p:spPr>
          <a:xfrm>
            <a:off x="8790579" y="8581"/>
            <a:ext cx="433366" cy="329184"/>
          </a:xfrm>
        </p:spPr>
        <p:txBody>
          <a:bodyPr/>
          <a:lstStyle/>
          <a:p>
            <a:fld id="{D2D8002D-B5B0-4BAC-B1F6-782DDCCE6D9C}" type="slidenum">
              <a:rPr kumimoji="1" lang="ja-JP" altLang="en-US" smtClean="0"/>
              <a:t>11</a:t>
            </a:fld>
            <a:endParaRPr kumimoji="1" lang="ja-JP" altLang="en-US" dirty="0"/>
          </a:p>
        </p:txBody>
      </p:sp>
      <p:sp>
        <p:nvSpPr>
          <p:cNvPr id="66" name="円/楕円 65"/>
          <p:cNvSpPr/>
          <p:nvPr/>
        </p:nvSpPr>
        <p:spPr>
          <a:xfrm>
            <a:off x="5246796" y="833170"/>
            <a:ext cx="273759" cy="256430"/>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67" name="正方形/長方形 66"/>
          <p:cNvSpPr/>
          <p:nvPr/>
        </p:nvSpPr>
        <p:spPr>
          <a:xfrm>
            <a:off x="5453848" y="638219"/>
            <a:ext cx="1986441" cy="646331"/>
          </a:xfrm>
          <a:prstGeom prst="rect">
            <a:avLst/>
          </a:prstGeom>
        </p:spPr>
        <p:txBody>
          <a:bodyPr wrap="none">
            <a:spAutoFit/>
          </a:bodyPr>
          <a:lstStyle/>
          <a:p>
            <a:pPr lvl="0">
              <a:defRPr/>
            </a:pPr>
            <a:r>
              <a:rPr lang="ja-JP" altLang="en-US" kern="0" dirty="0" smtClean="0">
                <a:solidFill>
                  <a:sysClr val="windowText" lastClr="000000"/>
                </a:solidFill>
              </a:rPr>
              <a:t>アクセスポイントの</a:t>
            </a:r>
            <a:endParaRPr lang="en-US" altLang="ja-JP" kern="0" dirty="0" smtClean="0">
              <a:solidFill>
                <a:sysClr val="windowText" lastClr="000000"/>
              </a:solidFill>
            </a:endParaRPr>
          </a:p>
          <a:p>
            <a:pPr lvl="0">
              <a:defRPr/>
            </a:pPr>
            <a:r>
              <a:rPr lang="ja-JP" altLang="en-US" kern="0" dirty="0" smtClean="0">
                <a:solidFill>
                  <a:sysClr val="windowText" lastClr="000000"/>
                </a:solidFill>
              </a:rPr>
              <a:t>電波到達範囲</a:t>
            </a:r>
            <a:endParaRPr lang="ja-JP" altLang="en-US" kern="0" dirty="0">
              <a:solidFill>
                <a:sysClr val="windowText" lastClr="000000"/>
              </a:solidFill>
            </a:endParaRPr>
          </a:p>
        </p:txBody>
      </p:sp>
      <p:sp>
        <p:nvSpPr>
          <p:cNvPr id="68" name="円/楕円 67"/>
          <p:cNvSpPr/>
          <p:nvPr/>
        </p:nvSpPr>
        <p:spPr>
          <a:xfrm>
            <a:off x="7447373" y="282844"/>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70" name="正方形/長方形 69"/>
          <p:cNvSpPr/>
          <p:nvPr/>
        </p:nvSpPr>
        <p:spPr>
          <a:xfrm>
            <a:off x="7673521" y="231694"/>
            <a:ext cx="1550424" cy="369332"/>
          </a:xfrm>
          <a:prstGeom prst="rect">
            <a:avLst/>
          </a:prstGeom>
        </p:spPr>
        <p:txBody>
          <a:bodyPr wrap="none">
            <a:spAutoFit/>
          </a:bodyPr>
          <a:lstStyle/>
          <a:p>
            <a:pPr lvl="0">
              <a:defRPr/>
            </a:pPr>
            <a:r>
              <a:rPr lang="ja-JP" altLang="en-US" kern="0" dirty="0" smtClean="0">
                <a:solidFill>
                  <a:sysClr val="windowText" lastClr="000000"/>
                </a:solidFill>
              </a:rPr>
              <a:t>ユーザの位置</a:t>
            </a:r>
            <a:endParaRPr lang="ja-JP" altLang="en-US" kern="0" dirty="0">
              <a:solidFill>
                <a:sysClr val="windowText" lastClr="000000"/>
              </a:solidFill>
            </a:endParaRPr>
          </a:p>
        </p:txBody>
      </p:sp>
      <p:sp>
        <p:nvSpPr>
          <p:cNvPr id="71" name="円/楕円 70"/>
          <p:cNvSpPr/>
          <p:nvPr/>
        </p:nvSpPr>
        <p:spPr>
          <a:xfrm>
            <a:off x="7411508" y="862751"/>
            <a:ext cx="289150" cy="271091"/>
          </a:xfrm>
          <a:prstGeom prst="ellipse">
            <a:avLst/>
          </a:prstGeom>
          <a:solidFill>
            <a:srgbClr val="00B050">
              <a:alpha val="15000"/>
            </a:srgbClr>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72" name="正方形/長方形 71"/>
          <p:cNvSpPr/>
          <p:nvPr/>
        </p:nvSpPr>
        <p:spPr>
          <a:xfrm>
            <a:off x="7733902" y="794462"/>
            <a:ext cx="1107996" cy="369332"/>
          </a:xfrm>
          <a:prstGeom prst="rect">
            <a:avLst/>
          </a:prstGeom>
        </p:spPr>
        <p:txBody>
          <a:bodyPr wrap="none">
            <a:spAutoFit/>
          </a:bodyPr>
          <a:lstStyle/>
          <a:p>
            <a:pPr lvl="0">
              <a:defRPr/>
            </a:pPr>
            <a:r>
              <a:rPr lang="ja-JP" altLang="en-US" kern="0" dirty="0" smtClean="0">
                <a:solidFill>
                  <a:sysClr val="windowText" lastClr="000000"/>
                </a:solidFill>
              </a:rPr>
              <a:t>停滞範囲</a:t>
            </a:r>
            <a:endParaRPr lang="ja-JP" altLang="en-US" kern="0" dirty="0">
              <a:solidFill>
                <a:sysClr val="windowText" lastClr="000000"/>
              </a:solidFill>
            </a:endParaRPr>
          </a:p>
        </p:txBody>
      </p:sp>
      <p:pic>
        <p:nvPicPr>
          <p:cNvPr id="73"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9010" y="173173"/>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74" name="正方形/長方形 73"/>
          <p:cNvSpPr/>
          <p:nvPr/>
        </p:nvSpPr>
        <p:spPr>
          <a:xfrm>
            <a:off x="5477740" y="212910"/>
            <a:ext cx="1755609" cy="369332"/>
          </a:xfrm>
          <a:prstGeom prst="rect">
            <a:avLst/>
          </a:prstGeom>
        </p:spPr>
        <p:txBody>
          <a:bodyPr wrap="none">
            <a:spAutoFit/>
          </a:bodyPr>
          <a:lstStyle/>
          <a:p>
            <a:pPr lvl="0">
              <a:defRPr/>
            </a:pPr>
            <a:r>
              <a:rPr lang="ja-JP" altLang="en-US" kern="0" dirty="0" smtClean="0">
                <a:solidFill>
                  <a:sysClr val="windowText" lastClr="000000"/>
                </a:solidFill>
              </a:rPr>
              <a:t>アクセスポイント</a:t>
            </a:r>
            <a:endParaRPr lang="ja-JP" altLang="en-US" kern="0" dirty="0">
              <a:solidFill>
                <a:sysClr val="windowText" lastClr="000000"/>
              </a:solidFill>
            </a:endParaRPr>
          </a:p>
        </p:txBody>
      </p:sp>
    </p:spTree>
    <p:extLst>
      <p:ext uri="{BB962C8B-B14F-4D97-AF65-F5344CB8AC3E}">
        <p14:creationId xmlns:p14="http://schemas.microsoft.com/office/powerpoint/2010/main" val="373703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6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1.38889E-6 -7.40741E-7 L -0.00347 -0.40116 " pathEditMode="relative" rAng="0" ptsTypes="AA">
                                      <p:cBhvr>
                                        <p:cTn id="46" dur="500" fill="hold"/>
                                        <p:tgtEl>
                                          <p:spTgt spid="19"/>
                                        </p:tgtEl>
                                        <p:attrNameLst>
                                          <p:attrName>ppt_x</p:attrName>
                                          <p:attrName>ppt_y</p:attrName>
                                        </p:attrNameLst>
                                      </p:cBhvr>
                                      <p:rCtr x="-174" y="-20069"/>
                                    </p:animMotion>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0" grpId="0" animBg="1"/>
      <p:bldP spid="20" grpId="1" animBg="1"/>
      <p:bldP spid="21" grpId="0"/>
      <p:bldP spid="21" grpId="1"/>
      <p:bldP spid="23" grpId="0" animBg="1"/>
      <p:bldP spid="24" grpId="0" animBg="1"/>
      <p:bldP spid="25" grpId="0" animBg="1"/>
      <p:bldP spid="26" grpId="0" animBg="1"/>
      <p:bldP spid="34" grpId="0"/>
      <p:bldP spid="5" grpId="0" animBg="1"/>
      <p:bldP spid="27" grpId="0" animBg="1"/>
      <p:bldP spid="19" grpId="0" animBg="1"/>
      <p:bldP spid="19" grpId="1" animBg="1"/>
      <p:bldP spid="62" grpId="0" animBg="1"/>
      <p:bldP spid="62" grpId="1" animBg="1"/>
      <p:bldP spid="63" grpId="0" animBg="1"/>
      <p:bldP spid="6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屋内・屋外判定</a:t>
            </a:r>
            <a:endParaRPr kumimoji="1" lang="ja-JP" altLang="en-US" dirty="0"/>
          </a:p>
        </p:txBody>
      </p:sp>
      <p:sp>
        <p:nvSpPr>
          <p:cNvPr id="3" name="コンテンツ プレースホルダー 2"/>
          <p:cNvSpPr>
            <a:spLocks noGrp="1"/>
          </p:cNvSpPr>
          <p:nvPr>
            <p:ph idx="1"/>
          </p:nvPr>
        </p:nvSpPr>
        <p:spPr>
          <a:xfrm>
            <a:off x="457200" y="1600200"/>
            <a:ext cx="8594578" cy="2476872"/>
          </a:xfrm>
        </p:spPr>
        <p:txBody>
          <a:bodyPr>
            <a:normAutofit/>
          </a:bodyPr>
          <a:lstStyle/>
          <a:p>
            <a:r>
              <a:rPr lang="en-US" altLang="ja-JP" dirty="0" smtClean="0"/>
              <a:t>GPS</a:t>
            </a:r>
            <a:r>
              <a:rPr lang="ja-JP" altLang="en-US" dirty="0" smtClean="0"/>
              <a:t>受信機の情報を取得</a:t>
            </a:r>
            <a:endParaRPr lang="en-US" altLang="ja-JP" dirty="0" smtClean="0"/>
          </a:p>
          <a:p>
            <a:pPr lvl="1"/>
            <a:r>
              <a:rPr lang="ja-JP" altLang="en-US" dirty="0" smtClean="0"/>
              <a:t>捕捉している</a:t>
            </a:r>
            <a:r>
              <a:rPr lang="en-US" altLang="ja-JP" dirty="0" smtClean="0"/>
              <a:t>GPS </a:t>
            </a:r>
            <a:r>
              <a:rPr lang="ja-JP" altLang="en-US" dirty="0" smtClean="0"/>
              <a:t>衛星数を元に屋内・屋外判定を行う</a:t>
            </a:r>
            <a:endParaRPr lang="en-US" altLang="ja-JP" dirty="0" smtClean="0"/>
          </a:p>
          <a:p>
            <a:pPr lvl="1"/>
            <a:r>
              <a:rPr lang="ja-JP" altLang="en-US" dirty="0" smtClean="0"/>
              <a:t>信号対雑音比（</a:t>
            </a:r>
            <a:r>
              <a:rPr lang="en-US" altLang="ja-JP" dirty="0" smtClean="0"/>
              <a:t>SNR</a:t>
            </a:r>
            <a:r>
              <a:rPr lang="ja-JP" altLang="en-US" dirty="0" smtClean="0"/>
              <a:t>）が低いものは位置測位に利用できないため除外する</a:t>
            </a:r>
            <a:endParaRPr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dirty="0"/>
          </a:p>
        </p:txBody>
      </p:sp>
      <p:grpSp>
        <p:nvGrpSpPr>
          <p:cNvPr id="39" name="グループ化 38"/>
          <p:cNvGrpSpPr/>
          <p:nvPr/>
        </p:nvGrpSpPr>
        <p:grpSpPr>
          <a:xfrm>
            <a:off x="448600" y="2891985"/>
            <a:ext cx="7841596" cy="3560706"/>
            <a:chOff x="147580" y="2611177"/>
            <a:chExt cx="8674990" cy="4193852"/>
          </a:xfrm>
        </p:grpSpPr>
        <p:graphicFrame>
          <p:nvGraphicFramePr>
            <p:cNvPr id="40" name="グラフ 39"/>
            <p:cNvGraphicFramePr>
              <a:graphicFrameLocks/>
            </p:cNvGraphicFramePr>
            <p:nvPr>
              <p:extLst>
                <p:ext uri="{D42A27DB-BD31-4B8C-83A1-F6EECF244321}">
                  <p14:modId xmlns:p14="http://schemas.microsoft.com/office/powerpoint/2010/main" val="1168726755"/>
                </p:ext>
              </p:extLst>
            </p:nvPr>
          </p:nvGraphicFramePr>
          <p:xfrm>
            <a:off x="147580" y="2611177"/>
            <a:ext cx="8674990" cy="4193852"/>
          </p:xfrm>
          <a:graphic>
            <a:graphicData uri="http://schemas.openxmlformats.org/drawingml/2006/chart">
              <c:chart xmlns:c="http://schemas.openxmlformats.org/drawingml/2006/chart" xmlns:r="http://schemas.openxmlformats.org/officeDocument/2006/relationships" r:id="rId2"/>
            </a:graphicData>
          </a:graphic>
        </p:graphicFrame>
        <p:cxnSp>
          <p:nvCxnSpPr>
            <p:cNvPr id="44" name="直線コネクタ 43"/>
            <p:cNvCxnSpPr/>
            <p:nvPr/>
          </p:nvCxnSpPr>
          <p:spPr>
            <a:xfrm>
              <a:off x="2160060" y="2999226"/>
              <a:ext cx="0" cy="292402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sp>
        <p:nvSpPr>
          <p:cNvPr id="56" name="左中かっこ 55"/>
          <p:cNvSpPr/>
          <p:nvPr/>
        </p:nvSpPr>
        <p:spPr>
          <a:xfrm rot="16200000">
            <a:off x="1943708" y="5312007"/>
            <a:ext cx="288032" cy="237626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正方形/長方形 56"/>
          <p:cNvSpPr/>
          <p:nvPr/>
        </p:nvSpPr>
        <p:spPr>
          <a:xfrm>
            <a:off x="2160077" y="6508522"/>
            <a:ext cx="646331" cy="369332"/>
          </a:xfrm>
          <a:prstGeom prst="rect">
            <a:avLst/>
          </a:prstGeom>
        </p:spPr>
        <p:txBody>
          <a:bodyPr wrap="none">
            <a:spAutoFit/>
          </a:bodyPr>
          <a:lstStyle/>
          <a:p>
            <a:r>
              <a:rPr lang="ja-JP" altLang="en-US" dirty="0"/>
              <a:t>屋外</a:t>
            </a:r>
          </a:p>
        </p:txBody>
      </p:sp>
      <p:sp>
        <p:nvSpPr>
          <p:cNvPr id="58" name="左中かっこ 57"/>
          <p:cNvSpPr/>
          <p:nvPr/>
        </p:nvSpPr>
        <p:spPr>
          <a:xfrm rot="16200000">
            <a:off x="5130341" y="4582030"/>
            <a:ext cx="288032" cy="38529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正方形/長方形 58"/>
          <p:cNvSpPr/>
          <p:nvPr/>
        </p:nvSpPr>
        <p:spPr>
          <a:xfrm>
            <a:off x="5274357" y="6488668"/>
            <a:ext cx="646331" cy="369332"/>
          </a:xfrm>
          <a:prstGeom prst="rect">
            <a:avLst/>
          </a:prstGeom>
        </p:spPr>
        <p:txBody>
          <a:bodyPr wrap="none">
            <a:spAutoFit/>
          </a:bodyPr>
          <a:lstStyle/>
          <a:p>
            <a:r>
              <a:rPr lang="ja-JP" altLang="en-US" dirty="0"/>
              <a:t>屋内</a:t>
            </a:r>
          </a:p>
        </p:txBody>
      </p:sp>
      <p:sp>
        <p:nvSpPr>
          <p:cNvPr id="60" name="角丸四角形 59"/>
          <p:cNvSpPr/>
          <p:nvPr/>
        </p:nvSpPr>
        <p:spPr>
          <a:xfrm>
            <a:off x="7129004" y="3817139"/>
            <a:ext cx="1878821"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捕捉衛星数が</a:t>
            </a:r>
            <a:endParaRPr lang="en-US" altLang="ja-JP" dirty="0">
              <a:solidFill>
                <a:sysClr val="windowText" lastClr="000000"/>
              </a:solidFill>
            </a:endParaRPr>
          </a:p>
          <a:p>
            <a:pPr algn="ctr"/>
            <a:r>
              <a:rPr lang="en-US" altLang="ja-JP" dirty="0">
                <a:solidFill>
                  <a:sysClr val="windowText" lastClr="000000"/>
                </a:solidFill>
              </a:rPr>
              <a:t>4</a:t>
            </a:r>
            <a:r>
              <a:rPr lang="ja-JP" altLang="en-US" dirty="0" smtClean="0">
                <a:solidFill>
                  <a:sysClr val="windowText" lastClr="000000"/>
                </a:solidFill>
              </a:rPr>
              <a:t>基未満</a:t>
            </a:r>
            <a:endParaRPr lang="ja-JP" altLang="en-US" dirty="0">
              <a:solidFill>
                <a:sysClr val="windowText" lastClr="000000"/>
              </a:solidFill>
            </a:endParaRPr>
          </a:p>
        </p:txBody>
      </p:sp>
      <p:sp>
        <p:nvSpPr>
          <p:cNvPr id="61" name="角丸四角形 60"/>
          <p:cNvSpPr/>
          <p:nvPr/>
        </p:nvSpPr>
        <p:spPr>
          <a:xfrm>
            <a:off x="7172957" y="5914727"/>
            <a:ext cx="1878821"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ysClr val="windowText" lastClr="000000"/>
                </a:solidFill>
              </a:rPr>
              <a:t>GPS</a:t>
            </a:r>
            <a:r>
              <a:rPr kumimoji="1" lang="ja-JP" altLang="en-US" dirty="0" smtClean="0">
                <a:solidFill>
                  <a:sysClr val="windowText" lastClr="000000"/>
                </a:solidFill>
              </a:rPr>
              <a:t>を終了</a:t>
            </a:r>
            <a:endParaRPr kumimoji="1" lang="ja-JP" altLang="en-US" dirty="0">
              <a:solidFill>
                <a:sysClr val="windowText" lastClr="000000"/>
              </a:solidFill>
            </a:endParaRPr>
          </a:p>
        </p:txBody>
      </p:sp>
      <p:sp>
        <p:nvSpPr>
          <p:cNvPr id="62" name="下矢印 61"/>
          <p:cNvSpPr/>
          <p:nvPr/>
        </p:nvSpPr>
        <p:spPr>
          <a:xfrm>
            <a:off x="7523325" y="5589910"/>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63" name="角丸四角形 62"/>
          <p:cNvSpPr/>
          <p:nvPr/>
        </p:nvSpPr>
        <p:spPr>
          <a:xfrm>
            <a:off x="7170914" y="4867710"/>
            <a:ext cx="1878821"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屋内と判定</a:t>
            </a:r>
            <a:endParaRPr kumimoji="1" lang="ja-JP" altLang="en-US" dirty="0">
              <a:solidFill>
                <a:sysClr val="windowText" lastClr="000000"/>
              </a:solidFill>
            </a:endParaRPr>
          </a:p>
        </p:txBody>
      </p:sp>
      <p:sp>
        <p:nvSpPr>
          <p:cNvPr id="64" name="下矢印 63"/>
          <p:cNvSpPr/>
          <p:nvPr/>
        </p:nvSpPr>
        <p:spPr>
          <a:xfrm>
            <a:off x="7564357" y="4488379"/>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65" name="角丸四角形 64"/>
          <p:cNvSpPr/>
          <p:nvPr/>
        </p:nvSpPr>
        <p:spPr>
          <a:xfrm>
            <a:off x="5112780" y="3817139"/>
            <a:ext cx="1878821"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ysClr val="windowText" lastClr="000000"/>
                </a:solidFill>
              </a:rPr>
              <a:t>捕捉衛星数が</a:t>
            </a:r>
            <a:endParaRPr lang="en-US" altLang="ja-JP" dirty="0" smtClean="0">
              <a:solidFill>
                <a:sysClr val="windowText" lastClr="000000"/>
              </a:solidFill>
            </a:endParaRPr>
          </a:p>
          <a:p>
            <a:pPr algn="ctr"/>
            <a:r>
              <a:rPr lang="en-US" altLang="ja-JP" dirty="0" smtClean="0">
                <a:solidFill>
                  <a:sysClr val="windowText" lastClr="000000"/>
                </a:solidFill>
              </a:rPr>
              <a:t>4</a:t>
            </a:r>
            <a:r>
              <a:rPr lang="ja-JP" altLang="en-US" dirty="0" smtClean="0">
                <a:solidFill>
                  <a:sysClr val="windowText" lastClr="000000"/>
                </a:solidFill>
              </a:rPr>
              <a:t>基</a:t>
            </a:r>
            <a:r>
              <a:rPr kumimoji="1" lang="ja-JP" altLang="en-US" dirty="0" smtClean="0">
                <a:solidFill>
                  <a:sysClr val="windowText" lastClr="000000"/>
                </a:solidFill>
              </a:rPr>
              <a:t>以上</a:t>
            </a:r>
            <a:endParaRPr kumimoji="1" lang="ja-JP" altLang="en-US" dirty="0">
              <a:solidFill>
                <a:sysClr val="windowText" lastClr="000000"/>
              </a:solidFill>
            </a:endParaRPr>
          </a:p>
        </p:txBody>
      </p:sp>
      <p:sp>
        <p:nvSpPr>
          <p:cNvPr id="66" name="角丸四角形 65"/>
          <p:cNvSpPr/>
          <p:nvPr/>
        </p:nvSpPr>
        <p:spPr>
          <a:xfrm>
            <a:off x="5156733" y="5914727"/>
            <a:ext cx="1878821"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位置測位を継続</a:t>
            </a:r>
            <a:endParaRPr kumimoji="1" lang="ja-JP" altLang="en-US" dirty="0">
              <a:solidFill>
                <a:sysClr val="windowText" lastClr="000000"/>
              </a:solidFill>
            </a:endParaRPr>
          </a:p>
        </p:txBody>
      </p:sp>
      <p:sp>
        <p:nvSpPr>
          <p:cNvPr id="67" name="下矢印 66"/>
          <p:cNvSpPr/>
          <p:nvPr/>
        </p:nvSpPr>
        <p:spPr>
          <a:xfrm>
            <a:off x="5592088" y="5523348"/>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68" name="角丸四角形 67"/>
          <p:cNvSpPr/>
          <p:nvPr/>
        </p:nvSpPr>
        <p:spPr>
          <a:xfrm>
            <a:off x="5154690" y="4867710"/>
            <a:ext cx="1878821"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屋外</a:t>
            </a:r>
            <a:r>
              <a:rPr kumimoji="1" lang="ja-JP" altLang="en-US" dirty="0" smtClean="0">
                <a:solidFill>
                  <a:sysClr val="windowText" lastClr="000000"/>
                </a:solidFill>
              </a:rPr>
              <a:t>と判定</a:t>
            </a:r>
            <a:endParaRPr kumimoji="1" lang="ja-JP" altLang="en-US" dirty="0">
              <a:solidFill>
                <a:sysClr val="windowText" lastClr="000000"/>
              </a:solidFill>
            </a:endParaRPr>
          </a:p>
        </p:txBody>
      </p:sp>
      <p:sp>
        <p:nvSpPr>
          <p:cNvPr id="69" name="下矢印 68"/>
          <p:cNvSpPr/>
          <p:nvPr/>
        </p:nvSpPr>
        <p:spPr>
          <a:xfrm>
            <a:off x="5548133" y="4488379"/>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Tree>
    <p:extLst>
      <p:ext uri="{BB962C8B-B14F-4D97-AF65-F5344CB8AC3E}">
        <p14:creationId xmlns:p14="http://schemas.microsoft.com/office/powerpoint/2010/main" val="78962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処理手順（周囲にアクセスポイント</a:t>
            </a:r>
            <a:r>
              <a:rPr lang="ja-JP" altLang="en-US" dirty="0" smtClean="0"/>
              <a:t>がない場合</a:t>
            </a:r>
            <a:r>
              <a:rPr lang="ja-JP" altLang="en-US" dirty="0"/>
              <a:t>）</a:t>
            </a:r>
            <a:endParaRPr kumimoji="1" lang="ja-JP" altLang="en-US" dirty="0"/>
          </a:p>
        </p:txBody>
      </p:sp>
      <p:sp>
        <p:nvSpPr>
          <p:cNvPr id="62" name="角丸四角形 61"/>
          <p:cNvSpPr/>
          <p:nvPr/>
        </p:nvSpPr>
        <p:spPr>
          <a:xfrm>
            <a:off x="395536" y="1872650"/>
            <a:ext cx="2448272" cy="95819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smtClean="0">
                <a:solidFill>
                  <a:sysClr val="windowText" lastClr="000000"/>
                </a:solidFill>
              </a:rPr>
              <a:t>周囲にアクセス</a:t>
            </a:r>
            <a:endParaRPr kumimoji="1" lang="en-US" altLang="ja-JP" dirty="0" smtClean="0">
              <a:solidFill>
                <a:sysClr val="windowText" lastClr="000000"/>
              </a:solidFill>
            </a:endParaRPr>
          </a:p>
          <a:p>
            <a:pPr algn="ctr"/>
            <a:r>
              <a:rPr kumimoji="1" lang="ja-JP" altLang="en-US" dirty="0" smtClean="0">
                <a:solidFill>
                  <a:sysClr val="windowText" lastClr="000000"/>
                </a:solidFill>
              </a:rPr>
              <a:t>ポイントがない場合</a:t>
            </a:r>
            <a:endParaRPr kumimoji="1" lang="ja-JP" altLang="en-US" dirty="0">
              <a:solidFill>
                <a:sysClr val="windowText" lastClr="000000"/>
              </a:solidFill>
            </a:endParaRPr>
          </a:p>
        </p:txBody>
      </p:sp>
      <p:sp>
        <p:nvSpPr>
          <p:cNvPr id="68" name="下矢印 67"/>
          <p:cNvSpPr/>
          <p:nvPr/>
        </p:nvSpPr>
        <p:spPr>
          <a:xfrm>
            <a:off x="1112999" y="2951336"/>
            <a:ext cx="1008112" cy="32481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69" name="角丸四角形 68"/>
          <p:cNvSpPr/>
          <p:nvPr/>
        </p:nvSpPr>
        <p:spPr>
          <a:xfrm>
            <a:off x="398265" y="4833783"/>
            <a:ext cx="2448247" cy="95819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dirty="0">
                <a:solidFill>
                  <a:sysClr val="windowText" lastClr="000000"/>
                </a:solidFill>
              </a:rPr>
              <a:t>位置情報による</a:t>
            </a:r>
            <a:endParaRPr lang="en-US" altLang="ja-JP" dirty="0">
              <a:solidFill>
                <a:sysClr val="windowText" lastClr="000000"/>
              </a:solidFill>
            </a:endParaRPr>
          </a:p>
          <a:p>
            <a:pPr algn="ctr"/>
            <a:r>
              <a:rPr lang="ja-JP" altLang="en-US" dirty="0">
                <a:solidFill>
                  <a:sysClr val="windowText" lastClr="000000"/>
                </a:solidFill>
              </a:rPr>
              <a:t>移動停滞判定</a:t>
            </a:r>
          </a:p>
        </p:txBody>
      </p:sp>
      <p:sp>
        <p:nvSpPr>
          <p:cNvPr id="103" name="下矢印 102"/>
          <p:cNvSpPr/>
          <p:nvPr/>
        </p:nvSpPr>
        <p:spPr>
          <a:xfrm>
            <a:off x="1107666" y="4408189"/>
            <a:ext cx="1008112" cy="32481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104" name="角丸四角形 103"/>
          <p:cNvSpPr/>
          <p:nvPr/>
        </p:nvSpPr>
        <p:spPr>
          <a:xfrm>
            <a:off x="360512" y="3342257"/>
            <a:ext cx="2448272" cy="95819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dirty="0">
                <a:solidFill>
                  <a:sysClr val="windowText" lastClr="000000"/>
                </a:solidFill>
              </a:rPr>
              <a:t>Wi-Fi</a:t>
            </a:r>
            <a:r>
              <a:rPr lang="ja-JP" altLang="en-US" dirty="0">
                <a:solidFill>
                  <a:sysClr val="windowText" lastClr="000000"/>
                </a:solidFill>
              </a:rPr>
              <a:t>による移動停滞判定が行えない</a:t>
            </a:r>
          </a:p>
        </p:txBody>
      </p:sp>
      <p:sp>
        <p:nvSpPr>
          <p:cNvPr id="44" name="フローチャート : 判断 43"/>
          <p:cNvSpPr/>
          <p:nvPr/>
        </p:nvSpPr>
        <p:spPr>
          <a:xfrm>
            <a:off x="3632995" y="1953119"/>
            <a:ext cx="2953962" cy="726986"/>
          </a:xfrm>
          <a:prstGeom prst="flowChartDecision">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ysClr val="windowText" lastClr="000000"/>
                </a:solidFill>
              </a:rPr>
              <a:t>スマートフォン保持判定</a:t>
            </a:r>
          </a:p>
        </p:txBody>
      </p:sp>
      <p:sp>
        <p:nvSpPr>
          <p:cNvPr id="47" name="角丸四角形 46"/>
          <p:cNvSpPr/>
          <p:nvPr/>
        </p:nvSpPr>
        <p:spPr>
          <a:xfrm>
            <a:off x="7194432" y="2023430"/>
            <a:ext cx="1613827" cy="577761"/>
          </a:xfrm>
          <a:prstGeom prst="roundRect">
            <a:avLst>
              <a:gd name="adj" fmla="val 0"/>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位置測位を行わない</a:t>
            </a:r>
            <a:endParaRPr lang="en-US" altLang="ja-JP" sz="1600" dirty="0" smtClean="0">
              <a:solidFill>
                <a:sysClr val="windowText" lastClr="000000"/>
              </a:solidFill>
            </a:endParaRPr>
          </a:p>
        </p:txBody>
      </p:sp>
      <p:cxnSp>
        <p:nvCxnSpPr>
          <p:cNvPr id="48" name="直線矢印コネクタ 47"/>
          <p:cNvCxnSpPr>
            <a:stCxn id="44" idx="2"/>
            <a:endCxn id="56" idx="0"/>
          </p:cNvCxnSpPr>
          <p:nvPr/>
        </p:nvCxnSpPr>
        <p:spPr>
          <a:xfrm>
            <a:off x="5109976" y="2680105"/>
            <a:ext cx="24" cy="397806"/>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49" name="フローチャート : 判断 48"/>
          <p:cNvSpPr/>
          <p:nvPr/>
        </p:nvSpPr>
        <p:spPr>
          <a:xfrm>
            <a:off x="3563888" y="3764083"/>
            <a:ext cx="3085305" cy="61802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ysClr val="windowText" lastClr="000000"/>
                </a:solidFill>
              </a:rPr>
              <a:t>屋内・屋外判定</a:t>
            </a:r>
          </a:p>
        </p:txBody>
      </p:sp>
      <p:cxnSp>
        <p:nvCxnSpPr>
          <p:cNvPr id="50" name="直線矢印コネクタ 49"/>
          <p:cNvCxnSpPr>
            <a:stCxn id="49" idx="3"/>
            <a:endCxn id="51" idx="1"/>
          </p:cNvCxnSpPr>
          <p:nvPr/>
        </p:nvCxnSpPr>
        <p:spPr>
          <a:xfrm flipV="1">
            <a:off x="6649193" y="4058284"/>
            <a:ext cx="484560" cy="14813"/>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51" name="角丸四角形 50"/>
          <p:cNvSpPr/>
          <p:nvPr/>
        </p:nvSpPr>
        <p:spPr>
          <a:xfrm>
            <a:off x="7133753" y="3769415"/>
            <a:ext cx="1629163" cy="577737"/>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ysClr val="windowText" lastClr="000000"/>
                </a:solidFill>
              </a:rPr>
              <a:t>GPS</a:t>
            </a:r>
            <a:r>
              <a:rPr lang="ja-JP" altLang="en-US" sz="1600" dirty="0" smtClean="0">
                <a:solidFill>
                  <a:sysClr val="windowText" lastClr="000000"/>
                </a:solidFill>
              </a:rPr>
              <a:t>終了</a:t>
            </a:r>
            <a:endParaRPr lang="ja-JP" altLang="en-US" sz="1600" dirty="0">
              <a:solidFill>
                <a:sysClr val="windowText" lastClr="000000"/>
              </a:solidFill>
            </a:endParaRPr>
          </a:p>
        </p:txBody>
      </p:sp>
      <p:sp>
        <p:nvSpPr>
          <p:cNvPr id="53" name="角丸四角形 52"/>
          <p:cNvSpPr/>
          <p:nvPr/>
        </p:nvSpPr>
        <p:spPr>
          <a:xfrm>
            <a:off x="7133753" y="5422147"/>
            <a:ext cx="1629163" cy="56342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更新時間を長めに設定</a:t>
            </a:r>
            <a:endParaRPr lang="ja-JP" altLang="en-US" sz="1600" dirty="0">
              <a:solidFill>
                <a:sysClr val="windowText" lastClr="000000"/>
              </a:solidFill>
            </a:endParaRPr>
          </a:p>
        </p:txBody>
      </p:sp>
      <p:cxnSp>
        <p:nvCxnSpPr>
          <p:cNvPr id="54" name="直線矢印コネクタ 53"/>
          <p:cNvCxnSpPr>
            <a:stCxn id="55" idx="2"/>
            <a:endCxn id="44" idx="0"/>
          </p:cNvCxnSpPr>
          <p:nvPr/>
        </p:nvCxnSpPr>
        <p:spPr>
          <a:xfrm>
            <a:off x="5105195" y="1751953"/>
            <a:ext cx="4781" cy="201166"/>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55" name="角丸四角形 54"/>
          <p:cNvSpPr/>
          <p:nvPr/>
        </p:nvSpPr>
        <p:spPr>
          <a:xfrm>
            <a:off x="4093369" y="1391913"/>
            <a:ext cx="2023652" cy="36004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solidFill>
                  <a:sysClr val="windowText" lastClr="000000"/>
                </a:solidFill>
              </a:rPr>
              <a:t>Timer</a:t>
            </a:r>
            <a:endParaRPr kumimoji="1" lang="ja-JP" altLang="en-US" sz="1600" dirty="0">
              <a:solidFill>
                <a:sysClr val="windowText" lastClr="000000"/>
              </a:solidFill>
            </a:endParaRPr>
          </a:p>
        </p:txBody>
      </p:sp>
      <p:sp>
        <p:nvSpPr>
          <p:cNvPr id="56" name="角丸四角形 55"/>
          <p:cNvSpPr/>
          <p:nvPr/>
        </p:nvSpPr>
        <p:spPr>
          <a:xfrm>
            <a:off x="4200405" y="3077911"/>
            <a:ext cx="1819190" cy="47548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位置情報取得開始</a:t>
            </a:r>
            <a:endParaRPr lang="en-US" altLang="ja-JP" sz="1600" dirty="0" smtClean="0">
              <a:solidFill>
                <a:sysClr val="windowText" lastClr="000000"/>
              </a:solidFill>
            </a:endParaRPr>
          </a:p>
          <a:p>
            <a:pPr algn="ctr"/>
            <a:r>
              <a:rPr lang="ja-JP" altLang="en-US" sz="1600" dirty="0" smtClean="0">
                <a:solidFill>
                  <a:sysClr val="windowText" lastClr="000000"/>
                </a:solidFill>
              </a:rPr>
              <a:t>（</a:t>
            </a:r>
            <a:r>
              <a:rPr lang="en-US" altLang="ja-JP" sz="1600" dirty="0" smtClean="0">
                <a:solidFill>
                  <a:sysClr val="windowText" lastClr="000000"/>
                </a:solidFill>
              </a:rPr>
              <a:t>GPS</a:t>
            </a:r>
            <a:r>
              <a:rPr lang="ja-JP" altLang="en-US" sz="1600" dirty="0" smtClean="0">
                <a:solidFill>
                  <a:sysClr val="windowText" lastClr="000000"/>
                </a:solidFill>
              </a:rPr>
              <a:t>起動）</a:t>
            </a:r>
            <a:endParaRPr lang="ja-JP" altLang="en-US" sz="1600" dirty="0">
              <a:solidFill>
                <a:sysClr val="windowText" lastClr="000000"/>
              </a:solidFill>
            </a:endParaRPr>
          </a:p>
        </p:txBody>
      </p:sp>
      <p:cxnSp>
        <p:nvCxnSpPr>
          <p:cNvPr id="57" name="直線矢印コネクタ 56"/>
          <p:cNvCxnSpPr>
            <a:stCxn id="56" idx="2"/>
            <a:endCxn id="49" idx="0"/>
          </p:cNvCxnSpPr>
          <p:nvPr/>
        </p:nvCxnSpPr>
        <p:spPr>
          <a:xfrm flipH="1">
            <a:off x="5106541" y="3553391"/>
            <a:ext cx="3459" cy="210692"/>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59" name="正方形/長方形 58"/>
          <p:cNvSpPr/>
          <p:nvPr/>
        </p:nvSpPr>
        <p:spPr>
          <a:xfrm>
            <a:off x="6211726" y="2009738"/>
            <a:ext cx="1032655" cy="276999"/>
          </a:xfrm>
          <a:prstGeom prst="rect">
            <a:avLst/>
          </a:prstGeom>
        </p:spPr>
        <p:txBody>
          <a:bodyPr wrap="none">
            <a:spAutoFit/>
          </a:bodyPr>
          <a:lstStyle/>
          <a:p>
            <a:r>
              <a:rPr lang="ja-JP" altLang="en-US" sz="1200" dirty="0" smtClean="0">
                <a:solidFill>
                  <a:sysClr val="windowText" lastClr="000000"/>
                </a:solidFill>
              </a:rPr>
              <a:t>持って</a:t>
            </a:r>
            <a:r>
              <a:rPr lang="ja-JP" altLang="en-US" sz="1200" dirty="0">
                <a:solidFill>
                  <a:sysClr val="windowText" lastClr="000000"/>
                </a:solidFill>
              </a:rPr>
              <a:t>いない</a:t>
            </a:r>
          </a:p>
        </p:txBody>
      </p:sp>
      <p:sp>
        <p:nvSpPr>
          <p:cNvPr id="60" name="正方形/長方形 59"/>
          <p:cNvSpPr/>
          <p:nvPr/>
        </p:nvSpPr>
        <p:spPr>
          <a:xfrm>
            <a:off x="4200405" y="2601191"/>
            <a:ext cx="880369" cy="276999"/>
          </a:xfrm>
          <a:prstGeom prst="rect">
            <a:avLst/>
          </a:prstGeom>
        </p:spPr>
        <p:txBody>
          <a:bodyPr wrap="none">
            <a:spAutoFit/>
          </a:bodyPr>
          <a:lstStyle/>
          <a:p>
            <a:r>
              <a:rPr lang="ja-JP" altLang="en-US" sz="1200" dirty="0" smtClean="0">
                <a:solidFill>
                  <a:sysClr val="windowText" lastClr="000000"/>
                </a:solidFill>
              </a:rPr>
              <a:t>持っている</a:t>
            </a:r>
            <a:endParaRPr lang="ja-JP" altLang="en-US" sz="1200" dirty="0">
              <a:solidFill>
                <a:sysClr val="windowText" lastClr="000000"/>
              </a:solidFill>
            </a:endParaRPr>
          </a:p>
        </p:txBody>
      </p:sp>
      <p:sp>
        <p:nvSpPr>
          <p:cNvPr id="64" name="正方形/長方形 63"/>
          <p:cNvSpPr/>
          <p:nvPr/>
        </p:nvSpPr>
        <p:spPr>
          <a:xfrm>
            <a:off x="6588224" y="3768760"/>
            <a:ext cx="492443" cy="276999"/>
          </a:xfrm>
          <a:prstGeom prst="rect">
            <a:avLst/>
          </a:prstGeom>
        </p:spPr>
        <p:txBody>
          <a:bodyPr wrap="none">
            <a:spAutoFit/>
          </a:bodyPr>
          <a:lstStyle/>
          <a:p>
            <a:r>
              <a:rPr lang="ja-JP" altLang="en-US" sz="1200" dirty="0" smtClean="0">
                <a:solidFill>
                  <a:sysClr val="windowText" lastClr="000000"/>
                </a:solidFill>
              </a:rPr>
              <a:t>屋内</a:t>
            </a:r>
            <a:endParaRPr lang="ja-JP" altLang="en-US" sz="1200" dirty="0">
              <a:solidFill>
                <a:sysClr val="windowText" lastClr="000000"/>
              </a:solidFill>
            </a:endParaRPr>
          </a:p>
        </p:txBody>
      </p:sp>
      <p:sp>
        <p:nvSpPr>
          <p:cNvPr id="65" name="正方形/長方形 64"/>
          <p:cNvSpPr/>
          <p:nvPr/>
        </p:nvSpPr>
        <p:spPr>
          <a:xfrm>
            <a:off x="4516924" y="4339629"/>
            <a:ext cx="492443" cy="276999"/>
          </a:xfrm>
          <a:prstGeom prst="rect">
            <a:avLst/>
          </a:prstGeom>
        </p:spPr>
        <p:txBody>
          <a:bodyPr wrap="none">
            <a:spAutoFit/>
          </a:bodyPr>
          <a:lstStyle/>
          <a:p>
            <a:r>
              <a:rPr lang="ja-JP" altLang="en-US" sz="1200" dirty="0" smtClean="0">
                <a:solidFill>
                  <a:sysClr val="windowText" lastClr="000000"/>
                </a:solidFill>
              </a:rPr>
              <a:t>屋外</a:t>
            </a:r>
            <a:endParaRPr lang="ja-JP" altLang="en-US" sz="1200" dirty="0">
              <a:solidFill>
                <a:sysClr val="windowText" lastClr="000000"/>
              </a:solidFill>
            </a:endParaRPr>
          </a:p>
        </p:txBody>
      </p:sp>
      <p:cxnSp>
        <p:nvCxnSpPr>
          <p:cNvPr id="67" name="カギ線コネクタ 66"/>
          <p:cNvCxnSpPr>
            <a:stCxn id="44" idx="3"/>
            <a:endCxn id="47" idx="1"/>
          </p:cNvCxnSpPr>
          <p:nvPr/>
        </p:nvCxnSpPr>
        <p:spPr>
          <a:xfrm flipV="1">
            <a:off x="6586957" y="2312311"/>
            <a:ext cx="607475" cy="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5" name="フローチャート : 判断 104"/>
          <p:cNvSpPr/>
          <p:nvPr/>
        </p:nvSpPr>
        <p:spPr>
          <a:xfrm>
            <a:off x="3562940" y="5340305"/>
            <a:ext cx="3085305" cy="72698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ysClr val="windowText" lastClr="000000"/>
                </a:solidFill>
              </a:rPr>
              <a:t>位置情報による移動・停滞判定</a:t>
            </a:r>
          </a:p>
        </p:txBody>
      </p:sp>
      <p:sp>
        <p:nvSpPr>
          <p:cNvPr id="107" name="正方形/長方形 106"/>
          <p:cNvSpPr/>
          <p:nvPr/>
        </p:nvSpPr>
        <p:spPr>
          <a:xfrm>
            <a:off x="6586957" y="5340305"/>
            <a:ext cx="492443" cy="276999"/>
          </a:xfrm>
          <a:prstGeom prst="rect">
            <a:avLst/>
          </a:prstGeom>
        </p:spPr>
        <p:txBody>
          <a:bodyPr wrap="none">
            <a:spAutoFit/>
          </a:bodyPr>
          <a:lstStyle/>
          <a:p>
            <a:r>
              <a:rPr lang="ja-JP" altLang="en-US" sz="1200" dirty="0" smtClean="0">
                <a:solidFill>
                  <a:sysClr val="windowText" lastClr="000000"/>
                </a:solidFill>
              </a:rPr>
              <a:t>停滞</a:t>
            </a:r>
            <a:endParaRPr lang="ja-JP" altLang="en-US" sz="1200" dirty="0">
              <a:solidFill>
                <a:sysClr val="windowText" lastClr="000000"/>
              </a:solidFill>
            </a:endParaRPr>
          </a:p>
        </p:txBody>
      </p:sp>
      <p:cxnSp>
        <p:nvCxnSpPr>
          <p:cNvPr id="109" name="カギ線コネクタ 108"/>
          <p:cNvCxnSpPr>
            <a:stCxn id="105" idx="2"/>
            <a:endCxn id="110" idx="1"/>
          </p:cNvCxnSpPr>
          <p:nvPr/>
        </p:nvCxnSpPr>
        <p:spPr>
          <a:xfrm rot="16200000" flipH="1">
            <a:off x="5938756" y="5234126"/>
            <a:ext cx="392368" cy="2058695"/>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角丸四角形 109"/>
          <p:cNvSpPr/>
          <p:nvPr/>
        </p:nvSpPr>
        <p:spPr>
          <a:xfrm>
            <a:off x="7164288" y="6177948"/>
            <a:ext cx="1629163" cy="56342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更新時間を</a:t>
            </a:r>
            <a:endParaRPr lang="en-US" altLang="ja-JP" sz="1600" dirty="0" smtClean="0">
              <a:solidFill>
                <a:sysClr val="windowText" lastClr="000000"/>
              </a:solidFill>
            </a:endParaRPr>
          </a:p>
          <a:p>
            <a:pPr algn="ctr"/>
            <a:r>
              <a:rPr lang="ja-JP" altLang="en-US" sz="1600" dirty="0" smtClean="0">
                <a:solidFill>
                  <a:sysClr val="windowText" lastClr="000000"/>
                </a:solidFill>
              </a:rPr>
              <a:t>初期値に設定</a:t>
            </a:r>
            <a:endParaRPr lang="ja-JP" altLang="en-US" sz="1600" dirty="0">
              <a:solidFill>
                <a:sysClr val="windowText" lastClr="000000"/>
              </a:solidFill>
            </a:endParaRPr>
          </a:p>
        </p:txBody>
      </p:sp>
      <p:sp>
        <p:nvSpPr>
          <p:cNvPr id="111" name="正方形/長方形 110"/>
          <p:cNvSpPr/>
          <p:nvPr/>
        </p:nvSpPr>
        <p:spPr>
          <a:xfrm>
            <a:off x="6586956" y="6159346"/>
            <a:ext cx="492443" cy="276999"/>
          </a:xfrm>
          <a:prstGeom prst="rect">
            <a:avLst/>
          </a:prstGeom>
        </p:spPr>
        <p:txBody>
          <a:bodyPr wrap="none">
            <a:spAutoFit/>
          </a:bodyPr>
          <a:lstStyle/>
          <a:p>
            <a:r>
              <a:rPr lang="ja-JP" altLang="en-US" sz="1200" dirty="0">
                <a:solidFill>
                  <a:sysClr val="windowText" lastClr="000000"/>
                </a:solidFill>
              </a:rPr>
              <a:t>移動</a:t>
            </a:r>
          </a:p>
        </p:txBody>
      </p:sp>
      <p:sp>
        <p:nvSpPr>
          <p:cNvPr id="112" name="角丸四角形 111"/>
          <p:cNvSpPr/>
          <p:nvPr/>
        </p:nvSpPr>
        <p:spPr>
          <a:xfrm>
            <a:off x="4195600" y="4574147"/>
            <a:ext cx="1819190" cy="56342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位置情報取得完了</a:t>
            </a:r>
            <a:endParaRPr lang="en-US" altLang="ja-JP" sz="1600" dirty="0" smtClean="0">
              <a:solidFill>
                <a:sysClr val="windowText" lastClr="000000"/>
              </a:solidFill>
            </a:endParaRPr>
          </a:p>
          <a:p>
            <a:pPr algn="ctr"/>
            <a:r>
              <a:rPr lang="ja-JP" altLang="en-US" sz="1600" dirty="0" smtClean="0">
                <a:solidFill>
                  <a:sysClr val="windowText" lastClr="000000"/>
                </a:solidFill>
              </a:rPr>
              <a:t>（</a:t>
            </a:r>
            <a:r>
              <a:rPr lang="en-US" altLang="ja-JP" sz="1600" dirty="0">
                <a:solidFill>
                  <a:sysClr val="windowText" lastClr="000000"/>
                </a:solidFill>
              </a:rPr>
              <a:t>GPS</a:t>
            </a:r>
            <a:r>
              <a:rPr lang="ja-JP" altLang="en-US" sz="1600" dirty="0">
                <a:solidFill>
                  <a:sysClr val="windowText" lastClr="000000"/>
                </a:solidFill>
              </a:rPr>
              <a:t>終了</a:t>
            </a:r>
            <a:r>
              <a:rPr lang="ja-JP" altLang="en-US" sz="1600" dirty="0" smtClean="0">
                <a:solidFill>
                  <a:sysClr val="windowText" lastClr="000000"/>
                </a:solidFill>
              </a:rPr>
              <a:t>）</a:t>
            </a:r>
            <a:endParaRPr lang="ja-JP" altLang="en-US" sz="1600" dirty="0">
              <a:solidFill>
                <a:sysClr val="windowText" lastClr="000000"/>
              </a:solidFill>
            </a:endParaRPr>
          </a:p>
        </p:txBody>
      </p:sp>
      <p:cxnSp>
        <p:nvCxnSpPr>
          <p:cNvPr id="113" name="直線矢印コネクタ 112"/>
          <p:cNvCxnSpPr>
            <a:stCxn id="49" idx="2"/>
            <a:endCxn id="112" idx="0"/>
          </p:cNvCxnSpPr>
          <p:nvPr/>
        </p:nvCxnSpPr>
        <p:spPr>
          <a:xfrm flipH="1">
            <a:off x="5105195" y="4382111"/>
            <a:ext cx="1346" cy="192036"/>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112" idx="2"/>
            <a:endCxn id="105" idx="0"/>
          </p:cNvCxnSpPr>
          <p:nvPr/>
        </p:nvCxnSpPr>
        <p:spPr>
          <a:xfrm>
            <a:off x="5105195" y="5137567"/>
            <a:ext cx="398" cy="202738"/>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115" name="カギ線コネクタ 114"/>
          <p:cNvCxnSpPr>
            <a:stCxn id="105" idx="3"/>
            <a:endCxn id="53" idx="1"/>
          </p:cNvCxnSpPr>
          <p:nvPr/>
        </p:nvCxnSpPr>
        <p:spPr>
          <a:xfrm>
            <a:off x="6648245" y="5703798"/>
            <a:ext cx="485508" cy="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0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円/楕円 40"/>
          <p:cNvSpPr/>
          <p:nvPr/>
        </p:nvSpPr>
        <p:spPr>
          <a:xfrm>
            <a:off x="1282827" y="4005064"/>
            <a:ext cx="2308267" cy="2236449"/>
          </a:xfrm>
          <a:prstGeom prst="ellipse">
            <a:avLst/>
          </a:prstGeom>
          <a:solidFill>
            <a:schemeClr val="accent3">
              <a:alpha val="15000"/>
            </a:schemeClr>
          </a:solidFill>
          <a:ln w="19050" cap="flat" cmpd="sng" algn="ctr">
            <a:solidFill>
              <a:schemeClr val="accent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2" name="タイトル 1"/>
          <p:cNvSpPr>
            <a:spLocks noGrp="1"/>
          </p:cNvSpPr>
          <p:nvPr>
            <p:ph type="title"/>
          </p:nvPr>
        </p:nvSpPr>
        <p:spPr/>
        <p:txBody>
          <a:bodyPr/>
          <a:lstStyle/>
          <a:p>
            <a:r>
              <a:rPr lang="ja-JP" altLang="en-US" dirty="0"/>
              <a:t>位置情報による移動・停滞判定</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dirty="0"/>
          </a:p>
        </p:txBody>
      </p:sp>
      <p:cxnSp>
        <p:nvCxnSpPr>
          <p:cNvPr id="8" name="直線矢印コネクタ 7"/>
          <p:cNvCxnSpPr>
            <a:endCxn id="9" idx="1"/>
          </p:cNvCxnSpPr>
          <p:nvPr/>
        </p:nvCxnSpPr>
        <p:spPr>
          <a:xfrm>
            <a:off x="2502141" y="5148383"/>
            <a:ext cx="1598361" cy="908274"/>
          </a:xfrm>
          <a:prstGeom prst="straightConnector1">
            <a:avLst/>
          </a:prstGeom>
          <a:noFill/>
          <a:ln w="19050" cap="flat" cmpd="sng" algn="ctr">
            <a:solidFill>
              <a:srgbClr val="4F81BD">
                <a:shade val="95000"/>
                <a:satMod val="105000"/>
              </a:srgbClr>
            </a:solidFill>
            <a:prstDash val="solid"/>
            <a:tailEnd type="arrow"/>
          </a:ln>
          <a:effectLst/>
        </p:spPr>
      </p:cxnSp>
      <p:sp>
        <p:nvSpPr>
          <p:cNvPr id="9" name="円/楕円 8"/>
          <p:cNvSpPr/>
          <p:nvPr/>
        </p:nvSpPr>
        <p:spPr>
          <a:xfrm>
            <a:off x="4054598" y="6012586"/>
            <a:ext cx="313454" cy="300935"/>
          </a:xfrm>
          <a:prstGeom prst="ellipse">
            <a:avLst/>
          </a:prstGeom>
          <a:pattFill prst="dkHorz">
            <a:fgClr>
              <a:srgbClr val="1F497D">
                <a:lumMod val="60000"/>
                <a:lumOff val="40000"/>
              </a:srgbClr>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cxnSp>
        <p:nvCxnSpPr>
          <p:cNvPr id="14" name="直線矢印コネクタ 13"/>
          <p:cNvCxnSpPr>
            <a:stCxn id="36" idx="6"/>
          </p:cNvCxnSpPr>
          <p:nvPr/>
        </p:nvCxnSpPr>
        <p:spPr>
          <a:xfrm>
            <a:off x="2550054" y="5090011"/>
            <a:ext cx="1041040" cy="6122"/>
          </a:xfrm>
          <a:prstGeom prst="straightConnector1">
            <a:avLst/>
          </a:prstGeom>
          <a:noFill/>
          <a:ln w="19050" cap="flat" cmpd="sng" algn="ctr">
            <a:solidFill>
              <a:sysClr val="windowText" lastClr="000000"/>
            </a:solidFill>
            <a:prstDash val="solid"/>
            <a:headEnd type="arrow"/>
            <a:tailEnd type="arrow"/>
          </a:ln>
          <a:effectLst/>
        </p:spPr>
      </p:cxnSp>
      <p:sp>
        <p:nvSpPr>
          <p:cNvPr id="17" name="テキスト ボックス 16"/>
          <p:cNvSpPr txBox="1"/>
          <p:nvPr/>
        </p:nvSpPr>
        <p:spPr>
          <a:xfrm>
            <a:off x="2576047" y="4684641"/>
            <a:ext cx="115233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smtClean="0">
                <a:ln>
                  <a:noFill/>
                </a:ln>
                <a:solidFill>
                  <a:sysClr val="windowText" lastClr="000000"/>
                </a:solidFill>
                <a:effectLst/>
                <a:uLnTx/>
                <a:uFillTx/>
              </a:rPr>
              <a:t>停滞範囲</a:t>
            </a:r>
            <a:endParaRPr kumimoji="1" lang="ja-JP" altLang="en-US" b="0" i="0" u="none" strike="noStrike" kern="0" cap="none" spc="0" normalizeH="0" baseline="0" noProof="0" dirty="0">
              <a:ln>
                <a:noFill/>
              </a:ln>
              <a:solidFill>
                <a:sysClr val="windowText" lastClr="000000"/>
              </a:solidFill>
              <a:effectLst/>
              <a:uLnTx/>
              <a:uFillTx/>
            </a:endParaRPr>
          </a:p>
        </p:txBody>
      </p:sp>
      <p:sp>
        <p:nvSpPr>
          <p:cNvPr id="36" name="円/楕円 35"/>
          <p:cNvSpPr/>
          <p:nvPr/>
        </p:nvSpPr>
        <p:spPr>
          <a:xfrm>
            <a:off x="2236600" y="4939543"/>
            <a:ext cx="313454" cy="300935"/>
          </a:xfrm>
          <a:prstGeom prst="ellipse">
            <a:avLst/>
          </a:prstGeom>
          <a:pattFill prst="dkHorz">
            <a:fgClr>
              <a:srgbClr val="1F497D">
                <a:lumMod val="60000"/>
                <a:lumOff val="40000"/>
              </a:srgbClr>
            </a:fgClr>
            <a:bgClr>
              <a:sysClr val="window" lastClr="FFFFFF"/>
            </a:bgClr>
          </a:pattFill>
          <a:ln w="19050" cap="flat" cmpd="sng" algn="ctr">
            <a:solidFill>
              <a:srgbClr val="8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1" name="コンテンツ プレースホルダー 2"/>
          <p:cNvSpPr txBox="1">
            <a:spLocks/>
          </p:cNvSpPr>
          <p:nvPr/>
        </p:nvSpPr>
        <p:spPr>
          <a:xfrm>
            <a:off x="457200" y="1600200"/>
            <a:ext cx="8229600" cy="24768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dirty="0"/>
              <a:t>アクセスポイントが利用できない場合に利用</a:t>
            </a:r>
            <a:endParaRPr lang="en-US" altLang="ja-JP" sz="2000" dirty="0"/>
          </a:p>
          <a:p>
            <a:r>
              <a:rPr lang="ja-JP" altLang="en-US" sz="2000" dirty="0"/>
              <a:t>停滞範囲を越えた移動がないか確認</a:t>
            </a:r>
            <a:endParaRPr lang="en-US" altLang="ja-JP" sz="2000" dirty="0"/>
          </a:p>
          <a:p>
            <a:pPr lvl="1"/>
            <a:r>
              <a:rPr lang="ja-JP" altLang="en-US" dirty="0"/>
              <a:t>位置情報から移動距離を算出</a:t>
            </a:r>
            <a:endParaRPr lang="en-US" altLang="ja-JP" dirty="0"/>
          </a:p>
          <a:p>
            <a:pPr lvl="1"/>
            <a:r>
              <a:rPr lang="ja-JP" altLang="en-US" dirty="0"/>
              <a:t>停滞範囲</a:t>
            </a:r>
            <a:r>
              <a:rPr lang="ja-JP" altLang="en-US" dirty="0" smtClean="0"/>
              <a:t>を</a:t>
            </a:r>
            <a:r>
              <a:rPr lang="ja-JP" altLang="en-US" dirty="0"/>
              <a:t>越えて</a:t>
            </a:r>
            <a:r>
              <a:rPr lang="ja-JP" altLang="en-US" dirty="0" smtClean="0"/>
              <a:t>移動</a:t>
            </a:r>
            <a:r>
              <a:rPr lang="ja-JP" altLang="en-US" dirty="0"/>
              <a:t>していないかを確認</a:t>
            </a:r>
            <a:endParaRPr lang="en-US" altLang="ja-JP" dirty="0"/>
          </a:p>
          <a:p>
            <a:pPr lvl="1"/>
            <a:r>
              <a:rPr lang="ja-JP" altLang="en-US" dirty="0"/>
              <a:t>更新時間を一定値を超えない範囲で増加させる</a:t>
            </a:r>
            <a:endParaRPr lang="en-US" altLang="ja-JP" dirty="0"/>
          </a:p>
          <a:p>
            <a:pPr lvl="1"/>
            <a:endParaRPr lang="ja-JP" altLang="en-US" dirty="0"/>
          </a:p>
          <a:p>
            <a:endParaRPr lang="ja-JP" altLang="en-US" dirty="0"/>
          </a:p>
          <a:p>
            <a:endParaRPr lang="ja-JP" altLang="en-US" dirty="0"/>
          </a:p>
        </p:txBody>
      </p:sp>
      <p:grpSp>
        <p:nvGrpSpPr>
          <p:cNvPr id="7" name="グループ化 6"/>
          <p:cNvGrpSpPr/>
          <p:nvPr/>
        </p:nvGrpSpPr>
        <p:grpSpPr>
          <a:xfrm>
            <a:off x="5828602" y="587503"/>
            <a:ext cx="3301386" cy="1819477"/>
            <a:chOff x="5680608" y="795861"/>
            <a:chExt cx="3301386" cy="1819477"/>
          </a:xfrm>
        </p:grpSpPr>
        <p:sp>
          <p:nvSpPr>
            <p:cNvPr id="27" name="円/楕円 26"/>
            <p:cNvSpPr/>
            <p:nvPr/>
          </p:nvSpPr>
          <p:spPr>
            <a:xfrm>
              <a:off x="5680608" y="811533"/>
              <a:ext cx="337430" cy="337388"/>
            </a:xfrm>
            <a:prstGeom prst="ellipse">
              <a:avLst/>
            </a:prstGeom>
            <a:solidFill>
              <a:schemeClr val="accent3">
                <a:alpha val="15000"/>
              </a:schemeClr>
            </a:solidFill>
            <a:ln w="19050" cap="flat" cmpd="sng" algn="ctr">
              <a:solidFill>
                <a:schemeClr val="accent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29" name="正方形/長方形 28"/>
            <p:cNvSpPr/>
            <p:nvPr/>
          </p:nvSpPr>
          <p:spPr>
            <a:xfrm>
              <a:off x="6167233" y="795861"/>
              <a:ext cx="1107996" cy="369332"/>
            </a:xfrm>
            <a:prstGeom prst="rect">
              <a:avLst/>
            </a:prstGeom>
          </p:spPr>
          <p:txBody>
            <a:bodyPr wrap="none">
              <a:spAutoFit/>
            </a:bodyPr>
            <a:lstStyle/>
            <a:p>
              <a:pPr lvl="0">
                <a:defRPr/>
              </a:pPr>
              <a:r>
                <a:rPr lang="ja-JP" altLang="en-US" kern="0" dirty="0" smtClean="0">
                  <a:solidFill>
                    <a:sysClr val="windowText" lastClr="000000"/>
                  </a:solidFill>
                </a:rPr>
                <a:t>停滞範囲</a:t>
              </a:r>
              <a:endParaRPr lang="ja-JP" altLang="en-US" kern="0" dirty="0">
                <a:solidFill>
                  <a:sysClr val="windowText" lastClr="000000"/>
                </a:solidFill>
              </a:endParaRPr>
            </a:p>
          </p:txBody>
        </p:sp>
        <p:grpSp>
          <p:nvGrpSpPr>
            <p:cNvPr id="30" name="グループ化 29"/>
            <p:cNvGrpSpPr/>
            <p:nvPr/>
          </p:nvGrpSpPr>
          <p:grpSpPr>
            <a:xfrm>
              <a:off x="5704584" y="1174078"/>
              <a:ext cx="3277410" cy="1441260"/>
              <a:chOff x="687744" y="2923844"/>
              <a:chExt cx="3277410" cy="1441260"/>
            </a:xfrm>
          </p:grpSpPr>
          <p:sp>
            <p:nvSpPr>
              <p:cNvPr id="32" name="円/楕円 31"/>
              <p:cNvSpPr/>
              <p:nvPr/>
            </p:nvSpPr>
            <p:spPr>
              <a:xfrm>
                <a:off x="689492" y="4046922"/>
                <a:ext cx="311706" cy="31818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3" name="正方形/長方形 32"/>
              <p:cNvSpPr/>
              <p:nvPr/>
            </p:nvSpPr>
            <p:spPr>
              <a:xfrm>
                <a:off x="1123780" y="3995772"/>
                <a:ext cx="2638864" cy="369332"/>
              </a:xfrm>
              <a:prstGeom prst="rect">
                <a:avLst/>
              </a:prstGeom>
            </p:spPr>
            <p:txBody>
              <a:bodyPr wrap="none">
                <a:spAutoFit/>
              </a:bodyPr>
              <a:lstStyle/>
              <a:p>
                <a:pPr lvl="0">
                  <a:defRPr/>
                </a:pPr>
                <a:r>
                  <a:rPr lang="ja-JP" altLang="en-US" kern="0" dirty="0">
                    <a:solidFill>
                      <a:sysClr val="windowText" lastClr="000000"/>
                    </a:solidFill>
                  </a:rPr>
                  <a:t>過去に取得した位置情報</a:t>
                </a:r>
              </a:p>
            </p:txBody>
          </p:sp>
          <p:sp>
            <p:nvSpPr>
              <p:cNvPr id="34" name="円/楕円 33"/>
              <p:cNvSpPr/>
              <p:nvPr/>
            </p:nvSpPr>
            <p:spPr>
              <a:xfrm>
                <a:off x="687744" y="3604374"/>
                <a:ext cx="313454" cy="300935"/>
              </a:xfrm>
              <a:prstGeom prst="ellipse">
                <a:avLst/>
              </a:prstGeom>
              <a:pattFill prst="dkHorz">
                <a:fgClr>
                  <a:srgbClr val="1F497D">
                    <a:lumMod val="60000"/>
                    <a:lumOff val="40000"/>
                  </a:srgbClr>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7" name="正方形/長方形 36"/>
              <p:cNvSpPr/>
              <p:nvPr/>
            </p:nvSpPr>
            <p:spPr>
              <a:xfrm>
                <a:off x="1123779" y="3570175"/>
                <a:ext cx="1800493" cy="369332"/>
              </a:xfrm>
              <a:prstGeom prst="rect">
                <a:avLst/>
              </a:prstGeom>
            </p:spPr>
            <p:txBody>
              <a:bodyPr wrap="none">
                <a:spAutoFit/>
              </a:bodyPr>
              <a:lstStyle/>
              <a:p>
                <a:pPr lvl="0">
                  <a:defRPr/>
                </a:pPr>
                <a:r>
                  <a:rPr lang="ja-JP" altLang="en-US" kern="0" dirty="0">
                    <a:solidFill>
                      <a:sysClr val="windowText" lastClr="000000"/>
                    </a:solidFill>
                  </a:rPr>
                  <a:t>最新の位置情報</a:t>
                </a:r>
              </a:p>
            </p:txBody>
          </p:sp>
          <p:sp>
            <p:nvSpPr>
              <p:cNvPr id="38" name="正方形/長方形 37"/>
              <p:cNvSpPr/>
              <p:nvPr/>
            </p:nvSpPr>
            <p:spPr>
              <a:xfrm>
                <a:off x="1149960" y="2923844"/>
                <a:ext cx="2815194" cy="646331"/>
              </a:xfrm>
              <a:prstGeom prst="rect">
                <a:avLst/>
              </a:prstGeom>
            </p:spPr>
            <p:txBody>
              <a:bodyPr wrap="none">
                <a:spAutoFit/>
              </a:bodyPr>
              <a:lstStyle/>
              <a:p>
                <a:pPr lvl="0">
                  <a:defRPr/>
                </a:pPr>
                <a:r>
                  <a:rPr lang="ja-JP" altLang="en-US" kern="0" dirty="0" smtClean="0">
                    <a:solidFill>
                      <a:sysClr val="windowText" lastClr="000000"/>
                    </a:solidFill>
                  </a:rPr>
                  <a:t>過去に移動中と判定された</a:t>
                </a:r>
                <a:endParaRPr lang="en-US" altLang="ja-JP" kern="0" dirty="0" smtClean="0">
                  <a:solidFill>
                    <a:sysClr val="windowText" lastClr="000000"/>
                  </a:solidFill>
                </a:endParaRPr>
              </a:p>
              <a:p>
                <a:pPr lvl="0">
                  <a:defRPr/>
                </a:pPr>
                <a:r>
                  <a:rPr lang="ja-JP" altLang="en-US" kern="0" dirty="0" smtClean="0">
                    <a:solidFill>
                      <a:sysClr val="windowText" lastClr="000000"/>
                    </a:solidFill>
                  </a:rPr>
                  <a:t>最新</a:t>
                </a:r>
                <a:r>
                  <a:rPr lang="ja-JP" altLang="en-US" kern="0" dirty="0">
                    <a:solidFill>
                      <a:sysClr val="windowText" lastClr="000000"/>
                    </a:solidFill>
                  </a:rPr>
                  <a:t>の</a:t>
                </a:r>
                <a:r>
                  <a:rPr lang="ja-JP" altLang="en-US" kern="0" dirty="0" smtClean="0">
                    <a:solidFill>
                      <a:sysClr val="windowText" lastClr="000000"/>
                    </a:solidFill>
                  </a:rPr>
                  <a:t>位置情報</a:t>
                </a:r>
                <a:endParaRPr lang="ja-JP" altLang="en-US" kern="0" dirty="0">
                  <a:solidFill>
                    <a:sysClr val="windowText" lastClr="000000"/>
                  </a:solidFill>
                </a:endParaRPr>
              </a:p>
            </p:txBody>
          </p:sp>
          <p:sp>
            <p:nvSpPr>
              <p:cNvPr id="39" name="円/楕円 38"/>
              <p:cNvSpPr/>
              <p:nvPr/>
            </p:nvSpPr>
            <p:spPr>
              <a:xfrm>
                <a:off x="689492" y="3096541"/>
                <a:ext cx="313454" cy="300935"/>
              </a:xfrm>
              <a:prstGeom prst="ellipse">
                <a:avLst/>
              </a:prstGeom>
              <a:pattFill prst="dkHorz">
                <a:fgClr>
                  <a:srgbClr val="1F497D">
                    <a:lumMod val="60000"/>
                    <a:lumOff val="40000"/>
                  </a:srgbClr>
                </a:fgClr>
                <a:bgClr>
                  <a:sysClr val="window" lastClr="FFFFFF"/>
                </a:bgClr>
              </a:pattFill>
              <a:ln w="19050" cap="flat" cmpd="sng" algn="ctr">
                <a:solidFill>
                  <a:srgbClr val="8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grpSp>
      </p:grpSp>
      <p:sp>
        <p:nvSpPr>
          <p:cNvPr id="10" name="正方形/長方形 9"/>
          <p:cNvSpPr/>
          <p:nvPr/>
        </p:nvSpPr>
        <p:spPr>
          <a:xfrm>
            <a:off x="5739446" y="559634"/>
            <a:ext cx="3390542" cy="1933262"/>
          </a:xfrm>
          <a:prstGeom prst="rect">
            <a:avLst/>
          </a:prstGeom>
          <a:noFill/>
          <a:ln w="1270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6" name="四角形吹き出し 5"/>
          <p:cNvSpPr/>
          <p:nvPr/>
        </p:nvSpPr>
        <p:spPr>
          <a:xfrm>
            <a:off x="3128203" y="6461311"/>
            <a:ext cx="1371537" cy="303143"/>
          </a:xfrm>
          <a:prstGeom prst="wedgeRectCallout">
            <a:avLst>
              <a:gd name="adj1" fmla="val 30463"/>
              <a:gd name="adj2" fmla="val -7271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更新時間</a:t>
            </a:r>
            <a:r>
              <a:rPr lang="ja-JP" altLang="en-US" dirty="0" smtClean="0">
                <a:solidFill>
                  <a:sysClr val="windowText" lastClr="000000"/>
                </a:solidFill>
              </a:rPr>
              <a:t>：</a:t>
            </a:r>
            <a:r>
              <a:rPr lang="en-US" altLang="ja-JP" dirty="0">
                <a:solidFill>
                  <a:sysClr val="windowText" lastClr="000000"/>
                </a:solidFill>
              </a:rPr>
              <a:t>2</a:t>
            </a:r>
          </a:p>
        </p:txBody>
      </p:sp>
      <p:sp>
        <p:nvSpPr>
          <p:cNvPr id="35" name="角丸四角形 34"/>
          <p:cNvSpPr/>
          <p:nvPr/>
        </p:nvSpPr>
        <p:spPr>
          <a:xfrm>
            <a:off x="7148519" y="3689584"/>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停滞範囲を</a:t>
            </a:r>
            <a:endParaRPr kumimoji="1" lang="en-US" altLang="ja-JP" dirty="0" smtClean="0">
              <a:solidFill>
                <a:sysClr val="windowText" lastClr="000000"/>
              </a:solidFill>
            </a:endParaRPr>
          </a:p>
          <a:p>
            <a:pPr algn="ctr"/>
            <a:r>
              <a:rPr kumimoji="1" lang="ja-JP" altLang="en-US" dirty="0" smtClean="0">
                <a:solidFill>
                  <a:sysClr val="windowText" lastClr="000000"/>
                </a:solidFill>
              </a:rPr>
              <a:t>超えて移動</a:t>
            </a:r>
            <a:endParaRPr kumimoji="1" lang="en-US" altLang="ja-JP" dirty="0" smtClean="0">
              <a:solidFill>
                <a:sysClr val="windowText" lastClr="000000"/>
              </a:solidFill>
            </a:endParaRPr>
          </a:p>
        </p:txBody>
      </p:sp>
      <p:sp>
        <p:nvSpPr>
          <p:cNvPr id="40" name="下矢印 39"/>
          <p:cNvSpPr/>
          <p:nvPr/>
        </p:nvSpPr>
        <p:spPr>
          <a:xfrm>
            <a:off x="7461585" y="4383532"/>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43" name="角丸四角形 42"/>
          <p:cNvSpPr/>
          <p:nvPr/>
        </p:nvSpPr>
        <p:spPr>
          <a:xfrm>
            <a:off x="7158236" y="4802028"/>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移動中と判定</a:t>
            </a:r>
            <a:endParaRPr kumimoji="1" lang="ja-JP" altLang="en-US" dirty="0">
              <a:solidFill>
                <a:sysClr val="windowText" lastClr="000000"/>
              </a:solidFill>
            </a:endParaRPr>
          </a:p>
        </p:txBody>
      </p:sp>
      <p:sp>
        <p:nvSpPr>
          <p:cNvPr id="44" name="下矢印 43"/>
          <p:cNvSpPr/>
          <p:nvPr/>
        </p:nvSpPr>
        <p:spPr>
          <a:xfrm>
            <a:off x="7471302" y="5466823"/>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solidFill>
                <a:sysClr val="windowText" lastClr="000000"/>
              </a:solidFill>
            </a:endParaRPr>
          </a:p>
        </p:txBody>
      </p:sp>
      <p:sp>
        <p:nvSpPr>
          <p:cNvPr id="45" name="角丸四角形 44"/>
          <p:cNvSpPr/>
          <p:nvPr/>
        </p:nvSpPr>
        <p:spPr>
          <a:xfrm>
            <a:off x="7158236" y="5890160"/>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更新</a:t>
            </a:r>
            <a:r>
              <a:rPr lang="ja-JP" altLang="en-US" dirty="0" smtClean="0">
                <a:solidFill>
                  <a:sysClr val="windowText" lastClr="000000"/>
                </a:solidFill>
              </a:rPr>
              <a:t>間隔は</a:t>
            </a:r>
            <a:endParaRPr lang="en-US" altLang="ja-JP" dirty="0" smtClean="0">
              <a:solidFill>
                <a:sysClr val="windowText" lastClr="000000"/>
              </a:solidFill>
            </a:endParaRPr>
          </a:p>
          <a:p>
            <a:pPr algn="ctr"/>
            <a:r>
              <a:rPr lang="ja-JP" altLang="en-US" dirty="0" smtClean="0">
                <a:solidFill>
                  <a:sysClr val="windowText" lastClr="000000"/>
                </a:solidFill>
              </a:rPr>
              <a:t>変更しない</a:t>
            </a:r>
            <a:endParaRPr lang="ja-JP" altLang="en-US" dirty="0">
              <a:solidFill>
                <a:sysClr val="windowText" lastClr="000000"/>
              </a:solidFill>
            </a:endParaRPr>
          </a:p>
        </p:txBody>
      </p:sp>
    </p:spTree>
    <p:extLst>
      <p:ext uri="{BB962C8B-B14F-4D97-AF65-F5344CB8AC3E}">
        <p14:creationId xmlns:p14="http://schemas.microsoft.com/office/powerpoint/2010/main" val="3575841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コンテンツ プレースホルダー 2"/>
          <p:cNvSpPr txBox="1">
            <a:spLocks/>
          </p:cNvSpPr>
          <p:nvPr/>
        </p:nvSpPr>
        <p:spPr>
          <a:xfrm>
            <a:off x="457200" y="1600200"/>
            <a:ext cx="8229600" cy="2072037"/>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dirty="0"/>
              <a:t>アクセスポイントが利用できない場合に</a:t>
            </a:r>
            <a:r>
              <a:rPr lang="ja-JP" altLang="en-US" sz="2000" dirty="0" smtClean="0"/>
              <a:t>利用</a:t>
            </a:r>
            <a:endParaRPr lang="en-US" altLang="ja-JP" sz="2000" dirty="0"/>
          </a:p>
          <a:p>
            <a:r>
              <a:rPr lang="ja-JP" altLang="en-US" sz="2000" dirty="0" smtClean="0"/>
              <a:t>停滞</a:t>
            </a:r>
            <a:r>
              <a:rPr lang="ja-JP" altLang="en-US" sz="2000" dirty="0"/>
              <a:t>範囲を越えた移動がない</a:t>
            </a:r>
            <a:r>
              <a:rPr lang="ja-JP" altLang="en-US" sz="2000" dirty="0" smtClean="0"/>
              <a:t>か確認</a:t>
            </a:r>
            <a:endParaRPr lang="en-US" altLang="ja-JP" sz="2000" dirty="0"/>
          </a:p>
          <a:p>
            <a:pPr lvl="1"/>
            <a:r>
              <a:rPr lang="ja-JP" altLang="en-US" dirty="0"/>
              <a:t>位置情報から移動距離を算出</a:t>
            </a:r>
            <a:endParaRPr lang="en-US" altLang="ja-JP" dirty="0"/>
          </a:p>
          <a:p>
            <a:pPr lvl="1"/>
            <a:r>
              <a:rPr lang="ja-JP" altLang="en-US" dirty="0"/>
              <a:t>停滞範囲</a:t>
            </a:r>
            <a:r>
              <a:rPr lang="ja-JP" altLang="en-US" dirty="0" smtClean="0"/>
              <a:t>を越えて移動</a:t>
            </a:r>
            <a:r>
              <a:rPr lang="ja-JP" altLang="en-US" dirty="0"/>
              <a:t>していないかを確認</a:t>
            </a:r>
            <a:endParaRPr lang="en-US" altLang="ja-JP" dirty="0"/>
          </a:p>
          <a:p>
            <a:pPr lvl="1"/>
            <a:r>
              <a:rPr lang="ja-JP" altLang="en-US" dirty="0"/>
              <a:t>更新時間を一定値</a:t>
            </a:r>
            <a:r>
              <a:rPr lang="ja-JP" altLang="en-US" dirty="0" smtClean="0"/>
              <a:t>を越えない範囲</a:t>
            </a:r>
            <a:r>
              <a:rPr lang="ja-JP" altLang="en-US" dirty="0"/>
              <a:t>で増加させる</a:t>
            </a:r>
            <a:endParaRPr lang="en-US" altLang="ja-JP" dirty="0"/>
          </a:p>
          <a:p>
            <a:pPr lvl="1"/>
            <a:endParaRPr lang="ja-JP" altLang="en-US" dirty="0"/>
          </a:p>
          <a:p>
            <a:endParaRPr lang="ja-JP" altLang="en-US" dirty="0"/>
          </a:p>
          <a:p>
            <a:endParaRPr lang="ja-JP" altLang="en-US" dirty="0"/>
          </a:p>
        </p:txBody>
      </p:sp>
      <p:sp>
        <p:nvSpPr>
          <p:cNvPr id="40" name="円/楕円 39"/>
          <p:cNvSpPr/>
          <p:nvPr/>
        </p:nvSpPr>
        <p:spPr>
          <a:xfrm>
            <a:off x="1282827" y="4005064"/>
            <a:ext cx="2308267" cy="2236449"/>
          </a:xfrm>
          <a:prstGeom prst="ellipse">
            <a:avLst/>
          </a:prstGeom>
          <a:solidFill>
            <a:schemeClr val="accent3">
              <a:alpha val="15000"/>
            </a:schemeClr>
          </a:solidFill>
          <a:ln w="19050" cap="flat" cmpd="sng" algn="ctr">
            <a:solidFill>
              <a:schemeClr val="accent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27" name="円/楕円 26"/>
          <p:cNvSpPr/>
          <p:nvPr/>
        </p:nvSpPr>
        <p:spPr>
          <a:xfrm>
            <a:off x="3047675" y="5545617"/>
            <a:ext cx="313454" cy="300935"/>
          </a:xfrm>
          <a:prstGeom prst="ellipse">
            <a:avLst/>
          </a:prstGeom>
          <a:pattFill prst="dkHorz">
            <a:fgClr>
              <a:srgbClr val="1F497D">
                <a:lumMod val="60000"/>
                <a:lumOff val="40000"/>
              </a:srgbClr>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2" name="タイトル 1"/>
          <p:cNvSpPr>
            <a:spLocks noGrp="1"/>
          </p:cNvSpPr>
          <p:nvPr>
            <p:ph type="title"/>
          </p:nvPr>
        </p:nvSpPr>
        <p:spPr/>
        <p:txBody>
          <a:bodyPr/>
          <a:lstStyle/>
          <a:p>
            <a:r>
              <a:rPr lang="ja-JP" altLang="en-US" dirty="0"/>
              <a:t>位置情報による移動・停滞判定</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dirty="0"/>
          </a:p>
        </p:txBody>
      </p:sp>
      <p:cxnSp>
        <p:nvCxnSpPr>
          <p:cNvPr id="8" name="直線矢印コネクタ 7"/>
          <p:cNvCxnSpPr/>
          <p:nvPr/>
        </p:nvCxnSpPr>
        <p:spPr>
          <a:xfrm>
            <a:off x="2502141" y="5136696"/>
            <a:ext cx="636073" cy="461920"/>
          </a:xfrm>
          <a:prstGeom prst="straightConnector1">
            <a:avLst/>
          </a:prstGeom>
          <a:noFill/>
          <a:ln w="19050" cap="flat" cmpd="sng" algn="ctr">
            <a:solidFill>
              <a:srgbClr val="4F81BD">
                <a:shade val="95000"/>
                <a:satMod val="105000"/>
              </a:srgbClr>
            </a:solidFill>
            <a:prstDash val="solid"/>
            <a:tailEnd type="arrow"/>
          </a:ln>
          <a:effectLst/>
        </p:spPr>
      </p:cxnSp>
      <p:cxnSp>
        <p:nvCxnSpPr>
          <p:cNvPr id="14" name="直線矢印コネクタ 13"/>
          <p:cNvCxnSpPr/>
          <p:nvPr/>
        </p:nvCxnSpPr>
        <p:spPr>
          <a:xfrm>
            <a:off x="2539234" y="5042286"/>
            <a:ext cx="1051860" cy="0"/>
          </a:xfrm>
          <a:prstGeom prst="straightConnector1">
            <a:avLst/>
          </a:prstGeom>
          <a:noFill/>
          <a:ln w="19050" cap="flat" cmpd="sng" algn="ctr">
            <a:solidFill>
              <a:sysClr val="windowText" lastClr="000000"/>
            </a:solidFill>
            <a:prstDash val="solid"/>
            <a:headEnd type="arrow"/>
            <a:tailEnd type="arrow"/>
          </a:ln>
          <a:effectLst/>
        </p:spPr>
      </p:cxnSp>
      <p:sp>
        <p:nvSpPr>
          <p:cNvPr id="17" name="テキスト ボックス 16"/>
          <p:cNvSpPr txBox="1"/>
          <p:nvPr/>
        </p:nvSpPr>
        <p:spPr>
          <a:xfrm>
            <a:off x="2576047" y="4672954"/>
            <a:ext cx="115233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smtClean="0">
                <a:ln>
                  <a:noFill/>
                </a:ln>
                <a:solidFill>
                  <a:sysClr val="windowText" lastClr="000000"/>
                </a:solidFill>
                <a:effectLst/>
                <a:uLnTx/>
                <a:uFillTx/>
              </a:rPr>
              <a:t>停滞範囲</a:t>
            </a:r>
            <a:endParaRPr kumimoji="1" lang="ja-JP" altLang="en-US" b="0" i="0" u="none" strike="noStrike" kern="0" cap="none" spc="0" normalizeH="0" baseline="0" noProof="0" dirty="0">
              <a:ln>
                <a:noFill/>
              </a:ln>
              <a:solidFill>
                <a:sysClr val="windowText" lastClr="000000"/>
              </a:solidFill>
              <a:effectLst/>
              <a:uLnTx/>
              <a:uFillTx/>
            </a:endParaRPr>
          </a:p>
        </p:txBody>
      </p:sp>
      <p:sp>
        <p:nvSpPr>
          <p:cNvPr id="18" name="角丸四角形 17"/>
          <p:cNvSpPr/>
          <p:nvPr/>
        </p:nvSpPr>
        <p:spPr>
          <a:xfrm>
            <a:off x="5220072" y="3659334"/>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停滞範囲内の移動</a:t>
            </a:r>
            <a:endParaRPr kumimoji="1" lang="en-US" altLang="ja-JP" dirty="0" smtClean="0">
              <a:solidFill>
                <a:sysClr val="windowText" lastClr="000000"/>
              </a:solidFill>
            </a:endParaRPr>
          </a:p>
        </p:txBody>
      </p:sp>
      <p:sp>
        <p:nvSpPr>
          <p:cNvPr id="19" name="下矢印 18"/>
          <p:cNvSpPr/>
          <p:nvPr/>
        </p:nvSpPr>
        <p:spPr>
          <a:xfrm>
            <a:off x="5533138" y="4353282"/>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20" name="角丸四角形 19"/>
          <p:cNvSpPr/>
          <p:nvPr/>
        </p:nvSpPr>
        <p:spPr>
          <a:xfrm>
            <a:off x="5229789" y="4771778"/>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停滞中と判定</a:t>
            </a:r>
            <a:endParaRPr kumimoji="1" lang="ja-JP" altLang="en-US" dirty="0">
              <a:solidFill>
                <a:sysClr val="windowText" lastClr="000000"/>
              </a:solidFill>
            </a:endParaRPr>
          </a:p>
        </p:txBody>
      </p:sp>
      <p:sp>
        <p:nvSpPr>
          <p:cNvPr id="21" name="下矢印 20"/>
          <p:cNvSpPr/>
          <p:nvPr/>
        </p:nvSpPr>
        <p:spPr>
          <a:xfrm>
            <a:off x="5542855" y="5436573"/>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22" name="角丸四角形 21"/>
          <p:cNvSpPr/>
          <p:nvPr/>
        </p:nvSpPr>
        <p:spPr>
          <a:xfrm>
            <a:off x="5229789" y="5859910"/>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更新間隔を</a:t>
            </a:r>
            <a:endParaRPr kumimoji="1" lang="en-US" altLang="ja-JP" dirty="0" smtClean="0">
              <a:solidFill>
                <a:sysClr val="windowText" lastClr="000000"/>
              </a:solidFill>
            </a:endParaRPr>
          </a:p>
          <a:p>
            <a:pPr algn="ctr"/>
            <a:r>
              <a:rPr kumimoji="1" lang="ja-JP" altLang="en-US" dirty="0" smtClean="0">
                <a:solidFill>
                  <a:sysClr val="windowText" lastClr="000000"/>
                </a:solidFill>
              </a:rPr>
              <a:t>長めに設定</a:t>
            </a:r>
            <a:endParaRPr kumimoji="1" lang="ja-JP" altLang="en-US" dirty="0">
              <a:solidFill>
                <a:sysClr val="windowText" lastClr="000000"/>
              </a:solidFill>
            </a:endParaRPr>
          </a:p>
        </p:txBody>
      </p:sp>
      <p:cxnSp>
        <p:nvCxnSpPr>
          <p:cNvPr id="16" name="直線矢印コネクタ 15"/>
          <p:cNvCxnSpPr/>
          <p:nvPr/>
        </p:nvCxnSpPr>
        <p:spPr>
          <a:xfrm flipH="1">
            <a:off x="2502141" y="5705013"/>
            <a:ext cx="590169" cy="23001"/>
          </a:xfrm>
          <a:prstGeom prst="straightConnector1">
            <a:avLst/>
          </a:prstGeom>
          <a:noFill/>
          <a:ln w="19050" cap="flat" cmpd="sng" algn="ctr">
            <a:solidFill>
              <a:srgbClr val="4F81BD">
                <a:shade val="95000"/>
                <a:satMod val="105000"/>
              </a:srgbClr>
            </a:solidFill>
            <a:prstDash val="solid"/>
            <a:tailEnd type="arrow"/>
          </a:ln>
          <a:effectLst/>
        </p:spPr>
      </p:cxnSp>
      <p:sp>
        <p:nvSpPr>
          <p:cNvPr id="23" name="円/楕円 22"/>
          <p:cNvSpPr/>
          <p:nvPr/>
        </p:nvSpPr>
        <p:spPr>
          <a:xfrm>
            <a:off x="1560375" y="4780018"/>
            <a:ext cx="313454" cy="300935"/>
          </a:xfrm>
          <a:prstGeom prst="ellipse">
            <a:avLst/>
          </a:prstGeom>
          <a:pattFill prst="dkHorz">
            <a:fgClr>
              <a:srgbClr val="1F497D">
                <a:lumMod val="60000"/>
                <a:lumOff val="40000"/>
              </a:srgbClr>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cxnSp>
        <p:nvCxnSpPr>
          <p:cNvPr id="26" name="直線矢印コネクタ 25"/>
          <p:cNvCxnSpPr/>
          <p:nvPr/>
        </p:nvCxnSpPr>
        <p:spPr>
          <a:xfrm flipH="1" flipV="1">
            <a:off x="1822424" y="5053786"/>
            <a:ext cx="444696" cy="577842"/>
          </a:xfrm>
          <a:prstGeom prst="straightConnector1">
            <a:avLst/>
          </a:prstGeom>
          <a:noFill/>
          <a:ln w="19050" cap="flat" cmpd="sng" algn="ctr">
            <a:solidFill>
              <a:srgbClr val="4F81BD">
                <a:shade val="95000"/>
                <a:satMod val="105000"/>
              </a:srgbClr>
            </a:solidFill>
            <a:prstDash val="solid"/>
            <a:tailEnd type="arrow"/>
          </a:ln>
          <a:effectLst/>
        </p:spPr>
      </p:cxnSp>
      <p:sp>
        <p:nvSpPr>
          <p:cNvPr id="31" name="円/楕円 30"/>
          <p:cNvSpPr/>
          <p:nvPr/>
        </p:nvSpPr>
        <p:spPr>
          <a:xfrm>
            <a:off x="2220964" y="4892448"/>
            <a:ext cx="313454" cy="300935"/>
          </a:xfrm>
          <a:prstGeom prst="ellipse">
            <a:avLst/>
          </a:prstGeom>
          <a:pattFill prst="dkHorz">
            <a:fgClr>
              <a:srgbClr val="1F497D">
                <a:lumMod val="60000"/>
                <a:lumOff val="40000"/>
              </a:srgbClr>
            </a:fgClr>
            <a:bgClr>
              <a:sysClr val="window" lastClr="FFFFFF"/>
            </a:bgClr>
          </a:pattFill>
          <a:ln w="19050" cap="flat" cmpd="sng" algn="ctr">
            <a:solidFill>
              <a:srgbClr val="8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32" name="円/楕円 31"/>
          <p:cNvSpPr/>
          <p:nvPr/>
        </p:nvSpPr>
        <p:spPr>
          <a:xfrm>
            <a:off x="3049423" y="5536994"/>
            <a:ext cx="311706" cy="31818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33" name="円/楕円 32"/>
          <p:cNvSpPr/>
          <p:nvPr/>
        </p:nvSpPr>
        <p:spPr>
          <a:xfrm>
            <a:off x="2227528" y="5536994"/>
            <a:ext cx="311706" cy="31818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cxnSp>
        <p:nvCxnSpPr>
          <p:cNvPr id="28" name="直線矢印コネクタ 27"/>
          <p:cNvCxnSpPr/>
          <p:nvPr/>
        </p:nvCxnSpPr>
        <p:spPr>
          <a:xfrm flipH="1">
            <a:off x="1001198" y="4930485"/>
            <a:ext cx="567277" cy="0"/>
          </a:xfrm>
          <a:prstGeom prst="straightConnector1">
            <a:avLst/>
          </a:prstGeom>
          <a:noFill/>
          <a:ln w="19050" cap="flat" cmpd="sng" algn="ctr">
            <a:solidFill>
              <a:srgbClr val="4F81BD">
                <a:shade val="95000"/>
                <a:satMod val="105000"/>
              </a:srgbClr>
            </a:solidFill>
            <a:prstDash val="solid"/>
            <a:tailEnd type="arrow"/>
          </a:ln>
          <a:effectLst/>
        </p:spPr>
      </p:cxnSp>
      <p:sp>
        <p:nvSpPr>
          <p:cNvPr id="29" name="円/楕円 28"/>
          <p:cNvSpPr/>
          <p:nvPr/>
        </p:nvSpPr>
        <p:spPr>
          <a:xfrm>
            <a:off x="689492" y="4765572"/>
            <a:ext cx="313454" cy="300935"/>
          </a:xfrm>
          <a:prstGeom prst="ellipse">
            <a:avLst/>
          </a:prstGeom>
          <a:pattFill prst="dkHorz">
            <a:fgClr>
              <a:srgbClr val="1F497D">
                <a:lumMod val="60000"/>
                <a:lumOff val="40000"/>
              </a:srgbClr>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30" name="円/楕円 29"/>
          <p:cNvSpPr/>
          <p:nvPr/>
        </p:nvSpPr>
        <p:spPr>
          <a:xfrm>
            <a:off x="1568475" y="4780018"/>
            <a:ext cx="311706" cy="31818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41" name="角丸四角形 40"/>
          <p:cNvSpPr/>
          <p:nvPr/>
        </p:nvSpPr>
        <p:spPr>
          <a:xfrm>
            <a:off x="7138803" y="3672237"/>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停滞範囲を</a:t>
            </a:r>
            <a:endParaRPr kumimoji="1" lang="en-US" altLang="ja-JP" dirty="0" smtClean="0">
              <a:solidFill>
                <a:sysClr val="windowText" lastClr="000000"/>
              </a:solidFill>
            </a:endParaRPr>
          </a:p>
          <a:p>
            <a:pPr algn="ctr"/>
            <a:r>
              <a:rPr kumimoji="1" lang="ja-JP" altLang="en-US" dirty="0" smtClean="0">
                <a:solidFill>
                  <a:sysClr val="windowText" lastClr="000000"/>
                </a:solidFill>
              </a:rPr>
              <a:t>超えて移動</a:t>
            </a:r>
            <a:endParaRPr kumimoji="1" lang="en-US" altLang="ja-JP" dirty="0" smtClean="0">
              <a:solidFill>
                <a:sysClr val="windowText" lastClr="000000"/>
              </a:solidFill>
            </a:endParaRPr>
          </a:p>
        </p:txBody>
      </p:sp>
      <p:sp>
        <p:nvSpPr>
          <p:cNvPr id="42" name="下矢印 41"/>
          <p:cNvSpPr/>
          <p:nvPr/>
        </p:nvSpPr>
        <p:spPr>
          <a:xfrm>
            <a:off x="7451869" y="4366185"/>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43" name="角丸四角形 42"/>
          <p:cNvSpPr/>
          <p:nvPr/>
        </p:nvSpPr>
        <p:spPr>
          <a:xfrm>
            <a:off x="7148520" y="4784681"/>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移動中と判定</a:t>
            </a:r>
            <a:endParaRPr kumimoji="1" lang="ja-JP" altLang="en-US" dirty="0">
              <a:solidFill>
                <a:sysClr val="windowText" lastClr="000000"/>
              </a:solidFill>
            </a:endParaRPr>
          </a:p>
        </p:txBody>
      </p:sp>
      <p:sp>
        <p:nvSpPr>
          <p:cNvPr id="44" name="下矢印 43"/>
          <p:cNvSpPr/>
          <p:nvPr/>
        </p:nvSpPr>
        <p:spPr>
          <a:xfrm>
            <a:off x="7461586" y="5449476"/>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45" name="角丸四角形 44"/>
          <p:cNvSpPr/>
          <p:nvPr/>
        </p:nvSpPr>
        <p:spPr>
          <a:xfrm>
            <a:off x="7148520" y="5872813"/>
            <a:ext cx="16342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更新間隔を</a:t>
            </a:r>
            <a:endParaRPr kumimoji="1" lang="en-US" altLang="ja-JP" dirty="0" smtClean="0">
              <a:solidFill>
                <a:sysClr val="windowText" lastClr="000000"/>
              </a:solidFill>
            </a:endParaRPr>
          </a:p>
          <a:p>
            <a:pPr algn="ctr"/>
            <a:r>
              <a:rPr kumimoji="1" lang="ja-JP" altLang="en-US" dirty="0" smtClean="0">
                <a:solidFill>
                  <a:sysClr val="windowText" lastClr="000000"/>
                </a:solidFill>
              </a:rPr>
              <a:t>初期値に設定</a:t>
            </a:r>
            <a:endParaRPr kumimoji="1" lang="ja-JP" altLang="en-US" dirty="0">
              <a:solidFill>
                <a:sysClr val="windowText" lastClr="000000"/>
              </a:solidFill>
            </a:endParaRPr>
          </a:p>
        </p:txBody>
      </p:sp>
      <p:sp>
        <p:nvSpPr>
          <p:cNvPr id="47" name="角丸四角形 46"/>
          <p:cNvSpPr/>
          <p:nvPr/>
        </p:nvSpPr>
        <p:spPr>
          <a:xfrm>
            <a:off x="6218917" y="2662013"/>
            <a:ext cx="2745571" cy="85361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smtClean="0">
                <a:solidFill>
                  <a:sysClr val="windowText" lastClr="000000"/>
                </a:solidFill>
              </a:rPr>
              <a:t>停滞を検出して、</a:t>
            </a:r>
            <a:endParaRPr kumimoji="1" lang="en-US" altLang="ja-JP" dirty="0" smtClean="0">
              <a:solidFill>
                <a:sysClr val="windowText" lastClr="000000"/>
              </a:solidFill>
            </a:endParaRPr>
          </a:p>
          <a:p>
            <a:pPr algn="ctr"/>
            <a:r>
              <a:rPr kumimoji="1" lang="en-US" altLang="ja-JP" dirty="0" smtClean="0">
                <a:solidFill>
                  <a:sysClr val="windowText" lastClr="000000"/>
                </a:solidFill>
              </a:rPr>
              <a:t>GPS</a:t>
            </a:r>
            <a:r>
              <a:rPr kumimoji="1" lang="ja-JP" altLang="en-US" dirty="0" smtClean="0">
                <a:solidFill>
                  <a:sysClr val="windowText" lastClr="000000"/>
                </a:solidFill>
              </a:rPr>
              <a:t>の起動回数を減らす</a:t>
            </a:r>
            <a:endParaRPr kumimoji="1" lang="ja-JP" altLang="en-US" dirty="0">
              <a:solidFill>
                <a:sysClr val="windowText" lastClr="000000"/>
              </a:solidFill>
            </a:endParaRPr>
          </a:p>
        </p:txBody>
      </p:sp>
      <p:grpSp>
        <p:nvGrpSpPr>
          <p:cNvPr id="53" name="グループ化 52"/>
          <p:cNvGrpSpPr/>
          <p:nvPr/>
        </p:nvGrpSpPr>
        <p:grpSpPr>
          <a:xfrm>
            <a:off x="5828602" y="587503"/>
            <a:ext cx="3301386" cy="1819477"/>
            <a:chOff x="5680608" y="795861"/>
            <a:chExt cx="3301386" cy="1819477"/>
          </a:xfrm>
        </p:grpSpPr>
        <p:sp>
          <p:nvSpPr>
            <p:cNvPr id="54" name="円/楕円 53"/>
            <p:cNvSpPr/>
            <p:nvPr/>
          </p:nvSpPr>
          <p:spPr>
            <a:xfrm>
              <a:off x="5680608" y="811533"/>
              <a:ext cx="337430" cy="337388"/>
            </a:xfrm>
            <a:prstGeom prst="ellipse">
              <a:avLst/>
            </a:prstGeom>
            <a:solidFill>
              <a:schemeClr val="accent3">
                <a:alpha val="15000"/>
              </a:schemeClr>
            </a:solidFill>
            <a:ln w="19050" cap="flat" cmpd="sng" algn="ctr">
              <a:solidFill>
                <a:schemeClr val="accent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55" name="正方形/長方形 54"/>
            <p:cNvSpPr/>
            <p:nvPr/>
          </p:nvSpPr>
          <p:spPr>
            <a:xfrm>
              <a:off x="6167233" y="795861"/>
              <a:ext cx="1107996" cy="369332"/>
            </a:xfrm>
            <a:prstGeom prst="rect">
              <a:avLst/>
            </a:prstGeom>
          </p:spPr>
          <p:txBody>
            <a:bodyPr wrap="none">
              <a:spAutoFit/>
            </a:bodyPr>
            <a:lstStyle/>
            <a:p>
              <a:pPr lvl="0">
                <a:defRPr/>
              </a:pPr>
              <a:r>
                <a:rPr lang="ja-JP" altLang="en-US" kern="0" dirty="0" smtClean="0">
                  <a:solidFill>
                    <a:sysClr val="windowText" lastClr="000000"/>
                  </a:solidFill>
                </a:rPr>
                <a:t>停滞範囲</a:t>
              </a:r>
              <a:endParaRPr lang="ja-JP" altLang="en-US" kern="0" dirty="0">
                <a:solidFill>
                  <a:sysClr val="windowText" lastClr="000000"/>
                </a:solidFill>
              </a:endParaRPr>
            </a:p>
          </p:txBody>
        </p:sp>
        <p:grpSp>
          <p:nvGrpSpPr>
            <p:cNvPr id="56" name="グループ化 55"/>
            <p:cNvGrpSpPr/>
            <p:nvPr/>
          </p:nvGrpSpPr>
          <p:grpSpPr>
            <a:xfrm>
              <a:off x="5704584" y="1174078"/>
              <a:ext cx="3277410" cy="1441260"/>
              <a:chOff x="687744" y="2923844"/>
              <a:chExt cx="3277410" cy="1441260"/>
            </a:xfrm>
          </p:grpSpPr>
          <p:sp>
            <p:nvSpPr>
              <p:cNvPr id="57" name="円/楕円 56"/>
              <p:cNvSpPr/>
              <p:nvPr/>
            </p:nvSpPr>
            <p:spPr>
              <a:xfrm>
                <a:off x="689492" y="4046922"/>
                <a:ext cx="311706" cy="31818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58" name="正方形/長方形 57"/>
              <p:cNvSpPr/>
              <p:nvPr/>
            </p:nvSpPr>
            <p:spPr>
              <a:xfrm>
                <a:off x="1123780" y="3995772"/>
                <a:ext cx="2638864" cy="369332"/>
              </a:xfrm>
              <a:prstGeom prst="rect">
                <a:avLst/>
              </a:prstGeom>
            </p:spPr>
            <p:txBody>
              <a:bodyPr wrap="none">
                <a:spAutoFit/>
              </a:bodyPr>
              <a:lstStyle/>
              <a:p>
                <a:pPr lvl="0">
                  <a:defRPr/>
                </a:pPr>
                <a:r>
                  <a:rPr lang="ja-JP" altLang="en-US" kern="0" dirty="0">
                    <a:solidFill>
                      <a:sysClr val="windowText" lastClr="000000"/>
                    </a:solidFill>
                  </a:rPr>
                  <a:t>過去に取得した位置情報</a:t>
                </a:r>
              </a:p>
            </p:txBody>
          </p:sp>
          <p:sp>
            <p:nvSpPr>
              <p:cNvPr id="59" name="円/楕円 58"/>
              <p:cNvSpPr/>
              <p:nvPr/>
            </p:nvSpPr>
            <p:spPr>
              <a:xfrm>
                <a:off x="687744" y="3604374"/>
                <a:ext cx="313454" cy="300935"/>
              </a:xfrm>
              <a:prstGeom prst="ellipse">
                <a:avLst/>
              </a:prstGeom>
              <a:pattFill prst="dkHorz">
                <a:fgClr>
                  <a:srgbClr val="1F497D">
                    <a:lumMod val="60000"/>
                    <a:lumOff val="40000"/>
                  </a:srgbClr>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60" name="正方形/長方形 59"/>
              <p:cNvSpPr/>
              <p:nvPr/>
            </p:nvSpPr>
            <p:spPr>
              <a:xfrm>
                <a:off x="1123779" y="3570175"/>
                <a:ext cx="1800493" cy="369332"/>
              </a:xfrm>
              <a:prstGeom prst="rect">
                <a:avLst/>
              </a:prstGeom>
            </p:spPr>
            <p:txBody>
              <a:bodyPr wrap="none">
                <a:spAutoFit/>
              </a:bodyPr>
              <a:lstStyle/>
              <a:p>
                <a:pPr lvl="0">
                  <a:defRPr/>
                </a:pPr>
                <a:r>
                  <a:rPr lang="ja-JP" altLang="en-US" kern="0" dirty="0">
                    <a:solidFill>
                      <a:sysClr val="windowText" lastClr="000000"/>
                    </a:solidFill>
                  </a:rPr>
                  <a:t>最新の位置情報</a:t>
                </a:r>
              </a:p>
            </p:txBody>
          </p:sp>
          <p:sp>
            <p:nvSpPr>
              <p:cNvPr id="61" name="正方形/長方形 60"/>
              <p:cNvSpPr/>
              <p:nvPr/>
            </p:nvSpPr>
            <p:spPr>
              <a:xfrm>
                <a:off x="1149960" y="2923844"/>
                <a:ext cx="2815194" cy="646331"/>
              </a:xfrm>
              <a:prstGeom prst="rect">
                <a:avLst/>
              </a:prstGeom>
            </p:spPr>
            <p:txBody>
              <a:bodyPr wrap="none">
                <a:spAutoFit/>
              </a:bodyPr>
              <a:lstStyle/>
              <a:p>
                <a:pPr lvl="0">
                  <a:defRPr/>
                </a:pPr>
                <a:r>
                  <a:rPr lang="ja-JP" altLang="en-US" kern="0" dirty="0" smtClean="0">
                    <a:solidFill>
                      <a:sysClr val="windowText" lastClr="000000"/>
                    </a:solidFill>
                  </a:rPr>
                  <a:t>過去に移動中と判定された</a:t>
                </a:r>
                <a:endParaRPr lang="en-US" altLang="ja-JP" kern="0" dirty="0" smtClean="0">
                  <a:solidFill>
                    <a:sysClr val="windowText" lastClr="000000"/>
                  </a:solidFill>
                </a:endParaRPr>
              </a:p>
              <a:p>
                <a:pPr lvl="0">
                  <a:defRPr/>
                </a:pPr>
                <a:r>
                  <a:rPr lang="ja-JP" altLang="en-US" kern="0" dirty="0" smtClean="0">
                    <a:solidFill>
                      <a:sysClr val="windowText" lastClr="000000"/>
                    </a:solidFill>
                  </a:rPr>
                  <a:t>最新</a:t>
                </a:r>
                <a:r>
                  <a:rPr lang="ja-JP" altLang="en-US" kern="0" dirty="0">
                    <a:solidFill>
                      <a:sysClr val="windowText" lastClr="000000"/>
                    </a:solidFill>
                  </a:rPr>
                  <a:t>の</a:t>
                </a:r>
                <a:r>
                  <a:rPr lang="ja-JP" altLang="en-US" kern="0" dirty="0" smtClean="0">
                    <a:solidFill>
                      <a:sysClr val="windowText" lastClr="000000"/>
                    </a:solidFill>
                  </a:rPr>
                  <a:t>位置情報</a:t>
                </a:r>
                <a:endParaRPr lang="ja-JP" altLang="en-US" kern="0" dirty="0">
                  <a:solidFill>
                    <a:sysClr val="windowText" lastClr="000000"/>
                  </a:solidFill>
                </a:endParaRPr>
              </a:p>
            </p:txBody>
          </p:sp>
          <p:sp>
            <p:nvSpPr>
              <p:cNvPr id="62" name="円/楕円 61"/>
              <p:cNvSpPr/>
              <p:nvPr/>
            </p:nvSpPr>
            <p:spPr>
              <a:xfrm>
                <a:off x="689492" y="3096541"/>
                <a:ext cx="313454" cy="300935"/>
              </a:xfrm>
              <a:prstGeom prst="ellipse">
                <a:avLst/>
              </a:prstGeom>
              <a:pattFill prst="dkHorz">
                <a:fgClr>
                  <a:srgbClr val="1F497D">
                    <a:lumMod val="60000"/>
                    <a:lumOff val="40000"/>
                  </a:srgbClr>
                </a:fgClr>
                <a:bgClr>
                  <a:sysClr val="window" lastClr="FFFFFF"/>
                </a:bgClr>
              </a:pattFill>
              <a:ln w="19050" cap="flat" cmpd="sng" algn="ctr">
                <a:solidFill>
                  <a:srgbClr val="8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grpSp>
      </p:grpSp>
      <p:sp>
        <p:nvSpPr>
          <p:cNvPr id="63" name="正方形/長方形 62"/>
          <p:cNvSpPr/>
          <p:nvPr/>
        </p:nvSpPr>
        <p:spPr>
          <a:xfrm>
            <a:off x="5739446" y="559634"/>
            <a:ext cx="3390542" cy="1933262"/>
          </a:xfrm>
          <a:prstGeom prst="rect">
            <a:avLst/>
          </a:prstGeom>
          <a:noFill/>
          <a:ln w="1270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3" name="正方形/長方形 2"/>
          <p:cNvSpPr/>
          <p:nvPr/>
        </p:nvSpPr>
        <p:spPr>
          <a:xfrm>
            <a:off x="640756" y="6435974"/>
            <a:ext cx="2787943" cy="369332"/>
          </a:xfrm>
          <a:prstGeom prst="rect">
            <a:avLst/>
          </a:prstGeom>
        </p:spPr>
        <p:txBody>
          <a:bodyPr wrap="none">
            <a:spAutoFit/>
          </a:bodyPr>
          <a:lstStyle/>
          <a:p>
            <a:r>
              <a:rPr lang="ja-JP" altLang="en-US" dirty="0" smtClean="0">
                <a:solidFill>
                  <a:sysClr val="windowText" lastClr="000000"/>
                </a:solidFill>
              </a:rPr>
              <a:t>更新間隔：</a:t>
            </a:r>
            <a:r>
              <a:rPr lang="en-US" altLang="ja-JP" dirty="0" smtClean="0">
                <a:solidFill>
                  <a:sysClr val="windowText" lastClr="000000"/>
                </a:solidFill>
              </a:rPr>
              <a:t>2</a:t>
            </a:r>
            <a:r>
              <a:rPr lang="ja-JP" altLang="en-US" dirty="0" smtClean="0">
                <a:solidFill>
                  <a:sysClr val="windowText" lastClr="000000"/>
                </a:solidFill>
              </a:rPr>
              <a:t>→</a:t>
            </a:r>
            <a:r>
              <a:rPr lang="en-US" altLang="ja-JP" dirty="0" smtClean="0">
                <a:solidFill>
                  <a:sysClr val="windowText" lastClr="000000"/>
                </a:solidFill>
              </a:rPr>
              <a:t>4</a:t>
            </a:r>
            <a:r>
              <a:rPr lang="ja-JP" altLang="en-US" dirty="0" smtClean="0">
                <a:solidFill>
                  <a:sysClr val="windowText" lastClr="000000"/>
                </a:solidFill>
              </a:rPr>
              <a:t>→</a:t>
            </a:r>
            <a:r>
              <a:rPr lang="en-US" altLang="ja-JP" dirty="0" smtClean="0">
                <a:solidFill>
                  <a:sysClr val="windowText" lastClr="000000"/>
                </a:solidFill>
              </a:rPr>
              <a:t>8</a:t>
            </a:r>
            <a:r>
              <a:rPr lang="ja-JP" altLang="en-US" dirty="0" smtClean="0">
                <a:solidFill>
                  <a:sysClr val="windowText" lastClr="000000"/>
                </a:solidFill>
              </a:rPr>
              <a:t>→</a:t>
            </a:r>
            <a:r>
              <a:rPr lang="en-US" altLang="ja-JP" dirty="0" smtClean="0">
                <a:solidFill>
                  <a:sysClr val="windowText" lastClr="000000"/>
                </a:solidFill>
              </a:rPr>
              <a:t>8</a:t>
            </a:r>
            <a:r>
              <a:rPr lang="ja-JP" altLang="en-US" dirty="0" smtClean="0">
                <a:solidFill>
                  <a:sysClr val="windowText" lastClr="000000"/>
                </a:solidFill>
              </a:rPr>
              <a:t>→</a:t>
            </a:r>
            <a:r>
              <a:rPr lang="en-US" altLang="ja-JP" dirty="0" smtClean="0">
                <a:solidFill>
                  <a:sysClr val="windowText" lastClr="000000"/>
                </a:solidFill>
              </a:rPr>
              <a:t>2</a:t>
            </a:r>
            <a:endParaRPr lang="ja-JP" altLang="en-US" dirty="0">
              <a:solidFill>
                <a:sysClr val="windowText" lastClr="000000"/>
              </a:solidFill>
            </a:endParaRPr>
          </a:p>
        </p:txBody>
      </p:sp>
      <p:sp>
        <p:nvSpPr>
          <p:cNvPr id="65" name="四角形吹き出し 64"/>
          <p:cNvSpPr/>
          <p:nvPr/>
        </p:nvSpPr>
        <p:spPr>
          <a:xfrm>
            <a:off x="6014" y="4352636"/>
            <a:ext cx="1371537" cy="303143"/>
          </a:xfrm>
          <a:prstGeom prst="wedgeRectCallout">
            <a:avLst>
              <a:gd name="adj1" fmla="val 11944"/>
              <a:gd name="adj2" fmla="val 6972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更新時間</a:t>
            </a:r>
            <a:r>
              <a:rPr lang="ja-JP" altLang="en-US" dirty="0" smtClean="0">
                <a:solidFill>
                  <a:sysClr val="windowText" lastClr="000000"/>
                </a:solidFill>
              </a:rPr>
              <a:t>：</a:t>
            </a:r>
            <a:r>
              <a:rPr lang="en-US" altLang="ja-JP" dirty="0">
                <a:solidFill>
                  <a:sysClr val="windowText" lastClr="000000"/>
                </a:solidFill>
              </a:rPr>
              <a:t>2</a:t>
            </a:r>
          </a:p>
        </p:txBody>
      </p:sp>
      <p:sp>
        <p:nvSpPr>
          <p:cNvPr id="66" name="四角形吹き出し 65"/>
          <p:cNvSpPr/>
          <p:nvPr/>
        </p:nvSpPr>
        <p:spPr>
          <a:xfrm>
            <a:off x="3117409" y="5139684"/>
            <a:ext cx="1371537" cy="303143"/>
          </a:xfrm>
          <a:prstGeom prst="wedgeRectCallout">
            <a:avLst>
              <a:gd name="adj1" fmla="val -62751"/>
              <a:gd name="adj2" fmla="val -3082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更新時間</a:t>
            </a:r>
            <a:r>
              <a:rPr lang="ja-JP" altLang="en-US" dirty="0" smtClean="0">
                <a:solidFill>
                  <a:sysClr val="windowText" lastClr="000000"/>
                </a:solidFill>
              </a:rPr>
              <a:t>：</a:t>
            </a:r>
            <a:r>
              <a:rPr lang="en-US" altLang="ja-JP" dirty="0">
                <a:solidFill>
                  <a:sysClr val="windowText" lastClr="000000"/>
                </a:solidFill>
              </a:rPr>
              <a:t>2</a:t>
            </a:r>
          </a:p>
        </p:txBody>
      </p:sp>
      <p:sp>
        <p:nvSpPr>
          <p:cNvPr id="67" name="四角形吹き出し 66"/>
          <p:cNvSpPr/>
          <p:nvPr/>
        </p:nvSpPr>
        <p:spPr>
          <a:xfrm>
            <a:off x="3121518" y="5996370"/>
            <a:ext cx="1371537" cy="303143"/>
          </a:xfrm>
          <a:prstGeom prst="wedgeRectCallout">
            <a:avLst>
              <a:gd name="adj1" fmla="val -41762"/>
              <a:gd name="adj2" fmla="val -838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更新時間</a:t>
            </a:r>
            <a:r>
              <a:rPr lang="ja-JP" altLang="en-US" dirty="0" smtClean="0">
                <a:solidFill>
                  <a:sysClr val="windowText" lastClr="000000"/>
                </a:solidFill>
              </a:rPr>
              <a:t>：</a:t>
            </a:r>
            <a:r>
              <a:rPr lang="en-US" altLang="ja-JP" dirty="0" smtClean="0">
                <a:solidFill>
                  <a:sysClr val="windowText" lastClr="000000"/>
                </a:solidFill>
              </a:rPr>
              <a:t>4</a:t>
            </a:r>
            <a:endParaRPr lang="en-US" altLang="ja-JP" dirty="0">
              <a:solidFill>
                <a:sysClr val="windowText" lastClr="000000"/>
              </a:solidFill>
            </a:endParaRPr>
          </a:p>
        </p:txBody>
      </p:sp>
      <p:sp>
        <p:nvSpPr>
          <p:cNvPr id="68" name="四角形吹き出し 67"/>
          <p:cNvSpPr/>
          <p:nvPr/>
        </p:nvSpPr>
        <p:spPr>
          <a:xfrm>
            <a:off x="1348958" y="5996369"/>
            <a:ext cx="1371537" cy="303143"/>
          </a:xfrm>
          <a:prstGeom prst="wedgeRectCallout">
            <a:avLst>
              <a:gd name="adj1" fmla="val 26760"/>
              <a:gd name="adj2" fmla="val -8109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更新時間</a:t>
            </a:r>
            <a:r>
              <a:rPr lang="ja-JP" altLang="en-US" dirty="0" smtClean="0">
                <a:solidFill>
                  <a:sysClr val="windowText" lastClr="000000"/>
                </a:solidFill>
              </a:rPr>
              <a:t>：</a:t>
            </a:r>
            <a:r>
              <a:rPr lang="en-US" altLang="ja-JP" dirty="0" smtClean="0">
                <a:solidFill>
                  <a:sysClr val="windowText" lastClr="000000"/>
                </a:solidFill>
              </a:rPr>
              <a:t>8</a:t>
            </a:r>
            <a:endParaRPr lang="en-US" altLang="ja-JP" dirty="0">
              <a:solidFill>
                <a:sysClr val="windowText" lastClr="000000"/>
              </a:solidFill>
            </a:endParaRPr>
          </a:p>
        </p:txBody>
      </p:sp>
      <p:sp>
        <p:nvSpPr>
          <p:cNvPr id="69" name="四角形吹き出し 68"/>
          <p:cNvSpPr/>
          <p:nvPr/>
        </p:nvSpPr>
        <p:spPr>
          <a:xfrm>
            <a:off x="1448640" y="4352635"/>
            <a:ext cx="1371537" cy="303143"/>
          </a:xfrm>
          <a:prstGeom prst="wedgeRectCallout">
            <a:avLst>
              <a:gd name="adj1" fmla="val -25711"/>
              <a:gd name="adj2" fmla="val 8648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更新時間</a:t>
            </a:r>
            <a:r>
              <a:rPr lang="ja-JP" altLang="en-US" dirty="0" smtClean="0">
                <a:solidFill>
                  <a:sysClr val="windowText" lastClr="000000"/>
                </a:solidFill>
              </a:rPr>
              <a:t>：</a:t>
            </a:r>
            <a:r>
              <a:rPr lang="en-US" altLang="ja-JP" dirty="0" smtClean="0">
                <a:solidFill>
                  <a:sysClr val="windowText" lastClr="000000"/>
                </a:solidFill>
              </a:rPr>
              <a:t>8</a:t>
            </a:r>
            <a:endParaRPr lang="en-US" altLang="ja-JP" dirty="0">
              <a:solidFill>
                <a:sysClr val="windowText" lastClr="000000"/>
              </a:solidFill>
            </a:endParaRPr>
          </a:p>
        </p:txBody>
      </p:sp>
    </p:spTree>
    <p:extLst>
      <p:ext uri="{BB962C8B-B14F-4D97-AF65-F5344CB8AC3E}">
        <p14:creationId xmlns:p14="http://schemas.microsoft.com/office/powerpoint/2010/main" val="3844488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実装</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9BD1BBDA-094D-48DA-AA13-3774F0466C89}" type="slidenum">
              <a:rPr lang="ja-JP" altLang="en-US" smtClean="0"/>
              <a:pPr>
                <a:defRPr/>
              </a:pPr>
              <a:t>16</a:t>
            </a:fld>
            <a:endParaRPr lang="ja-JP" altLang="en-US" dirty="0"/>
          </a:p>
        </p:txBody>
      </p:sp>
      <p:sp>
        <p:nvSpPr>
          <p:cNvPr id="16" name="角丸四角形 15"/>
          <p:cNvSpPr/>
          <p:nvPr/>
        </p:nvSpPr>
        <p:spPr>
          <a:xfrm>
            <a:off x="1655989" y="2005653"/>
            <a:ext cx="1800200" cy="66387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dirty="0">
                <a:solidFill>
                  <a:sysClr val="windowText" lastClr="000000"/>
                </a:solidFill>
              </a:rPr>
              <a:t>スマートフォン保持判定</a:t>
            </a:r>
          </a:p>
        </p:txBody>
      </p:sp>
      <p:sp>
        <p:nvSpPr>
          <p:cNvPr id="20" name="角丸四角形 19"/>
          <p:cNvSpPr/>
          <p:nvPr/>
        </p:nvSpPr>
        <p:spPr>
          <a:xfrm>
            <a:off x="1662833" y="3018484"/>
            <a:ext cx="1800200" cy="66928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dirty="0">
                <a:solidFill>
                  <a:sysClr val="windowText" lastClr="000000"/>
                </a:solidFill>
              </a:rPr>
              <a:t>Wi-Fi</a:t>
            </a:r>
            <a:r>
              <a:rPr lang="ja-JP" altLang="en-US" dirty="0">
                <a:solidFill>
                  <a:sysClr val="windowText" lastClr="000000"/>
                </a:solidFill>
              </a:rPr>
              <a:t>に</a:t>
            </a:r>
            <a:r>
              <a:rPr lang="ja-JP" altLang="en-US" dirty="0" smtClean="0">
                <a:solidFill>
                  <a:sysClr val="windowText" lastClr="000000"/>
                </a:solidFill>
              </a:rPr>
              <a:t>よる</a:t>
            </a:r>
            <a:endParaRPr lang="en-US" altLang="ja-JP" dirty="0" smtClean="0">
              <a:solidFill>
                <a:sysClr val="windowText" lastClr="000000"/>
              </a:solidFill>
            </a:endParaRPr>
          </a:p>
          <a:p>
            <a:pPr algn="ctr"/>
            <a:r>
              <a:rPr lang="ja-JP" altLang="en-US" dirty="0" smtClean="0">
                <a:solidFill>
                  <a:sysClr val="windowText" lastClr="000000"/>
                </a:solidFill>
              </a:rPr>
              <a:t>移動</a:t>
            </a:r>
            <a:r>
              <a:rPr lang="ja-JP" altLang="en-US" dirty="0">
                <a:solidFill>
                  <a:sysClr val="windowText" lastClr="000000"/>
                </a:solidFill>
              </a:rPr>
              <a:t>・停滞判定</a:t>
            </a:r>
          </a:p>
        </p:txBody>
      </p:sp>
      <p:sp>
        <p:nvSpPr>
          <p:cNvPr id="23" name="角丸四角形 22"/>
          <p:cNvSpPr/>
          <p:nvPr/>
        </p:nvSpPr>
        <p:spPr>
          <a:xfrm>
            <a:off x="1655989" y="3974057"/>
            <a:ext cx="1800200" cy="64807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dirty="0" smtClean="0">
                <a:solidFill>
                  <a:sysClr val="windowText" lastClr="000000"/>
                </a:solidFill>
              </a:rPr>
              <a:t>屋内</a:t>
            </a:r>
            <a:r>
              <a:rPr lang="ja-JP" altLang="en-US" dirty="0">
                <a:solidFill>
                  <a:sysClr val="windowText" lastClr="000000"/>
                </a:solidFill>
              </a:rPr>
              <a:t>・</a:t>
            </a:r>
            <a:r>
              <a:rPr lang="ja-JP" altLang="en-US" dirty="0" smtClean="0">
                <a:solidFill>
                  <a:sysClr val="windowText" lastClr="000000"/>
                </a:solidFill>
              </a:rPr>
              <a:t>屋外判定</a:t>
            </a:r>
            <a:endParaRPr lang="ja-JP" altLang="en-US" dirty="0">
              <a:solidFill>
                <a:sysClr val="windowText" lastClr="000000"/>
              </a:solidFill>
            </a:endParaRPr>
          </a:p>
        </p:txBody>
      </p:sp>
      <p:sp>
        <p:nvSpPr>
          <p:cNvPr id="25" name="角丸四角形 24"/>
          <p:cNvSpPr/>
          <p:nvPr/>
        </p:nvSpPr>
        <p:spPr>
          <a:xfrm>
            <a:off x="1662834" y="4910160"/>
            <a:ext cx="1800200" cy="6498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solidFill>
                  <a:sysClr val="windowText" lastClr="000000"/>
                </a:solidFill>
              </a:rPr>
              <a:t>位置情報による移動・停滞判定</a:t>
            </a:r>
          </a:p>
        </p:txBody>
      </p:sp>
      <p:sp>
        <p:nvSpPr>
          <p:cNvPr id="26" name="正方形/長方形 25"/>
          <p:cNvSpPr/>
          <p:nvPr/>
        </p:nvSpPr>
        <p:spPr>
          <a:xfrm>
            <a:off x="3620994" y="2040102"/>
            <a:ext cx="4543588" cy="646331"/>
          </a:xfrm>
          <a:prstGeom prst="rect">
            <a:avLst/>
          </a:prstGeom>
        </p:spPr>
        <p:txBody>
          <a:bodyPr wrap="square">
            <a:spAutoFit/>
          </a:bodyPr>
          <a:lstStyle/>
          <a:p>
            <a:r>
              <a:rPr lang="ja-JP" altLang="en-US" dirty="0" smtClean="0">
                <a:solidFill>
                  <a:schemeClr val="tx2"/>
                </a:solidFill>
              </a:rPr>
              <a:t>加速度を取得してユーザがスマートフォンを放置していないかを検出</a:t>
            </a:r>
            <a:endParaRPr lang="ja-JP" altLang="en-US" dirty="0">
              <a:solidFill>
                <a:schemeClr val="tx2"/>
              </a:solidFill>
            </a:endParaRPr>
          </a:p>
        </p:txBody>
      </p:sp>
      <p:sp>
        <p:nvSpPr>
          <p:cNvPr id="27" name="正方形/長方形 26"/>
          <p:cNvSpPr/>
          <p:nvPr/>
        </p:nvSpPr>
        <p:spPr>
          <a:xfrm>
            <a:off x="3644967" y="3018484"/>
            <a:ext cx="4519615" cy="646331"/>
          </a:xfrm>
          <a:prstGeom prst="rect">
            <a:avLst/>
          </a:prstGeom>
        </p:spPr>
        <p:txBody>
          <a:bodyPr wrap="square">
            <a:spAutoFit/>
          </a:bodyPr>
          <a:lstStyle/>
          <a:p>
            <a:r>
              <a:rPr lang="ja-JP" altLang="en-US" dirty="0" smtClean="0">
                <a:solidFill>
                  <a:schemeClr val="tx2"/>
                </a:solidFill>
              </a:rPr>
              <a:t>周囲のアクセスポイントの情報を利用してユーザの</a:t>
            </a:r>
            <a:r>
              <a:rPr lang="ja-JP" altLang="en-US" dirty="0">
                <a:solidFill>
                  <a:schemeClr val="tx2"/>
                </a:solidFill>
              </a:rPr>
              <a:t>停滞</a:t>
            </a:r>
            <a:r>
              <a:rPr lang="ja-JP" altLang="en-US" dirty="0" smtClean="0">
                <a:solidFill>
                  <a:schemeClr val="tx2"/>
                </a:solidFill>
              </a:rPr>
              <a:t>を検出</a:t>
            </a:r>
            <a:endParaRPr lang="ja-JP" altLang="en-US" dirty="0">
              <a:solidFill>
                <a:schemeClr val="tx2"/>
              </a:solidFill>
            </a:endParaRPr>
          </a:p>
        </p:txBody>
      </p:sp>
      <p:sp>
        <p:nvSpPr>
          <p:cNvPr id="28" name="正方形/長方形 27"/>
          <p:cNvSpPr/>
          <p:nvPr/>
        </p:nvSpPr>
        <p:spPr>
          <a:xfrm>
            <a:off x="3679109" y="3952700"/>
            <a:ext cx="4341457" cy="646331"/>
          </a:xfrm>
          <a:prstGeom prst="rect">
            <a:avLst/>
          </a:prstGeom>
        </p:spPr>
        <p:txBody>
          <a:bodyPr wrap="square">
            <a:spAutoFit/>
          </a:bodyPr>
          <a:lstStyle/>
          <a:p>
            <a:r>
              <a:rPr lang="en-US" altLang="ja-JP" dirty="0" smtClean="0">
                <a:solidFill>
                  <a:schemeClr val="tx2"/>
                </a:solidFill>
              </a:rPr>
              <a:t>GPS</a:t>
            </a:r>
            <a:r>
              <a:rPr lang="ja-JP" altLang="en-US" dirty="0" smtClean="0">
                <a:solidFill>
                  <a:schemeClr val="tx2"/>
                </a:solidFill>
              </a:rPr>
              <a:t>衛星からの電波状況が悪い場合は</a:t>
            </a:r>
            <a:r>
              <a:rPr lang="en-US" altLang="ja-JP" dirty="0" smtClean="0">
                <a:solidFill>
                  <a:schemeClr val="tx2"/>
                </a:solidFill>
              </a:rPr>
              <a:t>GPS</a:t>
            </a:r>
            <a:r>
              <a:rPr lang="ja-JP" altLang="en-US" dirty="0" smtClean="0">
                <a:solidFill>
                  <a:schemeClr val="tx2"/>
                </a:solidFill>
              </a:rPr>
              <a:t>を即座に終了</a:t>
            </a:r>
            <a:endParaRPr lang="ja-JP" altLang="en-US" dirty="0">
              <a:solidFill>
                <a:schemeClr val="tx2"/>
              </a:solidFill>
            </a:endParaRPr>
          </a:p>
        </p:txBody>
      </p:sp>
      <p:sp>
        <p:nvSpPr>
          <p:cNvPr id="31" name="正方形/長方形 30"/>
          <p:cNvSpPr/>
          <p:nvPr/>
        </p:nvSpPr>
        <p:spPr>
          <a:xfrm>
            <a:off x="3705759" y="5050400"/>
            <a:ext cx="4398030" cy="369332"/>
          </a:xfrm>
          <a:prstGeom prst="rect">
            <a:avLst/>
          </a:prstGeom>
        </p:spPr>
        <p:txBody>
          <a:bodyPr wrap="square">
            <a:spAutoFit/>
          </a:bodyPr>
          <a:lstStyle/>
          <a:p>
            <a:r>
              <a:rPr lang="ja-JP" altLang="en-US" dirty="0" smtClean="0">
                <a:solidFill>
                  <a:schemeClr val="tx2"/>
                </a:solidFill>
              </a:rPr>
              <a:t>取得した位置情報からユーザの停滞を検出</a:t>
            </a:r>
            <a:endParaRPr lang="ja-JP" altLang="en-US" dirty="0">
              <a:solidFill>
                <a:schemeClr val="tx2"/>
              </a:solidFill>
            </a:endParaRPr>
          </a:p>
        </p:txBody>
      </p:sp>
      <p:sp>
        <p:nvSpPr>
          <p:cNvPr id="35" name="角丸四角形 34"/>
          <p:cNvSpPr/>
          <p:nvPr/>
        </p:nvSpPr>
        <p:spPr>
          <a:xfrm>
            <a:off x="1439965" y="1892771"/>
            <a:ext cx="7128792" cy="2904381"/>
          </a:xfrm>
          <a:prstGeom prst="roundRect">
            <a:avLst>
              <a:gd name="adj" fmla="val 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600" dirty="0">
              <a:solidFill>
                <a:sysClr val="windowText" lastClr="000000"/>
              </a:solidFill>
            </a:endParaRPr>
          </a:p>
        </p:txBody>
      </p:sp>
      <p:sp>
        <p:nvSpPr>
          <p:cNvPr id="2" name="正方形/長方形 1"/>
          <p:cNvSpPr/>
          <p:nvPr/>
        </p:nvSpPr>
        <p:spPr>
          <a:xfrm>
            <a:off x="331969" y="3168458"/>
            <a:ext cx="1107996" cy="369332"/>
          </a:xfrm>
          <a:prstGeom prst="rect">
            <a:avLst/>
          </a:prstGeom>
        </p:spPr>
        <p:txBody>
          <a:bodyPr wrap="none">
            <a:spAutoFit/>
          </a:bodyPr>
          <a:lstStyle/>
          <a:p>
            <a:r>
              <a:rPr lang="ja-JP" altLang="en-US" dirty="0" smtClean="0">
                <a:solidFill>
                  <a:sysClr val="windowText" lastClr="000000"/>
                </a:solidFill>
              </a:rPr>
              <a:t>実装済み</a:t>
            </a:r>
            <a:endParaRPr lang="ja-JP" altLang="en-US" dirty="0">
              <a:solidFill>
                <a:sysClr val="windowText" lastClr="000000"/>
              </a:solidFill>
            </a:endParaRPr>
          </a:p>
        </p:txBody>
      </p:sp>
      <p:sp>
        <p:nvSpPr>
          <p:cNvPr id="36" name="正方形/長方形 35"/>
          <p:cNvSpPr/>
          <p:nvPr/>
        </p:nvSpPr>
        <p:spPr>
          <a:xfrm>
            <a:off x="447385" y="5050400"/>
            <a:ext cx="877163" cy="369332"/>
          </a:xfrm>
          <a:prstGeom prst="rect">
            <a:avLst/>
          </a:prstGeom>
        </p:spPr>
        <p:txBody>
          <a:bodyPr wrap="none">
            <a:spAutoFit/>
          </a:bodyPr>
          <a:lstStyle/>
          <a:p>
            <a:r>
              <a:rPr lang="ja-JP" altLang="en-US" dirty="0" smtClean="0">
                <a:solidFill>
                  <a:sysClr val="windowText" lastClr="000000"/>
                </a:solidFill>
              </a:rPr>
              <a:t>未実装</a:t>
            </a:r>
            <a:endParaRPr lang="ja-JP" altLang="en-US" dirty="0">
              <a:solidFill>
                <a:sysClr val="windowText" lastClr="000000"/>
              </a:solidFill>
            </a:endParaRPr>
          </a:p>
        </p:txBody>
      </p:sp>
    </p:spTree>
    <p:extLst>
      <p:ext uri="{BB962C8B-B14F-4D97-AF65-F5344CB8AC3E}">
        <p14:creationId xmlns:p14="http://schemas.microsoft.com/office/powerpoint/2010/main" val="473812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17</a:t>
            </a:fld>
            <a:endParaRPr kumimoji="1" lang="ja-JP" altLang="en-US" dirty="0"/>
          </a:p>
        </p:txBody>
      </p:sp>
      <p:sp>
        <p:nvSpPr>
          <p:cNvPr id="13" name="コンテンツ プレースホルダー 2"/>
          <p:cNvSpPr txBox="1">
            <a:spLocks/>
          </p:cNvSpPr>
          <p:nvPr/>
        </p:nvSpPr>
        <p:spPr>
          <a:xfrm>
            <a:off x="457200" y="1600200"/>
            <a:ext cx="8507288" cy="528518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smtClean="0"/>
              <a:t>実験環境</a:t>
            </a:r>
            <a:endParaRPr lang="en-US" altLang="ja-JP" dirty="0" smtClean="0"/>
          </a:p>
          <a:p>
            <a:pPr lvl="1"/>
            <a:r>
              <a:rPr lang="ja-JP" altLang="en-US" dirty="0" smtClean="0"/>
              <a:t>試作システムを作成して提案手法の有効性の評価</a:t>
            </a:r>
            <a:endParaRPr lang="en-US" altLang="ja-JP" dirty="0" smtClean="0"/>
          </a:p>
          <a:p>
            <a:pPr lvl="2"/>
            <a:r>
              <a:rPr lang="en-US" altLang="ja-JP" dirty="0" smtClean="0"/>
              <a:t>Case1</a:t>
            </a:r>
            <a:r>
              <a:rPr lang="ja-JP" altLang="en-US" dirty="0"/>
              <a:t>：従来の</a:t>
            </a:r>
            <a:r>
              <a:rPr lang="en-US" altLang="ja-JP" dirty="0"/>
              <a:t>TLIFES</a:t>
            </a:r>
            <a:r>
              <a:rPr lang="ja-JP" altLang="en-US" dirty="0"/>
              <a:t>（</a:t>
            </a:r>
            <a:r>
              <a:rPr lang="en-US" altLang="ja-JP" dirty="0"/>
              <a:t>GPS </a:t>
            </a:r>
            <a:r>
              <a:rPr lang="ja-JP" altLang="en-US" dirty="0"/>
              <a:t>取得間隔：</a:t>
            </a:r>
            <a:r>
              <a:rPr lang="en-US" altLang="ja-JP" dirty="0"/>
              <a:t>10 </a:t>
            </a:r>
            <a:r>
              <a:rPr lang="ja-JP" altLang="en-US" dirty="0"/>
              <a:t>分）</a:t>
            </a:r>
          </a:p>
          <a:p>
            <a:pPr lvl="2"/>
            <a:r>
              <a:rPr lang="en-US" altLang="ja-JP" dirty="0" smtClean="0"/>
              <a:t>Case2</a:t>
            </a:r>
            <a:r>
              <a:rPr lang="ja-JP" altLang="en-US" dirty="0"/>
              <a:t>：従来の</a:t>
            </a:r>
            <a:r>
              <a:rPr lang="en-US" altLang="ja-JP" dirty="0"/>
              <a:t>TLIFES</a:t>
            </a:r>
            <a:r>
              <a:rPr lang="ja-JP" altLang="en-US" dirty="0"/>
              <a:t>（</a:t>
            </a:r>
            <a:r>
              <a:rPr lang="en-US" altLang="ja-JP" dirty="0"/>
              <a:t>GPS </a:t>
            </a:r>
            <a:r>
              <a:rPr lang="ja-JP" altLang="en-US" dirty="0"/>
              <a:t>取得間隔：</a:t>
            </a:r>
            <a:r>
              <a:rPr lang="en-US" altLang="ja-JP" dirty="0"/>
              <a:t>2 </a:t>
            </a:r>
            <a:r>
              <a:rPr lang="ja-JP" altLang="en-US" dirty="0"/>
              <a:t>分）</a:t>
            </a:r>
          </a:p>
          <a:p>
            <a:pPr lvl="2"/>
            <a:r>
              <a:rPr lang="en-US" altLang="ja-JP" dirty="0" smtClean="0"/>
              <a:t>Case3</a:t>
            </a:r>
            <a:r>
              <a:rPr lang="ja-JP" altLang="en-US" dirty="0"/>
              <a:t>：提案手法を適用した</a:t>
            </a:r>
            <a:r>
              <a:rPr lang="en-US" altLang="ja-JP" dirty="0" smtClean="0"/>
              <a:t>TLIFES</a:t>
            </a:r>
          </a:p>
          <a:p>
            <a:pPr lvl="2"/>
            <a:endParaRPr lang="en-US" altLang="ja-JP" dirty="0"/>
          </a:p>
          <a:p>
            <a:r>
              <a:rPr lang="ja-JP" altLang="en-US" dirty="0"/>
              <a:t>評価</a:t>
            </a:r>
            <a:r>
              <a:rPr lang="ja-JP" altLang="en-US" dirty="0" smtClean="0"/>
              <a:t>ポイント</a:t>
            </a:r>
            <a:endParaRPr lang="en-US" altLang="ja-JP" dirty="0" smtClean="0"/>
          </a:p>
          <a:p>
            <a:pPr lvl="1"/>
            <a:r>
              <a:rPr lang="ja-JP" altLang="en-US" dirty="0" smtClean="0"/>
              <a:t>移動</a:t>
            </a:r>
            <a:r>
              <a:rPr lang="ja-JP" altLang="en-US" dirty="0"/>
              <a:t>経路を把握できる</a:t>
            </a:r>
            <a:r>
              <a:rPr lang="ja-JP" altLang="en-US" dirty="0" smtClean="0"/>
              <a:t>か</a:t>
            </a:r>
            <a:endParaRPr lang="en-US" altLang="ja-JP" dirty="0" smtClean="0"/>
          </a:p>
          <a:p>
            <a:pPr marL="274320" lvl="1" indent="0">
              <a:buNone/>
            </a:pPr>
            <a:r>
              <a:rPr lang="ja-JP" altLang="en-US" dirty="0" smtClean="0"/>
              <a:t>（</a:t>
            </a:r>
            <a:r>
              <a:rPr lang="en-US" altLang="ja-JP" dirty="0" smtClean="0"/>
              <a:t>100</a:t>
            </a:r>
            <a:r>
              <a:rPr lang="ja-JP" altLang="en-US" dirty="0" smtClean="0"/>
              <a:t>ｍ</a:t>
            </a:r>
            <a:r>
              <a:rPr lang="ja-JP" altLang="en-US" dirty="0"/>
              <a:t>～</a:t>
            </a:r>
            <a:r>
              <a:rPr lang="en-US" altLang="ja-JP" dirty="0" smtClean="0"/>
              <a:t>250m</a:t>
            </a:r>
            <a:r>
              <a:rPr lang="ja-JP" altLang="en-US" dirty="0" smtClean="0"/>
              <a:t>の</a:t>
            </a:r>
            <a:r>
              <a:rPr lang="ja-JP" altLang="en-US" dirty="0"/>
              <a:t>間隔で位置情報</a:t>
            </a:r>
            <a:r>
              <a:rPr lang="ja-JP" altLang="en-US" dirty="0" smtClean="0"/>
              <a:t>を取得したい）</a:t>
            </a:r>
            <a:endParaRPr lang="en-US" altLang="ja-JP" dirty="0"/>
          </a:p>
          <a:p>
            <a:pPr lvl="1"/>
            <a:r>
              <a:rPr lang="ja-JP" altLang="en-US" dirty="0" smtClean="0"/>
              <a:t>停滞中</a:t>
            </a:r>
            <a:r>
              <a:rPr lang="ja-JP" altLang="en-US" dirty="0"/>
              <a:t>に無駄な位置測位を行なっていないか</a:t>
            </a:r>
            <a:endParaRPr lang="en-US" altLang="ja-JP" dirty="0"/>
          </a:p>
          <a:p>
            <a:pPr lvl="1"/>
            <a:r>
              <a:rPr lang="ja-JP" altLang="en-US" dirty="0"/>
              <a:t>どの程度消費電力を削減できるか</a:t>
            </a:r>
            <a:endParaRPr lang="en-US" altLang="ja-JP" dirty="0"/>
          </a:p>
          <a:p>
            <a:pPr lvl="2"/>
            <a:endParaRPr lang="en-US" altLang="ja-JP" dirty="0" smtClean="0"/>
          </a:p>
          <a:p>
            <a:pPr lvl="1"/>
            <a:endParaRPr lang="en-US" altLang="ja-JP" dirty="0"/>
          </a:p>
          <a:p>
            <a:endParaRPr lang="ja-JP" altLang="en-US" dirty="0"/>
          </a:p>
        </p:txBody>
      </p:sp>
    </p:spTree>
    <p:extLst>
      <p:ext uri="{BB962C8B-B14F-4D97-AF65-F5344CB8AC3E}">
        <p14:creationId xmlns:p14="http://schemas.microsoft.com/office/powerpoint/2010/main" val="391668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18</a:t>
            </a:fld>
            <a:endParaRPr kumimoji="1" lang="ja-JP" altLang="en-US" dirty="0"/>
          </a:p>
        </p:txBody>
      </p:sp>
      <p:sp>
        <p:nvSpPr>
          <p:cNvPr id="5" name="コンテンツ プレースホルダー 2"/>
          <p:cNvSpPr txBox="1">
            <a:spLocks/>
          </p:cNvSpPr>
          <p:nvPr/>
        </p:nvSpPr>
        <p:spPr>
          <a:xfrm>
            <a:off x="457200" y="1600200"/>
            <a:ext cx="8435280" cy="485313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実験</a:t>
            </a:r>
            <a:endParaRPr lang="en-US" altLang="ja-JP" dirty="0"/>
          </a:p>
          <a:p>
            <a:pPr marL="457200" lvl="2"/>
            <a:r>
              <a:rPr lang="ja-JP" altLang="en-US" dirty="0"/>
              <a:t>被験者：</a:t>
            </a:r>
            <a:r>
              <a:rPr lang="en-US" altLang="ja-JP" dirty="0"/>
              <a:t>1</a:t>
            </a:r>
            <a:r>
              <a:rPr lang="ja-JP" altLang="en-US" dirty="0"/>
              <a:t>名</a:t>
            </a:r>
            <a:endParaRPr lang="en-US" altLang="ja-JP" dirty="0"/>
          </a:p>
          <a:p>
            <a:pPr marL="457200" lvl="2"/>
            <a:r>
              <a:rPr lang="ja-JP" altLang="en-US" dirty="0"/>
              <a:t>実験端末：</a:t>
            </a:r>
            <a:r>
              <a:rPr lang="en-US" altLang="ja-JP" dirty="0" smtClean="0"/>
              <a:t>GalaxyNexus×3</a:t>
            </a:r>
            <a:r>
              <a:rPr lang="ja-JP" altLang="en-US" dirty="0" smtClean="0"/>
              <a:t>台（</a:t>
            </a:r>
            <a:r>
              <a:rPr lang="en-US" altLang="ja-JP" dirty="0" smtClean="0"/>
              <a:t>Case1~</a:t>
            </a:r>
            <a:r>
              <a:rPr lang="ja-JP" altLang="en-US" dirty="0" smtClean="0"/>
              <a:t>３を適用）</a:t>
            </a:r>
            <a:endParaRPr lang="en-US" altLang="ja-JP" dirty="0"/>
          </a:p>
          <a:p>
            <a:pPr lvl="1"/>
            <a:r>
              <a:rPr lang="ja-JP" altLang="en-US" sz="1800" dirty="0"/>
              <a:t>移動経路：名城大学に</a:t>
            </a:r>
            <a:r>
              <a:rPr lang="en-US" altLang="ja-JP" sz="1800" dirty="0"/>
              <a:t>2</a:t>
            </a:r>
            <a:r>
              <a:rPr lang="ja-JP" altLang="en-US" sz="1800" dirty="0"/>
              <a:t>時間停滞→大学周辺を</a:t>
            </a:r>
            <a:r>
              <a:rPr lang="en-US" altLang="ja-JP" sz="1800" dirty="0"/>
              <a:t>40</a:t>
            </a:r>
            <a:r>
              <a:rPr lang="ja-JP" altLang="en-US" sz="1800" dirty="0"/>
              <a:t>分間移動→大学に</a:t>
            </a:r>
            <a:r>
              <a:rPr lang="en-US" altLang="ja-JP" sz="1800" dirty="0"/>
              <a:t>2</a:t>
            </a:r>
            <a:r>
              <a:rPr lang="ja-JP" altLang="en-US" sz="1800" dirty="0"/>
              <a:t>時間停滞</a:t>
            </a:r>
            <a:endParaRPr lang="en-US" altLang="ja-JP" sz="1800" dirty="0"/>
          </a:p>
          <a:p>
            <a:pPr lvl="1"/>
            <a:endParaRPr lang="en-US" altLang="ja-JP" sz="1800" dirty="0"/>
          </a:p>
          <a:p>
            <a:pPr lvl="1"/>
            <a:endParaRPr lang="en-US" altLang="ja-JP" sz="1800" dirty="0"/>
          </a:p>
          <a:p>
            <a:pPr lvl="1"/>
            <a:endParaRPr lang="en-US" altLang="ja-JP" sz="1800" dirty="0"/>
          </a:p>
          <a:p>
            <a:pPr lvl="1"/>
            <a:endParaRPr lang="en-US" altLang="ja-JP" sz="1800" dirty="0"/>
          </a:p>
          <a:p>
            <a:pPr lvl="1"/>
            <a:endParaRPr lang="ja-JP" altLang="en-US" dirty="0"/>
          </a:p>
        </p:txBody>
      </p:sp>
      <p:cxnSp>
        <p:nvCxnSpPr>
          <p:cNvPr id="7" name="直線コネクタ 6"/>
          <p:cNvCxnSpPr/>
          <p:nvPr/>
        </p:nvCxnSpPr>
        <p:spPr>
          <a:xfrm>
            <a:off x="5666685" y="6249888"/>
            <a:ext cx="419421" cy="0"/>
          </a:xfrm>
          <a:prstGeom prst="line">
            <a:avLst/>
          </a:prstGeom>
          <a:noFill/>
          <a:ln w="38100" cap="flat" cmpd="sng" algn="ctr">
            <a:solidFill>
              <a:srgbClr val="C0504D"/>
            </a:solidFill>
            <a:prstDash val="sysDot"/>
          </a:ln>
          <a:effectLst/>
        </p:spPr>
      </p:cxnSp>
      <p:sp>
        <p:nvSpPr>
          <p:cNvPr id="8" name="正方形/長方形 7"/>
          <p:cNvSpPr/>
          <p:nvPr/>
        </p:nvSpPr>
        <p:spPr>
          <a:xfrm>
            <a:off x="6242749" y="6084004"/>
            <a:ext cx="1800493" cy="369332"/>
          </a:xfrm>
          <a:prstGeom prst="rect">
            <a:avLst/>
          </a:prstGeom>
        </p:spPr>
        <p:txBody>
          <a:bodyPr wrap="none">
            <a:spAutoFit/>
          </a:bodyPr>
          <a:lstStyle/>
          <a:p>
            <a:r>
              <a:rPr lang="ja-JP" altLang="en-US" dirty="0" smtClean="0">
                <a:solidFill>
                  <a:schemeClr val="tx2"/>
                </a:solidFill>
              </a:rPr>
              <a:t>実際の移動経路</a:t>
            </a:r>
            <a:endParaRPr lang="ja-JP" altLang="en-US" dirty="0">
              <a:solidFill>
                <a:schemeClr val="tx2"/>
              </a:solidFill>
            </a:endParaRPr>
          </a:p>
        </p:txBody>
      </p:sp>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796"/>
          <a:stretch/>
        </p:blipFill>
        <p:spPr bwMode="auto">
          <a:xfrm>
            <a:off x="827583" y="3022858"/>
            <a:ext cx="4512457" cy="38351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正方形/長方形 9"/>
          <p:cNvSpPr/>
          <p:nvPr/>
        </p:nvSpPr>
        <p:spPr>
          <a:xfrm>
            <a:off x="6228184" y="5507940"/>
            <a:ext cx="2839239" cy="369332"/>
          </a:xfrm>
          <a:prstGeom prst="rect">
            <a:avLst/>
          </a:prstGeom>
        </p:spPr>
        <p:txBody>
          <a:bodyPr wrap="none">
            <a:spAutoFit/>
          </a:bodyPr>
          <a:lstStyle/>
          <a:p>
            <a:r>
              <a:rPr lang="ja-JP" altLang="en-US" dirty="0" smtClean="0">
                <a:solidFill>
                  <a:schemeClr val="tx2"/>
                </a:solidFill>
              </a:rPr>
              <a:t>名城大学（出発点・終着点）</a:t>
            </a:r>
            <a:endParaRPr lang="ja-JP" altLang="en-US" dirty="0">
              <a:solidFill>
                <a:schemeClr val="tx2"/>
              </a:solidFill>
            </a:endParaRPr>
          </a:p>
        </p:txBody>
      </p:sp>
      <p:pic>
        <p:nvPicPr>
          <p:cNvPr id="1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0023" y="4012649"/>
            <a:ext cx="324605" cy="33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9493" y="5426302"/>
            <a:ext cx="432048" cy="45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正方形/長方形 12"/>
          <p:cNvSpPr/>
          <p:nvPr/>
        </p:nvSpPr>
        <p:spPr>
          <a:xfrm>
            <a:off x="837548" y="6550223"/>
            <a:ext cx="651140" cy="307777"/>
          </a:xfrm>
          <a:prstGeom prst="rect">
            <a:avLst/>
          </a:prstGeom>
        </p:spPr>
        <p:txBody>
          <a:bodyPr wrap="none">
            <a:spAutoFit/>
          </a:bodyPr>
          <a:lstStyle/>
          <a:p>
            <a:r>
              <a:rPr lang="en-US" altLang="ja-JP" sz="1400" dirty="0">
                <a:solidFill>
                  <a:schemeClr val="tx2"/>
                </a:solidFill>
              </a:rPr>
              <a:t>1</a:t>
            </a:r>
            <a:r>
              <a:rPr lang="en-US" altLang="ja-JP" sz="1400" dirty="0" smtClean="0">
                <a:solidFill>
                  <a:schemeClr val="tx2"/>
                </a:solidFill>
              </a:rPr>
              <a:t>00</a:t>
            </a:r>
            <a:r>
              <a:rPr lang="ja-JP" altLang="en-US" sz="1400" dirty="0" smtClean="0">
                <a:solidFill>
                  <a:schemeClr val="tx2"/>
                </a:solidFill>
              </a:rPr>
              <a:t>ｍ</a:t>
            </a:r>
            <a:endParaRPr lang="ja-JP" altLang="en-US" sz="1400" dirty="0"/>
          </a:p>
        </p:txBody>
      </p:sp>
      <p:sp>
        <p:nvSpPr>
          <p:cNvPr id="14" name="右大かっこ 13"/>
          <p:cNvSpPr/>
          <p:nvPr/>
        </p:nvSpPr>
        <p:spPr>
          <a:xfrm rot="5400000">
            <a:off x="1113618" y="6358704"/>
            <a:ext cx="81009" cy="383038"/>
          </a:xfrm>
          <a:prstGeom prst="rightBracket">
            <a:avLst>
              <a:gd name="adj"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コンテンツ プレースホルダー 2"/>
          <p:cNvSpPr txBox="1">
            <a:spLocks/>
          </p:cNvSpPr>
          <p:nvPr/>
        </p:nvSpPr>
        <p:spPr>
          <a:xfrm>
            <a:off x="3581797" y="372238"/>
            <a:ext cx="5688632" cy="100811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2"/>
            <a:r>
              <a:rPr lang="en-US" altLang="ja-JP" dirty="0" smtClean="0"/>
              <a:t>Case1</a:t>
            </a:r>
            <a:r>
              <a:rPr lang="ja-JP" altLang="en-US" dirty="0"/>
              <a:t>：従来の</a:t>
            </a:r>
            <a:r>
              <a:rPr lang="en-US" altLang="ja-JP" dirty="0"/>
              <a:t>TLIFES</a:t>
            </a:r>
            <a:r>
              <a:rPr lang="ja-JP" altLang="en-US" dirty="0"/>
              <a:t>（</a:t>
            </a:r>
            <a:r>
              <a:rPr lang="en-US" altLang="ja-JP" dirty="0"/>
              <a:t>GPS </a:t>
            </a:r>
            <a:r>
              <a:rPr lang="ja-JP" altLang="en-US" dirty="0"/>
              <a:t>取得間隔：</a:t>
            </a:r>
            <a:r>
              <a:rPr lang="en-US" altLang="ja-JP" dirty="0"/>
              <a:t>10 </a:t>
            </a:r>
            <a:r>
              <a:rPr lang="ja-JP" altLang="en-US" dirty="0"/>
              <a:t>分）</a:t>
            </a:r>
          </a:p>
          <a:p>
            <a:pPr lvl="2"/>
            <a:r>
              <a:rPr lang="en-US" altLang="ja-JP" dirty="0" smtClean="0"/>
              <a:t>Case2</a:t>
            </a:r>
            <a:r>
              <a:rPr lang="ja-JP" altLang="en-US" dirty="0"/>
              <a:t>：従来の</a:t>
            </a:r>
            <a:r>
              <a:rPr lang="en-US" altLang="ja-JP" dirty="0"/>
              <a:t>TLIFES</a:t>
            </a:r>
            <a:r>
              <a:rPr lang="ja-JP" altLang="en-US" dirty="0"/>
              <a:t>（</a:t>
            </a:r>
            <a:r>
              <a:rPr lang="en-US" altLang="ja-JP" dirty="0"/>
              <a:t>GPS </a:t>
            </a:r>
            <a:r>
              <a:rPr lang="ja-JP" altLang="en-US" dirty="0"/>
              <a:t>取得間隔：</a:t>
            </a:r>
            <a:r>
              <a:rPr lang="en-US" altLang="ja-JP" dirty="0"/>
              <a:t>2 </a:t>
            </a:r>
            <a:r>
              <a:rPr lang="ja-JP" altLang="en-US" dirty="0"/>
              <a:t>分）</a:t>
            </a:r>
          </a:p>
          <a:p>
            <a:pPr lvl="2"/>
            <a:r>
              <a:rPr lang="en-US" altLang="ja-JP" dirty="0" smtClean="0"/>
              <a:t>Case3</a:t>
            </a:r>
            <a:r>
              <a:rPr lang="ja-JP" altLang="en-US" dirty="0"/>
              <a:t>：提案手法を適用した</a:t>
            </a:r>
            <a:r>
              <a:rPr lang="en-US" altLang="ja-JP" dirty="0" smtClean="0"/>
              <a:t>TLIFES</a:t>
            </a:r>
          </a:p>
          <a:p>
            <a:endParaRPr lang="ja-JP" altLang="en-US" dirty="0"/>
          </a:p>
        </p:txBody>
      </p:sp>
      <p:sp>
        <p:nvSpPr>
          <p:cNvPr id="16" name="正方形/長方形 15"/>
          <p:cNvSpPr/>
          <p:nvPr/>
        </p:nvSpPr>
        <p:spPr>
          <a:xfrm>
            <a:off x="4139952" y="405857"/>
            <a:ext cx="4869293" cy="953065"/>
          </a:xfrm>
          <a:prstGeom prst="rect">
            <a:avLst/>
          </a:prstGeom>
          <a:noFill/>
          <a:ln w="1270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1549793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19</a:t>
            </a:fld>
            <a:endParaRPr kumimoji="1" lang="ja-JP" altLang="en-US" dirty="0"/>
          </a:p>
        </p:txBody>
      </p:sp>
      <p:pic>
        <p:nvPicPr>
          <p:cNvPr id="24" name="Picture 3" descr="F:\!Document-katoPC\Users\kato\Dropbox\Dissertation\fig\0fun2.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3263"/>
            <a:ext cx="2881725" cy="247797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405531" y="4126399"/>
            <a:ext cx="703732" cy="382721"/>
          </a:xfrm>
          <a:prstGeom prst="rect">
            <a:avLst/>
          </a:prstGeom>
        </p:spPr>
        <p:txBody>
          <a:bodyPr wrap="none">
            <a:spAutoFit/>
          </a:bodyPr>
          <a:lstStyle/>
          <a:p>
            <a:r>
              <a:rPr lang="en-US" altLang="ja-JP" dirty="0">
                <a:solidFill>
                  <a:schemeClr val="tx2"/>
                </a:solidFill>
              </a:rPr>
              <a:t>Case1</a:t>
            </a:r>
            <a:endParaRPr lang="ja-JP" altLang="en-US" dirty="0">
              <a:solidFill>
                <a:schemeClr val="tx2"/>
              </a:solidFill>
            </a:endParaRPr>
          </a:p>
        </p:txBody>
      </p:sp>
      <p:pic>
        <p:nvPicPr>
          <p:cNvPr id="26" name="Picture 4" descr="F:\!Document-katoPC\Users\kato\Dropbox\Dissertation\fig\2fun2.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580" y="1597985"/>
            <a:ext cx="2807789" cy="250325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27" name="Picture 5" descr="F:\!Document-katoPC\Users\kato\Dropbox\Dissertation\fig\koudo2.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5238" y="1597985"/>
            <a:ext cx="2907242" cy="250325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4211960" y="4124435"/>
            <a:ext cx="851515" cy="382721"/>
          </a:xfrm>
          <a:prstGeom prst="rect">
            <a:avLst/>
          </a:prstGeom>
        </p:spPr>
        <p:txBody>
          <a:bodyPr wrap="none">
            <a:spAutoFit/>
          </a:bodyPr>
          <a:lstStyle/>
          <a:p>
            <a:r>
              <a:rPr lang="en-US" altLang="ja-JP" dirty="0" smtClean="0">
                <a:solidFill>
                  <a:schemeClr val="tx2"/>
                </a:solidFill>
              </a:rPr>
              <a:t>Case2</a:t>
            </a:r>
            <a:endParaRPr lang="ja-JP" altLang="en-US" dirty="0">
              <a:solidFill>
                <a:schemeClr val="tx2"/>
              </a:solidFill>
            </a:endParaRPr>
          </a:p>
        </p:txBody>
      </p:sp>
      <p:sp>
        <p:nvSpPr>
          <p:cNvPr id="29" name="正方形/長方形 28"/>
          <p:cNvSpPr/>
          <p:nvPr/>
        </p:nvSpPr>
        <p:spPr>
          <a:xfrm>
            <a:off x="6969571" y="4101241"/>
            <a:ext cx="851515" cy="382721"/>
          </a:xfrm>
          <a:prstGeom prst="rect">
            <a:avLst/>
          </a:prstGeom>
        </p:spPr>
        <p:txBody>
          <a:bodyPr wrap="none">
            <a:spAutoFit/>
          </a:bodyPr>
          <a:lstStyle/>
          <a:p>
            <a:r>
              <a:rPr lang="en-US" altLang="ja-JP" dirty="0" smtClean="0">
                <a:solidFill>
                  <a:schemeClr val="tx2"/>
                </a:solidFill>
              </a:rPr>
              <a:t>Case3</a:t>
            </a:r>
            <a:endParaRPr lang="ja-JP" altLang="en-US" dirty="0">
              <a:solidFill>
                <a:schemeClr val="tx2"/>
              </a:solidFill>
            </a:endParaRPr>
          </a:p>
        </p:txBody>
      </p:sp>
      <p:sp>
        <p:nvSpPr>
          <p:cNvPr id="13" name="コンテンツ プレースホルダー 2"/>
          <p:cNvSpPr txBox="1">
            <a:spLocks/>
          </p:cNvSpPr>
          <p:nvPr/>
        </p:nvSpPr>
        <p:spPr>
          <a:xfrm>
            <a:off x="457200" y="1785409"/>
            <a:ext cx="8229600" cy="24768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endParaRPr lang="ja-JP" altLang="en-US" dirty="0"/>
          </a:p>
        </p:txBody>
      </p:sp>
      <p:sp>
        <p:nvSpPr>
          <p:cNvPr id="14" name="コンテンツ プレースホルダー 2"/>
          <p:cNvSpPr txBox="1">
            <a:spLocks/>
          </p:cNvSpPr>
          <p:nvPr/>
        </p:nvSpPr>
        <p:spPr>
          <a:xfrm>
            <a:off x="3581797" y="372238"/>
            <a:ext cx="5688632" cy="100811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2"/>
            <a:r>
              <a:rPr lang="en-US" altLang="ja-JP" dirty="0" smtClean="0"/>
              <a:t>Case1</a:t>
            </a:r>
            <a:r>
              <a:rPr lang="ja-JP" altLang="en-US" dirty="0"/>
              <a:t>：従来の</a:t>
            </a:r>
            <a:r>
              <a:rPr lang="en-US" altLang="ja-JP" dirty="0"/>
              <a:t>TLIFES</a:t>
            </a:r>
            <a:r>
              <a:rPr lang="ja-JP" altLang="en-US" dirty="0"/>
              <a:t>（</a:t>
            </a:r>
            <a:r>
              <a:rPr lang="en-US" altLang="ja-JP" dirty="0"/>
              <a:t>GPS </a:t>
            </a:r>
            <a:r>
              <a:rPr lang="ja-JP" altLang="en-US" dirty="0"/>
              <a:t>取得間隔：</a:t>
            </a:r>
            <a:r>
              <a:rPr lang="en-US" altLang="ja-JP" dirty="0"/>
              <a:t>10 </a:t>
            </a:r>
            <a:r>
              <a:rPr lang="ja-JP" altLang="en-US" dirty="0"/>
              <a:t>分）</a:t>
            </a:r>
          </a:p>
          <a:p>
            <a:pPr lvl="2"/>
            <a:r>
              <a:rPr lang="en-US" altLang="ja-JP" dirty="0" smtClean="0"/>
              <a:t>Case2</a:t>
            </a:r>
            <a:r>
              <a:rPr lang="ja-JP" altLang="en-US" dirty="0"/>
              <a:t>：従来の</a:t>
            </a:r>
            <a:r>
              <a:rPr lang="en-US" altLang="ja-JP" dirty="0"/>
              <a:t>TLIFES</a:t>
            </a:r>
            <a:r>
              <a:rPr lang="ja-JP" altLang="en-US" dirty="0"/>
              <a:t>（</a:t>
            </a:r>
            <a:r>
              <a:rPr lang="en-US" altLang="ja-JP" dirty="0"/>
              <a:t>GPS </a:t>
            </a:r>
            <a:r>
              <a:rPr lang="ja-JP" altLang="en-US" dirty="0"/>
              <a:t>取得間隔：</a:t>
            </a:r>
            <a:r>
              <a:rPr lang="en-US" altLang="ja-JP" dirty="0"/>
              <a:t>2 </a:t>
            </a:r>
            <a:r>
              <a:rPr lang="ja-JP" altLang="en-US" dirty="0"/>
              <a:t>分）</a:t>
            </a:r>
          </a:p>
          <a:p>
            <a:pPr lvl="2"/>
            <a:r>
              <a:rPr lang="en-US" altLang="ja-JP" dirty="0" smtClean="0"/>
              <a:t>Case3</a:t>
            </a:r>
            <a:r>
              <a:rPr lang="ja-JP" altLang="en-US" dirty="0"/>
              <a:t>：提案手法を適用した</a:t>
            </a:r>
            <a:r>
              <a:rPr lang="en-US" altLang="ja-JP" dirty="0" smtClean="0"/>
              <a:t>TLIFES</a:t>
            </a:r>
          </a:p>
          <a:p>
            <a:endParaRPr lang="ja-JP" altLang="en-US" dirty="0"/>
          </a:p>
        </p:txBody>
      </p:sp>
      <p:graphicFrame>
        <p:nvGraphicFramePr>
          <p:cNvPr id="21" name="表 20"/>
          <p:cNvGraphicFramePr>
            <a:graphicFrameLocks noGrp="1"/>
          </p:cNvGraphicFramePr>
          <p:nvPr>
            <p:extLst>
              <p:ext uri="{D42A27DB-BD31-4B8C-83A1-F6EECF244321}">
                <p14:modId xmlns:p14="http://schemas.microsoft.com/office/powerpoint/2010/main" val="3995753312"/>
              </p:ext>
            </p:extLst>
          </p:nvPr>
        </p:nvGraphicFramePr>
        <p:xfrm>
          <a:off x="2339752" y="5185884"/>
          <a:ext cx="4798210" cy="1411468"/>
        </p:xfrm>
        <a:graphic>
          <a:graphicData uri="http://schemas.openxmlformats.org/drawingml/2006/table">
            <a:tbl>
              <a:tblPr/>
              <a:tblGrid>
                <a:gridCol w="2646496"/>
                <a:gridCol w="717238"/>
                <a:gridCol w="717238"/>
                <a:gridCol w="717238"/>
              </a:tblGrid>
              <a:tr h="352867">
                <a:tc>
                  <a:txBody>
                    <a:bodyPr/>
                    <a:lstStyle/>
                    <a:p>
                      <a:pPr algn="ctr" fontAlgn="b"/>
                      <a:r>
                        <a:rPr lang="ja-JP" altLang="en-US" sz="2000" b="0" i="0" u="none" strike="noStrike" dirty="0">
                          <a:solidFill>
                            <a:srgbClr val="000000"/>
                          </a:solidFill>
                          <a:effectLst/>
                          <a:latin typeface="ＭＳ Ｐゴシック"/>
                        </a:rPr>
                        <a:t>　</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ＭＳ Ｐゴシック"/>
                        </a:rPr>
                        <a:t>Case1</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ＭＳ Ｐゴシック"/>
                        </a:rPr>
                        <a:t>Case2</a:t>
                      </a:r>
                    </a:p>
                  </a:txBody>
                  <a:tcPr marL="9525" marR="9525" marT="9525"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ＭＳ Ｐゴシック"/>
                        </a:rPr>
                        <a:t>Case3</a:t>
                      </a:r>
                    </a:p>
                  </a:txBody>
                  <a:tcPr marL="9525" marR="9525" marT="9525"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867">
                <a:tc>
                  <a:txBody>
                    <a:bodyPr/>
                    <a:lstStyle/>
                    <a:p>
                      <a:pPr algn="l" fontAlgn="b"/>
                      <a:r>
                        <a:rPr lang="ja-JP" altLang="en-US" sz="2000" b="0" i="0" u="none" strike="noStrike" dirty="0">
                          <a:solidFill>
                            <a:srgbClr val="000000"/>
                          </a:solidFill>
                          <a:effectLst/>
                          <a:latin typeface="ＭＳ Ｐゴシック"/>
                        </a:rPr>
                        <a:t>移動中の位置測位回数</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2000" b="0" i="0" u="none" strike="noStrike" dirty="0">
                          <a:solidFill>
                            <a:srgbClr val="000000"/>
                          </a:solidFill>
                          <a:effectLst/>
                          <a:latin typeface="ＭＳ Ｐゴシック"/>
                        </a:rPr>
                        <a:t>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2000" b="0" i="0" u="none" strike="noStrike" dirty="0">
                          <a:solidFill>
                            <a:srgbClr val="000000"/>
                          </a:solidFill>
                          <a:effectLst/>
                          <a:latin typeface="ＭＳ Ｐゴシック"/>
                        </a:rPr>
                        <a:t>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2000" b="0" i="0" u="none" strike="noStrike" dirty="0">
                          <a:solidFill>
                            <a:srgbClr val="000000"/>
                          </a:solidFill>
                          <a:effectLst/>
                          <a:latin typeface="ＭＳ Ｐゴシック"/>
                        </a:rPr>
                        <a:t>13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867">
                <a:tc>
                  <a:txBody>
                    <a:bodyPr/>
                    <a:lstStyle/>
                    <a:p>
                      <a:pPr algn="l" fontAlgn="b"/>
                      <a:r>
                        <a:rPr lang="ja-JP" altLang="en-US" sz="2000" b="0" i="0" u="none" strike="noStrike" dirty="0">
                          <a:solidFill>
                            <a:srgbClr val="000000"/>
                          </a:solidFill>
                          <a:effectLst/>
                          <a:latin typeface="ＭＳ Ｐゴシック"/>
                        </a:rPr>
                        <a:t>停滞中の位置測位回数</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2000" b="0" i="0" u="none" strike="noStrike" dirty="0">
                          <a:solidFill>
                            <a:srgbClr val="000000"/>
                          </a:solidFill>
                          <a:effectLst/>
                          <a:latin typeface="ＭＳ Ｐゴシック"/>
                        </a:rPr>
                        <a:t>25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2000" b="0" i="0" u="none" strike="noStrike" dirty="0">
                          <a:solidFill>
                            <a:srgbClr val="000000"/>
                          </a:solidFill>
                          <a:effectLst/>
                          <a:latin typeface="ＭＳ Ｐゴシック"/>
                        </a:rPr>
                        <a:t>135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2000" b="0" i="0" u="none" strike="noStrike" dirty="0">
                          <a:solidFill>
                            <a:srgbClr val="000000"/>
                          </a:solidFill>
                          <a:effectLst/>
                          <a:latin typeface="ＭＳ Ｐゴシック"/>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867">
                <a:tc>
                  <a:txBody>
                    <a:bodyPr/>
                    <a:lstStyle/>
                    <a:p>
                      <a:pPr algn="l" fontAlgn="b"/>
                      <a:r>
                        <a:rPr lang="ja-JP" altLang="en-US" sz="2000" b="0" i="0" u="none" strike="noStrike" dirty="0">
                          <a:solidFill>
                            <a:srgbClr val="000000"/>
                          </a:solidFill>
                          <a:effectLst/>
                          <a:latin typeface="ＭＳ Ｐゴシック"/>
                        </a:rPr>
                        <a:t>位置測位回数</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2000" b="0" i="0" u="none" strike="noStrike" dirty="0">
                          <a:solidFill>
                            <a:srgbClr val="000000"/>
                          </a:solidFill>
                          <a:effectLst/>
                          <a:latin typeface="ＭＳ Ｐゴシック"/>
                        </a:rPr>
                        <a:t>30</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2000" b="0" i="0" u="none" strike="noStrike" dirty="0">
                          <a:solidFill>
                            <a:srgbClr val="000000"/>
                          </a:solidFill>
                          <a:effectLst/>
                          <a:latin typeface="ＭＳ Ｐゴシック"/>
                        </a:rPr>
                        <a:t>150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2000" b="0" i="0" u="none" strike="noStrike" dirty="0">
                          <a:solidFill>
                            <a:srgbClr val="000000"/>
                          </a:solidFill>
                          <a:effectLst/>
                          <a:latin typeface="ＭＳ Ｐゴシック"/>
                        </a:rPr>
                        <a:t>13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2" name="正方形/長方形 21"/>
          <p:cNvSpPr/>
          <p:nvPr/>
        </p:nvSpPr>
        <p:spPr>
          <a:xfrm>
            <a:off x="2866751" y="4817948"/>
            <a:ext cx="3744084" cy="400110"/>
          </a:xfrm>
          <a:prstGeom prst="rect">
            <a:avLst/>
          </a:prstGeom>
        </p:spPr>
        <p:txBody>
          <a:bodyPr wrap="none">
            <a:spAutoFit/>
          </a:bodyPr>
          <a:lstStyle/>
          <a:p>
            <a:r>
              <a:rPr lang="ja-JP" altLang="en-US" sz="2000" dirty="0">
                <a:solidFill>
                  <a:schemeClr val="tx2"/>
                </a:solidFill>
              </a:rPr>
              <a:t>各ケースにおける</a:t>
            </a:r>
            <a:r>
              <a:rPr lang="en-US" altLang="ja-JP" sz="2000" dirty="0">
                <a:solidFill>
                  <a:schemeClr val="tx2"/>
                </a:solidFill>
              </a:rPr>
              <a:t>GPS </a:t>
            </a:r>
            <a:r>
              <a:rPr lang="ja-JP" altLang="en-US" sz="2000" dirty="0">
                <a:solidFill>
                  <a:schemeClr val="tx2"/>
                </a:solidFill>
              </a:rPr>
              <a:t>測位回数</a:t>
            </a:r>
          </a:p>
        </p:txBody>
      </p:sp>
      <p:sp>
        <p:nvSpPr>
          <p:cNvPr id="23" name="正方形/長方形 22"/>
          <p:cNvSpPr/>
          <p:nvPr/>
        </p:nvSpPr>
        <p:spPr>
          <a:xfrm>
            <a:off x="4139952" y="405857"/>
            <a:ext cx="4869293" cy="953065"/>
          </a:xfrm>
          <a:prstGeom prst="rect">
            <a:avLst/>
          </a:prstGeom>
          <a:noFill/>
          <a:ln w="1270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正方形/長方形 4"/>
          <p:cNvSpPr/>
          <p:nvPr/>
        </p:nvSpPr>
        <p:spPr>
          <a:xfrm>
            <a:off x="127265" y="3823841"/>
            <a:ext cx="651140" cy="307777"/>
          </a:xfrm>
          <a:prstGeom prst="rect">
            <a:avLst/>
          </a:prstGeom>
        </p:spPr>
        <p:txBody>
          <a:bodyPr wrap="none">
            <a:spAutoFit/>
          </a:bodyPr>
          <a:lstStyle/>
          <a:p>
            <a:r>
              <a:rPr lang="en-US" altLang="ja-JP" sz="1400" dirty="0">
                <a:solidFill>
                  <a:schemeClr val="tx2"/>
                </a:solidFill>
              </a:rPr>
              <a:t>1</a:t>
            </a:r>
            <a:r>
              <a:rPr lang="en-US" altLang="ja-JP" sz="1400" dirty="0" smtClean="0">
                <a:solidFill>
                  <a:schemeClr val="tx2"/>
                </a:solidFill>
              </a:rPr>
              <a:t>00</a:t>
            </a:r>
            <a:r>
              <a:rPr lang="ja-JP" altLang="en-US" sz="1400" dirty="0" smtClean="0">
                <a:solidFill>
                  <a:schemeClr val="tx2"/>
                </a:solidFill>
              </a:rPr>
              <a:t>ｍ</a:t>
            </a:r>
            <a:endParaRPr lang="ja-JP" altLang="en-US" sz="1400" dirty="0"/>
          </a:p>
        </p:txBody>
      </p:sp>
      <p:sp>
        <p:nvSpPr>
          <p:cNvPr id="30" name="右大かっこ 29"/>
          <p:cNvSpPr/>
          <p:nvPr/>
        </p:nvSpPr>
        <p:spPr>
          <a:xfrm rot="5400000">
            <a:off x="350497" y="3718867"/>
            <a:ext cx="81009" cy="258319"/>
          </a:xfrm>
          <a:prstGeom prst="rightBracket">
            <a:avLst>
              <a:gd name="adj"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2" name="正方形/長方形 31"/>
          <p:cNvSpPr/>
          <p:nvPr/>
        </p:nvSpPr>
        <p:spPr>
          <a:xfrm>
            <a:off x="3109615" y="3790289"/>
            <a:ext cx="651140" cy="307777"/>
          </a:xfrm>
          <a:prstGeom prst="rect">
            <a:avLst/>
          </a:prstGeom>
        </p:spPr>
        <p:txBody>
          <a:bodyPr wrap="none">
            <a:spAutoFit/>
          </a:bodyPr>
          <a:lstStyle/>
          <a:p>
            <a:r>
              <a:rPr lang="en-US" altLang="ja-JP" sz="1400" dirty="0">
                <a:solidFill>
                  <a:schemeClr val="tx2"/>
                </a:solidFill>
              </a:rPr>
              <a:t>1</a:t>
            </a:r>
            <a:r>
              <a:rPr lang="en-US" altLang="ja-JP" sz="1400" dirty="0" smtClean="0">
                <a:solidFill>
                  <a:schemeClr val="tx2"/>
                </a:solidFill>
              </a:rPr>
              <a:t>00</a:t>
            </a:r>
            <a:r>
              <a:rPr lang="ja-JP" altLang="en-US" sz="1400" dirty="0" smtClean="0">
                <a:solidFill>
                  <a:schemeClr val="tx2"/>
                </a:solidFill>
              </a:rPr>
              <a:t>ｍ</a:t>
            </a:r>
            <a:endParaRPr lang="ja-JP" altLang="en-US" sz="1400" dirty="0"/>
          </a:p>
        </p:txBody>
      </p:sp>
      <p:sp>
        <p:nvSpPr>
          <p:cNvPr id="33" name="右大かっこ 32"/>
          <p:cNvSpPr/>
          <p:nvPr/>
        </p:nvSpPr>
        <p:spPr>
          <a:xfrm rot="5400000">
            <a:off x="3332847" y="3685315"/>
            <a:ext cx="81009" cy="258319"/>
          </a:xfrm>
          <a:prstGeom prst="rightBracket">
            <a:avLst>
              <a:gd name="adj"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4" name="正方形/長方形 33"/>
          <p:cNvSpPr/>
          <p:nvPr/>
        </p:nvSpPr>
        <p:spPr>
          <a:xfrm>
            <a:off x="5976829" y="3795780"/>
            <a:ext cx="651140" cy="307777"/>
          </a:xfrm>
          <a:prstGeom prst="rect">
            <a:avLst/>
          </a:prstGeom>
        </p:spPr>
        <p:txBody>
          <a:bodyPr wrap="none">
            <a:spAutoFit/>
          </a:bodyPr>
          <a:lstStyle/>
          <a:p>
            <a:r>
              <a:rPr lang="en-US" altLang="ja-JP" sz="1400" dirty="0">
                <a:solidFill>
                  <a:schemeClr val="tx2"/>
                </a:solidFill>
              </a:rPr>
              <a:t>1</a:t>
            </a:r>
            <a:r>
              <a:rPr lang="en-US" altLang="ja-JP" sz="1400" dirty="0" smtClean="0">
                <a:solidFill>
                  <a:schemeClr val="tx2"/>
                </a:solidFill>
              </a:rPr>
              <a:t>00</a:t>
            </a:r>
            <a:r>
              <a:rPr lang="ja-JP" altLang="en-US" sz="1400" dirty="0" smtClean="0">
                <a:solidFill>
                  <a:schemeClr val="tx2"/>
                </a:solidFill>
              </a:rPr>
              <a:t>ｍ</a:t>
            </a:r>
            <a:endParaRPr lang="ja-JP" altLang="en-US" sz="1400" dirty="0"/>
          </a:p>
        </p:txBody>
      </p:sp>
      <p:sp>
        <p:nvSpPr>
          <p:cNvPr id="35" name="右大かっこ 34"/>
          <p:cNvSpPr/>
          <p:nvPr/>
        </p:nvSpPr>
        <p:spPr>
          <a:xfrm rot="5400000">
            <a:off x="6200061" y="3690806"/>
            <a:ext cx="81009" cy="258319"/>
          </a:xfrm>
          <a:prstGeom prst="rightBracket">
            <a:avLst>
              <a:gd name="adj"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Tree>
    <p:extLst>
      <p:ext uri="{BB962C8B-B14F-4D97-AF65-F5344CB8AC3E}">
        <p14:creationId xmlns:p14="http://schemas.microsoft.com/office/powerpoint/2010/main" val="3951284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
        <p:nvSpPr>
          <p:cNvPr id="5" name="コンテンツ プレースホルダー 2"/>
          <p:cNvSpPr txBox="1">
            <a:spLocks/>
          </p:cNvSpPr>
          <p:nvPr/>
        </p:nvSpPr>
        <p:spPr>
          <a:xfrm>
            <a:off x="961256" y="1792560"/>
            <a:ext cx="7067128"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子どもたちを狙った事件の増加</a:t>
            </a:r>
            <a:endParaRPr lang="en-US" altLang="ja-JP" dirty="0"/>
          </a:p>
          <a:p>
            <a:r>
              <a:rPr lang="ja-JP" altLang="en-US" dirty="0"/>
              <a:t>高齢者の孤独死や徘徊</a:t>
            </a:r>
            <a:r>
              <a:rPr lang="ja-JP" altLang="en-US" dirty="0" smtClean="0"/>
              <a:t>行動の増加</a:t>
            </a:r>
            <a:endParaRPr lang="en-US" altLang="ja-JP" dirty="0" smtClean="0"/>
          </a:p>
          <a:p>
            <a:pPr marL="0" indent="0">
              <a:buNone/>
            </a:pPr>
            <a:r>
              <a:rPr lang="ja-JP" altLang="en-US" dirty="0" smtClean="0"/>
              <a:t>　　見守りに対する関心が高まっている</a:t>
            </a:r>
            <a:endParaRPr lang="en-US" altLang="ja-JP" dirty="0" smtClean="0"/>
          </a:p>
          <a:p>
            <a:pPr marL="274320" lvl="1" indent="0">
              <a:buNone/>
            </a:pPr>
            <a:endParaRPr lang="en-US" altLang="ja-JP" dirty="0" smtClean="0"/>
          </a:p>
          <a:p>
            <a:pPr marL="274320" lvl="1" indent="0">
              <a:buNone/>
            </a:pPr>
            <a:endParaRPr lang="en-US" altLang="ja-JP" dirty="0" smtClean="0"/>
          </a:p>
          <a:p>
            <a:pPr marL="274320" lvl="1" indent="0">
              <a:buNone/>
            </a:pPr>
            <a:endParaRPr lang="ja-JP" altLang="en-US" dirty="0"/>
          </a:p>
          <a:p>
            <a:r>
              <a:rPr lang="en-US" altLang="ja-JP" dirty="0" smtClean="0"/>
              <a:t>TLIFES</a:t>
            </a:r>
            <a:r>
              <a:rPr lang="ja-JP" altLang="en-US" dirty="0"/>
              <a:t>（</a:t>
            </a:r>
            <a:r>
              <a:rPr lang="en-US" altLang="ja-JP" dirty="0"/>
              <a:t>Total LIFE Support system</a:t>
            </a:r>
            <a:r>
              <a:rPr lang="ja-JP" altLang="en-US" dirty="0"/>
              <a:t>）を提案</a:t>
            </a:r>
            <a:endParaRPr lang="en-US" altLang="ja-JP" dirty="0"/>
          </a:p>
          <a:p>
            <a:pPr lvl="1"/>
            <a:r>
              <a:rPr lang="ja-JP" altLang="en-US" dirty="0"/>
              <a:t>スマートフォンのセンサ類</a:t>
            </a:r>
            <a:r>
              <a:rPr lang="ja-JP" altLang="en-US" dirty="0" smtClean="0"/>
              <a:t>から情報を収集・解析</a:t>
            </a:r>
            <a:endParaRPr lang="en-US" altLang="ja-JP" dirty="0"/>
          </a:p>
          <a:p>
            <a:pPr lvl="1"/>
            <a:r>
              <a:rPr lang="ja-JP" altLang="en-US" dirty="0"/>
              <a:t>ユーザの見守りや生活支援を行うシステム</a:t>
            </a:r>
            <a:endParaRPr lang="en-US" altLang="ja-JP" dirty="0"/>
          </a:p>
        </p:txBody>
      </p:sp>
      <p:sp>
        <p:nvSpPr>
          <p:cNvPr id="12" name="下矢印 11"/>
          <p:cNvSpPr/>
          <p:nvPr/>
        </p:nvSpPr>
        <p:spPr>
          <a:xfrm rot="16200000">
            <a:off x="1119670" y="2755625"/>
            <a:ext cx="335532" cy="288032"/>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5" name="角丸四角形 14"/>
          <p:cNvSpPr/>
          <p:nvPr/>
        </p:nvSpPr>
        <p:spPr>
          <a:xfrm>
            <a:off x="817238" y="1765927"/>
            <a:ext cx="7056784" cy="1423384"/>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itchFamily="34" charset="0"/>
              <a:buChar char="•"/>
            </a:pPr>
            <a:endParaRPr lang="ja-JP" altLang="en-US" sz="2400" dirty="0"/>
          </a:p>
        </p:txBody>
      </p:sp>
      <p:sp>
        <p:nvSpPr>
          <p:cNvPr id="16" name="角丸四角形 15"/>
          <p:cNvSpPr/>
          <p:nvPr/>
        </p:nvSpPr>
        <p:spPr>
          <a:xfrm>
            <a:off x="817238" y="4125415"/>
            <a:ext cx="7056784" cy="1440160"/>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itchFamily="34" charset="0"/>
              <a:buChar char="•"/>
            </a:pPr>
            <a:endParaRPr lang="ja-JP" altLang="en-US" sz="2400" dirty="0"/>
          </a:p>
        </p:txBody>
      </p:sp>
      <p:sp>
        <p:nvSpPr>
          <p:cNvPr id="17" name="下矢印 16"/>
          <p:cNvSpPr/>
          <p:nvPr/>
        </p:nvSpPr>
        <p:spPr>
          <a:xfrm>
            <a:off x="3203848" y="3494119"/>
            <a:ext cx="2016224" cy="446106"/>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71835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バッテリ</a:t>
            </a:r>
            <a:r>
              <a:rPr lang="ja-JP" altLang="en-US" dirty="0"/>
              <a:t>残量の変化</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20</a:t>
            </a:fld>
            <a:endParaRPr kumimoji="1" lang="ja-JP"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7" y="2816417"/>
            <a:ext cx="7932725" cy="380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コンテンツ プレースホルダー 2"/>
          <p:cNvSpPr txBox="1">
            <a:spLocks/>
          </p:cNvSpPr>
          <p:nvPr/>
        </p:nvSpPr>
        <p:spPr>
          <a:xfrm>
            <a:off x="457200" y="1600200"/>
            <a:ext cx="8229600" cy="24768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測定結果</a:t>
            </a:r>
            <a:endParaRPr lang="en-US" altLang="ja-JP" dirty="0"/>
          </a:p>
          <a:p>
            <a:pPr lvl="1"/>
            <a:r>
              <a:rPr lang="ja-JP" altLang="en-US" dirty="0"/>
              <a:t>提案システム（</a:t>
            </a:r>
            <a:r>
              <a:rPr lang="en-US" altLang="ja-JP" dirty="0"/>
              <a:t>Case3</a:t>
            </a:r>
            <a:r>
              <a:rPr lang="ja-JP" altLang="en-US" dirty="0"/>
              <a:t>）を導入することで</a:t>
            </a:r>
            <a:r>
              <a:rPr lang="ja-JP" altLang="en-US" dirty="0" smtClean="0"/>
              <a:t>、</a:t>
            </a:r>
            <a:r>
              <a:rPr lang="en-US" altLang="ja-JP" dirty="0" smtClean="0"/>
              <a:t>Case</a:t>
            </a:r>
            <a:r>
              <a:rPr lang="ja-JP" altLang="en-US" dirty="0" smtClean="0"/>
              <a:t>２の半分以下の消費電力で稼働することを確認</a:t>
            </a:r>
            <a:endParaRPr lang="ja-JP" altLang="en-US" dirty="0"/>
          </a:p>
        </p:txBody>
      </p:sp>
      <p:sp>
        <p:nvSpPr>
          <p:cNvPr id="8" name="角丸四角形 7"/>
          <p:cNvSpPr/>
          <p:nvPr/>
        </p:nvSpPr>
        <p:spPr>
          <a:xfrm>
            <a:off x="7458292" y="3387738"/>
            <a:ext cx="1620273"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smtClean="0">
                <a:solidFill>
                  <a:sysClr val="windowText" lastClr="000000"/>
                </a:solidFill>
              </a:rPr>
              <a:t>バッテリ全体の</a:t>
            </a:r>
            <a:r>
              <a:rPr lang="en-US" altLang="ja-JP" sz="1600" dirty="0" smtClean="0">
                <a:solidFill>
                  <a:sysClr val="windowText" lastClr="000000"/>
                </a:solidFill>
              </a:rPr>
              <a:t>7%</a:t>
            </a:r>
            <a:r>
              <a:rPr lang="ja-JP" altLang="en-US" sz="1600" dirty="0" smtClean="0">
                <a:solidFill>
                  <a:sysClr val="windowText" lastClr="000000"/>
                </a:solidFill>
              </a:rPr>
              <a:t>の電力消費</a:t>
            </a:r>
            <a:endParaRPr lang="ja-JP" altLang="en-US" sz="1600" dirty="0">
              <a:solidFill>
                <a:sysClr val="windowText" lastClr="000000"/>
              </a:solidFill>
            </a:endParaRPr>
          </a:p>
        </p:txBody>
      </p:sp>
      <p:sp>
        <p:nvSpPr>
          <p:cNvPr id="9" name="コンテンツ プレースホルダー 2"/>
          <p:cNvSpPr txBox="1">
            <a:spLocks/>
          </p:cNvSpPr>
          <p:nvPr/>
        </p:nvSpPr>
        <p:spPr>
          <a:xfrm>
            <a:off x="3581797" y="372238"/>
            <a:ext cx="5688632" cy="100811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2"/>
            <a:r>
              <a:rPr lang="en-US" altLang="ja-JP" dirty="0" smtClean="0"/>
              <a:t>Case1</a:t>
            </a:r>
            <a:r>
              <a:rPr lang="ja-JP" altLang="en-US" dirty="0"/>
              <a:t>：従来の</a:t>
            </a:r>
            <a:r>
              <a:rPr lang="en-US" altLang="ja-JP" dirty="0"/>
              <a:t>TLIFES</a:t>
            </a:r>
            <a:r>
              <a:rPr lang="ja-JP" altLang="en-US" dirty="0"/>
              <a:t>（</a:t>
            </a:r>
            <a:r>
              <a:rPr lang="en-US" altLang="ja-JP" dirty="0"/>
              <a:t>GPS </a:t>
            </a:r>
            <a:r>
              <a:rPr lang="ja-JP" altLang="en-US" dirty="0"/>
              <a:t>取得間隔：</a:t>
            </a:r>
            <a:r>
              <a:rPr lang="en-US" altLang="ja-JP" dirty="0"/>
              <a:t>10 </a:t>
            </a:r>
            <a:r>
              <a:rPr lang="ja-JP" altLang="en-US" dirty="0"/>
              <a:t>分）</a:t>
            </a:r>
          </a:p>
          <a:p>
            <a:pPr lvl="2"/>
            <a:r>
              <a:rPr lang="en-US" altLang="ja-JP" dirty="0" smtClean="0"/>
              <a:t>Case2</a:t>
            </a:r>
            <a:r>
              <a:rPr lang="ja-JP" altLang="en-US" dirty="0"/>
              <a:t>：従来の</a:t>
            </a:r>
            <a:r>
              <a:rPr lang="en-US" altLang="ja-JP" dirty="0"/>
              <a:t>TLIFES</a:t>
            </a:r>
            <a:r>
              <a:rPr lang="ja-JP" altLang="en-US" dirty="0"/>
              <a:t>（</a:t>
            </a:r>
            <a:r>
              <a:rPr lang="en-US" altLang="ja-JP" dirty="0"/>
              <a:t>GPS </a:t>
            </a:r>
            <a:r>
              <a:rPr lang="ja-JP" altLang="en-US" dirty="0"/>
              <a:t>取得間隔：</a:t>
            </a:r>
            <a:r>
              <a:rPr lang="en-US" altLang="ja-JP" dirty="0"/>
              <a:t>2 </a:t>
            </a:r>
            <a:r>
              <a:rPr lang="ja-JP" altLang="en-US" dirty="0"/>
              <a:t>分）</a:t>
            </a:r>
          </a:p>
          <a:p>
            <a:pPr lvl="2"/>
            <a:r>
              <a:rPr lang="en-US" altLang="ja-JP" dirty="0" smtClean="0"/>
              <a:t>Case3</a:t>
            </a:r>
            <a:r>
              <a:rPr lang="ja-JP" altLang="en-US" dirty="0"/>
              <a:t>：提案手法を適用した</a:t>
            </a:r>
            <a:r>
              <a:rPr lang="en-US" altLang="ja-JP" dirty="0" smtClean="0"/>
              <a:t>TLIFES</a:t>
            </a:r>
          </a:p>
          <a:p>
            <a:endParaRPr lang="ja-JP" altLang="en-US" dirty="0"/>
          </a:p>
        </p:txBody>
      </p:sp>
      <p:sp>
        <p:nvSpPr>
          <p:cNvPr id="10" name="正方形/長方形 9"/>
          <p:cNvSpPr/>
          <p:nvPr/>
        </p:nvSpPr>
        <p:spPr>
          <a:xfrm>
            <a:off x="4139952" y="405857"/>
            <a:ext cx="4869293" cy="953065"/>
          </a:xfrm>
          <a:prstGeom prst="rect">
            <a:avLst/>
          </a:prstGeom>
          <a:noFill/>
          <a:ln w="1270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cxnSp>
        <p:nvCxnSpPr>
          <p:cNvPr id="12" name="直線矢印コネクタ 11"/>
          <p:cNvCxnSpPr/>
          <p:nvPr/>
        </p:nvCxnSpPr>
        <p:spPr>
          <a:xfrm flipH="1" flipV="1">
            <a:off x="7092280" y="3226661"/>
            <a:ext cx="5348" cy="108012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721942" y="5095831"/>
            <a:ext cx="6442346" cy="884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角丸四角形 13"/>
          <p:cNvSpPr/>
          <p:nvPr/>
        </p:nvSpPr>
        <p:spPr>
          <a:xfrm>
            <a:off x="1691680" y="4680974"/>
            <a:ext cx="900100" cy="3787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ysClr val="windowText" lastClr="000000"/>
                </a:solidFill>
              </a:rPr>
              <a:t>５時間</a:t>
            </a:r>
            <a:endParaRPr lang="ja-JP" altLang="en-US" dirty="0">
              <a:solidFill>
                <a:sysClr val="windowText" lastClr="000000"/>
              </a:solidFill>
            </a:endParaRPr>
          </a:p>
        </p:txBody>
      </p:sp>
      <p:cxnSp>
        <p:nvCxnSpPr>
          <p:cNvPr id="16" name="直線矢印コネクタ 15"/>
          <p:cNvCxnSpPr/>
          <p:nvPr/>
        </p:nvCxnSpPr>
        <p:spPr>
          <a:xfrm flipV="1">
            <a:off x="7308304" y="3226662"/>
            <a:ext cx="0" cy="2578602"/>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角丸四角形 18"/>
          <p:cNvSpPr/>
          <p:nvPr/>
        </p:nvSpPr>
        <p:spPr>
          <a:xfrm>
            <a:off x="7392859" y="5373216"/>
            <a:ext cx="1751141"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smtClean="0">
                <a:solidFill>
                  <a:sysClr val="windowText" lastClr="000000"/>
                </a:solidFill>
              </a:rPr>
              <a:t>バッテリ全体の</a:t>
            </a:r>
            <a:r>
              <a:rPr lang="en-US" altLang="ja-JP" sz="1600" dirty="0" smtClean="0">
                <a:solidFill>
                  <a:sysClr val="windowText" lastClr="000000"/>
                </a:solidFill>
              </a:rPr>
              <a:t>17%</a:t>
            </a:r>
            <a:r>
              <a:rPr lang="ja-JP" altLang="en-US" sz="1600" dirty="0" smtClean="0">
                <a:solidFill>
                  <a:sysClr val="windowText" lastClr="000000"/>
                </a:solidFill>
              </a:rPr>
              <a:t>の電力消費</a:t>
            </a:r>
            <a:endParaRPr lang="ja-JP" altLang="en-US" sz="1600" dirty="0">
              <a:solidFill>
                <a:sysClr val="windowText" lastClr="000000"/>
              </a:solidFill>
            </a:endParaRPr>
          </a:p>
        </p:txBody>
      </p:sp>
    </p:spTree>
    <p:extLst>
      <p:ext uri="{BB962C8B-B14F-4D97-AF65-F5344CB8AC3E}">
        <p14:creationId xmlns:p14="http://schemas.microsoft.com/office/powerpoint/2010/main" val="1100056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21</a:t>
            </a:fld>
            <a:endParaRPr kumimoji="1" lang="ja-JP" altLang="en-US" dirty="0"/>
          </a:p>
        </p:txBody>
      </p:sp>
      <p:sp>
        <p:nvSpPr>
          <p:cNvPr id="6" name="コンテンツ プレースホルダー 2"/>
          <p:cNvSpPr txBox="1">
            <a:spLocks/>
          </p:cNvSpPr>
          <p:nvPr/>
        </p:nvSpPr>
        <p:spPr>
          <a:xfrm>
            <a:off x="457200" y="1600200"/>
            <a:ext cx="8003232" cy="442108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smtClean="0"/>
              <a:t>停滞を検出し</a:t>
            </a:r>
            <a:r>
              <a:rPr lang="en-US" altLang="ja-JP" dirty="0" smtClean="0"/>
              <a:t>GPS</a:t>
            </a:r>
            <a:r>
              <a:rPr lang="ja-JP" altLang="en-US" dirty="0"/>
              <a:t>の起動</a:t>
            </a:r>
            <a:r>
              <a:rPr lang="ja-JP" altLang="en-US" dirty="0" smtClean="0"/>
              <a:t>を減らすことで</a:t>
            </a:r>
            <a:r>
              <a:rPr lang="ja-JP" altLang="en-US" dirty="0"/>
              <a:t>、消費電力を半分以下</a:t>
            </a:r>
            <a:r>
              <a:rPr lang="ja-JP" altLang="en-US" dirty="0" smtClean="0"/>
              <a:t>に抑えつつ、移動経路を把握できることを確認</a:t>
            </a:r>
            <a:r>
              <a:rPr lang="ja-JP" altLang="en-US" dirty="0"/>
              <a:t>した</a:t>
            </a:r>
            <a:endParaRPr lang="en-US" altLang="ja-JP" dirty="0"/>
          </a:p>
          <a:p>
            <a:pPr lvl="1"/>
            <a:endParaRPr lang="en-US" altLang="ja-JP" dirty="0"/>
          </a:p>
          <a:p>
            <a:r>
              <a:rPr lang="ja-JP" altLang="en-US" dirty="0"/>
              <a:t>今後の課題</a:t>
            </a:r>
            <a:endParaRPr lang="en-US" altLang="ja-JP" dirty="0"/>
          </a:p>
          <a:p>
            <a:pPr lvl="1"/>
            <a:r>
              <a:rPr lang="ja-JP" altLang="en-US" dirty="0"/>
              <a:t>自動車や電車などで長時間の移動をする場合の検討を</a:t>
            </a:r>
            <a:r>
              <a:rPr lang="ja-JP" altLang="en-US" dirty="0" smtClean="0"/>
              <a:t>行う</a:t>
            </a:r>
            <a:endParaRPr lang="en-US" altLang="ja-JP" dirty="0" smtClean="0"/>
          </a:p>
          <a:p>
            <a:pPr lvl="1"/>
            <a:r>
              <a:rPr lang="ja-JP" altLang="en-US" dirty="0"/>
              <a:t>位置情報による移動・停滞</a:t>
            </a:r>
            <a:r>
              <a:rPr lang="ja-JP" altLang="en-US" dirty="0" smtClean="0"/>
              <a:t>判定の実装と評価</a:t>
            </a:r>
            <a:endParaRPr lang="ja-JP" altLang="en-US" dirty="0"/>
          </a:p>
          <a:p>
            <a:pPr lvl="1"/>
            <a:endParaRPr lang="en-US" altLang="ja-JP" dirty="0"/>
          </a:p>
          <a:p>
            <a:pPr lvl="1"/>
            <a:endParaRPr lang="en-US" altLang="ja-JP" dirty="0"/>
          </a:p>
          <a:p>
            <a:pPr lvl="1"/>
            <a:endParaRPr lang="en-US" altLang="ja-JP" dirty="0"/>
          </a:p>
          <a:p>
            <a:endParaRPr lang="ja-JP" altLang="en-US" dirty="0"/>
          </a:p>
        </p:txBody>
      </p:sp>
    </p:spTree>
    <p:extLst>
      <p:ext uri="{BB962C8B-B14F-4D97-AF65-F5344CB8AC3E}">
        <p14:creationId xmlns:p14="http://schemas.microsoft.com/office/powerpoint/2010/main" val="4091586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TLIFES</a:t>
            </a:r>
            <a:r>
              <a:rPr lang="ja-JP" altLang="en-US" dirty="0"/>
              <a:t>の概要</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pic>
        <p:nvPicPr>
          <p:cNvPr id="5" name="Picture 32" descr="http://farm6.static.flickr.com/5046/5272355521_1012d4549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304" y="3793085"/>
            <a:ext cx="347171" cy="34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円/楕円 5"/>
          <p:cNvSpPr/>
          <p:nvPr/>
        </p:nvSpPr>
        <p:spPr bwMode="auto">
          <a:xfrm>
            <a:off x="2639613" y="2720673"/>
            <a:ext cx="3929184" cy="2683307"/>
          </a:xfrm>
          <a:prstGeom prst="ellipse">
            <a:avLst/>
          </a:prstGeom>
          <a:gradFill flip="none" rotWithShape="1">
            <a:gsLst>
              <a:gs pos="22000">
                <a:schemeClr val="bg1"/>
              </a:gs>
              <a:gs pos="46000">
                <a:schemeClr val="tx2">
                  <a:lumMod val="40000"/>
                  <a:lumOff val="60000"/>
                  <a:alpha val="73000"/>
                </a:schemeClr>
              </a:gs>
              <a:gs pos="82000">
                <a:schemeClr val="tx2">
                  <a:lumMod val="20000"/>
                  <a:lumOff val="8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正方形/長方形 6"/>
          <p:cNvSpPr/>
          <p:nvPr/>
        </p:nvSpPr>
        <p:spPr bwMode="auto">
          <a:xfrm>
            <a:off x="1201355" y="1378611"/>
            <a:ext cx="6913613" cy="1534010"/>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 name="角丸四角形吹き出し 7"/>
          <p:cNvSpPr/>
          <p:nvPr/>
        </p:nvSpPr>
        <p:spPr bwMode="auto">
          <a:xfrm>
            <a:off x="1201355" y="3269713"/>
            <a:ext cx="479641" cy="479642"/>
          </a:xfrm>
          <a:prstGeom prst="wedgeRoundRectCallout">
            <a:avLst>
              <a:gd name="adj1" fmla="val 37487"/>
              <a:gd name="adj2" fmla="val -158983"/>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 name="正方形/長方形 8"/>
          <p:cNvSpPr/>
          <p:nvPr/>
        </p:nvSpPr>
        <p:spPr bwMode="auto">
          <a:xfrm>
            <a:off x="1201355" y="5211525"/>
            <a:ext cx="6913613" cy="1629095"/>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0" name="角丸四角形吹き出し 9"/>
          <p:cNvSpPr/>
          <p:nvPr/>
        </p:nvSpPr>
        <p:spPr bwMode="auto">
          <a:xfrm>
            <a:off x="1144304" y="4327659"/>
            <a:ext cx="1066322" cy="718188"/>
          </a:xfrm>
          <a:prstGeom prst="wedgeRoundRectCallout">
            <a:avLst>
              <a:gd name="adj1" fmla="val -28097"/>
              <a:gd name="adj2" fmla="val -80888"/>
              <a:gd name="adj3" fmla="val 16667"/>
            </a:avLst>
          </a:prstGeom>
          <a:solidFill>
            <a:schemeClr val="bg1"/>
          </a:solidFill>
          <a:ln w="127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1" name="フリーフォーム 10"/>
          <p:cNvSpPr/>
          <p:nvPr/>
        </p:nvSpPr>
        <p:spPr bwMode="auto">
          <a:xfrm>
            <a:off x="2264174" y="4541716"/>
            <a:ext cx="2005202" cy="1240309"/>
          </a:xfrm>
          <a:custGeom>
            <a:avLst/>
            <a:gdLst>
              <a:gd name="connsiteX0" fmla="*/ 0 w 1524000"/>
              <a:gd name="connsiteY0" fmla="*/ 895350 h 895350"/>
              <a:gd name="connsiteX1" fmla="*/ 304800 w 1524000"/>
              <a:gd name="connsiteY1" fmla="*/ 438150 h 895350"/>
              <a:gd name="connsiteX2" fmla="*/ 1219200 w 1524000"/>
              <a:gd name="connsiteY2" fmla="*/ 142875 h 895350"/>
              <a:gd name="connsiteX3" fmla="*/ 1524000 w 1524000"/>
              <a:gd name="connsiteY3" fmla="*/ 0 h 895350"/>
            </a:gdLst>
            <a:ahLst/>
            <a:cxnLst>
              <a:cxn ang="0">
                <a:pos x="connsiteX0" y="connsiteY0"/>
              </a:cxn>
              <a:cxn ang="0">
                <a:pos x="connsiteX1" y="connsiteY1"/>
              </a:cxn>
              <a:cxn ang="0">
                <a:pos x="connsiteX2" y="connsiteY2"/>
              </a:cxn>
              <a:cxn ang="0">
                <a:pos x="connsiteX3" y="connsiteY3"/>
              </a:cxn>
            </a:cxnLst>
            <a:rect l="l" t="t" r="r" b="b"/>
            <a:pathLst>
              <a:path w="1524000" h="895350">
                <a:moveTo>
                  <a:pt x="0" y="895350"/>
                </a:moveTo>
                <a:cubicBezTo>
                  <a:pt x="50800" y="729456"/>
                  <a:pt x="101600" y="563562"/>
                  <a:pt x="304800" y="438150"/>
                </a:cubicBezTo>
                <a:cubicBezTo>
                  <a:pt x="508000" y="312738"/>
                  <a:pt x="1016000" y="215900"/>
                  <a:pt x="1219200" y="142875"/>
                </a:cubicBezTo>
                <a:cubicBezTo>
                  <a:pt x="1422400" y="69850"/>
                  <a:pt x="1473200" y="34925"/>
                  <a:pt x="1524000" y="0"/>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2" name="フリーフォーム 11"/>
          <p:cNvSpPr/>
          <p:nvPr/>
        </p:nvSpPr>
        <p:spPr bwMode="auto">
          <a:xfrm>
            <a:off x="5243452" y="4526925"/>
            <a:ext cx="2825031" cy="1495977"/>
          </a:xfrm>
          <a:custGeom>
            <a:avLst/>
            <a:gdLst>
              <a:gd name="connsiteX0" fmla="*/ 2047875 w 2122488"/>
              <a:gd name="connsiteY0" fmla="*/ 1123950 h 1123950"/>
              <a:gd name="connsiteX1" fmla="*/ 1781175 w 2122488"/>
              <a:gd name="connsiteY1" fmla="*/ 676275 h 1123950"/>
              <a:gd name="connsiteX2" fmla="*/ 0 w 2122488"/>
              <a:gd name="connsiteY2" fmla="*/ 0 h 1123950"/>
            </a:gdLst>
            <a:ahLst/>
            <a:cxnLst>
              <a:cxn ang="0">
                <a:pos x="connsiteX0" y="connsiteY0"/>
              </a:cxn>
              <a:cxn ang="0">
                <a:pos x="connsiteX1" y="connsiteY1"/>
              </a:cxn>
              <a:cxn ang="0">
                <a:pos x="connsiteX2" y="connsiteY2"/>
              </a:cxn>
            </a:cxnLst>
            <a:rect l="l" t="t" r="r" b="b"/>
            <a:pathLst>
              <a:path w="2122488" h="1123950">
                <a:moveTo>
                  <a:pt x="2047875" y="1123950"/>
                </a:moveTo>
                <a:cubicBezTo>
                  <a:pt x="2085181" y="993775"/>
                  <a:pt x="2122488" y="863600"/>
                  <a:pt x="1781175" y="676275"/>
                </a:cubicBezTo>
                <a:cubicBezTo>
                  <a:pt x="1439863" y="488950"/>
                  <a:pt x="719931" y="244475"/>
                  <a:pt x="0" y="0"/>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grpSp>
        <p:nvGrpSpPr>
          <p:cNvPr id="13" name="グループ化 120"/>
          <p:cNvGrpSpPr>
            <a:grpSpLocks/>
          </p:cNvGrpSpPr>
          <p:nvPr/>
        </p:nvGrpSpPr>
        <p:grpSpPr bwMode="auto">
          <a:xfrm>
            <a:off x="5117849" y="5362343"/>
            <a:ext cx="754759" cy="906033"/>
            <a:chOff x="5630854" y="4335628"/>
            <a:chExt cx="567114" cy="680789"/>
          </a:xfrm>
        </p:grpSpPr>
        <p:pic>
          <p:nvPicPr>
            <p:cNvPr id="14" name="Picture 31" descr="C:\Users\future\AppData\Local\Microsoft\Windows\Temporary Internet Files\Content.IE5\Q9AYCL7F\MC9003909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0854" y="4335628"/>
              <a:ext cx="567114" cy="68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4661346"/>
              <a:ext cx="176256" cy="1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 name="Picture 26" descr="http://www.fotosearch.jp/bthumb/CSP/CSP019/k019738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051766" y="3487332"/>
            <a:ext cx="1050659" cy="105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グループ化 119"/>
          <p:cNvGrpSpPr>
            <a:grpSpLocks/>
          </p:cNvGrpSpPr>
          <p:nvPr/>
        </p:nvGrpSpPr>
        <p:grpSpPr bwMode="auto">
          <a:xfrm>
            <a:off x="5968441" y="5420474"/>
            <a:ext cx="862504" cy="811073"/>
            <a:chOff x="6732240" y="4547756"/>
            <a:chExt cx="648072" cy="609436"/>
          </a:xfrm>
        </p:grpSpPr>
        <p:pic>
          <p:nvPicPr>
            <p:cNvPr id="18" name="Picture 6" descr="C:\Users\future\AppData\Local\Microsoft\Windows\Temporary Internet Files\Content.IE5\7VS1PKWS\MC90033807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2240" y="4547756"/>
              <a:ext cx="648072" cy="6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837261"/>
              <a:ext cx="176256" cy="1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テキスト ボックス 49"/>
          <p:cNvSpPr txBox="1">
            <a:spLocks noChangeArrowheads="1"/>
          </p:cNvSpPr>
          <p:nvPr/>
        </p:nvSpPr>
        <p:spPr bwMode="auto">
          <a:xfrm>
            <a:off x="5207531" y="6314492"/>
            <a:ext cx="568387" cy="2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sz="900" kern="100" dirty="0">
                <a:solidFill>
                  <a:srgbClr val="000000"/>
                </a:solidFill>
                <a:latin typeface="Calibri"/>
                <a:ea typeface="ＭＳ Ｐゴシック"/>
                <a:cs typeface="ＭＳ Ｐゴシック"/>
              </a:rPr>
              <a:t>高齢者</a:t>
            </a:r>
            <a:endParaRPr lang="ja-JP" sz="900" kern="100" dirty="0">
              <a:latin typeface="Century"/>
              <a:ea typeface="ＭＳ 明朝"/>
              <a:cs typeface="Times New Roman"/>
            </a:endParaRPr>
          </a:p>
        </p:txBody>
      </p:sp>
      <p:sp>
        <p:nvSpPr>
          <p:cNvPr id="21" name="テキスト ボックス 51"/>
          <p:cNvSpPr txBox="1">
            <a:spLocks noChangeArrowheads="1"/>
          </p:cNvSpPr>
          <p:nvPr/>
        </p:nvSpPr>
        <p:spPr bwMode="auto">
          <a:xfrm>
            <a:off x="4989896" y="2263943"/>
            <a:ext cx="1629095" cy="2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rgbClr val="000000"/>
                </a:solidFill>
                <a:latin typeface="Calibri"/>
                <a:ea typeface="ＭＳ Ｐゴシック"/>
                <a:cs typeface="ＭＳ Ｐゴシック"/>
              </a:rPr>
              <a:t>＜</a:t>
            </a:r>
            <a:r>
              <a:rPr lang="ja-JP" sz="900" kern="100" dirty="0">
                <a:solidFill>
                  <a:srgbClr val="000000"/>
                </a:solidFill>
                <a:latin typeface="Calibri"/>
                <a:ea typeface="ＭＳ Ｐゴシック"/>
                <a:cs typeface="ＭＳ Ｐゴシック"/>
              </a:rPr>
              <a:t>病院</a:t>
            </a:r>
            <a:r>
              <a:rPr lang="ja-JP" altLang="en-US" sz="900" kern="100" dirty="0">
                <a:solidFill>
                  <a:srgbClr val="000000"/>
                </a:solidFill>
                <a:latin typeface="Calibri"/>
                <a:ea typeface="ＭＳ Ｐゴシック"/>
                <a:cs typeface="ＭＳ Ｐゴシック"/>
              </a:rPr>
              <a:t>・介護施設＞</a:t>
            </a:r>
            <a:endParaRPr lang="ja-JP" sz="900" kern="100" dirty="0">
              <a:latin typeface="Century"/>
              <a:ea typeface="ＭＳ 明朝"/>
              <a:cs typeface="Times New Roman"/>
            </a:endParaRPr>
          </a:p>
        </p:txBody>
      </p:sp>
      <p:sp>
        <p:nvSpPr>
          <p:cNvPr id="22" name="テキスト ボックス 52"/>
          <p:cNvSpPr txBox="1">
            <a:spLocks noChangeArrowheads="1"/>
          </p:cNvSpPr>
          <p:nvPr/>
        </p:nvSpPr>
        <p:spPr bwMode="auto">
          <a:xfrm>
            <a:off x="2043371" y="2612581"/>
            <a:ext cx="1788622" cy="2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3950" tIns="26975" rIns="53950" bIns="26975">
            <a:spAutoFit/>
          </a:bodyPr>
          <a:lstStyle/>
          <a:p>
            <a:pPr algn="just" fontAlgn="auto">
              <a:spcBef>
                <a:spcPts val="0"/>
              </a:spcBef>
              <a:spcAft>
                <a:spcPts val="0"/>
              </a:spcAft>
              <a:defRPr/>
            </a:pPr>
            <a:r>
              <a:rPr lang="ja-JP" altLang="en-US" sz="900" kern="100" dirty="0">
                <a:solidFill>
                  <a:srgbClr val="000000"/>
                </a:solidFill>
                <a:latin typeface="Calibri"/>
                <a:ea typeface="ＭＳ Ｐゴシック"/>
                <a:cs typeface="ＭＳ Ｐゴシック"/>
              </a:rPr>
              <a:t>保護者・</a:t>
            </a:r>
            <a:r>
              <a:rPr lang="ja-JP" sz="900" kern="100" dirty="0">
                <a:solidFill>
                  <a:srgbClr val="000000"/>
                </a:solidFill>
                <a:latin typeface="Calibri"/>
                <a:ea typeface="ＭＳ Ｐゴシック"/>
                <a:cs typeface="ＭＳ Ｐゴシック"/>
              </a:rPr>
              <a:t>家族</a:t>
            </a:r>
            <a:r>
              <a:rPr lang="ja-JP" altLang="en-US" sz="900" kern="100" dirty="0">
                <a:solidFill>
                  <a:srgbClr val="000000"/>
                </a:solidFill>
                <a:latin typeface="Calibri"/>
                <a:ea typeface="ＭＳ Ｐゴシック"/>
                <a:cs typeface="ＭＳ Ｐゴシック"/>
              </a:rPr>
              <a:t>・友人・ご近所さん</a:t>
            </a:r>
            <a:endParaRPr lang="ja-JP" sz="900" kern="100" dirty="0">
              <a:latin typeface="Century"/>
              <a:ea typeface="ＭＳ 明朝"/>
              <a:cs typeface="Times New Roman"/>
            </a:endParaRPr>
          </a:p>
        </p:txBody>
      </p:sp>
      <p:grpSp>
        <p:nvGrpSpPr>
          <p:cNvPr id="23" name="グループ化 153"/>
          <p:cNvGrpSpPr>
            <a:grpSpLocks/>
          </p:cNvGrpSpPr>
          <p:nvPr/>
        </p:nvGrpSpPr>
        <p:grpSpPr bwMode="auto">
          <a:xfrm>
            <a:off x="2498652" y="3633884"/>
            <a:ext cx="415786" cy="514436"/>
            <a:chOff x="3851920" y="3717032"/>
            <a:chExt cx="425658" cy="526659"/>
          </a:xfrm>
        </p:grpSpPr>
        <p:pic>
          <p:nvPicPr>
            <p:cNvPr id="24" name="Picture 54" descr="http://www.fotosearch.jp/bthumb/OMU/OMU110/21P007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920" y="3717032"/>
              <a:ext cx="425658" cy="30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6808026">
              <a:off x="3942986" y="4047809"/>
              <a:ext cx="306281" cy="85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グループ化 246"/>
          <p:cNvGrpSpPr>
            <a:grpSpLocks/>
          </p:cNvGrpSpPr>
          <p:nvPr/>
        </p:nvGrpSpPr>
        <p:grpSpPr bwMode="auto">
          <a:xfrm>
            <a:off x="1376478" y="5563654"/>
            <a:ext cx="988310" cy="658504"/>
            <a:chOff x="3666333" y="4984335"/>
            <a:chExt cx="742601" cy="494797"/>
          </a:xfrm>
        </p:grpSpPr>
        <p:pic>
          <p:nvPicPr>
            <p:cNvPr id="27" name="Picture 20" descr="http://livedoor.blogimg.jp/illustnavi/imgs/0/6/069895d9.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6333" y="4984335"/>
              <a:ext cx="626766" cy="49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000" y="5127184"/>
              <a:ext cx="174934" cy="1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テキスト ボックス 49"/>
          <p:cNvSpPr txBox="1">
            <a:spLocks noChangeArrowheads="1"/>
          </p:cNvSpPr>
          <p:nvPr/>
        </p:nvSpPr>
        <p:spPr bwMode="auto">
          <a:xfrm>
            <a:off x="3295300" y="6282798"/>
            <a:ext cx="756441" cy="19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err="1">
                <a:solidFill>
                  <a:schemeClr val="tx1">
                    <a:lumMod val="50000"/>
                  </a:schemeClr>
                </a:solidFill>
                <a:latin typeface="+mn-ea"/>
                <a:ea typeface="+mn-ea"/>
                <a:cs typeface="Times New Roman"/>
              </a:rPr>
              <a:t>障がい</a:t>
            </a:r>
            <a:r>
              <a:rPr lang="ja-JP" altLang="en-US" sz="900" kern="100" dirty="0">
                <a:solidFill>
                  <a:schemeClr val="tx1">
                    <a:lumMod val="50000"/>
                  </a:schemeClr>
                </a:solidFill>
                <a:latin typeface="+mn-ea"/>
                <a:ea typeface="+mn-ea"/>
                <a:cs typeface="Times New Roman"/>
              </a:rPr>
              <a:t>者</a:t>
            </a:r>
            <a:endParaRPr lang="ja-JP" sz="900" kern="100" dirty="0">
              <a:solidFill>
                <a:schemeClr val="tx1">
                  <a:lumMod val="50000"/>
                </a:schemeClr>
              </a:solidFill>
              <a:latin typeface="+mn-ea"/>
              <a:ea typeface="+mn-ea"/>
              <a:cs typeface="Times New Roman"/>
            </a:endParaRPr>
          </a:p>
        </p:txBody>
      </p:sp>
      <p:grpSp>
        <p:nvGrpSpPr>
          <p:cNvPr id="30" name="グループ化 163"/>
          <p:cNvGrpSpPr>
            <a:grpSpLocks/>
          </p:cNvGrpSpPr>
          <p:nvPr/>
        </p:nvGrpSpPr>
        <p:grpSpPr bwMode="auto">
          <a:xfrm>
            <a:off x="5677537" y="1505507"/>
            <a:ext cx="617910" cy="766659"/>
            <a:chOff x="7276064" y="2359513"/>
            <a:chExt cx="464288" cy="576064"/>
          </a:xfrm>
        </p:grpSpPr>
        <p:pic>
          <p:nvPicPr>
            <p:cNvPr id="31"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096" y="2543638"/>
              <a:ext cx="176256" cy="17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 descr="C:\Users\future\AppData\Local\Microsoft\Windows\Temporary Internet Files\Content.IE5\Q9AYCL7F\MC900424160[1].w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76064" y="2359513"/>
              <a:ext cx="336373"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テキスト ボックス 52"/>
          <p:cNvSpPr txBox="1">
            <a:spLocks noChangeArrowheads="1"/>
          </p:cNvSpPr>
          <p:nvPr/>
        </p:nvSpPr>
        <p:spPr bwMode="auto">
          <a:xfrm>
            <a:off x="1522525" y="2274507"/>
            <a:ext cx="754327" cy="19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chemeClr val="tx1">
                    <a:lumMod val="50000"/>
                  </a:schemeClr>
                </a:solidFill>
                <a:latin typeface="+mn-ea"/>
                <a:ea typeface="+mn-ea"/>
                <a:cs typeface="Times New Roman"/>
              </a:rPr>
              <a:t>＜職場＞</a:t>
            </a:r>
            <a:endParaRPr lang="ja-JP" sz="900" kern="100" dirty="0">
              <a:solidFill>
                <a:schemeClr val="tx1">
                  <a:lumMod val="50000"/>
                </a:schemeClr>
              </a:solidFill>
              <a:latin typeface="+mn-ea"/>
              <a:ea typeface="+mn-ea"/>
              <a:cs typeface="Times New Roman"/>
            </a:endParaRPr>
          </a:p>
        </p:txBody>
      </p:sp>
      <p:grpSp>
        <p:nvGrpSpPr>
          <p:cNvPr id="34" name="グループ化 137"/>
          <p:cNvGrpSpPr>
            <a:grpSpLocks/>
          </p:cNvGrpSpPr>
          <p:nvPr/>
        </p:nvGrpSpPr>
        <p:grpSpPr bwMode="auto">
          <a:xfrm>
            <a:off x="2462097" y="1551811"/>
            <a:ext cx="903650" cy="765847"/>
            <a:chOff x="4716016" y="2394306"/>
            <a:chExt cx="678989" cy="575454"/>
          </a:xfrm>
        </p:grpSpPr>
        <p:pic>
          <p:nvPicPr>
            <p:cNvPr id="35" name="Picture 12" descr="C:\Users\future\AppData\Local\Microsoft\Windows\Temporary Internet Files\Content.IE5\Q9AYCL7F\MC900389082[1].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16016" y="2394306"/>
              <a:ext cx="678989" cy="57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476" y="2533027"/>
              <a:ext cx="175815" cy="17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グループ化 138"/>
          <p:cNvGrpSpPr>
            <a:grpSpLocks/>
          </p:cNvGrpSpPr>
          <p:nvPr/>
        </p:nvGrpSpPr>
        <p:grpSpPr bwMode="auto">
          <a:xfrm>
            <a:off x="3695704" y="1547988"/>
            <a:ext cx="808991" cy="724178"/>
            <a:chOff x="5611030" y="2380800"/>
            <a:chExt cx="607863" cy="544144"/>
          </a:xfrm>
        </p:grpSpPr>
        <p:pic>
          <p:nvPicPr>
            <p:cNvPr id="38" name="Picture 4" descr="C:\Users\future\AppData\Local\Microsoft\Windows\Temporary Internet Files\Content.IE5\OASEIQOG\MC900347379[1].wm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11030" y="2380800"/>
              <a:ext cx="458815" cy="54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3078" y="2708920"/>
              <a:ext cx="175815" cy="17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グループ化 136"/>
          <p:cNvGrpSpPr>
            <a:grpSpLocks/>
          </p:cNvGrpSpPr>
          <p:nvPr/>
        </p:nvGrpSpPr>
        <p:grpSpPr bwMode="auto">
          <a:xfrm>
            <a:off x="1297941" y="1491356"/>
            <a:ext cx="912957" cy="832072"/>
            <a:chOff x="3841287" y="2348880"/>
            <a:chExt cx="685982" cy="625215"/>
          </a:xfrm>
        </p:grpSpPr>
        <p:pic>
          <p:nvPicPr>
            <p:cNvPr id="41" name="Picture 11" descr="C:\Users\future\AppData\Local\Microsoft\Windows\Temporary Internet Files\Content.IE5\Q9AYCL7F\MC900046258[1].wm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54846" y="2348880"/>
              <a:ext cx="572423" cy="62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287" y="2708920"/>
              <a:ext cx="174934" cy="17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テキスト ボックス 52"/>
          <p:cNvSpPr txBox="1">
            <a:spLocks noChangeArrowheads="1"/>
          </p:cNvSpPr>
          <p:nvPr/>
        </p:nvSpPr>
        <p:spPr bwMode="auto">
          <a:xfrm>
            <a:off x="2623378" y="2259717"/>
            <a:ext cx="946607" cy="19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chemeClr val="tx1">
                    <a:lumMod val="50000"/>
                  </a:schemeClr>
                </a:solidFill>
                <a:latin typeface="+mn-ea"/>
                <a:ea typeface="+mn-ea"/>
                <a:cs typeface="Times New Roman"/>
              </a:rPr>
              <a:t>＜外出先＞</a:t>
            </a:r>
            <a:endParaRPr lang="ja-JP" sz="900" kern="100" dirty="0">
              <a:solidFill>
                <a:schemeClr val="tx1">
                  <a:lumMod val="50000"/>
                </a:schemeClr>
              </a:solidFill>
              <a:latin typeface="+mn-ea"/>
              <a:ea typeface="+mn-ea"/>
              <a:cs typeface="Times New Roman"/>
            </a:endParaRPr>
          </a:p>
        </p:txBody>
      </p:sp>
      <p:sp>
        <p:nvSpPr>
          <p:cNvPr id="44" name="テキスト ボックス 52"/>
          <p:cNvSpPr txBox="1">
            <a:spLocks noChangeArrowheads="1"/>
          </p:cNvSpPr>
          <p:nvPr/>
        </p:nvSpPr>
        <p:spPr bwMode="auto">
          <a:xfrm>
            <a:off x="3783395" y="2263943"/>
            <a:ext cx="754327" cy="19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chemeClr val="tx1">
                    <a:lumMod val="50000"/>
                  </a:schemeClr>
                </a:solidFill>
                <a:latin typeface="+mn-ea"/>
                <a:ea typeface="+mn-ea"/>
                <a:cs typeface="Times New Roman"/>
              </a:rPr>
              <a:t>＜自宅＞</a:t>
            </a:r>
            <a:endParaRPr lang="ja-JP" sz="900" kern="100" dirty="0">
              <a:solidFill>
                <a:schemeClr val="tx1">
                  <a:lumMod val="50000"/>
                </a:schemeClr>
              </a:solidFill>
              <a:latin typeface="+mn-ea"/>
              <a:ea typeface="+mn-ea"/>
              <a:cs typeface="Times New Roman"/>
            </a:endParaRPr>
          </a:p>
        </p:txBody>
      </p:sp>
      <p:sp>
        <p:nvSpPr>
          <p:cNvPr id="45" name="テキスト ボックス 52"/>
          <p:cNvSpPr txBox="1">
            <a:spLocks noChangeArrowheads="1"/>
          </p:cNvSpPr>
          <p:nvPr/>
        </p:nvSpPr>
        <p:spPr bwMode="auto">
          <a:xfrm>
            <a:off x="5201192" y="2456222"/>
            <a:ext cx="767005" cy="2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rgbClr val="000000"/>
                </a:solidFill>
                <a:latin typeface="Calibri"/>
                <a:ea typeface="ＭＳ Ｐゴシック"/>
                <a:cs typeface="Times New Roman"/>
              </a:rPr>
              <a:t>医療従事者</a:t>
            </a:r>
            <a:endParaRPr lang="ja-JP" sz="900" kern="100" dirty="0">
              <a:latin typeface="Century"/>
              <a:ea typeface="ＭＳ 明朝"/>
              <a:cs typeface="Times New Roman"/>
            </a:endParaRPr>
          </a:p>
        </p:txBody>
      </p:sp>
      <p:grpSp>
        <p:nvGrpSpPr>
          <p:cNvPr id="46" name="グループ化 130"/>
          <p:cNvGrpSpPr>
            <a:grpSpLocks/>
          </p:cNvGrpSpPr>
          <p:nvPr/>
        </p:nvGrpSpPr>
        <p:grpSpPr bwMode="auto">
          <a:xfrm>
            <a:off x="2434825" y="5435301"/>
            <a:ext cx="562770" cy="833076"/>
            <a:chOff x="4427984" y="4437112"/>
            <a:chExt cx="422857" cy="625969"/>
          </a:xfrm>
        </p:grpSpPr>
        <p:pic>
          <p:nvPicPr>
            <p:cNvPr id="47" name="Picture 23" descr="C:\Users\future\AppData\Local\Microsoft\Windows\Temporary Internet Files\Content.IE5\OASEIQOG\MC900445730[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427984" y="4437112"/>
              <a:ext cx="293519" cy="62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907" y="4676825"/>
              <a:ext cx="174934" cy="1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 name="グループ化 132"/>
          <p:cNvGrpSpPr>
            <a:grpSpLocks/>
          </p:cNvGrpSpPr>
          <p:nvPr/>
        </p:nvGrpSpPr>
        <p:grpSpPr bwMode="auto">
          <a:xfrm>
            <a:off x="3215646" y="5405885"/>
            <a:ext cx="644453" cy="862492"/>
            <a:chOff x="4932040" y="4509120"/>
            <a:chExt cx="484232" cy="648072"/>
          </a:xfrm>
        </p:grpSpPr>
        <p:pic>
          <p:nvPicPr>
            <p:cNvPr id="50" name="Picture 8" descr="C:\Users\future\AppData\Local\Microsoft\Windows\Temporary Internet Files\Content.IE5\K5FERSJL\MC900232062[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932040" y="4509120"/>
              <a:ext cx="484083"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338" y="4703878"/>
              <a:ext cx="174934" cy="1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グループ化 118"/>
          <p:cNvGrpSpPr>
            <a:grpSpLocks/>
          </p:cNvGrpSpPr>
          <p:nvPr/>
        </p:nvGrpSpPr>
        <p:grpSpPr bwMode="auto">
          <a:xfrm>
            <a:off x="6735244" y="5308148"/>
            <a:ext cx="1329307" cy="1056061"/>
            <a:chOff x="7708553" y="4437112"/>
            <a:chExt cx="998821" cy="793519"/>
          </a:xfrm>
        </p:grpSpPr>
        <p:pic>
          <p:nvPicPr>
            <p:cNvPr id="53" name="Picture 30" descr="C:\Users\future\AppData\Local\Microsoft\Windows\Temporary Internet Files\Content.IE5\7VS1PKWS\MC900343527[1].wm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740352" y="4437112"/>
              <a:ext cx="889400" cy="79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440" y="4941168"/>
              <a:ext cx="174934" cy="1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8553" y="4581128"/>
              <a:ext cx="175815" cy="1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 name="テキスト ボックス 49"/>
          <p:cNvSpPr txBox="1">
            <a:spLocks noChangeArrowheads="1"/>
          </p:cNvSpPr>
          <p:nvPr/>
        </p:nvSpPr>
        <p:spPr bwMode="auto">
          <a:xfrm>
            <a:off x="2338128" y="6282798"/>
            <a:ext cx="851523" cy="19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chemeClr val="tx1">
                    <a:lumMod val="50000"/>
                  </a:schemeClr>
                </a:solidFill>
                <a:latin typeface="+mn-ea"/>
                <a:ea typeface="+mn-ea"/>
                <a:cs typeface="Times New Roman"/>
              </a:rPr>
              <a:t>若い女性</a:t>
            </a:r>
            <a:endParaRPr lang="ja-JP" sz="900" kern="100" dirty="0">
              <a:solidFill>
                <a:schemeClr val="tx1">
                  <a:lumMod val="50000"/>
                </a:schemeClr>
              </a:solidFill>
              <a:latin typeface="+mn-ea"/>
              <a:ea typeface="+mn-ea"/>
              <a:cs typeface="Times New Roman"/>
            </a:endParaRPr>
          </a:p>
        </p:txBody>
      </p:sp>
      <p:grpSp>
        <p:nvGrpSpPr>
          <p:cNvPr id="57" name="グループ化 162"/>
          <p:cNvGrpSpPr>
            <a:grpSpLocks/>
          </p:cNvGrpSpPr>
          <p:nvPr/>
        </p:nvGrpSpPr>
        <p:grpSpPr bwMode="auto">
          <a:xfrm>
            <a:off x="4773033" y="1463053"/>
            <a:ext cx="744817" cy="788600"/>
            <a:chOff x="6532636" y="2327613"/>
            <a:chExt cx="559644" cy="592550"/>
          </a:xfrm>
        </p:grpSpPr>
        <p:pic>
          <p:nvPicPr>
            <p:cNvPr id="58" name="Picture 27" descr="C:\Users\future\AppData\Local\Microsoft\Windows\Temporary Internet Files\Content.IE5\Q9AYCL7F\MC900251669[1].wmf"/>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588224" y="2327613"/>
              <a:ext cx="504056" cy="5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636" y="2639335"/>
              <a:ext cx="176256" cy="17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グループ化 140"/>
          <p:cNvGrpSpPr>
            <a:grpSpLocks/>
          </p:cNvGrpSpPr>
          <p:nvPr/>
        </p:nvGrpSpPr>
        <p:grpSpPr bwMode="auto">
          <a:xfrm>
            <a:off x="4099720" y="5501716"/>
            <a:ext cx="1006217" cy="635523"/>
            <a:chOff x="5760160" y="4653135"/>
            <a:chExt cx="756056" cy="477529"/>
          </a:xfrm>
        </p:grpSpPr>
        <p:pic>
          <p:nvPicPr>
            <p:cNvPr id="61" name="Picture 3" descr="C:\Users\future\AppData\Local\Microsoft\Windows\Temporary Internet Files\Content.IE5\7VS1PKWS\MC900292042[1].wmf"/>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760160" y="4653135"/>
              <a:ext cx="756056" cy="47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878" y="4847894"/>
              <a:ext cx="176256" cy="1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 name="テキスト ボックス 52"/>
          <p:cNvSpPr txBox="1">
            <a:spLocks noChangeArrowheads="1"/>
          </p:cNvSpPr>
          <p:nvPr/>
        </p:nvSpPr>
        <p:spPr bwMode="auto">
          <a:xfrm>
            <a:off x="3225573" y="6591290"/>
            <a:ext cx="948719" cy="2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latin typeface="+mn-ea"/>
                <a:ea typeface="+mn-ea"/>
                <a:cs typeface="Times New Roman"/>
              </a:rPr>
              <a:t>＜外出先＞</a:t>
            </a:r>
            <a:endParaRPr lang="ja-JP" sz="900" kern="100" dirty="0">
              <a:latin typeface="+mn-ea"/>
              <a:ea typeface="+mn-ea"/>
              <a:cs typeface="Times New Roman"/>
            </a:endParaRPr>
          </a:p>
        </p:txBody>
      </p:sp>
      <p:sp>
        <p:nvSpPr>
          <p:cNvPr id="64" name="テキスト ボックス 52"/>
          <p:cNvSpPr txBox="1">
            <a:spLocks noChangeArrowheads="1"/>
          </p:cNvSpPr>
          <p:nvPr/>
        </p:nvSpPr>
        <p:spPr bwMode="auto">
          <a:xfrm>
            <a:off x="6644023" y="6591290"/>
            <a:ext cx="754327" cy="19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chemeClr val="tx1">
                    <a:lumMod val="50000"/>
                  </a:schemeClr>
                </a:solidFill>
                <a:latin typeface="+mn-ea"/>
                <a:ea typeface="+mn-ea"/>
                <a:cs typeface="Times New Roman"/>
              </a:rPr>
              <a:t>＜自宅＞</a:t>
            </a:r>
            <a:endParaRPr lang="ja-JP" sz="900" kern="100" dirty="0">
              <a:solidFill>
                <a:schemeClr val="tx1">
                  <a:lumMod val="50000"/>
                </a:schemeClr>
              </a:solidFill>
              <a:latin typeface="+mn-ea"/>
              <a:ea typeface="+mn-ea"/>
              <a:cs typeface="Times New Roman"/>
            </a:endParaRPr>
          </a:p>
        </p:txBody>
      </p:sp>
      <p:sp>
        <p:nvSpPr>
          <p:cNvPr id="65" name="右中かっこ 64"/>
          <p:cNvSpPr/>
          <p:nvPr/>
        </p:nvSpPr>
        <p:spPr bwMode="auto">
          <a:xfrm rot="5400000">
            <a:off x="3477015" y="4431843"/>
            <a:ext cx="190166" cy="4217473"/>
          </a:xfrm>
          <a:prstGeom prst="righ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66" name="右中かっこ 65"/>
          <p:cNvSpPr/>
          <p:nvPr/>
        </p:nvSpPr>
        <p:spPr bwMode="auto">
          <a:xfrm rot="5400000">
            <a:off x="6820683" y="5624609"/>
            <a:ext cx="190166" cy="1831939"/>
          </a:xfrm>
          <a:prstGeom prst="righ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67" name="右中かっこ 66"/>
          <p:cNvSpPr/>
          <p:nvPr/>
        </p:nvSpPr>
        <p:spPr bwMode="auto">
          <a:xfrm rot="16200000" flipH="1" flipV="1">
            <a:off x="5338533" y="4987553"/>
            <a:ext cx="192280" cy="2601056"/>
          </a:xfrm>
          <a:prstGeom prst="righ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68" name="テキスト ボックス 51"/>
          <p:cNvSpPr txBox="1">
            <a:spLocks noChangeArrowheads="1"/>
          </p:cNvSpPr>
          <p:nvPr/>
        </p:nvSpPr>
        <p:spPr bwMode="auto">
          <a:xfrm>
            <a:off x="6766898" y="2261829"/>
            <a:ext cx="1206501" cy="2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rgbClr val="000000"/>
                </a:solidFill>
                <a:latin typeface="Calibri"/>
                <a:ea typeface="ＭＳ Ｐゴシック"/>
                <a:cs typeface="ＭＳ Ｐゴシック"/>
              </a:rPr>
              <a:t>＜自治体他＞</a:t>
            </a:r>
            <a:endParaRPr lang="ja-JP" sz="900" kern="100" dirty="0">
              <a:latin typeface="Century"/>
              <a:ea typeface="ＭＳ 明朝"/>
              <a:cs typeface="Times New Roman"/>
            </a:endParaRPr>
          </a:p>
        </p:txBody>
      </p:sp>
      <p:sp>
        <p:nvSpPr>
          <p:cNvPr id="69" name="テキスト ボックス 52"/>
          <p:cNvSpPr txBox="1">
            <a:spLocks noChangeArrowheads="1"/>
          </p:cNvSpPr>
          <p:nvPr/>
        </p:nvSpPr>
        <p:spPr bwMode="auto">
          <a:xfrm>
            <a:off x="6652798" y="2456222"/>
            <a:ext cx="1111418" cy="2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rgbClr val="000000"/>
                </a:solidFill>
                <a:latin typeface="Calibri"/>
                <a:ea typeface="ＭＳ Ｐゴシック"/>
                <a:cs typeface="Times New Roman"/>
              </a:rPr>
              <a:t>警備・安全管理者</a:t>
            </a:r>
            <a:endParaRPr lang="ja-JP" sz="900" kern="100" dirty="0">
              <a:latin typeface="Century"/>
              <a:ea typeface="ＭＳ 明朝"/>
              <a:cs typeface="Times New Roman"/>
            </a:endParaRPr>
          </a:p>
        </p:txBody>
      </p:sp>
      <p:sp>
        <p:nvSpPr>
          <p:cNvPr id="70" name="右中かっこ 69"/>
          <p:cNvSpPr/>
          <p:nvPr/>
        </p:nvSpPr>
        <p:spPr bwMode="auto">
          <a:xfrm rot="16200000" flipH="1" flipV="1">
            <a:off x="2837845" y="1083854"/>
            <a:ext cx="192278" cy="2890533"/>
          </a:xfrm>
          <a:prstGeom prst="righ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grpSp>
        <p:nvGrpSpPr>
          <p:cNvPr id="71" name="グループ化 170"/>
          <p:cNvGrpSpPr>
            <a:grpSpLocks/>
          </p:cNvGrpSpPr>
          <p:nvPr/>
        </p:nvGrpSpPr>
        <p:grpSpPr bwMode="auto">
          <a:xfrm>
            <a:off x="6405432" y="1491356"/>
            <a:ext cx="572514" cy="766659"/>
            <a:chOff x="7678977" y="2348880"/>
            <a:chExt cx="430178" cy="576064"/>
          </a:xfrm>
        </p:grpSpPr>
        <p:pic>
          <p:nvPicPr>
            <p:cNvPr id="72" name="Picture 42" descr="C:\Users\future\AppData\Local\Microsoft\Windows\Temporary Internet Files\Content.IE5\Q9AYCL7F\MC900216694[1].wm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812360" y="2348880"/>
              <a:ext cx="296795"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8977" y="2687654"/>
              <a:ext cx="176256" cy="17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4" name="グループ化 169"/>
          <p:cNvGrpSpPr>
            <a:grpSpLocks/>
          </p:cNvGrpSpPr>
          <p:nvPr/>
        </p:nvGrpSpPr>
        <p:grpSpPr bwMode="auto">
          <a:xfrm>
            <a:off x="7065342" y="1533809"/>
            <a:ext cx="859279" cy="757548"/>
            <a:chOff x="8174823" y="2380779"/>
            <a:chExt cx="645649" cy="569218"/>
          </a:xfrm>
        </p:grpSpPr>
        <p:pic>
          <p:nvPicPr>
            <p:cNvPr id="75" name="Picture 52" descr="C:\Users\future\AppData\Local\Microsoft\Windows\Temporary Internet Files\Content.IE5\OASEIQOG\MC900433942[1].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74823" y="2380779"/>
              <a:ext cx="569218" cy="5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32" descr="http://farm6.static.flickr.com/5046/5272355521_1012d4549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4216" y="2533027"/>
              <a:ext cx="176256" cy="17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71"/>
          <p:cNvSpPr txBox="1">
            <a:spLocks noChangeArrowheads="1"/>
          </p:cNvSpPr>
          <p:nvPr/>
        </p:nvSpPr>
        <p:spPr bwMode="auto">
          <a:xfrm>
            <a:off x="2640281" y="3525382"/>
            <a:ext cx="707843" cy="2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en-US" sz="900" kern="100" dirty="0">
                <a:solidFill>
                  <a:srgbClr val="000000"/>
                </a:solidFill>
                <a:latin typeface="+mn-ea"/>
                <a:ea typeface="+mn-ea"/>
                <a:cs typeface="Times New Roman"/>
              </a:rPr>
              <a:t>GPS</a:t>
            </a:r>
            <a:r>
              <a:rPr lang="ja-JP" sz="900" kern="100" dirty="0">
                <a:solidFill>
                  <a:srgbClr val="000000"/>
                </a:solidFill>
                <a:latin typeface="+mn-ea"/>
                <a:ea typeface="+mn-ea"/>
                <a:cs typeface="ＭＳ Ｐゴシック"/>
              </a:rPr>
              <a:t>衛星</a:t>
            </a:r>
            <a:endParaRPr lang="ja-JP" sz="900" kern="100" dirty="0">
              <a:latin typeface="+mn-ea"/>
              <a:ea typeface="+mn-ea"/>
              <a:cs typeface="Times New Roman"/>
            </a:endParaRPr>
          </a:p>
        </p:txBody>
      </p:sp>
      <p:sp>
        <p:nvSpPr>
          <p:cNvPr id="78" name="テキスト ボックス 71"/>
          <p:cNvSpPr txBox="1">
            <a:spLocks noChangeArrowheads="1"/>
          </p:cNvSpPr>
          <p:nvPr/>
        </p:nvSpPr>
        <p:spPr bwMode="auto">
          <a:xfrm>
            <a:off x="3650278" y="4360002"/>
            <a:ext cx="551483" cy="215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700" kern="100" dirty="0">
                <a:solidFill>
                  <a:srgbClr val="000000"/>
                </a:solidFill>
                <a:latin typeface="+mn-ea"/>
                <a:ea typeface="+mn-ea"/>
                <a:cs typeface="Times New Roman"/>
              </a:rPr>
              <a:t>自動車</a:t>
            </a:r>
            <a:endParaRPr lang="ja-JP" sz="700" kern="100" dirty="0">
              <a:latin typeface="+mn-ea"/>
              <a:ea typeface="+mn-ea"/>
              <a:cs typeface="Times New Roman"/>
            </a:endParaRPr>
          </a:p>
        </p:txBody>
      </p:sp>
      <p:sp>
        <p:nvSpPr>
          <p:cNvPr id="79" name="テキスト ボックス 71"/>
          <p:cNvSpPr txBox="1">
            <a:spLocks noChangeArrowheads="1"/>
          </p:cNvSpPr>
          <p:nvPr/>
        </p:nvSpPr>
        <p:spPr bwMode="auto">
          <a:xfrm>
            <a:off x="6198510" y="3392265"/>
            <a:ext cx="479643" cy="223754"/>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ctr" fontAlgn="auto">
              <a:spcBef>
                <a:spcPts val="0"/>
              </a:spcBef>
              <a:spcAft>
                <a:spcPts val="0"/>
              </a:spcAft>
              <a:defRPr/>
            </a:pPr>
            <a:r>
              <a:rPr lang="ja-JP" altLang="en-US" sz="1100" kern="100" dirty="0">
                <a:solidFill>
                  <a:schemeClr val="bg1"/>
                </a:solidFill>
                <a:latin typeface="+mn-ea"/>
                <a:ea typeface="+mn-ea"/>
                <a:cs typeface="Times New Roman"/>
              </a:rPr>
              <a:t>蓄積</a:t>
            </a:r>
            <a:endParaRPr lang="ja-JP" sz="1200" kern="100" dirty="0">
              <a:solidFill>
                <a:schemeClr val="bg1"/>
              </a:solidFill>
              <a:latin typeface="+mn-ea"/>
              <a:ea typeface="+mn-ea"/>
              <a:cs typeface="Times New Roman"/>
            </a:endParaRPr>
          </a:p>
        </p:txBody>
      </p:sp>
      <p:sp>
        <p:nvSpPr>
          <p:cNvPr id="80" name="テキスト ボックス 71"/>
          <p:cNvSpPr txBox="1">
            <a:spLocks noChangeArrowheads="1"/>
          </p:cNvSpPr>
          <p:nvPr/>
        </p:nvSpPr>
        <p:spPr bwMode="auto">
          <a:xfrm>
            <a:off x="5374455" y="3658498"/>
            <a:ext cx="479643" cy="223754"/>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ctr" fontAlgn="auto">
              <a:spcBef>
                <a:spcPts val="0"/>
              </a:spcBef>
              <a:spcAft>
                <a:spcPts val="0"/>
              </a:spcAft>
              <a:defRPr/>
            </a:pPr>
            <a:r>
              <a:rPr lang="ja-JP" altLang="en-US" sz="1100" kern="100" dirty="0">
                <a:solidFill>
                  <a:schemeClr val="bg1"/>
                </a:solidFill>
                <a:latin typeface="+mn-ea"/>
                <a:ea typeface="+mn-ea"/>
                <a:cs typeface="Times New Roman"/>
              </a:rPr>
              <a:t>照合</a:t>
            </a:r>
            <a:endParaRPr lang="ja-JP" sz="1200" kern="100" dirty="0">
              <a:solidFill>
                <a:schemeClr val="bg1"/>
              </a:solidFill>
              <a:latin typeface="+mn-ea"/>
              <a:ea typeface="+mn-ea"/>
              <a:cs typeface="Times New Roman"/>
            </a:endParaRPr>
          </a:p>
        </p:txBody>
      </p:sp>
      <p:sp>
        <p:nvSpPr>
          <p:cNvPr id="81" name="フローチャート : 磁気ディスク 80"/>
          <p:cNvSpPr/>
          <p:nvPr/>
        </p:nvSpPr>
        <p:spPr bwMode="auto">
          <a:xfrm>
            <a:off x="6160477" y="3755695"/>
            <a:ext cx="574726" cy="382446"/>
          </a:xfrm>
          <a:prstGeom prst="flowChartMagneticDisk">
            <a:avLst/>
          </a:prstGeom>
          <a:gradFill flip="none" rotWithShape="1">
            <a:gsLst>
              <a:gs pos="0">
                <a:schemeClr val="bg1">
                  <a:lumMod val="50000"/>
                </a:schemeClr>
              </a:gs>
              <a:gs pos="50000">
                <a:schemeClr val="tx1">
                  <a:lumMod val="65000"/>
                  <a:lumOff val="35000"/>
                  <a:alpha val="77000"/>
                </a:schemeClr>
              </a:gs>
              <a:gs pos="92000">
                <a:schemeClr val="bg1">
                  <a:lumMod val="85000"/>
                </a:schemeClr>
              </a:gs>
            </a:gsLst>
            <a:lin ang="13500000" scaled="1"/>
            <a:tileRect/>
          </a:gra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82" name="直線コネクタ 81"/>
          <p:cNvCxnSpPr>
            <a:stCxn id="16" idx="1"/>
            <a:endCxn id="81" idx="2"/>
          </p:cNvCxnSpPr>
          <p:nvPr/>
        </p:nvCxnSpPr>
        <p:spPr bwMode="auto">
          <a:xfrm flipV="1">
            <a:off x="5101884" y="3945861"/>
            <a:ext cx="1058594" cy="6761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3" name="テキスト ボックス 49"/>
          <p:cNvSpPr txBox="1">
            <a:spLocks noChangeArrowheads="1"/>
          </p:cNvSpPr>
          <p:nvPr/>
        </p:nvSpPr>
        <p:spPr bwMode="auto">
          <a:xfrm>
            <a:off x="6063281" y="4163496"/>
            <a:ext cx="851524" cy="22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1000" kern="100" dirty="0">
                <a:latin typeface="+mn-ea"/>
                <a:ea typeface="+mn-ea"/>
                <a:cs typeface="Times New Roman"/>
              </a:rPr>
              <a:t>過去の履歴</a:t>
            </a:r>
            <a:endParaRPr lang="ja-JP" sz="1000" kern="100" dirty="0">
              <a:latin typeface="+mn-ea"/>
              <a:ea typeface="+mn-ea"/>
              <a:cs typeface="Times New Roman"/>
            </a:endParaRPr>
          </a:p>
        </p:txBody>
      </p:sp>
      <p:sp>
        <p:nvSpPr>
          <p:cNvPr id="84" name="テキスト ボックス 49"/>
          <p:cNvSpPr txBox="1">
            <a:spLocks noChangeArrowheads="1"/>
          </p:cNvSpPr>
          <p:nvPr/>
        </p:nvSpPr>
        <p:spPr bwMode="auto">
          <a:xfrm>
            <a:off x="5106109" y="4157157"/>
            <a:ext cx="669809" cy="236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800" kern="100" dirty="0">
                <a:latin typeface="+mn-ea"/>
                <a:ea typeface="+mn-ea"/>
                <a:cs typeface="Times New Roman"/>
              </a:rPr>
              <a:t>サーバ</a:t>
            </a:r>
            <a:endParaRPr lang="ja-JP" sz="800" kern="100" dirty="0">
              <a:latin typeface="+mn-ea"/>
              <a:ea typeface="+mn-ea"/>
              <a:cs typeface="Times New Roman"/>
            </a:endParaRPr>
          </a:p>
        </p:txBody>
      </p:sp>
      <p:sp>
        <p:nvSpPr>
          <p:cNvPr id="85" name="テキスト ボックス 52"/>
          <p:cNvSpPr txBox="1">
            <a:spLocks noChangeArrowheads="1"/>
          </p:cNvSpPr>
          <p:nvPr/>
        </p:nvSpPr>
        <p:spPr bwMode="auto">
          <a:xfrm>
            <a:off x="6971854" y="3104902"/>
            <a:ext cx="914914" cy="22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1000" u="sng" kern="100" dirty="0">
                <a:latin typeface="+mn-ea"/>
                <a:ea typeface="+mn-ea"/>
                <a:cs typeface="Times New Roman"/>
              </a:rPr>
              <a:t>社会的還元</a:t>
            </a:r>
            <a:endParaRPr lang="ja-JP" sz="1000" u="sng" kern="100" dirty="0">
              <a:latin typeface="+mn-ea"/>
              <a:ea typeface="+mn-ea"/>
              <a:cs typeface="Times New Roman"/>
            </a:endParaRPr>
          </a:p>
        </p:txBody>
      </p:sp>
      <p:sp>
        <p:nvSpPr>
          <p:cNvPr id="86" name="テキスト ボックス 49"/>
          <p:cNvSpPr txBox="1">
            <a:spLocks noChangeArrowheads="1"/>
          </p:cNvSpPr>
          <p:nvPr/>
        </p:nvSpPr>
        <p:spPr bwMode="auto">
          <a:xfrm>
            <a:off x="1560559" y="6280684"/>
            <a:ext cx="574726" cy="19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chemeClr val="tx1">
                    <a:lumMod val="50000"/>
                  </a:schemeClr>
                </a:solidFill>
                <a:latin typeface="+mn-ea"/>
                <a:ea typeface="+mn-ea"/>
                <a:cs typeface="Times New Roman"/>
              </a:rPr>
              <a:t>子ども</a:t>
            </a:r>
            <a:endParaRPr lang="ja-JP" sz="900" kern="100" dirty="0">
              <a:solidFill>
                <a:schemeClr val="tx1">
                  <a:lumMod val="50000"/>
                </a:schemeClr>
              </a:solidFill>
              <a:latin typeface="+mn-ea"/>
              <a:ea typeface="+mn-ea"/>
              <a:cs typeface="Times New Roman"/>
            </a:endParaRPr>
          </a:p>
        </p:txBody>
      </p:sp>
      <p:sp>
        <p:nvSpPr>
          <p:cNvPr id="87" name="テキスト ボックス 50"/>
          <p:cNvSpPr txBox="1">
            <a:spLocks noChangeArrowheads="1"/>
          </p:cNvSpPr>
          <p:nvPr/>
        </p:nvSpPr>
        <p:spPr bwMode="auto">
          <a:xfrm>
            <a:off x="7092295" y="6284911"/>
            <a:ext cx="790248" cy="2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rgbClr val="000000"/>
                </a:solidFill>
                <a:latin typeface="Calibri"/>
                <a:ea typeface="ＭＳ Ｐゴシック"/>
                <a:cs typeface="ＭＳ Ｐゴシック"/>
              </a:rPr>
              <a:t>要介護者</a:t>
            </a:r>
            <a:endParaRPr lang="ja-JP" sz="900" kern="100" dirty="0">
              <a:latin typeface="Century"/>
              <a:ea typeface="ＭＳ 明朝"/>
              <a:cs typeface="Times New Roman"/>
            </a:endParaRPr>
          </a:p>
        </p:txBody>
      </p:sp>
      <p:sp>
        <p:nvSpPr>
          <p:cNvPr id="88" name="テキスト ボックス 65"/>
          <p:cNvSpPr txBox="1">
            <a:spLocks noChangeArrowheads="1"/>
          </p:cNvSpPr>
          <p:nvPr/>
        </p:nvSpPr>
        <p:spPr bwMode="auto">
          <a:xfrm>
            <a:off x="1011190" y="5517346"/>
            <a:ext cx="294013" cy="1023973"/>
          </a:xfrm>
          <a:prstGeom prst="rect">
            <a:avLst/>
          </a:prstGeom>
          <a:solidFill>
            <a:schemeClr val="bg1"/>
          </a:solidFill>
          <a:ln>
            <a:solidFill>
              <a:schemeClr val="tx1"/>
            </a:solidFill>
          </a:ln>
          <a:extLst/>
        </p:spPr>
        <p:txBody>
          <a:bodyPr wrap="square" lIns="53950" tIns="26975" rIns="53950" bIns="26975">
            <a:spAutoFit/>
          </a:bodyPr>
          <a:lstStyle/>
          <a:p>
            <a:pPr algn="ctr" fontAlgn="auto">
              <a:spcBef>
                <a:spcPts val="0"/>
              </a:spcBef>
              <a:spcAft>
                <a:spcPts val="0"/>
              </a:spcAft>
              <a:defRPr/>
            </a:pPr>
            <a:r>
              <a:rPr lang="ja-JP" altLang="en-US" sz="1050" kern="100" dirty="0">
                <a:solidFill>
                  <a:schemeClr val="tx1">
                    <a:lumMod val="50000"/>
                  </a:schemeClr>
                </a:solidFill>
                <a:latin typeface="+mn-ea"/>
                <a:ea typeface="+mn-ea"/>
                <a:cs typeface="Times New Roman"/>
              </a:rPr>
              <a:t>見守られる側</a:t>
            </a:r>
            <a:endParaRPr lang="ja-JP" sz="1050" kern="100" dirty="0">
              <a:solidFill>
                <a:schemeClr val="tx1">
                  <a:lumMod val="50000"/>
                </a:schemeClr>
              </a:solidFill>
              <a:latin typeface="+mn-ea"/>
              <a:ea typeface="+mn-ea"/>
              <a:cs typeface="Times New Roman"/>
            </a:endParaRPr>
          </a:p>
        </p:txBody>
      </p:sp>
      <p:sp>
        <p:nvSpPr>
          <p:cNvPr id="89" name="テキスト ボックス 65"/>
          <p:cNvSpPr txBox="1">
            <a:spLocks noChangeArrowheads="1"/>
          </p:cNvSpPr>
          <p:nvPr/>
        </p:nvSpPr>
        <p:spPr bwMode="auto">
          <a:xfrm>
            <a:off x="997297" y="1701397"/>
            <a:ext cx="294013" cy="731584"/>
          </a:xfrm>
          <a:prstGeom prst="rect">
            <a:avLst/>
          </a:prstGeom>
          <a:solidFill>
            <a:schemeClr val="bg1"/>
          </a:solidFill>
          <a:ln>
            <a:solidFill>
              <a:schemeClr val="tx1"/>
            </a:solidFill>
          </a:ln>
          <a:extLst/>
        </p:spPr>
        <p:txBody>
          <a:bodyPr wrap="square" lIns="53950" tIns="26975" rIns="53950" bIns="26975">
            <a:spAutoFit/>
          </a:bodyPr>
          <a:lstStyle/>
          <a:p>
            <a:pPr algn="ctr" fontAlgn="auto">
              <a:spcBef>
                <a:spcPts val="0"/>
              </a:spcBef>
              <a:spcAft>
                <a:spcPts val="0"/>
              </a:spcAft>
              <a:defRPr/>
            </a:pPr>
            <a:r>
              <a:rPr lang="ja-JP" altLang="en-US" sz="1100" kern="100" dirty="0">
                <a:solidFill>
                  <a:schemeClr val="tx1">
                    <a:lumMod val="50000"/>
                  </a:schemeClr>
                </a:solidFill>
                <a:latin typeface="+mn-ea"/>
                <a:ea typeface="+mn-ea"/>
                <a:cs typeface="Times New Roman"/>
              </a:rPr>
              <a:t>見守る側</a:t>
            </a:r>
            <a:endParaRPr lang="ja-JP" sz="1100" kern="100" dirty="0">
              <a:solidFill>
                <a:schemeClr val="tx1">
                  <a:lumMod val="50000"/>
                </a:schemeClr>
              </a:solidFill>
              <a:latin typeface="+mn-ea"/>
              <a:ea typeface="+mn-ea"/>
              <a:cs typeface="Times New Roman"/>
            </a:endParaRPr>
          </a:p>
        </p:txBody>
      </p:sp>
      <p:sp>
        <p:nvSpPr>
          <p:cNvPr id="90" name="フリーフォーム 89"/>
          <p:cNvSpPr/>
          <p:nvPr/>
        </p:nvSpPr>
        <p:spPr bwMode="auto">
          <a:xfrm>
            <a:off x="2872708" y="4541716"/>
            <a:ext cx="1491751" cy="1303698"/>
          </a:xfrm>
          <a:custGeom>
            <a:avLst/>
            <a:gdLst>
              <a:gd name="connsiteX0" fmla="*/ 0 w 1114425"/>
              <a:gd name="connsiteY0" fmla="*/ 971550 h 971550"/>
              <a:gd name="connsiteX1" fmla="*/ 266700 w 1114425"/>
              <a:gd name="connsiteY1" fmla="*/ 561975 h 971550"/>
              <a:gd name="connsiteX2" fmla="*/ 733425 w 1114425"/>
              <a:gd name="connsiteY2" fmla="*/ 361950 h 971550"/>
              <a:gd name="connsiteX3" fmla="*/ 1114425 w 1114425"/>
              <a:gd name="connsiteY3" fmla="*/ 0 h 971550"/>
            </a:gdLst>
            <a:ahLst/>
            <a:cxnLst>
              <a:cxn ang="0">
                <a:pos x="connsiteX0" y="connsiteY0"/>
              </a:cxn>
              <a:cxn ang="0">
                <a:pos x="connsiteX1" y="connsiteY1"/>
              </a:cxn>
              <a:cxn ang="0">
                <a:pos x="connsiteX2" y="connsiteY2"/>
              </a:cxn>
              <a:cxn ang="0">
                <a:pos x="connsiteX3" y="connsiteY3"/>
              </a:cxn>
            </a:cxnLst>
            <a:rect l="l" t="t" r="r" b="b"/>
            <a:pathLst>
              <a:path w="1114425" h="971550">
                <a:moveTo>
                  <a:pt x="0" y="971550"/>
                </a:moveTo>
                <a:cubicBezTo>
                  <a:pt x="72231" y="817562"/>
                  <a:pt x="144463" y="663575"/>
                  <a:pt x="266700" y="561975"/>
                </a:cubicBezTo>
                <a:cubicBezTo>
                  <a:pt x="388938" y="460375"/>
                  <a:pt x="592138" y="455613"/>
                  <a:pt x="733425" y="361950"/>
                </a:cubicBezTo>
                <a:cubicBezTo>
                  <a:pt x="874713" y="268288"/>
                  <a:pt x="994569" y="134144"/>
                  <a:pt x="1114425" y="0"/>
                </a:cubicBezTo>
              </a:path>
            </a:pathLst>
          </a:cu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91" name="フリーフォーム 90"/>
          <p:cNvSpPr/>
          <p:nvPr/>
        </p:nvSpPr>
        <p:spPr bwMode="auto">
          <a:xfrm>
            <a:off x="3734797" y="4541716"/>
            <a:ext cx="724747" cy="1202276"/>
          </a:xfrm>
          <a:custGeom>
            <a:avLst/>
            <a:gdLst>
              <a:gd name="connsiteX0" fmla="*/ 0 w 593725"/>
              <a:gd name="connsiteY0" fmla="*/ 876300 h 876300"/>
              <a:gd name="connsiteX1" fmla="*/ 161925 w 593725"/>
              <a:gd name="connsiteY1" fmla="*/ 504825 h 876300"/>
              <a:gd name="connsiteX2" fmla="*/ 523875 w 593725"/>
              <a:gd name="connsiteY2" fmla="*/ 238125 h 876300"/>
              <a:gd name="connsiteX3" fmla="*/ 581025 w 593725"/>
              <a:gd name="connsiteY3" fmla="*/ 0 h 876300"/>
            </a:gdLst>
            <a:ahLst/>
            <a:cxnLst>
              <a:cxn ang="0">
                <a:pos x="connsiteX0" y="connsiteY0"/>
              </a:cxn>
              <a:cxn ang="0">
                <a:pos x="connsiteX1" y="connsiteY1"/>
              </a:cxn>
              <a:cxn ang="0">
                <a:pos x="connsiteX2" y="connsiteY2"/>
              </a:cxn>
              <a:cxn ang="0">
                <a:pos x="connsiteX3" y="connsiteY3"/>
              </a:cxn>
            </a:cxnLst>
            <a:rect l="l" t="t" r="r" b="b"/>
            <a:pathLst>
              <a:path w="593725" h="876300">
                <a:moveTo>
                  <a:pt x="0" y="876300"/>
                </a:moveTo>
                <a:cubicBezTo>
                  <a:pt x="37306" y="743743"/>
                  <a:pt x="74613" y="611187"/>
                  <a:pt x="161925" y="504825"/>
                </a:cubicBezTo>
                <a:cubicBezTo>
                  <a:pt x="249237" y="398463"/>
                  <a:pt x="454025" y="322263"/>
                  <a:pt x="523875" y="238125"/>
                </a:cubicBezTo>
                <a:cubicBezTo>
                  <a:pt x="593725" y="153988"/>
                  <a:pt x="587375" y="76994"/>
                  <a:pt x="581025" y="0"/>
                </a:cubicBezTo>
              </a:path>
            </a:pathLst>
          </a:cu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92" name="フリーフォーム 91"/>
          <p:cNvSpPr/>
          <p:nvPr/>
        </p:nvSpPr>
        <p:spPr bwMode="auto">
          <a:xfrm>
            <a:off x="4330651" y="4541716"/>
            <a:ext cx="226088" cy="1265664"/>
          </a:xfrm>
          <a:custGeom>
            <a:avLst/>
            <a:gdLst>
              <a:gd name="connsiteX0" fmla="*/ 0 w 219075"/>
              <a:gd name="connsiteY0" fmla="*/ 904875 h 904875"/>
              <a:gd name="connsiteX1" fmla="*/ 114300 w 219075"/>
              <a:gd name="connsiteY1" fmla="*/ 533400 h 904875"/>
              <a:gd name="connsiteX2" fmla="*/ 219075 w 219075"/>
              <a:gd name="connsiteY2" fmla="*/ 0 h 904875"/>
            </a:gdLst>
            <a:ahLst/>
            <a:cxnLst>
              <a:cxn ang="0">
                <a:pos x="connsiteX0" y="connsiteY0"/>
              </a:cxn>
              <a:cxn ang="0">
                <a:pos x="connsiteX1" y="connsiteY1"/>
              </a:cxn>
              <a:cxn ang="0">
                <a:pos x="connsiteX2" y="connsiteY2"/>
              </a:cxn>
            </a:cxnLst>
            <a:rect l="l" t="t" r="r" b="b"/>
            <a:pathLst>
              <a:path w="219075" h="904875">
                <a:moveTo>
                  <a:pt x="0" y="904875"/>
                </a:moveTo>
                <a:cubicBezTo>
                  <a:pt x="38894" y="794543"/>
                  <a:pt x="77788" y="684212"/>
                  <a:pt x="114300" y="533400"/>
                </a:cubicBezTo>
                <a:cubicBezTo>
                  <a:pt x="150812" y="382588"/>
                  <a:pt x="184943" y="191294"/>
                  <a:pt x="219075" y="0"/>
                </a:cubicBezTo>
              </a:path>
            </a:pathLst>
          </a:cu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93" name="フリーフォーム 92"/>
          <p:cNvSpPr/>
          <p:nvPr/>
        </p:nvSpPr>
        <p:spPr bwMode="auto">
          <a:xfrm>
            <a:off x="4651823" y="4541716"/>
            <a:ext cx="1200163" cy="1392442"/>
          </a:xfrm>
          <a:custGeom>
            <a:avLst/>
            <a:gdLst>
              <a:gd name="connsiteX0" fmla="*/ 811212 w 906462"/>
              <a:gd name="connsiteY0" fmla="*/ 990600 h 990600"/>
              <a:gd name="connsiteX1" fmla="*/ 792162 w 906462"/>
              <a:gd name="connsiteY1" fmla="*/ 495300 h 990600"/>
              <a:gd name="connsiteX2" fmla="*/ 125412 w 906462"/>
              <a:gd name="connsiteY2" fmla="*/ 171450 h 990600"/>
              <a:gd name="connsiteX3" fmla="*/ 39687 w 906462"/>
              <a:gd name="connsiteY3" fmla="*/ 0 h 990600"/>
            </a:gdLst>
            <a:ahLst/>
            <a:cxnLst>
              <a:cxn ang="0">
                <a:pos x="connsiteX0" y="connsiteY0"/>
              </a:cxn>
              <a:cxn ang="0">
                <a:pos x="connsiteX1" y="connsiteY1"/>
              </a:cxn>
              <a:cxn ang="0">
                <a:pos x="connsiteX2" y="connsiteY2"/>
              </a:cxn>
              <a:cxn ang="0">
                <a:pos x="connsiteX3" y="connsiteY3"/>
              </a:cxn>
            </a:cxnLst>
            <a:rect l="l" t="t" r="r" b="b"/>
            <a:pathLst>
              <a:path w="906462" h="990600">
                <a:moveTo>
                  <a:pt x="811212" y="990600"/>
                </a:moveTo>
                <a:cubicBezTo>
                  <a:pt x="858837" y="811212"/>
                  <a:pt x="906462" y="631825"/>
                  <a:pt x="792162" y="495300"/>
                </a:cubicBezTo>
                <a:cubicBezTo>
                  <a:pt x="677862" y="358775"/>
                  <a:pt x="250825" y="254000"/>
                  <a:pt x="125412" y="171450"/>
                </a:cubicBezTo>
                <a:cubicBezTo>
                  <a:pt x="0" y="88900"/>
                  <a:pt x="39687" y="0"/>
                  <a:pt x="39687" y="0"/>
                </a:cubicBezTo>
              </a:path>
            </a:pathLst>
          </a:cu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94" name="フリーフォーム 93"/>
          <p:cNvSpPr/>
          <p:nvPr/>
        </p:nvSpPr>
        <p:spPr bwMode="auto">
          <a:xfrm>
            <a:off x="4939185" y="4541716"/>
            <a:ext cx="1901667" cy="1012108"/>
          </a:xfrm>
          <a:custGeom>
            <a:avLst/>
            <a:gdLst>
              <a:gd name="connsiteX0" fmla="*/ 1476375 w 1476375"/>
              <a:gd name="connsiteY0" fmla="*/ 714375 h 714375"/>
              <a:gd name="connsiteX1" fmla="*/ 1066800 w 1476375"/>
              <a:gd name="connsiteY1" fmla="*/ 323850 h 714375"/>
              <a:gd name="connsiteX2" fmla="*/ 0 w 1476375"/>
              <a:gd name="connsiteY2" fmla="*/ 0 h 714375"/>
            </a:gdLst>
            <a:ahLst/>
            <a:cxnLst>
              <a:cxn ang="0">
                <a:pos x="connsiteX0" y="connsiteY0"/>
              </a:cxn>
              <a:cxn ang="0">
                <a:pos x="connsiteX1" y="connsiteY1"/>
              </a:cxn>
              <a:cxn ang="0">
                <a:pos x="connsiteX2" y="connsiteY2"/>
              </a:cxn>
            </a:cxnLst>
            <a:rect l="l" t="t" r="r" b="b"/>
            <a:pathLst>
              <a:path w="1476375" h="714375">
                <a:moveTo>
                  <a:pt x="1476375" y="714375"/>
                </a:moveTo>
                <a:cubicBezTo>
                  <a:pt x="1394619" y="578644"/>
                  <a:pt x="1312863" y="442913"/>
                  <a:pt x="1066800" y="323850"/>
                </a:cubicBezTo>
                <a:cubicBezTo>
                  <a:pt x="820738" y="204788"/>
                  <a:pt x="410369" y="102394"/>
                  <a:pt x="0" y="0"/>
                </a:cubicBezTo>
              </a:path>
            </a:pathLst>
          </a:cu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95" name="フリーフォーム 94"/>
          <p:cNvSpPr/>
          <p:nvPr/>
        </p:nvSpPr>
        <p:spPr bwMode="auto">
          <a:xfrm>
            <a:off x="4746906" y="4541716"/>
            <a:ext cx="1891101" cy="1316375"/>
          </a:xfrm>
          <a:custGeom>
            <a:avLst/>
            <a:gdLst>
              <a:gd name="connsiteX0" fmla="*/ 1390650 w 1390650"/>
              <a:gd name="connsiteY0" fmla="*/ 914400 h 914400"/>
              <a:gd name="connsiteX1" fmla="*/ 1123950 w 1390650"/>
              <a:gd name="connsiteY1" fmla="*/ 447675 h 914400"/>
              <a:gd name="connsiteX2" fmla="*/ 0 w 1390650"/>
              <a:gd name="connsiteY2" fmla="*/ 0 h 914400"/>
            </a:gdLst>
            <a:ahLst/>
            <a:cxnLst>
              <a:cxn ang="0">
                <a:pos x="connsiteX0" y="connsiteY0"/>
              </a:cxn>
              <a:cxn ang="0">
                <a:pos x="connsiteX1" y="connsiteY1"/>
              </a:cxn>
              <a:cxn ang="0">
                <a:pos x="connsiteX2" y="connsiteY2"/>
              </a:cxn>
            </a:cxnLst>
            <a:rect l="l" t="t" r="r" b="b"/>
            <a:pathLst>
              <a:path w="1390650" h="914400">
                <a:moveTo>
                  <a:pt x="1390650" y="914400"/>
                </a:moveTo>
                <a:cubicBezTo>
                  <a:pt x="1373187" y="757237"/>
                  <a:pt x="1355725" y="600075"/>
                  <a:pt x="1123950" y="447675"/>
                </a:cubicBezTo>
                <a:cubicBezTo>
                  <a:pt x="892175" y="295275"/>
                  <a:pt x="446087" y="147637"/>
                  <a:pt x="0" y="0"/>
                </a:cubicBezTo>
              </a:path>
            </a:pathLst>
          </a:cu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96" name="テキスト ボックス 71"/>
          <p:cNvSpPr txBox="1">
            <a:spLocks noChangeArrowheads="1"/>
          </p:cNvSpPr>
          <p:nvPr/>
        </p:nvSpPr>
        <p:spPr bwMode="auto">
          <a:xfrm>
            <a:off x="5584694" y="4848096"/>
            <a:ext cx="742708" cy="239143"/>
          </a:xfrm>
          <a:prstGeom prst="rect">
            <a:avLst/>
          </a:prstGeom>
          <a:solidFill>
            <a:schemeClr val="bg1"/>
          </a:solidFill>
          <a:ln>
            <a:solidFill>
              <a:schemeClr val="tx1"/>
            </a:solidFill>
          </a:ln>
          <a:extLst/>
        </p:spPr>
        <p:txBody>
          <a:bodyPr wrap="square" lIns="53950" tIns="26975" rIns="53950" bIns="26975">
            <a:spAutoFit/>
          </a:bodyPr>
          <a:lstStyle/>
          <a:p>
            <a:pPr algn="ctr" fontAlgn="auto">
              <a:spcBef>
                <a:spcPts val="0"/>
              </a:spcBef>
              <a:spcAft>
                <a:spcPts val="0"/>
              </a:spcAft>
              <a:defRPr/>
            </a:pPr>
            <a:r>
              <a:rPr lang="ja-JP" altLang="en-US" sz="1200" kern="100" dirty="0">
                <a:solidFill>
                  <a:srgbClr val="000000"/>
                </a:solidFill>
                <a:latin typeface="+mn-ea"/>
                <a:ea typeface="+mn-ea"/>
                <a:cs typeface="Times New Roman"/>
              </a:rPr>
              <a:t>健康情報</a:t>
            </a:r>
            <a:endParaRPr lang="ja-JP" sz="1000" kern="100" dirty="0">
              <a:latin typeface="+mn-ea"/>
              <a:ea typeface="+mn-ea"/>
              <a:cs typeface="Times New Roman"/>
            </a:endParaRPr>
          </a:p>
        </p:txBody>
      </p:sp>
      <p:grpSp>
        <p:nvGrpSpPr>
          <p:cNvPr id="97" name="グループ化 150"/>
          <p:cNvGrpSpPr>
            <a:grpSpLocks/>
          </p:cNvGrpSpPr>
          <p:nvPr/>
        </p:nvGrpSpPr>
        <p:grpSpPr bwMode="auto">
          <a:xfrm>
            <a:off x="6856144" y="4349824"/>
            <a:ext cx="1258824" cy="697867"/>
            <a:chOff x="7812244" y="4077072"/>
            <a:chExt cx="945861" cy="524374"/>
          </a:xfrm>
        </p:grpSpPr>
        <p:pic>
          <p:nvPicPr>
            <p:cNvPr id="98" name="Picture 52" descr="http://item.shopping.c.yimg.jp/i/g/kenko-keikaku_7303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44408" y="4077072"/>
              <a:ext cx="513697" cy="51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48" descr="http://hospital-illustration.com/material/stethoscope/l_03.gif"/>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12244" y="4139555"/>
              <a:ext cx="443583" cy="33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テキスト ボックス 71"/>
            <p:cNvSpPr txBox="1">
              <a:spLocks noChangeArrowheads="1"/>
            </p:cNvSpPr>
            <p:nvPr/>
          </p:nvSpPr>
          <p:spPr bwMode="auto">
            <a:xfrm>
              <a:off x="8061127" y="4441945"/>
              <a:ext cx="519161" cy="159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rgbClr val="000000"/>
                  </a:solidFill>
                  <a:latin typeface="+mn-ea"/>
                  <a:ea typeface="+mn-ea"/>
                  <a:cs typeface="Times New Roman"/>
                </a:rPr>
                <a:t>健康機器</a:t>
              </a:r>
              <a:endParaRPr lang="ja-JP" sz="900" kern="100" dirty="0">
                <a:latin typeface="+mn-ea"/>
                <a:ea typeface="+mn-ea"/>
                <a:cs typeface="Times New Roman"/>
              </a:endParaRPr>
            </a:p>
          </p:txBody>
        </p:sp>
      </p:grpSp>
      <p:sp>
        <p:nvSpPr>
          <p:cNvPr id="101" name="フリーフォーム 100"/>
          <p:cNvSpPr/>
          <p:nvPr/>
        </p:nvSpPr>
        <p:spPr bwMode="auto">
          <a:xfrm flipH="1">
            <a:off x="6580957" y="5021359"/>
            <a:ext cx="671922" cy="957173"/>
          </a:xfrm>
          <a:custGeom>
            <a:avLst/>
            <a:gdLst>
              <a:gd name="connsiteX0" fmla="*/ 38100 w 44450"/>
              <a:gd name="connsiteY0" fmla="*/ 790575 h 790575"/>
              <a:gd name="connsiteX1" fmla="*/ 38100 w 44450"/>
              <a:gd name="connsiteY1" fmla="*/ 190500 h 790575"/>
              <a:gd name="connsiteX2" fmla="*/ 0 w 44450"/>
              <a:gd name="connsiteY2" fmla="*/ 0 h 790575"/>
            </a:gdLst>
            <a:ahLst/>
            <a:cxnLst>
              <a:cxn ang="0">
                <a:pos x="connsiteX0" y="connsiteY0"/>
              </a:cxn>
              <a:cxn ang="0">
                <a:pos x="connsiteX1" y="connsiteY1"/>
              </a:cxn>
              <a:cxn ang="0">
                <a:pos x="connsiteX2" y="connsiteY2"/>
              </a:cxn>
            </a:cxnLst>
            <a:rect l="l" t="t" r="r" b="b"/>
            <a:pathLst>
              <a:path w="44450" h="790575">
                <a:moveTo>
                  <a:pt x="38100" y="790575"/>
                </a:moveTo>
                <a:cubicBezTo>
                  <a:pt x="41275" y="556418"/>
                  <a:pt x="44450" y="322262"/>
                  <a:pt x="38100" y="190500"/>
                </a:cubicBezTo>
                <a:cubicBezTo>
                  <a:pt x="31750" y="58738"/>
                  <a:pt x="15875" y="29369"/>
                  <a:pt x="0"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02" name="フリーフォーム 101"/>
          <p:cNvSpPr/>
          <p:nvPr/>
        </p:nvSpPr>
        <p:spPr bwMode="auto">
          <a:xfrm>
            <a:off x="7664907" y="5046714"/>
            <a:ext cx="390898" cy="1001545"/>
          </a:xfrm>
          <a:custGeom>
            <a:avLst/>
            <a:gdLst>
              <a:gd name="connsiteX0" fmla="*/ 219075 w 293688"/>
              <a:gd name="connsiteY0" fmla="*/ 752475 h 752475"/>
              <a:gd name="connsiteX1" fmla="*/ 257175 w 293688"/>
              <a:gd name="connsiteY1" fmla="*/ 476250 h 752475"/>
              <a:gd name="connsiteX2" fmla="*/ 0 w 293688"/>
              <a:gd name="connsiteY2" fmla="*/ 0 h 752475"/>
            </a:gdLst>
            <a:ahLst/>
            <a:cxnLst>
              <a:cxn ang="0">
                <a:pos x="connsiteX0" y="connsiteY0"/>
              </a:cxn>
              <a:cxn ang="0">
                <a:pos x="connsiteX1" y="connsiteY1"/>
              </a:cxn>
              <a:cxn ang="0">
                <a:pos x="connsiteX2" y="connsiteY2"/>
              </a:cxn>
            </a:cxnLst>
            <a:rect l="l" t="t" r="r" b="b"/>
            <a:pathLst>
              <a:path w="293688" h="752475">
                <a:moveTo>
                  <a:pt x="219075" y="752475"/>
                </a:moveTo>
                <a:cubicBezTo>
                  <a:pt x="256381" y="677069"/>
                  <a:pt x="293688" y="601663"/>
                  <a:pt x="257175" y="476250"/>
                </a:cubicBezTo>
                <a:cubicBezTo>
                  <a:pt x="220663" y="350838"/>
                  <a:pt x="110331" y="175419"/>
                  <a:pt x="0"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03" name="フリーフォーム 102"/>
          <p:cNvSpPr/>
          <p:nvPr/>
        </p:nvSpPr>
        <p:spPr bwMode="auto">
          <a:xfrm>
            <a:off x="3732683" y="4446633"/>
            <a:ext cx="574726" cy="1341732"/>
          </a:xfrm>
          <a:custGeom>
            <a:avLst/>
            <a:gdLst>
              <a:gd name="connsiteX0" fmla="*/ 590550 w 590550"/>
              <a:gd name="connsiteY0" fmla="*/ 1181100 h 1181100"/>
              <a:gd name="connsiteX1" fmla="*/ 504825 w 590550"/>
              <a:gd name="connsiteY1" fmla="*/ 685800 h 1181100"/>
              <a:gd name="connsiteX2" fmla="*/ 266700 w 590550"/>
              <a:gd name="connsiteY2" fmla="*/ 476250 h 1181100"/>
              <a:gd name="connsiteX3" fmla="*/ 190500 w 590550"/>
              <a:gd name="connsiteY3" fmla="*/ 209550 h 1181100"/>
              <a:gd name="connsiteX4" fmla="*/ 0 w 590550"/>
              <a:gd name="connsiteY4" fmla="*/ 0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1181100">
                <a:moveTo>
                  <a:pt x="590550" y="1181100"/>
                </a:moveTo>
                <a:cubicBezTo>
                  <a:pt x="574675" y="992187"/>
                  <a:pt x="558800" y="803275"/>
                  <a:pt x="504825" y="685800"/>
                </a:cubicBezTo>
                <a:cubicBezTo>
                  <a:pt x="450850" y="568325"/>
                  <a:pt x="319087" y="555625"/>
                  <a:pt x="266700" y="476250"/>
                </a:cubicBezTo>
                <a:cubicBezTo>
                  <a:pt x="214313" y="396875"/>
                  <a:pt x="234950" y="288925"/>
                  <a:pt x="190500" y="209550"/>
                </a:cubicBezTo>
                <a:cubicBezTo>
                  <a:pt x="146050" y="130175"/>
                  <a:pt x="0" y="0"/>
                  <a:pt x="0"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04" name="フリーフォーム 103"/>
          <p:cNvSpPr/>
          <p:nvPr/>
        </p:nvSpPr>
        <p:spPr bwMode="auto">
          <a:xfrm>
            <a:off x="2213464" y="4157157"/>
            <a:ext cx="426819" cy="1650224"/>
          </a:xfrm>
          <a:custGeom>
            <a:avLst/>
            <a:gdLst>
              <a:gd name="connsiteX0" fmla="*/ 0 w 228600"/>
              <a:gd name="connsiteY0" fmla="*/ 1104900 h 1104900"/>
              <a:gd name="connsiteX1" fmla="*/ 200025 w 228600"/>
              <a:gd name="connsiteY1" fmla="*/ 657225 h 1104900"/>
              <a:gd name="connsiteX2" fmla="*/ 161925 w 228600"/>
              <a:gd name="connsiteY2" fmla="*/ 228600 h 1104900"/>
              <a:gd name="connsiteX3" fmla="*/ 228600 w 228600"/>
              <a:gd name="connsiteY3" fmla="*/ 0 h 1104900"/>
            </a:gdLst>
            <a:ahLst/>
            <a:cxnLst>
              <a:cxn ang="0">
                <a:pos x="connsiteX0" y="connsiteY0"/>
              </a:cxn>
              <a:cxn ang="0">
                <a:pos x="connsiteX1" y="connsiteY1"/>
              </a:cxn>
              <a:cxn ang="0">
                <a:pos x="connsiteX2" y="connsiteY2"/>
              </a:cxn>
              <a:cxn ang="0">
                <a:pos x="connsiteX3" y="connsiteY3"/>
              </a:cxn>
            </a:cxnLst>
            <a:rect l="l" t="t" r="r" b="b"/>
            <a:pathLst>
              <a:path w="228600" h="1104900">
                <a:moveTo>
                  <a:pt x="0" y="1104900"/>
                </a:moveTo>
                <a:cubicBezTo>
                  <a:pt x="86519" y="954087"/>
                  <a:pt x="173038" y="803275"/>
                  <a:pt x="200025" y="657225"/>
                </a:cubicBezTo>
                <a:cubicBezTo>
                  <a:pt x="227013" y="511175"/>
                  <a:pt x="157163" y="338137"/>
                  <a:pt x="161925" y="228600"/>
                </a:cubicBezTo>
                <a:cubicBezTo>
                  <a:pt x="166687" y="119063"/>
                  <a:pt x="197643" y="59531"/>
                  <a:pt x="228600"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05" name="フリーフォーム 104"/>
          <p:cNvSpPr/>
          <p:nvPr/>
        </p:nvSpPr>
        <p:spPr bwMode="auto">
          <a:xfrm>
            <a:off x="2735366" y="4157157"/>
            <a:ext cx="245104" cy="1688257"/>
          </a:xfrm>
          <a:custGeom>
            <a:avLst/>
            <a:gdLst>
              <a:gd name="connsiteX0" fmla="*/ 123825 w 233363"/>
              <a:gd name="connsiteY0" fmla="*/ 1123950 h 1123950"/>
              <a:gd name="connsiteX1" fmla="*/ 219075 w 233363"/>
              <a:gd name="connsiteY1" fmla="*/ 638175 h 1123950"/>
              <a:gd name="connsiteX2" fmla="*/ 38100 w 233363"/>
              <a:gd name="connsiteY2" fmla="*/ 180975 h 1123950"/>
              <a:gd name="connsiteX3" fmla="*/ 0 w 233363"/>
              <a:gd name="connsiteY3" fmla="*/ 0 h 1123950"/>
            </a:gdLst>
            <a:ahLst/>
            <a:cxnLst>
              <a:cxn ang="0">
                <a:pos x="connsiteX0" y="connsiteY0"/>
              </a:cxn>
              <a:cxn ang="0">
                <a:pos x="connsiteX1" y="connsiteY1"/>
              </a:cxn>
              <a:cxn ang="0">
                <a:pos x="connsiteX2" y="connsiteY2"/>
              </a:cxn>
              <a:cxn ang="0">
                <a:pos x="connsiteX3" y="connsiteY3"/>
              </a:cxn>
            </a:cxnLst>
            <a:rect l="l" t="t" r="r" b="b"/>
            <a:pathLst>
              <a:path w="233363" h="1123950">
                <a:moveTo>
                  <a:pt x="123825" y="1123950"/>
                </a:moveTo>
                <a:cubicBezTo>
                  <a:pt x="178594" y="959644"/>
                  <a:pt x="233363" y="795338"/>
                  <a:pt x="219075" y="638175"/>
                </a:cubicBezTo>
                <a:cubicBezTo>
                  <a:pt x="204788" y="481013"/>
                  <a:pt x="74613" y="287338"/>
                  <a:pt x="38100" y="180975"/>
                </a:cubicBezTo>
                <a:cubicBezTo>
                  <a:pt x="1588" y="74613"/>
                  <a:pt x="794" y="37306"/>
                  <a:pt x="0"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06" name="フリーフォーム 105"/>
          <p:cNvSpPr/>
          <p:nvPr/>
        </p:nvSpPr>
        <p:spPr bwMode="auto">
          <a:xfrm>
            <a:off x="2735366" y="4157157"/>
            <a:ext cx="1105079" cy="1612190"/>
          </a:xfrm>
          <a:custGeom>
            <a:avLst/>
            <a:gdLst>
              <a:gd name="connsiteX0" fmla="*/ 733425 w 831850"/>
              <a:gd name="connsiteY0" fmla="*/ 1076325 h 1076325"/>
              <a:gd name="connsiteX1" fmla="*/ 733425 w 831850"/>
              <a:gd name="connsiteY1" fmla="*/ 657225 h 1076325"/>
              <a:gd name="connsiteX2" fmla="*/ 142875 w 831850"/>
              <a:gd name="connsiteY2" fmla="*/ 190500 h 1076325"/>
              <a:gd name="connsiteX3" fmla="*/ 0 w 831850"/>
              <a:gd name="connsiteY3" fmla="*/ 0 h 1076325"/>
            </a:gdLst>
            <a:ahLst/>
            <a:cxnLst>
              <a:cxn ang="0">
                <a:pos x="connsiteX0" y="connsiteY0"/>
              </a:cxn>
              <a:cxn ang="0">
                <a:pos x="connsiteX1" y="connsiteY1"/>
              </a:cxn>
              <a:cxn ang="0">
                <a:pos x="connsiteX2" y="connsiteY2"/>
              </a:cxn>
              <a:cxn ang="0">
                <a:pos x="connsiteX3" y="connsiteY3"/>
              </a:cxn>
            </a:cxnLst>
            <a:rect l="l" t="t" r="r" b="b"/>
            <a:pathLst>
              <a:path w="831850" h="1076325">
                <a:moveTo>
                  <a:pt x="733425" y="1076325"/>
                </a:moveTo>
                <a:cubicBezTo>
                  <a:pt x="782637" y="940593"/>
                  <a:pt x="831850" y="804862"/>
                  <a:pt x="733425" y="657225"/>
                </a:cubicBezTo>
                <a:cubicBezTo>
                  <a:pt x="635000" y="509588"/>
                  <a:pt x="265112" y="300037"/>
                  <a:pt x="142875" y="190500"/>
                </a:cubicBezTo>
                <a:cubicBezTo>
                  <a:pt x="20638" y="80963"/>
                  <a:pt x="10319" y="40481"/>
                  <a:pt x="0"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07" name="テキスト ボックス 71"/>
          <p:cNvSpPr txBox="1">
            <a:spLocks noChangeArrowheads="1"/>
          </p:cNvSpPr>
          <p:nvPr/>
        </p:nvSpPr>
        <p:spPr bwMode="auto">
          <a:xfrm>
            <a:off x="2669863" y="4664268"/>
            <a:ext cx="851525" cy="239143"/>
          </a:xfrm>
          <a:prstGeom prst="rect">
            <a:avLst/>
          </a:prstGeom>
          <a:solidFill>
            <a:schemeClr val="bg1"/>
          </a:solidFill>
          <a:ln>
            <a:solidFill>
              <a:srgbClr val="CC0000"/>
            </a:solidFill>
          </a:ln>
          <a:extLst/>
        </p:spPr>
        <p:txBody>
          <a:bodyPr wrap="square" lIns="53950" tIns="26975" rIns="53950" bIns="26975">
            <a:spAutoFit/>
          </a:bodyPr>
          <a:lstStyle/>
          <a:p>
            <a:pPr algn="ctr" fontAlgn="auto">
              <a:spcBef>
                <a:spcPts val="0"/>
              </a:spcBef>
              <a:spcAft>
                <a:spcPts val="0"/>
              </a:spcAft>
              <a:defRPr/>
            </a:pPr>
            <a:r>
              <a:rPr lang="ja-JP" altLang="en-US" sz="1200" kern="100" dirty="0">
                <a:solidFill>
                  <a:srgbClr val="000000"/>
                </a:solidFill>
                <a:latin typeface="+mn-ea"/>
                <a:ea typeface="+mn-ea"/>
                <a:cs typeface="Times New Roman"/>
              </a:rPr>
              <a:t>運転情報</a:t>
            </a:r>
            <a:endParaRPr lang="ja-JP" sz="1200" kern="100" dirty="0">
              <a:latin typeface="+mn-ea"/>
              <a:ea typeface="+mn-ea"/>
              <a:cs typeface="Times New Roman"/>
            </a:endParaRPr>
          </a:p>
        </p:txBody>
      </p:sp>
      <p:sp>
        <p:nvSpPr>
          <p:cNvPr id="108" name="テキスト ボックス 71"/>
          <p:cNvSpPr txBox="1">
            <a:spLocks noChangeArrowheads="1"/>
          </p:cNvSpPr>
          <p:nvPr/>
        </p:nvSpPr>
        <p:spPr bwMode="auto">
          <a:xfrm>
            <a:off x="2243045" y="4392698"/>
            <a:ext cx="851525" cy="239143"/>
          </a:xfrm>
          <a:prstGeom prst="rect">
            <a:avLst/>
          </a:prstGeom>
          <a:solidFill>
            <a:schemeClr val="bg1"/>
          </a:solidFill>
          <a:ln>
            <a:solidFill>
              <a:srgbClr val="CC0000"/>
            </a:solidFill>
          </a:ln>
          <a:extLst/>
        </p:spPr>
        <p:txBody>
          <a:bodyPr wrap="square" lIns="53950" tIns="26975" rIns="53950" bIns="26975">
            <a:spAutoFit/>
          </a:bodyPr>
          <a:lstStyle/>
          <a:p>
            <a:pPr algn="ctr" fontAlgn="auto">
              <a:spcBef>
                <a:spcPts val="0"/>
              </a:spcBef>
              <a:spcAft>
                <a:spcPts val="0"/>
              </a:spcAft>
              <a:defRPr/>
            </a:pPr>
            <a:r>
              <a:rPr lang="ja-JP" altLang="en-US" sz="1200" kern="100" dirty="0">
                <a:solidFill>
                  <a:srgbClr val="000000"/>
                </a:solidFill>
                <a:latin typeface="+mn-ea"/>
                <a:ea typeface="+mn-ea"/>
                <a:cs typeface="Times New Roman"/>
              </a:rPr>
              <a:t>位置情報</a:t>
            </a:r>
            <a:endParaRPr lang="ja-JP" sz="1200" kern="100" dirty="0">
              <a:latin typeface="+mn-ea"/>
              <a:ea typeface="+mn-ea"/>
              <a:cs typeface="Times New Roman"/>
            </a:endParaRPr>
          </a:p>
        </p:txBody>
      </p:sp>
      <p:sp>
        <p:nvSpPr>
          <p:cNvPr id="109" name="テキスト ボックス 60"/>
          <p:cNvSpPr txBox="1">
            <a:spLocks noChangeArrowheads="1"/>
          </p:cNvSpPr>
          <p:nvPr/>
        </p:nvSpPr>
        <p:spPr bwMode="auto">
          <a:xfrm>
            <a:off x="1170342" y="4366347"/>
            <a:ext cx="1093831" cy="608475"/>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3950" tIns="26975" rIns="53950" bIns="26975">
            <a:spAutoFit/>
          </a:bodyPr>
          <a:lstStyle/>
          <a:p>
            <a:pPr fontAlgn="auto">
              <a:spcBef>
                <a:spcPts val="0"/>
              </a:spcBef>
              <a:spcAft>
                <a:spcPts val="0"/>
              </a:spcAft>
              <a:defRPr/>
            </a:pPr>
            <a:r>
              <a:rPr lang="ja-JP" altLang="en-US" sz="1200" kern="100" dirty="0">
                <a:solidFill>
                  <a:srgbClr val="000000"/>
                </a:solidFill>
                <a:latin typeface="+mn-ea"/>
                <a:ea typeface="+mn-ea"/>
                <a:cs typeface="Times New Roman"/>
              </a:rPr>
              <a:t>ＧＰＳ</a:t>
            </a:r>
            <a:endParaRPr lang="en-US" altLang="ja-JP" sz="1200" kern="100" dirty="0">
              <a:solidFill>
                <a:srgbClr val="000000"/>
              </a:solidFill>
              <a:latin typeface="+mn-ea"/>
              <a:ea typeface="+mn-ea"/>
              <a:cs typeface="Times New Roman"/>
            </a:endParaRPr>
          </a:p>
          <a:p>
            <a:pPr fontAlgn="auto">
              <a:spcBef>
                <a:spcPts val="0"/>
              </a:spcBef>
              <a:spcAft>
                <a:spcPts val="0"/>
              </a:spcAft>
              <a:defRPr/>
            </a:pPr>
            <a:r>
              <a:rPr lang="ja-JP" altLang="en-US" sz="1200" kern="100" dirty="0">
                <a:solidFill>
                  <a:srgbClr val="000000"/>
                </a:solidFill>
                <a:latin typeface="+mn-ea"/>
                <a:ea typeface="+mn-ea"/>
                <a:cs typeface="Times New Roman"/>
              </a:rPr>
              <a:t>加速度センサ</a:t>
            </a:r>
            <a:endParaRPr lang="en-US" altLang="ja-JP" sz="1200" kern="100" dirty="0">
              <a:solidFill>
                <a:srgbClr val="000000"/>
              </a:solidFill>
              <a:latin typeface="+mn-ea"/>
              <a:ea typeface="+mn-ea"/>
              <a:cs typeface="Times New Roman"/>
            </a:endParaRPr>
          </a:p>
          <a:p>
            <a:pPr fontAlgn="auto">
              <a:spcBef>
                <a:spcPts val="0"/>
              </a:spcBef>
              <a:spcAft>
                <a:spcPts val="0"/>
              </a:spcAft>
              <a:defRPr/>
            </a:pPr>
            <a:r>
              <a:rPr lang="ja-JP" altLang="en-US" sz="1200" kern="100" dirty="0" smtClean="0">
                <a:solidFill>
                  <a:schemeClr val="tx1">
                    <a:lumMod val="50000"/>
                  </a:schemeClr>
                </a:solidFill>
                <a:latin typeface="+mn-ea"/>
                <a:ea typeface="+mn-ea"/>
                <a:cs typeface="Times New Roman"/>
              </a:rPr>
              <a:t>地磁気センサ</a:t>
            </a:r>
            <a:endParaRPr lang="en-US" altLang="ja-JP" sz="1200" kern="100" dirty="0" smtClean="0">
              <a:solidFill>
                <a:schemeClr val="tx1">
                  <a:lumMod val="50000"/>
                </a:schemeClr>
              </a:solidFill>
              <a:latin typeface="+mn-ea"/>
              <a:ea typeface="+mn-ea"/>
              <a:cs typeface="Times New Roman"/>
            </a:endParaRPr>
          </a:p>
        </p:txBody>
      </p:sp>
      <p:sp>
        <p:nvSpPr>
          <p:cNvPr id="110" name="テキスト ボックス 60"/>
          <p:cNvSpPr txBox="1">
            <a:spLocks noChangeArrowheads="1"/>
          </p:cNvSpPr>
          <p:nvPr/>
        </p:nvSpPr>
        <p:spPr bwMode="auto">
          <a:xfrm>
            <a:off x="1188677" y="3345780"/>
            <a:ext cx="574726" cy="36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fontAlgn="auto">
              <a:spcBef>
                <a:spcPts val="0"/>
              </a:spcBef>
              <a:spcAft>
                <a:spcPts val="0"/>
              </a:spcAft>
              <a:defRPr/>
            </a:pPr>
            <a:r>
              <a:rPr lang="ja-JP" altLang="en-US" sz="900" kern="100" dirty="0">
                <a:solidFill>
                  <a:srgbClr val="000000"/>
                </a:solidFill>
                <a:latin typeface="Calibri"/>
                <a:ea typeface="ＭＳ Ｐゴシック"/>
                <a:cs typeface="Times New Roman"/>
              </a:rPr>
              <a:t>大画面</a:t>
            </a:r>
            <a:endParaRPr lang="en-US" altLang="ja-JP" sz="900" kern="100" dirty="0">
              <a:solidFill>
                <a:srgbClr val="000000"/>
              </a:solidFill>
              <a:latin typeface="Calibri"/>
              <a:ea typeface="ＭＳ Ｐゴシック"/>
              <a:cs typeface="Times New Roman"/>
            </a:endParaRPr>
          </a:p>
          <a:p>
            <a:pPr fontAlgn="auto">
              <a:spcBef>
                <a:spcPts val="0"/>
              </a:spcBef>
              <a:spcAft>
                <a:spcPts val="0"/>
              </a:spcAft>
              <a:defRPr/>
            </a:pPr>
            <a:r>
              <a:rPr lang="ja-JP" altLang="en-US" sz="900" kern="100" dirty="0">
                <a:solidFill>
                  <a:srgbClr val="000000"/>
                </a:solidFill>
                <a:latin typeface="Calibri"/>
                <a:ea typeface="ＭＳ Ｐゴシック"/>
                <a:cs typeface="Times New Roman"/>
              </a:rPr>
              <a:t>ＧＵＩ</a:t>
            </a:r>
            <a:endParaRPr lang="en-US" altLang="ja-JP" sz="900" kern="100" dirty="0">
              <a:solidFill>
                <a:srgbClr val="000000"/>
              </a:solidFill>
              <a:latin typeface="Calibri"/>
              <a:ea typeface="ＭＳ Ｐゴシック"/>
              <a:cs typeface="Times New Roman"/>
            </a:endParaRPr>
          </a:p>
        </p:txBody>
      </p:sp>
      <p:sp>
        <p:nvSpPr>
          <p:cNvPr id="111" name="フリーフォーム 110"/>
          <p:cNvSpPr/>
          <p:nvPr/>
        </p:nvSpPr>
        <p:spPr bwMode="auto">
          <a:xfrm>
            <a:off x="2779737" y="4182513"/>
            <a:ext cx="1489639" cy="1605851"/>
          </a:xfrm>
          <a:custGeom>
            <a:avLst/>
            <a:gdLst>
              <a:gd name="connsiteX0" fmla="*/ 1200150 w 1200150"/>
              <a:gd name="connsiteY0" fmla="*/ 1104900 h 1104900"/>
              <a:gd name="connsiteX1" fmla="*/ 781050 w 1200150"/>
              <a:gd name="connsiteY1" fmla="*/ 457200 h 1104900"/>
              <a:gd name="connsiteX2" fmla="*/ 295275 w 1200150"/>
              <a:gd name="connsiteY2" fmla="*/ 219075 h 1104900"/>
              <a:gd name="connsiteX3" fmla="*/ 0 w 1200150"/>
              <a:gd name="connsiteY3" fmla="*/ 0 h 1104900"/>
            </a:gdLst>
            <a:ahLst/>
            <a:cxnLst>
              <a:cxn ang="0">
                <a:pos x="connsiteX0" y="connsiteY0"/>
              </a:cxn>
              <a:cxn ang="0">
                <a:pos x="connsiteX1" y="connsiteY1"/>
              </a:cxn>
              <a:cxn ang="0">
                <a:pos x="connsiteX2" y="connsiteY2"/>
              </a:cxn>
              <a:cxn ang="0">
                <a:pos x="connsiteX3" y="connsiteY3"/>
              </a:cxn>
            </a:cxnLst>
            <a:rect l="l" t="t" r="r" b="b"/>
            <a:pathLst>
              <a:path w="1200150" h="1104900">
                <a:moveTo>
                  <a:pt x="1200150" y="1104900"/>
                </a:moveTo>
                <a:cubicBezTo>
                  <a:pt x="1066006" y="854868"/>
                  <a:pt x="931862" y="604837"/>
                  <a:pt x="781050" y="457200"/>
                </a:cubicBezTo>
                <a:cubicBezTo>
                  <a:pt x="630238" y="309563"/>
                  <a:pt x="425450" y="295275"/>
                  <a:pt x="295275" y="219075"/>
                </a:cubicBezTo>
                <a:cubicBezTo>
                  <a:pt x="165100" y="142875"/>
                  <a:pt x="82550" y="71437"/>
                  <a:pt x="0"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12" name="テキスト ボックス 71"/>
          <p:cNvSpPr txBox="1">
            <a:spLocks noChangeArrowheads="1"/>
          </p:cNvSpPr>
          <p:nvPr/>
        </p:nvSpPr>
        <p:spPr bwMode="auto">
          <a:xfrm>
            <a:off x="3130488" y="4926276"/>
            <a:ext cx="851525" cy="239143"/>
          </a:xfrm>
          <a:prstGeom prst="rect">
            <a:avLst/>
          </a:prstGeom>
          <a:solidFill>
            <a:schemeClr val="bg1"/>
          </a:solidFill>
          <a:ln>
            <a:solidFill>
              <a:srgbClr val="CC0000"/>
            </a:solidFill>
          </a:ln>
          <a:extLst/>
        </p:spPr>
        <p:txBody>
          <a:bodyPr wrap="square" lIns="53950" tIns="26975" rIns="53950" bIns="26975">
            <a:spAutoFit/>
          </a:bodyPr>
          <a:lstStyle/>
          <a:p>
            <a:pPr algn="ctr" fontAlgn="auto">
              <a:spcBef>
                <a:spcPts val="0"/>
              </a:spcBef>
              <a:spcAft>
                <a:spcPts val="0"/>
              </a:spcAft>
              <a:defRPr/>
            </a:pPr>
            <a:r>
              <a:rPr lang="ja-JP" altLang="en-US" sz="1200" kern="100" dirty="0">
                <a:solidFill>
                  <a:srgbClr val="000000"/>
                </a:solidFill>
                <a:latin typeface="+mn-ea"/>
                <a:ea typeface="+mn-ea"/>
                <a:cs typeface="Times New Roman"/>
              </a:rPr>
              <a:t>行動情報</a:t>
            </a:r>
            <a:endParaRPr lang="ja-JP" sz="1200" kern="100" dirty="0">
              <a:latin typeface="+mn-ea"/>
              <a:ea typeface="+mn-ea"/>
              <a:cs typeface="Times New Roman"/>
            </a:endParaRPr>
          </a:p>
        </p:txBody>
      </p:sp>
      <p:sp>
        <p:nvSpPr>
          <p:cNvPr id="113" name="テキスト ボックス 60"/>
          <p:cNvSpPr txBox="1">
            <a:spLocks noChangeArrowheads="1"/>
          </p:cNvSpPr>
          <p:nvPr/>
        </p:nvSpPr>
        <p:spPr bwMode="auto">
          <a:xfrm>
            <a:off x="1370392" y="3844439"/>
            <a:ext cx="1345957" cy="25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fontAlgn="auto">
              <a:spcBef>
                <a:spcPts val="0"/>
              </a:spcBef>
              <a:spcAft>
                <a:spcPts val="0"/>
              </a:spcAft>
              <a:defRPr/>
            </a:pPr>
            <a:r>
              <a:rPr lang="en-US" altLang="ja-JP" sz="900" b="1" kern="100" dirty="0">
                <a:solidFill>
                  <a:srgbClr val="000000"/>
                </a:solidFill>
                <a:latin typeface="Calibri"/>
                <a:ea typeface="ＭＳ Ｐゴシック"/>
                <a:cs typeface="ＭＳ Ｐゴシック"/>
              </a:rPr>
              <a:t>『</a:t>
            </a:r>
            <a:r>
              <a:rPr lang="ja-JP" sz="900" b="1" kern="100" dirty="0">
                <a:solidFill>
                  <a:srgbClr val="000000"/>
                </a:solidFill>
                <a:latin typeface="Calibri"/>
                <a:ea typeface="ＭＳ Ｐゴシック"/>
                <a:cs typeface="ＭＳ Ｐゴシック"/>
              </a:rPr>
              <a:t>スマートフォン</a:t>
            </a:r>
            <a:r>
              <a:rPr lang="en-US" altLang="ja-JP" sz="900" b="1" kern="100" dirty="0">
                <a:solidFill>
                  <a:srgbClr val="000000"/>
                </a:solidFill>
                <a:latin typeface="Calibri"/>
                <a:ea typeface="ＭＳ Ｐゴシック"/>
                <a:cs typeface="ＭＳ Ｐゴシック"/>
              </a:rPr>
              <a:t>』</a:t>
            </a:r>
            <a:endParaRPr lang="ja-JP" sz="1000" b="1" kern="100" dirty="0">
              <a:latin typeface="Century"/>
              <a:ea typeface="ＭＳ 明朝"/>
              <a:cs typeface="Times New Roman"/>
            </a:endParaRPr>
          </a:p>
        </p:txBody>
      </p:sp>
      <p:sp>
        <p:nvSpPr>
          <p:cNvPr id="114" name="フリーフォーム 113"/>
          <p:cNvSpPr/>
          <p:nvPr/>
        </p:nvSpPr>
        <p:spPr bwMode="auto">
          <a:xfrm>
            <a:off x="1393633" y="2145618"/>
            <a:ext cx="2822918" cy="1405120"/>
          </a:xfrm>
          <a:custGeom>
            <a:avLst/>
            <a:gdLst>
              <a:gd name="connsiteX0" fmla="*/ 0 w 2114550"/>
              <a:gd name="connsiteY0" fmla="*/ 0 h 1076325"/>
              <a:gd name="connsiteX1" fmla="*/ 180975 w 2114550"/>
              <a:gd name="connsiteY1" fmla="*/ 400050 h 1076325"/>
              <a:gd name="connsiteX2" fmla="*/ 1076325 w 2114550"/>
              <a:gd name="connsiteY2" fmla="*/ 676275 h 1076325"/>
              <a:gd name="connsiteX3" fmla="*/ 1838325 w 2114550"/>
              <a:gd name="connsiteY3" fmla="*/ 838200 h 1076325"/>
              <a:gd name="connsiteX4" fmla="*/ 2114550 w 2114550"/>
              <a:gd name="connsiteY4" fmla="*/ 1076325 h 107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50" h="1076325">
                <a:moveTo>
                  <a:pt x="0" y="0"/>
                </a:moveTo>
                <a:cubicBezTo>
                  <a:pt x="794" y="143669"/>
                  <a:pt x="1588" y="287338"/>
                  <a:pt x="180975" y="400050"/>
                </a:cubicBezTo>
                <a:cubicBezTo>
                  <a:pt x="360363" y="512763"/>
                  <a:pt x="800100" y="603250"/>
                  <a:pt x="1076325" y="676275"/>
                </a:cubicBezTo>
                <a:cubicBezTo>
                  <a:pt x="1352550" y="749300"/>
                  <a:pt x="1665288" y="771525"/>
                  <a:pt x="1838325" y="838200"/>
                </a:cubicBezTo>
                <a:cubicBezTo>
                  <a:pt x="2011363" y="904875"/>
                  <a:pt x="2062956" y="990600"/>
                  <a:pt x="2114550" y="1076325"/>
                </a:cubicBezTo>
              </a:path>
            </a:pathLst>
          </a:cu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15" name="フリーフォーム 114"/>
          <p:cNvSpPr/>
          <p:nvPr/>
        </p:nvSpPr>
        <p:spPr bwMode="auto">
          <a:xfrm>
            <a:off x="3215007" y="1889948"/>
            <a:ext cx="1064933" cy="1635434"/>
          </a:xfrm>
          <a:custGeom>
            <a:avLst/>
            <a:gdLst>
              <a:gd name="connsiteX0" fmla="*/ 0 w 800100"/>
              <a:gd name="connsiteY0" fmla="*/ 0 h 1228725"/>
              <a:gd name="connsiteX1" fmla="*/ 295275 w 800100"/>
              <a:gd name="connsiteY1" fmla="*/ 514350 h 1228725"/>
              <a:gd name="connsiteX2" fmla="*/ 619125 w 800100"/>
              <a:gd name="connsiteY2" fmla="*/ 781050 h 1228725"/>
              <a:gd name="connsiteX3" fmla="*/ 800100 w 800100"/>
              <a:gd name="connsiteY3" fmla="*/ 1228725 h 1228725"/>
            </a:gdLst>
            <a:ahLst/>
            <a:cxnLst>
              <a:cxn ang="0">
                <a:pos x="connsiteX0" y="connsiteY0"/>
              </a:cxn>
              <a:cxn ang="0">
                <a:pos x="connsiteX1" y="connsiteY1"/>
              </a:cxn>
              <a:cxn ang="0">
                <a:pos x="connsiteX2" y="connsiteY2"/>
              </a:cxn>
              <a:cxn ang="0">
                <a:pos x="connsiteX3" y="connsiteY3"/>
              </a:cxn>
            </a:cxnLst>
            <a:rect l="l" t="t" r="r" b="b"/>
            <a:pathLst>
              <a:path w="800100" h="1228725">
                <a:moveTo>
                  <a:pt x="0" y="0"/>
                </a:moveTo>
                <a:cubicBezTo>
                  <a:pt x="96044" y="192087"/>
                  <a:pt x="192088" y="384175"/>
                  <a:pt x="295275" y="514350"/>
                </a:cubicBezTo>
                <a:cubicBezTo>
                  <a:pt x="398462" y="644525"/>
                  <a:pt x="534988" y="661988"/>
                  <a:pt x="619125" y="781050"/>
                </a:cubicBezTo>
                <a:cubicBezTo>
                  <a:pt x="703262" y="900112"/>
                  <a:pt x="751681" y="1064418"/>
                  <a:pt x="800100" y="1228725"/>
                </a:cubicBezTo>
              </a:path>
            </a:pathLst>
          </a:cu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16" name="フリーフォーム 115"/>
          <p:cNvSpPr/>
          <p:nvPr/>
        </p:nvSpPr>
        <p:spPr bwMode="auto">
          <a:xfrm>
            <a:off x="4419396" y="2206893"/>
            <a:ext cx="213410" cy="1244536"/>
          </a:xfrm>
          <a:custGeom>
            <a:avLst/>
            <a:gdLst>
              <a:gd name="connsiteX0" fmla="*/ 0 w 160337"/>
              <a:gd name="connsiteY0" fmla="*/ 0 h 935037"/>
              <a:gd name="connsiteX1" fmla="*/ 152400 w 160337"/>
              <a:gd name="connsiteY1" fmla="*/ 314325 h 935037"/>
              <a:gd name="connsiteX2" fmla="*/ 47625 w 160337"/>
              <a:gd name="connsiteY2" fmla="*/ 638175 h 935037"/>
              <a:gd name="connsiteX3" fmla="*/ 66675 w 160337"/>
              <a:gd name="connsiteY3" fmla="*/ 885825 h 935037"/>
              <a:gd name="connsiteX4" fmla="*/ 38100 w 160337"/>
              <a:gd name="connsiteY4" fmla="*/ 933450 h 935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37" h="935037">
                <a:moveTo>
                  <a:pt x="0" y="0"/>
                </a:moveTo>
                <a:cubicBezTo>
                  <a:pt x="72231" y="103981"/>
                  <a:pt x="144463" y="207963"/>
                  <a:pt x="152400" y="314325"/>
                </a:cubicBezTo>
                <a:cubicBezTo>
                  <a:pt x="160337" y="420687"/>
                  <a:pt x="61913" y="542925"/>
                  <a:pt x="47625" y="638175"/>
                </a:cubicBezTo>
                <a:cubicBezTo>
                  <a:pt x="33338" y="733425"/>
                  <a:pt x="68262" y="836613"/>
                  <a:pt x="66675" y="885825"/>
                </a:cubicBezTo>
                <a:cubicBezTo>
                  <a:pt x="65088" y="935037"/>
                  <a:pt x="51594" y="934243"/>
                  <a:pt x="38100" y="933450"/>
                </a:cubicBezTo>
              </a:path>
            </a:pathLst>
          </a:cu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17" name="フリーフォーム 116"/>
          <p:cNvSpPr/>
          <p:nvPr/>
        </p:nvSpPr>
        <p:spPr bwMode="auto">
          <a:xfrm>
            <a:off x="4672952" y="2080114"/>
            <a:ext cx="338075" cy="1381877"/>
          </a:xfrm>
          <a:custGeom>
            <a:avLst/>
            <a:gdLst>
              <a:gd name="connsiteX0" fmla="*/ 152400 w 254000"/>
              <a:gd name="connsiteY0" fmla="*/ 0 h 1038225"/>
              <a:gd name="connsiteX1" fmla="*/ 209550 w 254000"/>
              <a:gd name="connsiteY1" fmla="*/ 342900 h 1038225"/>
              <a:gd name="connsiteX2" fmla="*/ 219075 w 254000"/>
              <a:gd name="connsiteY2" fmla="*/ 657225 h 1038225"/>
              <a:gd name="connsiteX3" fmla="*/ 0 w 254000"/>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254000" h="1038225">
                <a:moveTo>
                  <a:pt x="152400" y="0"/>
                </a:moveTo>
                <a:cubicBezTo>
                  <a:pt x="175419" y="116681"/>
                  <a:pt x="198438" y="233363"/>
                  <a:pt x="209550" y="342900"/>
                </a:cubicBezTo>
                <a:cubicBezTo>
                  <a:pt x="220663" y="452438"/>
                  <a:pt x="254000" y="541338"/>
                  <a:pt x="219075" y="657225"/>
                </a:cubicBezTo>
                <a:cubicBezTo>
                  <a:pt x="184150" y="773113"/>
                  <a:pt x="92075" y="905669"/>
                  <a:pt x="0" y="1038225"/>
                </a:cubicBezTo>
              </a:path>
            </a:pathLst>
          </a:cu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18" name="フリーフォーム 117"/>
          <p:cNvSpPr/>
          <p:nvPr/>
        </p:nvSpPr>
        <p:spPr bwMode="auto">
          <a:xfrm>
            <a:off x="4812407" y="1953337"/>
            <a:ext cx="1565706" cy="1597401"/>
          </a:xfrm>
          <a:custGeom>
            <a:avLst/>
            <a:gdLst>
              <a:gd name="connsiteX0" fmla="*/ 1028700 w 1162050"/>
              <a:gd name="connsiteY0" fmla="*/ 0 h 1247775"/>
              <a:gd name="connsiteX1" fmla="*/ 990600 w 1162050"/>
              <a:gd name="connsiteY1" fmla="*/ 561975 h 1247775"/>
              <a:gd name="connsiteX2" fmla="*/ 0 w 1162050"/>
              <a:gd name="connsiteY2" fmla="*/ 1247775 h 1247775"/>
            </a:gdLst>
            <a:ahLst/>
            <a:cxnLst>
              <a:cxn ang="0">
                <a:pos x="connsiteX0" y="connsiteY0"/>
              </a:cxn>
              <a:cxn ang="0">
                <a:pos x="connsiteX1" y="connsiteY1"/>
              </a:cxn>
              <a:cxn ang="0">
                <a:pos x="connsiteX2" y="connsiteY2"/>
              </a:cxn>
            </a:cxnLst>
            <a:rect l="l" t="t" r="r" b="b"/>
            <a:pathLst>
              <a:path w="1162050" h="1247775">
                <a:moveTo>
                  <a:pt x="1028700" y="0"/>
                </a:moveTo>
                <a:cubicBezTo>
                  <a:pt x="1095375" y="177006"/>
                  <a:pt x="1162050" y="354013"/>
                  <a:pt x="990600" y="561975"/>
                </a:cubicBezTo>
                <a:cubicBezTo>
                  <a:pt x="819150" y="769938"/>
                  <a:pt x="409575" y="1008856"/>
                  <a:pt x="0" y="1247775"/>
                </a:cubicBezTo>
              </a:path>
            </a:pathLst>
          </a:cu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19" name="フリーフォーム 118"/>
          <p:cNvSpPr/>
          <p:nvPr/>
        </p:nvSpPr>
        <p:spPr bwMode="auto">
          <a:xfrm>
            <a:off x="4951862" y="2145618"/>
            <a:ext cx="1616417" cy="1430475"/>
          </a:xfrm>
          <a:custGeom>
            <a:avLst/>
            <a:gdLst>
              <a:gd name="connsiteX0" fmla="*/ 1171575 w 1195387"/>
              <a:gd name="connsiteY0" fmla="*/ 0 h 1095375"/>
              <a:gd name="connsiteX1" fmla="*/ 1000125 w 1195387"/>
              <a:gd name="connsiteY1" fmla="*/ 504825 h 1095375"/>
              <a:gd name="connsiteX2" fmla="*/ 0 w 1195387"/>
              <a:gd name="connsiteY2" fmla="*/ 1095375 h 1095375"/>
            </a:gdLst>
            <a:ahLst/>
            <a:cxnLst>
              <a:cxn ang="0">
                <a:pos x="connsiteX0" y="connsiteY0"/>
              </a:cxn>
              <a:cxn ang="0">
                <a:pos x="connsiteX1" y="connsiteY1"/>
              </a:cxn>
              <a:cxn ang="0">
                <a:pos x="connsiteX2" y="connsiteY2"/>
              </a:cxn>
            </a:cxnLst>
            <a:rect l="l" t="t" r="r" b="b"/>
            <a:pathLst>
              <a:path w="1195387" h="1095375">
                <a:moveTo>
                  <a:pt x="1171575" y="0"/>
                </a:moveTo>
                <a:cubicBezTo>
                  <a:pt x="1183481" y="161131"/>
                  <a:pt x="1195387" y="322263"/>
                  <a:pt x="1000125" y="504825"/>
                </a:cubicBezTo>
                <a:cubicBezTo>
                  <a:pt x="804863" y="687387"/>
                  <a:pt x="402431" y="891381"/>
                  <a:pt x="0" y="1095375"/>
                </a:cubicBezTo>
              </a:path>
            </a:pathLst>
          </a:cu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20" name="フリーフォーム 119"/>
          <p:cNvSpPr/>
          <p:nvPr/>
        </p:nvSpPr>
        <p:spPr bwMode="auto">
          <a:xfrm>
            <a:off x="5053285" y="1953337"/>
            <a:ext cx="2761643" cy="1673467"/>
          </a:xfrm>
          <a:custGeom>
            <a:avLst/>
            <a:gdLst>
              <a:gd name="connsiteX0" fmla="*/ 2076450 w 2076450"/>
              <a:gd name="connsiteY0" fmla="*/ 0 h 1295400"/>
              <a:gd name="connsiteX1" fmla="*/ 1504950 w 2076450"/>
              <a:gd name="connsiteY1" fmla="*/ 600075 h 1295400"/>
              <a:gd name="connsiteX2" fmla="*/ 0 w 2076450"/>
              <a:gd name="connsiteY2" fmla="*/ 1295400 h 1295400"/>
            </a:gdLst>
            <a:ahLst/>
            <a:cxnLst>
              <a:cxn ang="0">
                <a:pos x="connsiteX0" y="connsiteY0"/>
              </a:cxn>
              <a:cxn ang="0">
                <a:pos x="connsiteX1" y="connsiteY1"/>
              </a:cxn>
              <a:cxn ang="0">
                <a:pos x="connsiteX2" y="connsiteY2"/>
              </a:cxn>
            </a:cxnLst>
            <a:rect l="l" t="t" r="r" b="b"/>
            <a:pathLst>
              <a:path w="2076450" h="1295400">
                <a:moveTo>
                  <a:pt x="2076450" y="0"/>
                </a:moveTo>
                <a:cubicBezTo>
                  <a:pt x="1963737" y="192087"/>
                  <a:pt x="1851025" y="384175"/>
                  <a:pt x="1504950" y="600075"/>
                </a:cubicBezTo>
                <a:cubicBezTo>
                  <a:pt x="1158875" y="815975"/>
                  <a:pt x="579437" y="1055687"/>
                  <a:pt x="0" y="1295400"/>
                </a:cubicBezTo>
              </a:path>
            </a:pathLst>
          </a:cu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21" name="テキスト ボックス 71"/>
          <p:cNvSpPr txBox="1">
            <a:spLocks noChangeArrowheads="1"/>
          </p:cNvSpPr>
          <p:nvPr/>
        </p:nvSpPr>
        <p:spPr bwMode="auto">
          <a:xfrm>
            <a:off x="3681973" y="3607787"/>
            <a:ext cx="477529" cy="223754"/>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ctr" fontAlgn="auto">
              <a:spcBef>
                <a:spcPts val="0"/>
              </a:spcBef>
              <a:spcAft>
                <a:spcPts val="0"/>
              </a:spcAft>
              <a:defRPr/>
            </a:pPr>
            <a:r>
              <a:rPr lang="ja-JP" altLang="en-US" sz="1100" kern="100" dirty="0">
                <a:solidFill>
                  <a:schemeClr val="bg1"/>
                </a:solidFill>
                <a:latin typeface="+mn-ea"/>
                <a:ea typeface="+mn-ea"/>
                <a:cs typeface="Times New Roman"/>
              </a:rPr>
              <a:t>共有</a:t>
            </a:r>
            <a:endParaRPr lang="ja-JP" sz="1200" kern="100" dirty="0">
              <a:solidFill>
                <a:schemeClr val="bg1"/>
              </a:solidFill>
              <a:latin typeface="+mn-ea"/>
              <a:ea typeface="+mn-ea"/>
              <a:cs typeface="Times New Roman"/>
            </a:endParaRPr>
          </a:p>
        </p:txBody>
      </p:sp>
      <p:sp>
        <p:nvSpPr>
          <p:cNvPr id="122" name="フリーフォーム 121"/>
          <p:cNvSpPr/>
          <p:nvPr/>
        </p:nvSpPr>
        <p:spPr bwMode="auto">
          <a:xfrm>
            <a:off x="6777462" y="2498481"/>
            <a:ext cx="1048029" cy="1555140"/>
          </a:xfrm>
          <a:custGeom>
            <a:avLst/>
            <a:gdLst>
              <a:gd name="connsiteX0" fmla="*/ 0 w 787400"/>
              <a:gd name="connsiteY0" fmla="*/ 1085850 h 1168400"/>
              <a:gd name="connsiteX1" fmla="*/ 628650 w 787400"/>
              <a:gd name="connsiteY1" fmla="*/ 1085850 h 1168400"/>
              <a:gd name="connsiteX2" fmla="*/ 781050 w 787400"/>
              <a:gd name="connsiteY2" fmla="*/ 590550 h 1168400"/>
              <a:gd name="connsiteX3" fmla="*/ 666750 w 787400"/>
              <a:gd name="connsiteY3" fmla="*/ 0 h 1168400"/>
            </a:gdLst>
            <a:ahLst/>
            <a:cxnLst>
              <a:cxn ang="0">
                <a:pos x="connsiteX0" y="connsiteY0"/>
              </a:cxn>
              <a:cxn ang="0">
                <a:pos x="connsiteX1" y="connsiteY1"/>
              </a:cxn>
              <a:cxn ang="0">
                <a:pos x="connsiteX2" y="connsiteY2"/>
              </a:cxn>
              <a:cxn ang="0">
                <a:pos x="connsiteX3" y="connsiteY3"/>
              </a:cxn>
            </a:cxnLst>
            <a:rect l="l" t="t" r="r" b="b"/>
            <a:pathLst>
              <a:path w="787400" h="1168400">
                <a:moveTo>
                  <a:pt x="0" y="1085850"/>
                </a:moveTo>
                <a:cubicBezTo>
                  <a:pt x="249237" y="1127125"/>
                  <a:pt x="498475" y="1168400"/>
                  <a:pt x="628650" y="1085850"/>
                </a:cubicBezTo>
                <a:cubicBezTo>
                  <a:pt x="758825" y="1003300"/>
                  <a:pt x="774700" y="771525"/>
                  <a:pt x="781050" y="590550"/>
                </a:cubicBezTo>
                <a:cubicBezTo>
                  <a:pt x="787400" y="409575"/>
                  <a:pt x="727075" y="204787"/>
                  <a:pt x="666750"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23" name="テキスト ボックス 71"/>
          <p:cNvSpPr txBox="1">
            <a:spLocks noChangeArrowheads="1"/>
          </p:cNvSpPr>
          <p:nvPr/>
        </p:nvSpPr>
        <p:spPr bwMode="auto">
          <a:xfrm>
            <a:off x="7240202" y="3819083"/>
            <a:ext cx="479641" cy="223754"/>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ctr" fontAlgn="auto">
              <a:spcBef>
                <a:spcPts val="0"/>
              </a:spcBef>
              <a:spcAft>
                <a:spcPts val="0"/>
              </a:spcAft>
              <a:defRPr/>
            </a:pPr>
            <a:r>
              <a:rPr lang="ja-JP" altLang="en-US" sz="1100" kern="100" dirty="0">
                <a:solidFill>
                  <a:schemeClr val="bg1"/>
                </a:solidFill>
                <a:latin typeface="+mn-ea"/>
                <a:ea typeface="+mn-ea"/>
                <a:cs typeface="Times New Roman"/>
              </a:rPr>
              <a:t>解析</a:t>
            </a:r>
            <a:endParaRPr lang="en-US" altLang="ja-JP" sz="1100" kern="100" dirty="0">
              <a:solidFill>
                <a:schemeClr val="bg1"/>
              </a:solidFill>
              <a:latin typeface="+mn-ea"/>
              <a:ea typeface="+mn-ea"/>
              <a:cs typeface="Times New Roman"/>
            </a:endParaRPr>
          </a:p>
        </p:txBody>
      </p:sp>
      <p:sp>
        <p:nvSpPr>
          <p:cNvPr id="124" name="テキスト ボックス 52"/>
          <p:cNvSpPr txBox="1">
            <a:spLocks noChangeArrowheads="1"/>
          </p:cNvSpPr>
          <p:nvPr/>
        </p:nvSpPr>
        <p:spPr bwMode="auto">
          <a:xfrm>
            <a:off x="3982014" y="3079547"/>
            <a:ext cx="1225518" cy="208364"/>
          </a:xfrm>
          <a:prstGeom prst="rect">
            <a:avLst/>
          </a:prstGeom>
          <a:ln w="6350"/>
          <a:extLst/>
        </p:spPr>
        <p:style>
          <a:lnRef idx="2">
            <a:schemeClr val="accent1"/>
          </a:lnRef>
          <a:fillRef idx="1">
            <a:schemeClr val="lt1"/>
          </a:fillRef>
          <a:effectRef idx="0">
            <a:schemeClr val="accent1"/>
          </a:effectRef>
          <a:fontRef idx="minor">
            <a:schemeClr val="dk1"/>
          </a:fontRef>
        </p:style>
        <p:txBody>
          <a:bodyPr wrap="square" lIns="53950" tIns="26975" rIns="53950" bIns="26975">
            <a:spAutoFit/>
          </a:bodyPr>
          <a:lstStyle/>
          <a:p>
            <a:pPr algn="just" fontAlgn="auto">
              <a:spcBef>
                <a:spcPts val="0"/>
              </a:spcBef>
              <a:spcAft>
                <a:spcPts val="0"/>
              </a:spcAft>
              <a:defRPr/>
            </a:pPr>
            <a:r>
              <a:rPr lang="ja-JP" altLang="en-US" sz="1000" u="sng" kern="100" dirty="0">
                <a:latin typeface="+mn-ea"/>
                <a:ea typeface="+mn-ea"/>
                <a:cs typeface="Times New Roman"/>
              </a:rPr>
              <a:t>安全・安心への活用</a:t>
            </a:r>
            <a:endParaRPr lang="ja-JP" sz="1000" u="sng" kern="100" dirty="0">
              <a:latin typeface="+mn-ea"/>
              <a:ea typeface="+mn-ea"/>
              <a:cs typeface="Times New Roman"/>
            </a:endParaRPr>
          </a:p>
        </p:txBody>
      </p:sp>
      <p:sp>
        <p:nvSpPr>
          <p:cNvPr id="125" name="テキスト ボックス 60"/>
          <p:cNvSpPr txBox="1">
            <a:spLocks noChangeArrowheads="1"/>
          </p:cNvSpPr>
          <p:nvPr/>
        </p:nvSpPr>
        <p:spPr bwMode="auto">
          <a:xfrm>
            <a:off x="2097250" y="3225340"/>
            <a:ext cx="1629094" cy="23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ctr" fontAlgn="auto">
              <a:spcBef>
                <a:spcPts val="0"/>
              </a:spcBef>
              <a:spcAft>
                <a:spcPts val="0"/>
              </a:spcAft>
              <a:defRPr/>
            </a:pPr>
            <a:r>
              <a:rPr lang="en-US" altLang="ja-JP" sz="1050" b="1" kern="100" dirty="0">
                <a:solidFill>
                  <a:srgbClr val="000000"/>
                </a:solidFill>
                <a:latin typeface="Calibri"/>
                <a:ea typeface="ＭＳ Ｐゴシック"/>
                <a:cs typeface="Times New Roman"/>
              </a:rPr>
              <a:t>『</a:t>
            </a:r>
            <a:r>
              <a:rPr lang="ja-JP" altLang="en-US" sz="1050" b="1" kern="100" dirty="0">
                <a:solidFill>
                  <a:srgbClr val="000000"/>
                </a:solidFill>
                <a:latin typeface="Calibri"/>
                <a:ea typeface="ＭＳ Ｐゴシック"/>
                <a:cs typeface="Times New Roman"/>
              </a:rPr>
              <a:t>モバイルネットワーク</a:t>
            </a:r>
            <a:r>
              <a:rPr lang="en-US" altLang="ja-JP" sz="1050" b="1" kern="100" dirty="0">
                <a:solidFill>
                  <a:srgbClr val="000000"/>
                </a:solidFill>
                <a:latin typeface="Calibri"/>
                <a:ea typeface="ＭＳ Ｐゴシック"/>
                <a:cs typeface="Times New Roman"/>
              </a:rPr>
              <a:t>』</a:t>
            </a:r>
            <a:endParaRPr lang="ja-JP" sz="1100" b="1" kern="100" dirty="0">
              <a:latin typeface="Century"/>
              <a:ea typeface="ＭＳ 明朝"/>
              <a:cs typeface="Times New Roman"/>
            </a:endParaRPr>
          </a:p>
        </p:txBody>
      </p:sp>
      <p:sp>
        <p:nvSpPr>
          <p:cNvPr id="126" name="フリーフォーム 125"/>
          <p:cNvSpPr/>
          <p:nvPr/>
        </p:nvSpPr>
        <p:spPr bwMode="auto">
          <a:xfrm>
            <a:off x="2872708" y="4171948"/>
            <a:ext cx="3053232" cy="1635434"/>
          </a:xfrm>
          <a:custGeom>
            <a:avLst/>
            <a:gdLst>
              <a:gd name="connsiteX0" fmla="*/ 2181225 w 2293937"/>
              <a:gd name="connsiteY0" fmla="*/ 1228725 h 1228725"/>
              <a:gd name="connsiteX1" fmla="*/ 2076450 w 2293937"/>
              <a:gd name="connsiteY1" fmla="*/ 876300 h 1228725"/>
              <a:gd name="connsiteX2" fmla="*/ 876300 w 2293937"/>
              <a:gd name="connsiteY2" fmla="*/ 552450 h 1228725"/>
              <a:gd name="connsiteX3" fmla="*/ 0 w 2293937"/>
              <a:gd name="connsiteY3" fmla="*/ 0 h 1228725"/>
            </a:gdLst>
            <a:ahLst/>
            <a:cxnLst>
              <a:cxn ang="0">
                <a:pos x="connsiteX0" y="connsiteY0"/>
              </a:cxn>
              <a:cxn ang="0">
                <a:pos x="connsiteX1" y="connsiteY1"/>
              </a:cxn>
              <a:cxn ang="0">
                <a:pos x="connsiteX2" y="connsiteY2"/>
              </a:cxn>
              <a:cxn ang="0">
                <a:pos x="connsiteX3" y="connsiteY3"/>
              </a:cxn>
            </a:cxnLst>
            <a:rect l="l" t="t" r="r" b="b"/>
            <a:pathLst>
              <a:path w="2293937" h="1228725">
                <a:moveTo>
                  <a:pt x="2181225" y="1228725"/>
                </a:moveTo>
                <a:cubicBezTo>
                  <a:pt x="2237581" y="1108868"/>
                  <a:pt x="2293937" y="989012"/>
                  <a:pt x="2076450" y="876300"/>
                </a:cubicBezTo>
                <a:cubicBezTo>
                  <a:pt x="1858963" y="763588"/>
                  <a:pt x="1222375" y="698500"/>
                  <a:pt x="876300" y="552450"/>
                </a:cubicBezTo>
                <a:cubicBezTo>
                  <a:pt x="530225" y="406400"/>
                  <a:pt x="265112" y="203200"/>
                  <a:pt x="0"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pic>
        <p:nvPicPr>
          <p:cNvPr id="127" name="Picture 51" descr="C:\Users\future\AppData\Local\Microsoft\Windows\Temporary Internet Files\Content.IE5\OASEIQOG\MC900434818[1].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267525" y="3902407"/>
            <a:ext cx="620130" cy="62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8" name="グループ化 148"/>
          <p:cNvGrpSpPr>
            <a:grpSpLocks/>
          </p:cNvGrpSpPr>
          <p:nvPr/>
        </p:nvGrpSpPr>
        <p:grpSpPr bwMode="auto">
          <a:xfrm>
            <a:off x="3982014" y="2720343"/>
            <a:ext cx="477529" cy="348638"/>
            <a:chOff x="5652667" y="2852688"/>
            <a:chExt cx="358808" cy="261965"/>
          </a:xfrm>
        </p:grpSpPr>
        <p:sp>
          <p:nvSpPr>
            <p:cNvPr id="129" name="テキスト ボックス 71"/>
            <p:cNvSpPr txBox="1">
              <a:spLocks noChangeArrowheads="1"/>
            </p:cNvSpPr>
            <p:nvPr/>
          </p:nvSpPr>
          <p:spPr bwMode="auto">
            <a:xfrm>
              <a:off x="5652667" y="2852688"/>
              <a:ext cx="358808" cy="168128"/>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ctr" fontAlgn="auto">
                <a:spcBef>
                  <a:spcPts val="0"/>
                </a:spcBef>
                <a:spcAft>
                  <a:spcPts val="0"/>
                </a:spcAft>
                <a:defRPr/>
              </a:pPr>
              <a:r>
                <a:rPr lang="ja-JP" altLang="en-US" sz="1100" kern="100" dirty="0">
                  <a:solidFill>
                    <a:schemeClr val="bg1"/>
                  </a:solidFill>
                  <a:latin typeface="+mn-ea"/>
                  <a:ea typeface="+mn-ea"/>
                  <a:cs typeface="Times New Roman"/>
                </a:rPr>
                <a:t>閲覧</a:t>
              </a:r>
              <a:endParaRPr lang="ja-JP" sz="1100" kern="100" dirty="0">
                <a:solidFill>
                  <a:schemeClr val="bg1"/>
                </a:solidFill>
                <a:latin typeface="+mn-ea"/>
                <a:ea typeface="+mn-ea"/>
                <a:cs typeface="Times New Roman"/>
              </a:endParaRPr>
            </a:p>
          </p:txBody>
        </p:sp>
        <p:sp>
          <p:nvSpPr>
            <p:cNvPr id="130" name="下矢印 129"/>
            <p:cNvSpPr/>
            <p:nvPr/>
          </p:nvSpPr>
          <p:spPr>
            <a:xfrm>
              <a:off x="5757452" y="3041620"/>
              <a:ext cx="144475" cy="73033"/>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pSp>
        <p:nvGrpSpPr>
          <p:cNvPr id="131" name="グループ化 147"/>
          <p:cNvGrpSpPr>
            <a:grpSpLocks/>
          </p:cNvGrpSpPr>
          <p:nvPr/>
        </p:nvGrpSpPr>
        <p:grpSpPr bwMode="auto">
          <a:xfrm>
            <a:off x="4326426" y="5097425"/>
            <a:ext cx="479643" cy="344414"/>
            <a:chOff x="5940028" y="4638816"/>
            <a:chExt cx="360396" cy="258791"/>
          </a:xfrm>
        </p:grpSpPr>
        <p:sp>
          <p:nvSpPr>
            <p:cNvPr id="132" name="テキスト ボックス 71"/>
            <p:cNvSpPr txBox="1">
              <a:spLocks noChangeArrowheads="1"/>
            </p:cNvSpPr>
            <p:nvPr/>
          </p:nvSpPr>
          <p:spPr bwMode="auto">
            <a:xfrm>
              <a:off x="5940028" y="4638816"/>
              <a:ext cx="360396" cy="168128"/>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ctr" fontAlgn="auto">
                <a:spcBef>
                  <a:spcPts val="0"/>
                </a:spcBef>
                <a:spcAft>
                  <a:spcPts val="0"/>
                </a:spcAft>
                <a:defRPr/>
              </a:pPr>
              <a:r>
                <a:rPr lang="ja-JP" altLang="en-US" sz="1100" kern="100" dirty="0">
                  <a:solidFill>
                    <a:schemeClr val="bg1"/>
                  </a:solidFill>
                  <a:latin typeface="+mn-ea"/>
                  <a:ea typeface="+mn-ea"/>
                  <a:cs typeface="Times New Roman"/>
                </a:rPr>
                <a:t>検出</a:t>
              </a:r>
              <a:endParaRPr lang="ja-JP" sz="1200" kern="100" dirty="0">
                <a:solidFill>
                  <a:schemeClr val="bg1"/>
                </a:solidFill>
                <a:latin typeface="+mn-ea"/>
                <a:ea typeface="+mn-ea"/>
                <a:cs typeface="Times New Roman"/>
              </a:endParaRPr>
            </a:p>
          </p:txBody>
        </p:sp>
        <p:sp>
          <p:nvSpPr>
            <p:cNvPr id="133" name="下矢印 132"/>
            <p:cNvSpPr/>
            <p:nvPr/>
          </p:nvSpPr>
          <p:spPr>
            <a:xfrm flipV="1">
              <a:off x="6036875" y="4826161"/>
              <a:ext cx="144475" cy="71446"/>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pSp>
        <p:nvGrpSpPr>
          <p:cNvPr id="134" name="グループ化 149"/>
          <p:cNvGrpSpPr>
            <a:grpSpLocks/>
          </p:cNvGrpSpPr>
          <p:nvPr/>
        </p:nvGrpSpPr>
        <p:grpSpPr bwMode="auto">
          <a:xfrm>
            <a:off x="4556739" y="2625259"/>
            <a:ext cx="479641" cy="320951"/>
            <a:chOff x="6084507" y="2781242"/>
            <a:chExt cx="360395" cy="241161"/>
          </a:xfrm>
        </p:grpSpPr>
        <p:sp>
          <p:nvSpPr>
            <p:cNvPr id="135" name="テキスト ボックス 71"/>
            <p:cNvSpPr txBox="1">
              <a:spLocks noChangeArrowheads="1"/>
            </p:cNvSpPr>
            <p:nvPr/>
          </p:nvSpPr>
          <p:spPr bwMode="auto">
            <a:xfrm>
              <a:off x="6084507" y="2854275"/>
              <a:ext cx="360395" cy="168128"/>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ctr" fontAlgn="auto">
                <a:spcBef>
                  <a:spcPts val="0"/>
                </a:spcBef>
                <a:spcAft>
                  <a:spcPts val="0"/>
                </a:spcAft>
                <a:defRPr/>
              </a:pPr>
              <a:r>
                <a:rPr lang="ja-JP" altLang="en-US" sz="1100" kern="100" dirty="0">
                  <a:solidFill>
                    <a:schemeClr val="bg1"/>
                  </a:solidFill>
                  <a:latin typeface="+mn-ea"/>
                  <a:ea typeface="+mn-ea"/>
                  <a:cs typeface="Times New Roman"/>
                </a:rPr>
                <a:t>警報</a:t>
              </a:r>
              <a:endParaRPr lang="ja-JP" sz="1100" kern="100" dirty="0">
                <a:solidFill>
                  <a:schemeClr val="bg1"/>
                </a:solidFill>
                <a:latin typeface="+mn-ea"/>
                <a:ea typeface="+mn-ea"/>
                <a:cs typeface="Times New Roman"/>
              </a:endParaRPr>
            </a:p>
          </p:txBody>
        </p:sp>
        <p:sp>
          <p:nvSpPr>
            <p:cNvPr id="136" name="下矢印 135"/>
            <p:cNvSpPr/>
            <p:nvPr/>
          </p:nvSpPr>
          <p:spPr>
            <a:xfrm flipV="1">
              <a:off x="6190879" y="2781242"/>
              <a:ext cx="144476" cy="71446"/>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pSp>
        <p:nvGrpSpPr>
          <p:cNvPr id="137" name="グループ化 146"/>
          <p:cNvGrpSpPr>
            <a:grpSpLocks/>
          </p:cNvGrpSpPr>
          <p:nvPr/>
        </p:nvGrpSpPr>
        <p:grpSpPr bwMode="auto">
          <a:xfrm>
            <a:off x="4326426" y="4700188"/>
            <a:ext cx="479643" cy="318839"/>
            <a:chOff x="5940028" y="4340334"/>
            <a:chExt cx="360396" cy="239574"/>
          </a:xfrm>
        </p:grpSpPr>
        <p:sp>
          <p:nvSpPr>
            <p:cNvPr id="138" name="テキスト ボックス 71"/>
            <p:cNvSpPr txBox="1">
              <a:spLocks noChangeArrowheads="1"/>
            </p:cNvSpPr>
            <p:nvPr/>
          </p:nvSpPr>
          <p:spPr bwMode="auto">
            <a:xfrm>
              <a:off x="5940028" y="4411780"/>
              <a:ext cx="360396" cy="168128"/>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ctr" fontAlgn="auto">
                <a:spcBef>
                  <a:spcPts val="0"/>
                </a:spcBef>
                <a:spcAft>
                  <a:spcPts val="0"/>
                </a:spcAft>
                <a:defRPr/>
              </a:pPr>
              <a:r>
                <a:rPr lang="ja-JP" altLang="en-US" sz="1100" kern="100" dirty="0">
                  <a:solidFill>
                    <a:schemeClr val="bg1"/>
                  </a:solidFill>
                  <a:latin typeface="+mn-ea"/>
                  <a:ea typeface="+mn-ea"/>
                  <a:cs typeface="Times New Roman"/>
                </a:rPr>
                <a:t>収集</a:t>
              </a:r>
              <a:endParaRPr lang="ja-JP" sz="1200" kern="100" dirty="0">
                <a:solidFill>
                  <a:schemeClr val="bg1"/>
                </a:solidFill>
                <a:latin typeface="+mn-ea"/>
                <a:ea typeface="+mn-ea"/>
                <a:cs typeface="Times New Roman"/>
              </a:endParaRPr>
            </a:p>
          </p:txBody>
        </p:sp>
        <p:sp>
          <p:nvSpPr>
            <p:cNvPr id="139" name="下矢印 138"/>
            <p:cNvSpPr/>
            <p:nvPr/>
          </p:nvSpPr>
          <p:spPr>
            <a:xfrm flipV="1">
              <a:off x="6036875" y="4340334"/>
              <a:ext cx="144475" cy="71446"/>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sp>
        <p:nvSpPr>
          <p:cNvPr id="140" name="テキスト ボックス 71"/>
          <p:cNvSpPr txBox="1">
            <a:spLocks noChangeArrowheads="1"/>
          </p:cNvSpPr>
          <p:nvPr/>
        </p:nvSpPr>
        <p:spPr bwMode="auto">
          <a:xfrm>
            <a:off x="6984532" y="3307746"/>
            <a:ext cx="959285" cy="36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spAutoFit/>
          </a:bodyPr>
          <a:lstStyle/>
          <a:p>
            <a:pPr algn="just" fontAlgn="auto">
              <a:spcBef>
                <a:spcPts val="0"/>
              </a:spcBef>
              <a:spcAft>
                <a:spcPts val="0"/>
              </a:spcAft>
              <a:defRPr/>
            </a:pPr>
            <a:r>
              <a:rPr lang="ja-JP" altLang="en-US" sz="900" kern="100" dirty="0">
                <a:solidFill>
                  <a:srgbClr val="000000"/>
                </a:solidFill>
                <a:latin typeface="+mn-ea"/>
                <a:ea typeface="+mn-ea"/>
                <a:cs typeface="Times New Roman"/>
              </a:rPr>
              <a:t>安心な街づくり</a:t>
            </a:r>
            <a:endParaRPr lang="en-US" altLang="ja-JP" sz="900" kern="100" dirty="0">
              <a:solidFill>
                <a:srgbClr val="000000"/>
              </a:solidFill>
              <a:latin typeface="+mn-ea"/>
              <a:ea typeface="+mn-ea"/>
              <a:cs typeface="Times New Roman"/>
            </a:endParaRPr>
          </a:p>
          <a:p>
            <a:pPr algn="just" fontAlgn="auto">
              <a:spcBef>
                <a:spcPts val="0"/>
              </a:spcBef>
              <a:spcAft>
                <a:spcPts val="0"/>
              </a:spcAft>
              <a:defRPr/>
            </a:pPr>
            <a:r>
              <a:rPr lang="ja-JP" altLang="en-US" sz="900" kern="100" dirty="0">
                <a:latin typeface="+mn-ea"/>
                <a:ea typeface="+mn-ea"/>
                <a:cs typeface="Times New Roman"/>
              </a:rPr>
              <a:t>事故軽減</a:t>
            </a:r>
            <a:endParaRPr lang="ja-JP" sz="900" kern="100" dirty="0">
              <a:latin typeface="+mn-ea"/>
              <a:ea typeface="+mn-ea"/>
              <a:cs typeface="Times New Roman"/>
            </a:endParaRPr>
          </a:p>
        </p:txBody>
      </p:sp>
      <p:sp>
        <p:nvSpPr>
          <p:cNvPr id="141" name="角丸四角形 140"/>
          <p:cNvSpPr/>
          <p:nvPr/>
        </p:nvSpPr>
        <p:spPr>
          <a:xfrm>
            <a:off x="6063281" y="455189"/>
            <a:ext cx="2906072" cy="10078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solidFill>
                  <a:sysClr val="windowText" lastClr="000000"/>
                </a:solidFill>
              </a:rPr>
              <a:t>・見守り</a:t>
            </a:r>
            <a:endParaRPr lang="en-US" altLang="ja-JP" dirty="0" smtClean="0">
              <a:solidFill>
                <a:sysClr val="windowText" lastClr="000000"/>
              </a:solidFill>
            </a:endParaRPr>
          </a:p>
          <a:p>
            <a:r>
              <a:rPr lang="ja-JP" altLang="en-US" dirty="0">
                <a:solidFill>
                  <a:sysClr val="windowText" lastClr="000000"/>
                </a:solidFill>
              </a:rPr>
              <a:t>・</a:t>
            </a:r>
            <a:r>
              <a:rPr lang="ja-JP" altLang="en-US" dirty="0" smtClean="0">
                <a:solidFill>
                  <a:sysClr val="windowText" lastClr="000000"/>
                </a:solidFill>
              </a:rPr>
              <a:t>ライフログ</a:t>
            </a:r>
            <a:endParaRPr lang="en-US" altLang="ja-JP" dirty="0" smtClean="0">
              <a:solidFill>
                <a:sysClr val="windowText" lastClr="000000"/>
              </a:solidFill>
            </a:endParaRPr>
          </a:p>
          <a:p>
            <a:r>
              <a:rPr kumimoji="1" lang="ja-JP" altLang="en-US" dirty="0" smtClean="0">
                <a:solidFill>
                  <a:sysClr val="windowText" lastClr="000000"/>
                </a:solidFill>
              </a:rPr>
              <a:t>・地域コミュニティの活性化</a:t>
            </a:r>
            <a:endParaRPr kumimoji="1" lang="ja-JP" altLang="en-US" dirty="0">
              <a:solidFill>
                <a:sysClr val="windowText" lastClr="000000"/>
              </a:solidFill>
            </a:endParaRPr>
          </a:p>
        </p:txBody>
      </p:sp>
      <p:sp>
        <p:nvSpPr>
          <p:cNvPr id="3" name="正方形/長方形 2"/>
          <p:cNvSpPr/>
          <p:nvPr/>
        </p:nvSpPr>
        <p:spPr>
          <a:xfrm>
            <a:off x="899592" y="5207856"/>
            <a:ext cx="7344816" cy="16501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3" name="角丸四角形 142"/>
          <p:cNvSpPr/>
          <p:nvPr/>
        </p:nvSpPr>
        <p:spPr>
          <a:xfrm>
            <a:off x="1964972" y="5495365"/>
            <a:ext cx="2257284" cy="10081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ysClr val="windowText" lastClr="000000"/>
                </a:solidFill>
              </a:rPr>
              <a:t>消費電力が大きいセンサを利用</a:t>
            </a:r>
            <a:endParaRPr kumimoji="1" lang="ja-JP" altLang="en-US" dirty="0">
              <a:solidFill>
                <a:sysClr val="windowText" lastClr="000000"/>
              </a:solidFill>
            </a:endParaRPr>
          </a:p>
        </p:txBody>
      </p:sp>
      <p:sp>
        <p:nvSpPr>
          <p:cNvPr id="144" name="角丸四角形 143"/>
          <p:cNvSpPr/>
          <p:nvPr/>
        </p:nvSpPr>
        <p:spPr>
          <a:xfrm>
            <a:off x="4907004" y="5517232"/>
            <a:ext cx="2257284" cy="10081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課題</a:t>
            </a:r>
          </a:p>
          <a:p>
            <a:pPr algn="ctr"/>
            <a:r>
              <a:rPr kumimoji="1" lang="ja-JP" altLang="en-US" dirty="0" smtClean="0">
                <a:solidFill>
                  <a:sysClr val="windowText" lastClr="000000"/>
                </a:solidFill>
              </a:rPr>
              <a:t>稼働時間の短さ</a:t>
            </a:r>
            <a:endParaRPr kumimoji="1" lang="ja-JP" altLang="en-US" dirty="0">
              <a:solidFill>
                <a:sysClr val="windowText" lastClr="000000"/>
              </a:solidFill>
            </a:endParaRPr>
          </a:p>
        </p:txBody>
      </p:sp>
      <p:sp>
        <p:nvSpPr>
          <p:cNvPr id="145" name="下矢印 144"/>
          <p:cNvSpPr/>
          <p:nvPr/>
        </p:nvSpPr>
        <p:spPr>
          <a:xfrm rot="16200000">
            <a:off x="4113639" y="5937878"/>
            <a:ext cx="84284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1128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4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3" grpId="0" animBg="1"/>
      <p:bldP spid="144" grpId="0" animBg="1"/>
      <p:bldP spid="1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ひし形 1"/>
          <p:cNvSpPr/>
          <p:nvPr/>
        </p:nvSpPr>
        <p:spPr>
          <a:xfrm>
            <a:off x="3347864" y="1340768"/>
            <a:ext cx="2232248" cy="1944216"/>
          </a:xfrm>
          <a:prstGeom prst="diamond">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dirty="0"/>
          </a:p>
        </p:txBody>
      </p:sp>
      <p:sp>
        <p:nvSpPr>
          <p:cNvPr id="6" name="タイトル 1"/>
          <p:cNvSpPr>
            <a:spLocks noGrp="1"/>
          </p:cNvSpPr>
          <p:nvPr>
            <p:ph type="title"/>
          </p:nvPr>
        </p:nvSpPr>
        <p:spPr>
          <a:xfrm>
            <a:off x="251520" y="476672"/>
            <a:ext cx="8640960" cy="807368"/>
          </a:xfrm>
        </p:spPr>
        <p:txBody>
          <a:bodyPr>
            <a:normAutofit/>
          </a:bodyPr>
          <a:lstStyle/>
          <a:p>
            <a:r>
              <a:rPr lang="en-US" altLang="ja-JP" dirty="0" smtClean="0"/>
              <a:t>GPS</a:t>
            </a:r>
            <a:r>
              <a:rPr lang="ja-JP" altLang="en-US" dirty="0" smtClean="0"/>
              <a:t>を利用するにあたっての課題</a:t>
            </a:r>
            <a:endParaRPr kumimoji="1" lang="ja-JP" altLang="en-US" dirty="0"/>
          </a:p>
        </p:txBody>
      </p:sp>
      <p:sp>
        <p:nvSpPr>
          <p:cNvPr id="7" name="角丸四角形 6"/>
          <p:cNvSpPr/>
          <p:nvPr/>
        </p:nvSpPr>
        <p:spPr>
          <a:xfrm>
            <a:off x="417031" y="5805264"/>
            <a:ext cx="2619066" cy="853613"/>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smtClean="0">
                <a:solidFill>
                  <a:sysClr val="windowText" lastClr="000000"/>
                </a:solidFill>
              </a:rPr>
              <a:t>GPS</a:t>
            </a:r>
            <a:r>
              <a:rPr kumimoji="1" lang="ja-JP" altLang="en-US" dirty="0" smtClean="0">
                <a:solidFill>
                  <a:sysClr val="windowText" lastClr="000000"/>
                </a:solidFill>
              </a:rPr>
              <a:t>を効率的に</a:t>
            </a:r>
            <a:endParaRPr kumimoji="1" lang="en-US" altLang="ja-JP" dirty="0" smtClean="0">
              <a:solidFill>
                <a:sysClr val="windowText" lastClr="000000"/>
              </a:solidFill>
            </a:endParaRPr>
          </a:p>
          <a:p>
            <a:pPr algn="ctr"/>
            <a:r>
              <a:rPr kumimoji="1" lang="ja-JP" altLang="en-US" dirty="0" smtClean="0">
                <a:solidFill>
                  <a:sysClr val="windowText" lastClr="000000"/>
                </a:solidFill>
              </a:rPr>
              <a:t>運用する必要がある</a:t>
            </a:r>
            <a:endParaRPr kumimoji="1" lang="ja-JP" altLang="en-US" dirty="0">
              <a:solidFill>
                <a:sysClr val="windowText" lastClr="000000"/>
              </a:solidFill>
            </a:endParaRPr>
          </a:p>
        </p:txBody>
      </p:sp>
      <p:sp>
        <p:nvSpPr>
          <p:cNvPr id="8" name="角丸四角形 7"/>
          <p:cNvSpPr/>
          <p:nvPr/>
        </p:nvSpPr>
        <p:spPr>
          <a:xfrm>
            <a:off x="4590247" y="1412776"/>
            <a:ext cx="2718057" cy="6838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defRPr/>
            </a:pPr>
            <a:r>
              <a:rPr lang="ja-JP" altLang="en-US" dirty="0">
                <a:solidFill>
                  <a:sysClr val="windowText" lastClr="000000"/>
                </a:solidFill>
              </a:rPr>
              <a:t>ユーザが移動して</a:t>
            </a:r>
            <a:r>
              <a:rPr lang="ja-JP" altLang="en-US" dirty="0" smtClean="0">
                <a:solidFill>
                  <a:sysClr val="windowText" lastClr="000000"/>
                </a:solidFill>
              </a:rPr>
              <a:t>いない場合でも位置測位</a:t>
            </a:r>
            <a:r>
              <a:rPr lang="ja-JP" altLang="en-US" dirty="0">
                <a:solidFill>
                  <a:sysClr val="windowText" lastClr="000000"/>
                </a:solidFill>
              </a:rPr>
              <a:t>を</a:t>
            </a:r>
            <a:r>
              <a:rPr lang="ja-JP" altLang="en-US" dirty="0" smtClean="0">
                <a:solidFill>
                  <a:sysClr val="windowText" lastClr="000000"/>
                </a:solidFill>
              </a:rPr>
              <a:t>行う</a:t>
            </a:r>
            <a:endParaRPr lang="ja-JP" altLang="en-US" dirty="0">
              <a:solidFill>
                <a:sysClr val="windowText" lastClr="000000"/>
              </a:solidFill>
            </a:endParaRPr>
          </a:p>
        </p:txBody>
      </p:sp>
      <p:sp>
        <p:nvSpPr>
          <p:cNvPr id="9" name="角丸四角形 8"/>
          <p:cNvSpPr/>
          <p:nvPr/>
        </p:nvSpPr>
        <p:spPr>
          <a:xfrm>
            <a:off x="4590247" y="2492896"/>
            <a:ext cx="2718057" cy="6838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ysClr val="windowText" lastClr="000000"/>
                </a:solidFill>
              </a:rPr>
              <a:t>衛星の電波</a:t>
            </a:r>
            <a:r>
              <a:rPr lang="ja-JP" altLang="en-US" dirty="0" smtClean="0">
                <a:solidFill>
                  <a:sysClr val="windowText" lastClr="000000"/>
                </a:solidFill>
              </a:rPr>
              <a:t>が届きにくい場所</a:t>
            </a:r>
            <a:r>
              <a:rPr lang="ja-JP" altLang="en-US" dirty="0">
                <a:solidFill>
                  <a:sysClr val="windowText" lastClr="000000"/>
                </a:solidFill>
              </a:rPr>
              <a:t>でも位置測位を</a:t>
            </a:r>
            <a:r>
              <a:rPr lang="ja-JP" altLang="en-US" dirty="0" smtClean="0">
                <a:solidFill>
                  <a:sysClr val="windowText" lastClr="000000"/>
                </a:solidFill>
              </a:rPr>
              <a:t>行う</a:t>
            </a:r>
            <a:endParaRPr lang="ja-JP" altLang="en-US" dirty="0">
              <a:solidFill>
                <a:sysClr val="windowText" lastClr="000000"/>
              </a:solidFill>
            </a:endParaRPr>
          </a:p>
        </p:txBody>
      </p:sp>
      <p:sp>
        <p:nvSpPr>
          <p:cNvPr id="10" name="角丸四角形 9"/>
          <p:cNvSpPr/>
          <p:nvPr/>
        </p:nvSpPr>
        <p:spPr>
          <a:xfrm>
            <a:off x="1637919" y="2492896"/>
            <a:ext cx="2718057" cy="6838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ysClr val="windowText" lastClr="000000"/>
                </a:solidFill>
              </a:rPr>
              <a:t>更新間隔が長いと</a:t>
            </a:r>
            <a:endParaRPr lang="en-US" altLang="ja-JP" dirty="0" smtClean="0">
              <a:solidFill>
                <a:sysClr val="windowText" lastClr="000000"/>
              </a:solidFill>
            </a:endParaRPr>
          </a:p>
          <a:p>
            <a:pPr algn="ctr"/>
            <a:r>
              <a:rPr lang="ja-JP" altLang="en-US" dirty="0" smtClean="0">
                <a:solidFill>
                  <a:sysClr val="windowText" lastClr="000000"/>
                </a:solidFill>
              </a:rPr>
              <a:t>移動経路が分からない</a:t>
            </a:r>
            <a:endParaRPr lang="ja-JP" altLang="en-US" dirty="0">
              <a:solidFill>
                <a:sysClr val="windowText" lastClr="000000"/>
              </a:solidFill>
            </a:endParaRPr>
          </a:p>
        </p:txBody>
      </p:sp>
      <p:sp>
        <p:nvSpPr>
          <p:cNvPr id="11" name="角丸四角形 10"/>
          <p:cNvSpPr/>
          <p:nvPr/>
        </p:nvSpPr>
        <p:spPr>
          <a:xfrm>
            <a:off x="1637919" y="1412776"/>
            <a:ext cx="2718057" cy="6838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solidFill>
                  <a:sysClr val="windowText" lastClr="000000"/>
                </a:solidFill>
              </a:rPr>
              <a:t>GPS</a:t>
            </a:r>
            <a:r>
              <a:rPr lang="ja-JP" altLang="en-US" dirty="0" smtClean="0">
                <a:solidFill>
                  <a:sysClr val="windowText" lastClr="000000"/>
                </a:solidFill>
              </a:rPr>
              <a:t>を起動し続けると</a:t>
            </a:r>
            <a:endParaRPr lang="en-US" altLang="ja-JP" dirty="0" smtClean="0">
              <a:solidFill>
                <a:sysClr val="windowText" lastClr="000000"/>
              </a:solidFill>
            </a:endParaRPr>
          </a:p>
          <a:p>
            <a:pPr algn="ctr"/>
            <a:r>
              <a:rPr lang="ja-JP" altLang="en-US" dirty="0" smtClean="0">
                <a:solidFill>
                  <a:sysClr val="windowText" lastClr="000000"/>
                </a:solidFill>
              </a:rPr>
              <a:t>バッテリが</a:t>
            </a:r>
            <a:r>
              <a:rPr lang="en-US" altLang="ja-JP" dirty="0" smtClean="0">
                <a:solidFill>
                  <a:sysClr val="windowText" lastClr="000000"/>
                </a:solidFill>
              </a:rPr>
              <a:t>1</a:t>
            </a:r>
            <a:r>
              <a:rPr lang="ja-JP" altLang="en-US" dirty="0" smtClean="0">
                <a:solidFill>
                  <a:sysClr val="windowText" lastClr="000000"/>
                </a:solidFill>
              </a:rPr>
              <a:t>日持たない</a:t>
            </a:r>
            <a:endParaRPr lang="ja-JP" altLang="en-US" dirty="0">
              <a:solidFill>
                <a:sysClr val="windowText" lastClr="000000"/>
              </a:solidFill>
            </a:endParaRPr>
          </a:p>
        </p:txBody>
      </p:sp>
      <p:sp>
        <p:nvSpPr>
          <p:cNvPr id="12" name="角丸四角形 11"/>
          <p:cNvSpPr/>
          <p:nvPr/>
        </p:nvSpPr>
        <p:spPr>
          <a:xfrm>
            <a:off x="417031" y="3417537"/>
            <a:ext cx="2601217" cy="8140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solidFill>
                  <a:sysClr val="windowText" lastClr="000000"/>
                </a:solidFill>
              </a:rPr>
              <a:t>省電力を実現するため</a:t>
            </a:r>
            <a:r>
              <a:rPr lang="en-US" altLang="ja-JP" dirty="0" smtClean="0">
                <a:solidFill>
                  <a:sysClr val="windowText" lastClr="000000"/>
                </a:solidFill>
              </a:rPr>
              <a:t>GPS</a:t>
            </a:r>
            <a:r>
              <a:rPr lang="ja-JP" altLang="en-US" dirty="0" smtClean="0">
                <a:solidFill>
                  <a:sysClr val="windowText" lastClr="000000"/>
                </a:solidFill>
              </a:rPr>
              <a:t>を</a:t>
            </a:r>
            <a:r>
              <a:rPr lang="en-US" altLang="ja-JP" dirty="0" smtClean="0">
                <a:solidFill>
                  <a:sysClr val="windowText" lastClr="000000"/>
                </a:solidFill>
              </a:rPr>
              <a:t>10</a:t>
            </a:r>
            <a:r>
              <a:rPr lang="ja-JP" altLang="en-US" dirty="0" smtClean="0">
                <a:solidFill>
                  <a:sysClr val="windowText" lastClr="000000"/>
                </a:solidFill>
              </a:rPr>
              <a:t>分に一度起動</a:t>
            </a:r>
            <a:endParaRPr lang="ja-JP" altLang="en-US" dirty="0">
              <a:solidFill>
                <a:sysClr val="windowText" lastClr="000000"/>
              </a:solidFill>
            </a:endParaRPr>
          </a:p>
        </p:txBody>
      </p:sp>
      <p:sp>
        <p:nvSpPr>
          <p:cNvPr id="13" name="下矢印 12"/>
          <p:cNvSpPr/>
          <p:nvPr/>
        </p:nvSpPr>
        <p:spPr>
          <a:xfrm rot="16200000">
            <a:off x="2877249" y="3716151"/>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pic>
        <p:nvPicPr>
          <p:cNvPr id="14" name="Picture 4"/>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t="9611" b="10297"/>
          <a:stretch/>
        </p:blipFill>
        <p:spPr bwMode="auto">
          <a:xfrm>
            <a:off x="3707904" y="3356992"/>
            <a:ext cx="5031860" cy="34050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角丸四角形 14"/>
          <p:cNvSpPr/>
          <p:nvPr/>
        </p:nvSpPr>
        <p:spPr>
          <a:xfrm>
            <a:off x="417031" y="4509120"/>
            <a:ext cx="2601217" cy="9361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solidFill>
                  <a:sysClr val="windowText" lastClr="000000"/>
                </a:solidFill>
              </a:rPr>
              <a:t>要求</a:t>
            </a:r>
            <a:endParaRPr lang="en-US" altLang="ja-JP" dirty="0" smtClean="0">
              <a:solidFill>
                <a:sysClr val="windowText" lastClr="000000"/>
              </a:solidFill>
            </a:endParaRPr>
          </a:p>
          <a:p>
            <a:pPr algn="ctr"/>
            <a:r>
              <a:rPr lang="en-US" altLang="ja-JP" dirty="0" smtClean="0">
                <a:solidFill>
                  <a:sysClr val="windowText" lastClr="000000"/>
                </a:solidFill>
              </a:rPr>
              <a:t>100</a:t>
            </a:r>
            <a:r>
              <a:rPr lang="ja-JP" altLang="en-US" dirty="0">
                <a:solidFill>
                  <a:sysClr val="windowText" lastClr="000000"/>
                </a:solidFill>
              </a:rPr>
              <a:t>ｍ～</a:t>
            </a:r>
            <a:r>
              <a:rPr lang="en-US" altLang="ja-JP" dirty="0">
                <a:solidFill>
                  <a:sysClr val="windowText" lastClr="000000"/>
                </a:solidFill>
              </a:rPr>
              <a:t>250m</a:t>
            </a:r>
            <a:r>
              <a:rPr lang="ja-JP" altLang="en-US" dirty="0">
                <a:solidFill>
                  <a:sysClr val="windowText" lastClr="000000"/>
                </a:solidFill>
              </a:rPr>
              <a:t>の間隔で位置情報を取得</a:t>
            </a:r>
            <a:r>
              <a:rPr lang="ja-JP" altLang="en-US" dirty="0" smtClean="0">
                <a:solidFill>
                  <a:sysClr val="windowText" lastClr="000000"/>
                </a:solidFill>
              </a:rPr>
              <a:t>したい</a:t>
            </a:r>
            <a:endParaRPr lang="ja-JP" altLang="en-US" dirty="0">
              <a:solidFill>
                <a:sysClr val="windowText" lastClr="000000"/>
              </a:solidFill>
            </a:endParaRPr>
          </a:p>
        </p:txBody>
      </p:sp>
      <p:sp>
        <p:nvSpPr>
          <p:cNvPr id="16" name="正方形/長方形 15"/>
          <p:cNvSpPr/>
          <p:nvPr/>
        </p:nvSpPr>
        <p:spPr>
          <a:xfrm>
            <a:off x="3805283" y="6442463"/>
            <a:ext cx="651140" cy="307777"/>
          </a:xfrm>
          <a:prstGeom prst="rect">
            <a:avLst/>
          </a:prstGeom>
        </p:spPr>
        <p:txBody>
          <a:bodyPr wrap="none">
            <a:spAutoFit/>
          </a:bodyPr>
          <a:lstStyle/>
          <a:p>
            <a:r>
              <a:rPr lang="en-US" altLang="ja-JP" sz="1400" dirty="0">
                <a:solidFill>
                  <a:schemeClr val="tx2"/>
                </a:solidFill>
              </a:rPr>
              <a:t>1</a:t>
            </a:r>
            <a:r>
              <a:rPr lang="en-US" altLang="ja-JP" sz="1400" dirty="0" smtClean="0">
                <a:solidFill>
                  <a:schemeClr val="tx2"/>
                </a:solidFill>
              </a:rPr>
              <a:t>00</a:t>
            </a:r>
            <a:r>
              <a:rPr lang="ja-JP" altLang="en-US" sz="1400" dirty="0" smtClean="0">
                <a:solidFill>
                  <a:schemeClr val="tx2"/>
                </a:solidFill>
              </a:rPr>
              <a:t>ｍ</a:t>
            </a:r>
            <a:endParaRPr lang="ja-JP" altLang="en-US" sz="1400" dirty="0"/>
          </a:p>
        </p:txBody>
      </p:sp>
      <p:sp>
        <p:nvSpPr>
          <p:cNvPr id="17" name="右大かっこ 16"/>
          <p:cNvSpPr/>
          <p:nvPr/>
        </p:nvSpPr>
        <p:spPr>
          <a:xfrm rot="5400000">
            <a:off x="4028515" y="6337489"/>
            <a:ext cx="81009" cy="258319"/>
          </a:xfrm>
          <a:prstGeom prst="rightBracket">
            <a:avLst>
              <a:gd name="adj"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Tree>
    <p:extLst>
      <p:ext uri="{BB962C8B-B14F-4D97-AF65-F5344CB8AC3E}">
        <p14:creationId xmlns:p14="http://schemas.microsoft.com/office/powerpoint/2010/main" val="3788685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円/楕円 117"/>
          <p:cNvSpPr/>
          <p:nvPr/>
        </p:nvSpPr>
        <p:spPr>
          <a:xfrm>
            <a:off x="3419872" y="3717032"/>
            <a:ext cx="2865306" cy="2768397"/>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120" name="円/楕円 119"/>
          <p:cNvSpPr/>
          <p:nvPr/>
        </p:nvSpPr>
        <p:spPr>
          <a:xfrm>
            <a:off x="4692937" y="3610043"/>
            <a:ext cx="2865306" cy="2768397"/>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56" name="正方形/長方形 55"/>
          <p:cNvSpPr/>
          <p:nvPr/>
        </p:nvSpPr>
        <p:spPr>
          <a:xfrm>
            <a:off x="5732336" y="2465308"/>
            <a:ext cx="3402139" cy="1506789"/>
          </a:xfrm>
          <a:prstGeom prst="rect">
            <a:avLst/>
          </a:prstGeom>
          <a:solidFill>
            <a:schemeClr val="bg1"/>
          </a:solidFill>
          <a:ln w="1270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17" name="円/楕円 116"/>
          <p:cNvSpPr/>
          <p:nvPr/>
        </p:nvSpPr>
        <p:spPr>
          <a:xfrm>
            <a:off x="2627784" y="2708920"/>
            <a:ext cx="2865306" cy="2768397"/>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 name="コンテンツ プレースホルダー 2"/>
          <p:cNvSpPr>
            <a:spLocks noGrp="1"/>
          </p:cNvSpPr>
          <p:nvPr>
            <p:ph idx="1"/>
          </p:nvPr>
        </p:nvSpPr>
        <p:spPr>
          <a:xfrm>
            <a:off x="395536" y="1556792"/>
            <a:ext cx="8435280" cy="4876800"/>
          </a:xfrm>
        </p:spPr>
        <p:txBody>
          <a:bodyPr>
            <a:normAutofit/>
          </a:bodyPr>
          <a:lstStyle/>
          <a:p>
            <a:r>
              <a:rPr lang="ja-JP" altLang="en-US" dirty="0"/>
              <a:t>特徴</a:t>
            </a:r>
          </a:p>
          <a:p>
            <a:pPr lvl="1"/>
            <a:r>
              <a:rPr lang="ja-JP" altLang="en-US" dirty="0" smtClean="0"/>
              <a:t>予めデータベースに蓄積</a:t>
            </a:r>
            <a:r>
              <a:rPr lang="ja-JP" altLang="en-US" dirty="0"/>
              <a:t>した電測情報を元</a:t>
            </a:r>
            <a:r>
              <a:rPr lang="ja-JP" altLang="en-US" dirty="0" smtClean="0"/>
              <a:t>に位置</a:t>
            </a:r>
            <a:r>
              <a:rPr lang="ja-JP" altLang="en-US" dirty="0"/>
              <a:t>測位できるかを判定</a:t>
            </a:r>
          </a:p>
          <a:p>
            <a:pPr lvl="1"/>
            <a:r>
              <a:rPr lang="ja-JP" altLang="en-US" dirty="0"/>
              <a:t>位置測位できる場所でのみ</a:t>
            </a:r>
            <a:r>
              <a:rPr lang="en-US" altLang="ja-JP" dirty="0"/>
              <a:t>GPS</a:t>
            </a:r>
            <a:r>
              <a:rPr lang="ja-JP" altLang="en-US" dirty="0"/>
              <a:t>を起動する</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dirty="0"/>
          </a:p>
        </p:txBody>
      </p:sp>
      <p:sp>
        <p:nvSpPr>
          <p:cNvPr id="25" name="正方形/長方形 24"/>
          <p:cNvSpPr/>
          <p:nvPr/>
        </p:nvSpPr>
        <p:spPr>
          <a:xfrm>
            <a:off x="683568" y="6237312"/>
            <a:ext cx="7920880" cy="769441"/>
          </a:xfrm>
          <a:prstGeom prst="rect">
            <a:avLst/>
          </a:prstGeom>
        </p:spPr>
        <p:txBody>
          <a:bodyPr wrap="square">
            <a:spAutoFit/>
          </a:bodyPr>
          <a:lstStyle/>
          <a:p>
            <a:r>
              <a:rPr lang="ja-JP" altLang="en-US" sz="1100" dirty="0" smtClean="0">
                <a:solidFill>
                  <a:schemeClr val="tx2"/>
                </a:solidFill>
              </a:rPr>
              <a:t>参考：</a:t>
            </a:r>
            <a:endParaRPr lang="en-US" altLang="ja-JP" sz="1100" dirty="0" smtClean="0">
              <a:solidFill>
                <a:schemeClr val="tx2"/>
              </a:solidFill>
            </a:endParaRPr>
          </a:p>
          <a:p>
            <a:r>
              <a:rPr lang="ja-JP" altLang="en-US" sz="1100" dirty="0" smtClean="0">
                <a:solidFill>
                  <a:schemeClr val="tx2"/>
                </a:solidFill>
              </a:rPr>
              <a:t>・米田</a:t>
            </a:r>
            <a:r>
              <a:rPr lang="en-US" altLang="ja-JP" sz="1100" dirty="0" smtClean="0">
                <a:solidFill>
                  <a:schemeClr val="tx2"/>
                </a:solidFill>
              </a:rPr>
              <a:t>(</a:t>
            </a:r>
            <a:r>
              <a:rPr lang="ja-JP" altLang="en-US" sz="1100" dirty="0" smtClean="0">
                <a:solidFill>
                  <a:schemeClr val="tx2"/>
                </a:solidFill>
              </a:rPr>
              <a:t>立命館大学</a:t>
            </a:r>
            <a:r>
              <a:rPr lang="en-US" altLang="ja-JP" sz="1100" dirty="0" smtClean="0">
                <a:solidFill>
                  <a:schemeClr val="tx2"/>
                </a:solidFill>
              </a:rPr>
              <a:t>)</a:t>
            </a:r>
            <a:r>
              <a:rPr lang="ja-JP" altLang="en-US" sz="1100" dirty="0" smtClean="0">
                <a:solidFill>
                  <a:schemeClr val="tx2"/>
                </a:solidFill>
              </a:rPr>
              <a:t>，他：</a:t>
            </a:r>
            <a:r>
              <a:rPr lang="ja-JP" altLang="en-US" sz="1100" dirty="0">
                <a:solidFill>
                  <a:schemeClr val="tx2"/>
                </a:solidFill>
              </a:rPr>
              <a:t>センシングモバイルに</a:t>
            </a:r>
            <a:r>
              <a:rPr lang="ja-JP" altLang="en-US" sz="1100" dirty="0" smtClean="0">
                <a:solidFill>
                  <a:schemeClr val="tx2"/>
                </a:solidFill>
              </a:rPr>
              <a:t>おける</a:t>
            </a:r>
            <a:r>
              <a:rPr lang="ja-JP" altLang="en-US" sz="1100" dirty="0">
                <a:solidFill>
                  <a:schemeClr val="tx2"/>
                </a:solidFill>
              </a:rPr>
              <a:t>個人特化された省電力</a:t>
            </a:r>
            <a:r>
              <a:rPr lang="ja-JP" altLang="en-US" sz="1100" dirty="0" smtClean="0">
                <a:solidFill>
                  <a:schemeClr val="tx2"/>
                </a:solidFill>
              </a:rPr>
              <a:t>機構</a:t>
            </a:r>
            <a:r>
              <a:rPr lang="ja-JP" altLang="en-US" sz="1100" dirty="0">
                <a:solidFill>
                  <a:schemeClr val="tx2"/>
                </a:solidFill>
              </a:rPr>
              <a:t>，</a:t>
            </a:r>
            <a:r>
              <a:rPr lang="ja-JP" altLang="en-US" sz="1100" dirty="0" smtClean="0">
                <a:solidFill>
                  <a:schemeClr val="tx2"/>
                </a:solidFill>
              </a:rPr>
              <a:t>研究</a:t>
            </a:r>
            <a:r>
              <a:rPr lang="ja-JP" altLang="en-US" sz="1100" dirty="0">
                <a:solidFill>
                  <a:schemeClr val="tx2"/>
                </a:solidFill>
              </a:rPr>
              <a:t>報告</a:t>
            </a:r>
            <a:r>
              <a:rPr lang="ja-JP" altLang="en-US" sz="1100" dirty="0" smtClean="0">
                <a:solidFill>
                  <a:schemeClr val="tx2"/>
                </a:solidFill>
              </a:rPr>
              <a:t>ヒューマンコンピュータインタラクション</a:t>
            </a:r>
            <a:r>
              <a:rPr lang="ja-JP" altLang="en-US" sz="1100" dirty="0">
                <a:solidFill>
                  <a:schemeClr val="tx2"/>
                </a:solidFill>
              </a:rPr>
              <a:t>（</a:t>
            </a:r>
            <a:r>
              <a:rPr lang="en-US" altLang="ja-JP" sz="1100" dirty="0">
                <a:solidFill>
                  <a:schemeClr val="tx2"/>
                </a:solidFill>
              </a:rPr>
              <a:t>HCI</a:t>
            </a:r>
            <a:r>
              <a:rPr lang="ja-JP" altLang="en-US" sz="1100" dirty="0" smtClean="0">
                <a:solidFill>
                  <a:schemeClr val="tx2"/>
                </a:solidFill>
              </a:rPr>
              <a:t>），</a:t>
            </a:r>
            <a:r>
              <a:rPr lang="en-US" altLang="ja-JP" sz="1100" dirty="0" smtClean="0">
                <a:solidFill>
                  <a:schemeClr val="tx2"/>
                </a:solidFill>
              </a:rPr>
              <a:t>Vol</a:t>
            </a:r>
            <a:r>
              <a:rPr lang="en-US" altLang="ja-JP" sz="1100" dirty="0">
                <a:solidFill>
                  <a:schemeClr val="tx2"/>
                </a:solidFill>
              </a:rPr>
              <a:t>. </a:t>
            </a:r>
            <a:r>
              <a:rPr lang="en-US" altLang="ja-JP" sz="1100" dirty="0" smtClean="0">
                <a:solidFill>
                  <a:schemeClr val="tx2"/>
                </a:solidFill>
              </a:rPr>
              <a:t>2012-HCI-150</a:t>
            </a:r>
            <a:r>
              <a:rPr lang="ja-JP" altLang="en-US" sz="1100" dirty="0" smtClean="0">
                <a:solidFill>
                  <a:schemeClr val="tx2"/>
                </a:solidFill>
              </a:rPr>
              <a:t>，</a:t>
            </a:r>
            <a:r>
              <a:rPr lang="en-US" altLang="ja-JP" sz="1100" dirty="0" smtClean="0">
                <a:solidFill>
                  <a:schemeClr val="tx2"/>
                </a:solidFill>
              </a:rPr>
              <a:t>No</a:t>
            </a:r>
            <a:r>
              <a:rPr lang="en-US" altLang="ja-JP" sz="1100" dirty="0">
                <a:solidFill>
                  <a:schemeClr val="tx2"/>
                </a:solidFill>
              </a:rPr>
              <a:t>. </a:t>
            </a:r>
            <a:r>
              <a:rPr lang="en-US" altLang="ja-JP" sz="1100" dirty="0" smtClean="0">
                <a:solidFill>
                  <a:schemeClr val="tx2"/>
                </a:solidFill>
              </a:rPr>
              <a:t>19</a:t>
            </a:r>
            <a:r>
              <a:rPr lang="ja-JP" altLang="en-US" sz="1100" dirty="0" smtClean="0">
                <a:solidFill>
                  <a:schemeClr val="tx2"/>
                </a:solidFill>
              </a:rPr>
              <a:t>，</a:t>
            </a:r>
            <a:r>
              <a:rPr lang="en-US" altLang="ja-JP" sz="1100" dirty="0" smtClean="0">
                <a:solidFill>
                  <a:schemeClr val="tx2"/>
                </a:solidFill>
              </a:rPr>
              <a:t>pp</a:t>
            </a:r>
            <a:r>
              <a:rPr lang="en-US" altLang="ja-JP" sz="1100" dirty="0">
                <a:solidFill>
                  <a:schemeClr val="tx2"/>
                </a:solidFill>
              </a:rPr>
              <a:t>. 1–6 (2012</a:t>
            </a:r>
            <a:r>
              <a:rPr lang="en-US" altLang="ja-JP" sz="1100" dirty="0" smtClean="0">
                <a:solidFill>
                  <a:schemeClr val="tx2"/>
                </a:solidFill>
              </a:rPr>
              <a:t>)</a:t>
            </a:r>
            <a:r>
              <a:rPr lang="ja-JP" altLang="en-US" sz="1100" dirty="0" smtClean="0">
                <a:solidFill>
                  <a:schemeClr val="tx2"/>
                </a:solidFill>
              </a:rPr>
              <a:t>．</a:t>
            </a:r>
            <a:endParaRPr lang="en-US" altLang="ja-JP" sz="1100" dirty="0" smtClean="0">
              <a:solidFill>
                <a:schemeClr val="tx2"/>
              </a:solidFill>
            </a:endParaRPr>
          </a:p>
          <a:p>
            <a:endParaRPr lang="ja-JP" altLang="en-US" sz="1100" dirty="0">
              <a:solidFill>
                <a:schemeClr val="tx2"/>
              </a:solidFill>
            </a:endParaRPr>
          </a:p>
        </p:txBody>
      </p:sp>
      <p:sp>
        <p:nvSpPr>
          <p:cNvPr id="22" name="タイトル 21"/>
          <p:cNvSpPr>
            <a:spLocks noGrp="1"/>
          </p:cNvSpPr>
          <p:nvPr>
            <p:ph type="title"/>
          </p:nvPr>
        </p:nvSpPr>
        <p:spPr/>
        <p:txBody>
          <a:bodyPr>
            <a:noAutofit/>
          </a:bodyPr>
          <a:lstStyle/>
          <a:p>
            <a:r>
              <a:rPr lang="ja-JP" altLang="en-US" dirty="0" smtClean="0"/>
              <a:t>既存技術</a:t>
            </a:r>
            <a:r>
              <a:rPr lang="en-US" altLang="ja-JP" dirty="0" smtClean="0"/>
              <a:t/>
            </a:r>
            <a:br>
              <a:rPr lang="en-US" altLang="ja-JP" dirty="0" smtClean="0"/>
            </a:br>
            <a:r>
              <a:rPr lang="ja-JP" altLang="en-US" sz="2800" dirty="0" smtClean="0"/>
              <a:t>センシングモバイル</a:t>
            </a:r>
            <a:r>
              <a:rPr lang="ja-JP" altLang="en-US" sz="2800" dirty="0"/>
              <a:t>に</a:t>
            </a:r>
            <a:r>
              <a:rPr lang="ja-JP" altLang="en-US" sz="2800" dirty="0" smtClean="0"/>
              <a:t>おける個人</a:t>
            </a:r>
            <a:r>
              <a:rPr lang="ja-JP" altLang="en-US" sz="2800" dirty="0"/>
              <a:t>特化された省電力機構</a:t>
            </a:r>
            <a:endParaRPr kumimoji="1" lang="ja-JP" altLang="en-US" sz="2800" dirty="0"/>
          </a:p>
        </p:txBody>
      </p:sp>
      <p:sp>
        <p:nvSpPr>
          <p:cNvPr id="69" name="円/楕円 68"/>
          <p:cNvSpPr/>
          <p:nvPr/>
        </p:nvSpPr>
        <p:spPr>
          <a:xfrm>
            <a:off x="790451" y="2708920"/>
            <a:ext cx="2631581" cy="2587313"/>
          </a:xfrm>
          <a:prstGeom prst="ellipse">
            <a:avLst/>
          </a:prstGeom>
          <a:solidFill>
            <a:srgbClr val="00B050">
              <a:alpha val="15000"/>
            </a:srgbClr>
          </a:solidFill>
          <a:ln w="1905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133" name="円/楕円 132"/>
          <p:cNvSpPr/>
          <p:nvPr/>
        </p:nvSpPr>
        <p:spPr>
          <a:xfrm>
            <a:off x="2029473" y="3496217"/>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cxnSp>
        <p:nvCxnSpPr>
          <p:cNvPr id="13" name="直線矢印コネクタ 12"/>
          <p:cNvCxnSpPr/>
          <p:nvPr/>
        </p:nvCxnSpPr>
        <p:spPr>
          <a:xfrm>
            <a:off x="2282758" y="3646558"/>
            <a:ext cx="201010" cy="0"/>
          </a:xfrm>
          <a:prstGeom prst="straightConnector1">
            <a:avLst/>
          </a:prstGeom>
          <a:noFill/>
          <a:ln w="19050" cap="flat" cmpd="sng" algn="ctr">
            <a:solidFill>
              <a:srgbClr val="4F81BD">
                <a:shade val="95000"/>
                <a:satMod val="105000"/>
              </a:srgbClr>
            </a:solidFill>
            <a:prstDash val="solid"/>
            <a:tailEnd type="arrow"/>
          </a:ln>
          <a:effectLst/>
        </p:spPr>
      </p:cxnSp>
      <p:sp>
        <p:nvSpPr>
          <p:cNvPr id="16" name="円/楕円 15"/>
          <p:cNvSpPr/>
          <p:nvPr/>
        </p:nvSpPr>
        <p:spPr>
          <a:xfrm>
            <a:off x="2464293" y="3496217"/>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17" name="円/楕円 16"/>
          <p:cNvSpPr/>
          <p:nvPr/>
        </p:nvSpPr>
        <p:spPr>
          <a:xfrm>
            <a:off x="2857472" y="3724143"/>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cxnSp>
        <p:nvCxnSpPr>
          <p:cNvPr id="18" name="直線矢印コネクタ 17"/>
          <p:cNvCxnSpPr>
            <a:stCxn id="16" idx="6"/>
            <a:endCxn id="17" idx="1"/>
          </p:cNvCxnSpPr>
          <p:nvPr/>
        </p:nvCxnSpPr>
        <p:spPr>
          <a:xfrm>
            <a:off x="2717578" y="3629733"/>
            <a:ext cx="176987" cy="133516"/>
          </a:xfrm>
          <a:prstGeom prst="straightConnector1">
            <a:avLst/>
          </a:prstGeom>
          <a:noFill/>
          <a:ln w="19050" cap="flat" cmpd="sng" algn="ctr">
            <a:solidFill>
              <a:srgbClr val="4F81BD">
                <a:shade val="95000"/>
                <a:satMod val="105000"/>
              </a:srgbClr>
            </a:solidFill>
            <a:prstDash val="solid"/>
            <a:tailEnd type="arrow"/>
          </a:ln>
          <a:effectLst/>
        </p:spPr>
      </p:cxnSp>
      <p:cxnSp>
        <p:nvCxnSpPr>
          <p:cNvPr id="28" name="直線矢印コネクタ 27"/>
          <p:cNvCxnSpPr>
            <a:stCxn id="17" idx="6"/>
            <a:endCxn id="53" idx="3"/>
          </p:cNvCxnSpPr>
          <p:nvPr/>
        </p:nvCxnSpPr>
        <p:spPr>
          <a:xfrm flipV="1">
            <a:off x="3110757" y="3438848"/>
            <a:ext cx="1038616" cy="418811"/>
          </a:xfrm>
          <a:prstGeom prst="straightConnector1">
            <a:avLst/>
          </a:prstGeom>
          <a:noFill/>
          <a:ln w="19050" cap="flat" cmpd="sng" algn="ctr">
            <a:solidFill>
              <a:srgbClr val="4F81BD">
                <a:shade val="95000"/>
                <a:satMod val="105000"/>
              </a:srgbClr>
            </a:solidFill>
            <a:prstDash val="solid"/>
            <a:tailEnd type="arrow"/>
          </a:ln>
          <a:effectLst/>
        </p:spPr>
      </p:cxnSp>
      <p:cxnSp>
        <p:nvCxnSpPr>
          <p:cNvPr id="29" name="直線矢印コネクタ 28"/>
          <p:cNvCxnSpPr>
            <a:stCxn id="17" idx="6"/>
            <a:endCxn id="54" idx="1"/>
          </p:cNvCxnSpPr>
          <p:nvPr/>
        </p:nvCxnSpPr>
        <p:spPr>
          <a:xfrm>
            <a:off x="3110757" y="3857659"/>
            <a:ext cx="1380863" cy="1194026"/>
          </a:xfrm>
          <a:prstGeom prst="straightConnector1">
            <a:avLst/>
          </a:prstGeom>
          <a:noFill/>
          <a:ln w="19050" cap="flat" cmpd="sng" algn="ctr">
            <a:solidFill>
              <a:srgbClr val="4F81BD">
                <a:shade val="95000"/>
                <a:satMod val="105000"/>
              </a:srgbClr>
            </a:solidFill>
            <a:prstDash val="solid"/>
            <a:tailEnd type="arrow"/>
          </a:ln>
          <a:effectLst/>
        </p:spPr>
      </p:cxnSp>
      <p:sp>
        <p:nvSpPr>
          <p:cNvPr id="37" name="角丸四角形吹き出し 36"/>
          <p:cNvSpPr/>
          <p:nvPr/>
        </p:nvSpPr>
        <p:spPr>
          <a:xfrm>
            <a:off x="431819" y="4173914"/>
            <a:ext cx="2952328" cy="839262"/>
          </a:xfrm>
          <a:prstGeom prst="wedgeRoundRectCallout">
            <a:avLst>
              <a:gd name="adj1" fmla="val 37912"/>
              <a:gd name="adj2" fmla="val -74908"/>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ユーザの過去の行動</a:t>
            </a:r>
            <a:r>
              <a:rPr lang="ja-JP" altLang="en-US" kern="0" dirty="0" smtClean="0">
                <a:solidFill>
                  <a:sysClr val="windowText" lastClr="000000"/>
                </a:solidFill>
                <a:latin typeface="Calibri"/>
                <a:ea typeface="ＭＳ Ｐゴシック"/>
              </a:rPr>
              <a:t>を元に</a:t>
            </a:r>
            <a:endParaRPr kumimoji="1" lang="en-US" altLang="ja-JP" sz="1800" b="0" i="0" u="none" strike="noStrike" kern="0" cap="none" spc="0" normalizeH="0" baseline="0" noProof="0" dirty="0" smtClean="0">
              <a:ln>
                <a:noFill/>
              </a:ln>
              <a:solidFill>
                <a:sysClr val="windowText" lastClr="000000"/>
              </a:solidFill>
              <a:effectLst/>
              <a:uLnTx/>
              <a:uFillTx/>
              <a:latin typeface="Calibri"/>
              <a:ea typeface="ＭＳ Ｐゴシック"/>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次にどの場所に移動しようとしているかを推測</a:t>
            </a: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24" name="角丸四角形吹き出し 23"/>
          <p:cNvSpPr/>
          <p:nvPr/>
        </p:nvSpPr>
        <p:spPr>
          <a:xfrm>
            <a:off x="1187624" y="5373216"/>
            <a:ext cx="2952327" cy="648072"/>
          </a:xfrm>
          <a:prstGeom prst="wedgeRoundRectCallout">
            <a:avLst>
              <a:gd name="adj1" fmla="val 55252"/>
              <a:gd name="adj2" fmla="val -34172"/>
              <a:gd name="adj3" fmla="val 16667"/>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過去に</a:t>
            </a:r>
            <a:r>
              <a:rPr lang="ja-JP" altLang="en-US" kern="0" dirty="0" smtClean="0">
                <a:solidFill>
                  <a:sysClr val="windowText" lastClr="000000"/>
                </a:solidFill>
                <a:latin typeface="Calibri"/>
                <a:ea typeface="ＭＳ Ｐゴシック"/>
              </a:rPr>
              <a:t>位置測位が成功した履歴がないか確認</a:t>
            </a: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27" name="角丸四角形 26"/>
          <p:cNvSpPr/>
          <p:nvPr/>
        </p:nvSpPr>
        <p:spPr>
          <a:xfrm>
            <a:off x="7069409" y="5108055"/>
            <a:ext cx="2051720"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ysClr val="windowText" lastClr="000000"/>
                </a:solidFill>
              </a:rPr>
              <a:t>過去に</a:t>
            </a:r>
            <a:endParaRPr lang="en-US" altLang="ja-JP" dirty="0" smtClean="0">
              <a:solidFill>
                <a:sysClr val="windowText" lastClr="000000"/>
              </a:solidFill>
            </a:endParaRPr>
          </a:p>
          <a:p>
            <a:pPr algn="ctr"/>
            <a:r>
              <a:rPr lang="ja-JP" altLang="en-US" dirty="0" smtClean="0">
                <a:solidFill>
                  <a:sysClr val="windowText" lastClr="000000"/>
                </a:solidFill>
              </a:rPr>
              <a:t>位置測位が失敗</a:t>
            </a:r>
            <a:endParaRPr lang="ja-JP" altLang="en-US" dirty="0">
              <a:solidFill>
                <a:sysClr val="windowText" lastClr="000000"/>
              </a:solidFill>
            </a:endParaRPr>
          </a:p>
        </p:txBody>
      </p:sp>
      <p:sp>
        <p:nvSpPr>
          <p:cNvPr id="30" name="下矢印 29"/>
          <p:cNvSpPr/>
          <p:nvPr/>
        </p:nvSpPr>
        <p:spPr>
          <a:xfrm>
            <a:off x="7504184" y="5741153"/>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1" name="角丸四角形 30"/>
          <p:cNvSpPr/>
          <p:nvPr/>
        </p:nvSpPr>
        <p:spPr>
          <a:xfrm>
            <a:off x="7069409" y="6151975"/>
            <a:ext cx="2030429"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solidFill>
                  <a:sysClr val="windowText" lastClr="000000"/>
                </a:solidFill>
              </a:rPr>
              <a:t>Wi-Fi</a:t>
            </a:r>
            <a:r>
              <a:rPr lang="ja-JP" altLang="en-US" dirty="0">
                <a:solidFill>
                  <a:sysClr val="windowText" lastClr="000000"/>
                </a:solidFill>
              </a:rPr>
              <a:t>で</a:t>
            </a:r>
          </a:p>
          <a:p>
            <a:pPr algn="ctr"/>
            <a:r>
              <a:rPr lang="ja-JP" altLang="en-US" dirty="0">
                <a:solidFill>
                  <a:sysClr val="windowText" lastClr="000000"/>
                </a:solidFill>
              </a:rPr>
              <a:t>電測情報を収集</a:t>
            </a:r>
          </a:p>
        </p:txBody>
      </p:sp>
      <p:sp>
        <p:nvSpPr>
          <p:cNvPr id="39" name="下矢印 38"/>
          <p:cNvSpPr/>
          <p:nvPr/>
        </p:nvSpPr>
        <p:spPr>
          <a:xfrm>
            <a:off x="5288043" y="5767431"/>
            <a:ext cx="1008112"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40" name="角丸四角形 39"/>
          <p:cNvSpPr/>
          <p:nvPr/>
        </p:nvSpPr>
        <p:spPr>
          <a:xfrm>
            <a:off x="4902968" y="6165304"/>
            <a:ext cx="2049859"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solidFill>
                  <a:sysClr val="windowText" lastClr="000000"/>
                </a:solidFill>
              </a:rPr>
              <a:t>GPS</a:t>
            </a:r>
            <a:r>
              <a:rPr lang="ja-JP" altLang="en-US" dirty="0">
                <a:solidFill>
                  <a:sysClr val="windowText" lastClr="000000"/>
                </a:solidFill>
              </a:rPr>
              <a:t>起動</a:t>
            </a:r>
          </a:p>
        </p:txBody>
      </p:sp>
      <p:sp>
        <p:nvSpPr>
          <p:cNvPr id="43" name="角丸四角形吹き出し 42"/>
          <p:cNvSpPr/>
          <p:nvPr/>
        </p:nvSpPr>
        <p:spPr>
          <a:xfrm>
            <a:off x="946131" y="2896653"/>
            <a:ext cx="2591902" cy="432048"/>
          </a:xfrm>
          <a:prstGeom prst="wedgeRoundRectCallout">
            <a:avLst>
              <a:gd name="adj1" fmla="val 4150"/>
              <a:gd name="adj2" fmla="val 44805"/>
              <a:gd name="adj3" fmla="val 16667"/>
            </a:avLst>
          </a:prstGeom>
          <a:solidFill>
            <a:sysClr val="window" lastClr="FFFFFF"/>
          </a:solidFill>
          <a:ln w="12700" cap="flat" cmpd="sng" algn="ctr">
            <a:solidFill>
              <a:sysClr val="windowText" lastClr="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lvl="0"/>
            <a:r>
              <a:rPr lang="en-US" altLang="ja-JP" dirty="0" smtClean="0">
                <a:solidFill>
                  <a:schemeClr val="tx2"/>
                </a:solidFill>
              </a:rPr>
              <a:t>Wi-Fi</a:t>
            </a:r>
            <a:r>
              <a:rPr lang="ja-JP" altLang="en-US" dirty="0" smtClean="0">
                <a:solidFill>
                  <a:schemeClr val="tx2"/>
                </a:solidFill>
              </a:rPr>
              <a:t>で電測情報を収集</a:t>
            </a:r>
            <a:endParaRPr kumimoji="1" lang="ja-JP" altLang="en-US" sz="1800" b="0" i="0" u="none" strike="noStrike" kern="0" cap="none" spc="0" normalizeH="0" baseline="0" noProof="0" dirty="0">
              <a:ln>
                <a:noFill/>
              </a:ln>
              <a:solidFill>
                <a:schemeClr val="tx2"/>
              </a:solidFill>
              <a:effectLst/>
              <a:uLnTx/>
              <a:uFillTx/>
              <a:latin typeface="Calibri"/>
              <a:ea typeface="ＭＳ Ｐゴシック"/>
            </a:endParaRPr>
          </a:p>
        </p:txBody>
      </p:sp>
      <p:sp>
        <p:nvSpPr>
          <p:cNvPr id="44" name="角丸四角形吹き出し 43"/>
          <p:cNvSpPr/>
          <p:nvPr/>
        </p:nvSpPr>
        <p:spPr>
          <a:xfrm>
            <a:off x="899592" y="2895029"/>
            <a:ext cx="2680367" cy="432048"/>
          </a:xfrm>
          <a:prstGeom prst="wedgeRoundRectCallout">
            <a:avLst>
              <a:gd name="adj1" fmla="val 202"/>
              <a:gd name="adj2" fmla="val 90768"/>
              <a:gd name="adj3" fmla="val 16667"/>
            </a:avLst>
          </a:prstGeom>
          <a:solidFill>
            <a:sysClr val="window" lastClr="FFFFFF"/>
          </a:solidFill>
          <a:ln w="12700" cap="flat" cmpd="sng" algn="ctr">
            <a:solidFill>
              <a:sysClr val="windowText" lastClr="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lvl="0"/>
            <a:r>
              <a:rPr lang="ja-JP" altLang="en-US" dirty="0" smtClean="0">
                <a:solidFill>
                  <a:schemeClr val="tx2"/>
                </a:solidFill>
              </a:rPr>
              <a:t>加速度から移動中と判定</a:t>
            </a:r>
            <a:endParaRPr kumimoji="1" lang="ja-JP" altLang="en-US" sz="1800" b="0" i="0" u="none" strike="noStrike" kern="0" cap="none" spc="0" normalizeH="0" baseline="0" noProof="0" dirty="0">
              <a:ln>
                <a:noFill/>
              </a:ln>
              <a:solidFill>
                <a:schemeClr val="tx2"/>
              </a:solidFill>
              <a:effectLst/>
              <a:uLnTx/>
              <a:uFillTx/>
              <a:latin typeface="Calibri"/>
              <a:ea typeface="ＭＳ Ｐゴシック"/>
            </a:endParaRPr>
          </a:p>
        </p:txBody>
      </p:sp>
      <p:sp>
        <p:nvSpPr>
          <p:cNvPr id="45" name="角丸四角形吹き出し 44"/>
          <p:cNvSpPr/>
          <p:nvPr/>
        </p:nvSpPr>
        <p:spPr>
          <a:xfrm>
            <a:off x="893052" y="2771934"/>
            <a:ext cx="2693446" cy="555143"/>
          </a:xfrm>
          <a:prstGeom prst="wedgeRoundRectCallout">
            <a:avLst>
              <a:gd name="adj1" fmla="val 380"/>
              <a:gd name="adj2" fmla="val 82429"/>
              <a:gd name="adj3" fmla="val 16667"/>
            </a:avLst>
          </a:prstGeom>
          <a:solidFill>
            <a:sysClr val="window" lastClr="FFFFFF"/>
          </a:solidFill>
          <a:ln w="12700" cap="flat" cmpd="sng" algn="ctr">
            <a:solidFill>
              <a:sysClr val="windowText" lastClr="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lvl="0"/>
            <a:r>
              <a:rPr lang="ja-JP" altLang="en-US" dirty="0" smtClean="0">
                <a:solidFill>
                  <a:schemeClr val="tx2"/>
                </a:solidFill>
              </a:rPr>
              <a:t>加速度から</a:t>
            </a:r>
            <a:endParaRPr lang="en-US" altLang="ja-JP" dirty="0" smtClean="0">
              <a:solidFill>
                <a:schemeClr val="tx2"/>
              </a:solidFill>
            </a:endParaRPr>
          </a:p>
          <a:p>
            <a:pPr lvl="0"/>
            <a:r>
              <a:rPr lang="ja-JP" altLang="en-US" dirty="0" smtClean="0">
                <a:solidFill>
                  <a:schemeClr val="tx2"/>
                </a:solidFill>
              </a:rPr>
              <a:t>移動中・停滞中を判定</a:t>
            </a:r>
            <a:endParaRPr kumimoji="1" lang="ja-JP" altLang="en-US" sz="1800" b="0" i="0" u="none" strike="noStrike" kern="0" cap="none" spc="0" normalizeH="0" baseline="0" noProof="0" dirty="0">
              <a:ln>
                <a:noFill/>
              </a:ln>
              <a:solidFill>
                <a:schemeClr val="tx2"/>
              </a:solidFill>
              <a:effectLst/>
              <a:uLnTx/>
              <a:uFillTx/>
              <a:latin typeface="Calibri"/>
              <a:ea typeface="ＭＳ Ｐゴシック"/>
            </a:endParaRPr>
          </a:p>
        </p:txBody>
      </p:sp>
      <p:sp>
        <p:nvSpPr>
          <p:cNvPr id="46" name="フローチャート : 組合せ 45"/>
          <p:cNvSpPr/>
          <p:nvPr/>
        </p:nvSpPr>
        <p:spPr>
          <a:xfrm>
            <a:off x="2080386" y="3328701"/>
            <a:ext cx="80848" cy="123518"/>
          </a:xfrm>
          <a:prstGeom prst="flowChartMerge">
            <a:avLst/>
          </a:prstGeom>
          <a:ln w="9525">
            <a:solidFill>
              <a:schemeClr val="tx2"/>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sp>
        <p:nvSpPr>
          <p:cNvPr id="48" name="フローチャート : 組合せ 47"/>
          <p:cNvSpPr/>
          <p:nvPr/>
        </p:nvSpPr>
        <p:spPr>
          <a:xfrm>
            <a:off x="2529921" y="3332449"/>
            <a:ext cx="73498" cy="123518"/>
          </a:xfrm>
          <a:prstGeom prst="flowChartMerge">
            <a:avLst/>
          </a:prstGeom>
          <a:ln w="9525">
            <a:solidFill>
              <a:schemeClr val="tx2"/>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sp>
        <p:nvSpPr>
          <p:cNvPr id="49" name="フローチャート : 組合せ 48"/>
          <p:cNvSpPr/>
          <p:nvPr/>
        </p:nvSpPr>
        <p:spPr>
          <a:xfrm>
            <a:off x="2934600" y="3329203"/>
            <a:ext cx="82803" cy="311564"/>
          </a:xfrm>
          <a:prstGeom prst="flowChartMerge">
            <a:avLst/>
          </a:prstGeom>
          <a:ln w="9525">
            <a:solidFill>
              <a:schemeClr val="tx2"/>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sp>
        <p:nvSpPr>
          <p:cNvPr id="42" name="円/楕円 41"/>
          <p:cNvSpPr/>
          <p:nvPr/>
        </p:nvSpPr>
        <p:spPr>
          <a:xfrm>
            <a:off x="5770713" y="3247747"/>
            <a:ext cx="253285" cy="267032"/>
          </a:xfrm>
          <a:prstGeom prst="ellipse">
            <a:avLst/>
          </a:prstGeom>
          <a:pattFill prst="dkVert">
            <a:fgClr>
              <a:srgbClr val="C0504D"/>
            </a:fgClr>
            <a:bgClr>
              <a:sysClr val="window" lastClr="FFFFFF"/>
            </a:bgClr>
          </a:pattFill>
          <a:ln w="3175" cap="flat" cmpd="sng" algn="ctr">
            <a:solidFill>
              <a:srgbClr val="C0504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50" name="正方形/長方形 49"/>
          <p:cNvSpPr/>
          <p:nvPr/>
        </p:nvSpPr>
        <p:spPr>
          <a:xfrm>
            <a:off x="6080422" y="3224340"/>
            <a:ext cx="2745062" cy="338554"/>
          </a:xfrm>
          <a:prstGeom prst="rect">
            <a:avLst/>
          </a:prstGeom>
        </p:spPr>
        <p:txBody>
          <a:bodyPr wrap="none">
            <a:spAutoFit/>
          </a:bodyPr>
          <a:lstStyle/>
          <a:p>
            <a:pPr lvl="0">
              <a:defRPr/>
            </a:pPr>
            <a:r>
              <a:rPr lang="ja-JP" altLang="en-US" sz="1600" kern="0" dirty="0" smtClean="0">
                <a:solidFill>
                  <a:sysClr val="windowText" lastClr="000000"/>
                </a:solidFill>
              </a:rPr>
              <a:t>ユーザ</a:t>
            </a:r>
            <a:r>
              <a:rPr lang="en-US" altLang="ja-JP" sz="1600" kern="0" dirty="0" smtClean="0">
                <a:solidFill>
                  <a:sysClr val="windowText" lastClr="000000"/>
                </a:solidFill>
              </a:rPr>
              <a:t>(</a:t>
            </a:r>
            <a:r>
              <a:rPr lang="ja-JP" altLang="en-US" sz="1600" kern="0" dirty="0" smtClean="0">
                <a:solidFill>
                  <a:sysClr val="windowText" lastClr="000000"/>
                </a:solidFill>
              </a:rPr>
              <a:t>スマートフォン</a:t>
            </a:r>
            <a:r>
              <a:rPr lang="en-US" altLang="ja-JP" sz="1600" kern="0" dirty="0" smtClean="0">
                <a:solidFill>
                  <a:sysClr val="windowText" lastClr="000000"/>
                </a:solidFill>
              </a:rPr>
              <a:t>)</a:t>
            </a:r>
            <a:r>
              <a:rPr lang="ja-JP" altLang="en-US" sz="1600" kern="0" dirty="0" smtClean="0">
                <a:solidFill>
                  <a:sysClr val="windowText" lastClr="000000"/>
                </a:solidFill>
              </a:rPr>
              <a:t>の位置</a:t>
            </a:r>
            <a:endParaRPr lang="ja-JP" altLang="en-US" sz="1600" kern="0" dirty="0">
              <a:solidFill>
                <a:sysClr val="windowText" lastClr="000000"/>
              </a:solidFill>
            </a:endParaRPr>
          </a:p>
        </p:txBody>
      </p:sp>
      <p:sp>
        <p:nvSpPr>
          <p:cNvPr id="51" name="円/楕円 50"/>
          <p:cNvSpPr/>
          <p:nvPr/>
        </p:nvSpPr>
        <p:spPr>
          <a:xfrm>
            <a:off x="5766422" y="3608003"/>
            <a:ext cx="284958" cy="273577"/>
          </a:xfrm>
          <a:prstGeom prst="ellipse">
            <a:avLst/>
          </a:prstGeom>
          <a:noFill/>
          <a:ln w="28575" cap="flat" cmpd="sng" algn="ctr">
            <a:solidFill>
              <a:schemeClr val="accent1"/>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52" name="正方形/長方形 51"/>
          <p:cNvSpPr/>
          <p:nvPr/>
        </p:nvSpPr>
        <p:spPr>
          <a:xfrm>
            <a:off x="6087136" y="3594502"/>
            <a:ext cx="3371883" cy="338554"/>
          </a:xfrm>
          <a:prstGeom prst="rect">
            <a:avLst/>
          </a:prstGeom>
        </p:spPr>
        <p:txBody>
          <a:bodyPr wrap="square">
            <a:spAutoFit/>
          </a:bodyPr>
          <a:lstStyle/>
          <a:p>
            <a:pPr lvl="0">
              <a:defRPr/>
            </a:pPr>
            <a:r>
              <a:rPr lang="ja-JP" altLang="en-US" sz="1600" kern="0" dirty="0" smtClean="0">
                <a:solidFill>
                  <a:sysClr val="windowText" lastClr="000000"/>
                </a:solidFill>
              </a:rPr>
              <a:t>ユーザが移動すると推測した場所</a:t>
            </a:r>
            <a:endParaRPr lang="ja-JP" altLang="en-US" sz="1600" kern="0" dirty="0">
              <a:solidFill>
                <a:sysClr val="windowText" lastClr="000000"/>
              </a:solidFill>
            </a:endParaRPr>
          </a:p>
        </p:txBody>
      </p:sp>
      <p:sp>
        <p:nvSpPr>
          <p:cNvPr id="53" name="円/楕円 52"/>
          <p:cNvSpPr/>
          <p:nvPr/>
        </p:nvSpPr>
        <p:spPr>
          <a:xfrm>
            <a:off x="4019449" y="2793782"/>
            <a:ext cx="887175" cy="755742"/>
          </a:xfrm>
          <a:prstGeom prst="ellipse">
            <a:avLst/>
          </a:prstGeom>
          <a:noFill/>
          <a:ln w="28575" cap="flat" cmpd="sng" algn="ctr">
            <a:solidFill>
              <a:schemeClr val="accent1"/>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54" name="円/楕円 53"/>
          <p:cNvSpPr/>
          <p:nvPr/>
        </p:nvSpPr>
        <p:spPr>
          <a:xfrm>
            <a:off x="4361696" y="4941009"/>
            <a:ext cx="887175" cy="755742"/>
          </a:xfrm>
          <a:prstGeom prst="ellipse">
            <a:avLst/>
          </a:prstGeom>
          <a:noFill/>
          <a:ln w="28575" cap="flat" cmpd="sng" algn="ctr">
            <a:solidFill>
              <a:schemeClr val="accent1"/>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55" name="円/楕円 54"/>
          <p:cNvSpPr/>
          <p:nvPr/>
        </p:nvSpPr>
        <p:spPr>
          <a:xfrm>
            <a:off x="4317337" y="4901940"/>
            <a:ext cx="975893" cy="831316"/>
          </a:xfrm>
          <a:prstGeom prst="ellipse">
            <a:avLst/>
          </a:prstGeom>
          <a:noFill/>
          <a:ln w="31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2" name="円/楕円 31"/>
          <p:cNvSpPr/>
          <p:nvPr/>
        </p:nvSpPr>
        <p:spPr>
          <a:xfrm>
            <a:off x="5763132" y="2917728"/>
            <a:ext cx="268449" cy="263704"/>
          </a:xfrm>
          <a:prstGeom prst="ellipse">
            <a:avLst/>
          </a:prstGeom>
          <a:solidFill>
            <a:srgbClr val="00B050">
              <a:alpha val="15000"/>
            </a:srgbClr>
          </a:solidFill>
          <a:ln w="3175"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ＭＳ Ｐゴシック"/>
              <a:cs typeface="+mn-cs"/>
            </a:endParaRPr>
          </a:p>
        </p:txBody>
      </p:sp>
      <p:sp>
        <p:nvSpPr>
          <p:cNvPr id="33" name="正方形/長方形 32"/>
          <p:cNvSpPr/>
          <p:nvPr/>
        </p:nvSpPr>
        <p:spPr>
          <a:xfrm>
            <a:off x="6087136" y="2856824"/>
            <a:ext cx="3193800" cy="338554"/>
          </a:xfrm>
          <a:prstGeom prst="rect">
            <a:avLst/>
          </a:prstGeom>
        </p:spPr>
        <p:txBody>
          <a:bodyPr wrap="square">
            <a:spAutoFit/>
          </a:bodyPr>
          <a:lstStyle/>
          <a:p>
            <a:pPr lvl="0">
              <a:defRPr/>
            </a:pPr>
            <a:r>
              <a:rPr lang="ja-JP" altLang="en-US" sz="1600" kern="0" dirty="0" smtClean="0">
                <a:solidFill>
                  <a:sysClr val="windowText" lastClr="000000"/>
                </a:solidFill>
              </a:rPr>
              <a:t>アクセスポイントの電波到達範囲</a:t>
            </a:r>
            <a:endParaRPr lang="ja-JP" altLang="en-US" sz="1600" kern="0" dirty="0">
              <a:solidFill>
                <a:sysClr val="windowText" lastClr="000000"/>
              </a:solidFill>
            </a:endParaRPr>
          </a:p>
        </p:txBody>
      </p:sp>
      <p:pic>
        <p:nvPicPr>
          <p:cNvPr id="1026"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3146" y="3770280"/>
            <a:ext cx="154092" cy="40363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2403" y="3857659"/>
            <a:ext cx="154092" cy="40363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362" y="4755327"/>
            <a:ext cx="154092" cy="40363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8132" y="4704421"/>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35" name="角丸四角形 34"/>
          <p:cNvSpPr/>
          <p:nvPr/>
        </p:nvSpPr>
        <p:spPr>
          <a:xfrm>
            <a:off x="4860032" y="5080254"/>
            <a:ext cx="2092796"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ysClr val="windowText" lastClr="000000"/>
                </a:solidFill>
              </a:rPr>
              <a:t>過去に</a:t>
            </a:r>
            <a:endParaRPr lang="en-US" altLang="ja-JP" dirty="0" smtClean="0">
              <a:solidFill>
                <a:sysClr val="windowText" lastClr="000000"/>
              </a:solidFill>
            </a:endParaRPr>
          </a:p>
          <a:p>
            <a:pPr algn="ctr"/>
            <a:r>
              <a:rPr lang="ja-JP" altLang="en-US" dirty="0" smtClean="0">
                <a:solidFill>
                  <a:sysClr val="windowText" lastClr="000000"/>
                </a:solidFill>
              </a:rPr>
              <a:t>位置測位が成功</a:t>
            </a:r>
            <a:endParaRPr lang="ja-JP" altLang="en-US" dirty="0">
              <a:solidFill>
                <a:sysClr val="windowText" lastClr="000000"/>
              </a:solidFill>
            </a:endParaRPr>
          </a:p>
        </p:txBody>
      </p:sp>
      <p:pic>
        <p:nvPicPr>
          <p:cNvPr id="60" name="Picture 2" descr="F:\!Document-katoPC\Users\kato\AppData\Local\Microsoft\Windows\Temporary Internet Files\Content.IE5\D7624U70\MC9004290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0310" y="2465308"/>
            <a:ext cx="154092" cy="403634"/>
          </a:xfrm>
          <a:prstGeom prst="rect">
            <a:avLst/>
          </a:prstGeom>
          <a:noFill/>
          <a:extLst>
            <a:ext uri="{909E8E84-426E-40DD-AFC4-6F175D3DCCD1}">
              <a14:hiddenFill xmlns:a14="http://schemas.microsoft.com/office/drawing/2010/main">
                <a:solidFill>
                  <a:srgbClr val="FFFFFF"/>
                </a:solidFill>
              </a14:hiddenFill>
            </a:ext>
          </a:extLst>
        </p:spPr>
      </p:pic>
      <p:sp>
        <p:nvSpPr>
          <p:cNvPr id="61" name="正方形/長方形 60"/>
          <p:cNvSpPr/>
          <p:nvPr/>
        </p:nvSpPr>
        <p:spPr>
          <a:xfrm>
            <a:off x="6093487" y="2540378"/>
            <a:ext cx="3193800" cy="338554"/>
          </a:xfrm>
          <a:prstGeom prst="rect">
            <a:avLst/>
          </a:prstGeom>
        </p:spPr>
        <p:txBody>
          <a:bodyPr wrap="square">
            <a:spAutoFit/>
          </a:bodyPr>
          <a:lstStyle/>
          <a:p>
            <a:pPr lvl="0">
              <a:defRPr/>
            </a:pPr>
            <a:r>
              <a:rPr lang="ja-JP" altLang="en-US" sz="1600" kern="0" dirty="0" smtClean="0">
                <a:solidFill>
                  <a:sysClr val="windowText" lastClr="000000"/>
                </a:solidFill>
              </a:rPr>
              <a:t>アクセスポイント</a:t>
            </a:r>
            <a:endParaRPr lang="ja-JP" altLang="en-US" sz="1600" kern="0" dirty="0">
              <a:solidFill>
                <a:sysClr val="windowText" lastClr="000000"/>
              </a:solidFill>
            </a:endParaRPr>
          </a:p>
        </p:txBody>
      </p:sp>
    </p:spTree>
    <p:extLst>
      <p:ext uri="{BB962C8B-B14F-4D97-AF65-F5344CB8AC3E}">
        <p14:creationId xmlns:p14="http://schemas.microsoft.com/office/powerpoint/2010/main" val="164060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37" grpId="0" animBg="1"/>
      <p:bldP spid="24" grpId="0" animBg="1"/>
      <p:bldP spid="27" grpId="0" animBg="1"/>
      <p:bldP spid="30" grpId="0" animBg="1"/>
      <p:bldP spid="31" grpId="0" animBg="1"/>
      <p:bldP spid="39" grpId="0" animBg="1"/>
      <p:bldP spid="40" grpId="0" animBg="1"/>
      <p:bldP spid="43" grpId="0" animBg="1"/>
      <p:bldP spid="44" grpId="0" animBg="1"/>
      <p:bldP spid="44" grpId="1" animBg="1"/>
      <p:bldP spid="45" grpId="1" animBg="1"/>
      <p:bldP spid="45" grpId="2" animBg="1"/>
      <p:bldP spid="46" grpId="0" animBg="1"/>
      <p:bldP spid="48" grpId="0" animBg="1"/>
      <p:bldP spid="49" grpId="0" animBg="1"/>
      <p:bldP spid="53" grpId="0" animBg="1"/>
      <p:bldP spid="54" grpId="0" animBg="1"/>
      <p:bldP spid="55"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a:t>
            </a:r>
            <a:r>
              <a:rPr lang="ja-JP" altLang="en-US" dirty="0" smtClean="0"/>
              <a:t>技術の問題点</a:t>
            </a:r>
            <a:endParaRPr kumimoji="1" lang="ja-JP" altLang="en-US" sz="2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dirty="0"/>
          </a:p>
        </p:txBody>
      </p:sp>
      <p:sp>
        <p:nvSpPr>
          <p:cNvPr id="42" name="正方形/長方形 41"/>
          <p:cNvSpPr/>
          <p:nvPr/>
        </p:nvSpPr>
        <p:spPr>
          <a:xfrm>
            <a:off x="683568" y="6237312"/>
            <a:ext cx="7920880" cy="769441"/>
          </a:xfrm>
          <a:prstGeom prst="rect">
            <a:avLst/>
          </a:prstGeom>
        </p:spPr>
        <p:txBody>
          <a:bodyPr wrap="square">
            <a:spAutoFit/>
          </a:bodyPr>
          <a:lstStyle/>
          <a:p>
            <a:r>
              <a:rPr lang="ja-JP" altLang="en-US" sz="1100" dirty="0" smtClean="0">
                <a:solidFill>
                  <a:schemeClr val="tx2"/>
                </a:solidFill>
              </a:rPr>
              <a:t>参考：</a:t>
            </a:r>
            <a:endParaRPr lang="en-US" altLang="ja-JP" sz="1100" dirty="0" smtClean="0">
              <a:solidFill>
                <a:schemeClr val="tx2"/>
              </a:solidFill>
            </a:endParaRPr>
          </a:p>
          <a:p>
            <a:r>
              <a:rPr lang="ja-JP" altLang="en-US" sz="1100" dirty="0" smtClean="0">
                <a:solidFill>
                  <a:schemeClr val="tx2"/>
                </a:solidFill>
              </a:rPr>
              <a:t>・米田</a:t>
            </a:r>
            <a:r>
              <a:rPr lang="en-US" altLang="ja-JP" sz="1100" dirty="0" smtClean="0">
                <a:solidFill>
                  <a:schemeClr val="tx2"/>
                </a:solidFill>
              </a:rPr>
              <a:t>(</a:t>
            </a:r>
            <a:r>
              <a:rPr lang="ja-JP" altLang="en-US" sz="1100" dirty="0" smtClean="0">
                <a:solidFill>
                  <a:schemeClr val="tx2"/>
                </a:solidFill>
              </a:rPr>
              <a:t>立命館大学</a:t>
            </a:r>
            <a:r>
              <a:rPr lang="en-US" altLang="ja-JP" sz="1100" dirty="0" smtClean="0">
                <a:solidFill>
                  <a:schemeClr val="tx2"/>
                </a:solidFill>
              </a:rPr>
              <a:t>)</a:t>
            </a:r>
            <a:r>
              <a:rPr lang="ja-JP" altLang="en-US" sz="1100" dirty="0" smtClean="0">
                <a:solidFill>
                  <a:schemeClr val="tx2"/>
                </a:solidFill>
              </a:rPr>
              <a:t>，他：</a:t>
            </a:r>
            <a:r>
              <a:rPr lang="ja-JP" altLang="en-US" sz="1100" dirty="0">
                <a:solidFill>
                  <a:schemeClr val="tx2"/>
                </a:solidFill>
              </a:rPr>
              <a:t>センシングモバイルに</a:t>
            </a:r>
            <a:r>
              <a:rPr lang="ja-JP" altLang="en-US" sz="1100" dirty="0" smtClean="0">
                <a:solidFill>
                  <a:schemeClr val="tx2"/>
                </a:solidFill>
              </a:rPr>
              <a:t>おける</a:t>
            </a:r>
            <a:r>
              <a:rPr lang="ja-JP" altLang="en-US" sz="1100" dirty="0">
                <a:solidFill>
                  <a:schemeClr val="tx2"/>
                </a:solidFill>
              </a:rPr>
              <a:t>個人特化された省電力</a:t>
            </a:r>
            <a:r>
              <a:rPr lang="ja-JP" altLang="en-US" sz="1100" dirty="0" smtClean="0">
                <a:solidFill>
                  <a:schemeClr val="tx2"/>
                </a:solidFill>
              </a:rPr>
              <a:t>機構</a:t>
            </a:r>
            <a:r>
              <a:rPr lang="ja-JP" altLang="en-US" sz="1100" dirty="0">
                <a:solidFill>
                  <a:schemeClr val="tx2"/>
                </a:solidFill>
              </a:rPr>
              <a:t>，</a:t>
            </a:r>
            <a:r>
              <a:rPr lang="ja-JP" altLang="en-US" sz="1100" dirty="0" smtClean="0">
                <a:solidFill>
                  <a:schemeClr val="tx2"/>
                </a:solidFill>
              </a:rPr>
              <a:t>研究</a:t>
            </a:r>
            <a:r>
              <a:rPr lang="ja-JP" altLang="en-US" sz="1100" dirty="0">
                <a:solidFill>
                  <a:schemeClr val="tx2"/>
                </a:solidFill>
              </a:rPr>
              <a:t>報告</a:t>
            </a:r>
            <a:r>
              <a:rPr lang="ja-JP" altLang="en-US" sz="1100" dirty="0" smtClean="0">
                <a:solidFill>
                  <a:schemeClr val="tx2"/>
                </a:solidFill>
              </a:rPr>
              <a:t>ヒューマンコンピュータインタラクション</a:t>
            </a:r>
            <a:r>
              <a:rPr lang="ja-JP" altLang="en-US" sz="1100" dirty="0">
                <a:solidFill>
                  <a:schemeClr val="tx2"/>
                </a:solidFill>
              </a:rPr>
              <a:t>（</a:t>
            </a:r>
            <a:r>
              <a:rPr lang="en-US" altLang="ja-JP" sz="1100" dirty="0">
                <a:solidFill>
                  <a:schemeClr val="tx2"/>
                </a:solidFill>
              </a:rPr>
              <a:t>HCI</a:t>
            </a:r>
            <a:r>
              <a:rPr lang="ja-JP" altLang="en-US" sz="1100" dirty="0" smtClean="0">
                <a:solidFill>
                  <a:schemeClr val="tx2"/>
                </a:solidFill>
              </a:rPr>
              <a:t>），</a:t>
            </a:r>
            <a:r>
              <a:rPr lang="en-US" altLang="ja-JP" sz="1100" dirty="0" smtClean="0">
                <a:solidFill>
                  <a:schemeClr val="tx2"/>
                </a:solidFill>
              </a:rPr>
              <a:t>Vol</a:t>
            </a:r>
            <a:r>
              <a:rPr lang="en-US" altLang="ja-JP" sz="1100" dirty="0">
                <a:solidFill>
                  <a:schemeClr val="tx2"/>
                </a:solidFill>
              </a:rPr>
              <a:t>. </a:t>
            </a:r>
            <a:r>
              <a:rPr lang="en-US" altLang="ja-JP" sz="1100" dirty="0" smtClean="0">
                <a:solidFill>
                  <a:schemeClr val="tx2"/>
                </a:solidFill>
              </a:rPr>
              <a:t>2012-HCI-150</a:t>
            </a:r>
            <a:r>
              <a:rPr lang="ja-JP" altLang="en-US" sz="1100" dirty="0" smtClean="0">
                <a:solidFill>
                  <a:schemeClr val="tx2"/>
                </a:solidFill>
              </a:rPr>
              <a:t>，</a:t>
            </a:r>
            <a:r>
              <a:rPr lang="en-US" altLang="ja-JP" sz="1100" dirty="0" smtClean="0">
                <a:solidFill>
                  <a:schemeClr val="tx2"/>
                </a:solidFill>
              </a:rPr>
              <a:t>No</a:t>
            </a:r>
            <a:r>
              <a:rPr lang="en-US" altLang="ja-JP" sz="1100" dirty="0">
                <a:solidFill>
                  <a:schemeClr val="tx2"/>
                </a:solidFill>
              </a:rPr>
              <a:t>. </a:t>
            </a:r>
            <a:r>
              <a:rPr lang="en-US" altLang="ja-JP" sz="1100" dirty="0" smtClean="0">
                <a:solidFill>
                  <a:schemeClr val="tx2"/>
                </a:solidFill>
              </a:rPr>
              <a:t>19</a:t>
            </a:r>
            <a:r>
              <a:rPr lang="ja-JP" altLang="en-US" sz="1100" dirty="0" smtClean="0">
                <a:solidFill>
                  <a:schemeClr val="tx2"/>
                </a:solidFill>
              </a:rPr>
              <a:t>，</a:t>
            </a:r>
            <a:r>
              <a:rPr lang="en-US" altLang="ja-JP" sz="1100" dirty="0" smtClean="0">
                <a:solidFill>
                  <a:schemeClr val="tx2"/>
                </a:solidFill>
              </a:rPr>
              <a:t>pp</a:t>
            </a:r>
            <a:r>
              <a:rPr lang="en-US" altLang="ja-JP" sz="1100" dirty="0">
                <a:solidFill>
                  <a:schemeClr val="tx2"/>
                </a:solidFill>
              </a:rPr>
              <a:t>. 1–6 (2012</a:t>
            </a:r>
            <a:r>
              <a:rPr lang="en-US" altLang="ja-JP" sz="1100" dirty="0" smtClean="0">
                <a:solidFill>
                  <a:schemeClr val="tx2"/>
                </a:solidFill>
              </a:rPr>
              <a:t>)</a:t>
            </a:r>
            <a:r>
              <a:rPr lang="ja-JP" altLang="en-US" sz="1100" dirty="0" smtClean="0">
                <a:solidFill>
                  <a:schemeClr val="tx2"/>
                </a:solidFill>
              </a:rPr>
              <a:t>．</a:t>
            </a:r>
            <a:endParaRPr lang="en-US" altLang="ja-JP" sz="1100" dirty="0" smtClean="0">
              <a:solidFill>
                <a:schemeClr val="tx2"/>
              </a:solidFill>
            </a:endParaRPr>
          </a:p>
          <a:p>
            <a:endParaRPr lang="ja-JP" altLang="en-US" sz="1100" dirty="0">
              <a:solidFill>
                <a:schemeClr val="tx2"/>
              </a:solidFill>
            </a:endParaRPr>
          </a:p>
        </p:txBody>
      </p:sp>
      <p:grpSp>
        <p:nvGrpSpPr>
          <p:cNvPr id="11" name="グループ化 10"/>
          <p:cNvGrpSpPr/>
          <p:nvPr/>
        </p:nvGrpSpPr>
        <p:grpSpPr>
          <a:xfrm>
            <a:off x="319034" y="1587781"/>
            <a:ext cx="8429429" cy="2226270"/>
            <a:chOff x="669634" y="2644023"/>
            <a:chExt cx="7687805" cy="2226270"/>
          </a:xfrm>
        </p:grpSpPr>
        <p:sp>
          <p:nvSpPr>
            <p:cNvPr id="12" name="正方形/長方形 11"/>
            <p:cNvSpPr/>
            <p:nvPr/>
          </p:nvSpPr>
          <p:spPr>
            <a:xfrm>
              <a:off x="737149" y="2644023"/>
              <a:ext cx="7416824" cy="2160240"/>
            </a:xfrm>
            <a:prstGeom prst="rect">
              <a:avLst/>
            </a:prstGeom>
            <a:solidFill>
              <a:schemeClr val="bg1"/>
            </a:solidFill>
            <a:ln>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コンテンツ プレースホルダー 2"/>
            <p:cNvSpPr txBox="1">
              <a:spLocks/>
            </p:cNvSpPr>
            <p:nvPr/>
          </p:nvSpPr>
          <p:spPr>
            <a:xfrm>
              <a:off x="669634" y="2710053"/>
              <a:ext cx="7687805" cy="216024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2"/>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2"/>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2"/>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2"/>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smtClean="0"/>
                <a:t>電測情報を予めデータベースに蓄積しておく必要がある</a:t>
              </a:r>
              <a:endParaRPr lang="en-US" altLang="ja-JP" dirty="0"/>
            </a:p>
            <a:p>
              <a:pPr marL="0" indent="0">
                <a:buNone/>
              </a:pPr>
              <a:r>
                <a:rPr lang="ja-JP" altLang="en-US" dirty="0" smtClean="0"/>
                <a:t>　　　初めて訪れる場所やデータ数が少ない場所では利用できない</a:t>
              </a:r>
              <a:endParaRPr lang="en-US" altLang="ja-JP" dirty="0" smtClean="0"/>
            </a:p>
            <a:p>
              <a:pPr marL="274320" lvl="1" indent="0">
                <a:buFont typeface="Arial" pitchFamily="34" charset="0"/>
                <a:buNone/>
              </a:pPr>
              <a:endParaRPr lang="en-US" altLang="ja-JP" dirty="0" smtClean="0"/>
            </a:p>
            <a:p>
              <a:r>
                <a:rPr lang="ja-JP" altLang="en-US" dirty="0" smtClean="0"/>
                <a:t>位置測位できる場所に停滞している場合</a:t>
              </a:r>
              <a:endParaRPr lang="en-US" altLang="ja-JP" dirty="0"/>
            </a:p>
            <a:p>
              <a:pPr marL="0" indent="0">
                <a:buNone/>
              </a:pPr>
              <a:r>
                <a:rPr lang="ja-JP" altLang="en-US" dirty="0" smtClean="0"/>
                <a:t>　　　</a:t>
              </a:r>
              <a:r>
                <a:rPr lang="en-US" altLang="ja-JP" dirty="0" smtClean="0"/>
                <a:t>GPS</a:t>
              </a:r>
              <a:r>
                <a:rPr lang="ja-JP" altLang="en-US" dirty="0" smtClean="0"/>
                <a:t>を毎回更新してしまうため、省電力化が行われない</a:t>
              </a:r>
              <a:endParaRPr lang="en-US" altLang="ja-JP" dirty="0" smtClean="0"/>
            </a:p>
            <a:p>
              <a:pPr lvl="2"/>
              <a:endParaRPr lang="en-US" altLang="ja-JP" dirty="0" smtClean="0"/>
            </a:p>
            <a:p>
              <a:pPr lvl="1"/>
              <a:endParaRPr lang="en-US" altLang="ja-JP" dirty="0" smtClean="0"/>
            </a:p>
          </p:txBody>
        </p:sp>
        <p:sp>
          <p:nvSpPr>
            <p:cNvPr id="14" name="下矢印 13"/>
            <p:cNvSpPr/>
            <p:nvPr/>
          </p:nvSpPr>
          <p:spPr>
            <a:xfrm rot="16200000">
              <a:off x="831592" y="3153759"/>
              <a:ext cx="341007"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5" name="下矢印 14"/>
            <p:cNvSpPr/>
            <p:nvPr/>
          </p:nvSpPr>
          <p:spPr>
            <a:xfrm rot="16200000">
              <a:off x="831592" y="4315413"/>
              <a:ext cx="341007" cy="32481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0610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特徴</a:t>
            </a:r>
            <a:endParaRPr lang="en-US" altLang="ja-JP" dirty="0" smtClean="0"/>
          </a:p>
          <a:p>
            <a:pPr lvl="1"/>
            <a:r>
              <a:rPr lang="ja-JP" altLang="en-US" dirty="0" smtClean="0"/>
              <a:t>ユーザの停滞を検出し、停滞中は位置測位を行わない</a:t>
            </a:r>
            <a:endParaRPr lang="en-US" altLang="ja-JP" dirty="0"/>
          </a:p>
          <a:p>
            <a:pPr lvl="1"/>
            <a:r>
              <a:rPr lang="ja-JP" altLang="en-US" dirty="0" smtClean="0"/>
              <a:t>位置測位ができない状態を検出し位置測位を中止する</a:t>
            </a:r>
            <a:endParaRPr lang="en-US" altLang="ja-JP" dirty="0" smtClean="0"/>
          </a:p>
          <a:p>
            <a:pPr lvl="1">
              <a:buFont typeface="Arial" pitchFamily="34" charset="0"/>
              <a:buChar char="-"/>
            </a:pPr>
            <a:endParaRPr lang="en-US" altLang="ja-JP" dirty="0"/>
          </a:p>
          <a:p>
            <a:pPr lvl="2">
              <a:buFont typeface="Arial" pitchFamily="34" charset="0"/>
              <a:buChar char="-"/>
            </a:pPr>
            <a:endParaRPr lang="en-US" altLang="ja-JP" dirty="0"/>
          </a:p>
          <a:p>
            <a:pPr lvl="2">
              <a:buFont typeface="Arial" pitchFamily="34" charset="0"/>
              <a:buChar char="-"/>
            </a:pPr>
            <a:endParaRPr lang="en-US" altLang="ja-JP" dirty="0" smtClean="0"/>
          </a:p>
          <a:p>
            <a:pPr lvl="1">
              <a:buFont typeface="Arial" pitchFamily="34" charset="0"/>
              <a:buChar char="-"/>
            </a:pPr>
            <a:endParaRPr lang="en-US" altLang="ja-JP" dirty="0" smtClean="0"/>
          </a:p>
          <a:p>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9BD1BBDA-094D-48DA-AA13-3774F0466C89}" type="slidenum">
              <a:rPr lang="ja-JP" altLang="en-US" smtClean="0"/>
              <a:pPr>
                <a:defRPr/>
              </a:pPr>
              <a:t>7</a:t>
            </a:fld>
            <a:endParaRPr lang="ja-JP" altLang="en-US" dirty="0"/>
          </a:p>
        </p:txBody>
      </p:sp>
      <p:sp>
        <p:nvSpPr>
          <p:cNvPr id="18" name="角丸四角形 17"/>
          <p:cNvSpPr/>
          <p:nvPr/>
        </p:nvSpPr>
        <p:spPr>
          <a:xfrm>
            <a:off x="1087743" y="2971023"/>
            <a:ext cx="1800200" cy="6638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solidFill>
                  <a:sysClr val="windowText" lastClr="000000"/>
                </a:solidFill>
              </a:rPr>
              <a:t>スマートフォン保持判定</a:t>
            </a:r>
          </a:p>
        </p:txBody>
      </p:sp>
      <p:sp>
        <p:nvSpPr>
          <p:cNvPr id="19" name="角丸四角形 18"/>
          <p:cNvSpPr/>
          <p:nvPr/>
        </p:nvSpPr>
        <p:spPr>
          <a:xfrm>
            <a:off x="1094587" y="3983854"/>
            <a:ext cx="1800200" cy="66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solidFill>
                  <a:sysClr val="windowText" lastClr="000000"/>
                </a:solidFill>
              </a:rPr>
              <a:t>Wi-Fi</a:t>
            </a:r>
            <a:r>
              <a:rPr lang="ja-JP" altLang="en-US" dirty="0">
                <a:solidFill>
                  <a:sysClr val="windowText" lastClr="000000"/>
                </a:solidFill>
              </a:rPr>
              <a:t>に</a:t>
            </a:r>
            <a:r>
              <a:rPr lang="ja-JP" altLang="en-US" dirty="0" smtClean="0">
                <a:solidFill>
                  <a:sysClr val="windowText" lastClr="000000"/>
                </a:solidFill>
              </a:rPr>
              <a:t>よる</a:t>
            </a:r>
            <a:endParaRPr lang="en-US" altLang="ja-JP" dirty="0" smtClean="0">
              <a:solidFill>
                <a:sysClr val="windowText" lastClr="000000"/>
              </a:solidFill>
            </a:endParaRPr>
          </a:p>
          <a:p>
            <a:pPr algn="ctr"/>
            <a:r>
              <a:rPr lang="ja-JP" altLang="en-US" dirty="0" smtClean="0">
                <a:solidFill>
                  <a:sysClr val="windowText" lastClr="000000"/>
                </a:solidFill>
              </a:rPr>
              <a:t>移動</a:t>
            </a:r>
            <a:r>
              <a:rPr lang="ja-JP" altLang="en-US" dirty="0">
                <a:solidFill>
                  <a:sysClr val="windowText" lastClr="000000"/>
                </a:solidFill>
              </a:rPr>
              <a:t>・停滞判定</a:t>
            </a:r>
          </a:p>
        </p:txBody>
      </p:sp>
      <p:sp>
        <p:nvSpPr>
          <p:cNvPr id="21" name="角丸四角形 20"/>
          <p:cNvSpPr/>
          <p:nvPr/>
        </p:nvSpPr>
        <p:spPr>
          <a:xfrm>
            <a:off x="1087743" y="4939427"/>
            <a:ext cx="1800200"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solidFill>
                  <a:sysClr val="windowText" lastClr="000000"/>
                </a:solidFill>
              </a:rPr>
              <a:t>屋内</a:t>
            </a:r>
            <a:r>
              <a:rPr lang="ja-JP" altLang="en-US" dirty="0">
                <a:solidFill>
                  <a:sysClr val="windowText" lastClr="000000"/>
                </a:solidFill>
              </a:rPr>
              <a:t>・</a:t>
            </a:r>
            <a:r>
              <a:rPr lang="ja-JP" altLang="en-US" dirty="0" smtClean="0">
                <a:solidFill>
                  <a:sysClr val="windowText" lastClr="000000"/>
                </a:solidFill>
              </a:rPr>
              <a:t>屋外判定</a:t>
            </a:r>
            <a:endParaRPr lang="ja-JP" altLang="en-US" dirty="0">
              <a:solidFill>
                <a:sysClr val="windowText" lastClr="000000"/>
              </a:solidFill>
            </a:endParaRPr>
          </a:p>
        </p:txBody>
      </p:sp>
      <p:sp>
        <p:nvSpPr>
          <p:cNvPr id="22" name="角丸四角形 21"/>
          <p:cNvSpPr/>
          <p:nvPr/>
        </p:nvSpPr>
        <p:spPr>
          <a:xfrm>
            <a:off x="1094588" y="5875530"/>
            <a:ext cx="1800200" cy="6498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solidFill>
                  <a:sysClr val="windowText" lastClr="000000"/>
                </a:solidFill>
              </a:rPr>
              <a:t>位置情報による移動・停滞判定</a:t>
            </a:r>
          </a:p>
        </p:txBody>
      </p:sp>
      <p:sp>
        <p:nvSpPr>
          <p:cNvPr id="11" name="正方形/長方形 10"/>
          <p:cNvSpPr/>
          <p:nvPr/>
        </p:nvSpPr>
        <p:spPr>
          <a:xfrm>
            <a:off x="3052748" y="3005472"/>
            <a:ext cx="4543588" cy="646331"/>
          </a:xfrm>
          <a:prstGeom prst="rect">
            <a:avLst/>
          </a:prstGeom>
        </p:spPr>
        <p:txBody>
          <a:bodyPr wrap="square">
            <a:spAutoFit/>
          </a:bodyPr>
          <a:lstStyle/>
          <a:p>
            <a:r>
              <a:rPr lang="ja-JP" altLang="en-US" dirty="0" smtClean="0">
                <a:solidFill>
                  <a:schemeClr val="tx2"/>
                </a:solidFill>
              </a:rPr>
              <a:t>加速度を取得してユーザがスマートフォンを放置していないかを検出</a:t>
            </a:r>
            <a:endParaRPr lang="ja-JP" altLang="en-US" dirty="0">
              <a:solidFill>
                <a:schemeClr val="tx2"/>
              </a:solidFill>
            </a:endParaRPr>
          </a:p>
        </p:txBody>
      </p:sp>
      <p:sp>
        <p:nvSpPr>
          <p:cNvPr id="32" name="正方形/長方形 31"/>
          <p:cNvSpPr/>
          <p:nvPr/>
        </p:nvSpPr>
        <p:spPr>
          <a:xfrm>
            <a:off x="3076721" y="3983854"/>
            <a:ext cx="4519615" cy="646331"/>
          </a:xfrm>
          <a:prstGeom prst="rect">
            <a:avLst/>
          </a:prstGeom>
        </p:spPr>
        <p:txBody>
          <a:bodyPr wrap="square">
            <a:spAutoFit/>
          </a:bodyPr>
          <a:lstStyle/>
          <a:p>
            <a:r>
              <a:rPr lang="ja-JP" altLang="en-US" dirty="0" smtClean="0">
                <a:solidFill>
                  <a:schemeClr val="tx2"/>
                </a:solidFill>
              </a:rPr>
              <a:t>周囲のアクセスポイントの情報を利用してユーザの</a:t>
            </a:r>
            <a:r>
              <a:rPr lang="ja-JP" altLang="en-US" dirty="0">
                <a:solidFill>
                  <a:schemeClr val="tx2"/>
                </a:solidFill>
              </a:rPr>
              <a:t>停滞</a:t>
            </a:r>
            <a:r>
              <a:rPr lang="ja-JP" altLang="en-US" dirty="0" smtClean="0">
                <a:solidFill>
                  <a:schemeClr val="tx2"/>
                </a:solidFill>
              </a:rPr>
              <a:t>を検出</a:t>
            </a:r>
            <a:endParaRPr lang="ja-JP" altLang="en-US" dirty="0">
              <a:solidFill>
                <a:schemeClr val="tx2"/>
              </a:solidFill>
            </a:endParaRPr>
          </a:p>
        </p:txBody>
      </p:sp>
      <p:sp>
        <p:nvSpPr>
          <p:cNvPr id="33" name="正方形/長方形 32"/>
          <p:cNvSpPr/>
          <p:nvPr/>
        </p:nvSpPr>
        <p:spPr>
          <a:xfrm>
            <a:off x="3110863" y="4918070"/>
            <a:ext cx="4341457" cy="646331"/>
          </a:xfrm>
          <a:prstGeom prst="rect">
            <a:avLst/>
          </a:prstGeom>
        </p:spPr>
        <p:txBody>
          <a:bodyPr wrap="square">
            <a:spAutoFit/>
          </a:bodyPr>
          <a:lstStyle/>
          <a:p>
            <a:r>
              <a:rPr lang="en-US" altLang="ja-JP" dirty="0" smtClean="0">
                <a:solidFill>
                  <a:schemeClr val="tx2"/>
                </a:solidFill>
              </a:rPr>
              <a:t>GPS</a:t>
            </a:r>
            <a:r>
              <a:rPr lang="ja-JP" altLang="en-US" dirty="0" smtClean="0">
                <a:solidFill>
                  <a:schemeClr val="tx2"/>
                </a:solidFill>
              </a:rPr>
              <a:t>衛星からの電波状況が悪い場合は</a:t>
            </a:r>
            <a:r>
              <a:rPr lang="en-US" altLang="ja-JP" dirty="0" smtClean="0">
                <a:solidFill>
                  <a:schemeClr val="tx2"/>
                </a:solidFill>
              </a:rPr>
              <a:t>GPS</a:t>
            </a:r>
            <a:r>
              <a:rPr lang="ja-JP" altLang="en-US" dirty="0" smtClean="0">
                <a:solidFill>
                  <a:schemeClr val="tx2"/>
                </a:solidFill>
              </a:rPr>
              <a:t>を即座に終了</a:t>
            </a:r>
            <a:endParaRPr lang="ja-JP" altLang="en-US" dirty="0">
              <a:solidFill>
                <a:schemeClr val="tx2"/>
              </a:solidFill>
            </a:endParaRPr>
          </a:p>
        </p:txBody>
      </p:sp>
      <p:sp>
        <p:nvSpPr>
          <p:cNvPr id="34" name="正方形/長方形 33"/>
          <p:cNvSpPr/>
          <p:nvPr/>
        </p:nvSpPr>
        <p:spPr>
          <a:xfrm>
            <a:off x="3137513" y="6015770"/>
            <a:ext cx="4398030" cy="369332"/>
          </a:xfrm>
          <a:prstGeom prst="rect">
            <a:avLst/>
          </a:prstGeom>
        </p:spPr>
        <p:txBody>
          <a:bodyPr wrap="square">
            <a:spAutoFit/>
          </a:bodyPr>
          <a:lstStyle/>
          <a:p>
            <a:r>
              <a:rPr lang="ja-JP" altLang="en-US" dirty="0" smtClean="0">
                <a:solidFill>
                  <a:schemeClr val="tx2"/>
                </a:solidFill>
              </a:rPr>
              <a:t>取得した位置情報からユーザの停滞を検出</a:t>
            </a:r>
            <a:endParaRPr lang="ja-JP" altLang="en-US" dirty="0">
              <a:solidFill>
                <a:schemeClr val="tx2"/>
              </a:solidFill>
            </a:endParaRPr>
          </a:p>
        </p:txBody>
      </p:sp>
    </p:spTree>
    <p:extLst>
      <p:ext uri="{BB962C8B-B14F-4D97-AF65-F5344CB8AC3E}">
        <p14:creationId xmlns:p14="http://schemas.microsoft.com/office/powerpoint/2010/main" val="1021724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処理</a:t>
            </a:r>
            <a:r>
              <a:rPr lang="ja-JP" altLang="en-US" dirty="0" smtClean="0"/>
              <a:t>手順（</a:t>
            </a:r>
            <a:r>
              <a:rPr lang="ja-JP" altLang="en-US" dirty="0"/>
              <a:t>周囲に</a:t>
            </a:r>
            <a:r>
              <a:rPr lang="ja-JP" altLang="en-US" dirty="0" smtClean="0"/>
              <a:t>アクセスポイント</a:t>
            </a:r>
            <a:r>
              <a:rPr lang="ja-JP" altLang="en-US" dirty="0"/>
              <a:t>がある</a:t>
            </a:r>
            <a:r>
              <a:rPr lang="ja-JP" altLang="en-US" dirty="0" smtClean="0"/>
              <a:t>場合）</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dirty="0"/>
          </a:p>
        </p:txBody>
      </p:sp>
      <p:grpSp>
        <p:nvGrpSpPr>
          <p:cNvPr id="10" name="グループ化 9"/>
          <p:cNvGrpSpPr/>
          <p:nvPr/>
        </p:nvGrpSpPr>
        <p:grpSpPr>
          <a:xfrm>
            <a:off x="1832795" y="1414985"/>
            <a:ext cx="5214227" cy="4970231"/>
            <a:chOff x="1863296" y="1412776"/>
            <a:chExt cx="5214227" cy="4970231"/>
          </a:xfrm>
        </p:grpSpPr>
        <p:sp>
          <p:nvSpPr>
            <p:cNvPr id="17" name="フローチャート : 判断 16"/>
            <p:cNvSpPr/>
            <p:nvPr/>
          </p:nvSpPr>
          <p:spPr>
            <a:xfrm>
              <a:off x="1932403" y="2193182"/>
              <a:ext cx="2953962" cy="72698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ysClr val="windowText" lastClr="000000"/>
                  </a:solidFill>
                </a:rPr>
                <a:t>スマートフォン保持判定</a:t>
              </a:r>
            </a:p>
          </p:txBody>
        </p:sp>
        <p:sp>
          <p:nvSpPr>
            <p:cNvPr id="27" name="フローチャート : 判断 26"/>
            <p:cNvSpPr/>
            <p:nvPr/>
          </p:nvSpPr>
          <p:spPr>
            <a:xfrm>
              <a:off x="1866754" y="3151938"/>
              <a:ext cx="3085305" cy="726985"/>
            </a:xfrm>
            <a:prstGeom prst="flowChartDecision">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solidFill>
                    <a:sysClr val="windowText" lastClr="000000"/>
                  </a:solidFill>
                </a:rPr>
                <a:t>Wi-Fi</a:t>
              </a:r>
              <a:r>
                <a:rPr lang="ja-JP" altLang="en-US" sz="1600" dirty="0">
                  <a:solidFill>
                    <a:sysClr val="windowText" lastClr="000000"/>
                  </a:solidFill>
                </a:rPr>
                <a:t>による</a:t>
              </a:r>
              <a:endParaRPr lang="en-US" altLang="ja-JP" sz="1600" dirty="0">
                <a:solidFill>
                  <a:sysClr val="windowText" lastClr="000000"/>
                </a:solidFill>
              </a:endParaRPr>
            </a:p>
            <a:p>
              <a:pPr algn="ctr"/>
              <a:r>
                <a:rPr lang="ja-JP" altLang="en-US" sz="1600" dirty="0" smtClean="0">
                  <a:solidFill>
                    <a:sysClr val="windowText" lastClr="000000"/>
                  </a:solidFill>
                </a:rPr>
                <a:t>移動停滞</a:t>
              </a:r>
              <a:r>
                <a:rPr lang="ja-JP" altLang="en-US" sz="1600" dirty="0">
                  <a:solidFill>
                    <a:sysClr val="windowText" lastClr="000000"/>
                  </a:solidFill>
                </a:rPr>
                <a:t>判定</a:t>
              </a:r>
            </a:p>
          </p:txBody>
        </p:sp>
        <p:cxnSp>
          <p:nvCxnSpPr>
            <p:cNvPr id="28" name="直線矢印コネクタ 27"/>
            <p:cNvCxnSpPr>
              <a:stCxn id="17" idx="2"/>
              <a:endCxn id="27" idx="0"/>
            </p:cNvCxnSpPr>
            <p:nvPr/>
          </p:nvCxnSpPr>
          <p:spPr>
            <a:xfrm>
              <a:off x="3409384" y="2920167"/>
              <a:ext cx="23" cy="23177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37" name="角丸四角形 36"/>
            <p:cNvSpPr/>
            <p:nvPr/>
          </p:nvSpPr>
          <p:spPr>
            <a:xfrm>
              <a:off x="5463696" y="3226549"/>
              <a:ext cx="1613827" cy="577761"/>
            </a:xfrm>
            <a:prstGeom prst="roundRect">
              <a:avLst>
                <a:gd name="adj" fmla="val 0"/>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位置測位を行わない</a:t>
              </a:r>
              <a:endParaRPr lang="en-US" altLang="ja-JP" sz="1600" dirty="0" smtClean="0">
                <a:solidFill>
                  <a:sysClr val="windowText" lastClr="000000"/>
                </a:solidFill>
              </a:endParaRPr>
            </a:p>
          </p:txBody>
        </p:sp>
        <p:cxnSp>
          <p:nvCxnSpPr>
            <p:cNvPr id="40" name="直線矢印コネクタ 39"/>
            <p:cNvCxnSpPr>
              <a:stCxn id="27" idx="2"/>
              <a:endCxn id="35" idx="0"/>
            </p:cNvCxnSpPr>
            <p:nvPr/>
          </p:nvCxnSpPr>
          <p:spPr>
            <a:xfrm>
              <a:off x="3409407" y="3878923"/>
              <a:ext cx="1" cy="254573"/>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43" name="フローチャート : 判断 42"/>
            <p:cNvSpPr/>
            <p:nvPr/>
          </p:nvSpPr>
          <p:spPr>
            <a:xfrm>
              <a:off x="1863296" y="4866730"/>
              <a:ext cx="3085305" cy="72698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ysClr val="windowText" lastClr="000000"/>
                  </a:solidFill>
                </a:rPr>
                <a:t>屋内・屋外判定</a:t>
              </a:r>
            </a:p>
          </p:txBody>
        </p:sp>
        <p:cxnSp>
          <p:nvCxnSpPr>
            <p:cNvPr id="44" name="直線矢印コネクタ 43"/>
            <p:cNvCxnSpPr>
              <a:stCxn id="43" idx="3"/>
              <a:endCxn id="47" idx="1"/>
            </p:cNvCxnSpPr>
            <p:nvPr/>
          </p:nvCxnSpPr>
          <p:spPr>
            <a:xfrm flipV="1">
              <a:off x="4948601" y="5227842"/>
              <a:ext cx="484560" cy="2381"/>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5433161" y="4938973"/>
              <a:ext cx="1629163" cy="577737"/>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ysClr val="windowText" lastClr="000000"/>
                  </a:solidFill>
                </a:rPr>
                <a:t>GPS</a:t>
              </a:r>
              <a:r>
                <a:rPr lang="ja-JP" altLang="en-US" sz="1600" dirty="0" smtClean="0">
                  <a:solidFill>
                    <a:sysClr val="windowText" lastClr="000000"/>
                  </a:solidFill>
                </a:rPr>
                <a:t>終了</a:t>
              </a:r>
              <a:endParaRPr lang="ja-JP" altLang="en-US" sz="1600" dirty="0">
                <a:solidFill>
                  <a:sysClr val="windowText" lastClr="000000"/>
                </a:solidFill>
              </a:endParaRPr>
            </a:p>
          </p:txBody>
        </p:sp>
        <p:cxnSp>
          <p:nvCxnSpPr>
            <p:cNvPr id="53" name="直線矢印コネクタ 52"/>
            <p:cNvCxnSpPr>
              <a:stCxn id="43" idx="2"/>
              <a:endCxn id="57" idx="0"/>
            </p:cNvCxnSpPr>
            <p:nvPr/>
          </p:nvCxnSpPr>
          <p:spPr>
            <a:xfrm>
              <a:off x="3405949" y="5593715"/>
              <a:ext cx="3458" cy="225872"/>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57" name="角丸四角形 56"/>
            <p:cNvSpPr/>
            <p:nvPr/>
          </p:nvSpPr>
          <p:spPr>
            <a:xfrm>
              <a:off x="2499812" y="5819587"/>
              <a:ext cx="1819190" cy="56342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位置情報取得完了</a:t>
              </a:r>
              <a:endParaRPr lang="en-US" altLang="ja-JP" sz="1600" dirty="0" smtClean="0">
                <a:solidFill>
                  <a:sysClr val="windowText" lastClr="000000"/>
                </a:solidFill>
              </a:endParaRPr>
            </a:p>
            <a:p>
              <a:pPr algn="ctr"/>
              <a:r>
                <a:rPr lang="ja-JP" altLang="en-US" sz="1600" dirty="0" smtClean="0">
                  <a:solidFill>
                    <a:sysClr val="windowText" lastClr="000000"/>
                  </a:solidFill>
                </a:rPr>
                <a:t>（</a:t>
              </a:r>
              <a:r>
                <a:rPr lang="en-US" altLang="ja-JP" sz="1600" dirty="0">
                  <a:solidFill>
                    <a:sysClr val="windowText" lastClr="000000"/>
                  </a:solidFill>
                </a:rPr>
                <a:t>GPS</a:t>
              </a:r>
              <a:r>
                <a:rPr lang="ja-JP" altLang="en-US" sz="1600" dirty="0">
                  <a:solidFill>
                    <a:sysClr val="windowText" lastClr="000000"/>
                  </a:solidFill>
                </a:rPr>
                <a:t>終了</a:t>
              </a:r>
              <a:r>
                <a:rPr lang="ja-JP" altLang="en-US" sz="1600" dirty="0" smtClean="0">
                  <a:solidFill>
                    <a:sysClr val="windowText" lastClr="000000"/>
                  </a:solidFill>
                </a:rPr>
                <a:t>）</a:t>
              </a:r>
              <a:endParaRPr lang="ja-JP" altLang="en-US" sz="1600" dirty="0">
                <a:solidFill>
                  <a:sysClr val="windowText" lastClr="000000"/>
                </a:solidFill>
              </a:endParaRPr>
            </a:p>
          </p:txBody>
        </p:sp>
        <p:cxnSp>
          <p:nvCxnSpPr>
            <p:cNvPr id="59" name="直線矢印コネクタ 58"/>
            <p:cNvCxnSpPr>
              <a:stCxn id="64" idx="2"/>
              <a:endCxn id="17" idx="0"/>
            </p:cNvCxnSpPr>
            <p:nvPr/>
          </p:nvCxnSpPr>
          <p:spPr>
            <a:xfrm>
              <a:off x="3404603" y="1913110"/>
              <a:ext cx="4781" cy="280072"/>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2392777" y="1412776"/>
              <a:ext cx="2023652" cy="500334"/>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solidFill>
                    <a:sysClr val="windowText" lastClr="000000"/>
                  </a:solidFill>
                </a:rPr>
                <a:t>Timer</a:t>
              </a:r>
              <a:endParaRPr kumimoji="1" lang="ja-JP" altLang="en-US" sz="1600" dirty="0">
                <a:solidFill>
                  <a:sysClr val="windowText" lastClr="000000"/>
                </a:solidFill>
              </a:endParaRPr>
            </a:p>
          </p:txBody>
        </p:sp>
        <p:sp>
          <p:nvSpPr>
            <p:cNvPr id="35" name="角丸四角形 34"/>
            <p:cNvSpPr/>
            <p:nvPr/>
          </p:nvSpPr>
          <p:spPr>
            <a:xfrm>
              <a:off x="2499813" y="4133496"/>
              <a:ext cx="1819190" cy="47548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位置情報取得開始</a:t>
              </a:r>
              <a:endParaRPr lang="en-US" altLang="ja-JP" sz="1600" dirty="0" smtClean="0">
                <a:solidFill>
                  <a:sysClr val="windowText" lastClr="000000"/>
                </a:solidFill>
              </a:endParaRPr>
            </a:p>
            <a:p>
              <a:pPr algn="ctr"/>
              <a:r>
                <a:rPr lang="ja-JP" altLang="en-US" sz="1600" dirty="0" smtClean="0">
                  <a:solidFill>
                    <a:sysClr val="windowText" lastClr="000000"/>
                  </a:solidFill>
                </a:rPr>
                <a:t>（</a:t>
              </a:r>
              <a:r>
                <a:rPr lang="en-US" altLang="ja-JP" sz="1600" dirty="0" smtClean="0">
                  <a:solidFill>
                    <a:sysClr val="windowText" lastClr="000000"/>
                  </a:solidFill>
                </a:rPr>
                <a:t>GPS</a:t>
              </a:r>
              <a:r>
                <a:rPr lang="ja-JP" altLang="en-US" sz="1600" dirty="0" smtClean="0">
                  <a:solidFill>
                    <a:sysClr val="windowText" lastClr="000000"/>
                  </a:solidFill>
                </a:rPr>
                <a:t>起動）</a:t>
              </a:r>
              <a:endParaRPr lang="ja-JP" altLang="en-US" sz="1600" dirty="0">
                <a:solidFill>
                  <a:sysClr val="windowText" lastClr="000000"/>
                </a:solidFill>
              </a:endParaRPr>
            </a:p>
          </p:txBody>
        </p:sp>
        <p:cxnSp>
          <p:nvCxnSpPr>
            <p:cNvPr id="39" name="直線矢印コネクタ 38"/>
            <p:cNvCxnSpPr>
              <a:stCxn id="35" idx="2"/>
              <a:endCxn id="43" idx="0"/>
            </p:cNvCxnSpPr>
            <p:nvPr/>
          </p:nvCxnSpPr>
          <p:spPr>
            <a:xfrm flipH="1">
              <a:off x="3405949" y="4608976"/>
              <a:ext cx="3459" cy="257754"/>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96" name="カギ線コネクタ 95"/>
            <p:cNvCxnSpPr>
              <a:stCxn id="27" idx="3"/>
              <a:endCxn id="37" idx="1"/>
            </p:cNvCxnSpPr>
            <p:nvPr/>
          </p:nvCxnSpPr>
          <p:spPr>
            <a:xfrm flipV="1">
              <a:off x="4952059" y="3515430"/>
              <a:ext cx="511637"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正方形/長方形 130"/>
            <p:cNvSpPr/>
            <p:nvPr/>
          </p:nvSpPr>
          <p:spPr>
            <a:xfrm>
              <a:off x="4310131" y="2125804"/>
              <a:ext cx="1032655" cy="276999"/>
            </a:xfrm>
            <a:prstGeom prst="rect">
              <a:avLst/>
            </a:prstGeom>
          </p:spPr>
          <p:txBody>
            <a:bodyPr wrap="none">
              <a:spAutoFit/>
            </a:bodyPr>
            <a:lstStyle/>
            <a:p>
              <a:r>
                <a:rPr lang="ja-JP" altLang="en-US" sz="1200" dirty="0" smtClean="0">
                  <a:solidFill>
                    <a:sysClr val="windowText" lastClr="000000"/>
                  </a:solidFill>
                </a:rPr>
                <a:t>持って</a:t>
              </a:r>
              <a:r>
                <a:rPr lang="ja-JP" altLang="en-US" sz="1200" dirty="0">
                  <a:solidFill>
                    <a:sysClr val="windowText" lastClr="000000"/>
                  </a:solidFill>
                </a:rPr>
                <a:t>いない</a:t>
              </a:r>
            </a:p>
          </p:txBody>
        </p:sp>
        <p:sp>
          <p:nvSpPr>
            <p:cNvPr id="132" name="正方形/長方形 131"/>
            <p:cNvSpPr/>
            <p:nvPr/>
          </p:nvSpPr>
          <p:spPr>
            <a:xfrm>
              <a:off x="2151328" y="2781668"/>
              <a:ext cx="880369" cy="276999"/>
            </a:xfrm>
            <a:prstGeom prst="rect">
              <a:avLst/>
            </a:prstGeom>
          </p:spPr>
          <p:txBody>
            <a:bodyPr wrap="none">
              <a:spAutoFit/>
            </a:bodyPr>
            <a:lstStyle/>
            <a:p>
              <a:r>
                <a:rPr lang="ja-JP" altLang="en-US" sz="1200" dirty="0" smtClean="0">
                  <a:solidFill>
                    <a:sysClr val="windowText" lastClr="000000"/>
                  </a:solidFill>
                </a:rPr>
                <a:t>持っている</a:t>
              </a:r>
              <a:endParaRPr lang="ja-JP" altLang="en-US" sz="1200" dirty="0">
                <a:solidFill>
                  <a:sysClr val="windowText" lastClr="000000"/>
                </a:solidFill>
              </a:endParaRPr>
            </a:p>
          </p:txBody>
        </p:sp>
        <p:sp>
          <p:nvSpPr>
            <p:cNvPr id="133" name="正方形/長方形 132"/>
            <p:cNvSpPr/>
            <p:nvPr/>
          </p:nvSpPr>
          <p:spPr>
            <a:xfrm>
              <a:off x="4399510" y="3134314"/>
              <a:ext cx="646331" cy="276999"/>
            </a:xfrm>
            <a:prstGeom prst="rect">
              <a:avLst/>
            </a:prstGeom>
          </p:spPr>
          <p:txBody>
            <a:bodyPr wrap="none">
              <a:spAutoFit/>
            </a:bodyPr>
            <a:lstStyle/>
            <a:p>
              <a:r>
                <a:rPr lang="ja-JP" altLang="en-US" sz="1200" dirty="0">
                  <a:solidFill>
                    <a:sysClr val="windowText" lastClr="000000"/>
                  </a:solidFill>
                </a:rPr>
                <a:t>停滞中</a:t>
              </a:r>
            </a:p>
          </p:txBody>
        </p:sp>
        <p:sp>
          <p:nvSpPr>
            <p:cNvPr id="134" name="正方形/長方形 133"/>
            <p:cNvSpPr/>
            <p:nvPr/>
          </p:nvSpPr>
          <p:spPr>
            <a:xfrm>
              <a:off x="2176647" y="3784417"/>
              <a:ext cx="646331" cy="276999"/>
            </a:xfrm>
            <a:prstGeom prst="rect">
              <a:avLst/>
            </a:prstGeom>
          </p:spPr>
          <p:txBody>
            <a:bodyPr wrap="none">
              <a:spAutoFit/>
            </a:bodyPr>
            <a:lstStyle/>
            <a:p>
              <a:r>
                <a:rPr lang="ja-JP" altLang="en-US" sz="1200" dirty="0" smtClean="0">
                  <a:solidFill>
                    <a:sysClr val="windowText" lastClr="000000"/>
                  </a:solidFill>
                </a:rPr>
                <a:t>移動中</a:t>
              </a:r>
              <a:endParaRPr lang="ja-JP" altLang="en-US" sz="1200" dirty="0">
                <a:solidFill>
                  <a:sysClr val="windowText" lastClr="000000"/>
                </a:solidFill>
              </a:endParaRPr>
            </a:p>
          </p:txBody>
        </p:sp>
        <p:sp>
          <p:nvSpPr>
            <p:cNvPr id="135" name="正方形/長方形 134"/>
            <p:cNvSpPr/>
            <p:nvPr/>
          </p:nvSpPr>
          <p:spPr>
            <a:xfrm>
              <a:off x="4476914" y="4842954"/>
              <a:ext cx="492443" cy="276999"/>
            </a:xfrm>
            <a:prstGeom prst="rect">
              <a:avLst/>
            </a:prstGeom>
          </p:spPr>
          <p:txBody>
            <a:bodyPr wrap="none">
              <a:spAutoFit/>
            </a:bodyPr>
            <a:lstStyle/>
            <a:p>
              <a:r>
                <a:rPr lang="ja-JP" altLang="en-US" sz="1200" dirty="0" smtClean="0">
                  <a:solidFill>
                    <a:sysClr val="windowText" lastClr="000000"/>
                  </a:solidFill>
                </a:rPr>
                <a:t>屋内</a:t>
              </a:r>
              <a:endParaRPr lang="ja-JP" altLang="en-US" sz="1200" dirty="0">
                <a:solidFill>
                  <a:sysClr val="windowText" lastClr="000000"/>
                </a:solidFill>
              </a:endParaRPr>
            </a:p>
          </p:txBody>
        </p:sp>
        <p:sp>
          <p:nvSpPr>
            <p:cNvPr id="136" name="正方形/長方形 135"/>
            <p:cNvSpPr/>
            <p:nvPr/>
          </p:nvSpPr>
          <p:spPr>
            <a:xfrm>
              <a:off x="2253591" y="5504972"/>
              <a:ext cx="492443" cy="276999"/>
            </a:xfrm>
            <a:prstGeom prst="rect">
              <a:avLst/>
            </a:prstGeom>
          </p:spPr>
          <p:txBody>
            <a:bodyPr wrap="none">
              <a:spAutoFit/>
            </a:bodyPr>
            <a:lstStyle/>
            <a:p>
              <a:r>
                <a:rPr lang="ja-JP" altLang="en-US" sz="1200" dirty="0" smtClean="0">
                  <a:solidFill>
                    <a:sysClr val="windowText" lastClr="000000"/>
                  </a:solidFill>
                </a:rPr>
                <a:t>屋外</a:t>
              </a:r>
              <a:endParaRPr lang="ja-JP" altLang="en-US" sz="1200" dirty="0">
                <a:solidFill>
                  <a:sysClr val="windowText" lastClr="000000"/>
                </a:solidFill>
              </a:endParaRPr>
            </a:p>
          </p:txBody>
        </p:sp>
        <p:cxnSp>
          <p:nvCxnSpPr>
            <p:cNvPr id="41" name="カギ線コネクタ 40"/>
            <p:cNvCxnSpPr>
              <a:stCxn id="17" idx="3"/>
              <a:endCxn id="37" idx="1"/>
            </p:cNvCxnSpPr>
            <p:nvPr/>
          </p:nvCxnSpPr>
          <p:spPr>
            <a:xfrm>
              <a:off x="4886365" y="2556675"/>
              <a:ext cx="577331" cy="9587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1016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スマートフォンの保持</a:t>
            </a:r>
            <a:r>
              <a:rPr lang="ja-JP" altLang="en-US" dirty="0" smtClean="0"/>
              <a:t>判定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加速度</a:t>
            </a:r>
            <a:r>
              <a:rPr lang="ja-JP" altLang="en-US" dirty="0"/>
              <a:t>の変化を</a:t>
            </a:r>
            <a:r>
              <a:rPr lang="ja-JP" altLang="en-US" dirty="0" smtClean="0"/>
              <a:t>チェック</a:t>
            </a:r>
            <a:endParaRPr lang="en-US" altLang="ja-JP" dirty="0"/>
          </a:p>
          <a:p>
            <a:pPr marL="274320" lvl="1" indent="0">
              <a:buNone/>
            </a:pPr>
            <a:r>
              <a:rPr lang="ja-JP" altLang="en-US" dirty="0" smtClean="0"/>
              <a:t>　変化</a:t>
            </a:r>
            <a:r>
              <a:rPr lang="ja-JP" altLang="en-US" dirty="0"/>
              <a:t>がない場合は放置中と</a:t>
            </a:r>
            <a:endParaRPr lang="en-US" altLang="ja-JP" dirty="0"/>
          </a:p>
          <a:p>
            <a:pPr marL="274320" lvl="1" indent="0">
              <a:buNone/>
            </a:pPr>
            <a:r>
              <a:rPr lang="en-US" altLang="ja-JP" dirty="0"/>
              <a:t>    </a:t>
            </a:r>
            <a:r>
              <a:rPr lang="ja-JP" altLang="en-US" dirty="0" smtClean="0"/>
              <a:t>判定し位置測位を行わない</a:t>
            </a:r>
            <a:endParaRPr lang="en-US" altLang="ja-JP" dirty="0" smtClean="0"/>
          </a:p>
          <a:p>
            <a:pPr marL="274320" lvl="1" indent="0">
              <a:buNone/>
            </a:pPr>
            <a:endParaRPr lang="en-US" altLang="ja-JP" dirty="0"/>
          </a:p>
          <a:p>
            <a:pPr marL="274320" lvl="1" indent="0">
              <a:buNone/>
            </a:pPr>
            <a:r>
              <a:rPr lang="ja-JP" altLang="en-US" dirty="0" smtClean="0"/>
              <a:t>　変化</a:t>
            </a:r>
            <a:r>
              <a:rPr lang="ja-JP" altLang="en-US" dirty="0"/>
              <a:t>がある場合</a:t>
            </a:r>
            <a:r>
              <a:rPr lang="en-US" altLang="ja-JP" dirty="0"/>
              <a:t>Wi-Fi</a:t>
            </a:r>
            <a:r>
              <a:rPr lang="ja-JP" altLang="en-US" dirty="0"/>
              <a:t>による　</a:t>
            </a:r>
            <a:endParaRPr lang="en-US" altLang="ja-JP" dirty="0"/>
          </a:p>
          <a:p>
            <a:pPr marL="274320" lvl="1" indent="0">
              <a:buNone/>
            </a:pPr>
            <a:r>
              <a:rPr lang="ja-JP" altLang="en-US" dirty="0"/>
              <a:t>　 移動停滞</a:t>
            </a:r>
            <a:r>
              <a:rPr lang="ja-JP" altLang="en-US" dirty="0" smtClean="0"/>
              <a:t>判定を行う</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dirty="0"/>
          </a:p>
        </p:txBody>
      </p:sp>
      <p:grpSp>
        <p:nvGrpSpPr>
          <p:cNvPr id="28" name="グループ化 27"/>
          <p:cNvGrpSpPr/>
          <p:nvPr/>
        </p:nvGrpSpPr>
        <p:grpSpPr>
          <a:xfrm>
            <a:off x="3889226" y="1320479"/>
            <a:ext cx="5214227" cy="4970231"/>
            <a:chOff x="1863296" y="1412776"/>
            <a:chExt cx="5214227" cy="4970231"/>
          </a:xfrm>
        </p:grpSpPr>
        <p:sp>
          <p:nvSpPr>
            <p:cNvPr id="29" name="フローチャート : 判断 28"/>
            <p:cNvSpPr/>
            <p:nvPr/>
          </p:nvSpPr>
          <p:spPr>
            <a:xfrm>
              <a:off x="1932403" y="2193182"/>
              <a:ext cx="2953962" cy="726986"/>
            </a:xfrm>
            <a:prstGeom prst="flowChartDecision">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ysClr val="windowText" lastClr="000000"/>
                  </a:solidFill>
                </a:rPr>
                <a:t>スマートフォン保持判定</a:t>
              </a:r>
            </a:p>
          </p:txBody>
        </p:sp>
        <p:sp>
          <p:nvSpPr>
            <p:cNvPr id="30" name="フローチャート : 判断 29"/>
            <p:cNvSpPr/>
            <p:nvPr/>
          </p:nvSpPr>
          <p:spPr>
            <a:xfrm>
              <a:off x="1866754" y="3151938"/>
              <a:ext cx="3085305" cy="726985"/>
            </a:xfrm>
            <a:prstGeom prst="flowChartDecision">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solidFill>
                    <a:sysClr val="windowText" lastClr="000000"/>
                  </a:solidFill>
                </a:rPr>
                <a:t>Wi-Fi</a:t>
              </a:r>
              <a:r>
                <a:rPr lang="ja-JP" altLang="en-US" sz="1600" dirty="0">
                  <a:solidFill>
                    <a:sysClr val="windowText" lastClr="000000"/>
                  </a:solidFill>
                </a:rPr>
                <a:t>による</a:t>
              </a:r>
              <a:endParaRPr lang="en-US" altLang="ja-JP" sz="1600" dirty="0">
                <a:solidFill>
                  <a:sysClr val="windowText" lastClr="000000"/>
                </a:solidFill>
              </a:endParaRPr>
            </a:p>
            <a:p>
              <a:pPr algn="ctr"/>
              <a:r>
                <a:rPr lang="ja-JP" altLang="en-US" sz="1600" dirty="0" smtClean="0">
                  <a:solidFill>
                    <a:sysClr val="windowText" lastClr="000000"/>
                  </a:solidFill>
                </a:rPr>
                <a:t>移動停滞</a:t>
              </a:r>
              <a:r>
                <a:rPr lang="ja-JP" altLang="en-US" sz="1600" dirty="0">
                  <a:solidFill>
                    <a:sysClr val="windowText" lastClr="000000"/>
                  </a:solidFill>
                </a:rPr>
                <a:t>判定</a:t>
              </a:r>
            </a:p>
          </p:txBody>
        </p:sp>
        <p:cxnSp>
          <p:nvCxnSpPr>
            <p:cNvPr id="31" name="直線矢印コネクタ 30"/>
            <p:cNvCxnSpPr>
              <a:stCxn id="29" idx="2"/>
              <a:endCxn id="30" idx="0"/>
            </p:cNvCxnSpPr>
            <p:nvPr/>
          </p:nvCxnSpPr>
          <p:spPr>
            <a:xfrm>
              <a:off x="3409384" y="2920167"/>
              <a:ext cx="23" cy="23177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463696" y="3217024"/>
              <a:ext cx="1613827" cy="577761"/>
            </a:xfrm>
            <a:prstGeom prst="roundRect">
              <a:avLst>
                <a:gd name="adj" fmla="val 0"/>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位置測位を行わない</a:t>
              </a:r>
              <a:endParaRPr lang="en-US" altLang="ja-JP" sz="1600" dirty="0" smtClean="0">
                <a:solidFill>
                  <a:sysClr val="windowText" lastClr="000000"/>
                </a:solidFill>
              </a:endParaRPr>
            </a:p>
          </p:txBody>
        </p:sp>
        <p:cxnSp>
          <p:nvCxnSpPr>
            <p:cNvPr id="33" name="直線矢印コネクタ 32"/>
            <p:cNvCxnSpPr>
              <a:stCxn id="30" idx="2"/>
              <a:endCxn id="41" idx="0"/>
            </p:cNvCxnSpPr>
            <p:nvPr/>
          </p:nvCxnSpPr>
          <p:spPr>
            <a:xfrm>
              <a:off x="3409407" y="3878923"/>
              <a:ext cx="1" cy="254573"/>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34" name="フローチャート : 判断 33"/>
            <p:cNvSpPr/>
            <p:nvPr/>
          </p:nvSpPr>
          <p:spPr>
            <a:xfrm>
              <a:off x="1863296" y="4866730"/>
              <a:ext cx="3085305" cy="72698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ysClr val="windowText" lastClr="000000"/>
                  </a:solidFill>
                </a:rPr>
                <a:t>屋内・屋外判定</a:t>
              </a:r>
            </a:p>
          </p:txBody>
        </p:sp>
        <p:cxnSp>
          <p:nvCxnSpPr>
            <p:cNvPr id="35" name="直線矢印コネクタ 34"/>
            <p:cNvCxnSpPr>
              <a:stCxn id="34" idx="3"/>
              <a:endCxn id="36" idx="1"/>
            </p:cNvCxnSpPr>
            <p:nvPr/>
          </p:nvCxnSpPr>
          <p:spPr>
            <a:xfrm flipV="1">
              <a:off x="4948601" y="5227842"/>
              <a:ext cx="484560" cy="2381"/>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36" name="角丸四角形 35"/>
            <p:cNvSpPr/>
            <p:nvPr/>
          </p:nvSpPr>
          <p:spPr>
            <a:xfrm>
              <a:off x="5433161" y="4938973"/>
              <a:ext cx="1629163" cy="577737"/>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ysClr val="windowText" lastClr="000000"/>
                  </a:solidFill>
                </a:rPr>
                <a:t>GPS</a:t>
              </a:r>
              <a:r>
                <a:rPr lang="ja-JP" altLang="en-US" sz="1600" dirty="0" smtClean="0">
                  <a:solidFill>
                    <a:sysClr val="windowText" lastClr="000000"/>
                  </a:solidFill>
                </a:rPr>
                <a:t>終了</a:t>
              </a:r>
              <a:endParaRPr lang="ja-JP" altLang="en-US" sz="1600" dirty="0">
                <a:solidFill>
                  <a:sysClr val="windowText" lastClr="000000"/>
                </a:solidFill>
              </a:endParaRPr>
            </a:p>
          </p:txBody>
        </p:sp>
        <p:cxnSp>
          <p:nvCxnSpPr>
            <p:cNvPr id="37" name="直線矢印コネクタ 36"/>
            <p:cNvCxnSpPr>
              <a:stCxn id="34" idx="2"/>
              <a:endCxn id="38" idx="0"/>
            </p:cNvCxnSpPr>
            <p:nvPr/>
          </p:nvCxnSpPr>
          <p:spPr>
            <a:xfrm>
              <a:off x="3405949" y="5593715"/>
              <a:ext cx="3458" cy="225872"/>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38" name="角丸四角形 37"/>
            <p:cNvSpPr/>
            <p:nvPr/>
          </p:nvSpPr>
          <p:spPr>
            <a:xfrm>
              <a:off x="2499812" y="5819587"/>
              <a:ext cx="1819190" cy="56342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位置情報取得完了</a:t>
              </a:r>
              <a:endParaRPr lang="en-US" altLang="ja-JP" sz="1600" dirty="0" smtClean="0">
                <a:solidFill>
                  <a:sysClr val="windowText" lastClr="000000"/>
                </a:solidFill>
              </a:endParaRPr>
            </a:p>
            <a:p>
              <a:pPr algn="ctr"/>
              <a:r>
                <a:rPr lang="ja-JP" altLang="en-US" sz="1600" dirty="0" smtClean="0">
                  <a:solidFill>
                    <a:sysClr val="windowText" lastClr="000000"/>
                  </a:solidFill>
                </a:rPr>
                <a:t>（</a:t>
              </a:r>
              <a:r>
                <a:rPr lang="en-US" altLang="ja-JP" sz="1600" dirty="0">
                  <a:solidFill>
                    <a:sysClr val="windowText" lastClr="000000"/>
                  </a:solidFill>
                </a:rPr>
                <a:t>GPS</a:t>
              </a:r>
              <a:r>
                <a:rPr lang="ja-JP" altLang="en-US" sz="1600" dirty="0">
                  <a:solidFill>
                    <a:sysClr val="windowText" lastClr="000000"/>
                  </a:solidFill>
                </a:rPr>
                <a:t>終了</a:t>
              </a:r>
              <a:r>
                <a:rPr lang="ja-JP" altLang="en-US" sz="1600" dirty="0" smtClean="0">
                  <a:solidFill>
                    <a:sysClr val="windowText" lastClr="000000"/>
                  </a:solidFill>
                </a:rPr>
                <a:t>）</a:t>
              </a:r>
              <a:endParaRPr lang="ja-JP" altLang="en-US" sz="1600" dirty="0">
                <a:solidFill>
                  <a:sysClr val="windowText" lastClr="000000"/>
                </a:solidFill>
              </a:endParaRPr>
            </a:p>
          </p:txBody>
        </p:sp>
        <p:cxnSp>
          <p:nvCxnSpPr>
            <p:cNvPr id="39" name="直線矢印コネクタ 38"/>
            <p:cNvCxnSpPr>
              <a:stCxn id="40" idx="2"/>
              <a:endCxn id="29" idx="0"/>
            </p:cNvCxnSpPr>
            <p:nvPr/>
          </p:nvCxnSpPr>
          <p:spPr>
            <a:xfrm>
              <a:off x="3404603" y="1913110"/>
              <a:ext cx="4781" cy="280072"/>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40" name="角丸四角形 39"/>
            <p:cNvSpPr/>
            <p:nvPr/>
          </p:nvSpPr>
          <p:spPr>
            <a:xfrm>
              <a:off x="2392777" y="1412776"/>
              <a:ext cx="2023652" cy="500334"/>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solidFill>
                    <a:sysClr val="windowText" lastClr="000000"/>
                  </a:solidFill>
                </a:rPr>
                <a:t>Timer</a:t>
              </a:r>
              <a:endParaRPr kumimoji="1" lang="ja-JP" altLang="en-US" sz="1600" dirty="0">
                <a:solidFill>
                  <a:sysClr val="windowText" lastClr="000000"/>
                </a:solidFill>
              </a:endParaRPr>
            </a:p>
          </p:txBody>
        </p:sp>
        <p:sp>
          <p:nvSpPr>
            <p:cNvPr id="41" name="角丸四角形 40"/>
            <p:cNvSpPr/>
            <p:nvPr/>
          </p:nvSpPr>
          <p:spPr>
            <a:xfrm>
              <a:off x="2499813" y="4133496"/>
              <a:ext cx="1819190" cy="47548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ysClr val="windowText" lastClr="000000"/>
                  </a:solidFill>
                </a:rPr>
                <a:t>位置情報取得開始</a:t>
              </a:r>
              <a:endParaRPr lang="en-US" altLang="ja-JP" sz="1600" dirty="0" smtClean="0">
                <a:solidFill>
                  <a:sysClr val="windowText" lastClr="000000"/>
                </a:solidFill>
              </a:endParaRPr>
            </a:p>
            <a:p>
              <a:pPr algn="ctr"/>
              <a:r>
                <a:rPr lang="ja-JP" altLang="en-US" sz="1600" dirty="0" smtClean="0">
                  <a:solidFill>
                    <a:sysClr val="windowText" lastClr="000000"/>
                  </a:solidFill>
                </a:rPr>
                <a:t>（</a:t>
              </a:r>
              <a:r>
                <a:rPr lang="en-US" altLang="ja-JP" sz="1600" dirty="0" smtClean="0">
                  <a:solidFill>
                    <a:sysClr val="windowText" lastClr="000000"/>
                  </a:solidFill>
                </a:rPr>
                <a:t>GPS</a:t>
              </a:r>
              <a:r>
                <a:rPr lang="ja-JP" altLang="en-US" sz="1600" dirty="0" smtClean="0">
                  <a:solidFill>
                    <a:sysClr val="windowText" lastClr="000000"/>
                  </a:solidFill>
                </a:rPr>
                <a:t>起動）</a:t>
              </a:r>
              <a:endParaRPr lang="ja-JP" altLang="en-US" sz="1600" dirty="0">
                <a:solidFill>
                  <a:sysClr val="windowText" lastClr="000000"/>
                </a:solidFill>
              </a:endParaRPr>
            </a:p>
          </p:txBody>
        </p:sp>
        <p:cxnSp>
          <p:nvCxnSpPr>
            <p:cNvPr id="42" name="直線矢印コネクタ 41"/>
            <p:cNvCxnSpPr>
              <a:stCxn id="41" idx="2"/>
              <a:endCxn id="34" idx="0"/>
            </p:cNvCxnSpPr>
            <p:nvPr/>
          </p:nvCxnSpPr>
          <p:spPr>
            <a:xfrm flipH="1">
              <a:off x="3405949" y="4608976"/>
              <a:ext cx="3459" cy="257754"/>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43" name="カギ線コネクタ 42"/>
            <p:cNvCxnSpPr>
              <a:stCxn id="30" idx="3"/>
              <a:endCxn id="32" idx="1"/>
            </p:cNvCxnSpPr>
            <p:nvPr/>
          </p:nvCxnSpPr>
          <p:spPr>
            <a:xfrm flipV="1">
              <a:off x="4952059" y="3505905"/>
              <a:ext cx="511637" cy="95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正方形/長方形 43"/>
            <p:cNvSpPr/>
            <p:nvPr/>
          </p:nvSpPr>
          <p:spPr>
            <a:xfrm>
              <a:off x="4310131" y="2125804"/>
              <a:ext cx="1032655" cy="276999"/>
            </a:xfrm>
            <a:prstGeom prst="rect">
              <a:avLst/>
            </a:prstGeom>
          </p:spPr>
          <p:txBody>
            <a:bodyPr wrap="none">
              <a:spAutoFit/>
            </a:bodyPr>
            <a:lstStyle/>
            <a:p>
              <a:r>
                <a:rPr lang="ja-JP" altLang="en-US" sz="1200" dirty="0" smtClean="0"/>
                <a:t>持って</a:t>
              </a:r>
              <a:r>
                <a:rPr lang="ja-JP" altLang="en-US" sz="1200" dirty="0"/>
                <a:t>いない</a:t>
              </a:r>
            </a:p>
          </p:txBody>
        </p:sp>
        <p:sp>
          <p:nvSpPr>
            <p:cNvPr id="45" name="正方形/長方形 44"/>
            <p:cNvSpPr/>
            <p:nvPr/>
          </p:nvSpPr>
          <p:spPr>
            <a:xfrm>
              <a:off x="2151328" y="2781668"/>
              <a:ext cx="880369" cy="276999"/>
            </a:xfrm>
            <a:prstGeom prst="rect">
              <a:avLst/>
            </a:prstGeom>
          </p:spPr>
          <p:txBody>
            <a:bodyPr wrap="none">
              <a:spAutoFit/>
            </a:bodyPr>
            <a:lstStyle/>
            <a:p>
              <a:r>
                <a:rPr lang="ja-JP" altLang="en-US" sz="1200" dirty="0" smtClean="0"/>
                <a:t>持っている</a:t>
              </a:r>
              <a:endParaRPr lang="ja-JP" altLang="en-US" sz="1200" dirty="0"/>
            </a:p>
          </p:txBody>
        </p:sp>
        <p:sp>
          <p:nvSpPr>
            <p:cNvPr id="46" name="正方形/長方形 45"/>
            <p:cNvSpPr/>
            <p:nvPr/>
          </p:nvSpPr>
          <p:spPr>
            <a:xfrm>
              <a:off x="4399510" y="3134314"/>
              <a:ext cx="646331" cy="276999"/>
            </a:xfrm>
            <a:prstGeom prst="rect">
              <a:avLst/>
            </a:prstGeom>
          </p:spPr>
          <p:txBody>
            <a:bodyPr wrap="none">
              <a:spAutoFit/>
            </a:bodyPr>
            <a:lstStyle/>
            <a:p>
              <a:r>
                <a:rPr lang="ja-JP" altLang="en-US" sz="1200" dirty="0"/>
                <a:t>停滞中</a:t>
              </a:r>
            </a:p>
          </p:txBody>
        </p:sp>
        <p:sp>
          <p:nvSpPr>
            <p:cNvPr id="47" name="正方形/長方形 46"/>
            <p:cNvSpPr/>
            <p:nvPr/>
          </p:nvSpPr>
          <p:spPr>
            <a:xfrm>
              <a:off x="2176647" y="3784417"/>
              <a:ext cx="646331" cy="276999"/>
            </a:xfrm>
            <a:prstGeom prst="rect">
              <a:avLst/>
            </a:prstGeom>
          </p:spPr>
          <p:txBody>
            <a:bodyPr wrap="none">
              <a:spAutoFit/>
            </a:bodyPr>
            <a:lstStyle/>
            <a:p>
              <a:r>
                <a:rPr lang="ja-JP" altLang="en-US" sz="1200" dirty="0" smtClean="0"/>
                <a:t>移動中</a:t>
              </a:r>
              <a:endParaRPr lang="ja-JP" altLang="en-US" sz="1200" dirty="0"/>
            </a:p>
          </p:txBody>
        </p:sp>
        <p:sp>
          <p:nvSpPr>
            <p:cNvPr id="48" name="正方形/長方形 47"/>
            <p:cNvSpPr/>
            <p:nvPr/>
          </p:nvSpPr>
          <p:spPr>
            <a:xfrm>
              <a:off x="4476914" y="4842954"/>
              <a:ext cx="492443" cy="276999"/>
            </a:xfrm>
            <a:prstGeom prst="rect">
              <a:avLst/>
            </a:prstGeom>
          </p:spPr>
          <p:txBody>
            <a:bodyPr wrap="none">
              <a:spAutoFit/>
            </a:bodyPr>
            <a:lstStyle/>
            <a:p>
              <a:r>
                <a:rPr lang="ja-JP" altLang="en-US" sz="1200" dirty="0" smtClean="0"/>
                <a:t>屋内</a:t>
              </a:r>
              <a:endParaRPr lang="ja-JP" altLang="en-US" sz="1200" dirty="0"/>
            </a:p>
          </p:txBody>
        </p:sp>
        <p:sp>
          <p:nvSpPr>
            <p:cNvPr id="49" name="正方形/長方形 48"/>
            <p:cNvSpPr/>
            <p:nvPr/>
          </p:nvSpPr>
          <p:spPr>
            <a:xfrm>
              <a:off x="2253591" y="5504972"/>
              <a:ext cx="492443" cy="276999"/>
            </a:xfrm>
            <a:prstGeom prst="rect">
              <a:avLst/>
            </a:prstGeom>
          </p:spPr>
          <p:txBody>
            <a:bodyPr wrap="none">
              <a:spAutoFit/>
            </a:bodyPr>
            <a:lstStyle/>
            <a:p>
              <a:r>
                <a:rPr lang="ja-JP" altLang="en-US" sz="1200" dirty="0" smtClean="0"/>
                <a:t>屋外</a:t>
              </a:r>
              <a:endParaRPr lang="ja-JP" altLang="en-US" sz="1200" dirty="0"/>
            </a:p>
          </p:txBody>
        </p:sp>
        <p:cxnSp>
          <p:nvCxnSpPr>
            <p:cNvPr id="50" name="カギ線コネクタ 49"/>
            <p:cNvCxnSpPr>
              <a:stCxn id="29" idx="3"/>
              <a:endCxn id="32" idx="1"/>
            </p:cNvCxnSpPr>
            <p:nvPr/>
          </p:nvCxnSpPr>
          <p:spPr>
            <a:xfrm>
              <a:off x="4886365" y="2556675"/>
              <a:ext cx="577331" cy="949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51" name="下矢印 50"/>
          <p:cNvSpPr/>
          <p:nvPr/>
        </p:nvSpPr>
        <p:spPr>
          <a:xfrm rot="16200000">
            <a:off x="451951" y="2027990"/>
            <a:ext cx="335532" cy="288032"/>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52" name="下矢印 51"/>
          <p:cNvSpPr/>
          <p:nvPr/>
        </p:nvSpPr>
        <p:spPr>
          <a:xfrm rot="16200000">
            <a:off x="423966" y="3115554"/>
            <a:ext cx="335532" cy="288032"/>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066915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ユーザー定義 11">
      <a:dk1>
        <a:srgbClr val="3E3E67"/>
      </a:dk1>
      <a:lt1>
        <a:sysClr val="window" lastClr="FFFFFF"/>
      </a:lt1>
      <a:dk2>
        <a:srgbClr val="21222B"/>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Clarity</Template>
  <TotalTime>19546</TotalTime>
  <Words>1799</Words>
  <Application>Microsoft Office PowerPoint</Application>
  <PresentationFormat>画面に合わせる (4:3)</PresentationFormat>
  <Paragraphs>438</Paragraphs>
  <Slides>21</Slides>
  <Notes>6</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クラリティ</vt:lpstr>
      <vt:lpstr>TLIFESにおける省電力化を目的とした 位置測位手法の提案と実装</vt:lpstr>
      <vt:lpstr>はじめに</vt:lpstr>
      <vt:lpstr>TLIFESの概要</vt:lpstr>
      <vt:lpstr>GPSを利用するにあたっての課題</vt:lpstr>
      <vt:lpstr>既存技術 センシングモバイルにおける個人特化された省電力機構</vt:lpstr>
      <vt:lpstr>既存技術の問題点</vt:lpstr>
      <vt:lpstr>提案方式</vt:lpstr>
      <vt:lpstr>処理手順（周囲にアクセスポイントがある場合）</vt:lpstr>
      <vt:lpstr>スマートフォンの保持判定</vt:lpstr>
      <vt:lpstr>Wi-Fiによる移動・停滞判定</vt:lpstr>
      <vt:lpstr>Wi-Fiによる移動・停滞判定</vt:lpstr>
      <vt:lpstr>屋内・屋外判定</vt:lpstr>
      <vt:lpstr>処理手順（周囲にアクセスポイントがない場合）</vt:lpstr>
      <vt:lpstr>位置情報による移動・停滞判定</vt:lpstr>
      <vt:lpstr>位置情報による移動・停滞判定</vt:lpstr>
      <vt:lpstr>実装</vt:lpstr>
      <vt:lpstr>評価</vt:lpstr>
      <vt:lpstr>評価</vt:lpstr>
      <vt:lpstr>評価</vt:lpstr>
      <vt:lpstr>バッテリ残量の変化</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TLIFESにおける歩数とネットワーク位置情報をイベントにした省電力センシング</dc:title>
  <dc:creator>kato</dc:creator>
  <cp:lastModifiedBy>kato</cp:lastModifiedBy>
  <cp:revision>408</cp:revision>
  <cp:lastPrinted>2013-01-28T04:12:55Z</cp:lastPrinted>
  <dcterms:created xsi:type="dcterms:W3CDTF">2012-11-13T14:07:41Z</dcterms:created>
  <dcterms:modified xsi:type="dcterms:W3CDTF">2013-01-29T13:56:24Z</dcterms:modified>
</cp:coreProperties>
</file>