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6"/>
  </p:notesMasterIdLst>
  <p:sldIdLst>
    <p:sldId id="256" r:id="rId2"/>
    <p:sldId id="258" r:id="rId3"/>
    <p:sldId id="330" r:id="rId4"/>
    <p:sldId id="361" r:id="rId5"/>
    <p:sldId id="331" r:id="rId6"/>
    <p:sldId id="349" r:id="rId7"/>
    <p:sldId id="378" r:id="rId8"/>
    <p:sldId id="362" r:id="rId9"/>
    <p:sldId id="338" r:id="rId10"/>
    <p:sldId id="273" r:id="rId11"/>
    <p:sldId id="375" r:id="rId12"/>
    <p:sldId id="320" r:id="rId13"/>
    <p:sldId id="340" r:id="rId14"/>
    <p:sldId id="263" r:id="rId15"/>
  </p:sldIdLst>
  <p:sldSz cx="9144000" cy="6858000" type="screen4x3"/>
  <p:notesSz cx="6734175" cy="9867900"/>
  <p:defaultTextStyle>
    <a:defPPr>
      <a:defRPr lang="ja-JP"/>
    </a:defPPr>
    <a:lvl1pPr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0066"/>
    <a:srgbClr val="FF6600"/>
    <a:srgbClr val="000066"/>
    <a:srgbClr val="660033"/>
    <a:srgbClr val="990033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94258" autoAdjust="0"/>
  </p:normalViewPr>
  <p:slideViewPr>
    <p:cSldViewPr>
      <p:cViewPr>
        <p:scale>
          <a:sx n="100" d="100"/>
          <a:sy n="100" d="100"/>
        </p:scale>
        <p:origin x="-3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356" y="-90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hon\Desktop\&#30740;&#31350;&#38306;&#36899;\&#12510;&#12473;&#12479;\&#20462;&#22763;&#35542;&#25991;\&#12450;&#12502;&#12473;&#12488;\&#32113;&#35336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54469091358286"/>
          <c:y val="3.5721604938271603E-2"/>
          <c:w val="0.8645531481481481"/>
          <c:h val="0.707976543209876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'指向・無指向比較(旧方式)'!$C$3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accent1"/>
              </a:solidFill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'指向・無指向比較(旧方式)'!$D$1:$G$2</c:f>
              <c:multiLvlStrCache>
                <c:ptCount val="4"/>
                <c:lvl>
                  <c:pt idx="0">
                    <c:v>0°</c:v>
                  </c:pt>
                  <c:pt idx="1">
                    <c:v>45°(-45°)</c:v>
                  </c:pt>
                  <c:pt idx="2">
                    <c:v>90°(-90°)</c:v>
                  </c:pt>
                </c:lvl>
                <c:lvl>
                  <c:pt idx="0">
                    <c:v>Directional 
microphone</c:v>
                  </c:pt>
                  <c:pt idx="3">
                    <c:v>Nondirectional 
microphone</c:v>
                  </c:pt>
                </c:lvl>
              </c:multiLvlStrCache>
            </c:multiLvlStrRef>
          </c:cat>
          <c:val>
            <c:numRef>
              <c:f>'指向・無指向比較(旧方式)'!$D$3:$G$3</c:f>
              <c:numCache>
                <c:formatCode>0.0</c:formatCode>
                <c:ptCount val="4"/>
                <c:pt idx="0">
                  <c:v>2.6389399999999994</c:v>
                </c:pt>
                <c:pt idx="1">
                  <c:v>4.1280100000000006</c:v>
                </c:pt>
                <c:pt idx="2">
                  <c:v>4.6215909090909086</c:v>
                </c:pt>
                <c:pt idx="3">
                  <c:v>2.6261199999999993</c:v>
                </c:pt>
              </c:numCache>
            </c:numRef>
          </c:val>
        </c:ser>
        <c:ser>
          <c:idx val="1"/>
          <c:order val="1"/>
          <c:tx>
            <c:strRef>
              <c:f>'指向・無指向比較(旧方式)'!$C$4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'指向・無指向比較(旧方式)'!$D$1:$G$2</c:f>
              <c:multiLvlStrCache>
                <c:ptCount val="4"/>
                <c:lvl>
                  <c:pt idx="0">
                    <c:v>0°</c:v>
                  </c:pt>
                  <c:pt idx="1">
                    <c:v>45°(-45°)</c:v>
                  </c:pt>
                  <c:pt idx="2">
                    <c:v>90°(-90°)</c:v>
                  </c:pt>
                </c:lvl>
                <c:lvl>
                  <c:pt idx="0">
                    <c:v>Directional 
microphone</c:v>
                  </c:pt>
                  <c:pt idx="3">
                    <c:v>Nondirectional 
microphone</c:v>
                  </c:pt>
                </c:lvl>
              </c:multiLvlStrCache>
            </c:multiLvlStrRef>
          </c:cat>
          <c:val>
            <c:numRef>
              <c:f>'指向・無指向比較(旧方式)'!$D$4:$G$4</c:f>
              <c:numCache>
                <c:formatCode>0.0</c:formatCode>
                <c:ptCount val="4"/>
                <c:pt idx="0">
                  <c:v>3.3279999999999998</c:v>
                </c:pt>
                <c:pt idx="1">
                  <c:v>5.0347</c:v>
                </c:pt>
                <c:pt idx="2">
                  <c:v>6.5919999999999996</c:v>
                </c:pt>
                <c:pt idx="3">
                  <c:v>3.0293000000000001</c:v>
                </c:pt>
              </c:numCache>
            </c:numRef>
          </c:val>
        </c:ser>
        <c:ser>
          <c:idx val="2"/>
          <c:order val="2"/>
          <c:tx>
            <c:strRef>
              <c:f>'指向・無指向比較(旧方式)'!$C$5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'指向・無指向比較(旧方式)'!$D$1:$G$2</c:f>
              <c:multiLvlStrCache>
                <c:ptCount val="4"/>
                <c:lvl>
                  <c:pt idx="0">
                    <c:v>0°</c:v>
                  </c:pt>
                  <c:pt idx="1">
                    <c:v>45°(-45°)</c:v>
                  </c:pt>
                  <c:pt idx="2">
                    <c:v>90°(-90°)</c:v>
                  </c:pt>
                </c:lvl>
                <c:lvl>
                  <c:pt idx="0">
                    <c:v>Directional 
microphone</c:v>
                  </c:pt>
                  <c:pt idx="3">
                    <c:v>Nondirectional 
microphone</c:v>
                  </c:pt>
                </c:lvl>
              </c:multiLvlStrCache>
            </c:multiLvlStrRef>
          </c:cat>
          <c:val>
            <c:numRef>
              <c:f>'指向・無指向比較(旧方式)'!$D$5:$G$5</c:f>
              <c:numCache>
                <c:formatCode>0.0</c:formatCode>
                <c:ptCount val="4"/>
                <c:pt idx="0">
                  <c:v>2.2612999999999999</c:v>
                </c:pt>
                <c:pt idx="1">
                  <c:v>3.0507</c:v>
                </c:pt>
                <c:pt idx="2">
                  <c:v>3.6267</c:v>
                </c:pt>
                <c:pt idx="3">
                  <c:v>2.1333000000000002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8"/>
        <c:axId val="67578368"/>
        <c:axId val="36403392"/>
      </c:barChart>
      <c:catAx>
        <c:axId val="67578368"/>
        <c:scaling>
          <c:orientation val="minMax"/>
        </c:scaling>
        <c:delete val="0"/>
        <c:axPos val="b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36403392"/>
        <c:crosses val="autoZero"/>
        <c:auto val="1"/>
        <c:lblAlgn val="ctr"/>
        <c:lblOffset val="0"/>
        <c:noMultiLvlLbl val="0"/>
      </c:catAx>
      <c:valAx>
        <c:axId val="36403392"/>
        <c:scaling>
          <c:orientation val="minMax"/>
          <c:max val="7.5"/>
          <c:min val="0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0" dirty="0"/>
                  <a:t>Detection time[sec]</a:t>
                </a:r>
                <a:endParaRPr lang="ja-JP" b="0" dirty="0"/>
              </a:p>
            </c:rich>
          </c:tx>
          <c:layout>
            <c:manualLayout>
              <c:xMode val="edge"/>
              <c:yMode val="edge"/>
              <c:x val="9.0088495575221233E-3"/>
              <c:y val="9.5304924865635646E-2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7578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398432950394392"/>
          <c:y val="1.3652469135802467E-2"/>
          <c:w val="0.206324139269769"/>
          <c:h val="0.26951018518518516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aseline="0">
          <a:latin typeface="Arial" pitchFamily="34" charset="0"/>
          <a:cs typeface="Arial" pitchFamily="34" charset="0"/>
        </a:defRPr>
      </a:pPr>
      <a:endParaRPr lang="ja-JP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79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1D77D425-E8CF-4456-9A27-CFB602A72C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1234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F943410F-21A9-49F0-ADEB-1EAE50DFCBB5}" type="slidenum">
              <a:rPr lang="en-US" altLang="ja-JP"/>
              <a:pPr algn="r" eaLnBrk="1" hangingPunct="1"/>
              <a:t>1</a:t>
            </a:fld>
            <a:endParaRPr lang="en-US" altLang="ja-JP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7D425-E8CF-4456-9A27-CFB602A72C64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6395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F2BA234D-97FC-482C-8025-4B89F9B332A5}" type="slidenum">
              <a:rPr lang="en-US" altLang="ja-JP"/>
              <a:pPr algn="r" eaLnBrk="1" hangingPunct="1"/>
              <a:t>2</a:t>
            </a:fld>
            <a:endParaRPr lang="en-US" altLang="ja-JP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ja-JP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7D425-E8CF-4456-9A27-CFB602A72C6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156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7D425-E8CF-4456-9A27-CFB602A72C6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722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7D425-E8CF-4456-9A27-CFB602A72C64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813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7D425-E8CF-4456-9A27-CFB602A72C64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8867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7D425-E8CF-4456-9A27-CFB602A72C64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1006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77D425-E8CF-4456-9A27-CFB602A72C64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760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</p:grpSp>
      <p:sp>
        <p:nvSpPr>
          <p:cNvPr id="30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1482C-B613-48A5-86BB-59A3C85A6591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31AB1-79F7-4B7A-9A13-F445CC1A3C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249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9771C4-700C-444A-B8CF-CF0D6AD7DC56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E6AD-6BD9-4D15-9160-B167185907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68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69875"/>
            <a:ext cx="2057400" cy="58610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69875"/>
            <a:ext cx="6019800" cy="58610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10D5F-DB7C-4BAA-9F88-9A0CC2D24976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C716F-47A9-4C1C-864E-7BE7FC0915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77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9875"/>
            <a:ext cx="8229600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3A3C-CC78-42EF-BFB2-245F77C8A2FD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E273D-0C43-47EC-9FC7-6D32E59D400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340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B34BB-B4BA-4094-A850-5E8654D5408D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330F-4B42-4695-95F6-CBE8C91405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90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44FF5-B65C-4A98-903E-7EBFFC18FE8B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55938-770A-445A-84B3-111693AF5B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71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B60C1-BDB4-47F9-AA71-D99E197FF003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6852F-E8E4-4B9A-9701-D68978AE41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732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286CD-A139-46F5-8E06-F9AA3D8E1AC5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E2D66-085F-495C-978F-C7879D877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149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DB7E5-87D7-49E4-91D4-74A13DB3B235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AA2FC-A7CE-48B6-8D5E-44B0229ABF1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677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2AF4C-2E2A-4862-A459-A5229FF6E94B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8F9E-4FED-4EE4-9C34-C128D378E8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357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8DF08-F39A-4B74-955F-611FB1BB7D7A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B93B2-D5B5-4896-BDED-5D67594960E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080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6473E-A76F-4972-9F4E-FED6D141E465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A5B63-7C3D-478E-9222-93EB9B22B0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741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kumimoji="0" lang="ja-JP" altLang="ja-JP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000"/>
            </a:lvl1pPr>
          </a:lstStyle>
          <a:p>
            <a:fld id="{8881D305-2233-477A-8A49-40924734BF31}" type="datetime1">
              <a:rPr lang="ja-JP" altLang="en-US"/>
              <a:pPr/>
              <a:t>2013/1/29</a:t>
            </a:fld>
            <a:endParaRPr lang="en-US" altLang="ja-JP"/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000"/>
            </a:lvl1pPr>
          </a:lstStyle>
          <a:p>
            <a:endParaRPr lang="en-US" altLang="ja-JP"/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000" smtClean="0"/>
            </a:lvl1pPr>
          </a:lstStyle>
          <a:p>
            <a:pPr>
              <a:defRPr/>
            </a:pPr>
            <a:fld id="{234C0977-6D31-4D99-A9D0-8AE986B2C6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98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  <p:sldLayoutId id="214748366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kumimoji="1"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5EC91-0289-4BF3-8B9D-66224C551319}" type="slidenum">
              <a:rPr lang="en-US" altLang="ja-JP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474" y="936625"/>
            <a:ext cx="8077825" cy="1933575"/>
          </a:xfrm>
        </p:spPr>
        <p:txBody>
          <a:bodyPr/>
          <a:lstStyle/>
          <a:p>
            <a:pPr algn="l" eaLnBrk="1" hangingPunct="1">
              <a:tabLst>
                <a:tab pos="2060575" algn="l"/>
              </a:tabLst>
            </a:pPr>
            <a:r>
              <a:rPr lang="ja-JP" altLang="en-US" sz="3600" dirty="0"/>
              <a:t>指向性マイクロホンを用いた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ja-JP" altLang="en-US" sz="3600" dirty="0"/>
              <a:t>接近車両検出に関する研究</a:t>
            </a:r>
            <a:endParaRPr lang="ja-JP" altLang="en-US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505200"/>
            <a:ext cx="7558608" cy="1752600"/>
          </a:xfrm>
        </p:spPr>
        <p:txBody>
          <a:bodyPr/>
          <a:lstStyle/>
          <a:p>
            <a:pPr eaLnBrk="1" hangingPunct="1"/>
            <a:r>
              <a:rPr lang="ja-JP" altLang="en-US" dirty="0"/>
              <a:t>名城</a:t>
            </a:r>
            <a:r>
              <a:rPr lang="zh-TW" altLang="en-US" dirty="0"/>
              <a:t>大学</a:t>
            </a:r>
            <a:r>
              <a:rPr lang="ja-JP" altLang="en-US" dirty="0"/>
              <a:t>大学院</a:t>
            </a:r>
            <a:r>
              <a:rPr lang="zh-TW" altLang="ja-JP" dirty="0"/>
              <a:t/>
            </a:r>
            <a:br>
              <a:rPr lang="zh-TW" altLang="ja-JP" dirty="0"/>
            </a:br>
            <a:r>
              <a:rPr lang="ja-JP" altLang="ja-JP" dirty="0"/>
              <a:t>理工研究科　情報工学専攻</a:t>
            </a:r>
            <a:endParaRPr lang="ja-JP" altLang="en-US" dirty="0"/>
          </a:p>
          <a:p>
            <a:pPr eaLnBrk="1" hangingPunct="1"/>
            <a:r>
              <a:rPr lang="en-US" altLang="ja-JP" dirty="0"/>
              <a:t>113430015</a:t>
            </a:r>
            <a:r>
              <a:rPr lang="ja-JP" altLang="en-US" dirty="0"/>
              <a:t>　坂井　佑規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4FFFE63-DEC7-4EA5-B93F-FA7B958236A2}" type="slidenum">
              <a:rPr lang="en-US" altLang="ja-JP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測定条件</a:t>
            </a:r>
            <a:endParaRPr lang="en-US" altLang="ja-JP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19662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dirty="0" smtClean="0"/>
              <a:t>マイクロホンと車道の距離を約</a:t>
            </a:r>
            <a:r>
              <a:rPr lang="en-US" altLang="ja-JP" dirty="0" smtClean="0"/>
              <a:t>3[m]</a:t>
            </a:r>
            <a:r>
              <a:rPr lang="ja-JP" altLang="en-US" dirty="0" smtClean="0"/>
              <a:t>とした</a:t>
            </a:r>
          </a:p>
          <a:p>
            <a:pPr lvl="1" eaLnBrk="1" hangingPunct="1"/>
            <a:endParaRPr lang="ja-JP" altLang="en-US" sz="800" dirty="0" smtClean="0"/>
          </a:p>
          <a:p>
            <a:pPr eaLnBrk="1" hangingPunct="1"/>
            <a:r>
              <a:rPr lang="ja-JP" altLang="en-US" dirty="0" smtClean="0"/>
              <a:t>周囲環境</a:t>
            </a:r>
          </a:p>
          <a:p>
            <a:pPr lvl="1" eaLnBrk="1" hangingPunct="1"/>
            <a:r>
              <a:rPr lang="ja-JP" altLang="en-US" sz="2800" dirty="0" smtClean="0"/>
              <a:t>天候は晴れ，路面は乾燥アスファルトであった</a:t>
            </a:r>
          </a:p>
          <a:p>
            <a:pPr lvl="1" eaLnBrk="1" hangingPunct="1"/>
            <a:r>
              <a:rPr lang="ja-JP" altLang="en-US" sz="2800" dirty="0" smtClean="0"/>
              <a:t>騒音レベルが平均</a:t>
            </a:r>
            <a:r>
              <a:rPr lang="en-US" altLang="ja-JP" sz="2800" dirty="0" smtClean="0"/>
              <a:t>44.4[</a:t>
            </a:r>
            <a:r>
              <a:rPr lang="en-US" altLang="ja-JP" sz="2800" dirty="0" err="1" smtClean="0"/>
              <a:t>dBA</a:t>
            </a:r>
            <a:r>
              <a:rPr lang="en-US" altLang="ja-JP" sz="2800" dirty="0" smtClean="0"/>
              <a:t>]</a:t>
            </a:r>
            <a:r>
              <a:rPr lang="ja-JP" altLang="en-US" sz="2800" dirty="0" smtClean="0"/>
              <a:t>のところで実験した</a:t>
            </a:r>
            <a:endParaRPr lang="en-US" altLang="ja-JP" sz="28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1676904" y="615601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車両の位置関係の例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618421" y="3951983"/>
            <a:ext cx="3815410" cy="2204425"/>
            <a:chOff x="2883049" y="3837520"/>
            <a:chExt cx="3972217" cy="2295023"/>
          </a:xfrm>
        </p:grpSpPr>
        <p:sp>
          <p:nvSpPr>
            <p:cNvPr id="9" name="Line 85"/>
            <p:cNvSpPr>
              <a:spLocks noChangeShapeType="1"/>
            </p:cNvSpPr>
            <p:nvPr/>
          </p:nvSpPr>
          <p:spPr bwMode="auto">
            <a:xfrm>
              <a:off x="3038143" y="3837520"/>
              <a:ext cx="376828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4295" tIns="8890" rIns="74295" bIns="889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latin typeface="+mj-ea"/>
                <a:ea typeface="+mj-ea"/>
              </a:endParaRPr>
            </a:p>
          </p:txBody>
        </p:sp>
        <p:sp>
          <p:nvSpPr>
            <p:cNvPr id="10" name="Line 89"/>
            <p:cNvSpPr>
              <a:spLocks noChangeShapeType="1"/>
            </p:cNvSpPr>
            <p:nvPr/>
          </p:nvSpPr>
          <p:spPr bwMode="auto">
            <a:xfrm>
              <a:off x="3038143" y="5072060"/>
              <a:ext cx="376828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latin typeface="+mj-ea"/>
                <a:ea typeface="+mj-ea"/>
              </a:endParaRPr>
            </a:p>
          </p:txBody>
        </p:sp>
        <p:sp>
          <p:nvSpPr>
            <p:cNvPr id="11" name="Text Box 95"/>
            <p:cNvSpPr txBox="1">
              <a:spLocks noChangeArrowheads="1"/>
            </p:cNvSpPr>
            <p:nvPr/>
          </p:nvSpPr>
          <p:spPr bwMode="auto">
            <a:xfrm>
              <a:off x="4347540" y="5805682"/>
              <a:ext cx="1676215" cy="3268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ja-JP" altLang="en-US" sz="2000" dirty="0" smtClean="0">
                  <a:latin typeface="+mj-ea"/>
                  <a:ea typeface="+mj-ea"/>
                </a:rPr>
                <a:t>マイクロホン</a:t>
              </a:r>
              <a:endParaRPr lang="ja-JP" altLang="en-US" sz="2000" dirty="0">
                <a:latin typeface="+mj-ea"/>
                <a:ea typeface="+mj-ea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4962812" y="5655934"/>
              <a:ext cx="168287" cy="16770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ja-JP" altLang="en-US">
                <a:latin typeface="+mj-ea"/>
                <a:ea typeface="+mj-ea"/>
              </a:endParaRPr>
            </a:p>
          </p:txBody>
        </p:sp>
        <p:sp>
          <p:nvSpPr>
            <p:cNvPr id="13" name="Line 89"/>
            <p:cNvSpPr>
              <a:spLocks noChangeShapeType="1"/>
            </p:cNvSpPr>
            <p:nvPr/>
          </p:nvSpPr>
          <p:spPr bwMode="auto">
            <a:xfrm>
              <a:off x="3038143" y="4469536"/>
              <a:ext cx="376828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latin typeface="+mj-ea"/>
                <a:ea typeface="+mj-ea"/>
              </a:endParaRPr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>
              <a:off x="5200442" y="4495019"/>
              <a:ext cx="0" cy="521722"/>
            </a:xfrm>
            <a:prstGeom prst="straightConnector1">
              <a:avLst/>
            </a:prstGeom>
            <a:ln w="50800">
              <a:solidFill>
                <a:srgbClr val="FF66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5188906" y="5092008"/>
              <a:ext cx="10164" cy="521722"/>
            </a:xfrm>
            <a:prstGeom prst="straightConnector1">
              <a:avLst/>
            </a:prstGeom>
            <a:ln w="50800">
              <a:solidFill>
                <a:srgbClr val="FF66C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8"/>
            <p:cNvSpPr txBox="1"/>
            <p:nvPr/>
          </p:nvSpPr>
          <p:spPr>
            <a:xfrm>
              <a:off x="5431049" y="4025094"/>
              <a:ext cx="1156870" cy="416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2000" dirty="0" smtClean="0">
                  <a:latin typeface="+mj-ea"/>
                  <a:ea typeface="+mj-ea"/>
                </a:rPr>
                <a:t>車道</a:t>
              </a:r>
              <a:r>
                <a:rPr lang="en-US" altLang="ja-JP" sz="2000" dirty="0" smtClean="0">
                  <a:latin typeface="+mj-ea"/>
                  <a:ea typeface="+mj-ea"/>
                </a:rPr>
                <a:t>(</a:t>
              </a:r>
              <a:r>
                <a:rPr lang="ja-JP" altLang="en-US" sz="2000" dirty="0" smtClean="0">
                  <a:latin typeface="+mj-ea"/>
                  <a:ea typeface="+mj-ea"/>
                </a:rPr>
                <a:t>奥</a:t>
              </a:r>
              <a:r>
                <a:rPr lang="en-US" altLang="ja-JP" sz="2000" dirty="0" smtClean="0">
                  <a:latin typeface="+mj-ea"/>
                  <a:ea typeface="+mj-ea"/>
                </a:rPr>
                <a:t>)</a:t>
              </a:r>
              <a:endParaRPr kumimoji="1" lang="ja-JP" altLang="en-US" sz="2000" dirty="0">
                <a:latin typeface="+mj-ea"/>
                <a:ea typeface="+mj-ea"/>
              </a:endParaRPr>
            </a:p>
          </p:txBody>
        </p:sp>
        <p:sp>
          <p:nvSpPr>
            <p:cNvPr id="17" name="テキスト ボックス 19"/>
            <p:cNvSpPr txBox="1"/>
            <p:nvPr/>
          </p:nvSpPr>
          <p:spPr>
            <a:xfrm>
              <a:off x="5431375" y="4566089"/>
              <a:ext cx="1423891" cy="416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000" dirty="0" smtClean="0">
                  <a:latin typeface="+mj-ea"/>
                  <a:ea typeface="+mj-ea"/>
                </a:rPr>
                <a:t>車道</a:t>
              </a:r>
              <a:r>
                <a:rPr kumimoji="1" lang="en-US" altLang="ja-JP" sz="2000" dirty="0" smtClean="0">
                  <a:latin typeface="+mj-ea"/>
                  <a:ea typeface="+mj-ea"/>
                </a:rPr>
                <a:t>(</a:t>
              </a:r>
              <a:r>
                <a:rPr kumimoji="1" lang="ja-JP" altLang="en-US" sz="2000" dirty="0" smtClean="0">
                  <a:latin typeface="+mj-ea"/>
                  <a:ea typeface="+mj-ea"/>
                </a:rPr>
                <a:t>手前</a:t>
              </a:r>
              <a:r>
                <a:rPr kumimoji="1" lang="en-US" altLang="ja-JP" sz="2000" dirty="0" smtClean="0">
                  <a:latin typeface="+mj-ea"/>
                  <a:ea typeface="+mj-ea"/>
                </a:rPr>
                <a:t>)</a:t>
              </a:r>
              <a:endParaRPr kumimoji="1" lang="ja-JP" altLang="en-US" sz="2000" dirty="0">
                <a:latin typeface="+mj-ea"/>
                <a:ea typeface="+mj-ea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284257" y="5655934"/>
              <a:ext cx="168287" cy="16770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ja-JP" altLang="en-US">
                <a:latin typeface="+mj-ea"/>
                <a:ea typeface="+mj-ea"/>
              </a:endParaRPr>
            </a:p>
          </p:txBody>
        </p:sp>
        <p:sp>
          <p:nvSpPr>
            <p:cNvPr id="19" name="Rectangle 64"/>
            <p:cNvSpPr>
              <a:spLocks noChangeArrowheads="1"/>
            </p:cNvSpPr>
            <p:nvPr/>
          </p:nvSpPr>
          <p:spPr bwMode="auto">
            <a:xfrm>
              <a:off x="3366478" y="4012873"/>
              <a:ext cx="490297" cy="3323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latin typeface="+mj-ea"/>
                <a:ea typeface="+mj-ea"/>
              </a:endParaRPr>
            </a:p>
          </p:txBody>
        </p:sp>
        <p:sp>
          <p:nvSpPr>
            <p:cNvPr id="20" name="Rectangle 65"/>
            <p:cNvSpPr>
              <a:spLocks noChangeArrowheads="1"/>
            </p:cNvSpPr>
            <p:nvPr/>
          </p:nvSpPr>
          <p:spPr bwMode="auto">
            <a:xfrm>
              <a:off x="3479235" y="4008220"/>
              <a:ext cx="245957" cy="3323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74295" tIns="8890" rIns="74295" bIns="889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latin typeface="+mj-ea"/>
                <a:ea typeface="+mj-ea"/>
              </a:endParaRPr>
            </a:p>
          </p:txBody>
        </p:sp>
        <p:sp>
          <p:nvSpPr>
            <p:cNvPr id="21" name="Text Box 66"/>
            <p:cNvSpPr txBox="1">
              <a:spLocks noChangeArrowheads="1"/>
            </p:cNvSpPr>
            <p:nvPr/>
          </p:nvSpPr>
          <p:spPr bwMode="auto">
            <a:xfrm>
              <a:off x="2883049" y="4519909"/>
              <a:ext cx="1366651" cy="34986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4295" tIns="8890" rIns="74295" bIns="889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ja-JP" altLang="en-US" sz="2000" dirty="0">
                  <a:solidFill>
                    <a:srgbClr val="FF6600"/>
                  </a:solidFill>
                  <a:latin typeface="+mj-ea"/>
                  <a:ea typeface="+mj-ea"/>
                </a:rPr>
                <a:t>接近</a:t>
              </a:r>
              <a:r>
                <a:rPr lang="ja-JP" altLang="en-US" sz="2000" dirty="0" smtClean="0">
                  <a:solidFill>
                    <a:srgbClr val="FF6600"/>
                  </a:solidFill>
                  <a:latin typeface="+mj-ea"/>
                  <a:ea typeface="+mj-ea"/>
                </a:rPr>
                <a:t>車両</a:t>
              </a:r>
              <a:endParaRPr lang="en-US" altLang="ja-JP" sz="2000" dirty="0">
                <a:solidFill>
                  <a:srgbClr val="FF660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AutoShape 67"/>
            <p:cNvSpPr>
              <a:spLocks noChangeArrowheads="1"/>
            </p:cNvSpPr>
            <p:nvPr/>
          </p:nvSpPr>
          <p:spPr bwMode="auto">
            <a:xfrm rot="10800000">
              <a:off x="3923119" y="4042377"/>
              <a:ext cx="194177" cy="276406"/>
            </a:xfrm>
            <a:prstGeom prst="leftArrow">
              <a:avLst>
                <a:gd name="adj1" fmla="val 43250"/>
                <a:gd name="adj2" fmla="val 4486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txBody>
            <a:bodyPr lIns="74295" tIns="8890" rIns="74295" bIns="8890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>
                <a:latin typeface="+mj-ea"/>
                <a:ea typeface="+mj-ea"/>
              </a:endParaRPr>
            </a:p>
          </p:txBody>
        </p:sp>
        <p:sp>
          <p:nvSpPr>
            <p:cNvPr id="23" name="テキスト ボックス 25"/>
            <p:cNvSpPr txBox="1"/>
            <p:nvPr/>
          </p:nvSpPr>
          <p:spPr>
            <a:xfrm>
              <a:off x="4238277" y="4551518"/>
              <a:ext cx="931572" cy="416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2000" dirty="0" smtClean="0">
                  <a:latin typeface="Arial" pitchFamily="34" charset="0"/>
                  <a:ea typeface="+mj-ea"/>
                  <a:cs typeface="Arial" pitchFamily="34" charset="0"/>
                </a:rPr>
                <a:t>2.9[m]</a:t>
              </a:r>
              <a:endParaRPr kumimoji="1" lang="ja-JP" altLang="en-US" sz="2000" dirty="0"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sp>
          <p:nvSpPr>
            <p:cNvPr id="24" name="テキスト ボックス 26"/>
            <p:cNvSpPr txBox="1"/>
            <p:nvPr/>
          </p:nvSpPr>
          <p:spPr>
            <a:xfrm>
              <a:off x="4117296" y="5118491"/>
              <a:ext cx="1036077" cy="416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2000" dirty="0">
                  <a:latin typeface="Arial" pitchFamily="34" charset="0"/>
                  <a:ea typeface="+mj-ea"/>
                  <a:cs typeface="Arial" pitchFamily="34" charset="0"/>
                </a:rPr>
                <a:t>約</a:t>
              </a:r>
              <a:r>
                <a:rPr kumimoji="1" lang="en-US" altLang="ja-JP" sz="2000" dirty="0" smtClean="0">
                  <a:latin typeface="Arial" pitchFamily="34" charset="0"/>
                  <a:ea typeface="+mj-ea"/>
                  <a:cs typeface="Arial" pitchFamily="34" charset="0"/>
                </a:rPr>
                <a:t>3[m]</a:t>
              </a:r>
              <a:endParaRPr kumimoji="1" lang="ja-JP" altLang="en-US" sz="2000" dirty="0"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73868"/>
            <a:ext cx="3080390" cy="212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12095" y="61560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実験場所の風景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956FE6A-8AC6-4725-B7CA-A80D16CF359B}" type="slidenum">
              <a:rPr lang="en-US" altLang="ja-JP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59470" name="Text Box 78"/>
          <p:cNvSpPr txBox="1">
            <a:spLocks noChangeArrowheads="1"/>
          </p:cNvSpPr>
          <p:nvPr/>
        </p:nvSpPr>
        <p:spPr bwMode="auto">
          <a:xfrm>
            <a:off x="4268331" y="2564805"/>
            <a:ext cx="792163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/>
              <a:t>Right</a:t>
            </a:r>
          </a:p>
        </p:txBody>
      </p:sp>
      <p:sp>
        <p:nvSpPr>
          <p:cNvPr id="59471" name="Text Box 79"/>
          <p:cNvSpPr txBox="1">
            <a:spLocks noChangeArrowheads="1"/>
          </p:cNvSpPr>
          <p:nvPr/>
        </p:nvSpPr>
        <p:spPr bwMode="auto">
          <a:xfrm>
            <a:off x="4339769" y="548680"/>
            <a:ext cx="5762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dirty="0"/>
              <a:t>Left</a:t>
            </a:r>
          </a:p>
        </p:txBody>
      </p:sp>
      <p:sp>
        <p:nvSpPr>
          <p:cNvPr id="28" name="Text Box 78"/>
          <p:cNvSpPr txBox="1">
            <a:spLocks noChangeArrowheads="1"/>
          </p:cNvSpPr>
          <p:nvPr/>
        </p:nvSpPr>
        <p:spPr bwMode="auto">
          <a:xfrm>
            <a:off x="273200" y="5510559"/>
            <a:ext cx="792163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/>
              <a:t>Right</a:t>
            </a:r>
          </a:p>
        </p:txBody>
      </p:sp>
      <p:sp>
        <p:nvSpPr>
          <p:cNvPr id="29" name="Text Box 79"/>
          <p:cNvSpPr txBox="1">
            <a:spLocks noChangeArrowheads="1"/>
          </p:cNvSpPr>
          <p:nvPr/>
        </p:nvSpPr>
        <p:spPr bwMode="auto">
          <a:xfrm>
            <a:off x="344638" y="3417218"/>
            <a:ext cx="5762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/>
              <a:t>Left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57200" y="269874"/>
            <a:ext cx="8229600" cy="186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sz="3200" dirty="0"/>
              <a:t>指向性</a:t>
            </a:r>
            <a:r>
              <a:rPr lang="ja-JP" altLang="en-US" sz="3200" dirty="0" smtClean="0"/>
              <a:t>マイクロホン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による検出</a:t>
            </a:r>
            <a:r>
              <a:rPr lang="ja-JP" altLang="en-US" sz="3200" dirty="0"/>
              <a:t>結果例</a:t>
            </a:r>
            <a:endParaRPr lang="ja-JP" altLang="en-US" sz="32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880262" y="6202258"/>
            <a:ext cx="138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時間差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98467" y="5870613"/>
            <a:ext cx="138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-4</a:t>
            </a:r>
            <a:r>
              <a:rPr lang="en-US" altLang="ja-JP" dirty="0" smtClean="0"/>
              <a:t>5 </a:t>
            </a:r>
            <a:r>
              <a:rPr lang="en-US" altLang="ja-JP" dirty="0"/>
              <a:t>°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110574" y="5867276"/>
            <a:ext cx="138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-9</a:t>
            </a:r>
            <a:r>
              <a:rPr lang="en-US" altLang="ja-JP" dirty="0" smtClean="0"/>
              <a:t>0 </a:t>
            </a:r>
            <a:r>
              <a:rPr lang="en-US" altLang="ja-JP" dirty="0"/>
              <a:t>°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110574" y="2987660"/>
            <a:ext cx="138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0°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78218" y="1835532"/>
            <a:ext cx="2441654" cy="1396261"/>
            <a:chOff x="978218" y="1835532"/>
            <a:chExt cx="2441654" cy="1396261"/>
          </a:xfrm>
        </p:grpSpPr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978218" y="1844824"/>
              <a:ext cx="24416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V="1">
              <a:off x="2215197" y="2483169"/>
              <a:ext cx="0" cy="5470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V="1">
              <a:off x="2204278" y="2627119"/>
              <a:ext cx="408024" cy="4070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 flipH="1" flipV="1">
              <a:off x="1790296" y="2633076"/>
              <a:ext cx="408025" cy="4090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632447" y="3037129"/>
              <a:ext cx="11585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2063306" y="2893179"/>
              <a:ext cx="302792" cy="3017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978218" y="2235972"/>
              <a:ext cx="244165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734505" y="2854652"/>
              <a:ext cx="685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ＭＳ Ｐゴシック" pitchFamily="50" charset="-128"/>
                </a:rPr>
                <a:t>90°</a:t>
              </a:r>
              <a:endParaRPr kumimoji="1" lang="ja-JP" altLang="en-US" dirty="0" smtClean="0">
                <a:latin typeface="ＭＳ Ｐゴシック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253524" y="2379552"/>
              <a:ext cx="76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ＭＳ Ｐゴシック" pitchFamily="50" charset="-128"/>
                </a:rPr>
                <a:t>-4</a:t>
              </a:r>
              <a:r>
                <a:rPr lang="en-US" altLang="ja-JP" dirty="0" smtClean="0">
                  <a:latin typeface="ＭＳ Ｐゴシック" pitchFamily="50" charset="-128"/>
                </a:rPr>
                <a:t>5</a:t>
              </a:r>
              <a:r>
                <a:rPr kumimoji="1" lang="en-US" altLang="ja-JP" dirty="0" smtClean="0">
                  <a:latin typeface="ＭＳ Ｐゴシック" pitchFamily="50" charset="-128"/>
                </a:rPr>
                <a:t>°</a:t>
              </a:r>
              <a:endParaRPr kumimoji="1" lang="ja-JP" altLang="en-US" dirty="0" smtClean="0">
                <a:latin typeface="ＭＳ Ｐゴシック" pitchFamily="50" charset="-128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006972" y="2195339"/>
              <a:ext cx="654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ＭＳ Ｐゴシック" pitchFamily="50" charset="-128"/>
                </a:rPr>
                <a:t>0°</a:t>
              </a:r>
              <a:endParaRPr kumimoji="1" lang="ja-JP" altLang="en-US" dirty="0" smtClean="0">
                <a:latin typeface="ＭＳ Ｐゴシック" pitchFamily="50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035389" y="2862461"/>
              <a:ext cx="82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ＭＳ Ｐゴシック" pitchFamily="50" charset="-128"/>
                </a:rPr>
                <a:t>-9</a:t>
              </a:r>
              <a:r>
                <a:rPr kumimoji="1" lang="en-US" altLang="ja-JP" dirty="0" smtClean="0">
                  <a:latin typeface="ＭＳ Ｐゴシック" pitchFamily="50" charset="-128"/>
                </a:rPr>
                <a:t>0°</a:t>
              </a:r>
              <a:endParaRPr kumimoji="1" lang="ja-JP" altLang="en-US" dirty="0" smtClean="0">
                <a:latin typeface="ＭＳ Ｐゴシック" pitchFamily="50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549208" y="2362630"/>
              <a:ext cx="651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ＭＳ Ｐゴシック" pitchFamily="50" charset="-128"/>
                </a:rPr>
                <a:t>45</a:t>
              </a:r>
              <a:r>
                <a:rPr kumimoji="1" lang="en-US" altLang="ja-JP" dirty="0" smtClean="0">
                  <a:latin typeface="ＭＳ Ｐゴシック" pitchFamily="50" charset="-128"/>
                </a:rPr>
                <a:t>°</a:t>
              </a:r>
              <a:endParaRPr kumimoji="1" lang="ja-JP" altLang="en-US" dirty="0" smtClean="0">
                <a:latin typeface="ＭＳ Ｐゴシック" pitchFamily="50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844685" y="1835532"/>
              <a:ext cx="781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ＭＳ Ｐゴシック" pitchFamily="50" charset="-128"/>
                </a:rPr>
                <a:t>車道</a:t>
              </a:r>
              <a:endParaRPr kumimoji="1" lang="ja-JP" altLang="en-US" dirty="0" smtClean="0">
                <a:latin typeface="ＭＳ Ｐゴシック" pitchFamily="50" charset="-128"/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153531" y="3417900"/>
            <a:ext cx="4418469" cy="2819412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C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524941" y="3417900"/>
            <a:ext cx="4161860" cy="2819412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C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4268331" y="548680"/>
            <a:ext cx="4418469" cy="2819412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C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30" y="582761"/>
            <a:ext cx="4324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17" y="3419610"/>
            <a:ext cx="4324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761" y="3429000"/>
            <a:ext cx="4324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4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A0D31E4-A332-4BA3-B036-81151DFEFB59}" type="slidenum">
              <a:rPr lang="en-US" altLang="ja-JP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検出時間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059832" y="5288460"/>
            <a:ext cx="612068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ja-JP" altLang="en-US" dirty="0" smtClean="0"/>
              <a:t>データ数</a:t>
            </a:r>
            <a:endParaRPr lang="en-US" altLang="ja-JP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ja-JP" altLang="en-US" sz="1600" dirty="0" smtClean="0"/>
              <a:t>指向性マイクロホン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0°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台，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45 °(-45°</a:t>
            </a:r>
            <a:r>
              <a:rPr lang="ja-JP" altLang="en-US" sz="1600" dirty="0"/>
              <a:t>）：</a:t>
            </a:r>
            <a:r>
              <a:rPr lang="en-US" altLang="ja-JP" sz="1600" dirty="0"/>
              <a:t>10</a:t>
            </a:r>
            <a:r>
              <a:rPr lang="ja-JP" altLang="en-US" sz="1600" dirty="0" smtClean="0"/>
              <a:t>台，</a:t>
            </a:r>
            <a:r>
              <a:rPr lang="en-US" altLang="ja-JP" sz="1600" dirty="0" smtClean="0"/>
              <a:t>90 °(-90°)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11</a:t>
            </a:r>
            <a:r>
              <a:rPr lang="ja-JP" altLang="en-US" sz="1600" dirty="0" smtClean="0"/>
              <a:t>台　</a:t>
            </a:r>
            <a:endParaRPr lang="en-US" altLang="ja-JP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ja-JP" altLang="en-US" sz="1600" dirty="0" smtClean="0"/>
              <a:t>無指向性マイクロホン：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台</a:t>
            </a:r>
            <a:endParaRPr lang="en-US" altLang="ja-JP" sz="1600" dirty="0" smtClean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537641" y="5229200"/>
            <a:ext cx="2306167" cy="1304210"/>
            <a:chOff x="978218" y="1835532"/>
            <a:chExt cx="2533239" cy="1432627"/>
          </a:xfrm>
        </p:grpSpPr>
        <p:sp>
          <p:nvSpPr>
            <p:cNvPr id="63" name="Line 2"/>
            <p:cNvSpPr>
              <a:spLocks noChangeShapeType="1"/>
            </p:cNvSpPr>
            <p:nvPr/>
          </p:nvSpPr>
          <p:spPr bwMode="auto">
            <a:xfrm>
              <a:off x="978218" y="1844824"/>
              <a:ext cx="24416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" name="Line 3"/>
            <p:cNvSpPr>
              <a:spLocks noChangeShapeType="1"/>
            </p:cNvSpPr>
            <p:nvPr/>
          </p:nvSpPr>
          <p:spPr bwMode="auto">
            <a:xfrm flipV="1">
              <a:off x="2215197" y="2483169"/>
              <a:ext cx="0" cy="5470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" name="Line 4"/>
            <p:cNvSpPr>
              <a:spLocks noChangeShapeType="1"/>
            </p:cNvSpPr>
            <p:nvPr/>
          </p:nvSpPr>
          <p:spPr bwMode="auto">
            <a:xfrm flipV="1">
              <a:off x="2204278" y="2627119"/>
              <a:ext cx="408024" cy="4070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" name="Line 5"/>
            <p:cNvSpPr>
              <a:spLocks noChangeShapeType="1"/>
            </p:cNvSpPr>
            <p:nvPr/>
          </p:nvSpPr>
          <p:spPr bwMode="auto">
            <a:xfrm flipH="1" flipV="1">
              <a:off x="1790296" y="2633076"/>
              <a:ext cx="408025" cy="4090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" name="Line 6"/>
            <p:cNvSpPr>
              <a:spLocks noChangeShapeType="1"/>
            </p:cNvSpPr>
            <p:nvPr/>
          </p:nvSpPr>
          <p:spPr bwMode="auto">
            <a:xfrm>
              <a:off x="1632447" y="3037129"/>
              <a:ext cx="11585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2063306" y="2893179"/>
              <a:ext cx="302792" cy="30179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978218" y="2235972"/>
              <a:ext cx="244165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734503" y="2854652"/>
              <a:ext cx="776954" cy="40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90°</a:t>
              </a:r>
              <a:endParaRPr kumimoji="1" lang="ja-JP" alt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1138513" y="2379553"/>
              <a:ext cx="878065" cy="40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itchFamily="34" charset="0"/>
                  <a:cs typeface="Arial" pitchFamily="34" charset="0"/>
                </a:rPr>
                <a:t>-4</a:t>
              </a:r>
              <a:r>
                <a:rPr lang="en-US" altLang="ja-JP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°</a:t>
              </a:r>
              <a:endParaRPr kumimoji="1" lang="ja-JP" alt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027898" y="2169699"/>
              <a:ext cx="654720" cy="40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0°</a:t>
              </a:r>
              <a:endParaRPr kumimoji="1" lang="ja-JP" alt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1035389" y="2862461"/>
              <a:ext cx="829786" cy="40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itchFamily="34" charset="0"/>
                  <a:cs typeface="Arial" pitchFamily="34" charset="0"/>
                </a:rPr>
                <a:t>-9</a:t>
              </a:r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0°</a:t>
              </a:r>
              <a:endParaRPr kumimoji="1" lang="ja-JP" alt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2549207" y="2362630"/>
              <a:ext cx="870663" cy="40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Arial" pitchFamily="34" charset="0"/>
                  <a:cs typeface="Arial" pitchFamily="34" charset="0"/>
                </a:rPr>
                <a:t>45</a:t>
              </a:r>
              <a:r>
                <a:rPr kumimoji="1" lang="en-US" altLang="ja-JP" dirty="0" smtClean="0">
                  <a:latin typeface="Arial" pitchFamily="34" charset="0"/>
                  <a:cs typeface="Arial" pitchFamily="34" charset="0"/>
                </a:rPr>
                <a:t>°</a:t>
              </a:r>
              <a:endParaRPr kumimoji="1" lang="ja-JP" alt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844685" y="1835532"/>
              <a:ext cx="781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ＭＳ Ｐゴシック" pitchFamily="50" charset="-128"/>
                </a:rPr>
                <a:t>車道</a:t>
              </a:r>
              <a:endParaRPr kumimoji="1" lang="ja-JP" altLang="en-US" dirty="0" smtClean="0">
                <a:latin typeface="ＭＳ Ｐゴシック" pitchFamily="50" charset="-128"/>
              </a:endParaRPr>
            </a:p>
          </p:txBody>
        </p:sp>
      </p:grpSp>
      <p:graphicFrame>
        <p:nvGraphicFramePr>
          <p:cNvPr id="20" name="グラフ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837788"/>
              </p:ext>
            </p:extLst>
          </p:nvPr>
        </p:nvGraphicFramePr>
        <p:xfrm>
          <a:off x="504000" y="1268760"/>
          <a:ext cx="8136000" cy="364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指向性</a:t>
            </a:r>
            <a:r>
              <a:rPr lang="ja-JP" altLang="en-US" dirty="0"/>
              <a:t>マイクロホン</a:t>
            </a:r>
            <a:r>
              <a:rPr lang="ja-JP" altLang="en-US" dirty="0" smtClean="0"/>
              <a:t>を</a:t>
            </a:r>
            <a:r>
              <a:rPr lang="en-US" altLang="ja-JP" dirty="0" smtClean="0"/>
              <a:t>90</a:t>
            </a:r>
            <a:r>
              <a:rPr lang="en-US" altLang="ja-JP" dirty="0"/>
              <a:t>°</a:t>
            </a:r>
            <a:r>
              <a:rPr lang="ja-JP" altLang="en-US" dirty="0"/>
              <a:t>また</a:t>
            </a:r>
            <a:r>
              <a:rPr lang="ja-JP" altLang="en-US" dirty="0" smtClean="0"/>
              <a:t>は</a:t>
            </a:r>
            <a:r>
              <a:rPr lang="en-US" altLang="ja-JP" dirty="0" smtClean="0"/>
              <a:t>-90</a:t>
            </a:r>
            <a:r>
              <a:rPr lang="en-US" altLang="ja-JP" dirty="0"/>
              <a:t>°</a:t>
            </a:r>
            <a:r>
              <a:rPr lang="ja-JP" altLang="en-US" dirty="0"/>
              <a:t>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向けた場合</a:t>
            </a:r>
            <a:r>
              <a:rPr lang="ja-JP" altLang="en-US" dirty="0" smtClean="0"/>
              <a:t>，最も</a:t>
            </a:r>
            <a:r>
              <a:rPr lang="ja-JP" altLang="en-US" dirty="0"/>
              <a:t>早く車両を検出することができた</a:t>
            </a:r>
            <a:endParaRPr lang="en-US" altLang="ja-JP" dirty="0"/>
          </a:p>
          <a:p>
            <a:pPr lvl="1" eaLnBrk="1" hangingPunct="1"/>
            <a:r>
              <a:rPr lang="ja-JP" altLang="en-US" dirty="0"/>
              <a:t>エンジン音の影響が最も少ない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lvl="1" eaLnBrk="1" hangingPunct="1"/>
            <a:r>
              <a:rPr lang="ja-JP" altLang="en-US" dirty="0"/>
              <a:t>指向性</a:t>
            </a:r>
            <a:r>
              <a:rPr lang="ja-JP" altLang="en-US" dirty="0" smtClean="0"/>
              <a:t>マイクロホン背面方向の</a:t>
            </a:r>
            <a:r>
              <a:rPr lang="ja-JP" altLang="en-US" dirty="0"/>
              <a:t>感度が</a:t>
            </a:r>
            <a:r>
              <a:rPr lang="ja-JP" altLang="en-US" dirty="0" smtClean="0"/>
              <a:t>低い</a:t>
            </a:r>
            <a:endParaRPr lang="en-US" altLang="ja-JP" dirty="0"/>
          </a:p>
          <a:p>
            <a:pPr lvl="1"/>
            <a:r>
              <a:rPr lang="ja-JP" altLang="ja-JP" dirty="0"/>
              <a:t>接近車両に対して，指向性マイクロホンの感度が最も高い方向を向けて</a:t>
            </a:r>
            <a:r>
              <a:rPr lang="ja-JP" altLang="ja-JP" dirty="0" smtClean="0"/>
              <a:t>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6330F-4B42-4695-95F6-CBE8C914051D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5" name="下矢印 4"/>
          <p:cNvSpPr/>
          <p:nvPr/>
        </p:nvSpPr>
        <p:spPr>
          <a:xfrm>
            <a:off x="3851920" y="3789040"/>
            <a:ext cx="99201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7089E5B-A89B-4E1C-BD03-F491F8F1823E}" type="slidenum">
              <a:rPr lang="en-US" altLang="ja-JP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14338" name="スライド番号プレースホルダー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790531-8A83-44A7-A875-4410082937A8}" type="slidenum">
              <a:rPr kumimoji="0" lang="en-US" altLang="ja-JP" sz="1000"/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ja-JP" sz="10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まとめ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ja-JP" dirty="0" smtClean="0"/>
              <a:t>無指向性</a:t>
            </a:r>
            <a:r>
              <a:rPr lang="ja-JP" altLang="ja-JP" dirty="0"/>
              <a:t>マイクロホンではエンジン音の影響を大きく</a:t>
            </a:r>
            <a:r>
              <a:rPr lang="ja-JP" altLang="ja-JP" dirty="0" smtClean="0"/>
              <a:t>受け</a:t>
            </a:r>
            <a:r>
              <a:rPr lang="ja-JP" altLang="en-US" dirty="0" smtClean="0"/>
              <a:t>ることを確認した</a:t>
            </a:r>
            <a:endParaRPr lang="en-US" altLang="ja-JP" dirty="0" smtClean="0"/>
          </a:p>
          <a:p>
            <a:pPr eaLnBrk="1" hangingPunct="1"/>
            <a:r>
              <a:rPr lang="ja-JP" altLang="ja-JP" dirty="0" smtClean="0"/>
              <a:t>指向性マイクロホンで</a:t>
            </a:r>
            <a:r>
              <a:rPr lang="ja-JP" altLang="en-US" dirty="0" smtClean="0"/>
              <a:t>はエンジン方向に感度が低い方向を向けることで，</a:t>
            </a:r>
            <a:r>
              <a:rPr lang="ja-JP" altLang="ja-JP" dirty="0" smtClean="0"/>
              <a:t>エンジン音</a:t>
            </a:r>
            <a:r>
              <a:rPr lang="ja-JP" altLang="ja-JP" dirty="0"/>
              <a:t>の影響を</a:t>
            </a:r>
            <a:r>
              <a:rPr lang="ja-JP" altLang="ja-JP" dirty="0" smtClean="0"/>
              <a:t>低減</a:t>
            </a:r>
            <a:r>
              <a:rPr lang="ja-JP" altLang="en-US" dirty="0" smtClean="0"/>
              <a:t>することが</a:t>
            </a:r>
            <a:r>
              <a:rPr lang="ja-JP" altLang="en-US" dirty="0"/>
              <a:t>できることを</a:t>
            </a:r>
            <a:r>
              <a:rPr lang="ja-JP" altLang="en-US" dirty="0" smtClean="0"/>
              <a:t>示した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指向性マイクロホンを</a:t>
            </a:r>
            <a:r>
              <a:rPr lang="en-US" altLang="ja-JP" dirty="0"/>
              <a:t>90°</a:t>
            </a:r>
            <a:r>
              <a:rPr lang="ja-JP" altLang="en-US" dirty="0"/>
              <a:t>または</a:t>
            </a:r>
            <a:r>
              <a:rPr lang="en-US" altLang="ja-JP" dirty="0"/>
              <a:t>-90°</a:t>
            </a:r>
            <a:r>
              <a:rPr lang="ja-JP" altLang="en-US" dirty="0"/>
              <a:t>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向けた場合，最も早く車両を検出することが</a:t>
            </a:r>
            <a:r>
              <a:rPr lang="ja-JP" altLang="en-US" dirty="0" smtClean="0"/>
              <a:t>できる</a:t>
            </a:r>
            <a:r>
              <a:rPr lang="ja-JP" altLang="en-US" dirty="0"/>
              <a:t>ことを示した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 t="7592" r="31324" b="7352"/>
          <a:stretch/>
        </p:blipFill>
        <p:spPr bwMode="auto">
          <a:xfrm>
            <a:off x="4788024" y="1363959"/>
            <a:ext cx="4129310" cy="39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47571AB-0452-4EE0-B0DE-C8A95B25D419}" type="slidenum">
              <a:rPr lang="en-US" altLang="ja-JP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098" name="スライド番号プレースホルダー 7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87B96C-A692-4AA9-8FC3-23FF4A62939C}" type="slidenum">
              <a:rPr kumimoji="0" lang="en-US" altLang="ja-JP" sz="1000"/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ja-JP" sz="10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研究の背景</a:t>
            </a:r>
          </a:p>
        </p:txBody>
      </p:sp>
      <p:sp>
        <p:nvSpPr>
          <p:cNvPr id="4101" name="Text Box 7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1600200"/>
            <a:ext cx="4343402" cy="4530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 smtClean="0"/>
              <a:t>出会い頭衝突事故は</a:t>
            </a:r>
            <a:br>
              <a:rPr lang="ja-JP" altLang="en-US" sz="2800" dirty="0" smtClean="0"/>
            </a:br>
            <a:r>
              <a:rPr lang="ja-JP" altLang="en-US" sz="2800" dirty="0" smtClean="0"/>
              <a:t>事故原因の上位を占める</a:t>
            </a:r>
          </a:p>
          <a:p>
            <a:pPr eaLnBrk="1" hangingPunct="1">
              <a:lnSpc>
                <a:spcPct val="90000"/>
              </a:lnSpc>
            </a:pPr>
            <a:endParaRPr lang="ja-JP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/>
              <a:t>出会い頭衝突事故の</a:t>
            </a:r>
            <a:br>
              <a:rPr lang="ja-JP" altLang="en-US" sz="2800" dirty="0" smtClean="0"/>
            </a:br>
            <a:r>
              <a:rPr lang="ja-JP" altLang="en-US" sz="2800" dirty="0" smtClean="0"/>
              <a:t>対策が必要である</a:t>
            </a:r>
          </a:p>
          <a:p>
            <a:pPr eaLnBrk="1" hangingPunct="1">
              <a:lnSpc>
                <a:spcPct val="90000"/>
              </a:lnSpc>
            </a:pPr>
            <a:endParaRPr lang="ja-JP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 smtClean="0"/>
              <a:t>ロードノイズにより接近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車両を検出する方法を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検討している</a:t>
            </a:r>
          </a:p>
        </p:txBody>
      </p:sp>
      <p:sp>
        <p:nvSpPr>
          <p:cNvPr id="4102" name="Text Box 27"/>
          <p:cNvSpPr txBox="1">
            <a:spLocks noChangeArrowheads="1"/>
          </p:cNvSpPr>
          <p:nvPr/>
        </p:nvSpPr>
        <p:spPr bwMode="auto">
          <a:xfrm>
            <a:off x="4716463" y="1484784"/>
            <a:ext cx="6477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正面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148263" y="5192713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 b="1" dirty="0">
                <a:latin typeface="+mn-ea"/>
                <a:ea typeface="+mn-ea"/>
              </a:rPr>
              <a:t>平成</a:t>
            </a:r>
            <a:r>
              <a:rPr lang="ja-JP" altLang="en-US" sz="2000" b="1" dirty="0" smtClean="0">
                <a:latin typeface="+mn-ea"/>
                <a:ea typeface="+mn-ea"/>
              </a:rPr>
              <a:t>２</a:t>
            </a:r>
            <a:r>
              <a:rPr lang="en-US" altLang="ja-JP" sz="2000" b="1" dirty="0" smtClean="0">
                <a:latin typeface="+mn-ea"/>
                <a:ea typeface="+mn-ea"/>
              </a:rPr>
              <a:t>3</a:t>
            </a:r>
            <a:r>
              <a:rPr lang="ja-JP" altLang="en-US" sz="2000" b="1" dirty="0" smtClean="0">
                <a:latin typeface="+mn-ea"/>
                <a:ea typeface="+mn-ea"/>
              </a:rPr>
              <a:t>年中</a:t>
            </a:r>
            <a:r>
              <a:rPr lang="ja-JP" altLang="en-US" sz="2000" b="1" dirty="0">
                <a:latin typeface="+mn-ea"/>
                <a:ea typeface="+mn-ea"/>
              </a:rPr>
              <a:t>の車両相互事故</a:t>
            </a:r>
          </a:p>
        </p:txBody>
      </p:sp>
      <p:sp>
        <p:nvSpPr>
          <p:cNvPr id="4104" name="Text Box 23"/>
          <p:cNvSpPr txBox="1">
            <a:spLocks noChangeArrowheads="1"/>
          </p:cNvSpPr>
          <p:nvPr/>
        </p:nvSpPr>
        <p:spPr bwMode="auto">
          <a:xfrm>
            <a:off x="7337488" y="2368336"/>
            <a:ext cx="935037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dirty="0"/>
              <a:t>追突</a:t>
            </a:r>
          </a:p>
        </p:txBody>
      </p:sp>
      <p:sp>
        <p:nvSpPr>
          <p:cNvPr id="4105" name="Text Box 24"/>
          <p:cNvSpPr txBox="1">
            <a:spLocks noChangeArrowheads="1"/>
          </p:cNvSpPr>
          <p:nvPr/>
        </p:nvSpPr>
        <p:spPr bwMode="auto">
          <a:xfrm>
            <a:off x="5961533" y="4365104"/>
            <a:ext cx="1655763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dirty="0"/>
              <a:t>出会い頭</a:t>
            </a:r>
          </a:p>
        </p:txBody>
      </p:sp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5244157" y="2983312"/>
            <a:ext cx="1046307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/>
              <a:t>右左折時</a:t>
            </a:r>
          </a:p>
        </p:txBody>
      </p:sp>
      <p:sp>
        <p:nvSpPr>
          <p:cNvPr id="4107" name="Text Box 28"/>
          <p:cNvSpPr txBox="1">
            <a:spLocks noChangeArrowheads="1"/>
          </p:cNvSpPr>
          <p:nvPr/>
        </p:nvSpPr>
        <p:spPr bwMode="auto">
          <a:xfrm>
            <a:off x="6012656" y="1927865"/>
            <a:ext cx="863600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dirty="0"/>
              <a:t>その他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5"/>
          <p:cNvSpPr>
            <a:spLocks noChangeShapeType="1"/>
          </p:cNvSpPr>
          <p:nvPr/>
        </p:nvSpPr>
        <p:spPr bwMode="auto">
          <a:xfrm flipV="1">
            <a:off x="467544" y="2104001"/>
            <a:ext cx="8496944" cy="228653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8033667" y="2472454"/>
            <a:ext cx="379706" cy="3797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169258" lon="19514928" rev="363885"/>
            </a:camera>
            <a:lightRig rig="threePt" dir="t">
              <a:rot lat="0" lon="0" rev="6600000"/>
            </a:lightRig>
          </a:scene3d>
          <a:sp3d>
            <a:bevelT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099093" y="2734322"/>
            <a:ext cx="379706" cy="3797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169258" lon="19514928" rev="363885"/>
            </a:camera>
            <a:lightRig rig="threePt" dir="t">
              <a:rot lat="0" lon="0" rev="6600000"/>
            </a:lightRig>
          </a:scene3d>
          <a:sp3d>
            <a:bevelT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7557922" y="1263020"/>
            <a:ext cx="632082" cy="238778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isometricOffAxis2Top">
              <a:rot lat="18891943" lon="4208348" rev="17126290"/>
            </a:camera>
            <a:lightRig rig="soft" dir="t"/>
          </a:scene3d>
          <a:sp3d prstMaterial="matte">
            <a:bevelT w="0" h="444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260917" y="1623060"/>
            <a:ext cx="632082" cy="23877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38125">
            <a:solidFill>
              <a:schemeClr val="bg1">
                <a:lumMod val="50000"/>
              </a:schemeClr>
            </a:solidFill>
          </a:ln>
          <a:scene3d>
            <a:camera prst="isometricOffAxis1Top">
              <a:rot lat="19203961" lon="16815596" rev="4917694"/>
            </a:camera>
            <a:lightRig rig="harsh" dir="t"/>
          </a:scene3d>
          <a:sp3d contourW="25400" prstMaterial="legacyWireframe">
            <a:bevelT w="0" h="38100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16063" y="3061722"/>
            <a:ext cx="328399" cy="350541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isometricOffAxis1Top">
              <a:rot lat="19800000" lon="16815596" rev="4917694"/>
            </a:camera>
            <a:lightRig rig="threePt" dir="t"/>
          </a:scene3d>
          <a:sp3d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043608" y="1844824"/>
            <a:ext cx="632082" cy="98847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38125">
            <a:solidFill>
              <a:schemeClr val="bg1">
                <a:lumMod val="50000"/>
              </a:schemeClr>
            </a:solidFill>
          </a:ln>
          <a:scene3d>
            <a:camera prst="isometricOffAxis1Top">
              <a:rot lat="19203961" lon="16815596" rev="4917694"/>
            </a:camera>
            <a:lightRig rig="harsh" dir="t"/>
          </a:scene3d>
          <a:sp3d contourW="25400" prstMaterial="legacyWireframe">
            <a:bevelT w="0" h="444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7553019" y="1549279"/>
            <a:ext cx="632082" cy="98847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isometricOffAxis2Top">
              <a:rot lat="19052018" lon="4083598" rev="17029939"/>
            </a:camera>
            <a:lightRig rig="soft" dir="t"/>
          </a:scene3d>
          <a:sp3d prstMaterial="matte">
            <a:bevelT w="0" h="44450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ine 85"/>
          <p:cNvSpPr>
            <a:spLocks noChangeShapeType="1"/>
          </p:cNvSpPr>
          <p:nvPr/>
        </p:nvSpPr>
        <p:spPr bwMode="auto">
          <a:xfrm flipV="1">
            <a:off x="539236" y="2974996"/>
            <a:ext cx="8577598" cy="26862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1909980" y="2969865"/>
            <a:ext cx="1" cy="2545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364088" y="2509412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ロードノイズ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9508" y="2981156"/>
            <a:ext cx="103221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 smtClean="0"/>
              <a:t>エンジン音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12539" y="3650805"/>
            <a:ext cx="1075939" cy="3052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エンジン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12539" y="1674182"/>
            <a:ext cx="273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複数の</a:t>
            </a:r>
            <a:r>
              <a:rPr lang="ja-JP" altLang="en-US" dirty="0" smtClean="0"/>
              <a:t>マイクロホンを車載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34301" y="1609766"/>
            <a:ext cx="1188132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接近車両</a:t>
            </a:r>
            <a:endParaRPr kumimoji="1" lang="ja-JP" altLang="en-US" dirty="0"/>
          </a:p>
        </p:txBody>
      </p:sp>
      <p:sp>
        <p:nvSpPr>
          <p:cNvPr id="25" name="下矢印 24"/>
          <p:cNvSpPr/>
          <p:nvPr/>
        </p:nvSpPr>
        <p:spPr>
          <a:xfrm rot="3885431">
            <a:off x="6122769" y="2941189"/>
            <a:ext cx="792088" cy="72008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>
              <a:rot lat="1616465" lon="17806149" rev="21139125"/>
            </a:camera>
            <a:lightRig rig="threePt" dir="t"/>
          </a:scene3d>
          <a:sp3d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155754" y="2045083"/>
            <a:ext cx="79784" cy="692468"/>
          </a:xfrm>
          <a:prstGeom prst="straightConnector1">
            <a:avLst/>
          </a:prstGeom>
          <a:ln w="635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7576670" y="2852936"/>
            <a:ext cx="379706" cy="3797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169258" lon="19514928" rev="363885"/>
            </a:camera>
            <a:lightRig rig="threePt" dir="t">
              <a:rot lat="0" lon="0" rev="6600000"/>
            </a:lightRig>
          </a:scene3d>
          <a:sp3d>
            <a:bevelT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8460432" y="2590159"/>
            <a:ext cx="379706" cy="3797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169258" lon="19514928" rev="363885"/>
            </a:camera>
            <a:lightRig rig="threePt" dir="t">
              <a:rot lat="0" lon="0" rev="6600000"/>
            </a:lightRig>
          </a:scene3d>
          <a:sp3d>
            <a:bevelT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260917" y="1637751"/>
            <a:ext cx="632082" cy="238778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38125">
            <a:solidFill>
              <a:schemeClr val="bg1">
                <a:lumMod val="50000"/>
              </a:schemeClr>
            </a:solidFill>
          </a:ln>
          <a:scene3d>
            <a:camera prst="isometricOffAxis1Top">
              <a:rot lat="19203961" lon="16815596" rev="4917694"/>
            </a:camera>
            <a:lightRig rig="soft" dir="t"/>
          </a:scene3d>
          <a:sp3d prstMaterial="matte">
            <a:bevelT w="0" h="38100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1034083" y="1858472"/>
            <a:ext cx="632082" cy="98847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38125">
            <a:solidFill>
              <a:schemeClr val="bg1">
                <a:lumMod val="50000"/>
              </a:schemeClr>
            </a:solidFill>
          </a:ln>
          <a:scene3d>
            <a:camera prst="isometricOffAxis1Top">
              <a:rot lat="19203961" lon="16815596" rev="4917694"/>
            </a:camera>
            <a:lightRig rig="soft" dir="t"/>
          </a:scene3d>
          <a:sp3d prstMaterial="matte">
            <a:bevelT w="0" h="444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816646" y="2669583"/>
            <a:ext cx="418892" cy="72329"/>
            <a:chOff x="717268" y="4879243"/>
            <a:chExt cx="992953" cy="171450"/>
          </a:xfrm>
          <a:solidFill>
            <a:srgbClr val="FF0000"/>
          </a:solidFill>
          <a:scene3d>
            <a:camera prst="isometricOffAxis1Top">
              <a:rot lat="19800000" lon="16815596" rev="4917694"/>
            </a:camera>
            <a:lightRig rig="balanced" dir="t"/>
          </a:scene3d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545121" y="4879243"/>
              <a:ext cx="165100" cy="171450"/>
            </a:xfrm>
            <a:prstGeom prst="ellipse">
              <a:avLst/>
            </a:prstGeom>
            <a:grpFill/>
            <a:ln w="38100">
              <a:solidFill>
                <a:srgbClr val="FF9900"/>
              </a:solidFill>
              <a:round/>
              <a:headEnd/>
              <a:tailEnd/>
            </a:ln>
            <a:effectLst/>
            <a:sp3d>
              <a:bevelT w="254000" h="127000"/>
              <a:bevelB w="254000" h="1270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ja-JP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258605" y="4879243"/>
              <a:ext cx="165100" cy="171450"/>
            </a:xfrm>
            <a:prstGeom prst="ellipse">
              <a:avLst/>
            </a:prstGeom>
            <a:grpFill/>
            <a:ln w="38100">
              <a:solidFill>
                <a:srgbClr val="FF9900"/>
              </a:solidFill>
              <a:round/>
              <a:headEnd/>
              <a:tailEnd/>
            </a:ln>
            <a:effectLst/>
            <a:sp3d>
              <a:bevelT w="254000" h="127000"/>
              <a:bevelB w="254000" h="1270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ja-JP" alt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1003785" y="4879243"/>
              <a:ext cx="165102" cy="171450"/>
            </a:xfrm>
            <a:prstGeom prst="ellipse">
              <a:avLst/>
            </a:prstGeom>
            <a:grpFill/>
            <a:ln w="38100">
              <a:solidFill>
                <a:srgbClr val="FF9900"/>
              </a:solidFill>
              <a:round/>
              <a:headEnd/>
              <a:tailEnd/>
            </a:ln>
            <a:effectLst/>
            <a:sp3d>
              <a:bevelT w="254000" h="127000"/>
              <a:bevelB w="254000" h="1270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ja-JP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717268" y="4879243"/>
              <a:ext cx="165101" cy="171450"/>
            </a:xfrm>
            <a:prstGeom prst="ellipse">
              <a:avLst/>
            </a:prstGeom>
            <a:grpFill/>
            <a:ln w="38100">
              <a:solidFill>
                <a:srgbClr val="FF9900"/>
              </a:solidFill>
              <a:round/>
              <a:headEnd/>
              <a:tailEnd/>
            </a:ln>
            <a:effectLst/>
            <a:sp3d>
              <a:bevelT w="254000" h="127000"/>
              <a:bevelB w="254000" h="1270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 flipH="1" flipV="1">
            <a:off x="2219763" y="2878744"/>
            <a:ext cx="4656493" cy="19250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55576" y="2318497"/>
            <a:ext cx="798643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ja-JP" altLang="en-US" dirty="0" smtClean="0"/>
              <a:t>自車両</a:t>
            </a:r>
            <a:endParaRPr kumimoji="1" lang="ja-JP" altLang="en-US" dirty="0"/>
          </a:p>
        </p:txBody>
      </p:sp>
      <p:sp>
        <p:nvSpPr>
          <p:cNvPr id="3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318122"/>
            <a:ext cx="8229600" cy="163571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方向の算出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/>
            <a:r>
              <a:rPr lang="ja-JP" altLang="en-US" dirty="0" smtClean="0">
                <a:solidFill>
                  <a:prstClr val="black"/>
                </a:solidFill>
              </a:rPr>
              <a:t>ロードノイズが２つのマイクロホンに</a:t>
            </a:r>
            <a:r>
              <a:rPr lang="en-US" altLang="ja-JP" dirty="0" smtClean="0">
                <a:solidFill>
                  <a:prstClr val="black"/>
                </a:solidFill>
              </a:rPr>
              <a:t/>
            </a:r>
            <a:br>
              <a:rPr lang="en-US" altLang="ja-JP" dirty="0" smtClean="0">
                <a:solidFill>
                  <a:prstClr val="black"/>
                </a:solidFill>
              </a:rPr>
            </a:br>
            <a:r>
              <a:rPr lang="ja-JP" altLang="en-US" dirty="0" smtClean="0">
                <a:solidFill>
                  <a:prstClr val="black"/>
                </a:solidFill>
              </a:rPr>
              <a:t>到着するときの時間差を用いて方向を算出する</a:t>
            </a:r>
            <a:endParaRPr lang="en-US" altLang="ja-JP" dirty="0" smtClean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4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1" grpId="1" animBg="1"/>
      <p:bldP spid="23" grpId="0"/>
      <p:bldP spid="25" grpId="0" animBg="1"/>
      <p:bldP spid="34" grpId="0" animBg="1"/>
      <p:bldP spid="35" grpId="0" animBg="1"/>
      <p:bldP spid="38" grpId="0" animBg="1"/>
      <p:bldP spid="39" grpId="0" animBg="1"/>
      <p:bldP spid="36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研究の目的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19"/>
          </a:xfrm>
        </p:spPr>
        <p:txBody>
          <a:bodyPr>
            <a:normAutofit fontScale="92500"/>
          </a:bodyPr>
          <a:lstStyle/>
          <a:p>
            <a:r>
              <a:rPr lang="ja-JP" altLang="en-US" sz="3300" dirty="0" smtClean="0">
                <a:solidFill>
                  <a:prstClr val="black"/>
                </a:solidFill>
              </a:rPr>
              <a:t>無指向性</a:t>
            </a:r>
            <a:r>
              <a:rPr lang="ja-JP" altLang="en-US" sz="3300" dirty="0">
                <a:solidFill>
                  <a:prstClr val="black"/>
                </a:solidFill>
              </a:rPr>
              <a:t>マイクロホン：全方向に対して</a:t>
            </a:r>
            <a:r>
              <a:rPr lang="ja-JP" altLang="en-US" sz="3300" dirty="0" smtClean="0">
                <a:solidFill>
                  <a:prstClr val="black"/>
                </a:solidFill>
              </a:rPr>
              <a:t>同感度である</a:t>
            </a:r>
            <a:endParaRPr lang="en-US" altLang="ja-JP" sz="3300" dirty="0" smtClean="0">
              <a:solidFill>
                <a:prstClr val="black"/>
              </a:solidFill>
            </a:endParaRPr>
          </a:p>
          <a:p>
            <a:pPr lvl="1"/>
            <a:r>
              <a:rPr lang="ja-JP" altLang="en-US" dirty="0" smtClean="0"/>
              <a:t>ロードノイズ以外のノイズを同感度で録音してしまう</a:t>
            </a:r>
            <a:endParaRPr lang="en-US" altLang="ja-JP" dirty="0" smtClean="0"/>
          </a:p>
          <a:p>
            <a:r>
              <a:rPr lang="ja-JP" altLang="en-US" sz="3300" dirty="0" smtClean="0">
                <a:solidFill>
                  <a:prstClr val="black"/>
                </a:solidFill>
              </a:rPr>
              <a:t>指向性</a:t>
            </a:r>
            <a:r>
              <a:rPr lang="ja-JP" altLang="en-US" sz="3300" dirty="0">
                <a:solidFill>
                  <a:prstClr val="black"/>
                </a:solidFill>
              </a:rPr>
              <a:t>マイクロホン：角度によって感度が</a:t>
            </a:r>
            <a:r>
              <a:rPr lang="ja-JP" altLang="en-US" sz="3300" dirty="0" smtClean="0">
                <a:solidFill>
                  <a:prstClr val="black"/>
                </a:solidFill>
              </a:rPr>
              <a:t>違う</a:t>
            </a:r>
            <a:endParaRPr lang="en-US" altLang="ja-JP" sz="3300" dirty="0" smtClean="0">
              <a:solidFill>
                <a:prstClr val="black"/>
              </a:solidFill>
            </a:endParaRPr>
          </a:p>
          <a:p>
            <a:pPr lvl="1"/>
            <a:r>
              <a:rPr lang="ja-JP" altLang="en-US" sz="2800" dirty="0">
                <a:solidFill>
                  <a:prstClr val="black"/>
                </a:solidFill>
              </a:rPr>
              <a:t>感度差</a:t>
            </a:r>
            <a:r>
              <a:rPr lang="ja-JP" altLang="en-US" sz="2800" dirty="0" smtClean="0">
                <a:solidFill>
                  <a:prstClr val="black"/>
                </a:solidFill>
              </a:rPr>
              <a:t>を利用することで，エンジン音</a:t>
            </a:r>
            <a:r>
              <a:rPr lang="ja-JP" altLang="en-US" sz="2800" dirty="0">
                <a:solidFill>
                  <a:prstClr val="black"/>
                </a:solidFill>
              </a:rPr>
              <a:t>の影響</a:t>
            </a:r>
            <a:r>
              <a:rPr lang="ja-JP" altLang="en-US" sz="2800" dirty="0" smtClean="0">
                <a:solidFill>
                  <a:prstClr val="black"/>
                </a:solidFill>
              </a:rPr>
              <a:t>を</a:t>
            </a:r>
            <a:r>
              <a:rPr lang="ja-JP" altLang="en-US" sz="2800" dirty="0">
                <a:solidFill>
                  <a:prstClr val="black"/>
                </a:solidFill>
              </a:rPr>
              <a:t>低減</a:t>
            </a:r>
            <a:r>
              <a:rPr lang="ja-JP" altLang="en-US" sz="2800" dirty="0" smtClean="0">
                <a:solidFill>
                  <a:prstClr val="black"/>
                </a:solidFill>
              </a:rPr>
              <a:t>できる可能性がある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endParaRPr lang="en-US" altLang="ja-JP" sz="3300" dirty="0" smtClean="0">
              <a:solidFill>
                <a:prstClr val="black"/>
              </a:solidFill>
            </a:endParaRPr>
          </a:p>
          <a:p>
            <a:r>
              <a:rPr lang="ja-JP" altLang="en-US" sz="3300" dirty="0" smtClean="0">
                <a:solidFill>
                  <a:prstClr val="black"/>
                </a:solidFill>
              </a:rPr>
              <a:t>指向性マイクロホンによるエンジン音の影響の低減を</a:t>
            </a:r>
            <a:r>
              <a:rPr lang="ja-JP" altLang="en-US" sz="3600" dirty="0" smtClean="0">
                <a:solidFill>
                  <a:prstClr val="black"/>
                </a:solidFill>
              </a:rPr>
              <a:t>実験的に確認する</a:t>
            </a:r>
            <a:endParaRPr lang="en-US" altLang="ja-JP" sz="3300" dirty="0" smtClean="0">
              <a:solidFill>
                <a:prstClr val="black"/>
              </a:solidFill>
            </a:endParaRPr>
          </a:p>
          <a:p>
            <a:endParaRPr lang="en-US" altLang="ja-JP" sz="3600" dirty="0"/>
          </a:p>
          <a:p>
            <a:endParaRPr lang="ja-JP" altLang="en-US" sz="3300" dirty="0">
              <a:solidFill>
                <a:prstClr val="black"/>
              </a:solidFill>
            </a:endParaRPr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6330F-4B42-4695-95F6-CBE8C914051D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1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マイクロホンの設置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6800"/>
          </a:xfrm>
        </p:spPr>
        <p:txBody>
          <a:bodyPr>
            <a:norm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</a:rPr>
              <a:t>エンジン音の影響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kumimoji="1" lang="ja-JP" altLang="en-US" sz="2000" dirty="0" smtClean="0"/>
              <a:t>今回は単一雑音源に対する影響を考える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エンジンルームの影響を考慮し，スピーカーは箱に入れ，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その上にマイクロホンを配置した</a:t>
            </a:r>
            <a:endParaRPr kumimoji="1" lang="en-US" altLang="ja-JP" sz="2000" dirty="0" smtClean="0"/>
          </a:p>
          <a:p>
            <a:pPr lvl="1"/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66181" y="6095037"/>
            <a:ext cx="252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マイクロホンの設置個所</a:t>
            </a:r>
            <a:endParaRPr kumimoji="1" lang="ja-JP" altLang="en-US" dirty="0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65043"/>
            <a:ext cx="5472608" cy="352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4306574-2E70-408A-818E-1DA48570E0D3}" type="slidenum">
              <a:rPr lang="en-US" altLang="ja-JP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検出方法の流れ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4925" y="2222500"/>
            <a:ext cx="990600" cy="3190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295" tIns="8890" rIns="74295" bIns="8890"/>
          <a:lstStyle/>
          <a:p>
            <a:pPr>
              <a:spcBef>
                <a:spcPct val="0"/>
              </a:spcBef>
            </a:pPr>
            <a:r>
              <a:rPr lang="en-US" altLang="ja-JP" sz="2000">
                <a:latin typeface="Arial" pitchFamily="34" charset="0"/>
                <a:ea typeface="ＭＳ 明朝" pitchFamily="17" charset="-128"/>
                <a:cs typeface="Arial" pitchFamily="34" charset="0"/>
              </a:rPr>
              <a:t>Mic.</a:t>
            </a:r>
            <a:endParaRPr lang="en-US" altLang="ja-JP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388938" y="2027238"/>
            <a:ext cx="207962" cy="201612"/>
          </a:xfrm>
          <a:prstGeom prst="ellipse">
            <a:avLst/>
          </a:prstGeom>
          <a:solidFill>
            <a:srgbClr val="80808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36613" y="1916113"/>
            <a:ext cx="747712" cy="3905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 anchor="ctr" anchorCtr="0"/>
          <a:lstStyle/>
          <a:p>
            <a:pPr>
              <a:spcBef>
                <a:spcPct val="0"/>
              </a:spcBef>
            </a:pP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BPF</a:t>
            </a:r>
            <a:endParaRPr lang="en-US" altLang="ja-JP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906588" y="2162175"/>
            <a:ext cx="1512887" cy="782638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 anchor="ctr" anchorCtr="0"/>
          <a:lstStyle/>
          <a:p>
            <a:pPr>
              <a:lnSpc>
                <a:spcPct val="96000"/>
              </a:lnSpc>
              <a:spcBef>
                <a:spcPct val="0"/>
              </a:spcBef>
            </a:pP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Cross-</a:t>
            </a:r>
          </a:p>
          <a:p>
            <a:pPr>
              <a:lnSpc>
                <a:spcPct val="96000"/>
              </a:lnSpc>
              <a:spcBef>
                <a:spcPct val="0"/>
              </a:spcBef>
            </a:pP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correlation</a:t>
            </a:r>
            <a:endParaRPr lang="en-US" altLang="ja-JP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3419475" y="3406775"/>
            <a:ext cx="660400" cy="636588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0"/>
          <a:lstStyle/>
          <a:p>
            <a:pPr algn="l">
              <a:spcBef>
                <a:spcPct val="0"/>
              </a:spcBef>
            </a:pPr>
            <a:endParaRPr lang="ja-JP" alt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1612900" y="2109788"/>
            <a:ext cx="293688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3736975" y="2551113"/>
            <a:ext cx="1588" cy="854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V="1">
            <a:off x="3749675" y="4054475"/>
            <a:ext cx="1588" cy="87312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567882" y="3506788"/>
            <a:ext cx="5000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pPr algn="just">
              <a:spcBef>
                <a:spcPct val="0"/>
              </a:spcBef>
            </a:pPr>
            <a:r>
              <a:rPr lang="ja-JP" altLang="en-US" sz="2400" b="1">
                <a:latin typeface="Times New Roman" pitchFamily="18" charset="0"/>
                <a:ea typeface="ＭＳ 明朝" pitchFamily="17" charset="-128"/>
              </a:rPr>
              <a:t>∑</a:t>
            </a:r>
            <a:endParaRPr lang="ja-JP" altLang="en-US" sz="2400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4337050" y="3160713"/>
            <a:ext cx="1438275" cy="1116012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 anchor="ctr" anchorCtr="0"/>
          <a:lstStyle/>
          <a:p>
            <a:pPr>
              <a:lnSpc>
                <a:spcPct val="96000"/>
              </a:lnSpc>
              <a:spcBef>
                <a:spcPct val="0"/>
              </a:spcBef>
            </a:pPr>
            <a:r>
              <a:rPr lang="en-US" altLang="ja-JP" sz="2300">
                <a:latin typeface="Arial" pitchFamily="34" charset="0"/>
                <a:ea typeface="ＭＳ 明朝" pitchFamily="17" charset="-128"/>
                <a:cs typeface="Arial" pitchFamily="34" charset="0"/>
              </a:rPr>
              <a:t>Detection of time</a:t>
            </a:r>
          </a:p>
          <a:p>
            <a:pPr>
              <a:lnSpc>
                <a:spcPct val="96000"/>
              </a:lnSpc>
              <a:spcBef>
                <a:spcPct val="0"/>
              </a:spcBef>
            </a:pPr>
            <a:r>
              <a:rPr lang="en-US" altLang="ja-JP" sz="2300">
                <a:latin typeface="Arial" pitchFamily="34" charset="0"/>
                <a:ea typeface="ＭＳ 明朝" pitchFamily="17" charset="-128"/>
                <a:cs typeface="Arial" pitchFamily="34" charset="0"/>
              </a:rPr>
              <a:t>difference</a:t>
            </a:r>
            <a:endParaRPr lang="en-US" altLang="ja-JP" sz="23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6194425" y="3470250"/>
            <a:ext cx="1330326" cy="4794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 anchor="ctr" anchorCtr="0"/>
          <a:lstStyle/>
          <a:p>
            <a:pPr>
              <a:spcBef>
                <a:spcPct val="0"/>
              </a:spcBef>
            </a:pP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V</a:t>
            </a:r>
            <a:r>
              <a:rPr lang="en-US" altLang="ja-JP" sz="2300" dirty="0" smtClean="0">
                <a:latin typeface="Arial" pitchFamily="34" charset="0"/>
                <a:ea typeface="ＭＳ 明朝" pitchFamily="17" charset="-128"/>
                <a:cs typeface="Arial" pitchFamily="34" charset="0"/>
              </a:rPr>
              <a:t>ariance</a:t>
            </a:r>
            <a:endParaRPr lang="en-US" altLang="ja-JP" sz="23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528" name="AutoShape 16"/>
          <p:cNvCxnSpPr>
            <a:cxnSpLocks noChangeShapeType="1"/>
            <a:endCxn id="64556" idx="0"/>
          </p:cNvCxnSpPr>
          <p:nvPr/>
        </p:nvCxnSpPr>
        <p:spPr bwMode="auto">
          <a:xfrm flipV="1">
            <a:off x="5940425" y="2828925"/>
            <a:ext cx="0" cy="8651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7596186" y="2359025"/>
            <a:ext cx="13684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pPr algn="just">
              <a:spcBef>
                <a:spcPct val="0"/>
              </a:spcBef>
            </a:pP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Direction</a:t>
            </a:r>
            <a:endParaRPr lang="en-US" altLang="ja-JP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7667625" y="4910113"/>
            <a:ext cx="1081088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pPr algn="just">
              <a:spcBef>
                <a:spcPct val="0"/>
              </a:spcBef>
            </a:pP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Detect</a:t>
            </a:r>
            <a:endParaRPr lang="en-US" altLang="ja-JP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608013" y="2120900"/>
            <a:ext cx="206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3419475" y="2551113"/>
            <a:ext cx="330200" cy="3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3419475" y="4927600"/>
            <a:ext cx="330200" cy="3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4068763" y="3717925"/>
            <a:ext cx="2555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5775326" y="3714725"/>
            <a:ext cx="4143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7596188" y="4765650"/>
            <a:ext cx="3286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53975" y="2943225"/>
            <a:ext cx="990600" cy="3190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295" tIns="8890" rIns="74295" bIns="8890"/>
          <a:lstStyle/>
          <a:p>
            <a:pPr>
              <a:spcBef>
                <a:spcPct val="0"/>
              </a:spcBef>
            </a:pPr>
            <a:r>
              <a:rPr lang="en-US" altLang="ja-JP" sz="20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Mic.</a:t>
            </a:r>
            <a:endParaRPr lang="en-US" altLang="ja-JP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39" name="Oval 27"/>
          <p:cNvSpPr>
            <a:spLocks noChangeArrowheads="1"/>
          </p:cNvSpPr>
          <p:nvPr/>
        </p:nvSpPr>
        <p:spPr bwMode="auto">
          <a:xfrm>
            <a:off x="407988" y="2747963"/>
            <a:ext cx="207962" cy="201612"/>
          </a:xfrm>
          <a:prstGeom prst="ellipse">
            <a:avLst/>
          </a:prstGeom>
          <a:solidFill>
            <a:srgbClr val="80808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855663" y="2636838"/>
            <a:ext cx="747712" cy="3905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 anchor="ctr" anchorCtr="0"/>
          <a:lstStyle/>
          <a:p>
            <a:pPr>
              <a:spcBef>
                <a:spcPct val="0"/>
              </a:spcBef>
            </a:pPr>
            <a:r>
              <a:rPr lang="en-US" altLang="ja-JP" sz="2300">
                <a:latin typeface="Arial" pitchFamily="34" charset="0"/>
                <a:ea typeface="ＭＳ 明朝" pitchFamily="17" charset="-128"/>
                <a:cs typeface="Arial" pitchFamily="34" charset="0"/>
              </a:rPr>
              <a:t>BPF</a:t>
            </a:r>
            <a:endParaRPr lang="en-US" altLang="ja-JP" sz="23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 flipV="1">
            <a:off x="1612900" y="2686050"/>
            <a:ext cx="293688" cy="142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42" name="Line 30"/>
          <p:cNvSpPr>
            <a:spLocks noChangeShapeType="1"/>
          </p:cNvSpPr>
          <p:nvPr/>
        </p:nvSpPr>
        <p:spPr bwMode="auto">
          <a:xfrm>
            <a:off x="604838" y="2840038"/>
            <a:ext cx="206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43" name="Rectangle 31"/>
          <p:cNvSpPr>
            <a:spLocks noChangeArrowheads="1"/>
          </p:cNvSpPr>
          <p:nvPr/>
        </p:nvSpPr>
        <p:spPr bwMode="auto">
          <a:xfrm>
            <a:off x="53975" y="4598988"/>
            <a:ext cx="990600" cy="3190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295" tIns="8890" rIns="74295" bIns="8890"/>
          <a:lstStyle/>
          <a:p>
            <a:pPr>
              <a:spcBef>
                <a:spcPct val="0"/>
              </a:spcBef>
            </a:pPr>
            <a:r>
              <a:rPr lang="en-US" altLang="ja-JP" sz="2000">
                <a:latin typeface="Arial" pitchFamily="34" charset="0"/>
                <a:ea typeface="ＭＳ 明朝" pitchFamily="17" charset="-128"/>
                <a:cs typeface="Arial" pitchFamily="34" charset="0"/>
              </a:rPr>
              <a:t>Mic.</a:t>
            </a:r>
            <a:endParaRPr lang="en-US" altLang="ja-JP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44" name="Oval 32"/>
          <p:cNvSpPr>
            <a:spLocks noChangeArrowheads="1"/>
          </p:cNvSpPr>
          <p:nvPr/>
        </p:nvSpPr>
        <p:spPr bwMode="auto">
          <a:xfrm>
            <a:off x="407988" y="4403725"/>
            <a:ext cx="207962" cy="201613"/>
          </a:xfrm>
          <a:prstGeom prst="ellipse">
            <a:avLst/>
          </a:prstGeom>
          <a:solidFill>
            <a:srgbClr val="80808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855663" y="4292600"/>
            <a:ext cx="747712" cy="3905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 anchor="ctr" anchorCtr="0"/>
          <a:lstStyle/>
          <a:p>
            <a:pPr>
              <a:spcBef>
                <a:spcPct val="0"/>
              </a:spcBef>
            </a:pP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BPF</a:t>
            </a:r>
            <a:endParaRPr lang="en-US" altLang="ja-JP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1612900" y="4486275"/>
            <a:ext cx="293688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627063" y="4497388"/>
            <a:ext cx="206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73025" y="5319713"/>
            <a:ext cx="990600" cy="3190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295" tIns="8890" rIns="74295" bIns="8890"/>
          <a:lstStyle/>
          <a:p>
            <a:pPr>
              <a:spcBef>
                <a:spcPct val="0"/>
              </a:spcBef>
            </a:pPr>
            <a:r>
              <a:rPr lang="en-US" altLang="ja-JP" sz="2000">
                <a:latin typeface="Arial" pitchFamily="34" charset="0"/>
                <a:ea typeface="ＭＳ 明朝" pitchFamily="17" charset="-128"/>
                <a:cs typeface="Arial" pitchFamily="34" charset="0"/>
              </a:rPr>
              <a:t>Mic.</a:t>
            </a:r>
            <a:endParaRPr lang="en-US" altLang="ja-JP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49" name="Oval 37"/>
          <p:cNvSpPr>
            <a:spLocks noChangeArrowheads="1"/>
          </p:cNvSpPr>
          <p:nvPr/>
        </p:nvSpPr>
        <p:spPr bwMode="auto">
          <a:xfrm>
            <a:off x="427038" y="5124450"/>
            <a:ext cx="207962" cy="201613"/>
          </a:xfrm>
          <a:prstGeom prst="ellipse">
            <a:avLst/>
          </a:prstGeom>
          <a:solidFill>
            <a:srgbClr val="808080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874713" y="5013325"/>
            <a:ext cx="747712" cy="3905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 anchor="ctr" anchorCtr="0"/>
          <a:lstStyle/>
          <a:p>
            <a:pPr>
              <a:spcBef>
                <a:spcPct val="0"/>
              </a:spcBef>
            </a:pPr>
            <a:r>
              <a:rPr lang="en-US" altLang="ja-JP" sz="2300">
                <a:latin typeface="Arial" pitchFamily="34" charset="0"/>
                <a:ea typeface="ＭＳ 明朝" pitchFamily="17" charset="-128"/>
                <a:cs typeface="Arial" pitchFamily="34" charset="0"/>
              </a:rPr>
              <a:t>BPF</a:t>
            </a:r>
            <a:endParaRPr lang="en-US" altLang="ja-JP" sz="23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51" name="Line 39"/>
          <p:cNvSpPr>
            <a:spLocks noChangeShapeType="1"/>
          </p:cNvSpPr>
          <p:nvPr/>
        </p:nvSpPr>
        <p:spPr bwMode="auto">
          <a:xfrm flipV="1">
            <a:off x="1631950" y="5062538"/>
            <a:ext cx="274638" cy="144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52" name="Line 40"/>
          <p:cNvSpPr>
            <a:spLocks noChangeShapeType="1"/>
          </p:cNvSpPr>
          <p:nvPr/>
        </p:nvSpPr>
        <p:spPr bwMode="auto">
          <a:xfrm>
            <a:off x="623888" y="5216525"/>
            <a:ext cx="206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53" name="Line 41"/>
          <p:cNvSpPr>
            <a:spLocks noChangeShapeType="1"/>
          </p:cNvSpPr>
          <p:nvPr/>
        </p:nvSpPr>
        <p:spPr bwMode="auto">
          <a:xfrm>
            <a:off x="1181100" y="3333750"/>
            <a:ext cx="1588" cy="72072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54" name="Line 42"/>
          <p:cNvSpPr>
            <a:spLocks noChangeShapeType="1"/>
          </p:cNvSpPr>
          <p:nvPr/>
        </p:nvSpPr>
        <p:spPr bwMode="auto">
          <a:xfrm>
            <a:off x="2698750" y="3333750"/>
            <a:ext cx="1588" cy="72072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56" name="Line 44"/>
          <p:cNvSpPr>
            <a:spLocks noChangeShapeType="1"/>
          </p:cNvSpPr>
          <p:nvPr/>
        </p:nvSpPr>
        <p:spPr bwMode="auto">
          <a:xfrm>
            <a:off x="5940425" y="2828925"/>
            <a:ext cx="1984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1906588" y="4518025"/>
            <a:ext cx="1512887" cy="782638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 anchor="ctr" anchorCtr="0"/>
          <a:lstStyle/>
          <a:p>
            <a:pPr>
              <a:lnSpc>
                <a:spcPct val="96000"/>
              </a:lnSpc>
              <a:spcBef>
                <a:spcPct val="0"/>
              </a:spcBef>
            </a:pPr>
            <a:r>
              <a:rPr lang="en-US" altLang="ja-JP" sz="2300">
                <a:latin typeface="Arial" pitchFamily="34" charset="0"/>
                <a:ea typeface="ＭＳ 明朝" pitchFamily="17" charset="-128"/>
                <a:cs typeface="Arial" pitchFamily="34" charset="0"/>
              </a:rPr>
              <a:t>Cross-</a:t>
            </a:r>
          </a:p>
          <a:p>
            <a:pPr>
              <a:lnSpc>
                <a:spcPct val="96000"/>
              </a:lnSpc>
              <a:spcBef>
                <a:spcPct val="0"/>
              </a:spcBef>
            </a:pPr>
            <a:r>
              <a:rPr lang="en-US" altLang="ja-JP" sz="2300">
                <a:latin typeface="Arial" pitchFamily="34" charset="0"/>
                <a:ea typeface="ＭＳ 明朝" pitchFamily="17" charset="-128"/>
                <a:cs typeface="Arial" pitchFamily="34" charset="0"/>
              </a:rPr>
              <a:t>correlation</a:t>
            </a:r>
            <a:endParaRPr lang="en-US" altLang="ja-JP" sz="230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6076950" y="4333850"/>
            <a:ext cx="1590675" cy="782638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 anchor="ctr" anchorCtr="0"/>
          <a:lstStyle/>
          <a:p>
            <a:pPr>
              <a:lnSpc>
                <a:spcPct val="96000"/>
              </a:lnSpc>
              <a:spcBef>
                <a:spcPct val="0"/>
              </a:spcBef>
            </a:pP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T</a:t>
            </a:r>
            <a:r>
              <a:rPr lang="en-US" altLang="ja-JP" sz="2300" dirty="0" smtClean="0">
                <a:latin typeface="Arial" pitchFamily="34" charset="0"/>
                <a:ea typeface="ＭＳ 明朝" pitchFamily="17" charset="-128"/>
                <a:cs typeface="Arial" pitchFamily="34" charset="0"/>
              </a:rPr>
              <a:t>hreshold </a:t>
            </a: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processing</a:t>
            </a:r>
          </a:p>
        </p:txBody>
      </p:sp>
      <p:sp>
        <p:nvSpPr>
          <p:cNvPr id="64559" name="Line 47"/>
          <p:cNvSpPr>
            <a:spLocks noChangeShapeType="1"/>
          </p:cNvSpPr>
          <p:nvPr/>
        </p:nvSpPr>
        <p:spPr bwMode="auto">
          <a:xfrm>
            <a:off x="6804025" y="397348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64562" name="AutoShape 50"/>
          <p:cNvSpPr>
            <a:spLocks noChangeArrowheads="1"/>
          </p:cNvSpPr>
          <p:nvPr/>
        </p:nvSpPr>
        <p:spPr bwMode="auto">
          <a:xfrm>
            <a:off x="5848350" y="5476693"/>
            <a:ext cx="2879725" cy="496863"/>
          </a:xfrm>
          <a:prstGeom prst="wedgeRectCallout">
            <a:avLst>
              <a:gd name="adj1" fmla="val 20012"/>
              <a:gd name="adj2" fmla="val -97636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ja-JP" altLang="en-US" sz="2400" dirty="0"/>
              <a:t>接近車両の</a:t>
            </a:r>
            <a:r>
              <a:rPr lang="ja-JP" altLang="en-US" sz="2400" dirty="0" smtClean="0"/>
              <a:t>有無</a:t>
            </a:r>
            <a:endParaRPr lang="ja-JP" altLang="en-US" sz="2400" dirty="0"/>
          </a:p>
        </p:txBody>
      </p:sp>
      <p:sp>
        <p:nvSpPr>
          <p:cNvPr id="64563" name="AutoShape 51"/>
          <p:cNvSpPr>
            <a:spLocks noChangeArrowheads="1"/>
          </p:cNvSpPr>
          <p:nvPr/>
        </p:nvSpPr>
        <p:spPr bwMode="auto">
          <a:xfrm>
            <a:off x="468313" y="1268413"/>
            <a:ext cx="2592387" cy="431800"/>
          </a:xfrm>
          <a:prstGeom prst="wedgeRectCallout">
            <a:avLst>
              <a:gd name="adj1" fmla="val -18894"/>
              <a:gd name="adj2" fmla="val 9595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ja-JP" altLang="en-US" sz="2400"/>
              <a:t>ノイズの低減する</a:t>
            </a:r>
          </a:p>
        </p:txBody>
      </p:sp>
      <p:sp>
        <p:nvSpPr>
          <p:cNvPr id="64564" name="AutoShape 52"/>
          <p:cNvSpPr>
            <a:spLocks noChangeArrowheads="1"/>
          </p:cNvSpPr>
          <p:nvPr/>
        </p:nvSpPr>
        <p:spPr bwMode="auto">
          <a:xfrm>
            <a:off x="2051050" y="1125538"/>
            <a:ext cx="2952750" cy="792162"/>
          </a:xfrm>
          <a:prstGeom prst="wedgeRectCallout">
            <a:avLst>
              <a:gd name="adj1" fmla="val -28120"/>
              <a:gd name="adj2" fmla="val 76051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ja-JP" altLang="en-US" sz="2400"/>
              <a:t>各マイクロホン対の</a:t>
            </a:r>
            <a:br>
              <a:rPr lang="ja-JP" altLang="en-US" sz="2400"/>
            </a:br>
            <a:r>
              <a:rPr lang="ja-JP" altLang="en-US" sz="2400"/>
              <a:t>相互相関値を求める</a:t>
            </a:r>
          </a:p>
        </p:txBody>
      </p:sp>
      <p:sp>
        <p:nvSpPr>
          <p:cNvPr id="64565" name="AutoShape 53"/>
          <p:cNvSpPr>
            <a:spLocks noChangeArrowheads="1"/>
          </p:cNvSpPr>
          <p:nvPr/>
        </p:nvSpPr>
        <p:spPr bwMode="auto">
          <a:xfrm>
            <a:off x="3689350" y="1589882"/>
            <a:ext cx="2159000" cy="792162"/>
          </a:xfrm>
          <a:prstGeom prst="wedgeRectCallout">
            <a:avLst>
              <a:gd name="adj1" fmla="val -39116"/>
              <a:gd name="adj2" fmla="val 182664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ja-JP" altLang="en-US" sz="2400" dirty="0"/>
              <a:t>相互相関値</a:t>
            </a:r>
            <a:br>
              <a:rPr lang="ja-JP" altLang="en-US" sz="2400" dirty="0"/>
            </a:br>
            <a:r>
              <a:rPr lang="ja-JP" altLang="en-US" sz="2400" dirty="0"/>
              <a:t>を加算する</a:t>
            </a:r>
          </a:p>
        </p:txBody>
      </p:sp>
      <p:sp>
        <p:nvSpPr>
          <p:cNvPr id="64566" name="AutoShape 54"/>
          <p:cNvSpPr>
            <a:spLocks noChangeArrowheads="1"/>
          </p:cNvSpPr>
          <p:nvPr/>
        </p:nvSpPr>
        <p:spPr bwMode="auto">
          <a:xfrm>
            <a:off x="4067944" y="1286669"/>
            <a:ext cx="4537075" cy="935038"/>
          </a:xfrm>
          <a:prstGeom prst="wedgeRectCallout">
            <a:avLst>
              <a:gd name="adj1" fmla="val -29950"/>
              <a:gd name="adj2" fmla="val 146436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ja-JP" altLang="en-US" sz="2400" dirty="0"/>
              <a:t>加算した相互相関値が</a:t>
            </a:r>
            <a:br>
              <a:rPr lang="ja-JP" altLang="en-US" sz="2400" dirty="0"/>
            </a:br>
            <a:r>
              <a:rPr lang="ja-JP" altLang="en-US" sz="2400" dirty="0"/>
              <a:t>最大となる時間差</a:t>
            </a:r>
            <a:r>
              <a:rPr lang="en-US" altLang="ja-JP" sz="2400" dirty="0"/>
              <a:t>(</a:t>
            </a:r>
            <a:r>
              <a:rPr lang="ja-JP" altLang="en-US" sz="2400" dirty="0"/>
              <a:t>方向</a:t>
            </a:r>
            <a:r>
              <a:rPr lang="en-US" altLang="ja-JP" sz="2400" dirty="0"/>
              <a:t>)</a:t>
            </a:r>
            <a:r>
              <a:rPr lang="ja-JP" altLang="en-US" sz="2400" dirty="0"/>
              <a:t>を求める</a:t>
            </a:r>
          </a:p>
        </p:txBody>
      </p:sp>
      <p:sp>
        <p:nvSpPr>
          <p:cNvPr id="64567" name="AutoShape 55"/>
          <p:cNvSpPr>
            <a:spLocks noChangeArrowheads="1"/>
          </p:cNvSpPr>
          <p:nvPr/>
        </p:nvSpPr>
        <p:spPr bwMode="auto">
          <a:xfrm>
            <a:off x="5761979" y="1585565"/>
            <a:ext cx="2879725" cy="576610"/>
          </a:xfrm>
          <a:prstGeom prst="wedgeRectCallout">
            <a:avLst>
              <a:gd name="adj1" fmla="val 23374"/>
              <a:gd name="adj2" fmla="val 84453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ja-JP" altLang="en-US" sz="2400" dirty="0"/>
              <a:t>接近車両の</a:t>
            </a:r>
            <a:r>
              <a:rPr lang="ja-JP" altLang="en-US" sz="2400" dirty="0" smtClean="0"/>
              <a:t>方向</a:t>
            </a:r>
            <a:endParaRPr lang="ja-JP" altLang="en-US" sz="2400" dirty="0"/>
          </a:p>
        </p:txBody>
      </p:sp>
      <p:sp>
        <p:nvSpPr>
          <p:cNvPr id="64568" name="Rectangle 56"/>
          <p:cNvSpPr>
            <a:spLocks noChangeArrowheads="1"/>
          </p:cNvSpPr>
          <p:nvPr/>
        </p:nvSpPr>
        <p:spPr bwMode="auto">
          <a:xfrm>
            <a:off x="1532088" y="5436200"/>
            <a:ext cx="2663825" cy="3190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295" tIns="8890" rIns="74295" bIns="8890"/>
          <a:lstStyle/>
          <a:p>
            <a:pPr>
              <a:spcBef>
                <a:spcPct val="0"/>
              </a:spcBef>
            </a:pPr>
            <a:r>
              <a:rPr lang="ja-JP" altLang="en-US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 </a:t>
            </a:r>
            <a:r>
              <a:rPr lang="en-US" altLang="ja-JP" sz="2300" dirty="0">
                <a:latin typeface="Arial" pitchFamily="34" charset="0"/>
                <a:ea typeface="ＭＳ 明朝" pitchFamily="17" charset="-128"/>
                <a:cs typeface="Arial" pitchFamily="34" charset="0"/>
              </a:rPr>
              <a:t>Mic. : </a:t>
            </a:r>
            <a:r>
              <a:rPr lang="ja-JP" altLang="en-US" sz="2300" dirty="0">
                <a:latin typeface="Arial" pitchFamily="34" charset="0"/>
                <a:cs typeface="Arial" pitchFamily="34" charset="0"/>
              </a:rPr>
              <a:t>マイクロホン</a:t>
            </a:r>
          </a:p>
          <a:p>
            <a:pPr>
              <a:spcBef>
                <a:spcPct val="0"/>
              </a:spcBef>
            </a:pPr>
            <a:endParaRPr lang="ja-JP" alt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69" name="Text Box 57"/>
          <p:cNvSpPr txBox="1">
            <a:spLocks noChangeArrowheads="1"/>
          </p:cNvSpPr>
          <p:nvPr/>
        </p:nvSpPr>
        <p:spPr bwMode="auto">
          <a:xfrm>
            <a:off x="1603524" y="5725125"/>
            <a:ext cx="438785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sz="2300" dirty="0">
                <a:latin typeface="Arial" pitchFamily="34" charset="0"/>
                <a:cs typeface="Arial" pitchFamily="34" charset="0"/>
              </a:rPr>
              <a:t>BPF : </a:t>
            </a:r>
            <a:r>
              <a:rPr lang="ja-JP" altLang="en-US" sz="2300" dirty="0">
                <a:latin typeface="Arial" pitchFamily="34" charset="0"/>
                <a:cs typeface="Arial" pitchFamily="34" charset="0"/>
              </a:rPr>
              <a:t>帯域通過</a:t>
            </a:r>
            <a:r>
              <a:rPr lang="ja-JP" altLang="en-US" sz="2300" dirty="0" smtClean="0">
                <a:latin typeface="Arial" pitchFamily="34" charset="0"/>
                <a:cs typeface="Arial" pitchFamily="34" charset="0"/>
              </a:rPr>
              <a:t>フィルタ</a:t>
            </a:r>
            <a:r>
              <a:rPr lang="en-US" altLang="ja-JP" sz="2300" dirty="0">
                <a:latin typeface="Arial" pitchFamily="34" charset="0"/>
                <a:cs typeface="Arial" pitchFamily="34" charset="0"/>
              </a:rPr>
              <a:t>(500Hz~2000Hz</a:t>
            </a:r>
            <a:r>
              <a:rPr lang="en-US" altLang="ja-JP" sz="2300" dirty="0" smtClean="0">
                <a:latin typeface="Arial" pitchFamily="34" charset="0"/>
                <a:cs typeface="Arial" pitchFamily="34" charset="0"/>
              </a:rPr>
              <a:t>)</a:t>
            </a:r>
            <a:endParaRPr lang="ja-JP" alt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Line 41"/>
          <p:cNvSpPr>
            <a:spLocks noChangeShapeType="1"/>
          </p:cNvSpPr>
          <p:nvPr/>
        </p:nvSpPr>
        <p:spPr bwMode="auto">
          <a:xfrm>
            <a:off x="511969" y="3333750"/>
            <a:ext cx="1588" cy="72072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295" tIns="8890" rIns="74295" bIns="8890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65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2" grpId="0" animBg="1"/>
      <p:bldP spid="64563" grpId="0" animBg="1"/>
      <p:bldP spid="64563" grpId="1" animBg="1"/>
      <p:bldP spid="64564" grpId="0" animBg="1"/>
      <p:bldP spid="64564" grpId="1" animBg="1"/>
      <p:bldP spid="64565" grpId="0" animBg="1"/>
      <p:bldP spid="64565" grpId="1" animBg="1"/>
      <p:bldP spid="64566" grpId="0" animBg="1"/>
      <p:bldP spid="645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 smtClean="0"/>
              <a:t>無指向性マイクロホン</a:t>
            </a:r>
            <a:r>
              <a:rPr lang="ja-JP" altLang="en-US" sz="3200" dirty="0"/>
              <a:t>による</a:t>
            </a:r>
            <a:r>
              <a:rPr lang="ja-JP" altLang="en-US" sz="3200" dirty="0" smtClean="0"/>
              <a:t>検出結果例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6330F-4B42-4695-95F6-CBE8C914051D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" y="1268762"/>
            <a:ext cx="4324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46" y="1268760"/>
            <a:ext cx="4324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円/楕円 4"/>
          <p:cNvSpPr/>
          <p:nvPr/>
        </p:nvSpPr>
        <p:spPr bwMode="auto">
          <a:xfrm>
            <a:off x="5268820" y="2598294"/>
            <a:ext cx="1893168" cy="504056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8910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46" y="3717032"/>
            <a:ext cx="4324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線コネクタ 9"/>
          <p:cNvCxnSpPr/>
          <p:nvPr/>
        </p:nvCxnSpPr>
        <p:spPr bwMode="auto">
          <a:xfrm>
            <a:off x="7306444" y="4208188"/>
            <a:ext cx="0" cy="152891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/>
          <p:nvPr/>
        </p:nvCxnSpPr>
        <p:spPr bwMode="auto">
          <a:xfrm>
            <a:off x="6974979" y="4199458"/>
            <a:ext cx="0" cy="152891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/>
          <p:cNvCxnSpPr/>
          <p:nvPr/>
        </p:nvCxnSpPr>
        <p:spPr bwMode="auto">
          <a:xfrm>
            <a:off x="6974979" y="4512965"/>
            <a:ext cx="32527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99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テキスト ボックス 12"/>
          <p:cNvSpPr txBox="1"/>
          <p:nvPr/>
        </p:nvSpPr>
        <p:spPr>
          <a:xfrm>
            <a:off x="6658372" y="3864880"/>
            <a:ext cx="9825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検出</a:t>
            </a:r>
            <a:r>
              <a:rPr kumimoji="1" lang="ja-JP" altLang="en-US" dirty="0" smtClean="0">
                <a:solidFill>
                  <a:srgbClr val="7030A0"/>
                </a:solidFill>
              </a:rPr>
              <a:t>時間</a:t>
            </a:r>
          </a:p>
        </p:txBody>
      </p:sp>
      <p:pic>
        <p:nvPicPr>
          <p:cNvPr id="8910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7" y="3717032"/>
            <a:ext cx="4324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線コネクタ 16"/>
          <p:cNvCxnSpPr/>
          <p:nvPr/>
        </p:nvCxnSpPr>
        <p:spPr bwMode="auto">
          <a:xfrm>
            <a:off x="3103265" y="4224933"/>
            <a:ext cx="0" cy="152891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1977852" y="4234458"/>
            <a:ext cx="0" cy="152891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99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/>
          <p:cNvCxnSpPr/>
          <p:nvPr/>
        </p:nvCxnSpPr>
        <p:spPr bwMode="auto">
          <a:xfrm>
            <a:off x="1977852" y="4805163"/>
            <a:ext cx="1125413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99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2059894" y="4306464"/>
            <a:ext cx="9825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検出</a:t>
            </a:r>
            <a:r>
              <a:rPr kumimoji="1" lang="ja-JP" altLang="en-US" dirty="0" smtClean="0">
                <a:solidFill>
                  <a:srgbClr val="7030A0"/>
                </a:solidFill>
              </a:rPr>
              <a:t>時間</a:t>
            </a:r>
          </a:p>
        </p:txBody>
      </p:sp>
      <p:sp>
        <p:nvSpPr>
          <p:cNvPr id="37" name="Text Box 78"/>
          <p:cNvSpPr txBox="1">
            <a:spLocks noChangeArrowheads="1"/>
          </p:cNvSpPr>
          <p:nvPr/>
        </p:nvSpPr>
        <p:spPr bwMode="auto">
          <a:xfrm>
            <a:off x="285378" y="3350319"/>
            <a:ext cx="792163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dirty="0"/>
              <a:t>Right</a:t>
            </a:r>
          </a:p>
        </p:txBody>
      </p:sp>
      <p:sp>
        <p:nvSpPr>
          <p:cNvPr id="38" name="Text Box 79"/>
          <p:cNvSpPr txBox="1">
            <a:spLocks noChangeArrowheads="1"/>
          </p:cNvSpPr>
          <p:nvPr/>
        </p:nvSpPr>
        <p:spPr bwMode="auto">
          <a:xfrm>
            <a:off x="395560" y="1169555"/>
            <a:ext cx="5762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dirty="0"/>
              <a:t>Left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 rot="16200000">
            <a:off x="-138213" y="2264963"/>
            <a:ext cx="1015663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時間差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 rot="16200000">
            <a:off x="65971" y="4654257"/>
            <a:ext cx="738664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分散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42807" y="6167933"/>
            <a:ext cx="327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エンジン音あり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87424" y="6165304"/>
            <a:ext cx="327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エンジン音なし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9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指向性</a:t>
            </a:r>
            <a:r>
              <a:rPr lang="ja-JP" altLang="en-US" dirty="0" smtClean="0"/>
              <a:t>マイクロホン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指向性マイクロホン：角度によって感度が</a:t>
            </a:r>
            <a:r>
              <a:rPr lang="ja-JP" altLang="en-US" dirty="0" smtClean="0">
                <a:solidFill>
                  <a:prstClr val="black"/>
                </a:solidFill>
              </a:rPr>
              <a:t>違う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/>
            <a:endParaRPr lang="en-US" altLang="ja-JP" dirty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6330F-4B42-4695-95F6-CBE8C914051D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89095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2" r="21490" b="2117"/>
          <a:stretch/>
        </p:blipFill>
        <p:spPr bwMode="auto">
          <a:xfrm>
            <a:off x="5260950" y="2132856"/>
            <a:ext cx="355880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4916116" y="5519489"/>
            <a:ext cx="424847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指向性マイクロホンの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指向特性</a:t>
            </a:r>
            <a:endParaRPr kumimoji="1" lang="ja-JP" altLang="en-US" sz="20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57200" y="2214414"/>
            <a:ext cx="5266928" cy="46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kumimoji="1"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ja-JP" altLang="ja-JP" dirty="0" smtClean="0"/>
              <a:t>マイクロホンの正面方向で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最大，背面方向で最小の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感度となる．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/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/>
              <a:t>エンジン</a:t>
            </a:r>
            <a:r>
              <a:rPr lang="ja-JP" altLang="en-US" dirty="0"/>
              <a:t>と接近車両と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方向</a:t>
            </a:r>
            <a:r>
              <a:rPr lang="ja-JP" altLang="en-US" dirty="0"/>
              <a:t>が違うことを利用する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prstClr val="black"/>
                </a:solidFill>
              </a:rPr>
              <a:t>ロードノイズを強調することができ</a:t>
            </a:r>
            <a:r>
              <a:rPr lang="ja-JP" altLang="en-US" dirty="0" smtClean="0">
                <a:solidFill>
                  <a:prstClr val="black"/>
                </a:solidFill>
              </a:rPr>
              <a:t>，エンジン音</a:t>
            </a:r>
            <a:r>
              <a:rPr lang="ja-JP" altLang="en-US" dirty="0">
                <a:solidFill>
                  <a:prstClr val="black"/>
                </a:solidFill>
              </a:rPr>
              <a:t>の影響</a:t>
            </a:r>
            <a:r>
              <a:rPr lang="ja-JP" altLang="en-US" dirty="0" smtClean="0">
                <a:solidFill>
                  <a:prstClr val="black"/>
                </a:solidFill>
              </a:rPr>
              <a:t>を</a:t>
            </a:r>
            <a:r>
              <a:rPr lang="en-US" altLang="ja-JP" dirty="0" smtClean="0">
                <a:solidFill>
                  <a:prstClr val="black"/>
                </a:solidFill>
              </a:rPr>
              <a:t/>
            </a:r>
            <a:br>
              <a:rPr lang="en-US" altLang="ja-JP" dirty="0" smtClean="0">
                <a:solidFill>
                  <a:prstClr val="black"/>
                </a:solidFill>
              </a:rPr>
            </a:br>
            <a:r>
              <a:rPr lang="ja-JP" altLang="en-US" dirty="0" smtClean="0">
                <a:solidFill>
                  <a:prstClr val="black"/>
                </a:solidFill>
              </a:rPr>
              <a:t>低減</a:t>
            </a:r>
            <a:r>
              <a:rPr lang="ja-JP" altLang="en-US" dirty="0">
                <a:solidFill>
                  <a:prstClr val="black"/>
                </a:solidFill>
              </a:rPr>
              <a:t>できる</a:t>
            </a:r>
            <a:endParaRPr lang="ja-JP" altLang="en-US" dirty="0"/>
          </a:p>
          <a:p>
            <a:endParaRPr lang="ja-JP" altLang="en-US" dirty="0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6632"/>
            <a:ext cx="1503610" cy="150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6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/>
              <a:t>指向性マイクロホンの取り付け角度</a:t>
            </a:r>
            <a:endParaRPr lang="en-US" altLang="ja-JP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 smtClean="0">
                <a:solidFill>
                  <a:prstClr val="black"/>
                </a:solidFill>
              </a:rPr>
              <a:t>指向特性による効果</a:t>
            </a:r>
            <a:r>
              <a:rPr lang="ja-JP" altLang="en-US" sz="2800" dirty="0">
                <a:solidFill>
                  <a:prstClr val="black"/>
                </a:solidFill>
              </a:rPr>
              <a:t>は取り付け角度</a:t>
            </a:r>
            <a:r>
              <a:rPr lang="ja-JP" altLang="en-US" sz="2800" dirty="0" smtClean="0">
                <a:solidFill>
                  <a:prstClr val="black"/>
                </a:solidFill>
              </a:rPr>
              <a:t>により</a:t>
            </a:r>
            <a:r>
              <a:rPr lang="ja-JP" altLang="en-US" sz="2800" dirty="0">
                <a:solidFill>
                  <a:prstClr val="black"/>
                </a:solidFill>
              </a:rPr>
              <a:t>変化</a:t>
            </a:r>
            <a:r>
              <a:rPr lang="ja-JP" altLang="en-US" sz="2800" dirty="0" smtClean="0">
                <a:solidFill>
                  <a:prstClr val="black"/>
                </a:solidFill>
              </a:rPr>
              <a:t>する</a:t>
            </a:r>
            <a:endParaRPr lang="en-US" altLang="ja-JP" sz="2800" dirty="0" smtClean="0"/>
          </a:p>
          <a:p>
            <a:pPr eaLnBrk="1" hangingPunct="1"/>
            <a:r>
              <a:rPr lang="ja-JP" altLang="en-US" sz="2800" dirty="0" smtClean="0"/>
              <a:t>指向性</a:t>
            </a:r>
            <a:r>
              <a:rPr lang="ja-JP" altLang="ja-JP" sz="2800" dirty="0"/>
              <a:t>マイクロホンの取付け角度の違い</a:t>
            </a:r>
            <a:r>
              <a:rPr lang="ja-JP" altLang="en-US" sz="2800" dirty="0"/>
              <a:t>による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ja-JP" sz="2800" dirty="0"/>
              <a:t>接近車両の検出時間</a:t>
            </a:r>
            <a:r>
              <a:rPr lang="ja-JP" altLang="en-US" sz="2800" dirty="0"/>
              <a:t>を実験的に検討する</a:t>
            </a:r>
            <a:endParaRPr lang="en-US" altLang="ja-JP" sz="2900" dirty="0" smtClean="0"/>
          </a:p>
          <a:p>
            <a:pPr lvl="1" eaLnBrk="1" hangingPunct="1"/>
            <a:endParaRPr lang="en-US" altLang="ja-JP" sz="2400" dirty="0" smtClean="0"/>
          </a:p>
          <a:p>
            <a:pPr lvl="1" eaLnBrk="1" hangingPunct="1"/>
            <a:endParaRPr lang="en-US" altLang="ja-JP" sz="2800" dirty="0" smtClean="0"/>
          </a:p>
          <a:p>
            <a:pPr lvl="1" eaLnBrk="1" hangingPunct="1"/>
            <a:endParaRPr lang="en-US" altLang="ja-JP" sz="2400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endParaRPr kumimoji="1" lang="en-US" altLang="ja-JP" dirty="0" smtClean="0"/>
          </a:p>
          <a:p>
            <a:pPr marL="457200" lvl="1" indent="0" eaLnBrk="1" hangingPunct="1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6330F-4B42-4695-95F6-CBE8C914051D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6" name="正方形/長方形 5"/>
          <p:cNvSpPr/>
          <p:nvPr/>
        </p:nvSpPr>
        <p:spPr>
          <a:xfrm>
            <a:off x="5388842" y="5546058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ja-JP" altLang="en-US" dirty="0"/>
              <a:t>指向性マイクロホン</a:t>
            </a:r>
            <a:r>
              <a:rPr lang="ja-JP" altLang="en-US" dirty="0" smtClean="0"/>
              <a:t>の取り付け</a:t>
            </a:r>
            <a:r>
              <a:rPr lang="ja-JP" altLang="en-US" dirty="0"/>
              <a:t>角度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802665" y="3882938"/>
            <a:ext cx="2945799" cy="1663120"/>
            <a:chOff x="3783362" y="2115897"/>
            <a:chExt cx="3236910" cy="182747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3783362" y="2115897"/>
              <a:ext cx="32369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5423230" y="2962154"/>
              <a:ext cx="0" cy="7251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5408754" y="3152989"/>
              <a:ext cx="540919" cy="5396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 flipV="1">
              <a:off x="4859937" y="3160886"/>
              <a:ext cx="540920" cy="5422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4650676" y="3696541"/>
              <a:ext cx="15358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5221867" y="3505706"/>
              <a:ext cx="401412" cy="4000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783362" y="2634443"/>
              <a:ext cx="323691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111679" y="3492513"/>
              <a:ext cx="829469" cy="4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>
                  <a:latin typeface="Arial" pitchFamily="34" charset="0"/>
                  <a:cs typeface="Arial" pitchFamily="34" charset="0"/>
                </a:rPr>
                <a:t>90°</a:t>
              </a:r>
              <a:endParaRPr kumimoji="1" lang="ja-JP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155482" y="2852864"/>
              <a:ext cx="983372" cy="4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Arial" pitchFamily="34" charset="0"/>
                  <a:cs typeface="Arial" pitchFamily="34" charset="0"/>
                </a:rPr>
                <a:t>-45</a:t>
              </a:r>
              <a:r>
                <a:rPr kumimoji="1" lang="en-US" altLang="ja-JP" sz="2000" dirty="0" smtClean="0">
                  <a:latin typeface="Arial" pitchFamily="34" charset="0"/>
                  <a:cs typeface="Arial" pitchFamily="34" charset="0"/>
                </a:rPr>
                <a:t>°</a:t>
              </a:r>
              <a:endParaRPr kumimoji="1" lang="ja-JP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136964" y="2617862"/>
              <a:ext cx="867965" cy="4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>
                  <a:latin typeface="Arial" pitchFamily="34" charset="0"/>
                  <a:cs typeface="Arial" pitchFamily="34" charset="0"/>
                </a:rPr>
                <a:t>0°</a:t>
              </a:r>
              <a:endParaRPr kumimoji="1" lang="ja-JP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892983" y="3503721"/>
              <a:ext cx="1039057" cy="4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Arial" pitchFamily="34" charset="0"/>
                  <a:cs typeface="Arial" pitchFamily="34" charset="0"/>
                </a:rPr>
                <a:t>-90</a:t>
              </a:r>
              <a:r>
                <a:rPr kumimoji="1" lang="en-US" altLang="ja-JP" sz="2000" dirty="0" smtClean="0">
                  <a:latin typeface="Arial" pitchFamily="34" charset="0"/>
                  <a:cs typeface="Arial" pitchFamily="34" charset="0"/>
                </a:rPr>
                <a:t>°</a:t>
              </a:r>
              <a:endParaRPr kumimoji="1" lang="ja-JP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866030" y="2852864"/>
              <a:ext cx="864095" cy="4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>
                  <a:latin typeface="Arial" pitchFamily="34" charset="0"/>
                  <a:cs typeface="Arial" pitchFamily="34" charset="0"/>
                </a:rPr>
                <a:t>45</a:t>
              </a:r>
              <a:r>
                <a:rPr kumimoji="1" lang="en-US" altLang="ja-JP" sz="2000" dirty="0" smtClean="0">
                  <a:latin typeface="Arial" pitchFamily="34" charset="0"/>
                  <a:cs typeface="Arial" pitchFamily="34" charset="0"/>
                </a:rPr>
                <a:t>°</a:t>
              </a:r>
              <a:endParaRPr kumimoji="1" lang="ja-JP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932040" y="2162009"/>
              <a:ext cx="1035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ＭＳ Ｐゴシック" pitchFamily="50" charset="-128"/>
                </a:rPr>
                <a:t>車道</a:t>
              </a:r>
              <a:endParaRPr kumimoji="1" lang="ja-JP" altLang="en-US" sz="2000" dirty="0" smtClean="0">
                <a:latin typeface="ＭＳ Ｐゴシック" pitchFamily="50" charset="-128"/>
              </a:endParaRP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62496"/>
              </p:ext>
            </p:extLst>
          </p:nvPr>
        </p:nvGraphicFramePr>
        <p:xfrm>
          <a:off x="539552" y="3872866"/>
          <a:ext cx="4820732" cy="1874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430"/>
                <a:gridCol w="1800543"/>
                <a:gridCol w="1738759"/>
              </a:tblGrid>
              <a:tr h="472292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Ｐゴシック" pitchFamily="50" charset="-128"/>
                          <a:ea typeface="ＭＳ Ｐゴシック" pitchFamily="50" charset="-128"/>
                        </a:rPr>
                        <a:t>右側の検出</a:t>
                      </a:r>
                      <a:endParaRPr kumimoji="1" lang="ja-JP" altLang="en-US" sz="2400" dirty="0"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Ｐゴシック" pitchFamily="50" charset="-128"/>
                          <a:ea typeface="ＭＳ Ｐゴシック" pitchFamily="50" charset="-128"/>
                        </a:rPr>
                        <a:t>左側の検出</a:t>
                      </a:r>
                      <a:endParaRPr kumimoji="1" lang="ja-JP" altLang="en-US" sz="2400" dirty="0"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/>
                </a:tc>
              </a:tr>
              <a:tr h="3933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Ｐゴシック" pitchFamily="50" charset="-128"/>
                          <a:ea typeface="ＭＳ Ｐゴシック" pitchFamily="50" charset="-128"/>
                        </a:rPr>
                        <a:t>ケース</a:t>
                      </a:r>
                      <a:r>
                        <a:rPr kumimoji="1" lang="en-US" altLang="ja-JP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1</a:t>
                      </a:r>
                      <a:endParaRPr kumimoji="1" lang="ja-JP" altLang="en-US" sz="2400" dirty="0"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　</a:t>
                      </a:r>
                      <a:r>
                        <a:rPr kumimoji="1" lang="en-US" altLang="ja-JP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0°</a:t>
                      </a:r>
                      <a:endParaRPr kumimoji="1" lang="ja-JP" altLang="en-US" sz="2400" dirty="0"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　</a:t>
                      </a:r>
                      <a:r>
                        <a:rPr kumimoji="1" lang="en-US" altLang="ja-JP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0°</a:t>
                      </a:r>
                      <a:endParaRPr kumimoji="1" lang="ja-JP" altLang="en-US" sz="2400" dirty="0"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/>
                </a:tc>
              </a:tr>
              <a:tr h="472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Ｐゴシック" pitchFamily="50" charset="-128"/>
                          <a:ea typeface="ＭＳ Ｐゴシック" pitchFamily="50" charset="-128"/>
                        </a:rPr>
                        <a:t>ケース</a:t>
                      </a:r>
                      <a:r>
                        <a:rPr kumimoji="1" lang="en-US" altLang="ja-JP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2</a:t>
                      </a:r>
                      <a:endParaRPr kumimoji="1" lang="ja-JP" altLang="en-US" sz="2400" dirty="0"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　</a:t>
                      </a:r>
                      <a:r>
                        <a:rPr kumimoji="1" lang="en-US" altLang="ja-JP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45°</a:t>
                      </a:r>
                      <a:endParaRPr kumimoji="1" lang="ja-JP" altLang="en-US" sz="2400" dirty="0"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　</a:t>
                      </a:r>
                      <a:r>
                        <a:rPr kumimoji="1" lang="en-US" altLang="ja-JP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-45°</a:t>
                      </a:r>
                      <a:endParaRPr kumimoji="1" lang="ja-JP" altLang="en-US" sz="2400" dirty="0"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/>
                </a:tc>
              </a:tr>
              <a:tr h="472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ＭＳ Ｐゴシック" pitchFamily="50" charset="-128"/>
                          <a:ea typeface="ＭＳ Ｐゴシック" pitchFamily="50" charset="-128"/>
                        </a:rPr>
                        <a:t>ケース</a:t>
                      </a:r>
                      <a:r>
                        <a:rPr kumimoji="1" lang="en-US" altLang="ja-JP" sz="2400" dirty="0" smtClean="0">
                          <a:latin typeface="+mn-lt"/>
                          <a:ea typeface="ＭＳ Ｐゴシック" pitchFamily="50" charset="-128"/>
                        </a:rPr>
                        <a:t>3</a:t>
                      </a:r>
                      <a:endParaRPr kumimoji="1" lang="ja-JP" altLang="en-US" sz="2400" dirty="0">
                        <a:latin typeface="+mn-lt"/>
                        <a:ea typeface="ＭＳ Ｐゴシック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　</a:t>
                      </a:r>
                      <a:r>
                        <a:rPr kumimoji="1" lang="en-US" altLang="ja-JP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90°</a:t>
                      </a:r>
                      <a:endParaRPr kumimoji="1" lang="ja-JP" altLang="en-US" sz="2400" dirty="0"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　</a:t>
                      </a:r>
                      <a:r>
                        <a:rPr kumimoji="1" lang="en-US" altLang="ja-JP" sz="2400" dirty="0" smtClean="0">
                          <a:latin typeface="Arial" pitchFamily="34" charset="0"/>
                          <a:ea typeface="ＭＳ Ｐゴシック" pitchFamily="50" charset="-128"/>
                          <a:cs typeface="Arial" pitchFamily="34" charset="0"/>
                        </a:rPr>
                        <a:t>-90°</a:t>
                      </a:r>
                      <a:endParaRPr kumimoji="1" lang="ja-JP" altLang="en-US" sz="2400" dirty="0">
                        <a:latin typeface="Arial" pitchFamily="34" charset="0"/>
                        <a:ea typeface="ＭＳ Ｐゴシック" pitchFamily="50" charset="-128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1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18810</TotalTime>
  <Words>501</Words>
  <Application>Microsoft Office PowerPoint</Application>
  <PresentationFormat>画面に合わせる (4:3)</PresentationFormat>
  <Paragraphs>183</Paragraphs>
  <Slides>14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Watermark</vt:lpstr>
      <vt:lpstr>指向性マイクロホンを用いた 接近車両検出に関する研究</vt:lpstr>
      <vt:lpstr>研究の背景</vt:lpstr>
      <vt:lpstr>システム概要</vt:lpstr>
      <vt:lpstr>研究の目的</vt:lpstr>
      <vt:lpstr>マイクロホンの設置</vt:lpstr>
      <vt:lpstr>検出方法の流れ</vt:lpstr>
      <vt:lpstr>無指向性マイクロホンによる検出結果例</vt:lpstr>
      <vt:lpstr>指向性マイクロホン</vt:lpstr>
      <vt:lpstr>指向性マイクロホンの取り付け角度</vt:lpstr>
      <vt:lpstr>測定条件</vt:lpstr>
      <vt:lpstr>PowerPoint プレゼンテーション</vt:lpstr>
      <vt:lpstr>検出時間</vt:lpstr>
      <vt:lpstr>考察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音響による複数の接近車両検出にむけた基礎的検討 </dc:title>
  <dc:creator>jhon</dc:creator>
  <cp:lastModifiedBy>jhon</cp:lastModifiedBy>
  <cp:revision>302</cp:revision>
  <dcterms:created xsi:type="dcterms:W3CDTF">2010-07-16T07:10:23Z</dcterms:created>
  <dcterms:modified xsi:type="dcterms:W3CDTF">2013-01-29T13:03:33Z</dcterms:modified>
</cp:coreProperties>
</file>