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65" r:id="rId5"/>
    <p:sldId id="268" r:id="rId6"/>
    <p:sldId id="264" r:id="rId7"/>
    <p:sldId id="267"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uru.Lakshmi" initials="K" lastIdx="1" clrIdx="0">
    <p:extLst>
      <p:ext uri="{19B8F6BF-5375-455C-9EA6-DF929625EA0E}">
        <p15:presenceInfo xmlns:p15="http://schemas.microsoft.com/office/powerpoint/2012/main" userId="Kosuru.Laksh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0571-68CE-64DA-090E-D8EA00DB8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E8E49B-E54F-3DFA-4CE2-48288E17A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406FF7-0603-DEEE-5DAC-3643A2CFA13C}"/>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5" name="Footer Placeholder 4">
            <a:extLst>
              <a:ext uri="{FF2B5EF4-FFF2-40B4-BE49-F238E27FC236}">
                <a16:creationId xmlns:a16="http://schemas.microsoft.com/office/drawing/2014/main" id="{4542713B-CBEC-2B79-54CF-189796AA5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62921-4DB6-A394-2A57-4435E98D3FD5}"/>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736902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76F5-D09D-AADA-98EB-22136F1D7F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5F995-99FF-DA3A-CAEB-36B34CCF94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71EC6C-2958-E8FC-AED0-515C02B36F75}"/>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5" name="Footer Placeholder 4">
            <a:extLst>
              <a:ext uri="{FF2B5EF4-FFF2-40B4-BE49-F238E27FC236}">
                <a16:creationId xmlns:a16="http://schemas.microsoft.com/office/drawing/2014/main" id="{9A8DE2F0-96E5-D731-FA9E-EB63E1E5E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AA6AF6-3F7B-55EC-4286-84ACEE925F30}"/>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406321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9C25C-74E4-6C44-E39C-5F7D731F7F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DD3622-E7B4-7F8E-2300-85451B63B3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8C506-083E-9173-58EF-9BFF8171F9CD}"/>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5" name="Footer Placeholder 4">
            <a:extLst>
              <a:ext uri="{FF2B5EF4-FFF2-40B4-BE49-F238E27FC236}">
                <a16:creationId xmlns:a16="http://schemas.microsoft.com/office/drawing/2014/main" id="{A7A42937-A6F1-C8C2-1E8A-BA6A301AC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FF8F3-D6B1-F4CD-CC59-C08BCB7FB425}"/>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384622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8FA4-D8D4-FDC0-2FFD-723D51794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E163E2-BAF1-7993-0C10-83217FC34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090FF-22A0-D6A0-B72F-1BC5A84048DB}"/>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5" name="Footer Placeholder 4">
            <a:extLst>
              <a:ext uri="{FF2B5EF4-FFF2-40B4-BE49-F238E27FC236}">
                <a16:creationId xmlns:a16="http://schemas.microsoft.com/office/drawing/2014/main" id="{2A002188-697F-08AD-8794-D0B07C158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D0973-BD84-7980-4833-723E1E0990B1}"/>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429008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D24F-CCA7-E6C3-BB6A-EE7EC119D3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3C4B46-0B89-555E-A041-DDD471FC4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9F669E-29C0-BE2B-6467-0C465DC15D4C}"/>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5" name="Footer Placeholder 4">
            <a:extLst>
              <a:ext uri="{FF2B5EF4-FFF2-40B4-BE49-F238E27FC236}">
                <a16:creationId xmlns:a16="http://schemas.microsoft.com/office/drawing/2014/main" id="{327CFDD6-75FD-D3EF-BFFC-360015922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0ECF6-ABA2-0D05-E9CC-12DE49A00B6E}"/>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290637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CC7D-F33E-34D7-0410-72B04073ED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319B2B-396E-8830-A5CC-283C2EB77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7BE9A0-1E72-0BD8-A27D-91ED0DD73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918CCE-5B82-BD2C-2325-E31CB8B55A37}"/>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6" name="Footer Placeholder 5">
            <a:extLst>
              <a:ext uri="{FF2B5EF4-FFF2-40B4-BE49-F238E27FC236}">
                <a16:creationId xmlns:a16="http://schemas.microsoft.com/office/drawing/2014/main" id="{1921B31C-CF94-A26F-543F-6C3C9754D6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C5AD2C-8058-F3CA-5C77-43CB8FFCC91D}"/>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305585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58DC-14C7-11F1-038E-3164264A4D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35BDA3-7A5B-B03F-1CE9-72A99FE922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24F866-8366-6F4D-CC5B-55A31B3675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2C6190-5F0D-AF4C-F850-3C1CB96FA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B30098-21E9-855B-7846-8C78F8E6C3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8D1DE2-0A4B-8F01-85A1-4FA6CFD3EA33}"/>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8" name="Footer Placeholder 7">
            <a:extLst>
              <a:ext uri="{FF2B5EF4-FFF2-40B4-BE49-F238E27FC236}">
                <a16:creationId xmlns:a16="http://schemas.microsoft.com/office/drawing/2014/main" id="{260BB8B8-ECE2-5D60-21CC-99BEABE525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727904-D577-6B87-09E0-710A914DBCF6}"/>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404204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0525-2994-7D34-8D66-4F5EE69A7B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F74471-7453-C54F-A07A-C8637311B00F}"/>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4" name="Footer Placeholder 3">
            <a:extLst>
              <a:ext uri="{FF2B5EF4-FFF2-40B4-BE49-F238E27FC236}">
                <a16:creationId xmlns:a16="http://schemas.microsoft.com/office/drawing/2014/main" id="{49558E75-5FEE-4BC8-32FD-3580CEC0ED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DE41BD-AC8F-2ECB-E85C-2BBC05223B67}"/>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244987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6974A-D641-8B20-8D6B-8085F1D09C8C}"/>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3" name="Footer Placeholder 2">
            <a:extLst>
              <a:ext uri="{FF2B5EF4-FFF2-40B4-BE49-F238E27FC236}">
                <a16:creationId xmlns:a16="http://schemas.microsoft.com/office/drawing/2014/main" id="{C228807B-E658-C8A6-916B-57841B6B78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838EDB-47AC-FD0B-1245-229545CADF77}"/>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372307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892C-BF20-337D-CFC5-07D3BFC50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C6F45-7938-D3DC-83C4-BBF16BEDB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CA9AD3-FA01-C951-5E8E-B41F90B5F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4B8BD-32A8-4540-2921-F384E0DE3D13}"/>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6" name="Footer Placeholder 5">
            <a:extLst>
              <a:ext uri="{FF2B5EF4-FFF2-40B4-BE49-F238E27FC236}">
                <a16:creationId xmlns:a16="http://schemas.microsoft.com/office/drawing/2014/main" id="{B2A8969A-569F-1121-CF7E-95188B2D6D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57CD5B-75B1-AD8A-49A0-B9B0612B2710}"/>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66254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CE33-501F-623F-987B-28BD8DBA0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EE1CA4-F593-DE7C-BC98-0E0E27DEF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32B3CB-139B-A882-2997-01167B399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F3C33-62B3-321F-00F5-90510772DA75}"/>
              </a:ext>
            </a:extLst>
          </p:cNvPr>
          <p:cNvSpPr>
            <a:spLocks noGrp="1"/>
          </p:cNvSpPr>
          <p:nvPr>
            <p:ph type="dt" sz="half" idx="10"/>
          </p:nvPr>
        </p:nvSpPr>
        <p:spPr/>
        <p:txBody>
          <a:bodyPr/>
          <a:lstStyle/>
          <a:p>
            <a:fld id="{DA2F2F32-D9C6-4151-B886-72AD73F75123}" type="datetimeFigureOut">
              <a:rPr lang="en-IN" smtClean="0"/>
              <a:t>29-08-2025</a:t>
            </a:fld>
            <a:endParaRPr lang="en-IN"/>
          </a:p>
        </p:txBody>
      </p:sp>
      <p:sp>
        <p:nvSpPr>
          <p:cNvPr id="6" name="Footer Placeholder 5">
            <a:extLst>
              <a:ext uri="{FF2B5EF4-FFF2-40B4-BE49-F238E27FC236}">
                <a16:creationId xmlns:a16="http://schemas.microsoft.com/office/drawing/2014/main" id="{D222F489-A321-E2E7-7E44-08BCEA6857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660C81-07E3-81D4-6DED-8D52508D8348}"/>
              </a:ext>
            </a:extLst>
          </p:cNvPr>
          <p:cNvSpPr>
            <a:spLocks noGrp="1"/>
          </p:cNvSpPr>
          <p:nvPr>
            <p:ph type="sldNum" sz="quarter" idx="12"/>
          </p:nvPr>
        </p:nvSpPr>
        <p:spPr/>
        <p:txBody>
          <a:bodyPr/>
          <a:lstStyle/>
          <a:p>
            <a:fld id="{4B114EA1-A9F7-44C4-B406-5016437A79FC}" type="slidenum">
              <a:rPr lang="en-IN" smtClean="0"/>
              <a:t>‹#›</a:t>
            </a:fld>
            <a:endParaRPr lang="en-IN"/>
          </a:p>
        </p:txBody>
      </p:sp>
    </p:spTree>
    <p:extLst>
      <p:ext uri="{BB962C8B-B14F-4D97-AF65-F5344CB8AC3E}">
        <p14:creationId xmlns:p14="http://schemas.microsoft.com/office/powerpoint/2010/main" val="377047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5EE66-5726-58A8-B11E-F4A69884D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9E851-8789-85DA-833E-1C81D8BE5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F76D2-51BB-71EF-8D26-C606D3C71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F2F32-D9C6-4151-B886-72AD73F75123}" type="datetimeFigureOut">
              <a:rPr lang="en-IN" smtClean="0"/>
              <a:t>29-08-2025</a:t>
            </a:fld>
            <a:endParaRPr lang="en-IN"/>
          </a:p>
        </p:txBody>
      </p:sp>
      <p:sp>
        <p:nvSpPr>
          <p:cNvPr id="5" name="Footer Placeholder 4">
            <a:extLst>
              <a:ext uri="{FF2B5EF4-FFF2-40B4-BE49-F238E27FC236}">
                <a16:creationId xmlns:a16="http://schemas.microsoft.com/office/drawing/2014/main" id="{26C69A63-4B2B-4D5B-0EFE-50E0DDD77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62D5D8-C5AE-FC0D-5B2A-097BB07A2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14EA1-A9F7-44C4-B406-5016437A79FC}" type="slidenum">
              <a:rPr lang="en-IN" smtClean="0"/>
              <a:t>‹#›</a:t>
            </a:fld>
            <a:endParaRPr lang="en-IN"/>
          </a:p>
        </p:txBody>
      </p:sp>
    </p:spTree>
    <p:extLst>
      <p:ext uri="{BB962C8B-B14F-4D97-AF65-F5344CB8AC3E}">
        <p14:creationId xmlns:p14="http://schemas.microsoft.com/office/powerpoint/2010/main" val="3989550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9DBB0B-0F2B-A503-8C90-D5384144108B}"/>
              </a:ext>
            </a:extLst>
          </p:cNvPr>
          <p:cNvSpPr>
            <a:spLocks noGrp="1"/>
          </p:cNvSpPr>
          <p:nvPr>
            <p:ph type="subTitle" idx="1"/>
          </p:nvPr>
        </p:nvSpPr>
        <p:spPr>
          <a:xfrm>
            <a:off x="1524000" y="1253766"/>
            <a:ext cx="9144000" cy="3497344"/>
          </a:xfrm>
        </p:spPr>
        <p:txBody>
          <a:bodyPr/>
          <a:lstStyle/>
          <a:p>
            <a:r>
              <a:rPr lang="en-US" sz="3200" dirty="0"/>
              <a:t>WIPRO NGA Program-Data Center Batch 9</a:t>
            </a:r>
          </a:p>
          <a:p>
            <a:endParaRPr lang="en-US" sz="3200" dirty="0"/>
          </a:p>
          <a:p>
            <a:r>
              <a:rPr lang="en-US" sz="3200" dirty="0"/>
              <a:t>Capstone </a:t>
            </a:r>
            <a:r>
              <a:rPr lang="en-US" sz="3200"/>
              <a:t>Project Presentation:-</a:t>
            </a:r>
            <a:r>
              <a:rPr lang="en-US" sz="3200" dirty="0"/>
              <a:t>12</a:t>
            </a:r>
            <a:r>
              <a:rPr lang="en-US" sz="3200" baseline="30000" dirty="0"/>
              <a:t>th</a:t>
            </a:r>
            <a:r>
              <a:rPr lang="en-US" sz="3200" dirty="0"/>
              <a:t> and 13</a:t>
            </a:r>
            <a:r>
              <a:rPr lang="en-US" sz="3200" baseline="30000" dirty="0"/>
              <a:t>th</a:t>
            </a:r>
            <a:r>
              <a:rPr lang="en-US" sz="3200" dirty="0"/>
              <a:t> Aug</a:t>
            </a:r>
          </a:p>
          <a:p>
            <a:r>
              <a:rPr lang="en-US" sz="3200" dirty="0"/>
              <a:t>Project Title:-Appointment Booking with Doctor Application </a:t>
            </a:r>
          </a:p>
          <a:p>
            <a:r>
              <a:rPr lang="en-US" sz="3200" dirty="0"/>
              <a:t>Presented by:- 30492-Prem Dutt </a:t>
            </a:r>
          </a:p>
        </p:txBody>
      </p:sp>
    </p:spTree>
    <p:extLst>
      <p:ext uri="{BB962C8B-B14F-4D97-AF65-F5344CB8AC3E}">
        <p14:creationId xmlns:p14="http://schemas.microsoft.com/office/powerpoint/2010/main" val="248651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7381-2E1B-0E90-658B-95113D44613E}"/>
              </a:ext>
            </a:extLst>
          </p:cNvPr>
          <p:cNvSpPr>
            <a:spLocks noGrp="1"/>
          </p:cNvSpPr>
          <p:nvPr>
            <p:ph type="title"/>
          </p:nvPr>
        </p:nvSpPr>
        <p:spPr>
          <a:xfrm>
            <a:off x="838200" y="365126"/>
            <a:ext cx="10515600" cy="1208036"/>
          </a:xfrm>
        </p:spPr>
        <p:txBody>
          <a:bodyPr>
            <a:normAutofit/>
          </a:bodyPr>
          <a:lstStyle/>
          <a:p>
            <a:r>
              <a:rPr lang="en-US" dirty="0"/>
              <a:t>Day 5: Testing and Validation</a:t>
            </a:r>
            <a:endParaRPr lang="en-IN" dirty="0"/>
          </a:p>
        </p:txBody>
      </p:sp>
      <p:pic>
        <p:nvPicPr>
          <p:cNvPr id="5" name="Content Placeholder 4">
            <a:extLst>
              <a:ext uri="{FF2B5EF4-FFF2-40B4-BE49-F238E27FC236}">
                <a16:creationId xmlns:a16="http://schemas.microsoft.com/office/drawing/2014/main" id="{DB294C45-F909-027F-1401-6A80C57BF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20" y="1740310"/>
            <a:ext cx="10156722" cy="4436653"/>
          </a:xfrm>
        </p:spPr>
      </p:pic>
    </p:spTree>
    <p:extLst>
      <p:ext uri="{BB962C8B-B14F-4D97-AF65-F5344CB8AC3E}">
        <p14:creationId xmlns:p14="http://schemas.microsoft.com/office/powerpoint/2010/main" val="408565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E0B6-A32A-FC96-98F8-5F3BB8CB7549}"/>
              </a:ext>
            </a:extLst>
          </p:cNvPr>
          <p:cNvSpPr>
            <a:spLocks noGrp="1"/>
          </p:cNvSpPr>
          <p:nvPr>
            <p:ph type="title"/>
          </p:nvPr>
        </p:nvSpPr>
        <p:spPr/>
        <p:txBody>
          <a:bodyPr/>
          <a:lstStyle/>
          <a:p>
            <a:r>
              <a:rPr lang="en-US" dirty="0"/>
              <a:t>Project Introduction: Appointment Booking System</a:t>
            </a:r>
            <a:endParaRPr lang="en-IN" dirty="0"/>
          </a:p>
        </p:txBody>
      </p:sp>
      <p:sp>
        <p:nvSpPr>
          <p:cNvPr id="3" name="Content Placeholder 2">
            <a:extLst>
              <a:ext uri="{FF2B5EF4-FFF2-40B4-BE49-F238E27FC236}">
                <a16:creationId xmlns:a16="http://schemas.microsoft.com/office/drawing/2014/main" id="{521C4728-0535-C674-3FE4-017592F7AA35}"/>
              </a:ext>
            </a:extLst>
          </p:cNvPr>
          <p:cNvSpPr>
            <a:spLocks noGrp="1"/>
          </p:cNvSpPr>
          <p:nvPr>
            <p:ph idx="1"/>
          </p:nvPr>
        </p:nvSpPr>
        <p:spPr/>
        <p:txBody>
          <a:bodyPr>
            <a:normAutofit fontScale="92500" lnSpcReduction="10000"/>
          </a:bodyPr>
          <a:lstStyle/>
          <a:p>
            <a:r>
              <a:rPr lang="en-US" dirty="0"/>
              <a:t>The </a:t>
            </a:r>
            <a:r>
              <a:rPr lang="en-US" b="1" dirty="0"/>
              <a:t>Appointment Booking System</a:t>
            </a:r>
            <a:r>
              <a:rPr lang="en-US" dirty="0"/>
              <a:t> is a full-stack web application designed to streamline the process of scheduling appointments between patients and doctors. It allows users to view doctor listings, book appointments, and manage their bookings through an intuitive interface.</a:t>
            </a:r>
          </a:p>
          <a:p>
            <a:r>
              <a:rPr lang="en-US" dirty="0"/>
              <a:t>The backend is built using </a:t>
            </a:r>
            <a:r>
              <a:rPr lang="en-US" b="1" dirty="0"/>
              <a:t>Spring Boot</a:t>
            </a:r>
            <a:r>
              <a:rPr lang="en-US" dirty="0"/>
              <a:t>, with </a:t>
            </a:r>
            <a:r>
              <a:rPr lang="en-US" b="1" dirty="0"/>
              <a:t>Spring Data JPA</a:t>
            </a:r>
            <a:r>
              <a:rPr lang="en-US" dirty="0"/>
              <a:t> and </a:t>
            </a:r>
            <a:r>
              <a:rPr lang="en-US" b="1" dirty="0"/>
              <a:t>MySQL</a:t>
            </a:r>
            <a:r>
              <a:rPr lang="en-US" dirty="0"/>
              <a:t> for data management. The frontend is developed using </a:t>
            </a:r>
            <a:r>
              <a:rPr lang="en-US" b="1" dirty="0"/>
              <a:t>Angular</a:t>
            </a:r>
            <a:r>
              <a:rPr lang="en-US" dirty="0"/>
              <a:t>, providing a dynamic and responsive user experience. To ensure scalability and ease of deployment, the application is fully containerized using </a:t>
            </a:r>
            <a:r>
              <a:rPr lang="en-US" b="1" dirty="0"/>
              <a:t>Docker</a:t>
            </a:r>
            <a:r>
              <a:rPr lang="en-US" dirty="0"/>
              <a:t> and deployed locally using </a:t>
            </a:r>
            <a:r>
              <a:rPr lang="en-US" b="1" dirty="0"/>
              <a:t>Kubernetes.</a:t>
            </a:r>
            <a:endParaRPr lang="en-US" dirty="0"/>
          </a:p>
          <a:p>
            <a:r>
              <a:rPr lang="en-US" dirty="0"/>
              <a:t>This project demonstrates the integration of modern web technologies, microservices principles, containerization, and orchestration in a real-world scenario.</a:t>
            </a:r>
          </a:p>
          <a:p>
            <a:endParaRPr lang="en-IN" dirty="0"/>
          </a:p>
        </p:txBody>
      </p:sp>
    </p:spTree>
    <p:extLst>
      <p:ext uri="{BB962C8B-B14F-4D97-AF65-F5344CB8AC3E}">
        <p14:creationId xmlns:p14="http://schemas.microsoft.com/office/powerpoint/2010/main" val="63556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B0BD-FD11-6265-ACC8-FB68BED8EA3A}"/>
              </a:ext>
            </a:extLst>
          </p:cNvPr>
          <p:cNvSpPr>
            <a:spLocks noGrp="1"/>
          </p:cNvSpPr>
          <p:nvPr>
            <p:ph type="title"/>
          </p:nvPr>
        </p:nvSpPr>
        <p:spPr>
          <a:xfrm>
            <a:off x="838200" y="365125"/>
            <a:ext cx="10515600" cy="1023837"/>
          </a:xfrm>
        </p:spPr>
        <p:txBody>
          <a:bodyPr/>
          <a:lstStyle/>
          <a:p>
            <a:r>
              <a:rPr lang="en-US" dirty="0"/>
              <a:t>                         ER Diagram</a:t>
            </a:r>
            <a:endParaRPr lang="en-IN" dirty="0"/>
          </a:p>
        </p:txBody>
      </p:sp>
      <p:pic>
        <p:nvPicPr>
          <p:cNvPr id="5" name="Content Placeholder 4">
            <a:extLst>
              <a:ext uri="{FF2B5EF4-FFF2-40B4-BE49-F238E27FC236}">
                <a16:creationId xmlns:a16="http://schemas.microsoft.com/office/drawing/2014/main" id="{4663B75D-D16E-32E4-F54D-0B2A3550D5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559" y="1825624"/>
            <a:ext cx="9016679" cy="4575175"/>
          </a:xfrm>
        </p:spPr>
      </p:pic>
    </p:spTree>
    <p:extLst>
      <p:ext uri="{BB962C8B-B14F-4D97-AF65-F5344CB8AC3E}">
        <p14:creationId xmlns:p14="http://schemas.microsoft.com/office/powerpoint/2010/main" val="402019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0B98-902F-872B-96C2-ACC73464E483}"/>
              </a:ext>
            </a:extLst>
          </p:cNvPr>
          <p:cNvSpPr>
            <a:spLocks noGrp="1"/>
          </p:cNvSpPr>
          <p:nvPr>
            <p:ph type="title"/>
          </p:nvPr>
        </p:nvSpPr>
        <p:spPr>
          <a:xfrm>
            <a:off x="838200" y="365125"/>
            <a:ext cx="10515600" cy="833279"/>
          </a:xfrm>
        </p:spPr>
        <p:txBody>
          <a:bodyPr/>
          <a:lstStyle/>
          <a:p>
            <a:r>
              <a:rPr lang="en-US" dirty="0"/>
              <a:t>Day 1: Backend Setup and Implementation</a:t>
            </a:r>
            <a:endParaRPr lang="en-IN" dirty="0"/>
          </a:p>
        </p:txBody>
      </p:sp>
      <p:sp>
        <p:nvSpPr>
          <p:cNvPr id="4" name="Rectangle 1">
            <a:extLst>
              <a:ext uri="{FF2B5EF4-FFF2-40B4-BE49-F238E27FC236}">
                <a16:creationId xmlns:a16="http://schemas.microsoft.com/office/drawing/2014/main" id="{6AD77BC5-904A-1BE2-6AC9-E8C3A2F8DDE1}"/>
              </a:ext>
            </a:extLst>
          </p:cNvPr>
          <p:cNvSpPr>
            <a:spLocks noGrp="1" noChangeArrowheads="1"/>
          </p:cNvSpPr>
          <p:nvPr>
            <p:ph idx="1"/>
          </p:nvPr>
        </p:nvSpPr>
        <p:spPr bwMode="auto">
          <a:xfrm>
            <a:off x="546755" y="1068947"/>
            <a:ext cx="11472420" cy="4842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Spring Boot Project Initialization</a:t>
            </a:r>
            <a:r>
              <a:rPr kumimoji="0" lang="en-US" altLang="en-US" sz="1600" b="0" i="0" u="none" strike="noStrike" cap="none" normalizeH="0" baseline="0" dirty="0">
                <a:ln>
                  <a:noFill/>
                </a:ln>
                <a:solidFill>
                  <a:schemeClr val="tx1"/>
                </a:solidFill>
                <a:effectLst/>
                <a:latin typeface="Arial" panose="020B0604020202020204" pitchFamily="34" charset="0"/>
              </a:rPr>
              <a:t>: Created a new Spring Boot project using Spring Initializer with dependencies such as Spring Web, Spring Data JPA, and MySQL Driver.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MySQL Configuration</a:t>
            </a:r>
            <a:r>
              <a:rPr kumimoji="0" lang="en-US" altLang="en-US" sz="1600" b="0" i="0" u="none" strike="noStrike" cap="none" normalizeH="0" baseline="0" dirty="0">
                <a:ln>
                  <a:noFill/>
                </a:ln>
                <a:solidFill>
                  <a:schemeClr val="tx1"/>
                </a:solidFill>
                <a:effectLst/>
                <a:latin typeface="Arial" panose="020B0604020202020204" pitchFamily="34" charset="0"/>
              </a:rPr>
              <a:t>: Configured </a:t>
            </a:r>
            <a:r>
              <a:rPr kumimoji="0" lang="en-US" altLang="en-US" sz="1600" b="0" i="0" u="none" strike="noStrike" cap="none" normalizeH="0" baseline="0" dirty="0">
                <a:ln>
                  <a:noFill/>
                </a:ln>
                <a:solidFill>
                  <a:schemeClr val="tx1"/>
                </a:solidFill>
                <a:effectLst/>
                <a:latin typeface="Arial Unicode MS"/>
              </a:rPr>
              <a:t>application.properties</a:t>
            </a:r>
            <a:r>
              <a:rPr kumimoji="0" lang="en-US" altLang="en-US" sz="1600" b="0" i="0" u="none" strike="noStrike" cap="none" normalizeH="0" baseline="0" dirty="0">
                <a:ln>
                  <a:noFill/>
                </a:ln>
                <a:solidFill>
                  <a:schemeClr val="tx1"/>
                </a:solidFill>
                <a:effectLst/>
              </a:rPr>
              <a:t> with database connection details and JPA settings.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Entity Creation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Doctor</a:t>
            </a:r>
            <a:r>
              <a:rPr kumimoji="0" lang="en-US" altLang="en-US" sz="1600" b="0" i="0" u="none" strike="noStrike" cap="none" normalizeH="0" baseline="0" dirty="0">
                <a:ln>
                  <a:noFill/>
                </a:ln>
                <a:solidFill>
                  <a:schemeClr val="tx1"/>
                </a:solidFill>
                <a:effectLst/>
              </a:rPr>
              <a:t>: Fields like </a:t>
            </a:r>
            <a:r>
              <a:rPr kumimoji="0" lang="en-US" altLang="en-US" sz="1600" b="0" i="0" u="none" strike="noStrike" cap="none" normalizeH="0" baseline="0" dirty="0">
                <a:ln>
                  <a:noFill/>
                </a:ln>
                <a:solidFill>
                  <a:schemeClr val="tx1"/>
                </a:solidFill>
                <a:effectLst/>
                <a:latin typeface="Arial Unicode MS"/>
              </a:rPr>
              <a:t>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name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specialization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email</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Appointment</a:t>
            </a:r>
            <a:r>
              <a:rPr kumimoji="0" lang="en-US" altLang="en-US" sz="1600" b="0" i="0" u="none" strike="noStrike" cap="none" normalizeH="0" baseline="0" dirty="0">
                <a:ln>
                  <a:noFill/>
                </a:ln>
                <a:solidFill>
                  <a:schemeClr val="tx1"/>
                </a:solidFill>
                <a:effectLst/>
              </a:rPr>
              <a:t>: Fields like </a:t>
            </a:r>
            <a:r>
              <a:rPr kumimoji="0" lang="en-US" altLang="en-US" sz="1600" b="0" i="0" u="none" strike="noStrike" cap="none" normalizeH="0" baseline="0" dirty="0">
                <a:ln>
                  <a:noFill/>
                </a:ln>
                <a:solidFill>
                  <a:schemeClr val="tx1"/>
                </a:solidFill>
                <a:effectLst/>
                <a:latin typeface="Arial Unicode MS"/>
              </a:rPr>
              <a:t>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patientname </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appointmentdate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doctorId</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Repository Interfaces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DoctorRepository</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tx1"/>
                </a:solidFill>
                <a:effectLst/>
                <a:latin typeface="Arial Unicode MS"/>
              </a:rPr>
              <a:t>AppointmentRepository</a:t>
            </a:r>
            <a:r>
              <a:rPr kumimoji="0" lang="en-US" altLang="en-US" sz="1600" b="0" i="0" u="none" strike="noStrike" cap="none" normalizeH="0" baseline="0" dirty="0">
                <a:ln>
                  <a:noFill/>
                </a:ln>
                <a:solidFill>
                  <a:schemeClr val="tx1"/>
                </a:solidFill>
                <a:effectLst/>
              </a:rPr>
              <a:t> extending </a:t>
            </a:r>
            <a:r>
              <a:rPr kumimoji="0" lang="en-US" altLang="en-US" sz="1600" b="0" i="0" u="none" strike="noStrike" cap="none" normalizeH="0" baseline="0" dirty="0">
                <a:ln>
                  <a:noFill/>
                </a:ln>
                <a:solidFill>
                  <a:schemeClr val="tx1"/>
                </a:solidFill>
                <a:effectLst/>
                <a:latin typeface="Arial Unicode MS"/>
              </a:rPr>
              <a:t>JpaRepository</a:t>
            </a:r>
            <a:r>
              <a:rPr kumimoji="0" lang="en-US" altLang="en-US" sz="1600" b="0" i="0" u="none" strike="noStrike" cap="none" normalizeH="0" baseline="0" dirty="0">
                <a:ln>
                  <a:noFill/>
                </a:ln>
                <a:solidFill>
                  <a:schemeClr val="tx1"/>
                </a:solidFill>
                <a:effectLst/>
              </a:rPr>
              <a:t> for CRUD operations.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REST Controllers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DoctorController</a:t>
            </a:r>
            <a:r>
              <a:rPr kumimoji="0" lang="en-US" altLang="en-US" sz="1600" b="0" i="0" u="none" strike="noStrike" cap="none" normalizeH="0" baseline="0" dirty="0">
                <a:ln>
                  <a:noFill/>
                </a:ln>
                <a:solidFill>
                  <a:schemeClr val="tx1"/>
                </a:solidFill>
                <a:effectLst/>
              </a:rPr>
              <a:t>: Endpoint to retrieve the list of doctors.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AppointmentController</a:t>
            </a:r>
            <a:r>
              <a:rPr kumimoji="0" lang="en-US" altLang="en-US" sz="1600" b="0" i="0" u="none" strike="noStrike" cap="none" normalizeH="0" baseline="0" dirty="0">
                <a:ln>
                  <a:noFill/>
                </a:ln>
                <a:solidFill>
                  <a:schemeClr val="tx1"/>
                </a:solidFill>
                <a:effectLst/>
              </a:rPr>
              <a:t>: Endpoints to create and retrieve appointments.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809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BD086C-E3EB-0820-0946-8489EDE9E7F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9728" y="1178351"/>
            <a:ext cx="3069538" cy="4145127"/>
          </a:xfrm>
        </p:spPr>
      </p:pic>
      <p:pic>
        <p:nvPicPr>
          <p:cNvPr id="8" name="Content Placeholder 7">
            <a:extLst>
              <a:ext uri="{FF2B5EF4-FFF2-40B4-BE49-F238E27FC236}">
                <a16:creationId xmlns:a16="http://schemas.microsoft.com/office/drawing/2014/main" id="{53F11325-9FE1-57DB-2255-EF1404E0A9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1947" y="452487"/>
            <a:ext cx="3882048" cy="5724476"/>
          </a:xfrm>
        </p:spPr>
      </p:pic>
    </p:spTree>
    <p:extLst>
      <p:ext uri="{BB962C8B-B14F-4D97-AF65-F5344CB8AC3E}">
        <p14:creationId xmlns:p14="http://schemas.microsoft.com/office/powerpoint/2010/main" val="166844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0003-EC35-2B91-2073-40AE40740D3B}"/>
              </a:ext>
            </a:extLst>
          </p:cNvPr>
          <p:cNvSpPr>
            <a:spLocks noGrp="1"/>
          </p:cNvSpPr>
          <p:nvPr>
            <p:ph type="title"/>
          </p:nvPr>
        </p:nvSpPr>
        <p:spPr>
          <a:xfrm>
            <a:off x="838200" y="365126"/>
            <a:ext cx="10515600" cy="1038484"/>
          </a:xfrm>
        </p:spPr>
        <p:txBody>
          <a:bodyPr>
            <a:normAutofit/>
          </a:bodyPr>
          <a:lstStyle/>
          <a:p>
            <a:r>
              <a:rPr lang="en-US" sz="2800" dirty="0"/>
              <a:t>Day 2: Frontend Development and Integration</a:t>
            </a:r>
            <a:endParaRPr lang="en-IN" sz="2800" dirty="0"/>
          </a:p>
        </p:txBody>
      </p:sp>
      <p:sp>
        <p:nvSpPr>
          <p:cNvPr id="4" name="Rectangle 1">
            <a:extLst>
              <a:ext uri="{FF2B5EF4-FFF2-40B4-BE49-F238E27FC236}">
                <a16:creationId xmlns:a16="http://schemas.microsoft.com/office/drawing/2014/main" id="{1BB7BA2F-8639-7124-265A-617B89DC9FE3}"/>
              </a:ext>
            </a:extLst>
          </p:cNvPr>
          <p:cNvSpPr>
            <a:spLocks noGrp="1" noChangeArrowheads="1"/>
          </p:cNvSpPr>
          <p:nvPr>
            <p:ph idx="1"/>
          </p:nvPr>
        </p:nvSpPr>
        <p:spPr bwMode="auto">
          <a:xfrm>
            <a:off x="1046375" y="1403609"/>
            <a:ext cx="9238268"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Angular Project Initialization</a:t>
            </a:r>
            <a:r>
              <a:rPr kumimoji="0" lang="en-US" altLang="en-US" sz="1800" b="0" i="0" u="none" strike="noStrike" cap="none" normalizeH="0" baseline="0" dirty="0">
                <a:ln>
                  <a:noFill/>
                </a:ln>
                <a:solidFill>
                  <a:schemeClr val="tx1"/>
                </a:solidFill>
                <a:effectLst/>
                <a:latin typeface="Arial" panose="020B0604020202020204" pitchFamily="34" charset="0"/>
              </a:rPr>
              <a:t>: Created a new Angular project using Angular CLI.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Modules and Routing</a:t>
            </a:r>
            <a:r>
              <a:rPr kumimoji="0" lang="en-US" altLang="en-US" sz="1800" b="0" i="0" u="none" strike="noStrike" cap="none" normalizeH="0" baseline="0" dirty="0">
                <a:ln>
                  <a:noFill/>
                </a:ln>
                <a:solidFill>
                  <a:schemeClr val="tx1"/>
                </a:solidFill>
                <a:effectLst/>
                <a:latin typeface="Arial" panose="020B0604020202020204" pitchFamily="34" charset="0"/>
              </a:rPr>
              <a:t>: Configured routing between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Components Developed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DoctorListComponent</a:t>
            </a:r>
            <a:r>
              <a:rPr kumimoji="0" lang="en-US" altLang="en-US" sz="1800" b="0" i="0" u="none" strike="noStrike" cap="none" normalizeH="0" baseline="0" dirty="0">
                <a:ln>
                  <a:noFill/>
                </a:ln>
                <a:solidFill>
                  <a:schemeClr val="tx1"/>
                </a:solidFill>
                <a:effectLst/>
              </a:rPr>
              <a:t>: Displays list of doctors using data from backend.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AppointmentFormComponent</a:t>
            </a:r>
            <a:r>
              <a:rPr kumimoji="0" lang="en-US" altLang="en-US" sz="1800" b="0" i="0" u="none" strike="noStrike" cap="none" normalizeH="0" baseline="0" dirty="0">
                <a:ln>
                  <a:noFill/>
                </a:ln>
                <a:solidFill>
                  <a:schemeClr val="tx1"/>
                </a:solidFill>
                <a:effectLst/>
              </a:rPr>
              <a:t>: Form for booking appointments.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Services Created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DoctorService</a:t>
            </a:r>
            <a:r>
              <a:rPr kumimoji="0" lang="en-US" altLang="en-US" sz="1800" b="0" i="0" u="none" strike="noStrike" cap="none" normalizeH="0" baseline="0" dirty="0">
                <a:ln>
                  <a:noFill/>
                </a:ln>
                <a:solidFill>
                  <a:schemeClr val="tx1"/>
                </a:solidFill>
                <a:effectLst/>
              </a:rPr>
              <a:t>: Handles API calls to fetch doctor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AppointmentService</a:t>
            </a:r>
            <a:r>
              <a:rPr kumimoji="0" lang="en-US" altLang="en-US" sz="1800" b="0" i="0" u="none" strike="noStrike" cap="none" normalizeH="0" baseline="0" dirty="0">
                <a:ln>
                  <a:noFill/>
                </a:ln>
                <a:solidFill>
                  <a:schemeClr val="tx1"/>
                </a:solidFill>
                <a:effectLst/>
              </a:rPr>
              <a:t>: Manages API calls for booking and viewing appointments.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API Integration</a:t>
            </a:r>
            <a:r>
              <a:rPr kumimoji="0" lang="en-US" altLang="en-US" sz="1800" b="0" i="0" u="none" strike="noStrike" cap="none" normalizeH="0" baseline="0" dirty="0">
                <a:ln>
                  <a:noFill/>
                </a:ln>
                <a:solidFill>
                  <a:schemeClr val="tx1"/>
                </a:solidFill>
                <a:effectLst/>
                <a:latin typeface="Arial" panose="020B0604020202020204" pitchFamily="34" charset="0"/>
              </a:rPr>
              <a:t>: Used Angular’s </a:t>
            </a:r>
            <a:r>
              <a:rPr kumimoji="0" lang="en-US" altLang="en-US" sz="1800" b="0" i="0" u="none" strike="noStrike" cap="none" normalizeH="0" baseline="0" dirty="0">
                <a:ln>
                  <a:noFill/>
                </a:ln>
                <a:solidFill>
                  <a:schemeClr val="tx1"/>
                </a:solidFill>
                <a:effectLst/>
                <a:latin typeface="Arial Unicode MS"/>
              </a:rPr>
              <a:t>HttpClient</a:t>
            </a:r>
            <a:r>
              <a:rPr kumimoji="0" lang="en-US" altLang="en-US" sz="1800" b="0" i="0" u="none" strike="noStrike" cap="none" normalizeH="0" baseline="0" dirty="0">
                <a:ln>
                  <a:noFill/>
                </a:ln>
                <a:solidFill>
                  <a:schemeClr val="tx1"/>
                </a:solidFill>
                <a:effectLst/>
              </a:rPr>
              <a:t> to connect frontend components with backend RESTful APIs.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484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D4E62A0-F960-ECD3-E94B-0F09DE65AC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68544"/>
            <a:ext cx="5181600" cy="3789576"/>
          </a:xfrm>
        </p:spPr>
      </p:pic>
      <p:pic>
        <p:nvPicPr>
          <p:cNvPr id="8" name="Content Placeholder 7">
            <a:extLst>
              <a:ext uri="{FF2B5EF4-FFF2-40B4-BE49-F238E27FC236}">
                <a16:creationId xmlns:a16="http://schemas.microsoft.com/office/drawing/2014/main" id="{BC4A7FB2-61ED-CF6F-69E4-5FB618B69B4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583704"/>
            <a:ext cx="5181600" cy="4040448"/>
          </a:xfrm>
        </p:spPr>
      </p:pic>
    </p:spTree>
    <p:extLst>
      <p:ext uri="{BB962C8B-B14F-4D97-AF65-F5344CB8AC3E}">
        <p14:creationId xmlns:p14="http://schemas.microsoft.com/office/powerpoint/2010/main" val="418415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A67A-7EAC-9685-4881-542D2DC7B88B}"/>
              </a:ext>
            </a:extLst>
          </p:cNvPr>
          <p:cNvSpPr>
            <a:spLocks noGrp="1"/>
          </p:cNvSpPr>
          <p:nvPr>
            <p:ph type="title"/>
          </p:nvPr>
        </p:nvSpPr>
        <p:spPr/>
        <p:txBody>
          <a:bodyPr>
            <a:normAutofit/>
          </a:bodyPr>
          <a:lstStyle/>
          <a:p>
            <a:r>
              <a:rPr lang="en-US" sz="2400" b="1" dirty="0"/>
              <a:t>Day 3:</a:t>
            </a:r>
            <a:r>
              <a:rPr lang="en-US" sz="2400" dirty="0"/>
              <a:t> Containerized the Spring Boot application using Docker and set up Docker Compose to run the backend alongside a MySQL container.</a:t>
            </a:r>
            <a:endParaRPr lang="en-IN" sz="2400" dirty="0"/>
          </a:p>
        </p:txBody>
      </p:sp>
      <p:pic>
        <p:nvPicPr>
          <p:cNvPr id="5" name="Content Placeholder 4">
            <a:extLst>
              <a:ext uri="{FF2B5EF4-FFF2-40B4-BE49-F238E27FC236}">
                <a16:creationId xmlns:a16="http://schemas.microsoft.com/office/drawing/2014/main" id="{07E1A62F-7278-2CB1-7680-91B939097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0100"/>
            <a:ext cx="10760242" cy="4106863"/>
          </a:xfrm>
        </p:spPr>
      </p:pic>
    </p:spTree>
    <p:extLst>
      <p:ext uri="{BB962C8B-B14F-4D97-AF65-F5344CB8AC3E}">
        <p14:creationId xmlns:p14="http://schemas.microsoft.com/office/powerpoint/2010/main" val="381672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AF50-798F-C1A7-51DE-C7B8202CC2DB}"/>
              </a:ext>
            </a:extLst>
          </p:cNvPr>
          <p:cNvSpPr>
            <a:spLocks noGrp="1"/>
          </p:cNvSpPr>
          <p:nvPr>
            <p:ph type="title"/>
          </p:nvPr>
        </p:nvSpPr>
        <p:spPr/>
        <p:txBody>
          <a:bodyPr>
            <a:normAutofit/>
          </a:bodyPr>
          <a:lstStyle/>
          <a:p>
            <a:pPr algn="ctr"/>
            <a:r>
              <a:rPr lang="en-IN" dirty="0"/>
              <a:t>Day 4: Kubernetes Deployment</a:t>
            </a:r>
          </a:p>
        </p:txBody>
      </p:sp>
      <p:sp>
        <p:nvSpPr>
          <p:cNvPr id="4" name="Rectangle 1">
            <a:extLst>
              <a:ext uri="{FF2B5EF4-FFF2-40B4-BE49-F238E27FC236}">
                <a16:creationId xmlns:a16="http://schemas.microsoft.com/office/drawing/2014/main" id="{1385EF3C-D2E6-AD58-336C-0D25A105E40E}"/>
              </a:ext>
            </a:extLst>
          </p:cNvPr>
          <p:cNvSpPr>
            <a:spLocks noGrp="1" noChangeArrowheads="1"/>
          </p:cNvSpPr>
          <p:nvPr>
            <p:ph idx="1"/>
          </p:nvPr>
        </p:nvSpPr>
        <p:spPr bwMode="auto">
          <a:xfrm>
            <a:off x="1602558" y="1629606"/>
            <a:ext cx="843856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Kubernetes Deployment Setup</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Created </a:t>
            </a:r>
            <a:r>
              <a:rPr kumimoji="0" lang="en-US" altLang="en-US" sz="1600" b="0" i="0" u="none" strike="noStrike" cap="none" normalizeH="0" baseline="0" dirty="0">
                <a:ln>
                  <a:noFill/>
                </a:ln>
                <a:solidFill>
                  <a:schemeClr val="tx1"/>
                </a:solidFill>
                <a:effectLst/>
                <a:latin typeface="Arial Unicode MS"/>
              </a:rPr>
              <a:t>mysql-deployment.yaml</a:t>
            </a:r>
            <a:r>
              <a:rPr kumimoji="0" lang="en-US" altLang="en-US" sz="1600" b="0" i="0" u="none" strike="noStrike" cap="none" normalizeH="0" baseline="0" dirty="0">
                <a:ln>
                  <a:noFill/>
                </a:ln>
                <a:solidFill>
                  <a:schemeClr val="tx1"/>
                </a:solidFill>
                <a:effectLst/>
              </a:rPr>
              <a:t> to deploy the MySQL database with environment variables for DB name, user, and password.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Created </a:t>
            </a:r>
            <a:r>
              <a:rPr kumimoji="0" lang="en-US" altLang="en-US" sz="1600" b="0" i="0" u="none" strike="noStrike" cap="none" normalizeH="0" baseline="0" dirty="0">
                <a:ln>
                  <a:noFill/>
                </a:ln>
                <a:solidFill>
                  <a:schemeClr val="tx1"/>
                </a:solidFill>
                <a:effectLst/>
                <a:latin typeface="Arial Unicode MS"/>
              </a:rPr>
              <a:t>app-deployment.yaml</a:t>
            </a:r>
            <a:r>
              <a:rPr kumimoji="0" lang="en-US" altLang="en-US" sz="1600" b="0" i="0" u="none" strike="noStrike" cap="none" normalizeH="0" baseline="0" dirty="0">
                <a:ln>
                  <a:noFill/>
                </a:ln>
                <a:solidFill>
                  <a:schemeClr val="tx1"/>
                </a:solidFill>
                <a:effectLst/>
              </a:rPr>
              <a:t> for deploying the Spring Boot backend application, including container image, ports, and environment configuration for connecting to MySQL.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Created </a:t>
            </a:r>
            <a:r>
              <a:rPr kumimoji="0" lang="en-US" altLang="en-US" sz="1600" b="0" i="0" u="none" strike="noStrike" cap="none" normalizeH="0" baseline="0" dirty="0">
                <a:ln>
                  <a:noFill/>
                </a:ln>
                <a:solidFill>
                  <a:schemeClr val="tx1"/>
                </a:solidFill>
                <a:effectLst/>
                <a:latin typeface="Arial Unicode MS"/>
              </a:rPr>
              <a:t>full-deployment.yaml</a:t>
            </a:r>
            <a:r>
              <a:rPr kumimoji="0" lang="en-US" altLang="en-US" sz="1600" b="0" i="0" u="none" strike="noStrike" cap="none" normalizeH="0" baseline="0" dirty="0">
                <a:ln>
                  <a:noFill/>
                </a:ln>
                <a:solidFill>
                  <a:schemeClr val="tx1"/>
                </a:solidFill>
                <a:effectLst/>
              </a:rPr>
              <a:t> to orchestrate the deployment of all components (MySQL and Spring Boot) in a single file for easier management.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Service Configuration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Defined Kubernetes </a:t>
            </a:r>
            <a:r>
              <a:rPr kumimoji="0" lang="en-US" altLang="en-US" sz="1600" b="1" i="0" u="none" strike="noStrike" cap="none" normalizeH="0" baseline="0" dirty="0">
                <a:ln>
                  <a:noFill/>
                </a:ln>
                <a:solidFill>
                  <a:schemeClr val="tx1"/>
                </a:solidFill>
                <a:effectLst/>
                <a:latin typeface="Arial" panose="020B0604020202020204" pitchFamily="34" charset="0"/>
              </a:rPr>
              <a:t>Services</a:t>
            </a:r>
            <a:r>
              <a:rPr kumimoji="0" lang="en-US" altLang="en-US" sz="1600" b="0" i="0" u="none" strike="noStrike" cap="none" normalizeH="0" baseline="0" dirty="0">
                <a:ln>
                  <a:noFill/>
                </a:ln>
                <a:solidFill>
                  <a:schemeClr val="tx1"/>
                </a:solidFill>
                <a:effectLst/>
                <a:latin typeface="Arial" panose="020B0604020202020204" pitchFamily="34" charset="0"/>
              </a:rPr>
              <a:t> (ClusterIP or NodePort) within the YAML files to expose the backend and database internally within the cluster.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383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492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vt:lpstr>
      <vt:lpstr>Calibri Light</vt:lpstr>
      <vt:lpstr>Office Theme</vt:lpstr>
      <vt:lpstr>PowerPoint Presentation</vt:lpstr>
      <vt:lpstr>Project Introduction: Appointment Booking System</vt:lpstr>
      <vt:lpstr>                         ER Diagram</vt:lpstr>
      <vt:lpstr>Day 1: Backend Setup and Implementation</vt:lpstr>
      <vt:lpstr>PowerPoint Presentation</vt:lpstr>
      <vt:lpstr>Day 2: Frontend Development and Integration</vt:lpstr>
      <vt:lpstr>PowerPoint Presentation</vt:lpstr>
      <vt:lpstr>Day 3: Containerized the Spring Boot application using Docker and set up Docker Compose to run the backend alongside a MySQL container.</vt:lpstr>
      <vt:lpstr>Day 4: Kubernetes Deployment</vt:lpstr>
      <vt:lpstr>Day 5: Testing and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Kosuru.Lakshmi</dc:creator>
  <cp:lastModifiedBy>Kosuru.Lakshmi</cp:lastModifiedBy>
  <cp:revision>6</cp:revision>
  <dcterms:created xsi:type="dcterms:W3CDTF">2025-08-29T04:32:29Z</dcterms:created>
  <dcterms:modified xsi:type="dcterms:W3CDTF">2025-08-29T07:12:47Z</dcterms:modified>
</cp:coreProperties>
</file>