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3" r:id="rId7"/>
    <p:sldId id="275" r:id="rId8"/>
    <p:sldId id="265" r:id="rId9"/>
    <p:sldId id="264" r:id="rId10"/>
    <p:sldId id="267" r:id="rId11"/>
    <p:sldId id="273" r:id="rId12"/>
    <p:sldId id="276" r:id="rId13"/>
    <p:sldId id="268" r:id="rId14"/>
    <p:sldId id="272" r:id="rId15"/>
    <p:sldId id="274" r:id="rId16"/>
    <p:sldId id="269" r:id="rId17"/>
    <p:sldId id="270"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8D3716-81D6-40F0-80C4-68C766DCE77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E812ACF-28C9-4744-92DA-D86040562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7E81514-B5C3-4D2F-A8DB-D38FCF33060E}"/>
              </a:ext>
            </a:extLst>
          </p:cNvPr>
          <p:cNvSpPr>
            <a:spLocks noGrp="1"/>
          </p:cNvSpPr>
          <p:nvPr>
            <p:ph type="dt" sz="half" idx="10"/>
          </p:nvPr>
        </p:nvSpPr>
        <p:spPr/>
        <p:txBody>
          <a:bodyPr/>
          <a:lstStyle/>
          <a:p>
            <a:fld id="{D7B6A5F9-199B-4DA3-AAED-3B13DA2663CF}" type="datetimeFigureOut">
              <a:rPr lang="ru-RU" smtClean="0"/>
              <a:t>26.04.2023</a:t>
            </a:fld>
            <a:endParaRPr lang="ru-RU"/>
          </a:p>
        </p:txBody>
      </p:sp>
      <p:sp>
        <p:nvSpPr>
          <p:cNvPr id="5" name="Нижний колонтитул 4">
            <a:extLst>
              <a:ext uri="{FF2B5EF4-FFF2-40B4-BE49-F238E27FC236}">
                <a16:creationId xmlns:a16="http://schemas.microsoft.com/office/drawing/2014/main" id="{E1585685-5353-414A-BCA2-B247D170ED7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2221B59-C916-418A-924E-6ED23FE2D498}"/>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336494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4E6834-580A-45A2-ACDB-6A7EAA27DDF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6208109-521A-4C18-868F-4D12D40418A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A14D1C8-6820-45E4-9C49-DEE9AADDB91B}"/>
              </a:ext>
            </a:extLst>
          </p:cNvPr>
          <p:cNvSpPr>
            <a:spLocks noGrp="1"/>
          </p:cNvSpPr>
          <p:nvPr>
            <p:ph type="dt" sz="half" idx="10"/>
          </p:nvPr>
        </p:nvSpPr>
        <p:spPr/>
        <p:txBody>
          <a:bodyPr/>
          <a:lstStyle/>
          <a:p>
            <a:fld id="{D7B6A5F9-199B-4DA3-AAED-3B13DA2663CF}" type="datetimeFigureOut">
              <a:rPr lang="ru-RU" smtClean="0"/>
              <a:t>26.04.2023</a:t>
            </a:fld>
            <a:endParaRPr lang="ru-RU"/>
          </a:p>
        </p:txBody>
      </p:sp>
      <p:sp>
        <p:nvSpPr>
          <p:cNvPr id="5" name="Нижний колонтитул 4">
            <a:extLst>
              <a:ext uri="{FF2B5EF4-FFF2-40B4-BE49-F238E27FC236}">
                <a16:creationId xmlns:a16="http://schemas.microsoft.com/office/drawing/2014/main" id="{E6E57774-D53B-4745-A364-AA458907B97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9D15ED9-AF90-4630-B6D1-4A3CC80CAA69}"/>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141985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DA0687B-43CA-4402-A73A-8F37EDE2A65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C6BFDD2-09B8-4752-8922-FD58DA5D870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064D32B-1D8A-48F6-8D26-36C829112713}"/>
              </a:ext>
            </a:extLst>
          </p:cNvPr>
          <p:cNvSpPr>
            <a:spLocks noGrp="1"/>
          </p:cNvSpPr>
          <p:nvPr>
            <p:ph type="dt" sz="half" idx="10"/>
          </p:nvPr>
        </p:nvSpPr>
        <p:spPr/>
        <p:txBody>
          <a:bodyPr/>
          <a:lstStyle/>
          <a:p>
            <a:fld id="{D7B6A5F9-199B-4DA3-AAED-3B13DA2663CF}" type="datetimeFigureOut">
              <a:rPr lang="ru-RU" smtClean="0"/>
              <a:t>26.04.2023</a:t>
            </a:fld>
            <a:endParaRPr lang="ru-RU"/>
          </a:p>
        </p:txBody>
      </p:sp>
      <p:sp>
        <p:nvSpPr>
          <p:cNvPr id="5" name="Нижний колонтитул 4">
            <a:extLst>
              <a:ext uri="{FF2B5EF4-FFF2-40B4-BE49-F238E27FC236}">
                <a16:creationId xmlns:a16="http://schemas.microsoft.com/office/drawing/2014/main" id="{7A5C304C-4612-47D7-81E4-40943E3D16C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ABB6152-2B9B-4FB7-8E1B-BD9FCC4D4CC3}"/>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399658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FE940A-F19B-44A3-9B30-F96F3F4AEF6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041F7BC-9676-4118-B5F2-033F3FBE7F5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C59C518-2F47-4A59-A56D-8E27EBFB6F94}"/>
              </a:ext>
            </a:extLst>
          </p:cNvPr>
          <p:cNvSpPr>
            <a:spLocks noGrp="1"/>
          </p:cNvSpPr>
          <p:nvPr>
            <p:ph type="dt" sz="half" idx="10"/>
          </p:nvPr>
        </p:nvSpPr>
        <p:spPr/>
        <p:txBody>
          <a:bodyPr/>
          <a:lstStyle/>
          <a:p>
            <a:fld id="{D7B6A5F9-199B-4DA3-AAED-3B13DA2663CF}" type="datetimeFigureOut">
              <a:rPr lang="ru-RU" smtClean="0"/>
              <a:t>26.04.2023</a:t>
            </a:fld>
            <a:endParaRPr lang="ru-RU"/>
          </a:p>
        </p:txBody>
      </p:sp>
      <p:sp>
        <p:nvSpPr>
          <p:cNvPr id="5" name="Нижний колонтитул 4">
            <a:extLst>
              <a:ext uri="{FF2B5EF4-FFF2-40B4-BE49-F238E27FC236}">
                <a16:creationId xmlns:a16="http://schemas.microsoft.com/office/drawing/2014/main" id="{3B8BCB73-4A06-43BE-907B-210D5FA853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0D9ED60-6269-461D-B5F8-CB1479D1A9FE}"/>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145399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A452AA-B760-4C84-9276-16588BE6B7F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1EE7B81-1B6F-484D-B62B-E6276227DA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C909E47-6C96-4497-A1AE-BA6B86867E4C}"/>
              </a:ext>
            </a:extLst>
          </p:cNvPr>
          <p:cNvSpPr>
            <a:spLocks noGrp="1"/>
          </p:cNvSpPr>
          <p:nvPr>
            <p:ph type="dt" sz="half" idx="10"/>
          </p:nvPr>
        </p:nvSpPr>
        <p:spPr/>
        <p:txBody>
          <a:bodyPr/>
          <a:lstStyle/>
          <a:p>
            <a:fld id="{D7B6A5F9-199B-4DA3-AAED-3B13DA2663CF}" type="datetimeFigureOut">
              <a:rPr lang="ru-RU" smtClean="0"/>
              <a:t>26.04.2023</a:t>
            </a:fld>
            <a:endParaRPr lang="ru-RU"/>
          </a:p>
        </p:txBody>
      </p:sp>
      <p:sp>
        <p:nvSpPr>
          <p:cNvPr id="5" name="Нижний колонтитул 4">
            <a:extLst>
              <a:ext uri="{FF2B5EF4-FFF2-40B4-BE49-F238E27FC236}">
                <a16:creationId xmlns:a16="http://schemas.microsoft.com/office/drawing/2014/main" id="{ADF1D499-5668-4E95-9DA4-1C78C294EBE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BA1BF37-661C-489A-9D85-71B367C46870}"/>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39056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290848-C81C-4058-8C4B-8BC94F16679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3D2783F-80B6-4A53-B2AA-E26A0438B7C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717F4A4-4E17-482F-AB38-8F37CD7961E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CC57CE6-6220-4603-9A95-9210DD5F647D}"/>
              </a:ext>
            </a:extLst>
          </p:cNvPr>
          <p:cNvSpPr>
            <a:spLocks noGrp="1"/>
          </p:cNvSpPr>
          <p:nvPr>
            <p:ph type="dt" sz="half" idx="10"/>
          </p:nvPr>
        </p:nvSpPr>
        <p:spPr/>
        <p:txBody>
          <a:bodyPr/>
          <a:lstStyle/>
          <a:p>
            <a:fld id="{D7B6A5F9-199B-4DA3-AAED-3B13DA2663CF}" type="datetimeFigureOut">
              <a:rPr lang="ru-RU" smtClean="0"/>
              <a:t>26.04.2023</a:t>
            </a:fld>
            <a:endParaRPr lang="ru-RU"/>
          </a:p>
        </p:txBody>
      </p:sp>
      <p:sp>
        <p:nvSpPr>
          <p:cNvPr id="6" name="Нижний колонтитул 5">
            <a:extLst>
              <a:ext uri="{FF2B5EF4-FFF2-40B4-BE49-F238E27FC236}">
                <a16:creationId xmlns:a16="http://schemas.microsoft.com/office/drawing/2014/main" id="{63B08329-9123-4213-BDB9-B9D5BA6A273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FFD482A-0385-416D-86A8-CB568A63F31F}"/>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84084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BA773D-015D-4290-8FC7-D175365A25D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2673532-A2CE-4245-B1B5-E2A849D905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8497FC3-0FF7-422E-A037-4BEA976B68B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8101180-1E64-4AC6-9488-8EDBB46A36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FB776EC-9DD0-4D88-82A6-6A4FE7CA7A1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146849E-8F48-41E6-8A07-E006BCB6FEC2}"/>
              </a:ext>
            </a:extLst>
          </p:cNvPr>
          <p:cNvSpPr>
            <a:spLocks noGrp="1"/>
          </p:cNvSpPr>
          <p:nvPr>
            <p:ph type="dt" sz="half" idx="10"/>
          </p:nvPr>
        </p:nvSpPr>
        <p:spPr/>
        <p:txBody>
          <a:bodyPr/>
          <a:lstStyle/>
          <a:p>
            <a:fld id="{D7B6A5F9-199B-4DA3-AAED-3B13DA2663CF}" type="datetimeFigureOut">
              <a:rPr lang="ru-RU" smtClean="0"/>
              <a:t>26.04.2023</a:t>
            </a:fld>
            <a:endParaRPr lang="ru-RU"/>
          </a:p>
        </p:txBody>
      </p:sp>
      <p:sp>
        <p:nvSpPr>
          <p:cNvPr id="8" name="Нижний колонтитул 7">
            <a:extLst>
              <a:ext uri="{FF2B5EF4-FFF2-40B4-BE49-F238E27FC236}">
                <a16:creationId xmlns:a16="http://schemas.microsoft.com/office/drawing/2014/main" id="{BD881F07-4EFD-4E68-8699-6534258D0C1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83C7C98-891B-4ECE-8582-58841A0BFDC6}"/>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26370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14E23E-9572-4682-84D3-8223CED6018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01D3BD9-3088-4E67-9442-151590826E41}"/>
              </a:ext>
            </a:extLst>
          </p:cNvPr>
          <p:cNvSpPr>
            <a:spLocks noGrp="1"/>
          </p:cNvSpPr>
          <p:nvPr>
            <p:ph type="dt" sz="half" idx="10"/>
          </p:nvPr>
        </p:nvSpPr>
        <p:spPr/>
        <p:txBody>
          <a:bodyPr/>
          <a:lstStyle/>
          <a:p>
            <a:fld id="{D7B6A5F9-199B-4DA3-AAED-3B13DA2663CF}" type="datetimeFigureOut">
              <a:rPr lang="ru-RU" smtClean="0"/>
              <a:t>26.04.2023</a:t>
            </a:fld>
            <a:endParaRPr lang="ru-RU"/>
          </a:p>
        </p:txBody>
      </p:sp>
      <p:sp>
        <p:nvSpPr>
          <p:cNvPr id="4" name="Нижний колонтитул 3">
            <a:extLst>
              <a:ext uri="{FF2B5EF4-FFF2-40B4-BE49-F238E27FC236}">
                <a16:creationId xmlns:a16="http://schemas.microsoft.com/office/drawing/2014/main" id="{7F957F2A-7DCD-40D1-8655-E009F4D30BE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892402D-38D6-4E06-B088-BE91E4534B7D}"/>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85633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284558F-0B61-4D21-8E26-D7F8CBEC475A}"/>
              </a:ext>
            </a:extLst>
          </p:cNvPr>
          <p:cNvSpPr>
            <a:spLocks noGrp="1"/>
          </p:cNvSpPr>
          <p:nvPr>
            <p:ph type="dt" sz="half" idx="10"/>
          </p:nvPr>
        </p:nvSpPr>
        <p:spPr/>
        <p:txBody>
          <a:bodyPr/>
          <a:lstStyle/>
          <a:p>
            <a:fld id="{D7B6A5F9-199B-4DA3-AAED-3B13DA2663CF}" type="datetimeFigureOut">
              <a:rPr lang="ru-RU" smtClean="0"/>
              <a:t>26.04.2023</a:t>
            </a:fld>
            <a:endParaRPr lang="ru-RU"/>
          </a:p>
        </p:txBody>
      </p:sp>
      <p:sp>
        <p:nvSpPr>
          <p:cNvPr id="3" name="Нижний колонтитул 2">
            <a:extLst>
              <a:ext uri="{FF2B5EF4-FFF2-40B4-BE49-F238E27FC236}">
                <a16:creationId xmlns:a16="http://schemas.microsoft.com/office/drawing/2014/main" id="{87B33504-5077-43A3-8FBC-048B0B98A21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CD09F0C-FF34-482D-8F30-3419A542F9F9}"/>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240074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63852C-A656-4B34-9F72-AE7E6CB96F5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1BC1D22-84FB-43F0-933D-65CC7D88E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51D60CD-BDF8-4C72-8199-5119551AC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15F9F94-D14A-46E9-91C8-52BA9D555DAC}"/>
              </a:ext>
            </a:extLst>
          </p:cNvPr>
          <p:cNvSpPr>
            <a:spLocks noGrp="1"/>
          </p:cNvSpPr>
          <p:nvPr>
            <p:ph type="dt" sz="half" idx="10"/>
          </p:nvPr>
        </p:nvSpPr>
        <p:spPr/>
        <p:txBody>
          <a:bodyPr/>
          <a:lstStyle/>
          <a:p>
            <a:fld id="{D7B6A5F9-199B-4DA3-AAED-3B13DA2663CF}" type="datetimeFigureOut">
              <a:rPr lang="ru-RU" smtClean="0"/>
              <a:t>26.04.2023</a:t>
            </a:fld>
            <a:endParaRPr lang="ru-RU"/>
          </a:p>
        </p:txBody>
      </p:sp>
      <p:sp>
        <p:nvSpPr>
          <p:cNvPr id="6" name="Нижний колонтитул 5">
            <a:extLst>
              <a:ext uri="{FF2B5EF4-FFF2-40B4-BE49-F238E27FC236}">
                <a16:creationId xmlns:a16="http://schemas.microsoft.com/office/drawing/2014/main" id="{9F507D8E-FB7D-4F9C-A670-8DAD2BAA6C5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205D294-F41A-4A5F-8247-189C599CEC56}"/>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26706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6958D2-DA15-4260-93FD-5FE08F665CD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45A4F3D-BCB8-4986-B953-872184089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512F02A-1BED-4B23-B7D4-6225437AA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5AEBC44-8D62-4232-94C8-96C1748A1F94}"/>
              </a:ext>
            </a:extLst>
          </p:cNvPr>
          <p:cNvSpPr>
            <a:spLocks noGrp="1"/>
          </p:cNvSpPr>
          <p:nvPr>
            <p:ph type="dt" sz="half" idx="10"/>
          </p:nvPr>
        </p:nvSpPr>
        <p:spPr/>
        <p:txBody>
          <a:bodyPr/>
          <a:lstStyle/>
          <a:p>
            <a:fld id="{D7B6A5F9-199B-4DA3-AAED-3B13DA2663CF}" type="datetimeFigureOut">
              <a:rPr lang="ru-RU" smtClean="0"/>
              <a:t>26.04.2023</a:t>
            </a:fld>
            <a:endParaRPr lang="ru-RU"/>
          </a:p>
        </p:txBody>
      </p:sp>
      <p:sp>
        <p:nvSpPr>
          <p:cNvPr id="6" name="Нижний колонтитул 5">
            <a:extLst>
              <a:ext uri="{FF2B5EF4-FFF2-40B4-BE49-F238E27FC236}">
                <a16:creationId xmlns:a16="http://schemas.microsoft.com/office/drawing/2014/main" id="{B508791F-C0D4-4A40-A333-7BE29D63D0D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FBE4C1C-E825-4592-A475-FF64A98ACD87}"/>
              </a:ext>
            </a:extLst>
          </p:cNvPr>
          <p:cNvSpPr>
            <a:spLocks noGrp="1"/>
          </p:cNvSpPr>
          <p:nvPr>
            <p:ph type="sldNum" sz="quarter" idx="12"/>
          </p:nvPr>
        </p:nvSpPr>
        <p:spPr/>
        <p:txBody>
          <a:bodyPr/>
          <a:lstStyle/>
          <a:p>
            <a:fld id="{1D48B69F-1272-45FD-A7F5-A3F25B4DB09C}" type="slidenum">
              <a:rPr lang="ru-RU" smtClean="0"/>
              <a:t>‹#›</a:t>
            </a:fld>
            <a:endParaRPr lang="ru-RU"/>
          </a:p>
        </p:txBody>
      </p:sp>
    </p:spTree>
    <p:extLst>
      <p:ext uri="{BB962C8B-B14F-4D97-AF65-F5344CB8AC3E}">
        <p14:creationId xmlns:p14="http://schemas.microsoft.com/office/powerpoint/2010/main" val="2873869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0E1247-C236-48AA-976C-C8F36D1942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BC3D586-6EB4-4B75-AD6C-224671E2ED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1344323-1326-49DA-A4E5-0F4E0DEB9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6A5F9-199B-4DA3-AAED-3B13DA2663CF}" type="datetimeFigureOut">
              <a:rPr lang="ru-RU" smtClean="0"/>
              <a:t>26.04.2023</a:t>
            </a:fld>
            <a:endParaRPr lang="ru-RU"/>
          </a:p>
        </p:txBody>
      </p:sp>
      <p:sp>
        <p:nvSpPr>
          <p:cNvPr id="5" name="Нижний колонтитул 4">
            <a:extLst>
              <a:ext uri="{FF2B5EF4-FFF2-40B4-BE49-F238E27FC236}">
                <a16:creationId xmlns:a16="http://schemas.microsoft.com/office/drawing/2014/main" id="{AE34A7A8-7CD6-469D-B6A6-A2C1BC037A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2B59B7F-4983-40A6-B4A1-9D22D8945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8B69F-1272-45FD-A7F5-A3F25B4DB09C}" type="slidenum">
              <a:rPr lang="ru-RU" smtClean="0"/>
              <a:t>‹#›</a:t>
            </a:fld>
            <a:endParaRPr lang="ru-RU"/>
          </a:p>
        </p:txBody>
      </p:sp>
    </p:spTree>
    <p:extLst>
      <p:ext uri="{BB962C8B-B14F-4D97-AF65-F5344CB8AC3E}">
        <p14:creationId xmlns:p14="http://schemas.microsoft.com/office/powerpoint/2010/main" val="294404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BE8B29-4DE9-422B-860D-412679A681FA}"/>
              </a:ext>
            </a:extLst>
          </p:cNvPr>
          <p:cNvSpPr>
            <a:spLocks noGrp="1"/>
          </p:cNvSpPr>
          <p:nvPr>
            <p:ph type="ctrTitle"/>
          </p:nvPr>
        </p:nvSpPr>
        <p:spPr>
          <a:xfrm>
            <a:off x="274320" y="2514599"/>
            <a:ext cx="11445240" cy="2477454"/>
          </a:xfrm>
        </p:spPr>
        <p:txBody>
          <a:bodyPr>
            <a:normAutofit/>
          </a:bodyPr>
          <a:lstStyle/>
          <a:p>
            <a:r>
              <a:rPr lang="ru-RU" sz="6600" b="1" i="1" dirty="0">
                <a:latin typeface="ISOCPEUR" panose="020B0604020202020204" pitchFamily="34" charset="0"/>
              </a:rPr>
              <a:t>КУРСОВОЙ ПРОЕКТ</a:t>
            </a:r>
            <a:br>
              <a:rPr lang="ru-RU" dirty="0">
                <a:latin typeface="ISOCPEUR" panose="020B0604020202020204" pitchFamily="34" charset="0"/>
              </a:rPr>
            </a:br>
            <a:r>
              <a:rPr lang="ru-RU" sz="5300" i="1" dirty="0">
                <a:latin typeface="ISOCPEUR" panose="020B0604020202020204" pitchFamily="34" charset="0"/>
              </a:rPr>
              <a:t>Разработка информационной системы</a:t>
            </a:r>
            <a:br>
              <a:rPr lang="ru-RU" sz="5300" i="1" dirty="0">
                <a:latin typeface="ISOCPEUR" panose="020B0604020202020204" pitchFamily="34" charset="0"/>
              </a:rPr>
            </a:br>
            <a:r>
              <a:rPr lang="ru-RU" sz="5300" i="1" dirty="0">
                <a:latin typeface="ISOCPEUR" panose="020B0604020202020204" pitchFamily="34" charset="0"/>
              </a:rPr>
              <a:t>«Поликлиника»</a:t>
            </a:r>
            <a:endParaRPr lang="ru-RU" sz="5300" dirty="0">
              <a:latin typeface="ISOCPEUR" panose="020B0604020202020204" pitchFamily="34" charset="0"/>
            </a:endParaRPr>
          </a:p>
        </p:txBody>
      </p:sp>
      <p:sp>
        <p:nvSpPr>
          <p:cNvPr id="3" name="Подзаголовок 2">
            <a:extLst>
              <a:ext uri="{FF2B5EF4-FFF2-40B4-BE49-F238E27FC236}">
                <a16:creationId xmlns:a16="http://schemas.microsoft.com/office/drawing/2014/main" id="{25F2B9D9-0E1E-4571-9630-516E091AC982}"/>
              </a:ext>
            </a:extLst>
          </p:cNvPr>
          <p:cNvSpPr>
            <a:spLocks noGrp="1"/>
          </p:cNvSpPr>
          <p:nvPr>
            <p:ph type="subTitle" idx="1"/>
          </p:nvPr>
        </p:nvSpPr>
        <p:spPr>
          <a:xfrm>
            <a:off x="7520940" y="5243513"/>
            <a:ext cx="4198620" cy="1188720"/>
          </a:xfrm>
        </p:spPr>
        <p:txBody>
          <a:bodyPr>
            <a:normAutofit fontScale="40000" lnSpcReduction="20000"/>
          </a:bodyPr>
          <a:lstStyle/>
          <a:p>
            <a:pPr algn="r"/>
            <a:r>
              <a:rPr lang="ru-RU" sz="3800" i="1" dirty="0">
                <a:latin typeface="ISOCPEUR" panose="020B0604020202020204" pitchFamily="34" charset="0"/>
              </a:rPr>
              <a:t>Руководитель проекта:</a:t>
            </a:r>
          </a:p>
          <a:p>
            <a:pPr algn="r"/>
            <a:r>
              <a:rPr lang="ru-RU" sz="3800" i="1" dirty="0">
                <a:latin typeface="ISOCPEUR" panose="020B0604020202020204" pitchFamily="34" charset="0"/>
              </a:rPr>
              <a:t>            Д.П. Егоров</a:t>
            </a:r>
          </a:p>
          <a:p>
            <a:pPr algn="r"/>
            <a:r>
              <a:rPr lang="ru-RU" sz="3800" i="1" dirty="0">
                <a:latin typeface="ISOCPEUR" panose="020B0604020202020204" pitchFamily="34" charset="0"/>
              </a:rPr>
              <a:t>Выполнил студент группы: ИСП-20</a:t>
            </a:r>
          </a:p>
          <a:p>
            <a:pPr algn="r"/>
            <a:r>
              <a:rPr lang="ru-RU" sz="3800" i="1" dirty="0">
                <a:latin typeface="ISOCPEUR" panose="020B0604020202020204" pitchFamily="34" charset="0"/>
              </a:rPr>
              <a:t>С.В. Райков</a:t>
            </a:r>
            <a:endParaRPr lang="ru-RU" sz="3800" i="1" dirty="0">
              <a:highlight>
                <a:srgbClr val="FFFF00"/>
              </a:highlight>
              <a:latin typeface="ISOCPEUR" panose="020B0604020202020204" pitchFamily="34" charset="0"/>
            </a:endParaRPr>
          </a:p>
          <a:p>
            <a:endParaRPr lang="ru-RU" dirty="0"/>
          </a:p>
        </p:txBody>
      </p:sp>
      <p:sp>
        <p:nvSpPr>
          <p:cNvPr id="4" name="TextBox 3">
            <a:extLst>
              <a:ext uri="{FF2B5EF4-FFF2-40B4-BE49-F238E27FC236}">
                <a16:creationId xmlns:a16="http://schemas.microsoft.com/office/drawing/2014/main" id="{0EFA99AE-B055-48C6-98B9-EDDB250D4C21}"/>
              </a:ext>
            </a:extLst>
          </p:cNvPr>
          <p:cNvSpPr txBox="1"/>
          <p:nvPr/>
        </p:nvSpPr>
        <p:spPr>
          <a:xfrm>
            <a:off x="274320" y="388620"/>
            <a:ext cx="11445240" cy="1477328"/>
          </a:xfrm>
          <a:prstGeom prst="rect">
            <a:avLst/>
          </a:prstGeom>
          <a:noFill/>
        </p:spPr>
        <p:txBody>
          <a:bodyPr wrap="square" rtlCol="0">
            <a:spAutoFit/>
          </a:bodyPr>
          <a:lstStyle/>
          <a:p>
            <a:pPr algn="ctr"/>
            <a:r>
              <a:rPr lang="ru-RU" sz="2400" i="1" dirty="0">
                <a:latin typeface="ISOCPEUR" panose="020B0604020202020204" pitchFamily="34" charset="0"/>
              </a:rPr>
              <a:t>МИНИСТЕРСТВО ОБРАЗОВАНИЯ И НАУКИ РЕСПУБЛИКИ КОМИ</a:t>
            </a:r>
            <a:endParaRPr lang="ru-RU" sz="2400" dirty="0">
              <a:latin typeface="ISOCPEUR" panose="020B0604020202020204" pitchFamily="34" charset="0"/>
            </a:endParaRPr>
          </a:p>
          <a:p>
            <a:pPr algn="ctr"/>
            <a:r>
              <a:rPr lang="ru-RU" sz="2400" i="1" dirty="0">
                <a:latin typeface="ISOCPEUR" panose="020B0604020202020204" pitchFamily="34" charset="0"/>
              </a:rPr>
              <a:t>ГОСУДАРСТВЕННОЕ ПРОФЕССИОНАЛЬНОЕ ОБРАЗОВАТЕЛЬНОЕ УЧРЕЖДЕНИЕ</a:t>
            </a:r>
            <a:endParaRPr lang="ru-RU" sz="2400" dirty="0">
              <a:latin typeface="ISOCPEUR" panose="020B0604020202020204" pitchFamily="34" charset="0"/>
            </a:endParaRPr>
          </a:p>
          <a:p>
            <a:pPr algn="ctr"/>
            <a:r>
              <a:rPr lang="ru-RU" sz="2400" i="1" dirty="0">
                <a:latin typeface="ISOCPEUR" panose="020B0604020202020204" pitchFamily="34" charset="0"/>
              </a:rPr>
              <a:t>"ВОРКУТИНСКИЙ ПОЛИТЕХНИЧЕСКИЙ ТЕХНИКУМ"</a:t>
            </a:r>
            <a:endParaRPr lang="ru-RU" sz="2400" dirty="0">
              <a:latin typeface="ISOCPEUR" panose="020B0604020202020204" pitchFamily="34" charset="0"/>
            </a:endParaRPr>
          </a:p>
          <a:p>
            <a:endParaRPr lang="ru-RU" dirty="0"/>
          </a:p>
        </p:txBody>
      </p:sp>
    </p:spTree>
    <p:extLst>
      <p:ext uri="{BB962C8B-B14F-4D97-AF65-F5344CB8AC3E}">
        <p14:creationId xmlns:p14="http://schemas.microsoft.com/office/powerpoint/2010/main" val="31863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DFAFE7-6F1A-4B38-8E36-C1827A399B47}"/>
              </a:ext>
            </a:extLst>
          </p:cNvPr>
          <p:cNvSpPr>
            <a:spLocks noGrp="1"/>
          </p:cNvSpPr>
          <p:nvPr>
            <p:ph type="title"/>
          </p:nvPr>
        </p:nvSpPr>
        <p:spPr/>
        <p:txBody>
          <a:bodyPr>
            <a:normAutofit/>
          </a:bodyPr>
          <a:lstStyle/>
          <a:p>
            <a:r>
              <a:rPr lang="ru-RU" b="1" cap="all" dirty="0"/>
              <a:t>Разработка интерфейса информационной системы</a:t>
            </a:r>
            <a:endParaRPr lang="ru-RU" cap="all" dirty="0"/>
          </a:p>
        </p:txBody>
      </p:sp>
      <p:sp>
        <p:nvSpPr>
          <p:cNvPr id="3" name="Объект 2">
            <a:extLst>
              <a:ext uri="{FF2B5EF4-FFF2-40B4-BE49-F238E27FC236}">
                <a16:creationId xmlns:a16="http://schemas.microsoft.com/office/drawing/2014/main" id="{8383CB25-CB93-49EA-A1DE-0762879E5B97}"/>
              </a:ext>
            </a:extLst>
          </p:cNvPr>
          <p:cNvSpPr>
            <a:spLocks noGrp="1"/>
          </p:cNvSpPr>
          <p:nvPr>
            <p:ph idx="1"/>
          </p:nvPr>
        </p:nvSpPr>
        <p:spPr>
          <a:xfrm>
            <a:off x="5852160" y="1759426"/>
            <a:ext cx="5501640" cy="4351338"/>
          </a:xfrm>
        </p:spPr>
        <p:txBody>
          <a:bodyPr>
            <a:normAutofit/>
          </a:bodyPr>
          <a:lstStyle/>
          <a:p>
            <a:r>
              <a:rPr lang="ru-RU" sz="2000" dirty="0">
                <a:effectLst/>
                <a:latin typeface="Times New Roman" panose="02020603050405020304" pitchFamily="18" charset="0"/>
                <a:ea typeface="Times New Roman" panose="02020603050405020304" pitchFamily="18" charset="0"/>
              </a:rPr>
              <a:t>На рисунке находится окно авторизации в информационную систему “поликлиника”. На данном окне поля пароль и код заблокированы до той поры, пока пользователь не введёт логин, затем после нажатия на “пробел” включается поле пароль и блокируется поле логина, далее идёт проверка логина и пароля, после успешной проверки становится доступно поле “код”. Код для входа генерируется автоматически один раз в 10 секунд с выводом сообщения, также можно обновлять код в ручную. Также следующая картинка является фрагментом кода окна авторизации. </a:t>
            </a:r>
          </a:p>
        </p:txBody>
      </p:sp>
      <p:pic>
        <p:nvPicPr>
          <p:cNvPr id="4" name="Рисунок 3">
            <a:extLst>
              <a:ext uri="{FF2B5EF4-FFF2-40B4-BE49-F238E27FC236}">
                <a16:creationId xmlns:a16="http://schemas.microsoft.com/office/drawing/2014/main" id="{5B962ABF-5F13-2231-C198-91AFF1D88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34" y="1825625"/>
            <a:ext cx="4628515" cy="4218940"/>
          </a:xfrm>
          <a:prstGeom prst="rect">
            <a:avLst/>
          </a:prstGeom>
        </p:spPr>
      </p:pic>
      <p:pic>
        <p:nvPicPr>
          <p:cNvPr id="6" name="Рисунок 5">
            <a:extLst>
              <a:ext uri="{FF2B5EF4-FFF2-40B4-BE49-F238E27FC236}">
                <a16:creationId xmlns:a16="http://schemas.microsoft.com/office/drawing/2014/main" id="{2596873F-FFAE-B5AA-DB45-5907F063A7DC}"/>
              </a:ext>
            </a:extLst>
          </p:cNvPr>
          <p:cNvPicPr>
            <a:picLocks noChangeAspect="1"/>
          </p:cNvPicPr>
          <p:nvPr/>
        </p:nvPicPr>
        <p:blipFill>
          <a:blip r:embed="rId3"/>
          <a:stretch>
            <a:fillRect/>
          </a:stretch>
        </p:blipFill>
        <p:spPr>
          <a:xfrm>
            <a:off x="288734" y="1699196"/>
            <a:ext cx="5563426" cy="4445572"/>
          </a:xfrm>
          <a:prstGeom prst="rect">
            <a:avLst/>
          </a:prstGeom>
        </p:spPr>
      </p:pic>
    </p:spTree>
    <p:extLst>
      <p:ext uri="{BB962C8B-B14F-4D97-AF65-F5344CB8AC3E}">
        <p14:creationId xmlns:p14="http://schemas.microsoft.com/office/powerpoint/2010/main" val="421486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357DB4-03B3-4D32-992E-F0EBFE493EEE}"/>
              </a:ext>
            </a:extLst>
          </p:cNvPr>
          <p:cNvSpPr>
            <a:spLocks noGrp="1"/>
          </p:cNvSpPr>
          <p:nvPr>
            <p:ph type="title"/>
          </p:nvPr>
        </p:nvSpPr>
        <p:spPr/>
        <p:txBody>
          <a:bodyPr/>
          <a:lstStyle/>
          <a:p>
            <a:r>
              <a:rPr lang="ru-RU" b="1" cap="all" dirty="0"/>
              <a:t>Разработка интерфейса информационной системы</a:t>
            </a:r>
            <a:endParaRPr lang="ru-RU" dirty="0"/>
          </a:p>
        </p:txBody>
      </p:sp>
      <p:sp>
        <p:nvSpPr>
          <p:cNvPr id="3" name="Объект 2">
            <a:extLst>
              <a:ext uri="{FF2B5EF4-FFF2-40B4-BE49-F238E27FC236}">
                <a16:creationId xmlns:a16="http://schemas.microsoft.com/office/drawing/2014/main" id="{5520109B-E39F-4D03-A3F5-C0B47770D25B}"/>
              </a:ext>
            </a:extLst>
          </p:cNvPr>
          <p:cNvSpPr>
            <a:spLocks noGrp="1"/>
          </p:cNvSpPr>
          <p:nvPr>
            <p:ph idx="1"/>
          </p:nvPr>
        </p:nvSpPr>
        <p:spPr>
          <a:xfrm>
            <a:off x="6251448" y="1770761"/>
            <a:ext cx="5257800" cy="4351338"/>
          </a:xfrm>
        </p:spPr>
        <p:txBody>
          <a:bodyPr>
            <a:normAutofit fontScale="92500" lnSpcReduction="20000"/>
          </a:bodyPr>
          <a:lstStyle/>
          <a:p>
            <a:r>
              <a:rPr lang="ru-RU" sz="1800" dirty="0">
                <a:solidFill>
                  <a:srgbClr val="000000"/>
                </a:solidFill>
                <a:effectLst/>
                <a:latin typeface="Times New Roman" panose="02020603050405020304" pitchFamily="18" charset="0"/>
                <a:ea typeface="Calibri" panose="020F0502020204030204" pitchFamily="34" charset="0"/>
              </a:rPr>
              <a:t>На “рис. 3.2” представлено главное окно, которое появляется после успешного прохождения авторизации. На главном окне представлена база данных пациентов, которую может редактировать, удалять записи, изменять конкретную запись пользователь, чей уровень доступа является “администратор”. Для обычного пользователя имеется доступ к просмотру базы данных пациентов, без возможности изменять её, но с возможностью формировать отчёт в формате “.</a:t>
            </a:r>
            <a:r>
              <a:rPr lang="en-US" sz="1800" dirty="0">
                <a:solidFill>
                  <a:srgbClr val="000000"/>
                </a:solidFill>
                <a:effectLst/>
                <a:latin typeface="Times New Roman" panose="02020603050405020304" pitchFamily="18" charset="0"/>
                <a:ea typeface="Calibri" panose="020F0502020204030204" pitchFamily="34" charset="0"/>
              </a:rPr>
              <a:t>docx</a:t>
            </a:r>
            <a:r>
              <a:rPr lang="ru-RU" sz="1800" dirty="0">
                <a:solidFill>
                  <a:srgbClr val="000000"/>
                </a:solidFill>
                <a:effectLst/>
                <a:latin typeface="Times New Roman" panose="02020603050405020304" pitchFamily="18" charset="0"/>
                <a:ea typeface="Calibri" panose="020F0502020204030204" pitchFamily="34" charset="0"/>
              </a:rPr>
              <a:t>” с дальнейшей возможностью сохранения отчёта в любое удобное место. С главного окна возможно переключатся на другие окна системы, такие как “Сотрудники”, “Новости” или “Настройки”. Выполнить переход на другие окна возможно с каждого окна системы, кроме окна “Авторизация”, “Добавление” пользователя или пациента, “Редактирование” пользователя или пациента. Так же по аналогии выполнено окно “Сотрудники”, на которой находится база данных с пользователями системы. </a:t>
            </a:r>
            <a:br>
              <a:rPr lang="ru-RU" sz="1800" dirty="0">
                <a:solidFill>
                  <a:srgbClr val="000000"/>
                </a:solidFill>
                <a:effectLst/>
                <a:latin typeface="Times New Roman" panose="02020603050405020304" pitchFamily="18" charset="0"/>
                <a:ea typeface="Calibri" panose="020F0502020204030204" pitchFamily="34" charset="0"/>
              </a:rPr>
            </a:br>
            <a:r>
              <a:rPr lang="ru-RU" sz="1800" dirty="0">
                <a:solidFill>
                  <a:srgbClr val="000000"/>
                </a:solidFill>
                <a:latin typeface="Times New Roman" panose="02020603050405020304" pitchFamily="18" charset="0"/>
                <a:ea typeface="Calibri" panose="020F0502020204030204" pitchFamily="34" charset="0"/>
              </a:rPr>
              <a:t>На следующей картинке представлен код окна авторизации.</a:t>
            </a:r>
            <a:endParaRPr lang="ru-RU" sz="1800" dirty="0">
              <a:effectLst/>
              <a:latin typeface="Times New Roman" panose="02020603050405020304" pitchFamily="18" charset="0"/>
              <a:ea typeface="Times New Roman" panose="02020603050405020304" pitchFamily="18" charset="0"/>
            </a:endParaRPr>
          </a:p>
          <a:p>
            <a:endParaRPr lang="ru-RU" dirty="0"/>
          </a:p>
        </p:txBody>
      </p:sp>
      <p:pic>
        <p:nvPicPr>
          <p:cNvPr id="4" name="Рисунок 3">
            <a:extLst>
              <a:ext uri="{FF2B5EF4-FFF2-40B4-BE49-F238E27FC236}">
                <a16:creationId xmlns:a16="http://schemas.microsoft.com/office/drawing/2014/main" id="{4AC5FE0B-4755-17A1-04CE-5E7C0DB3C7BD}"/>
              </a:ext>
            </a:extLst>
          </p:cNvPr>
          <p:cNvPicPr>
            <a:picLocks noChangeAspect="1"/>
          </p:cNvPicPr>
          <p:nvPr/>
        </p:nvPicPr>
        <p:blipFill>
          <a:blip r:embed="rId2"/>
          <a:stretch>
            <a:fillRect/>
          </a:stretch>
        </p:blipFill>
        <p:spPr>
          <a:xfrm>
            <a:off x="164846" y="1979930"/>
            <a:ext cx="6120130" cy="3446780"/>
          </a:xfrm>
          <a:prstGeom prst="rect">
            <a:avLst/>
          </a:prstGeom>
        </p:spPr>
      </p:pic>
      <p:pic>
        <p:nvPicPr>
          <p:cNvPr id="6" name="Рисунок 5">
            <a:extLst>
              <a:ext uri="{FF2B5EF4-FFF2-40B4-BE49-F238E27FC236}">
                <a16:creationId xmlns:a16="http://schemas.microsoft.com/office/drawing/2014/main" id="{E8EE9AAB-63B6-36EE-716B-698EAF825203}"/>
              </a:ext>
            </a:extLst>
          </p:cNvPr>
          <p:cNvPicPr>
            <a:picLocks noChangeAspect="1"/>
          </p:cNvPicPr>
          <p:nvPr/>
        </p:nvPicPr>
        <p:blipFill>
          <a:blip r:embed="rId3"/>
          <a:stretch>
            <a:fillRect/>
          </a:stretch>
        </p:blipFill>
        <p:spPr>
          <a:xfrm>
            <a:off x="469392" y="1902996"/>
            <a:ext cx="5618480" cy="4086867"/>
          </a:xfrm>
          <a:prstGeom prst="rect">
            <a:avLst/>
          </a:prstGeom>
        </p:spPr>
      </p:pic>
      <p:pic>
        <p:nvPicPr>
          <p:cNvPr id="8" name="Рисунок 7">
            <a:extLst>
              <a:ext uri="{FF2B5EF4-FFF2-40B4-BE49-F238E27FC236}">
                <a16:creationId xmlns:a16="http://schemas.microsoft.com/office/drawing/2014/main" id="{901CEB65-375B-C660-DE7C-731021E31519}"/>
              </a:ext>
            </a:extLst>
          </p:cNvPr>
          <p:cNvPicPr>
            <a:picLocks noChangeAspect="1"/>
          </p:cNvPicPr>
          <p:nvPr/>
        </p:nvPicPr>
        <p:blipFill>
          <a:blip r:embed="rId4"/>
          <a:stretch>
            <a:fillRect/>
          </a:stretch>
        </p:blipFill>
        <p:spPr>
          <a:xfrm>
            <a:off x="843280" y="1690688"/>
            <a:ext cx="4870704" cy="4939989"/>
          </a:xfrm>
          <a:prstGeom prst="rect">
            <a:avLst/>
          </a:prstGeom>
        </p:spPr>
      </p:pic>
    </p:spTree>
    <p:extLst>
      <p:ext uri="{BB962C8B-B14F-4D97-AF65-F5344CB8AC3E}">
        <p14:creationId xmlns:p14="http://schemas.microsoft.com/office/powerpoint/2010/main" val="173687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357DB4-03B3-4D32-992E-F0EBFE493EEE}"/>
              </a:ext>
            </a:extLst>
          </p:cNvPr>
          <p:cNvSpPr>
            <a:spLocks noGrp="1"/>
          </p:cNvSpPr>
          <p:nvPr>
            <p:ph type="title"/>
          </p:nvPr>
        </p:nvSpPr>
        <p:spPr/>
        <p:txBody>
          <a:bodyPr/>
          <a:lstStyle/>
          <a:p>
            <a:r>
              <a:rPr lang="ru-RU" b="1" cap="all" dirty="0"/>
              <a:t>Разработка интерфейса информационной системы</a:t>
            </a:r>
            <a:endParaRPr lang="ru-RU" dirty="0"/>
          </a:p>
        </p:txBody>
      </p:sp>
      <p:sp>
        <p:nvSpPr>
          <p:cNvPr id="3" name="Объект 2">
            <a:extLst>
              <a:ext uri="{FF2B5EF4-FFF2-40B4-BE49-F238E27FC236}">
                <a16:creationId xmlns:a16="http://schemas.microsoft.com/office/drawing/2014/main" id="{5520109B-E39F-4D03-A3F5-C0B47770D25B}"/>
              </a:ext>
            </a:extLst>
          </p:cNvPr>
          <p:cNvSpPr>
            <a:spLocks noGrp="1"/>
          </p:cNvSpPr>
          <p:nvPr>
            <p:ph idx="1"/>
          </p:nvPr>
        </p:nvSpPr>
        <p:spPr>
          <a:xfrm>
            <a:off x="6251448" y="1770760"/>
            <a:ext cx="5257800" cy="4831207"/>
          </a:xfrm>
        </p:spPr>
        <p:txBody>
          <a:bodyPr>
            <a:normAutofit fontScale="70000" lnSpcReduction="20000"/>
          </a:bodyPr>
          <a:lstStyle/>
          <a:p>
            <a:r>
              <a:rPr lang="ru-RU" dirty="0"/>
              <a:t>На рисунке представлено окно добавления нового пользователя в систему. На данном окне реализованы поля ввода логина, пароля и роли нового пользователя, которого возможно будет добавить в систему. Ввод роли реализован через “</a:t>
            </a:r>
            <a:r>
              <a:rPr lang="en-US" dirty="0" err="1"/>
              <a:t>ComboBox</a:t>
            </a:r>
            <a:r>
              <a:rPr lang="ru-RU" dirty="0"/>
              <a:t>” – элемент, который позволяет выбирать из списка готов вариантов нужный вариант в той или иной ситуации. В данном элементе находится выбор роли пользователя: “администратор” или “пользователь”. От выбора роли меняется возможности работника при использовании автоматизированной информационной системы. Кнопка “Сохранить” сохраняет нового пользователя в базу данных, а кнопка “Назад” возвращает пользователя на окно назад. </a:t>
            </a:r>
            <a:br>
              <a:rPr lang="ru-RU" dirty="0"/>
            </a:br>
            <a:r>
              <a:rPr lang="ru-RU" dirty="0"/>
              <a:t>На следующей картинке представлен код окна</a:t>
            </a:r>
          </a:p>
          <a:p>
            <a:endParaRPr lang="ru-RU" dirty="0"/>
          </a:p>
        </p:txBody>
      </p:sp>
      <p:pic>
        <p:nvPicPr>
          <p:cNvPr id="5" name="Рисунок 4">
            <a:extLst>
              <a:ext uri="{FF2B5EF4-FFF2-40B4-BE49-F238E27FC236}">
                <a16:creationId xmlns:a16="http://schemas.microsoft.com/office/drawing/2014/main" id="{CAC2A16B-EF61-11EB-2574-627A3F7D0F5B}"/>
              </a:ext>
            </a:extLst>
          </p:cNvPr>
          <p:cNvPicPr>
            <a:picLocks noChangeAspect="1"/>
          </p:cNvPicPr>
          <p:nvPr/>
        </p:nvPicPr>
        <p:blipFill>
          <a:blip r:embed="rId2"/>
          <a:stretch>
            <a:fillRect/>
          </a:stretch>
        </p:blipFill>
        <p:spPr>
          <a:xfrm>
            <a:off x="131318" y="2024380"/>
            <a:ext cx="6120130" cy="3449320"/>
          </a:xfrm>
          <a:prstGeom prst="rect">
            <a:avLst/>
          </a:prstGeom>
        </p:spPr>
      </p:pic>
      <p:pic>
        <p:nvPicPr>
          <p:cNvPr id="9" name="Рисунок 8">
            <a:extLst>
              <a:ext uri="{FF2B5EF4-FFF2-40B4-BE49-F238E27FC236}">
                <a16:creationId xmlns:a16="http://schemas.microsoft.com/office/drawing/2014/main" id="{1EA00AF3-03EE-160B-C87B-062BF7ED6DFB}"/>
              </a:ext>
            </a:extLst>
          </p:cNvPr>
          <p:cNvPicPr>
            <a:picLocks noChangeAspect="1"/>
          </p:cNvPicPr>
          <p:nvPr/>
        </p:nvPicPr>
        <p:blipFill>
          <a:blip r:embed="rId3"/>
          <a:stretch>
            <a:fillRect/>
          </a:stretch>
        </p:blipFill>
        <p:spPr>
          <a:xfrm>
            <a:off x="60770" y="1888807"/>
            <a:ext cx="6410325" cy="4086225"/>
          </a:xfrm>
          <a:prstGeom prst="rect">
            <a:avLst/>
          </a:prstGeom>
        </p:spPr>
      </p:pic>
    </p:spTree>
    <p:extLst>
      <p:ext uri="{BB962C8B-B14F-4D97-AF65-F5344CB8AC3E}">
        <p14:creationId xmlns:p14="http://schemas.microsoft.com/office/powerpoint/2010/main" val="219638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CA883E-39ED-4F38-BB30-40D1D03BF010}"/>
              </a:ext>
            </a:extLst>
          </p:cNvPr>
          <p:cNvSpPr>
            <a:spLocks noGrp="1"/>
          </p:cNvSpPr>
          <p:nvPr>
            <p:ph type="title"/>
          </p:nvPr>
        </p:nvSpPr>
        <p:spPr/>
        <p:txBody>
          <a:bodyPr/>
          <a:lstStyle/>
          <a:p>
            <a:r>
              <a:rPr lang="ru-RU" b="1" cap="all" dirty="0"/>
              <a:t>Программирование </a:t>
            </a:r>
            <a:br>
              <a:rPr lang="en-US" b="1" cap="all" dirty="0"/>
            </a:br>
            <a:r>
              <a:rPr lang="ru-RU" b="1" cap="all" dirty="0"/>
              <a:t>информационной системы</a:t>
            </a:r>
            <a:endParaRPr lang="ru-RU" cap="all" dirty="0"/>
          </a:p>
        </p:txBody>
      </p:sp>
      <p:sp>
        <p:nvSpPr>
          <p:cNvPr id="3" name="Объект 2">
            <a:extLst>
              <a:ext uri="{FF2B5EF4-FFF2-40B4-BE49-F238E27FC236}">
                <a16:creationId xmlns:a16="http://schemas.microsoft.com/office/drawing/2014/main" id="{4AF906D5-1F65-41A3-89CE-5A3FB130CB59}"/>
              </a:ext>
            </a:extLst>
          </p:cNvPr>
          <p:cNvSpPr>
            <a:spLocks noGrp="1"/>
          </p:cNvSpPr>
          <p:nvPr>
            <p:ph idx="1"/>
          </p:nvPr>
        </p:nvSpPr>
        <p:spPr>
          <a:xfrm>
            <a:off x="7516368" y="1825625"/>
            <a:ext cx="3837432" cy="4667250"/>
          </a:xfrm>
        </p:spPr>
        <p:txBody>
          <a:bodyPr>
            <a:normAutofit lnSpcReduction="10000"/>
          </a:bodyPr>
          <a:lstStyle/>
          <a:p>
            <a:r>
              <a:rPr lang="ru-RU" sz="1800" dirty="0">
                <a:effectLst/>
                <a:latin typeface="Times New Roman" panose="02020603050405020304" pitchFamily="18" charset="0"/>
                <a:ea typeface="Times New Roman" panose="02020603050405020304" pitchFamily="18" charset="0"/>
              </a:rPr>
              <a:t>Для работы интерфейса необходимо запрограммировать элементы окон, с которыми взаимодействует пользователь системы. Для решения этого используется язык программирования “</a:t>
            </a:r>
            <a:r>
              <a:rPr lang="en-US" sz="1800" dirty="0">
                <a:effectLst/>
                <a:latin typeface="Times New Roman" panose="02020603050405020304" pitchFamily="18" charset="0"/>
                <a:ea typeface="Times New Roman" panose="02020603050405020304" pitchFamily="18" charset="0"/>
              </a:rPr>
              <a:t>C</a:t>
            </a:r>
            <a:r>
              <a:rPr lang="ru-RU" sz="1800" dirty="0">
                <a:effectLst/>
                <a:latin typeface="Times New Roman" panose="02020603050405020304" pitchFamily="18" charset="0"/>
                <a:ea typeface="Times New Roman" panose="02020603050405020304" pitchFamily="18" charset="0"/>
              </a:rPr>
              <a:t>#” вместе с “</a:t>
            </a:r>
            <a:r>
              <a:rPr lang="en-US" sz="1800" dirty="0">
                <a:effectLst/>
                <a:latin typeface="Times New Roman" panose="02020603050405020304" pitchFamily="18" charset="0"/>
                <a:ea typeface="Times New Roman" panose="02020603050405020304" pitchFamily="18" charset="0"/>
              </a:rPr>
              <a:t>WPF</a:t>
            </a:r>
            <a:r>
              <a:rPr lang="ru-RU" sz="1800" dirty="0">
                <a:effectLst/>
                <a:latin typeface="Times New Roman" panose="02020603050405020304" pitchFamily="18" charset="0"/>
                <a:ea typeface="Times New Roman" panose="02020603050405020304" pitchFamily="18" charset="0"/>
              </a:rPr>
              <a:t>” – графической составляющей системы. Ниже будут представлены основные и важные части кода для программирования действий, совершаемых над системой пользователями.</a:t>
            </a: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На первом рисунке – проверка логина на окне авторизации</a:t>
            </a: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На втором рисунке – проверка пароля</a:t>
            </a: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На третьем рисунке – генерация кода</a:t>
            </a:r>
          </a:p>
          <a:p>
            <a:endParaRPr lang="ru-RU" dirty="0"/>
          </a:p>
        </p:txBody>
      </p:sp>
      <p:pic>
        <p:nvPicPr>
          <p:cNvPr id="5" name="Рисунок 4">
            <a:extLst>
              <a:ext uri="{FF2B5EF4-FFF2-40B4-BE49-F238E27FC236}">
                <a16:creationId xmlns:a16="http://schemas.microsoft.com/office/drawing/2014/main" id="{530EEC7D-9964-E18E-9146-D91D10DA1F03}"/>
              </a:ext>
            </a:extLst>
          </p:cNvPr>
          <p:cNvPicPr>
            <a:picLocks noChangeAspect="1"/>
          </p:cNvPicPr>
          <p:nvPr/>
        </p:nvPicPr>
        <p:blipFill>
          <a:blip r:embed="rId2"/>
          <a:stretch>
            <a:fillRect/>
          </a:stretch>
        </p:blipFill>
        <p:spPr>
          <a:xfrm>
            <a:off x="423481" y="1690688"/>
            <a:ext cx="5419725" cy="3419475"/>
          </a:xfrm>
          <a:prstGeom prst="rect">
            <a:avLst/>
          </a:prstGeom>
        </p:spPr>
      </p:pic>
      <p:pic>
        <p:nvPicPr>
          <p:cNvPr id="7" name="Рисунок 6">
            <a:extLst>
              <a:ext uri="{FF2B5EF4-FFF2-40B4-BE49-F238E27FC236}">
                <a16:creationId xmlns:a16="http://schemas.microsoft.com/office/drawing/2014/main" id="{39FD4F70-2427-00FE-7462-C14AB5872BFA}"/>
              </a:ext>
            </a:extLst>
          </p:cNvPr>
          <p:cNvPicPr>
            <a:picLocks noChangeAspect="1"/>
          </p:cNvPicPr>
          <p:nvPr/>
        </p:nvPicPr>
        <p:blipFill>
          <a:blip r:embed="rId3"/>
          <a:stretch>
            <a:fillRect/>
          </a:stretch>
        </p:blipFill>
        <p:spPr>
          <a:xfrm>
            <a:off x="423480" y="1690688"/>
            <a:ext cx="5419725" cy="4564817"/>
          </a:xfrm>
          <a:prstGeom prst="rect">
            <a:avLst/>
          </a:prstGeom>
        </p:spPr>
      </p:pic>
      <p:pic>
        <p:nvPicPr>
          <p:cNvPr id="9" name="Рисунок 8">
            <a:extLst>
              <a:ext uri="{FF2B5EF4-FFF2-40B4-BE49-F238E27FC236}">
                <a16:creationId xmlns:a16="http://schemas.microsoft.com/office/drawing/2014/main" id="{193ECB58-6E92-B9D7-1135-04F7909054A4}"/>
              </a:ext>
            </a:extLst>
          </p:cNvPr>
          <p:cNvPicPr>
            <a:picLocks noChangeAspect="1"/>
          </p:cNvPicPr>
          <p:nvPr/>
        </p:nvPicPr>
        <p:blipFill>
          <a:blip r:embed="rId4"/>
          <a:stretch>
            <a:fillRect/>
          </a:stretch>
        </p:blipFill>
        <p:spPr>
          <a:xfrm>
            <a:off x="423479" y="1690687"/>
            <a:ext cx="5419725" cy="4564817"/>
          </a:xfrm>
          <a:prstGeom prst="rect">
            <a:avLst/>
          </a:prstGeom>
        </p:spPr>
      </p:pic>
    </p:spTree>
    <p:extLst>
      <p:ext uri="{BB962C8B-B14F-4D97-AF65-F5344CB8AC3E}">
        <p14:creationId xmlns:p14="http://schemas.microsoft.com/office/powerpoint/2010/main" val="352682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B4DE28-F2D7-4561-82F3-65CF4E5B2B77}"/>
              </a:ext>
            </a:extLst>
          </p:cNvPr>
          <p:cNvSpPr>
            <a:spLocks noGrp="1"/>
          </p:cNvSpPr>
          <p:nvPr>
            <p:ph type="title"/>
          </p:nvPr>
        </p:nvSpPr>
        <p:spPr/>
        <p:txBody>
          <a:bodyPr/>
          <a:lstStyle/>
          <a:p>
            <a:r>
              <a:rPr lang="ru-RU" b="1" cap="all" dirty="0"/>
              <a:t>Программирование </a:t>
            </a:r>
            <a:br>
              <a:rPr lang="en-US" b="1" cap="all" dirty="0"/>
            </a:br>
            <a:r>
              <a:rPr lang="ru-RU" b="1" cap="all" dirty="0"/>
              <a:t>информационной системы</a:t>
            </a:r>
            <a:endParaRPr lang="ru-RU" dirty="0"/>
          </a:p>
        </p:txBody>
      </p:sp>
      <p:sp>
        <p:nvSpPr>
          <p:cNvPr id="3" name="Объект 2">
            <a:extLst>
              <a:ext uri="{FF2B5EF4-FFF2-40B4-BE49-F238E27FC236}">
                <a16:creationId xmlns:a16="http://schemas.microsoft.com/office/drawing/2014/main" id="{7C3F8403-3F66-4E9F-A30E-AD5CEED53F4C}"/>
              </a:ext>
            </a:extLst>
          </p:cNvPr>
          <p:cNvSpPr>
            <a:spLocks noGrp="1"/>
          </p:cNvSpPr>
          <p:nvPr>
            <p:ph idx="1"/>
          </p:nvPr>
        </p:nvSpPr>
        <p:spPr>
          <a:xfrm>
            <a:off x="7452360" y="1770760"/>
            <a:ext cx="4535424" cy="4904360"/>
          </a:xfrm>
        </p:spPr>
        <p:txBody>
          <a:bodyPr>
            <a:normAutofit/>
          </a:bodyPr>
          <a:lstStyle/>
          <a:p>
            <a:r>
              <a:rPr lang="ru-RU" sz="1800" dirty="0">
                <a:effectLst/>
                <a:latin typeface="Times New Roman" panose="02020603050405020304" pitchFamily="18" charset="0"/>
                <a:ea typeface="Times New Roman" panose="02020603050405020304" pitchFamily="18" charset="0"/>
              </a:rPr>
              <a:t>На данном слайде представлен код окна “главное окно”, который позволяет пользователю или администратору (в зависимости от прав пользования) просматривать таблицу пациентов, переходить на другие вкладки системы, формировать отчёты, редактировать таблицу пациентов, удалять и добавлять новых пациентов в базу данных системы. По аналогии с кодом “главного окна” выполнено окно “сотрудники”, в котором совершаются те же взаимодействия что и в “главном окне”.</a:t>
            </a: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На </a:t>
            </a:r>
            <a:r>
              <a:rPr lang="ru-RU" sz="1800" dirty="0">
                <a:latin typeface="Times New Roman" panose="02020603050405020304" pitchFamily="18" charset="0"/>
                <a:ea typeface="Times New Roman" panose="02020603050405020304" pitchFamily="18" charset="0"/>
              </a:rPr>
              <a:t>первом рисунке - разграничение прав доступа </a:t>
            </a:r>
            <a:br>
              <a:rPr lang="ru-RU" sz="1800" dirty="0">
                <a:latin typeface="Times New Roman" panose="02020603050405020304" pitchFamily="18" charset="0"/>
                <a:ea typeface="Times New Roman" panose="02020603050405020304" pitchFamily="18" charset="0"/>
              </a:rPr>
            </a:br>
            <a:r>
              <a:rPr lang="ru-RU" sz="1800" dirty="0">
                <a:latin typeface="Times New Roman" panose="02020603050405020304" pitchFamily="18" charset="0"/>
                <a:ea typeface="Times New Roman" panose="02020603050405020304" pitchFamily="18" charset="0"/>
              </a:rPr>
              <a:t>На втором рисунке -  формирование отчёта по пациентам</a:t>
            </a:r>
            <a:br>
              <a:rPr lang="ru-RU" sz="1800" dirty="0">
                <a:latin typeface="Times New Roman" panose="02020603050405020304" pitchFamily="18" charset="0"/>
                <a:ea typeface="Times New Roman" panose="02020603050405020304" pitchFamily="18" charset="0"/>
              </a:rPr>
            </a:br>
            <a:r>
              <a:rPr lang="ru-RU" sz="1800" dirty="0">
                <a:latin typeface="Times New Roman" panose="02020603050405020304" pitchFamily="18" charset="0"/>
                <a:ea typeface="Times New Roman" panose="02020603050405020304" pitchFamily="18" charset="0"/>
              </a:rPr>
              <a:t>На третьем рисунке – перемещение по окнам приложения</a:t>
            </a:r>
            <a:endParaRPr lang="ru-RU" sz="1800" dirty="0">
              <a:effectLst/>
              <a:latin typeface="Times New Roman" panose="02020603050405020304" pitchFamily="18" charset="0"/>
              <a:ea typeface="Times New Roman" panose="02020603050405020304" pitchFamily="18" charset="0"/>
            </a:endParaRPr>
          </a:p>
        </p:txBody>
      </p:sp>
      <p:pic>
        <p:nvPicPr>
          <p:cNvPr id="5" name="Рисунок 4">
            <a:extLst>
              <a:ext uri="{FF2B5EF4-FFF2-40B4-BE49-F238E27FC236}">
                <a16:creationId xmlns:a16="http://schemas.microsoft.com/office/drawing/2014/main" id="{C891EAC9-29B1-EFF0-6EC2-7D2714001A30}"/>
              </a:ext>
            </a:extLst>
          </p:cNvPr>
          <p:cNvPicPr>
            <a:picLocks noChangeAspect="1"/>
          </p:cNvPicPr>
          <p:nvPr/>
        </p:nvPicPr>
        <p:blipFill>
          <a:blip r:embed="rId2"/>
          <a:stretch>
            <a:fillRect/>
          </a:stretch>
        </p:blipFill>
        <p:spPr>
          <a:xfrm>
            <a:off x="1663255" y="2600325"/>
            <a:ext cx="3781425" cy="2571750"/>
          </a:xfrm>
          <a:prstGeom prst="rect">
            <a:avLst/>
          </a:prstGeom>
        </p:spPr>
      </p:pic>
      <p:pic>
        <p:nvPicPr>
          <p:cNvPr id="7" name="Рисунок 6">
            <a:extLst>
              <a:ext uri="{FF2B5EF4-FFF2-40B4-BE49-F238E27FC236}">
                <a16:creationId xmlns:a16="http://schemas.microsoft.com/office/drawing/2014/main" id="{126CDD9B-D65D-02C8-4E2E-84CFB5255D1E}"/>
              </a:ext>
            </a:extLst>
          </p:cNvPr>
          <p:cNvPicPr>
            <a:picLocks noChangeAspect="1"/>
          </p:cNvPicPr>
          <p:nvPr/>
        </p:nvPicPr>
        <p:blipFill>
          <a:blip r:embed="rId3"/>
          <a:stretch>
            <a:fillRect/>
          </a:stretch>
        </p:blipFill>
        <p:spPr>
          <a:xfrm>
            <a:off x="709350" y="1770760"/>
            <a:ext cx="5048595" cy="4462036"/>
          </a:xfrm>
          <a:prstGeom prst="rect">
            <a:avLst/>
          </a:prstGeom>
        </p:spPr>
      </p:pic>
      <p:pic>
        <p:nvPicPr>
          <p:cNvPr id="9" name="Рисунок 8">
            <a:extLst>
              <a:ext uri="{FF2B5EF4-FFF2-40B4-BE49-F238E27FC236}">
                <a16:creationId xmlns:a16="http://schemas.microsoft.com/office/drawing/2014/main" id="{611A478E-7312-D1B7-23A6-1F2004048495}"/>
              </a:ext>
            </a:extLst>
          </p:cNvPr>
          <p:cNvPicPr>
            <a:picLocks noChangeAspect="1"/>
          </p:cNvPicPr>
          <p:nvPr/>
        </p:nvPicPr>
        <p:blipFill>
          <a:blip r:embed="rId4"/>
          <a:stretch>
            <a:fillRect/>
          </a:stretch>
        </p:blipFill>
        <p:spPr>
          <a:xfrm>
            <a:off x="838200" y="1459000"/>
            <a:ext cx="4866278" cy="5085556"/>
          </a:xfrm>
          <a:prstGeom prst="rect">
            <a:avLst/>
          </a:prstGeom>
        </p:spPr>
      </p:pic>
    </p:spTree>
    <p:extLst>
      <p:ext uri="{BB962C8B-B14F-4D97-AF65-F5344CB8AC3E}">
        <p14:creationId xmlns:p14="http://schemas.microsoft.com/office/powerpoint/2010/main" val="309873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3968CE-1D7E-424F-9BEA-4C5A3B57D543}"/>
              </a:ext>
            </a:extLst>
          </p:cNvPr>
          <p:cNvSpPr>
            <a:spLocks noGrp="1"/>
          </p:cNvSpPr>
          <p:nvPr>
            <p:ph type="title"/>
          </p:nvPr>
        </p:nvSpPr>
        <p:spPr/>
        <p:txBody>
          <a:bodyPr/>
          <a:lstStyle/>
          <a:p>
            <a:r>
              <a:rPr lang="ru-RU" b="1" cap="all" dirty="0"/>
              <a:t>Программирование </a:t>
            </a:r>
            <a:br>
              <a:rPr lang="en-US" b="1" cap="all" dirty="0"/>
            </a:br>
            <a:r>
              <a:rPr lang="ru-RU" b="1" cap="all" dirty="0"/>
              <a:t>информационной системы</a:t>
            </a:r>
            <a:endParaRPr lang="ru-RU" dirty="0"/>
          </a:p>
        </p:txBody>
      </p:sp>
      <p:sp>
        <p:nvSpPr>
          <p:cNvPr id="3" name="Объект 2">
            <a:extLst>
              <a:ext uri="{FF2B5EF4-FFF2-40B4-BE49-F238E27FC236}">
                <a16:creationId xmlns:a16="http://schemas.microsoft.com/office/drawing/2014/main" id="{0A690D10-F6AA-4AE2-AAD1-ED512CEFBDB6}"/>
              </a:ext>
            </a:extLst>
          </p:cNvPr>
          <p:cNvSpPr>
            <a:spLocks noGrp="1"/>
          </p:cNvSpPr>
          <p:nvPr>
            <p:ph idx="1"/>
          </p:nvPr>
        </p:nvSpPr>
        <p:spPr>
          <a:xfrm>
            <a:off x="7242048" y="1690688"/>
            <a:ext cx="4203192" cy="5030151"/>
          </a:xfrm>
        </p:spPr>
        <p:txBody>
          <a:bodyPr>
            <a:normAutofit/>
          </a:bodyPr>
          <a:lstStyle/>
          <a:p>
            <a:r>
              <a:rPr lang="ru-RU" sz="1800" dirty="0">
                <a:effectLst/>
                <a:latin typeface="Times New Roman" panose="02020603050405020304" pitchFamily="18" charset="0"/>
                <a:ea typeface="Times New Roman" panose="02020603050405020304" pitchFamily="18" charset="0"/>
              </a:rPr>
              <a:t>Ниже представлен код окна “добавление пользователя”, который позволяет добавлять в базу данных пользователей с разграничением прав доступа. По аналогии с кодом окна “добавление пользователя” выполнено окно “добавление пациента”, в котором совершаются те же взаимодействия, что и в окне “добавление пациента”.</a:t>
            </a: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На первом рисунке - подключение к базе данных</a:t>
            </a: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На втором рисунке - по нажатию кнопки создание нового пользователя</a:t>
            </a: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На третьем рисунке -  по нажатию кнопки возвращение пользователя на прошлое окно</a:t>
            </a:r>
          </a:p>
          <a:p>
            <a:endParaRPr lang="ru-RU" dirty="0"/>
          </a:p>
        </p:txBody>
      </p:sp>
      <p:pic>
        <p:nvPicPr>
          <p:cNvPr id="7" name="Рисунок 6">
            <a:extLst>
              <a:ext uri="{FF2B5EF4-FFF2-40B4-BE49-F238E27FC236}">
                <a16:creationId xmlns:a16="http://schemas.microsoft.com/office/drawing/2014/main" id="{2D0D3694-F73B-6964-4EB6-1416440BAF57}"/>
              </a:ext>
            </a:extLst>
          </p:cNvPr>
          <p:cNvPicPr>
            <a:picLocks noChangeAspect="1"/>
          </p:cNvPicPr>
          <p:nvPr/>
        </p:nvPicPr>
        <p:blipFill>
          <a:blip r:embed="rId2"/>
          <a:stretch>
            <a:fillRect/>
          </a:stretch>
        </p:blipFill>
        <p:spPr>
          <a:xfrm>
            <a:off x="1459801" y="1873568"/>
            <a:ext cx="3657600" cy="897064"/>
          </a:xfrm>
          <a:prstGeom prst="rect">
            <a:avLst/>
          </a:prstGeom>
        </p:spPr>
      </p:pic>
      <p:pic>
        <p:nvPicPr>
          <p:cNvPr id="9" name="Рисунок 8">
            <a:extLst>
              <a:ext uri="{FF2B5EF4-FFF2-40B4-BE49-F238E27FC236}">
                <a16:creationId xmlns:a16="http://schemas.microsoft.com/office/drawing/2014/main" id="{3701DBB3-6041-956E-715D-6CF9B8136704}"/>
              </a:ext>
            </a:extLst>
          </p:cNvPr>
          <p:cNvPicPr>
            <a:picLocks noChangeAspect="1"/>
          </p:cNvPicPr>
          <p:nvPr/>
        </p:nvPicPr>
        <p:blipFill>
          <a:blip r:embed="rId3"/>
          <a:stretch>
            <a:fillRect/>
          </a:stretch>
        </p:blipFill>
        <p:spPr>
          <a:xfrm>
            <a:off x="1459801" y="2866263"/>
            <a:ext cx="3657600" cy="2076450"/>
          </a:xfrm>
          <a:prstGeom prst="rect">
            <a:avLst/>
          </a:prstGeom>
        </p:spPr>
      </p:pic>
      <p:pic>
        <p:nvPicPr>
          <p:cNvPr id="11" name="Рисунок 10">
            <a:extLst>
              <a:ext uri="{FF2B5EF4-FFF2-40B4-BE49-F238E27FC236}">
                <a16:creationId xmlns:a16="http://schemas.microsoft.com/office/drawing/2014/main" id="{1B5FAE00-BABE-9548-3959-DAEBC3A18245}"/>
              </a:ext>
            </a:extLst>
          </p:cNvPr>
          <p:cNvPicPr>
            <a:picLocks noChangeAspect="1"/>
          </p:cNvPicPr>
          <p:nvPr/>
        </p:nvPicPr>
        <p:blipFill>
          <a:blip r:embed="rId4"/>
          <a:stretch>
            <a:fillRect/>
          </a:stretch>
        </p:blipFill>
        <p:spPr>
          <a:xfrm>
            <a:off x="1459802" y="5106732"/>
            <a:ext cx="3657600" cy="1257491"/>
          </a:xfrm>
          <a:prstGeom prst="rect">
            <a:avLst/>
          </a:prstGeom>
        </p:spPr>
      </p:pic>
    </p:spTree>
    <p:extLst>
      <p:ext uri="{BB962C8B-B14F-4D97-AF65-F5344CB8AC3E}">
        <p14:creationId xmlns:p14="http://schemas.microsoft.com/office/powerpoint/2010/main" val="200375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9D9F6A-754F-4B20-98AA-B6CDD9C57EF7}"/>
              </a:ext>
            </a:extLst>
          </p:cNvPr>
          <p:cNvSpPr>
            <a:spLocks noGrp="1"/>
          </p:cNvSpPr>
          <p:nvPr>
            <p:ph type="title"/>
          </p:nvPr>
        </p:nvSpPr>
        <p:spPr/>
        <p:txBody>
          <a:bodyPr/>
          <a:lstStyle/>
          <a:p>
            <a:r>
              <a:rPr lang="ru-RU" b="1" dirty="0"/>
              <a:t>ЗАКЛЮЧЕНИЕ</a:t>
            </a:r>
            <a:endParaRPr lang="ru-RU" dirty="0"/>
          </a:p>
        </p:txBody>
      </p:sp>
      <p:sp>
        <p:nvSpPr>
          <p:cNvPr id="5" name="Объект 4">
            <a:extLst>
              <a:ext uri="{FF2B5EF4-FFF2-40B4-BE49-F238E27FC236}">
                <a16:creationId xmlns:a16="http://schemas.microsoft.com/office/drawing/2014/main" id="{5F3AF990-1081-BA59-471A-37ACA14FACEC}"/>
              </a:ext>
            </a:extLst>
          </p:cNvPr>
          <p:cNvSpPr>
            <a:spLocks noGrp="1"/>
          </p:cNvSpPr>
          <p:nvPr>
            <p:ph idx="1"/>
          </p:nvPr>
        </p:nvSpPr>
        <p:spPr>
          <a:xfrm>
            <a:off x="324612" y="1578737"/>
            <a:ext cx="11343132" cy="5279263"/>
          </a:xfrm>
        </p:spPr>
        <p:txBody>
          <a:bodyPr>
            <a:normAutofit fontScale="92500" lnSpcReduction="10000"/>
          </a:bodyPr>
          <a:lstStyle/>
          <a:p>
            <a:pPr marL="0" indent="450000" algn="just">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По итогу проделанной работы можно сказать, что получилось хорошее приложение для информационной системы «Поликлиника», которое обеспечивает пользователю удобство при работе с приложением.</a:t>
            </a:r>
          </a:p>
          <a:p>
            <a:pPr marL="0" indent="450000" algn="just">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Поставленные цели и задачи при проектировании информационной системы были выполнены в полной мере, а именно выполнены следующие задачи: </a:t>
            </a:r>
          </a:p>
          <a:p>
            <a:pPr marL="0" lvl="0" indent="450000" algn="just">
              <a:lnSpc>
                <a:spcPct val="120000"/>
              </a:lnSpc>
              <a:spcBef>
                <a:spcPts val="0"/>
              </a:spcBef>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создана система регистрации клиентов/больных в базу данных поликлиники;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450000" algn="just">
              <a:lnSpc>
                <a:spcPct val="120000"/>
              </a:lnSpc>
              <a:spcBef>
                <a:spcPts val="0"/>
              </a:spcBef>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создан учёт медицинских карт в системе учёта;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450000" algn="just">
              <a:lnSpc>
                <a:spcPct val="120000"/>
              </a:lnSpc>
              <a:spcBef>
                <a:spcPts val="0"/>
              </a:spcBef>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построена концептуальная информационная модель;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450000" algn="just">
              <a:lnSpc>
                <a:spcPct val="120000"/>
              </a:lnSpc>
              <a:spcBef>
                <a:spcPts val="0"/>
              </a:spcBef>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сформирована физическая структура базы данных;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450000" algn="just">
              <a:lnSpc>
                <a:spcPct val="120000"/>
              </a:lnSpc>
              <a:spcBef>
                <a:spcPts val="0"/>
              </a:spcBef>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реализовано простое пользовательское приложение.</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450000" algn="just">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Работая над курсовым проектом, были сделаны следующие основные выводы, что каждая автоматизированная система должна иметь:</a:t>
            </a:r>
          </a:p>
          <a:p>
            <a:pPr marL="0" lvl="0" indent="450000" algn="just">
              <a:lnSpc>
                <a:spcPct val="120000"/>
              </a:lnSpc>
              <a:spcBef>
                <a:spcPts val="0"/>
              </a:spcBef>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идейную ценность, в виде решения какой-либо проблемы;</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450000" algn="just">
              <a:lnSpc>
                <a:spcPct val="120000"/>
              </a:lnSpc>
              <a:spcBef>
                <a:spcPts val="0"/>
              </a:spcBef>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представление о том, как будет выглядеть конечный продукт;</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450000" algn="just">
              <a:lnSpc>
                <a:spcPct val="120000"/>
              </a:lnSpc>
              <a:spcBef>
                <a:spcPts val="0"/>
              </a:spcBef>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технические требования к реализации</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450000" algn="just">
              <a:lnSpc>
                <a:spcPct val="120000"/>
              </a:lnSpc>
              <a:spcBef>
                <a:spcPts val="0"/>
              </a:spcBef>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план разработки, в котором описаны все ступени разработки проекта;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450000" algn="just">
              <a:lnSpc>
                <a:spcPct val="120000"/>
              </a:lnSpc>
              <a:spcBef>
                <a:spcPts val="0"/>
              </a:spcBef>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основные инструменты разработки</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450000" algn="just">
              <a:lnSpc>
                <a:spcPct val="120000"/>
              </a:lnSpc>
              <a:spcBef>
                <a:spcPts val="0"/>
              </a:spcBef>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Ссылка на репозиторий на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GitHub</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https</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Patriot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Kursovoy</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_</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project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Raykov</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450000" algn="just">
              <a:lnSpc>
                <a:spcPct val="120000"/>
              </a:lnSpc>
              <a:spcBef>
                <a:spcPts val="0"/>
              </a:spcBef>
              <a:buNone/>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450000" algn="just">
              <a:lnSpc>
                <a:spcPct val="120000"/>
              </a:lnSpc>
              <a:spcBef>
                <a:spcPts val="0"/>
              </a:spcBef>
              <a:buNone/>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450000">
              <a:lnSpc>
                <a:spcPct val="120000"/>
              </a:lnSpc>
              <a:spcBef>
                <a:spcPts val="0"/>
              </a:spcBef>
            </a:pPr>
            <a:endParaRPr lang="ru-RU" dirty="0"/>
          </a:p>
        </p:txBody>
      </p:sp>
    </p:spTree>
    <p:extLst>
      <p:ext uri="{BB962C8B-B14F-4D97-AF65-F5344CB8AC3E}">
        <p14:creationId xmlns:p14="http://schemas.microsoft.com/office/powerpoint/2010/main" val="1924688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ABBEA2-6B1C-4851-8A1B-BAFAC477364B}"/>
              </a:ext>
            </a:extLst>
          </p:cNvPr>
          <p:cNvSpPr>
            <a:spLocks noGrp="1"/>
          </p:cNvSpPr>
          <p:nvPr>
            <p:ph type="title"/>
          </p:nvPr>
        </p:nvSpPr>
        <p:spPr>
          <a:xfrm>
            <a:off x="838200" y="2766218"/>
            <a:ext cx="10515600" cy="1325563"/>
          </a:xfrm>
        </p:spPr>
        <p:txBody>
          <a:bodyPr/>
          <a:lstStyle/>
          <a:p>
            <a:pPr algn="ctr"/>
            <a:r>
              <a:rPr lang="ru-RU" b="1" dirty="0"/>
              <a:t>СПАСИБО ЗА ВНИМАНИЕ</a:t>
            </a:r>
          </a:p>
        </p:txBody>
      </p:sp>
    </p:spTree>
    <p:extLst>
      <p:ext uri="{BB962C8B-B14F-4D97-AF65-F5344CB8AC3E}">
        <p14:creationId xmlns:p14="http://schemas.microsoft.com/office/powerpoint/2010/main" val="177431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2483F3-7A2A-4CA5-9050-86648F50EFA2}"/>
              </a:ext>
            </a:extLst>
          </p:cNvPr>
          <p:cNvSpPr>
            <a:spLocks noGrp="1"/>
          </p:cNvSpPr>
          <p:nvPr>
            <p:ph type="title"/>
          </p:nvPr>
        </p:nvSpPr>
        <p:spPr/>
        <p:txBody>
          <a:bodyPr/>
          <a:lstStyle/>
          <a:p>
            <a:r>
              <a:rPr lang="ru-RU" b="1" dirty="0"/>
              <a:t>ЦЕЛЬ И ЗАДАЧИ</a:t>
            </a:r>
          </a:p>
        </p:txBody>
      </p:sp>
      <p:sp>
        <p:nvSpPr>
          <p:cNvPr id="3" name="Объект 2">
            <a:extLst>
              <a:ext uri="{FF2B5EF4-FFF2-40B4-BE49-F238E27FC236}">
                <a16:creationId xmlns:a16="http://schemas.microsoft.com/office/drawing/2014/main" id="{A793EC80-539F-42CF-B47E-E1E4527F899A}"/>
              </a:ext>
            </a:extLst>
          </p:cNvPr>
          <p:cNvSpPr>
            <a:spLocks noGrp="1"/>
          </p:cNvSpPr>
          <p:nvPr>
            <p:ph idx="1"/>
          </p:nvPr>
        </p:nvSpPr>
        <p:spPr>
          <a:xfrm>
            <a:off x="664464" y="1572768"/>
            <a:ext cx="10515600" cy="4768787"/>
          </a:xfrm>
        </p:spPr>
        <p:txBody>
          <a:bodyPr>
            <a:normAutofit fontScale="92500" lnSpcReduction="20000"/>
          </a:bodyPr>
          <a:lstStyle/>
          <a:p>
            <a:pPr indent="450215" algn="just">
              <a:lnSpc>
                <a:spcPct val="150000"/>
              </a:lnSpc>
            </a:pPr>
            <a:r>
              <a:rPr lang="ru-RU" sz="2400" b="1" dirty="0">
                <a:solidFill>
                  <a:srgbClr val="000000"/>
                </a:solidFill>
                <a:effectLst/>
                <a:latin typeface="Times New Roman" panose="02020603050405020304" pitchFamily="18" charset="0"/>
                <a:ea typeface="Times New Roman" panose="02020603050405020304" pitchFamily="18" charset="0"/>
              </a:rPr>
              <a:t>Цель работы:</a:t>
            </a:r>
            <a:r>
              <a:rPr lang="ru-RU" sz="2400" dirty="0">
                <a:solidFill>
                  <a:srgbClr val="000000"/>
                </a:solidFill>
                <a:effectLst/>
                <a:latin typeface="Times New Roman" panose="02020603050405020304" pitchFamily="18" charset="0"/>
                <a:ea typeface="Times New Roman" panose="02020603050405020304" pitchFamily="18" charset="0"/>
              </a:rPr>
              <a:t> разработать автоматизированную информационную систему для работы регистратуры поликлиники.</a:t>
            </a:r>
            <a:endParaRPr lang="ru-RU" sz="24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2400" b="1" dirty="0">
                <a:solidFill>
                  <a:srgbClr val="000000"/>
                </a:solidFill>
                <a:effectLst/>
                <a:latin typeface="Times New Roman" panose="02020603050405020304" pitchFamily="18" charset="0"/>
                <a:ea typeface="Times New Roman" panose="02020603050405020304" pitchFamily="18" charset="0"/>
              </a:rPr>
              <a:t>Задачи: </a:t>
            </a:r>
            <a:endParaRPr lang="ru-RU"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создать систему регистрации клиентов/больных в очереди или записи к специалистам;</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создать в системе учёт медицинских карт;</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построить концептуальную информационную модель;</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сформировать физическую структуру базы данных;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реализовать простое пользовательское приложение.</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141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2483F3-7A2A-4CA5-9050-86648F50EFA2}"/>
              </a:ext>
            </a:extLst>
          </p:cNvPr>
          <p:cNvSpPr>
            <a:spLocks noGrp="1"/>
          </p:cNvSpPr>
          <p:nvPr>
            <p:ph type="title"/>
          </p:nvPr>
        </p:nvSpPr>
        <p:spPr/>
        <p:txBody>
          <a:bodyPr/>
          <a:lstStyle/>
          <a:p>
            <a:r>
              <a:rPr lang="ru-RU" b="1" dirty="0"/>
              <a:t>АКТУАЛЬНОСТЬ</a:t>
            </a:r>
          </a:p>
        </p:txBody>
      </p:sp>
      <p:sp>
        <p:nvSpPr>
          <p:cNvPr id="3" name="Объект 2">
            <a:extLst>
              <a:ext uri="{FF2B5EF4-FFF2-40B4-BE49-F238E27FC236}">
                <a16:creationId xmlns:a16="http://schemas.microsoft.com/office/drawing/2014/main" id="{A793EC80-539F-42CF-B47E-E1E4527F899A}"/>
              </a:ext>
            </a:extLst>
          </p:cNvPr>
          <p:cNvSpPr>
            <a:spLocks noGrp="1"/>
          </p:cNvSpPr>
          <p:nvPr>
            <p:ph idx="1"/>
          </p:nvPr>
        </p:nvSpPr>
        <p:spPr>
          <a:xfrm>
            <a:off x="838200" y="1789049"/>
            <a:ext cx="10515600" cy="4351338"/>
          </a:xfrm>
        </p:spPr>
        <p:txBody>
          <a:bodyPr>
            <a:normAutofit fontScale="92500"/>
          </a:bodyPr>
          <a:lstStyle/>
          <a:p>
            <a:r>
              <a:rPr lang="ru-RU" sz="2400" dirty="0">
                <a:solidFill>
                  <a:srgbClr val="000000"/>
                </a:solidFill>
                <a:effectLst/>
                <a:latin typeface="Times New Roman" panose="02020603050405020304" pitchFamily="18" charset="0"/>
                <a:ea typeface="Times New Roman" panose="02020603050405020304" pitchFamily="18" charset="0"/>
              </a:rPr>
              <a:t>Актуальность данной темы в том, что в наш век информационных технологий, стало реально все документы преобразовывать в электронный вид и регистратура в считанные минуты может найти сведения о принятых пациентах, вызовах, кабинетах.</a:t>
            </a:r>
            <a:endParaRPr lang="ru-RU" sz="2400" dirty="0">
              <a:effectLst/>
              <a:latin typeface="Times New Roman" panose="02020603050405020304" pitchFamily="18" charset="0"/>
              <a:ea typeface="Times New Roman" panose="02020603050405020304" pitchFamily="18" charset="0"/>
            </a:endParaRPr>
          </a:p>
          <a:p>
            <a:r>
              <a:rPr lang="ru-RU" sz="2400" dirty="0">
                <a:solidFill>
                  <a:srgbClr val="000000"/>
                </a:solidFill>
                <a:effectLst/>
                <a:latin typeface="Times New Roman" panose="02020603050405020304" pitchFamily="18" charset="0"/>
                <a:ea typeface="Times New Roman" panose="02020603050405020304" pitchFamily="18" charset="0"/>
              </a:rPr>
              <a:t>Сегодня управление предприятием без компьютера просто немыслимо. Компьютеры давно и прочно вошли в такие области управления, как бухгалтерский учет, управление складом, ассортиментом, а также и медициной. Однако современный бизнес, как и многие другие направления, требует гораздо более широкого применения информационных технологий в управлении предприятием.</a:t>
            </a:r>
          </a:p>
          <a:p>
            <a:r>
              <a:rPr lang="ru-RU" sz="2400" dirty="0">
                <a:solidFill>
                  <a:srgbClr val="000000"/>
                </a:solidFill>
                <a:effectLst/>
                <a:latin typeface="Times New Roman" panose="02020603050405020304" pitchFamily="18" charset="0"/>
                <a:ea typeface="Times New Roman" panose="02020603050405020304" pitchFamily="18" charset="0"/>
              </a:rPr>
              <a:t>Автоматизированная информационная система «Поликлиника» включает в себя данные о врачах, пациентах, кабинетах и вызовах, которые необходимые для работы поликлиники. База данных позволяет осуществлять добавление, изменение, поиск и удаление данных, а также просматривать эти данные. </a:t>
            </a:r>
            <a:endParaRPr lang="ru-RU" sz="2400"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227851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A1FB85-C1BD-4E1E-BA61-DD8FBEC89C3A}"/>
              </a:ext>
            </a:extLst>
          </p:cNvPr>
          <p:cNvSpPr>
            <a:spLocks noGrp="1"/>
          </p:cNvSpPr>
          <p:nvPr>
            <p:ph type="title"/>
          </p:nvPr>
        </p:nvSpPr>
        <p:spPr>
          <a:xfrm>
            <a:off x="838200" y="365125"/>
            <a:ext cx="10888980" cy="1325563"/>
          </a:xfrm>
        </p:spPr>
        <p:txBody>
          <a:bodyPr>
            <a:normAutofit/>
          </a:bodyPr>
          <a:lstStyle/>
          <a:p>
            <a:r>
              <a:rPr lang="ru-RU" sz="3600" b="1" cap="all" dirty="0"/>
              <a:t>Выбор инструментария</a:t>
            </a:r>
          </a:p>
        </p:txBody>
      </p:sp>
      <p:sp>
        <p:nvSpPr>
          <p:cNvPr id="3" name="Объект 2">
            <a:extLst>
              <a:ext uri="{FF2B5EF4-FFF2-40B4-BE49-F238E27FC236}">
                <a16:creationId xmlns:a16="http://schemas.microsoft.com/office/drawing/2014/main" id="{0C47C686-7082-4135-9835-B64BC7F6205C}"/>
              </a:ext>
            </a:extLst>
          </p:cNvPr>
          <p:cNvSpPr>
            <a:spLocks noGrp="1"/>
          </p:cNvSpPr>
          <p:nvPr>
            <p:ph idx="1"/>
          </p:nvPr>
        </p:nvSpPr>
        <p:spPr/>
        <p:txBody>
          <a:bodyPr>
            <a:normAutofit lnSpcReduction="10000"/>
          </a:bodyPr>
          <a:lstStyle/>
          <a:p>
            <a:pPr marL="0" indent="0">
              <a:buNone/>
            </a:pPr>
            <a:r>
              <a:rPr lang="ru-RU" dirty="0"/>
              <a:t>Для реализации проекта был выбран язык </a:t>
            </a:r>
            <a:r>
              <a:rPr lang="en-US" dirty="0"/>
              <a:t>C# + WPF + SQL</a:t>
            </a:r>
          </a:p>
          <a:p>
            <a:pPr indent="450215"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C</a:t>
            </a:r>
            <a:r>
              <a:rPr lang="ru-RU" sz="1800" dirty="0">
                <a:solidFill>
                  <a:srgbClr val="000000"/>
                </a:solidFill>
                <a:effectLst/>
                <a:latin typeface="Times New Roman" panose="02020603050405020304" pitchFamily="18" charset="0"/>
                <a:ea typeface="Times New Roman" panose="02020603050405020304" pitchFamily="18" charset="0"/>
              </a:rPr>
              <a:t># — объектно-ориентированный язык программирования общего назначения. Разработан в 1998—2001 годах группой инженеров компании </a:t>
            </a:r>
            <a:r>
              <a:rPr lang="en-US" sz="1800" dirty="0">
                <a:solidFill>
                  <a:srgbClr val="000000"/>
                </a:solidFill>
                <a:effectLst/>
                <a:latin typeface="Times New Roman" panose="02020603050405020304" pitchFamily="18" charset="0"/>
                <a:ea typeface="Times New Roman" panose="02020603050405020304" pitchFamily="18" charset="0"/>
              </a:rPr>
              <a:t>Microsoft</a:t>
            </a:r>
            <a:r>
              <a:rPr lang="ru-RU" sz="1800" dirty="0">
                <a:solidFill>
                  <a:srgbClr val="000000"/>
                </a:solidFill>
                <a:effectLst/>
                <a:latin typeface="Times New Roman" panose="02020603050405020304" pitchFamily="18" charset="0"/>
                <a:ea typeface="Times New Roman" panose="02020603050405020304" pitchFamily="18" charset="0"/>
              </a:rPr>
              <a:t> под руководством Андерса </a:t>
            </a:r>
            <a:r>
              <a:rPr lang="ru-RU" sz="1800" dirty="0" err="1">
                <a:solidFill>
                  <a:srgbClr val="000000"/>
                </a:solidFill>
                <a:effectLst/>
                <a:latin typeface="Times New Roman" panose="02020603050405020304" pitchFamily="18" charset="0"/>
                <a:ea typeface="Times New Roman" panose="02020603050405020304" pitchFamily="18" charset="0"/>
              </a:rPr>
              <a:t>Хейлсберга</a:t>
            </a:r>
            <a:r>
              <a:rPr lang="ru-RU" sz="1800" dirty="0">
                <a:solidFill>
                  <a:srgbClr val="000000"/>
                </a:solidFill>
                <a:effectLst/>
                <a:latin typeface="Times New Roman" panose="02020603050405020304" pitchFamily="18" charset="0"/>
                <a:ea typeface="Times New Roman" panose="02020603050405020304" pitchFamily="18" charset="0"/>
              </a:rPr>
              <a:t> и Скотта </a:t>
            </a:r>
            <a:r>
              <a:rPr lang="ru-RU" sz="1800" dirty="0" err="1">
                <a:solidFill>
                  <a:srgbClr val="000000"/>
                </a:solidFill>
                <a:effectLst/>
                <a:latin typeface="Times New Roman" panose="02020603050405020304" pitchFamily="18" charset="0"/>
                <a:ea typeface="Times New Roman" panose="02020603050405020304" pitchFamily="18" charset="0"/>
              </a:rPr>
              <a:t>Вильтаумота</a:t>
            </a:r>
            <a:r>
              <a:rPr lang="ru-RU" sz="1800" dirty="0">
                <a:solidFill>
                  <a:srgbClr val="000000"/>
                </a:solidFill>
                <a:effectLst/>
                <a:latin typeface="Times New Roman" panose="02020603050405020304" pitchFamily="18" charset="0"/>
                <a:ea typeface="Times New Roman" panose="02020603050405020304" pitchFamily="18" charset="0"/>
              </a:rPr>
              <a:t> как язык разработки приложений для платформы </a:t>
            </a:r>
            <a:r>
              <a:rPr lang="en-US" sz="1800" dirty="0">
                <a:solidFill>
                  <a:srgbClr val="000000"/>
                </a:solidFill>
                <a:effectLst/>
                <a:latin typeface="Times New Roman" panose="02020603050405020304" pitchFamily="18" charset="0"/>
                <a:ea typeface="Times New Roman" panose="02020603050405020304" pitchFamily="18" charset="0"/>
              </a:rPr>
              <a:t>Microsoft</a:t>
            </a:r>
            <a:r>
              <a:rPr lang="ru-RU"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NET Framework</a:t>
            </a:r>
            <a:r>
              <a:rPr lang="ru-RU" sz="1800" dirty="0">
                <a:solidFill>
                  <a:srgbClr val="000000"/>
                </a:solidFill>
                <a:effectLst/>
                <a:latin typeface="Times New Roman" panose="02020603050405020304" pitchFamily="18" charset="0"/>
                <a:ea typeface="Times New Roman" panose="02020603050405020304" pitchFamily="18" charset="0"/>
              </a:rPr>
              <a:t> и .</a:t>
            </a:r>
            <a:r>
              <a:rPr lang="en-US" sz="1800" dirty="0">
                <a:solidFill>
                  <a:srgbClr val="000000"/>
                </a:solidFill>
                <a:effectLst/>
                <a:latin typeface="Times New Roman" panose="02020603050405020304" pitchFamily="18" charset="0"/>
                <a:ea typeface="Times New Roman" panose="02020603050405020304" pitchFamily="18" charset="0"/>
              </a:rPr>
              <a:t>NET Core</a:t>
            </a:r>
            <a:r>
              <a:rPr lang="ru-RU" sz="1800" dirty="0">
                <a:solidFill>
                  <a:srgbClr val="000000"/>
                </a:solidFill>
                <a:effectLst/>
                <a:latin typeface="Times New Roman" panose="02020603050405020304" pitchFamily="18" charset="0"/>
                <a:ea typeface="Times New Roman" panose="02020603050405020304" pitchFamily="18" charset="0"/>
              </a:rPr>
              <a:t>. Впоследствии был стандартизирован как </a:t>
            </a:r>
            <a:r>
              <a:rPr lang="en-US" sz="1800" dirty="0">
                <a:solidFill>
                  <a:srgbClr val="000000"/>
                </a:solidFill>
                <a:effectLst/>
                <a:latin typeface="Times New Roman" panose="02020603050405020304" pitchFamily="18" charset="0"/>
                <a:ea typeface="Times New Roman" panose="02020603050405020304" pitchFamily="18" charset="0"/>
              </a:rPr>
              <a:t>ECMA</a:t>
            </a:r>
            <a:r>
              <a:rPr lang="ru-RU" sz="1800" dirty="0">
                <a:solidFill>
                  <a:srgbClr val="000000"/>
                </a:solidFill>
                <a:effectLst/>
                <a:latin typeface="Times New Roman" panose="02020603050405020304" pitchFamily="18" charset="0"/>
                <a:ea typeface="Times New Roman" panose="02020603050405020304" pitchFamily="18" charset="0"/>
              </a:rPr>
              <a:t>-334 и </a:t>
            </a:r>
            <a:r>
              <a:rPr lang="en-US" sz="1800" dirty="0">
                <a:solidFill>
                  <a:srgbClr val="000000"/>
                </a:solidFill>
                <a:effectLst/>
                <a:latin typeface="Times New Roman" panose="02020603050405020304" pitchFamily="18" charset="0"/>
                <a:ea typeface="Times New Roman" panose="02020603050405020304" pitchFamily="18" charset="0"/>
              </a:rPr>
              <a:t>ISO</a:t>
            </a:r>
            <a:r>
              <a:rPr lang="ru-RU"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IEC</a:t>
            </a:r>
            <a:r>
              <a:rPr lang="ru-RU" sz="1800" dirty="0">
                <a:solidFill>
                  <a:srgbClr val="000000"/>
                </a:solidFill>
                <a:effectLst/>
                <a:latin typeface="Times New Roman" panose="02020603050405020304" pitchFamily="18" charset="0"/>
                <a:ea typeface="Times New Roman" panose="02020603050405020304" pitchFamily="18" charset="0"/>
              </a:rPr>
              <a:t> 23270.</a:t>
            </a: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C</a:t>
            </a:r>
            <a:r>
              <a:rPr lang="ru-RU" sz="1800" dirty="0">
                <a:solidFill>
                  <a:srgbClr val="000000"/>
                </a:solidFill>
                <a:effectLst/>
                <a:latin typeface="Times New Roman" panose="02020603050405020304" pitchFamily="18" charset="0"/>
                <a:ea typeface="Times New Roman" panose="02020603050405020304" pitchFamily="18" charset="0"/>
              </a:rPr>
              <a:t># относится к семье языков с </a:t>
            </a:r>
            <a:r>
              <a:rPr lang="en-US" sz="1800" dirty="0">
                <a:solidFill>
                  <a:srgbClr val="000000"/>
                </a:solidFill>
                <a:effectLst/>
                <a:latin typeface="Times New Roman" panose="02020603050405020304" pitchFamily="18" charset="0"/>
                <a:ea typeface="Times New Roman" panose="02020603050405020304" pitchFamily="18" charset="0"/>
              </a:rPr>
              <a:t>C</a:t>
            </a:r>
            <a:r>
              <a:rPr lang="ru-RU" sz="1800" dirty="0">
                <a:solidFill>
                  <a:srgbClr val="000000"/>
                </a:solidFill>
                <a:effectLst/>
                <a:latin typeface="Times New Roman" panose="02020603050405020304" pitchFamily="18" charset="0"/>
                <a:ea typeface="Times New Roman" panose="02020603050405020304" pitchFamily="18" charset="0"/>
              </a:rPr>
              <a:t>-подобным синтаксисом, из них его синтаксис наиболее близок к </a:t>
            </a:r>
            <a:r>
              <a:rPr lang="en-US" sz="1800" dirty="0">
                <a:solidFill>
                  <a:srgbClr val="000000"/>
                </a:solidFill>
                <a:effectLst/>
                <a:latin typeface="Times New Roman" panose="02020603050405020304" pitchFamily="18" charset="0"/>
                <a:ea typeface="Times New Roman" panose="02020603050405020304" pitchFamily="18" charset="0"/>
              </a:rPr>
              <a:t>C</a:t>
            </a:r>
            <a:r>
              <a:rPr lang="ru-RU" sz="1800" dirty="0">
                <a:solidFill>
                  <a:srgbClr val="000000"/>
                </a:solidFill>
                <a:effectLst/>
                <a:latin typeface="Times New Roman" panose="02020603050405020304" pitchFamily="18" charset="0"/>
                <a:ea typeface="Times New Roman" panose="02020603050405020304" pitchFamily="18" charset="0"/>
              </a:rPr>
              <a:t>++ и </a:t>
            </a:r>
            <a:r>
              <a:rPr lang="en-US" sz="1800" dirty="0">
                <a:solidFill>
                  <a:srgbClr val="000000"/>
                </a:solidFill>
                <a:effectLst/>
                <a:latin typeface="Times New Roman" panose="02020603050405020304" pitchFamily="18" charset="0"/>
                <a:ea typeface="Times New Roman" panose="02020603050405020304" pitchFamily="18" charset="0"/>
              </a:rPr>
              <a:t>Java</a:t>
            </a:r>
            <a:r>
              <a:rPr lang="ru-RU" sz="1800" dirty="0">
                <a:solidFill>
                  <a:srgbClr val="000000"/>
                </a:solidFill>
                <a:effectLst/>
                <a:latin typeface="Times New Roman" panose="02020603050405020304" pitchFamily="18" charset="0"/>
                <a:ea typeface="Times New Roman" panose="02020603050405020304" pitchFamily="18" charset="0"/>
              </a:rPr>
              <a:t>. Язык имеет статическую типизацию, поддерживает полиморфизм, перегрузку операторов (в том числе операторов явного и неявного приведения типа), делегаты, атрибуты, события, переменные, свойства, обобщённые типы и методы, итераторы, анонимные функции с поддержкой замыканий, </a:t>
            </a:r>
            <a:r>
              <a:rPr lang="en-US" sz="1800" dirty="0">
                <a:solidFill>
                  <a:srgbClr val="000000"/>
                </a:solidFill>
                <a:effectLst/>
                <a:latin typeface="Times New Roman" panose="02020603050405020304" pitchFamily="18" charset="0"/>
                <a:ea typeface="Times New Roman" panose="02020603050405020304" pitchFamily="18" charset="0"/>
              </a:rPr>
              <a:t>LINQ</a:t>
            </a:r>
            <a:r>
              <a:rPr lang="ru-RU" sz="1800" dirty="0">
                <a:solidFill>
                  <a:srgbClr val="000000"/>
                </a:solidFill>
                <a:effectLst/>
                <a:latin typeface="Times New Roman" panose="02020603050405020304" pitchFamily="18" charset="0"/>
                <a:ea typeface="Times New Roman" panose="02020603050405020304" pitchFamily="18" charset="0"/>
              </a:rPr>
              <a:t>, исключения, комментарии в формате </a:t>
            </a:r>
            <a:r>
              <a:rPr lang="en-US" sz="1800" dirty="0">
                <a:solidFill>
                  <a:srgbClr val="000000"/>
                </a:solidFill>
                <a:effectLst/>
                <a:latin typeface="Times New Roman" panose="02020603050405020304" pitchFamily="18" charset="0"/>
                <a:ea typeface="Times New Roman" panose="02020603050405020304" pitchFamily="18" charset="0"/>
              </a:rPr>
              <a:t>XML</a:t>
            </a:r>
            <a:r>
              <a:rPr lang="ru-RU" sz="1800" dirty="0">
                <a:solidFill>
                  <a:srgbClr val="000000"/>
                </a:solidFill>
                <a:effectLst/>
                <a:latin typeface="Times New Roman" panose="02020603050405020304" pitchFamily="18"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22123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65A691-B99F-4452-A381-638DB7B4ABBA}"/>
              </a:ext>
            </a:extLst>
          </p:cNvPr>
          <p:cNvSpPr>
            <a:spLocks noGrp="1"/>
          </p:cNvSpPr>
          <p:nvPr>
            <p:ph type="title"/>
          </p:nvPr>
        </p:nvSpPr>
        <p:spPr/>
        <p:txBody>
          <a:bodyPr/>
          <a:lstStyle/>
          <a:p>
            <a:r>
              <a:rPr lang="ru-RU" sz="3600" b="1" cap="all" dirty="0"/>
              <a:t>Выбор инструментария</a:t>
            </a:r>
          </a:p>
        </p:txBody>
      </p:sp>
      <p:sp>
        <p:nvSpPr>
          <p:cNvPr id="3" name="Объект 2">
            <a:extLst>
              <a:ext uri="{FF2B5EF4-FFF2-40B4-BE49-F238E27FC236}">
                <a16:creationId xmlns:a16="http://schemas.microsoft.com/office/drawing/2014/main" id="{344DDDDE-CB84-4AA5-B3FB-845F195232AC}"/>
              </a:ext>
            </a:extLst>
          </p:cNvPr>
          <p:cNvSpPr>
            <a:spLocks noGrp="1"/>
          </p:cNvSpPr>
          <p:nvPr>
            <p:ph idx="1"/>
          </p:nvPr>
        </p:nvSpPr>
        <p:spPr>
          <a:xfrm>
            <a:off x="591312" y="1533016"/>
            <a:ext cx="10515600" cy="5123815"/>
          </a:xfrm>
        </p:spPr>
        <p:txBody>
          <a:bodyPr>
            <a:normAutofit/>
          </a:bodyPr>
          <a:lstStyle/>
          <a:p>
            <a:pPr indent="450215"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Windows Presentation Foundation </a:t>
            </a:r>
            <a:r>
              <a:rPr lang="ru-RU"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WPF</a:t>
            </a:r>
            <a:r>
              <a:rPr lang="ru-RU"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a:t>
            </a:r>
            <a:r>
              <a:rPr lang="ru-RU" sz="1800" dirty="0">
                <a:solidFill>
                  <a:srgbClr val="000000"/>
                </a:solidFill>
                <a:effectLst/>
                <a:latin typeface="Times New Roman" panose="02020603050405020304" pitchFamily="18" charset="0"/>
                <a:ea typeface="Times New Roman" panose="02020603050405020304" pitchFamily="18" charset="0"/>
              </a:rPr>
              <a:t>— аналог </a:t>
            </a:r>
            <a:r>
              <a:rPr lang="en-US" sz="1800" dirty="0">
                <a:solidFill>
                  <a:srgbClr val="000000"/>
                </a:solidFill>
                <a:effectLst/>
                <a:latin typeface="Times New Roman" panose="02020603050405020304" pitchFamily="18" charset="0"/>
                <a:ea typeface="Times New Roman" panose="02020603050405020304" pitchFamily="18" charset="0"/>
              </a:rPr>
              <a:t>WinForms</a:t>
            </a:r>
            <a:r>
              <a:rPr lang="ru-RU" sz="1800" dirty="0">
                <a:solidFill>
                  <a:srgbClr val="000000"/>
                </a:solidFill>
                <a:effectLst/>
                <a:latin typeface="Times New Roman" panose="02020603050405020304" pitchFamily="18" charset="0"/>
                <a:ea typeface="Times New Roman" panose="02020603050405020304" pitchFamily="18" charset="0"/>
              </a:rPr>
              <a:t>, система для построения клиентских приложений</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Windows</a:t>
            </a:r>
            <a:r>
              <a:rPr lang="en-US" sz="1800" dirty="0">
                <a:solidFill>
                  <a:srgbClr val="000000"/>
                </a:solidFill>
                <a:effectLst/>
                <a:latin typeface="Times New Roman" panose="02020603050405020304" pitchFamily="18" charset="0"/>
                <a:ea typeface="Times New Roman" panose="02020603050405020304" pitchFamily="18" charset="0"/>
              </a:rPr>
              <a:t> </a:t>
            </a:r>
            <a:r>
              <a:rPr lang="ru-RU" sz="1800" dirty="0">
                <a:solidFill>
                  <a:srgbClr val="000000"/>
                </a:solidFill>
                <a:effectLst/>
                <a:latin typeface="Times New Roman" panose="02020603050405020304" pitchFamily="18" charset="0"/>
                <a:ea typeface="Times New Roman" panose="02020603050405020304" pitchFamily="18" charset="0"/>
              </a:rPr>
              <a:t>с визуально привлекательными возможностями взаимодействия с пользователем, графическая (презентационная) подсистема в составе</a:t>
            </a:r>
            <a:r>
              <a:rPr lang="en-US" sz="1800" dirty="0">
                <a:solidFill>
                  <a:srgbClr val="000000"/>
                </a:solidFill>
                <a:effectLst/>
                <a:latin typeface="Times New Roman" panose="02020603050405020304" pitchFamily="18" charset="0"/>
                <a:ea typeface="Times New Roman" panose="02020603050405020304" pitchFamily="18" charset="0"/>
              </a:rPr>
              <a:t> </a:t>
            </a:r>
            <a:r>
              <a:rPr lang="ru-RU" sz="1800" dirty="0">
                <a:solidFill>
                  <a:srgbClr val="000000"/>
                </a:solidFill>
                <a:latin typeface="Times New Roman" panose="02020603050405020304" pitchFamily="18" charset="0"/>
                <a:ea typeface="Times New Roman" panose="02020603050405020304" pitchFamily="18" charset="0"/>
              </a:rPr>
              <a:t>.</a:t>
            </a:r>
            <a:r>
              <a:rPr lang="en-US" sz="1800" dirty="0">
                <a:solidFill>
                  <a:srgbClr val="000000"/>
                </a:solidFill>
                <a:latin typeface="Times New Roman" panose="02020603050405020304" pitchFamily="18" charset="0"/>
                <a:ea typeface="Times New Roman" panose="02020603050405020304" pitchFamily="18" charset="0"/>
              </a:rPr>
              <a:t>NET Framework</a:t>
            </a:r>
            <a:r>
              <a:rPr lang="en-US" sz="1800" dirty="0">
                <a:solidFill>
                  <a:srgbClr val="000000"/>
                </a:solidFill>
                <a:effectLst/>
                <a:latin typeface="Times New Roman" panose="02020603050405020304" pitchFamily="18" charset="0"/>
                <a:ea typeface="Times New Roman" panose="02020603050405020304" pitchFamily="18" charset="0"/>
              </a:rPr>
              <a:t> </a:t>
            </a:r>
            <a:r>
              <a:rPr lang="ru-RU" sz="1800" dirty="0">
                <a:solidFill>
                  <a:srgbClr val="000000"/>
                </a:solidFill>
                <a:effectLst/>
                <a:latin typeface="Times New Roman" panose="02020603050405020304" pitchFamily="18" charset="0"/>
                <a:ea typeface="Times New Roman" panose="02020603050405020304" pitchFamily="18" charset="0"/>
              </a:rPr>
              <a:t>(начиная с версии</a:t>
            </a:r>
            <a:r>
              <a:rPr lang="en-US" sz="1800" dirty="0">
                <a:solidFill>
                  <a:srgbClr val="000000"/>
                </a:solidFill>
                <a:effectLst/>
                <a:latin typeface="Times New Roman" panose="02020603050405020304" pitchFamily="18" charset="0"/>
                <a:ea typeface="Times New Roman" panose="02020603050405020304" pitchFamily="18" charset="0"/>
              </a:rPr>
              <a:t> </a:t>
            </a:r>
            <a:r>
              <a:rPr lang="ru-RU" sz="1800" dirty="0">
                <a:solidFill>
                  <a:srgbClr val="000000"/>
                </a:solidFill>
                <a:latin typeface="Times New Roman" panose="02020603050405020304" pitchFamily="18" charset="0"/>
                <a:ea typeface="Times New Roman" panose="02020603050405020304" pitchFamily="18" charset="0"/>
              </a:rPr>
              <a:t>3.0</a:t>
            </a:r>
            <a:r>
              <a:rPr lang="ru-RU" sz="1800" dirty="0">
                <a:solidFill>
                  <a:srgbClr val="000000"/>
                </a:solidFill>
                <a:effectLst/>
                <a:latin typeface="Times New Roman" panose="02020603050405020304" pitchFamily="18" charset="0"/>
                <a:ea typeface="Times New Roman" panose="02020603050405020304" pitchFamily="18" charset="0"/>
              </a:rPr>
              <a:t>), использующая язык</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XAML</a:t>
            </a:r>
            <a:r>
              <a:rPr lang="ru-RU" sz="1800" dirty="0">
                <a:solidFill>
                  <a:srgbClr val="000000"/>
                </a:solidFill>
                <a:effectLst/>
                <a:latin typeface="Times New Roman" panose="02020603050405020304" pitchFamily="18"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solidFill>
                  <a:srgbClr val="000000"/>
                </a:solidFill>
                <a:effectLst/>
                <a:latin typeface="Times New Roman" panose="02020603050405020304" pitchFamily="18" charset="0"/>
                <a:ea typeface="Times New Roman" panose="02020603050405020304" pitchFamily="18" charset="0"/>
              </a:rPr>
              <a:t>С помощью </a:t>
            </a:r>
            <a:r>
              <a:rPr lang="en-US" sz="1800" dirty="0">
                <a:solidFill>
                  <a:srgbClr val="000000"/>
                </a:solidFill>
                <a:effectLst/>
                <a:latin typeface="Times New Roman" panose="02020603050405020304" pitchFamily="18" charset="0"/>
                <a:ea typeface="Times New Roman" panose="02020603050405020304" pitchFamily="18" charset="0"/>
              </a:rPr>
              <a:t>WPF</a:t>
            </a:r>
            <a:r>
              <a:rPr lang="ru-RU" sz="1800" dirty="0">
                <a:solidFill>
                  <a:srgbClr val="000000"/>
                </a:solidFill>
                <a:effectLst/>
                <a:latin typeface="Times New Roman" panose="02020603050405020304" pitchFamily="18" charset="0"/>
                <a:ea typeface="Times New Roman" panose="02020603050405020304" pitchFamily="18" charset="0"/>
              </a:rPr>
              <a:t> можно создавать широкий спектр как автономных, так и запускаемых в</a:t>
            </a:r>
            <a:r>
              <a:rPr lang="en-US" sz="1800" dirty="0">
                <a:solidFill>
                  <a:srgbClr val="000000"/>
                </a:solidFill>
                <a:effectLst/>
                <a:latin typeface="Times New Roman" panose="02020603050405020304" pitchFamily="18" charset="0"/>
                <a:ea typeface="Times New Roman" panose="02020603050405020304" pitchFamily="18" charset="0"/>
              </a:rPr>
              <a:t> </a:t>
            </a:r>
            <a:r>
              <a:rPr lang="ru-RU" sz="1800" dirty="0">
                <a:solidFill>
                  <a:srgbClr val="000000"/>
                </a:solidFill>
                <a:latin typeface="Times New Roman" panose="02020603050405020304" pitchFamily="18" charset="0"/>
                <a:ea typeface="Times New Roman" panose="02020603050405020304" pitchFamily="18" charset="0"/>
              </a:rPr>
              <a:t>браузере</a:t>
            </a:r>
            <a:r>
              <a:rPr lang="en-US" sz="1800" dirty="0">
                <a:solidFill>
                  <a:srgbClr val="000000"/>
                </a:solidFill>
                <a:effectLst/>
                <a:latin typeface="Times New Roman" panose="02020603050405020304" pitchFamily="18" charset="0"/>
                <a:ea typeface="Times New Roman" panose="02020603050405020304" pitchFamily="18" charset="0"/>
              </a:rPr>
              <a:t> </a:t>
            </a:r>
            <a:r>
              <a:rPr lang="ru-RU" sz="1800" dirty="0">
                <a:solidFill>
                  <a:srgbClr val="000000"/>
                </a:solidFill>
                <a:effectLst/>
                <a:latin typeface="Times New Roman" panose="02020603050405020304" pitchFamily="18" charset="0"/>
                <a:ea typeface="Times New Roman" panose="02020603050405020304" pitchFamily="18" charset="0"/>
              </a:rPr>
              <a:t>приложений.</a:t>
            </a: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solidFill>
                  <a:srgbClr val="000000"/>
                </a:solidFill>
                <a:effectLst/>
                <a:latin typeface="Times New Roman" panose="02020603050405020304" pitchFamily="18" charset="0"/>
                <a:ea typeface="Times New Roman" panose="02020603050405020304" pitchFamily="18" charset="0"/>
              </a:rPr>
              <a:t>В основе </a:t>
            </a:r>
            <a:r>
              <a:rPr lang="en-US" sz="1800" dirty="0">
                <a:solidFill>
                  <a:srgbClr val="000000"/>
                </a:solidFill>
                <a:effectLst/>
                <a:latin typeface="Times New Roman" panose="02020603050405020304" pitchFamily="18" charset="0"/>
                <a:ea typeface="Times New Roman" panose="02020603050405020304" pitchFamily="18" charset="0"/>
              </a:rPr>
              <a:t>WPF</a:t>
            </a:r>
            <a:r>
              <a:rPr lang="ru-RU" sz="1800" dirty="0">
                <a:solidFill>
                  <a:srgbClr val="000000"/>
                </a:solidFill>
                <a:effectLst/>
                <a:latin typeface="Times New Roman" panose="02020603050405020304" pitchFamily="18" charset="0"/>
                <a:ea typeface="Times New Roman" panose="02020603050405020304" pitchFamily="18" charset="0"/>
              </a:rPr>
              <a:t> лежит векторная система визуализации, не зависящая от разрешения устройства вывода и созданная с учётом возможностей современного графического оборудования. </a:t>
            </a:r>
            <a:r>
              <a:rPr lang="en-US" sz="1800" dirty="0">
                <a:solidFill>
                  <a:srgbClr val="000000"/>
                </a:solidFill>
                <a:effectLst/>
                <a:latin typeface="Times New Roman" panose="02020603050405020304" pitchFamily="18" charset="0"/>
                <a:ea typeface="Times New Roman" panose="02020603050405020304" pitchFamily="18" charset="0"/>
              </a:rPr>
              <a:t>WPF</a:t>
            </a:r>
            <a:r>
              <a:rPr lang="ru-RU" sz="1800" dirty="0">
                <a:solidFill>
                  <a:srgbClr val="000000"/>
                </a:solidFill>
                <a:effectLst/>
                <a:latin typeface="Times New Roman" panose="02020603050405020304" pitchFamily="18" charset="0"/>
                <a:ea typeface="Times New Roman" panose="02020603050405020304" pitchFamily="18" charset="0"/>
              </a:rPr>
              <a:t> предоставляет средства для создания визуального интерфейса, включая язык</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XAML</a:t>
            </a:r>
            <a:r>
              <a:rPr lang="en-US" sz="1800" dirty="0">
                <a:solidFill>
                  <a:srgbClr val="000000"/>
                </a:solidFill>
                <a:effectLst/>
                <a:latin typeface="Times New Roman" panose="02020603050405020304" pitchFamily="18" charset="0"/>
                <a:ea typeface="Times New Roman" panose="02020603050405020304" pitchFamily="18" charset="0"/>
              </a:rPr>
              <a:t> </a:t>
            </a:r>
            <a:r>
              <a:rPr lang="ru-RU" sz="1800" dirty="0">
                <a:solidFill>
                  <a:srgbClr val="000000"/>
                </a:solidFill>
                <a:effectLst/>
                <a:latin typeface="Times New Roman" panose="02020603050405020304" pitchFamily="18" charset="0"/>
                <a:ea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rPr>
              <a:t>eXtensible</a:t>
            </a:r>
            <a:r>
              <a:rPr lang="en-US" sz="1800" dirty="0">
                <a:solidFill>
                  <a:srgbClr val="000000"/>
                </a:solidFill>
                <a:effectLst/>
                <a:latin typeface="Times New Roman" panose="02020603050405020304" pitchFamily="18" charset="0"/>
                <a:ea typeface="Times New Roman" panose="02020603050405020304" pitchFamily="18" charset="0"/>
              </a:rPr>
              <a:t> Application Markup Language</a:t>
            </a:r>
            <a:r>
              <a:rPr lang="ru-RU" sz="1800" dirty="0">
                <a:solidFill>
                  <a:srgbClr val="000000"/>
                </a:solidFill>
                <a:effectLst/>
                <a:latin typeface="Times New Roman" panose="02020603050405020304" pitchFamily="18" charset="0"/>
                <a:ea typeface="Times New Roman" panose="02020603050405020304" pitchFamily="18" charset="0"/>
              </a:rPr>
              <a:t>), элементы управления, привязку данных, макеты, двухмерную и трёхмерную графику, анимацию, стили, шаблоны, документы, текст, мультимедиа и оформление.</a:t>
            </a:r>
            <a:endParaRPr lang="ru-RU" sz="1800"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161606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D2EDD4-33BB-4EFF-B373-ABD8820B7BD2}"/>
              </a:ext>
            </a:extLst>
          </p:cNvPr>
          <p:cNvSpPr>
            <a:spLocks noGrp="1"/>
          </p:cNvSpPr>
          <p:nvPr>
            <p:ph type="title"/>
          </p:nvPr>
        </p:nvSpPr>
        <p:spPr/>
        <p:txBody>
          <a:bodyPr/>
          <a:lstStyle/>
          <a:p>
            <a:r>
              <a:rPr lang="ru-RU" sz="3600" b="1" cap="all" dirty="0"/>
              <a:t>Выбор инструментария</a:t>
            </a:r>
          </a:p>
        </p:txBody>
      </p:sp>
      <p:sp>
        <p:nvSpPr>
          <p:cNvPr id="3" name="Объект 2">
            <a:extLst>
              <a:ext uri="{FF2B5EF4-FFF2-40B4-BE49-F238E27FC236}">
                <a16:creationId xmlns:a16="http://schemas.microsoft.com/office/drawing/2014/main" id="{50DAB179-F321-45A6-93C3-8B445F87B12B}"/>
              </a:ext>
            </a:extLst>
          </p:cNvPr>
          <p:cNvSpPr>
            <a:spLocks noGrp="1"/>
          </p:cNvSpPr>
          <p:nvPr>
            <p:ph idx="1"/>
          </p:nvPr>
        </p:nvSpPr>
        <p:spPr>
          <a:xfrm>
            <a:off x="441960" y="1773936"/>
            <a:ext cx="11003280" cy="5714999"/>
          </a:xfrm>
        </p:spPr>
        <p:txBody>
          <a:bodyPr>
            <a:normAutofit/>
          </a:bodyPr>
          <a:lstStyle/>
          <a:p>
            <a:pPr indent="450215" algn="just">
              <a:lnSpc>
                <a:spcPct val="150000"/>
              </a:lnSpc>
            </a:pPr>
            <a:r>
              <a:rPr lang="en-US" sz="2200" dirty="0">
                <a:solidFill>
                  <a:srgbClr val="000000"/>
                </a:solidFill>
                <a:effectLst/>
                <a:latin typeface="Times New Roman" panose="02020603050405020304" pitchFamily="18" charset="0"/>
                <a:ea typeface="Times New Roman" panose="02020603050405020304" pitchFamily="18" charset="0"/>
              </a:rPr>
              <a:t>SQL Server Management Studio (SSMS) — </a:t>
            </a:r>
            <a:r>
              <a:rPr lang="en-US" sz="2200" dirty="0" err="1">
                <a:solidFill>
                  <a:srgbClr val="000000"/>
                </a:solidFill>
                <a:effectLst/>
                <a:latin typeface="Times New Roman" panose="02020603050405020304" pitchFamily="18" charset="0"/>
                <a:ea typeface="Times New Roman" panose="02020603050405020304" pitchFamily="18" charset="0"/>
              </a:rPr>
              <a:t>утилита</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из</a:t>
            </a:r>
            <a:r>
              <a:rPr lang="en-US" sz="2200" dirty="0">
                <a:solidFill>
                  <a:srgbClr val="000000"/>
                </a:solidFill>
                <a:effectLst/>
                <a:latin typeface="Times New Roman" panose="02020603050405020304" pitchFamily="18" charset="0"/>
                <a:ea typeface="Times New Roman" panose="02020603050405020304" pitchFamily="18" charset="0"/>
              </a:rPr>
              <a:t> Microsoft SQL Server 2005 и </a:t>
            </a:r>
            <a:r>
              <a:rPr lang="en-US" sz="2200" dirty="0" err="1">
                <a:solidFill>
                  <a:srgbClr val="000000"/>
                </a:solidFill>
                <a:effectLst/>
                <a:latin typeface="Times New Roman" panose="02020603050405020304" pitchFamily="18" charset="0"/>
                <a:ea typeface="Times New Roman" panose="02020603050405020304" pitchFamily="18" charset="0"/>
              </a:rPr>
              <a:t>более</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поздних</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версий</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для</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конфигурирования</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управления</a:t>
            </a:r>
            <a:r>
              <a:rPr lang="en-US" sz="2200" dirty="0">
                <a:solidFill>
                  <a:srgbClr val="000000"/>
                </a:solidFill>
                <a:effectLst/>
                <a:latin typeface="Times New Roman" panose="02020603050405020304" pitchFamily="18" charset="0"/>
                <a:ea typeface="Times New Roman" panose="02020603050405020304" pitchFamily="18" charset="0"/>
              </a:rPr>
              <a:t> и </a:t>
            </a:r>
            <a:r>
              <a:rPr lang="en-US" sz="2200" dirty="0" err="1">
                <a:solidFill>
                  <a:srgbClr val="000000"/>
                </a:solidFill>
                <a:effectLst/>
                <a:latin typeface="Times New Roman" panose="02020603050405020304" pitchFamily="18" charset="0"/>
                <a:ea typeface="Times New Roman" panose="02020603050405020304" pitchFamily="18" charset="0"/>
              </a:rPr>
              <a:t>администрирования</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всех</a:t>
            </a:r>
            <a:r>
              <a:rPr lang="en-US" sz="2200" dirty="0">
                <a:solidFill>
                  <a:srgbClr val="000000"/>
                </a:solidFill>
                <a:effectLst/>
                <a:latin typeface="Times New Roman" panose="02020603050405020304" pitchFamily="18" charset="0"/>
                <a:ea typeface="Times New Roman" panose="02020603050405020304" pitchFamily="18" charset="0"/>
              </a:rPr>
              <a:t> </a:t>
            </a:r>
            <a:r>
              <a:rPr lang="en-US" sz="2200" dirty="0" err="1">
                <a:solidFill>
                  <a:srgbClr val="000000"/>
                </a:solidFill>
                <a:effectLst/>
                <a:latin typeface="Times New Roman" panose="02020603050405020304" pitchFamily="18" charset="0"/>
                <a:ea typeface="Times New Roman" panose="02020603050405020304" pitchFamily="18" charset="0"/>
              </a:rPr>
              <a:t>компонентов</a:t>
            </a:r>
            <a:r>
              <a:rPr lang="en-US" sz="2200" dirty="0">
                <a:solidFill>
                  <a:srgbClr val="000000"/>
                </a:solidFill>
                <a:effectLst/>
                <a:latin typeface="Times New Roman" panose="02020603050405020304" pitchFamily="18" charset="0"/>
                <a:ea typeface="Times New Roman" panose="02020603050405020304" pitchFamily="18" charset="0"/>
              </a:rPr>
              <a:t> Microsoft SQL Server. </a:t>
            </a:r>
            <a:r>
              <a:rPr lang="ru-RU" sz="2200" dirty="0">
                <a:solidFill>
                  <a:srgbClr val="000000"/>
                </a:solidFill>
                <a:effectLst/>
                <a:latin typeface="Times New Roman" panose="02020603050405020304" pitchFamily="18" charset="0"/>
                <a:ea typeface="Times New Roman" panose="02020603050405020304" pitchFamily="18" charset="0"/>
              </a:rPr>
              <a:t>Утилита включает скриптовый редактор и графическую программу, которая работает с объектами и настройками сервера.</a:t>
            </a:r>
            <a:endParaRPr lang="ru-RU" sz="22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2200" dirty="0">
                <a:solidFill>
                  <a:srgbClr val="000000"/>
                </a:solidFill>
                <a:effectLst/>
                <a:latin typeface="Times New Roman" panose="02020603050405020304" pitchFamily="18" charset="0"/>
                <a:ea typeface="Times New Roman" panose="02020603050405020304" pitchFamily="18" charset="0"/>
              </a:rPr>
              <a:t>Главным инструментом </a:t>
            </a:r>
            <a:r>
              <a:rPr lang="en-US" sz="2200" dirty="0">
                <a:solidFill>
                  <a:srgbClr val="000000"/>
                </a:solidFill>
                <a:effectLst/>
                <a:latin typeface="Times New Roman" panose="02020603050405020304" pitchFamily="18" charset="0"/>
                <a:ea typeface="Times New Roman" panose="02020603050405020304" pitchFamily="18" charset="0"/>
              </a:rPr>
              <a:t>SQL Server Management Studio</a:t>
            </a:r>
            <a:r>
              <a:rPr lang="ru-RU" sz="2200" dirty="0">
                <a:solidFill>
                  <a:srgbClr val="000000"/>
                </a:solidFill>
                <a:effectLst/>
                <a:latin typeface="Times New Roman" panose="02020603050405020304" pitchFamily="18" charset="0"/>
                <a:ea typeface="Times New Roman" panose="02020603050405020304" pitchFamily="18" charset="0"/>
              </a:rPr>
              <a:t> является </a:t>
            </a:r>
            <a:r>
              <a:rPr lang="en-US" sz="2200" dirty="0">
                <a:solidFill>
                  <a:srgbClr val="000000"/>
                </a:solidFill>
                <a:effectLst/>
                <a:latin typeface="Times New Roman" panose="02020603050405020304" pitchFamily="18" charset="0"/>
                <a:ea typeface="Times New Roman" panose="02020603050405020304" pitchFamily="18" charset="0"/>
              </a:rPr>
              <a:t>Object Explorer</a:t>
            </a:r>
            <a:r>
              <a:rPr lang="ru-RU" sz="2200" dirty="0">
                <a:solidFill>
                  <a:srgbClr val="000000"/>
                </a:solidFill>
                <a:effectLst/>
                <a:latin typeface="Times New Roman" panose="02020603050405020304" pitchFamily="18" charset="0"/>
                <a:ea typeface="Times New Roman" panose="02020603050405020304" pitchFamily="18" charset="0"/>
              </a:rPr>
              <a:t>, который позволяет пользователю просматривать, извлекать объекты сервера, а также полностью ими управлять.</a:t>
            </a:r>
            <a:endParaRPr lang="ru-RU" sz="2200" dirty="0">
              <a:effectLst/>
              <a:latin typeface="Times New Roman" panose="02020603050405020304" pitchFamily="18" charset="0"/>
              <a:ea typeface="Times New Roman" panose="02020603050405020304" pitchFamily="18" charset="0"/>
            </a:endParaRPr>
          </a:p>
          <a:p>
            <a:endParaRPr lang="ru-RU" sz="2200" dirty="0"/>
          </a:p>
        </p:txBody>
      </p:sp>
    </p:spTree>
    <p:extLst>
      <p:ext uri="{BB962C8B-B14F-4D97-AF65-F5344CB8AC3E}">
        <p14:creationId xmlns:p14="http://schemas.microsoft.com/office/powerpoint/2010/main" val="3240776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D2EDD4-33BB-4EFF-B373-ABD8820B7BD2}"/>
              </a:ext>
            </a:extLst>
          </p:cNvPr>
          <p:cNvSpPr>
            <a:spLocks noGrp="1"/>
          </p:cNvSpPr>
          <p:nvPr>
            <p:ph type="title"/>
          </p:nvPr>
        </p:nvSpPr>
        <p:spPr/>
        <p:txBody>
          <a:bodyPr/>
          <a:lstStyle/>
          <a:p>
            <a:r>
              <a:rPr lang="ru-RU" sz="3600" b="1" cap="all" dirty="0"/>
              <a:t>Анализ диаграммы </a:t>
            </a:r>
            <a:r>
              <a:rPr lang="en-US" sz="3600" b="1" cap="all" dirty="0"/>
              <a:t>ERD</a:t>
            </a:r>
            <a:endParaRPr lang="ru-RU" sz="3600" b="1" cap="all" dirty="0"/>
          </a:p>
        </p:txBody>
      </p:sp>
      <p:sp>
        <p:nvSpPr>
          <p:cNvPr id="3" name="Объект 2">
            <a:extLst>
              <a:ext uri="{FF2B5EF4-FFF2-40B4-BE49-F238E27FC236}">
                <a16:creationId xmlns:a16="http://schemas.microsoft.com/office/drawing/2014/main" id="{50DAB179-F321-45A6-93C3-8B445F87B12B}"/>
              </a:ext>
            </a:extLst>
          </p:cNvPr>
          <p:cNvSpPr>
            <a:spLocks noGrp="1"/>
          </p:cNvSpPr>
          <p:nvPr>
            <p:ph idx="1"/>
          </p:nvPr>
        </p:nvSpPr>
        <p:spPr>
          <a:xfrm>
            <a:off x="7242048" y="1542032"/>
            <a:ext cx="4681728" cy="5714999"/>
          </a:xfrm>
        </p:spPr>
        <p:txBody>
          <a:bodyPr>
            <a:normAutofit/>
          </a:bodyPr>
          <a:lstStyle/>
          <a:p>
            <a:r>
              <a:rPr lang="ru-RU" sz="2000" dirty="0">
                <a:solidFill>
                  <a:srgbClr val="000000"/>
                </a:solidFill>
                <a:effectLst/>
                <a:latin typeface="Times New Roman" panose="02020603050405020304" pitchFamily="18" charset="0"/>
                <a:ea typeface="Times New Roman" panose="02020603050405020304" pitchFamily="18" charset="0"/>
              </a:rPr>
              <a:t>Основные сущности для данной диаграммы это: клиент/пациент, врач, администратор и относящиеся сущности к системе. Второстепенными сущностями являются: работник регистратуры, медицинская карта, рецепт/лечение и лечение. Возникают связи между сущностями — клиент, который может подать много заявок, а работник регистратуры один. Такое отношение “многие к одному”.  Также у сущностей есть атрибуты, например у клиента есть ФИО, дата рождения и т.д. Каждый запрос содержит уникальный идентификатор (личный номер)</a:t>
            </a:r>
            <a:endParaRPr lang="ru-RU" sz="2000" dirty="0">
              <a:effectLst/>
              <a:latin typeface="Times New Roman" panose="02020603050405020304" pitchFamily="18" charset="0"/>
              <a:ea typeface="Times New Roman" panose="02020603050405020304" pitchFamily="18" charset="0"/>
            </a:endParaRPr>
          </a:p>
          <a:p>
            <a:endParaRPr lang="ru-RU" sz="2400" dirty="0"/>
          </a:p>
        </p:txBody>
      </p:sp>
      <p:pic>
        <p:nvPicPr>
          <p:cNvPr id="4" name="Рисунок 3">
            <a:extLst>
              <a:ext uri="{FF2B5EF4-FFF2-40B4-BE49-F238E27FC236}">
                <a16:creationId xmlns:a16="http://schemas.microsoft.com/office/drawing/2014/main" id="{56AECE7C-D484-4825-BAAE-F75F4B6E4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10" y="1360804"/>
            <a:ext cx="7014367" cy="5424044"/>
          </a:xfrm>
          <a:prstGeom prst="rect">
            <a:avLst/>
          </a:prstGeom>
        </p:spPr>
      </p:pic>
    </p:spTree>
    <p:extLst>
      <p:ext uri="{BB962C8B-B14F-4D97-AF65-F5344CB8AC3E}">
        <p14:creationId xmlns:p14="http://schemas.microsoft.com/office/powerpoint/2010/main" val="167274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A7703D-F950-4479-910F-88E6F83AF020}"/>
              </a:ext>
            </a:extLst>
          </p:cNvPr>
          <p:cNvSpPr>
            <a:spLocks noGrp="1"/>
          </p:cNvSpPr>
          <p:nvPr>
            <p:ph type="title"/>
          </p:nvPr>
        </p:nvSpPr>
        <p:spPr/>
        <p:txBody>
          <a:bodyPr/>
          <a:lstStyle/>
          <a:p>
            <a:r>
              <a:rPr lang="ru-RU" sz="3600" b="1" cap="all" dirty="0"/>
              <a:t>Разработка базы данных</a:t>
            </a:r>
          </a:p>
        </p:txBody>
      </p:sp>
      <p:sp>
        <p:nvSpPr>
          <p:cNvPr id="3" name="Объект 2">
            <a:extLst>
              <a:ext uri="{FF2B5EF4-FFF2-40B4-BE49-F238E27FC236}">
                <a16:creationId xmlns:a16="http://schemas.microsoft.com/office/drawing/2014/main" id="{FE28A357-0FB8-4742-9710-7FF10A067DD6}"/>
              </a:ext>
            </a:extLst>
          </p:cNvPr>
          <p:cNvSpPr>
            <a:spLocks noGrp="1"/>
          </p:cNvSpPr>
          <p:nvPr>
            <p:ph idx="1"/>
          </p:nvPr>
        </p:nvSpPr>
        <p:spPr>
          <a:xfrm>
            <a:off x="5001768" y="1466786"/>
            <a:ext cx="7031736" cy="4351338"/>
          </a:xfrm>
        </p:spPr>
        <p:txBody>
          <a:bodyPr>
            <a:normAutofit/>
          </a:bodyPr>
          <a:lstStyle/>
          <a:p>
            <a:r>
              <a:rPr lang="ru-RU" sz="2400" dirty="0"/>
              <a:t>На верхней картинке можно увидеть сущность моей базы данных – пользователя, у которого наблюдается 4 атрибута, такие как логин, пароль, </a:t>
            </a:r>
            <a:r>
              <a:rPr lang="en-US" sz="2400" dirty="0"/>
              <a:t>id </a:t>
            </a:r>
            <a:r>
              <a:rPr lang="ru-RU" sz="2400" dirty="0"/>
              <a:t>и его роль. Ниже изображены данные, который находятся в сущности пользователя моей базы данных. Каждая новая строка имеет свой </a:t>
            </a:r>
            <a:r>
              <a:rPr lang="en-US" sz="2400" dirty="0"/>
              <a:t>id</a:t>
            </a:r>
            <a:r>
              <a:rPr lang="ru-RU" sz="2400" dirty="0"/>
              <a:t>, генерируемый автоматически при добавлении новой строки данных, имеет логин, пароль и роль в системе, которая берётся из ещё одной сущности моей системы – </a:t>
            </a:r>
            <a:r>
              <a:rPr lang="en-US" sz="2400" dirty="0" err="1"/>
              <a:t>RoleID</a:t>
            </a:r>
            <a:r>
              <a:rPr lang="en-US" sz="2400" dirty="0"/>
              <a:t>.</a:t>
            </a:r>
            <a:endParaRPr lang="ru-RU" sz="2400" dirty="0"/>
          </a:p>
        </p:txBody>
      </p:sp>
      <p:pic>
        <p:nvPicPr>
          <p:cNvPr id="4" name="Рисунок 3">
            <a:extLst>
              <a:ext uri="{FF2B5EF4-FFF2-40B4-BE49-F238E27FC236}">
                <a16:creationId xmlns:a16="http://schemas.microsoft.com/office/drawing/2014/main" id="{7CC2CF6A-AAB6-8B0A-6CB2-B5CB9C3DA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66786"/>
            <a:ext cx="3174661" cy="3269806"/>
          </a:xfrm>
          <a:prstGeom prst="rect">
            <a:avLst/>
          </a:prstGeom>
        </p:spPr>
      </p:pic>
      <p:pic>
        <p:nvPicPr>
          <p:cNvPr id="5" name="Рисунок 4">
            <a:extLst>
              <a:ext uri="{FF2B5EF4-FFF2-40B4-BE49-F238E27FC236}">
                <a16:creationId xmlns:a16="http://schemas.microsoft.com/office/drawing/2014/main" id="{EBE936FB-1487-1517-E268-11237EEC544D}"/>
              </a:ext>
            </a:extLst>
          </p:cNvPr>
          <p:cNvPicPr>
            <a:picLocks noChangeAspect="1"/>
          </p:cNvPicPr>
          <p:nvPr/>
        </p:nvPicPr>
        <p:blipFill>
          <a:blip r:embed="rId3"/>
          <a:stretch>
            <a:fillRect/>
          </a:stretch>
        </p:blipFill>
        <p:spPr>
          <a:xfrm>
            <a:off x="385148" y="4895215"/>
            <a:ext cx="4237990" cy="818515"/>
          </a:xfrm>
          <a:prstGeom prst="rect">
            <a:avLst/>
          </a:prstGeom>
        </p:spPr>
      </p:pic>
    </p:spTree>
    <p:extLst>
      <p:ext uri="{BB962C8B-B14F-4D97-AF65-F5344CB8AC3E}">
        <p14:creationId xmlns:p14="http://schemas.microsoft.com/office/powerpoint/2010/main" val="2139168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D992BA-2655-4DD7-8B15-16E8CD9A407E}"/>
              </a:ext>
            </a:extLst>
          </p:cNvPr>
          <p:cNvSpPr>
            <a:spLocks noGrp="1"/>
          </p:cNvSpPr>
          <p:nvPr>
            <p:ph type="title"/>
          </p:nvPr>
        </p:nvSpPr>
        <p:spPr/>
        <p:txBody>
          <a:bodyPr/>
          <a:lstStyle/>
          <a:p>
            <a:r>
              <a:rPr lang="ru-RU" sz="3600" b="1" cap="all" dirty="0"/>
              <a:t>Разработка базы данных</a:t>
            </a:r>
          </a:p>
        </p:txBody>
      </p:sp>
      <p:sp>
        <p:nvSpPr>
          <p:cNvPr id="3" name="Объект 2">
            <a:extLst>
              <a:ext uri="{FF2B5EF4-FFF2-40B4-BE49-F238E27FC236}">
                <a16:creationId xmlns:a16="http://schemas.microsoft.com/office/drawing/2014/main" id="{46EC1B37-8D77-4EA0-9C6A-3451627C22FB}"/>
              </a:ext>
            </a:extLst>
          </p:cNvPr>
          <p:cNvSpPr>
            <a:spLocks noGrp="1"/>
          </p:cNvSpPr>
          <p:nvPr>
            <p:ph idx="1"/>
          </p:nvPr>
        </p:nvSpPr>
        <p:spPr>
          <a:xfrm>
            <a:off x="7804533" y="1456498"/>
            <a:ext cx="4160519" cy="4871785"/>
          </a:xfrm>
        </p:spPr>
        <p:txBody>
          <a:bodyPr>
            <a:normAutofit fontScale="77500" lnSpcReduction="20000"/>
          </a:bodyPr>
          <a:lstStyle/>
          <a:p>
            <a:r>
              <a:rPr lang="ru-RU" dirty="0"/>
              <a:t>На рисунке изображена моя диаграмма, включающая в себя 3 сущности со своими атрибутами. В данном случае сущность пользователь и сущность </a:t>
            </a:r>
            <a:r>
              <a:rPr lang="en-US" dirty="0"/>
              <a:t>Role </a:t>
            </a:r>
            <a:r>
              <a:rPr lang="ru-RU" dirty="0"/>
              <a:t>связаны, так как для работы определения роли необходима ещё одна сущность. Сущность пользователь предназначена для авторизации пользователей в систему, а сущность информация необходима для получения и изменения информации о пациентах, то есть своего рода медицинская карточка пациента, которая находится в списке, в базе данных.</a:t>
            </a:r>
          </a:p>
        </p:txBody>
      </p:sp>
      <p:pic>
        <p:nvPicPr>
          <p:cNvPr id="5" name="Рисунок 4">
            <a:extLst>
              <a:ext uri="{FF2B5EF4-FFF2-40B4-BE49-F238E27FC236}">
                <a16:creationId xmlns:a16="http://schemas.microsoft.com/office/drawing/2014/main" id="{39174365-B977-CE03-321E-298279A95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48" y="1305178"/>
            <a:ext cx="7325995" cy="5368525"/>
          </a:xfrm>
          <a:prstGeom prst="rect">
            <a:avLst/>
          </a:prstGeom>
        </p:spPr>
      </p:pic>
    </p:spTree>
    <p:extLst>
      <p:ext uri="{BB962C8B-B14F-4D97-AF65-F5344CB8AC3E}">
        <p14:creationId xmlns:p14="http://schemas.microsoft.com/office/powerpoint/2010/main" val="342898949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1634</Words>
  <Application>Microsoft Office PowerPoint</Application>
  <PresentationFormat>Широкоэкранный</PresentationFormat>
  <Paragraphs>66</Paragraphs>
  <Slides>17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Arial</vt:lpstr>
      <vt:lpstr>Calibri</vt:lpstr>
      <vt:lpstr>Calibri Light</vt:lpstr>
      <vt:lpstr>ISOCPEUR</vt:lpstr>
      <vt:lpstr>Symbol</vt:lpstr>
      <vt:lpstr>Times New Roman</vt:lpstr>
      <vt:lpstr>Тема Office</vt:lpstr>
      <vt:lpstr>КУРСОВОЙ ПРОЕКТ Разработка информационной системы «Поликлиника»</vt:lpstr>
      <vt:lpstr>ЦЕЛЬ И ЗАДАЧИ</vt:lpstr>
      <vt:lpstr>АКТУАЛЬНОСТЬ</vt:lpstr>
      <vt:lpstr>Выбор инструментария</vt:lpstr>
      <vt:lpstr>Выбор инструментария</vt:lpstr>
      <vt:lpstr>Выбор инструментария</vt:lpstr>
      <vt:lpstr>Анализ диаграммы ERD</vt:lpstr>
      <vt:lpstr>Разработка базы данных</vt:lpstr>
      <vt:lpstr>Разработка базы данных</vt:lpstr>
      <vt:lpstr>Разработка интерфейса информационной системы</vt:lpstr>
      <vt:lpstr>Разработка интерфейса информационной системы</vt:lpstr>
      <vt:lpstr>Разработка интерфейса информационной системы</vt:lpstr>
      <vt:lpstr>Программирование  информационной системы</vt:lpstr>
      <vt:lpstr>Программирование  информационной системы</vt:lpstr>
      <vt:lpstr>Программирование  информационной системы</vt:lpstr>
      <vt:lpstr>ЗАКЛЮЧЕНИЕ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КУРСОВОЙ ПРОЕКТ «Разработка информационной системы НАЗВАНИЕ».</dc:title>
  <dc:creator>РС-1</dc:creator>
  <cp:lastModifiedBy>Stepan Stpean</cp:lastModifiedBy>
  <cp:revision>10</cp:revision>
  <dcterms:created xsi:type="dcterms:W3CDTF">2021-04-30T05:44:13Z</dcterms:created>
  <dcterms:modified xsi:type="dcterms:W3CDTF">2023-04-26T10:09:16Z</dcterms:modified>
</cp:coreProperties>
</file>