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5" r:id="rId6"/>
    <p:sldId id="264" r:id="rId7"/>
    <p:sldId id="271" r:id="rId8"/>
    <p:sldId id="272" r:id="rId9"/>
    <p:sldId id="273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«Поликлиника»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С.В. Райков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1325563"/>
          </a:xfrm>
        </p:spPr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B087-50B0-4F0A-8757-93469071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" y="1187449"/>
            <a:ext cx="11344275" cy="539432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итогу проделанной работы можно сказать, что получилось хорошая база данных для информационной системы «Поликлиника», которая обеспечивает пользователю удобство при работе с приложением и в самой базе данных.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Поставленные цели и задачи при проектировании информационной системы были выполнены в полной мере, а именно выполнены следующие задачи: 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создана база данных информационной системы “поликлиника” для регистрации клиентов/больных в базу данных поликлиники;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созданы пользователи для работы с базой данных;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реализовано создание резервных копий для базы данных;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сформирована физическая структура базы данных; 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реализовано шифрование базы данных.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Работая над курсовым проектом, были сделаны следующие основные выводы, что каждая база данных должна иметь: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идейную ценность, в виде решения какой-либо проблемы;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о том, как будет выглядеть конечный продукт;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технические требования к реализации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разработки, в котором описаны все ступени разработки проекта;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инструменты разработки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spcBef>
                <a:spcPts val="0"/>
              </a:spcBef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354455"/>
            <a:ext cx="11308080" cy="5212079"/>
          </a:xfrm>
        </p:spPr>
        <p:txBody>
          <a:bodyPr>
            <a:normAutofit fontScale="92500" lnSpcReduction="10000"/>
          </a:bodyPr>
          <a:lstStyle/>
          <a:p>
            <a:pPr marL="0" indent="45720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Автоматизированная информационная система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«Поликлиника» включает в себя данные о врачах и пациента, которые необходимые для работы поликлиники. База данных позволяет осуществлять добавление, изменение, поиск и удаление данных, а также просматривать эти данные.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данной темы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том, что в наш век информационных технологий, стало реально все документы преобразовывать в электронный вид и регистратура в считанные минуты может найти сведения о принятых пациентах, врачах и истории болезней.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40000"/>
              </a:lnSpc>
              <a:spcBef>
                <a:spcPts val="0"/>
              </a:spcBef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база данных для информационной системы “поликлиника”.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40000"/>
              </a:lnSpc>
              <a:spcBef>
                <a:spcPts val="0"/>
              </a:spcBef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автоматизация бизнес - процессов работы поликлиники.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40000"/>
              </a:lnSpc>
              <a:spcBef>
                <a:spcPts val="0"/>
              </a:spcBef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разработать базу данных для автоматизированной информационной системы работы поликлиники.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40000"/>
              </a:lnSpc>
              <a:spcBef>
                <a:spcPts val="0"/>
              </a:spcBef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4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инструментарий базы данных для информационной системы ”поликлиника”;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4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базу данных к информационной системе ”поликлиника”;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4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разграничение ролей для базы данных;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4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шифрование данных для базы данных;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57200" algn="just">
              <a:lnSpc>
                <a:spcPct val="14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резервное копирование для базы данных.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92868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127125"/>
            <a:ext cx="11630024" cy="4879975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инструментария были выбраны следующие инструменты разработки баз данных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72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СУБД SQL </a:t>
            </a:r>
            <a:r>
              <a:rPr lang="ru-RU" sz="17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ru-RU" sz="17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30000"/>
              </a:lnSpc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является одной из наиболее популярных систем управления базами данных (СУБД) в мире. Данная СУБД подходит для самых различных проектов: от небольших приложений до больших высоконагруженных проектов.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Microsoft SQL Server Management Studio</a:t>
            </a:r>
            <a:endParaRPr lang="ru-RU" sz="17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30000"/>
              </a:lnSpc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Management Studio (SSMS) —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утилита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 SQL Server 2005 и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поздних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версий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конфигурирования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администрирования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 SQL Server. 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Утилита включает скриптовый редактор и графическую программу, которая работает с объектами и настройками сервера.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7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Entity Framework</a:t>
            </a:r>
            <a:endParaRPr lang="ru-RU" sz="17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30000"/>
              </a:lnSpc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ADO.NET Entity Framework (EF) —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объектно-ориентированная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данным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object-relational mapping (ORM)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решением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Microsoft. 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виде 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LINQ to Entities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так и с использованием 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 SQL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Для облегчения построения 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-решений используется как 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Data Services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Astoria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так и связка из 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Communication Foundation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Presentation Foundation</a:t>
            </a:r>
            <a:r>
              <a:rPr lang="ru-RU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позволяющая строить многоуровневые приложения, реализуя один из шаблонов проектирования.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AB179-F321-45A6-93C3-8B445F87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295" y="1308908"/>
            <a:ext cx="4064160" cy="5183967"/>
          </a:xfrm>
        </p:spPr>
        <p:txBody>
          <a:bodyPr>
            <a:normAutofit fontScale="92500" lnSpcReduction="10000"/>
          </a:bodyPr>
          <a:lstStyle/>
          <a:p>
            <a:pPr marL="0" indent="432000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сущности для данной диаграммы это: клиент/пациент, врач и относящиеся сущности к системе. Второстепенными сущностями являются: работник регистратуры, медицинская карта. Возникают связи между сущностями — клиент, который может подать много заявок, а работник регистратуры один. Такое отношение “многие к одному”.  Также у сущностей есть атрибуты, например у клиента есть ФИО, дата рождения и т.д. Каждый запрос содержит уникальный идентификатор (личный номер)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514C4E-3E24-15A1-C124-39C7F8A7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0" y="1690689"/>
            <a:ext cx="7616985" cy="3858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96E5E-49D0-D6FD-9077-B891FA3DA18D}"/>
              </a:ext>
            </a:extLst>
          </p:cNvPr>
          <p:cNvSpPr txBox="1"/>
          <p:nvPr/>
        </p:nvSpPr>
        <p:spPr>
          <a:xfrm>
            <a:off x="2333625" y="5653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1.1 Диаграмма </a:t>
            </a:r>
            <a:r>
              <a:rPr lang="en-US" dirty="0"/>
              <a:t>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8A357-0FB8-4742-9710-7FF10A06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699" y="1253331"/>
            <a:ext cx="3781425" cy="560466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рисунке (1.2) изображены сущности базы данных, которые состоят из докторов, пользователей с их логинами и паролями, их роли, информация о пациентах, а также работники регистратуры и пациенты, у которых в атрибутах есть только ФИО и день рождения.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(1.3) изображены данные, находящиеся в сущности пользователя, содержащие пароль, логин и название роли.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на рисунке (1.4) типы данных для таблицы пользователя.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4DAE8-5F07-C3F1-E7EF-DDDDAF28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550352"/>
            <a:ext cx="7667827" cy="475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24E44-B8A5-FA6A-021F-5494B2D8EC05}"/>
              </a:ext>
            </a:extLst>
          </p:cNvPr>
          <p:cNvSpPr txBox="1"/>
          <p:nvPr/>
        </p:nvSpPr>
        <p:spPr>
          <a:xfrm>
            <a:off x="27051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1.2</a:t>
            </a:r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6A6E1-7ABB-DAF6-0B45-994A266C6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87" y="1810778"/>
            <a:ext cx="4030932" cy="41517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0D8834-6E1F-D901-8EC0-69901AE2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0604"/>
            <a:ext cx="4979394" cy="961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34C7A-21F7-E36E-6BA7-1F005D8DB8B1}"/>
              </a:ext>
            </a:extLst>
          </p:cNvPr>
          <p:cNvSpPr txBox="1"/>
          <p:nvPr/>
        </p:nvSpPr>
        <p:spPr>
          <a:xfrm>
            <a:off x="2314575" y="4149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B2256-FB31-1055-EC8B-88C829DD7D51}"/>
              </a:ext>
            </a:extLst>
          </p:cNvPr>
          <p:cNvSpPr txBox="1"/>
          <p:nvPr/>
        </p:nvSpPr>
        <p:spPr>
          <a:xfrm>
            <a:off x="7976869" y="6082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1.4</a:t>
            </a:r>
          </a:p>
        </p:txBody>
      </p:sp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4150"/>
            <a:ext cx="10515600" cy="1325563"/>
          </a:xfrm>
        </p:spPr>
        <p:txBody>
          <a:bodyPr/>
          <a:lstStyle/>
          <a:p>
            <a:r>
              <a:rPr lang="ru-RU" sz="3600" b="1" cap="all" dirty="0"/>
              <a:t>Введение в безопасность </a:t>
            </a:r>
            <a:r>
              <a:rPr lang="ru-RU" sz="3600" b="1" cap="all" dirty="0" err="1"/>
              <a:t>бд</a:t>
            </a:r>
            <a:endParaRPr lang="ru-RU" sz="3600" b="1" cap="al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32D2-BFCF-8E17-6566-BF102DADC006}"/>
              </a:ext>
            </a:extLst>
          </p:cNvPr>
          <p:cNvSpPr txBox="1"/>
          <p:nvPr/>
        </p:nvSpPr>
        <p:spPr>
          <a:xfrm>
            <a:off x="357187" y="1196898"/>
            <a:ext cx="114776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 в безопасность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включает в себя ряд важных мер, которые необходимо предпринять для защиты данных и обеспечения безопасности операций. Ниже приведены основные аспекты, которые обычно рассматриваются при обсуждении безопасности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Аутентификация и авторизация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Шифрование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Аудит и мониторинг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Управление ролями и полномочиями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Защита от инъекций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Обновление и патчи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моей базе данных был использован 2 метода резервного копирования и восстановления, а именно через программу и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Scripts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изображены на рисунках.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87460A-0FE3-F177-50E1-F9CEFB7E1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4383170"/>
            <a:ext cx="6300753" cy="9657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A27AC1-D713-2D53-1E55-5990A3CBC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95" y="5395918"/>
            <a:ext cx="6990505" cy="986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C68961-EE6C-7BCA-E5FE-377A46231269}"/>
              </a:ext>
            </a:extLst>
          </p:cNvPr>
          <p:cNvSpPr txBox="1"/>
          <p:nvPr/>
        </p:nvSpPr>
        <p:spPr>
          <a:xfrm>
            <a:off x="-95568" y="5311102"/>
            <a:ext cx="450564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1.5  Создание резервной копии для базы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DD3E4-E745-39A6-8A33-CFC8447D9CAE}"/>
              </a:ext>
            </a:extLst>
          </p:cNvPr>
          <p:cNvSpPr txBox="1"/>
          <p:nvPr/>
        </p:nvSpPr>
        <p:spPr>
          <a:xfrm>
            <a:off x="5201495" y="6240869"/>
            <a:ext cx="614362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1.6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Восстановление из резервной копии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7150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4150"/>
            <a:ext cx="10515600" cy="1325563"/>
          </a:xfrm>
        </p:spPr>
        <p:txBody>
          <a:bodyPr/>
          <a:lstStyle/>
          <a:p>
            <a:r>
              <a:rPr lang="ru-RU" sz="3600" b="1" cap="all" dirty="0"/>
              <a:t>Управление безопасностью уровня сервера и управление участниками уровня базы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32D2-BFCF-8E17-6566-BF102DADC006}"/>
              </a:ext>
            </a:extLst>
          </p:cNvPr>
          <p:cNvSpPr txBox="1"/>
          <p:nvPr/>
        </p:nvSpPr>
        <p:spPr>
          <a:xfrm>
            <a:off x="161925" y="1321475"/>
            <a:ext cx="1167765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Для управления безопасностью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уровня сервера необходимо создать логины и пароли, которые позволят ограничить пользователей в доступе к базам данных и действиям их редактирования.</a:t>
            </a:r>
          </a:p>
          <a:p>
            <a:pPr indent="457200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Для управления участниками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уровня базы данных необходимо создать пользователей или группу пользователей в конкретной базе данных и дать им определённые возможности, в зависимости от их роли в базе данных.</a:t>
            </a:r>
          </a:p>
          <a:p>
            <a:pPr indent="4572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моей системы показаны на рисунке 1.7, а на рисунке 1.8 показаны ограничения прав доступа для пользователя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43F120-A3EE-9FED-ABD0-B19D074B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410075"/>
            <a:ext cx="3537950" cy="1781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C566D6-8B7C-0B80-782E-130A0B2C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97007"/>
            <a:ext cx="4389221" cy="3577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156EF8-F8F8-4A3D-E5B2-E3AEC901A78A}"/>
              </a:ext>
            </a:extLst>
          </p:cNvPr>
          <p:cNvSpPr txBox="1"/>
          <p:nvPr/>
        </p:nvSpPr>
        <p:spPr>
          <a:xfrm>
            <a:off x="857250" y="617489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1.7 Пользователи в базе данных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55696-D6BA-1AEB-FF15-E4280CA3491A}"/>
              </a:ext>
            </a:extLst>
          </p:cNvPr>
          <p:cNvSpPr txBox="1"/>
          <p:nvPr/>
        </p:nvSpPr>
        <p:spPr>
          <a:xfrm>
            <a:off x="6246596" y="637422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1.8 Разрешения доктора в базе данных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628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4150"/>
            <a:ext cx="10515600" cy="1325563"/>
          </a:xfrm>
        </p:spPr>
        <p:txBody>
          <a:bodyPr/>
          <a:lstStyle/>
          <a:p>
            <a:r>
              <a:rPr lang="ru-RU" sz="3600" b="1" cap="all" dirty="0"/>
              <a:t>Шифрование данных баз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32D2-BFCF-8E17-6566-BF102DADC006}"/>
              </a:ext>
            </a:extLst>
          </p:cNvPr>
          <p:cNvSpPr txBox="1"/>
          <p:nvPr/>
        </p:nvSpPr>
        <p:spPr>
          <a:xfrm>
            <a:off x="161925" y="1321475"/>
            <a:ext cx="1167765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Шифрование данных в базе данных используется для защиты данных, которые могут украсть. В моей АИС реализовано шифрование данных с помощью класса (рисунок 1.9), содержащего в себе алгоритм расшифрования, шифрование реализовано 2 способами, один из которых 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(рисунок 1.10), а другой – отдельная программа, выполняющая шифровку данных. Для работы шифрования и расшифровки в программе для корректной работы необходимо использовать класс в программе (рисунок 1.11).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CF1DBC-A038-9669-3061-9ECAD21A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629024"/>
            <a:ext cx="5094605" cy="23052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B4D4E-5289-DE41-2BC1-DC0031D3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72" y="3629024"/>
            <a:ext cx="5094605" cy="6756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F981BA-ED95-B88C-2C26-F5D99027A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45" y="5184775"/>
            <a:ext cx="6120130" cy="18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5AA0DB-6C28-B984-C866-86155D847387}"/>
              </a:ext>
            </a:extLst>
          </p:cNvPr>
          <p:cNvSpPr txBox="1"/>
          <p:nvPr/>
        </p:nvSpPr>
        <p:spPr>
          <a:xfrm>
            <a:off x="-914400" y="5915515"/>
            <a:ext cx="609600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450215" algn="ctr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1.9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Класс шифрования в программе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3EA15-FD03-979C-A7B9-9912C527F0B0}"/>
              </a:ext>
            </a:extLst>
          </p:cNvPr>
          <p:cNvSpPr txBox="1"/>
          <p:nvPr/>
        </p:nvSpPr>
        <p:spPr>
          <a:xfrm>
            <a:off x="4610100" y="4197814"/>
            <a:ext cx="655320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450215" algn="ctr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1.10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Шифрование в базе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A8D36-C114-243F-5D8C-2944FA2510B6}"/>
              </a:ext>
            </a:extLst>
          </p:cNvPr>
          <p:cNvSpPr txBox="1"/>
          <p:nvPr/>
        </p:nvSpPr>
        <p:spPr>
          <a:xfrm>
            <a:off x="5164614" y="5328449"/>
            <a:ext cx="65532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класса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93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1058</Words>
  <Application>Microsoft Office PowerPoint</Application>
  <PresentationFormat>Широкоэкранный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ISOCPEUR</vt:lpstr>
      <vt:lpstr>Symbol</vt:lpstr>
      <vt:lpstr>Times New Roman</vt:lpstr>
      <vt:lpstr>Тема Office</vt:lpstr>
      <vt:lpstr>КУРСОВОЙ ПРОЕКТ Разработка базы данных «Поликлиника»</vt:lpstr>
      <vt:lpstr>ЦЕЛЬ И ЗАДАЧИ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Введение в безопасность бд</vt:lpstr>
      <vt:lpstr>Управление безопасностью уровня сервера и управление участниками уровня базы данных</vt:lpstr>
      <vt:lpstr>Шифрование данных баз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Stepan Stpean</cp:lastModifiedBy>
  <cp:revision>16</cp:revision>
  <dcterms:created xsi:type="dcterms:W3CDTF">2021-04-30T05:44:13Z</dcterms:created>
  <dcterms:modified xsi:type="dcterms:W3CDTF">2023-12-11T21:00:55Z</dcterms:modified>
</cp:coreProperties>
</file>