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8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3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ECC0D6-82E0-476A-9FD1-BE6B193E1B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B87319-A41D-454E-88CC-F42B3641AB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33DCAE-9F52-419B-BB68-C1B8684C282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D500CF-2710-4540-A4DF-94573B102CC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895192-8F81-4CA1-BE4B-7F14915208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1C2550-7520-469A-83DC-1AA3E8BB6B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B06F52-4999-4660-8333-B36646590B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DB7091-E3D7-4E2F-95BC-81A5381618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966CA5-CFBC-4494-8ED6-DBA61D7505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53A133-3EB5-4451-A33A-8F568E3944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78A9AB-0DA1-4DBB-8E1D-488FB74B4F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55556F-44F7-4B5D-95C5-5E1E802736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9E0498-0E06-4B7A-A90C-83D4EA114F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F0A0078-A3EF-41EC-9CBF-0866140CED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4C578D-0102-456B-AD59-A4DCEE4822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57092D-44D3-466E-82D3-A4148BF87C5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BC45D5-0303-42F1-9F3C-A28016D4C28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10D3695-9902-4F1F-AE5D-EE4AE64A5C7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19945A3-20D2-44DA-B5D9-AF89762709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DA66DEC-3A58-4768-BBD2-363737F9C4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0486DE2-549C-43BB-AFD3-BC6016C4E7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04D4850-2AB7-4646-930D-E88E947BDB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E02842-EAD3-4BD8-B661-A74807376B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E335758-45BF-4A16-A5FF-C358B648C0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B8C34ED-7309-459E-AB5C-CBF0A90766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713DD5E-D7AB-4DB9-B185-FB8E45B16A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D816EB4-39A7-4510-8B23-DEAA67AC9D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4B3D0A9-573E-4FCF-9F11-07B3AA0DDD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53AC9BA-9026-48F7-B7F4-8D07E0215D7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B870090-237F-47D4-BEDE-EB383BECC39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AF821F8-D71C-4E31-960E-C9AD91EB3A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9806F5D-46D1-4287-AB05-9786EAAD7D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A755924-87FB-410C-B9F2-C4F5E7F6F1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3E52DA-8409-4E94-9934-D742B50D77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CEAF2B9-48AC-4DCA-B633-AC8AFE2DCC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0B8FB19-65D8-4D26-A449-85DF7704F2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6323E86-CD95-44E3-A811-70D6B54A95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6D2AD43-AF5C-4E8D-9775-6DEF5EE8B2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538C7FB-4319-4D20-824E-7573286C28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41B0890-3F1A-4A12-8CE4-F1D5E41294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65D9A1E-750E-450D-8B6C-C9038C93B0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D63C613-62A5-4663-BA39-AFCAE209232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AB0B5C4-6F59-4533-A885-38A512BA6A1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7F1EB1-634C-4526-BF21-26192DDF45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C7D229-484E-4719-82E7-75C750C347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EDB0BD-01A5-4D16-9C7C-65409FF2CE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9E8665-4DDE-4A86-BCD6-24F6F1FAA8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3A5DC0-7227-411A-8134-FD76B38760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15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&lt;дата/время&gt;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6C7C431A-8217-4CC7-8373-4512CA235740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3300" spc="-1" strike="noStrike">
                <a:latin typeface="Arial"/>
              </a:rPr>
              <a:t>Для правки текста заглавия щёлкните мышью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latin typeface="Arial"/>
              </a:rPr>
              <a:t>Второй уровень структуры</a:t>
            </a:r>
            <a:endParaRPr b="0" lang="ru-RU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latin typeface="Arial"/>
              </a:rPr>
              <a:t>Четвёртый уровень структуры</a:t>
            </a:r>
            <a:endParaRPr b="0" lang="ru-RU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Пятый уровень структуры</a:t>
            </a:r>
            <a:endParaRPr b="0" lang="ru-RU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Шестой уровень структуры</a:t>
            </a:r>
            <a:endParaRPr b="0" lang="ru-RU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Седьмой уровень структуры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Arial"/>
              </a:defRPr>
            </a:lvl1pPr>
          </a:lstStyle>
          <a:p>
            <a:r>
              <a:rPr b="0" lang="ru-RU" sz="1400" spc="-1" strike="noStrike"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Arial"/>
              </a:defRPr>
            </a:lvl1pPr>
          </a:lstStyle>
          <a:p>
            <a:pPr algn="r">
              <a:buNone/>
            </a:pPr>
            <a:fld id="{578B6B2E-0F44-45C5-ADAE-0F1A037B60CF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15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&lt;дата/время&gt;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DD7BDC64-85BB-496C-AC6D-0F70F2899056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3300" spc="-1" strike="noStrike">
                <a:latin typeface="Arial"/>
              </a:rPr>
              <a:t>Для правки текста заглавия щёлкните мышью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latin typeface="Arial"/>
              </a:rPr>
              <a:t>Второй уровень структуры</a:t>
            </a:r>
            <a:endParaRPr b="0" lang="ru-RU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latin typeface="Arial"/>
              </a:rPr>
              <a:t>Четвёртый уровень структуры</a:t>
            </a:r>
            <a:endParaRPr b="0" lang="ru-RU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Пятый уровень структуры</a:t>
            </a:r>
            <a:endParaRPr b="0" lang="ru-RU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Шестой уровень структуры</a:t>
            </a:r>
            <a:endParaRPr b="0" lang="ru-RU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Седьмой уровень структуры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Arial"/>
              </a:defRPr>
            </a:lvl1pPr>
          </a:lstStyle>
          <a:p>
            <a:r>
              <a:rPr b="0" lang="ru-RU" sz="1400" spc="-1" strike="noStrike"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Arial"/>
              </a:defRPr>
            </a:lvl1pPr>
          </a:lstStyle>
          <a:p>
            <a:pPr algn="r">
              <a:buNone/>
            </a:pPr>
            <a:fld id="{B87CAA73-F66A-49E9-B509-2A30C244C6D6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40000" y="1944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Проверка критерий существования графа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3300" spc="-1" strike="noStrike">
                <a:latin typeface="Arial"/>
              </a:rPr>
              <a:t>Пример полного графа</a:t>
            </a:r>
            <a:endParaRPr b="0" lang="ru-RU" sz="33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2340000" y="1391760"/>
            <a:ext cx="4736520" cy="32882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80000" y="49320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3300" spc="-1" strike="noStrike">
                <a:latin typeface="Arial"/>
              </a:rPr>
              <a:t>Примеры работы программы</a:t>
            </a:r>
            <a:br>
              <a:rPr sz="3300"/>
            </a:br>
            <a:r>
              <a:rPr b="0" lang="ru-RU" sz="3300" spc="-1" strike="noStrike">
                <a:latin typeface="Arial"/>
              </a:rPr>
              <a:t>(построение полного графа)</a:t>
            </a:r>
            <a:endParaRPr b="0" lang="ru-RU" sz="33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720000" y="2160000"/>
            <a:ext cx="3361680" cy="1707480"/>
          </a:xfrm>
          <a:prstGeom prst="rect">
            <a:avLst/>
          </a:prstGeom>
          <a:ln w="18000">
            <a:noFill/>
          </a:ln>
        </p:spPr>
      </p:pic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4605480" y="1620000"/>
            <a:ext cx="4034520" cy="34725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-251640" y="49320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3300" spc="-1" strike="noStrike">
                <a:latin typeface="Arial"/>
              </a:rPr>
              <a:t>Примеры работы программы</a:t>
            </a:r>
            <a:br>
              <a:rPr sz="3300"/>
            </a:br>
            <a:r>
              <a:rPr b="0" lang="ru-RU" sz="3300" spc="-1" strike="noStrike">
                <a:latin typeface="Arial"/>
              </a:rPr>
              <a:t>(построение простого графа)</a:t>
            </a:r>
            <a:endParaRPr b="0" lang="ru-RU" sz="33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808560" y="2160000"/>
            <a:ext cx="3151440" cy="2273400"/>
          </a:xfrm>
          <a:prstGeom prst="rect">
            <a:avLst/>
          </a:prstGeom>
          <a:ln w="18000">
            <a:noFill/>
          </a:ln>
        </p:spPr>
      </p:pic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4680000" y="1662840"/>
            <a:ext cx="3960000" cy="33771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08360" y="405720"/>
            <a:ext cx="9071640" cy="103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3300" spc="-1" strike="noStrike">
                <a:latin typeface="Arial"/>
              </a:rPr>
              <a:t>Итог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48360" y="139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1. Мы исследовали критерии существования графа.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2. Рассмотрели алгоритм графического построения простого и полного графа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3. Написали программу для исследования критерий существования графа и графическом представлении графа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800360" y="2113200"/>
            <a:ext cx="7199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Спасибо за внимание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602280" y="2700000"/>
            <a:ext cx="837720" cy="2948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3300" spc="-1" strike="noStrike">
                <a:latin typeface="Arial"/>
              </a:rPr>
              <a:t>План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Выполнить и рассмотреть следующие пункты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1. Лемма о рукопожатии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2. Алгоритм Хавел-Хакими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3. Проверка на существования простого графа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4. Проверка на существования полного графа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5. Написать программу для построения и проверки графа по заданным степеням вершин.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3300" spc="-1" strike="noStrike">
                <a:latin typeface="Arial"/>
              </a:rPr>
              <a:t>Лемма рукопожатий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40000" y="157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Лемма: любой конечный неориентированный граф имеет чётное число вершин нечётных степеней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 </a:t>
            </a:r>
            <a:r>
              <a:rPr b="0" lang="ru-RU" sz="2400" spc="-1" strike="noStrike">
                <a:latin typeface="Arial"/>
              </a:rPr>
              <a:t>G=2⋅|E(G)| т.е сумма степеней вершин графа (без петель) чётна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Следствие: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1. В любом графе число вершин нечётной степени чётно.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2. Число рёбер в полном графе n⋅(n−1)2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Примечание: Сумма степеней вершин &gt;= Кол-во вершин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3300" spc="-1" strike="noStrike">
                <a:latin typeface="Arial"/>
              </a:rPr>
              <a:t>Алгоритм Хавел-Хакими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616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Данный алгоритм позволяет проверить существования как простого так и полного графа.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Сам алгоритм является рекурсивным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Простой пример для списка степеней вершин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(4,4,3,3,2,2,1,1)</a:t>
            </a:r>
            <a:endParaRPr b="0" lang="ru-RU" sz="24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>
              <a:rPr sz="1500"/>
            </a:br>
            <a:endParaRPr b="0" lang="ru-RU" sz="15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6300000" y="1507320"/>
            <a:ext cx="2880000" cy="35326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3300" spc="-1" strike="noStrike">
                <a:latin typeface="Arial"/>
              </a:rPr>
              <a:t>Сам алгоритм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360000" cy="382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>
              <a:lnSpc>
                <a:spcPct val="150000"/>
              </a:lnSpc>
              <a:buNone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1. Сортируем список и проверяем нет ли там хотя бы одного </a:t>
            </a: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отрицательного </a:t>
            </a: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                     элемента, или все элементы списка равны 0. Если в списке существует </a:t>
            </a: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                     отрицательный элемент, то простой граф построить нельзя, но если все элементы               списка нулевые, то такой граф построить можно.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2. Удаляется последняя степени вершины в списке (она же и максимальная). Обозначим         её как R.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3. Уменьшаем R степеней вершин списка на 1.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4. Делаем связь между удалённой вершиной и той у которой мы отняли 1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5. Записываем результат связи в список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6. Повторяем п.1, 2, 3 и так пока условие в п.1 не будет выполнено.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/>
          </p:nvPr>
        </p:nvSpPr>
        <p:spPr>
          <a:xfrm>
            <a:off x="540000" y="175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В случае если при рекурсивном соединении вершин у нас будет отрицательное число, то в таком случае графическое представления такого графа не возможна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Пример со списком степеней вершин (7,6,3,3,2,2,1,1)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4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804960" y="3596400"/>
            <a:ext cx="3875040" cy="12636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0" y="37980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3300" spc="-1" strike="noStrike">
                <a:latin typeface="Arial"/>
              </a:rPr>
              <a:t>Существования простого графа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04000" y="139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Если граф является конечным и он удовлетворяет лемме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рукопожатий и кол-во его вершин меньше суммы его степеней вершин, а так же его можно изобразить графически по алгоритму Хавел-Хакими, тогда данный граф простой и его можно изобразить графически.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Такой граф не будет иметь петель а его компонента связанности будет равна 1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3300" spc="-1" strike="noStrike">
                <a:latin typeface="Arial"/>
              </a:rPr>
              <a:t>Пример простого графа</a:t>
            </a:r>
            <a:endParaRPr b="0" lang="ru-RU" sz="33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1080000" y="1440000"/>
            <a:ext cx="6293160" cy="32882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08360" y="36000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3300" spc="-1" strike="noStrike">
                <a:latin typeface="Arial"/>
              </a:rPr>
              <a:t>Существования полного графа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40000" y="157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Если граф конечен, каждая из вершин инцидентна друг другу и сумма степеней вершин равна (</a:t>
            </a:r>
            <a:r>
              <a:rPr b="0" lang="ru-RU" sz="2400" spc="-1" strike="noStrike">
                <a:latin typeface="Arial"/>
              </a:rPr>
              <a:t>n⋅(n−1)2) / 2.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А так же данный граф можно построить по алгоритму Хавел Хакими и сумма степеней вершин не превышает кол-во степеней вершин, то простой граф существует и его можно построить 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2024-03-21T18:18:27Z</dcterms:created>
  <dc:creator/>
  <dc:description/>
  <dc:language>ru-RU</dc:language>
  <cp:lastModifiedBy/>
  <dcterms:modified xsi:type="dcterms:W3CDTF">2024-03-21T19:10:28Z</dcterms:modified>
  <cp:revision>2</cp:revision>
  <dc:subject/>
  <dc:title>Blueprint Plans</dc:title>
</cp:coreProperties>
</file>