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99" r:id="rId11"/>
    <p:sldId id="263" r:id="rId12"/>
    <p:sldId id="274" r:id="rId13"/>
    <p:sldId id="275" r:id="rId14"/>
    <p:sldId id="273" r:id="rId15"/>
    <p:sldId id="298" r:id="rId16"/>
    <p:sldId id="267" r:id="rId17"/>
    <p:sldId id="290" r:id="rId18"/>
    <p:sldId id="268" r:id="rId19"/>
    <p:sldId id="294" r:id="rId20"/>
    <p:sldId id="270" r:id="rId21"/>
    <p:sldId id="272" r:id="rId22"/>
    <p:sldId id="277" r:id="rId23"/>
    <p:sldId id="276" r:id="rId24"/>
    <p:sldId id="280" r:id="rId25"/>
    <p:sldId id="278" r:id="rId26"/>
    <p:sldId id="279" r:id="rId27"/>
    <p:sldId id="282" r:id="rId28"/>
    <p:sldId id="283" r:id="rId29"/>
    <p:sldId id="293" r:id="rId30"/>
    <p:sldId id="295" r:id="rId31"/>
    <p:sldId id="288" r:id="rId32"/>
    <p:sldId id="289" r:id="rId33"/>
    <p:sldId id="291" r:id="rId34"/>
    <p:sldId id="269" r:id="rId35"/>
    <p:sldId id="271" r:id="rId36"/>
    <p:sldId id="284" r:id="rId37"/>
    <p:sldId id="285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>
        <p:scale>
          <a:sx n="66" d="100"/>
          <a:sy n="66" d="100"/>
        </p:scale>
        <p:origin x="1554" y="13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7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18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ライブ マイグレーション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．．．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サーバ仮想化環境で動いている仮想マシンを、</a:t>
            </a:r>
            <a:r>
              <a:rPr kumimoji="1" lang="en-US" altLang="ja-JP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kumimoji="1" lang="ja-JP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やアプリケーションを停止させることなく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、丸ごと別の物理サーバへと移動させること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9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4000" dirty="0" err="1">
                <a:latin typeface="+mn-ea"/>
                <a:ea typeface="+mn-ea"/>
              </a:rPr>
              <a:t>りぶば</a:t>
            </a:r>
            <a:r>
              <a:rPr kumimoji="1" lang="ja-JP" altLang="en-US" sz="4000" dirty="0">
                <a:latin typeface="+mn-ea"/>
                <a:ea typeface="+mn-ea"/>
              </a:rPr>
              <a:t>ーと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CE-DDE9-4A04-8EBF-2063ACC7C2C9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18A6-9EC3-4547-A91D-44D3D7EC5C6B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F268-75CF-42FE-A4F1-73E4507610FC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ea"/>
                <a:ea typeface="+mj-ea"/>
              </a:defRPr>
            </a:lvl1pPr>
            <a:lvl2pPr marL="384048" indent="-182880">
              <a:buFont typeface="Wingdings" panose="05000000000000000000" pitchFamily="2" charset="2"/>
              <a:buChar char="Ø"/>
              <a:defRPr sz="1800">
                <a:latin typeface="+mj-ea"/>
                <a:ea typeface="+mj-ea"/>
              </a:defRPr>
            </a:lvl2pPr>
            <a:lvl3pPr marL="566928" indent="-182880">
              <a:buFont typeface="Wingdings" panose="05000000000000000000" pitchFamily="2" charset="2"/>
              <a:buChar char="Ø"/>
              <a:defRPr sz="1800">
                <a:latin typeface="+mj-ea"/>
                <a:ea typeface="+mj-ea"/>
              </a:defRPr>
            </a:lvl3pPr>
            <a:lvl4pPr marL="749808" indent="-182880">
              <a:buFont typeface="Wingdings" panose="05000000000000000000" pitchFamily="2" charset="2"/>
              <a:buChar char="Ø"/>
              <a:defRPr sz="1800">
                <a:latin typeface="+mj-ea"/>
                <a:ea typeface="+mj-ea"/>
              </a:defRPr>
            </a:lvl4pPr>
            <a:lvl5pPr marL="932688" indent="-182880">
              <a:buFont typeface="Wingdings" panose="05000000000000000000" pitchFamily="2" charset="2"/>
              <a:buChar char="Ø"/>
              <a:defRPr sz="1500"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65577874-0787-4985-B228-9A19B3B9A257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74750" y="6459786"/>
            <a:ext cx="984019" cy="365125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</a:lstStyle>
          <a:p>
            <a:fld id="{7AB22DEB-E1FF-4BEE-A182-437B9452AE5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160-77C4-4BF3-B718-2B233430A5B7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AD7-0CB0-463E-A9C3-85A784F1492B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D65F-2652-4305-A538-C0D2B756A004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30D7-142A-418E-A765-6C0531409186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4EBF-BBB3-44B8-88DF-5604082AE83A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4069CDD-59B6-4E3F-85B0-6BFC73D857B3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C4E8-7E06-4597-8A06-6F2C96D16B8A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3424122-6B38-46E4-A726-99509199D510}" type="datetime1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0D290-2023-4D27-BA67-A59D2894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85473-EBF0-4314-A2FC-588D1C7E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  <a:ea typeface="+mn-ea"/>
              </a:rPr>
              <a:t>低コストかつ迅速な復旧が行えるシステム</a:t>
            </a:r>
            <a:r>
              <a:rPr lang="en-US" altLang="ja-JP" dirty="0" err="1">
                <a:latin typeface="+mn-ea"/>
                <a:ea typeface="+mn-ea"/>
              </a:rPr>
              <a:t>VCRecovery</a:t>
            </a:r>
            <a:r>
              <a:rPr lang="ja-JP" altLang="en-US" dirty="0">
                <a:latin typeface="+mn-ea"/>
                <a:ea typeface="+mn-ea"/>
              </a:rPr>
              <a:t>の提案</a:t>
            </a:r>
            <a:endParaRPr lang="en-US" altLang="ja-JP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>
                <a:latin typeface="+mn-ea"/>
                <a:ea typeface="+mn-ea"/>
              </a:rPr>
              <a:t>Zabbix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en-US" altLang="ja-JP" dirty="0" err="1">
                <a:latin typeface="+mn-ea"/>
                <a:ea typeface="+mn-ea"/>
              </a:rPr>
              <a:t>libvirt-snmp</a:t>
            </a:r>
            <a:r>
              <a:rPr lang="ja-JP" altLang="en-US" dirty="0">
                <a:latin typeface="+mn-ea"/>
                <a:ea typeface="+mn-ea"/>
              </a:rPr>
              <a:t>を用いた障害検知と復旧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B27D2-08BE-4EE3-A7BB-BF43829B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9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内でコンテナを用いて低コストかつ，高速な復旧を行うシステム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D5E652-E889-4226-925E-E1A4203F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" y="2652495"/>
            <a:ext cx="8130915" cy="388165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62710-8CD3-466B-8BFB-AB6AD430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を利用した</a:t>
            </a: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C955239-6D37-4E29-9FC4-C3D40CCC5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2518139"/>
            <a:ext cx="8950036" cy="395627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DD8DD0-BC77-466C-AF74-34C2436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を利用したコールド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高速な障害復旧が行える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BA5B802-616F-4B0F-A068-52BB9BFB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803964"/>
            <a:ext cx="8963891" cy="376743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4B4541-C04F-4BD1-9C32-381A4579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コンテナを停止せずに</a:t>
            </a:r>
            <a:r>
              <a:rPr lang="en-US" altLang="ja-JP" dirty="0"/>
              <a:t>VM</a:t>
            </a:r>
            <a:r>
              <a:rPr lang="ja-JP" altLang="en-US" dirty="0"/>
              <a:t>間でマイグレーション可能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  <a:r>
              <a:rPr lang="ja-JP" altLang="en-US" dirty="0"/>
              <a:t> </a:t>
            </a:r>
            <a:r>
              <a:rPr lang="en-US" altLang="ja-JP" dirty="0"/>
              <a:t>2.21</a:t>
            </a:r>
            <a:r>
              <a:rPr lang="ja-JP" altLang="en-US" dirty="0"/>
              <a:t>ではライブマイグレーション可能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サーバやネットワークを集中管理するソフトウェア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監視，障害検知が可能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F07E5F-1C0D-4DC1-9B56-D97B38F8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61" y="2882235"/>
            <a:ext cx="2414721" cy="109352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421E-51B3-4479-A309-3B662C42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6C2F97-8C2B-431C-9B3C-A81BA4837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00" y="4826875"/>
            <a:ext cx="2242459" cy="5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79DCE-1290-4CAA-B0AF-56BFEC13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ADB52-1693-4654-8727-A868B27B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libvirt-snmp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libvirt-snmp</a:t>
            </a:r>
            <a:r>
              <a:rPr lang="ja-JP" altLang="en-US" dirty="0"/>
              <a:t>は</a:t>
            </a:r>
            <a:r>
              <a:rPr lang="en-US" altLang="ja-JP" dirty="0" err="1"/>
              <a:t>libvirt</a:t>
            </a:r>
            <a:r>
              <a:rPr lang="ja-JP" altLang="en-US" dirty="0"/>
              <a:t>に</a:t>
            </a:r>
            <a:r>
              <a:rPr lang="en-US" altLang="ja-JP" dirty="0"/>
              <a:t>SNMP</a:t>
            </a:r>
            <a:r>
              <a:rPr lang="ja-JP" altLang="en-US" dirty="0"/>
              <a:t>機能を提供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libvirt</a:t>
            </a:r>
            <a:r>
              <a:rPr lang="en-US" altLang="ja-JP" dirty="0"/>
              <a:t> </a:t>
            </a:r>
            <a:r>
              <a:rPr lang="ja-JP" altLang="en-US" dirty="0"/>
              <a:t>は</a:t>
            </a:r>
            <a:r>
              <a:rPr kumimoji="1" lang="en-US" altLang="ja-JP" dirty="0"/>
              <a:t>VM</a:t>
            </a:r>
            <a:r>
              <a:rPr lang="ja-JP" altLang="en-US" dirty="0"/>
              <a:t>を管理するための共通</a:t>
            </a:r>
            <a:r>
              <a:rPr lang="en-US" altLang="ja-JP" dirty="0"/>
              <a:t>API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0992-7CDE-4DD2-9505-FBDA6D1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67D0327-3E44-41C5-9593-EC74CA8E2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98" y="2957102"/>
            <a:ext cx="2562487" cy="11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7535B9D-251B-483F-8FBE-E441A91C7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b="1904"/>
          <a:stretch/>
        </p:blipFill>
        <p:spPr>
          <a:xfrm>
            <a:off x="349220" y="2909455"/>
            <a:ext cx="8445559" cy="355033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D32E2-09D0-45A1-9AFF-4BD82277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234E3A-6856-4A5C-AE39-772384AED7CB}"/>
              </a:ext>
            </a:extLst>
          </p:cNvPr>
          <p:cNvSpPr/>
          <p:nvPr/>
        </p:nvSpPr>
        <p:spPr>
          <a:xfrm>
            <a:off x="540326" y="3384551"/>
            <a:ext cx="4197927" cy="29337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1C3F-B10C-460E-9001-E30CE39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障害検知（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0E59D-C54C-4700-9A72-4CE5AB3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内システムの過負荷状態，異常停止を検出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9A192A-62C7-4E24-9662-4A59E392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978433-5CC5-4DE7-ABF9-95EE5029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b="1904"/>
          <a:stretch/>
        </p:blipFill>
        <p:spPr>
          <a:xfrm>
            <a:off x="349220" y="2909455"/>
            <a:ext cx="8445559" cy="355033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A721559-7EE0-47C5-BBE0-F0B1E5CFC95C}"/>
              </a:ext>
            </a:extLst>
          </p:cNvPr>
          <p:cNvSpPr/>
          <p:nvPr/>
        </p:nvSpPr>
        <p:spPr>
          <a:xfrm>
            <a:off x="4810861" y="2940038"/>
            <a:ext cx="4197927" cy="351974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28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SNMP</a:t>
            </a:r>
            <a:r>
              <a:rPr lang="ja-JP" altLang="en-US" dirty="0"/>
              <a:t>トラップの内容をログファイルに保管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0F72D4-618A-4AB3-9494-69AE2D21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436CDC6-0438-41AC-A483-BBA95FCF0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2836657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DB60BE-AE61-4FC1-98C9-DA078E0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8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r>
              <a:rPr lang="ja-JP" altLang="en-US" dirty="0"/>
              <a:t>研究報告システムソフトウェアとオペレーティング・システム（</a:t>
            </a:r>
            <a:r>
              <a:rPr lang="en-US" altLang="ja-JP" dirty="0"/>
              <a:t>OS</a:t>
            </a:r>
            <a:r>
              <a:rPr lang="ja-JP" altLang="en-US" dirty="0"/>
              <a:t>）</a:t>
            </a:r>
            <a:r>
              <a:rPr lang="en-US" altLang="ja-JP" dirty="0"/>
              <a:t>, 2018-OS-142,8,pp.1 - 8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baseline="30000" dirty="0"/>
              <a:t>*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baseline="30000" dirty="0"/>
              <a:t>*</a:t>
            </a:r>
          </a:p>
          <a:p>
            <a:pPr marL="0" indent="0">
              <a:buNone/>
            </a:pPr>
            <a:r>
              <a:rPr lang="en-US" altLang="ja-JP" sz="2100" dirty="0"/>
              <a:t>* :</a:t>
            </a:r>
            <a:r>
              <a:rPr lang="ja-JP" altLang="en-US" sz="2100" dirty="0"/>
              <a:t>九州工業大学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B075B5-DF7E-4747-958C-6F66605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6A6001-61B6-4811-AF2B-3BE2D9A8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5" y="3098485"/>
            <a:ext cx="8050010" cy="35921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4C74-7423-42C9-A9DF-F27251ED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0B5E88-36EB-48B2-825A-4A914EC3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/>
          <a:stretch/>
        </p:blipFill>
        <p:spPr>
          <a:xfrm>
            <a:off x="87687" y="2894877"/>
            <a:ext cx="8968626" cy="33812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7A5D15-2912-4130-96DC-58DCE51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4DF116-FD88-49E1-8971-7945B95C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実験環境</a:t>
            </a:r>
            <a:r>
              <a:rPr lang="ja-JP" altLang="en-US" dirty="0">
                <a:latin typeface="+mj-ea"/>
              </a:rPr>
              <a:t>（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）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AF2580-078E-44E3-9083-B93F619D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BD2003-6BC7-4E69-8065-BD6C3B77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32A9FA-4CBB-49CE-A840-61FD4008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ウォームスタンバイにおけるコスト試算の比較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を利用することで障害対策コストの削減が可能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450906-1B94-4086-B73E-1A6FBDDE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B24F84-8822-466B-BCA9-1D35D08A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839396"/>
            <a:ext cx="5236104" cy="34607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59589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FBEEDC-FAF2-4F1B-AEF3-F58206D5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A2FBA-8325-48A7-8B2D-0A0547B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マイグレーション性能評価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66109-88D4-4EC3-A6DA-C3423BA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内コンテナとホスト上で動作するコンテナの性能を比較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マイグレーション時間とダウンタイムを測定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F40BBE9-6FF3-472B-8113-839DBE80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3242"/>
              </p:ext>
            </p:extLst>
          </p:nvPr>
        </p:nvGraphicFramePr>
        <p:xfrm>
          <a:off x="1524000" y="30081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5371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34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コンテナイメージサイズ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950MB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Container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LXD</a:t>
                      </a:r>
                      <a:r>
                        <a:rPr kumimoji="1" lang="ja-JP" altLang="en-US" dirty="0"/>
                        <a:t>　</a:t>
                      </a:r>
                      <a:r>
                        <a:rPr kumimoji="1" lang="en-US" altLang="ja-JP" dirty="0"/>
                        <a:t>2.21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50138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FF64C3-E69D-49C6-958B-B13CFB41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9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様々なサービスの提供にクラウド環境を活用することが増加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http://www.soumu.go.jp/johotsusintokei/statistics/statistics05.html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983A68-1025-4EA9-883A-304A5A1E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30708-8EAC-4834-B096-AF5AD7EE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マイグレーション性能評価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227AC-7A76-4EBF-B037-8743617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マイグレーション時間は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内コンテナのほうが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秒程度高速化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内コンテナのオーバヘッドは無い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内コンテナのダウンタイムは</a:t>
            </a:r>
            <a:r>
              <a:rPr kumimoji="1" lang="en-US" altLang="ja-JP" dirty="0"/>
              <a:t>5.6</a:t>
            </a:r>
            <a:r>
              <a:rPr kumimoji="1" lang="ja-JP" altLang="en-US" dirty="0"/>
              <a:t>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F82072-E88C-446A-904B-DE9F8FFF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/>
          <a:stretch/>
        </p:blipFill>
        <p:spPr>
          <a:xfrm>
            <a:off x="2016892" y="2941504"/>
            <a:ext cx="5110215" cy="362989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624EB9-5543-4E9C-A511-BFFE8072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5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内でコンテナを用いるシステム</a:t>
            </a:r>
            <a:r>
              <a:rPr lang="en-US" altLang="ja-JP" dirty="0" err="1"/>
              <a:t>VCRecovery</a:t>
            </a:r>
            <a:r>
              <a:rPr lang="ja-JP" altLang="en-US" dirty="0"/>
              <a:t>の提案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ライブマイグレーション利用によるダウンタイムの削減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A5F23A-F690-4FBD-A70F-A5B52B3C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コールドスタンバイでの共有して使う待機系の</a:t>
            </a:r>
            <a:endParaRPr lang="en-US" altLang="ja-JP" dirty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dirty="0"/>
              <a:t>セキュリティ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コンテナを利用することでセキュリティが担保される根拠が不明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5.6</a:t>
            </a:r>
            <a:r>
              <a:rPr lang="ja-JP" altLang="en-US" dirty="0"/>
              <a:t>秒のダウンタイムは何に対してかなり長いのかが不明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E490A5-55D7-4564-B054-E57B948F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>
            <a:extLst>
              <a:ext uri="{FF2B5EF4-FFF2-40B4-BE49-F238E27FC236}">
                <a16:creationId xmlns:a16="http://schemas.microsoft.com/office/drawing/2014/main" id="{2BFB61AF-8222-46FB-96E0-214DDFACFD40}"/>
              </a:ext>
            </a:extLst>
          </p:cNvPr>
          <p:cNvSpPr txBox="1">
            <a:spLocks/>
          </p:cNvSpPr>
          <p:nvPr/>
        </p:nvSpPr>
        <p:spPr>
          <a:xfrm>
            <a:off x="800100" y="2787350"/>
            <a:ext cx="7543800" cy="641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補足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662BA70-9E4A-4FC8-A30F-030631E9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44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D14847-38B9-4119-AB0B-86F4FE2C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3832"/>
          <a:stretch/>
        </p:blipFill>
        <p:spPr>
          <a:xfrm>
            <a:off x="714201" y="2746155"/>
            <a:ext cx="7879815" cy="36823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lang="ja-JP" altLang="en-US" dirty="0"/>
              <a:t>ホスト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5490F5-AF14-4054-B60D-2397E6BB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障害検知（クラウド）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79626"/>
            <a:ext cx="8686800" cy="343234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BBC0EB-F991-4427-975F-F672CA7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2DD09B-6DDF-431D-A68F-A0A5EAF6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7FA5A5D-A563-4ECA-ACA0-8364039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ストレージバックエンドがディレクトリの場合</a:t>
            </a:r>
            <a:r>
              <a:rPr lang="en-US" altLang="ja-JP" dirty="0"/>
              <a:t>28%</a:t>
            </a:r>
            <a:r>
              <a:rPr lang="ja-JP" altLang="en-US" dirty="0"/>
              <a:t>の性能低下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638927-CF8F-46B1-9A46-40F4B22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9316D-BC1C-42FC-AC04-D9F4E995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3DD10B-5447-4758-8666-8AE9DE5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5" y="2912790"/>
            <a:ext cx="8715550" cy="33256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システムを運用系，待機系に分け，運用系に障害が発生した場合は待機系に切り替え復旧を行う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452236" y="5869094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EF094-D038-48C2-BF46-437DDF45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8F1024-8547-4BCC-9B20-B4733058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" y="2699337"/>
            <a:ext cx="8754935" cy="341051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169793-3BAA-4617-887E-B4567DB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045789-C8D8-42F0-80B2-B57D97B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2790186"/>
            <a:ext cx="8722588" cy="33327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59403-7B3C-493B-92C5-AED59F1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00101" y="4174069"/>
            <a:ext cx="754379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コストと復旧の速さがトレードオフ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1EFEB3-4065-4BFE-B0E2-2526B242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7136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endParaRPr lang="en-US" altLang="ja-JP" dirty="0"/>
          </a:p>
          <a:p>
            <a:pPr marL="201168" lvl="1" indent="0">
              <a:buNone/>
            </a:pP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71314"/>
            <a:ext cx="86175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Zhang, Liang and Litton, James and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Cangialosi</a:t>
            </a:r>
            <a:r>
              <a:rPr kumimoji="1" lang="en-US" altLang="ja-JP" sz="1100" dirty="0">
                <a:solidFill>
                  <a:schemeClr val="bg1"/>
                </a:solidFill>
              </a:rPr>
              <a:t>, Frank and Benson, Theophilus and Levin, Dave and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Mislove</a:t>
            </a:r>
            <a:r>
              <a:rPr kumimoji="1" lang="en-US" altLang="ja-JP" sz="1100" dirty="0">
                <a:solidFill>
                  <a:schemeClr val="bg1"/>
                </a:solidFill>
              </a:rPr>
              <a:t>, Alan,"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Picocenter</a:t>
            </a:r>
            <a:r>
              <a:rPr kumimoji="1" lang="en-US" altLang="ja-JP" sz="1100" dirty="0">
                <a:solidFill>
                  <a:schemeClr val="bg1"/>
                </a:solidFill>
              </a:rPr>
              <a:t>: Supporting Long-lived, Mostly-idle Applications in Cloud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Environments",Proceedings</a:t>
            </a:r>
            <a:r>
              <a:rPr kumimoji="1" lang="en-US" altLang="ja-JP" sz="1100" dirty="0">
                <a:solidFill>
                  <a:schemeClr val="bg1"/>
                </a:solidFill>
              </a:rPr>
              <a:t> of the Eleventh European Conference on Computer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Systems,EuroSys</a:t>
            </a:r>
            <a:r>
              <a:rPr kumimoji="1" lang="en-US" altLang="ja-JP" sz="1100" dirty="0">
                <a:solidFill>
                  <a:schemeClr val="bg1"/>
                </a:solidFill>
              </a:rPr>
              <a:t> ‘16, pp.37:1--37:16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E49073-9085-47A6-BC83-C5AA52CF1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4163"/>
          <a:stretch/>
        </p:blipFill>
        <p:spPr>
          <a:xfrm>
            <a:off x="423949" y="3143657"/>
            <a:ext cx="8341821" cy="3104573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9F9A9B-3EB4-4FE1-A125-38D5A895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28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K. Kourai and K. </a:t>
            </a:r>
            <a:r>
              <a:rPr lang="en-US" altLang="ja-JP" sz="1200" dirty="0" err="1">
                <a:solidFill>
                  <a:schemeClr val="bg1"/>
                </a:solidFill>
              </a:rPr>
              <a:t>Sannomiya</a:t>
            </a:r>
            <a:r>
              <a:rPr lang="en-US" altLang="ja-JP" sz="1200" dirty="0">
                <a:solidFill>
                  <a:schemeClr val="bg1"/>
                </a:solidFill>
              </a:rPr>
              <a:t>, "Seamless and Secure Application Consolidation for Optimizing Instance Deployment in Clouds,“</a:t>
            </a:r>
          </a:p>
          <a:p>
            <a:r>
              <a:rPr lang="en-US" altLang="ja-JP" sz="1200" i="1" dirty="0">
                <a:solidFill>
                  <a:schemeClr val="bg1"/>
                </a:solidFill>
              </a:rPr>
              <a:t>2016 IEEE International Conference on Cloud Computing Technology and Science (</a:t>
            </a:r>
            <a:r>
              <a:rPr lang="en-US" altLang="ja-JP" sz="1200" i="1" dirty="0" err="1">
                <a:solidFill>
                  <a:schemeClr val="bg1"/>
                </a:solidFill>
              </a:rPr>
              <a:t>CloudCom</a:t>
            </a:r>
            <a:r>
              <a:rPr lang="en-US" altLang="ja-JP" sz="1200" i="1" dirty="0">
                <a:solidFill>
                  <a:schemeClr val="bg1"/>
                </a:solidFill>
              </a:rPr>
              <a:t>)</a:t>
            </a:r>
            <a:r>
              <a:rPr lang="en-US" altLang="ja-JP" sz="1200" dirty="0">
                <a:solidFill>
                  <a:schemeClr val="bg1"/>
                </a:solidFill>
              </a:rPr>
              <a:t>, Luxembourg City, 2016, pp. 318-325.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8BD85A-D198-4D89-9DA0-E6E749EF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" y="2923309"/>
            <a:ext cx="8966585" cy="346342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463335-FD63-4625-92CF-6741C953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968</TotalTime>
  <Words>1405</Words>
  <Application>Microsoft Office PowerPoint</Application>
  <PresentationFormat>画面に合わせる (4:3)</PresentationFormat>
  <Paragraphs>257</Paragraphs>
  <Slides>39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提案システム概要（4）</vt:lpstr>
      <vt:lpstr>提案システム概要（5）</vt:lpstr>
      <vt:lpstr>障害検知（1）</vt:lpstr>
      <vt:lpstr>障害検知（2）</vt:lpstr>
      <vt:lpstr>障害検知（3）</vt:lpstr>
      <vt:lpstr>障害検知（4）</vt:lpstr>
      <vt:lpstr>障害復旧（1）</vt:lpstr>
      <vt:lpstr>障害復旧（2）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マイグレーション性能評価(1)</vt:lpstr>
      <vt:lpstr>マイグレーション性能評価(2)</vt:lpstr>
      <vt:lpstr>まとめ</vt:lpstr>
      <vt:lpstr>不明点，疑問点</vt:lpstr>
      <vt:lpstr>PowerPoint プレゼンテーション</vt:lpstr>
      <vt:lpstr>障害検知（ホスト）</vt:lpstr>
      <vt:lpstr>障害検知（クラウド）</vt:lpstr>
      <vt:lpstr>コンテナ性能評価（1）</vt:lpstr>
      <vt:lpstr>コンテナ性能評価（2）</vt:lpstr>
      <vt:lpstr>コンテナ性能評価（3）</vt:lpstr>
      <vt:lpstr>コンテナ性能評価（4）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91</cp:revision>
  <dcterms:created xsi:type="dcterms:W3CDTF">2019-04-27T13:01:13Z</dcterms:created>
  <dcterms:modified xsi:type="dcterms:W3CDTF">2019-05-07T15:52:09Z</dcterms:modified>
</cp:coreProperties>
</file>