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2" r:id="rId10"/>
    <p:sldId id="263" r:id="rId11"/>
    <p:sldId id="265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5B4A9-8FFD-4C1E-9B47-82682728FB88}" v="56" dt="2019-04-30T07:06:05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8" autoAdjust="0"/>
    <p:restoredTop sz="94660"/>
  </p:normalViewPr>
  <p:slideViewPr>
    <p:cSldViewPr snapToGrid="0">
      <p:cViewPr varScale="1">
        <p:scale>
          <a:sx n="73" d="100"/>
          <a:sy n="73" d="100"/>
        </p:scale>
        <p:origin x="25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sz="2400"/>
              <a:t>クラウドサービスの利用状況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6958715661423904"/>
          <c:y val="0.11660952950010178"/>
          <c:w val="0.77165212740860045"/>
          <c:h val="0.55165820400317245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全社的に利用している</c:v>
                </c:pt>
              </c:strCache>
            </c:strRef>
          </c:tx>
          <c:spPr>
            <a:solidFill>
              <a:schemeClr val="accent1"/>
            </a:solidFill>
            <a:ln w="50800">
              <a:solidFill>
                <a:srgbClr val="FF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Sheet1!$B$5:$B$9</c:f>
              <c:numCache>
                <c:formatCode>0.0_ </c:formatCode>
                <c:ptCount val="5"/>
                <c:pt idx="0">
                  <c:v>29.4</c:v>
                </c:pt>
                <c:pt idx="1">
                  <c:v>24.4</c:v>
                </c:pt>
                <c:pt idx="2">
                  <c:v>22.8</c:v>
                </c:pt>
                <c:pt idx="3">
                  <c:v>20.7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31-4C35-BFF6-23C0B3BA8733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一部の事業所又は部門で利用している</c:v>
                </c:pt>
              </c:strCache>
            </c:strRef>
          </c:tx>
          <c:spPr>
            <a:solidFill>
              <a:schemeClr val="accent2"/>
            </a:solidFill>
            <a:ln w="47625" cap="flat">
              <a:solidFill>
                <a:srgbClr val="FF0000"/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Sheet1!$C$5:$C$9</c:f>
              <c:numCache>
                <c:formatCode>0.0_ </c:formatCode>
                <c:ptCount val="5"/>
                <c:pt idx="0">
                  <c:v>27.5</c:v>
                </c:pt>
                <c:pt idx="1">
                  <c:v>22.5</c:v>
                </c:pt>
                <c:pt idx="2">
                  <c:v>21.7</c:v>
                </c:pt>
                <c:pt idx="3">
                  <c:v>18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31-4C35-BFF6-23C0B3BA8733}"/>
            </c:ext>
          </c:extLst>
        </c:ser>
        <c:ser>
          <c:idx val="2"/>
          <c:order val="2"/>
          <c:tx>
            <c:strRef>
              <c:f>Sheet1!$D$4</c:f>
              <c:strCache>
                <c:ptCount val="1"/>
                <c:pt idx="0">
                  <c:v>利用していないが、今後利用する予定がある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Sheet1!$D$5:$D$9</c:f>
              <c:numCache>
                <c:formatCode>0.0_ </c:formatCode>
                <c:ptCount val="5"/>
                <c:pt idx="0">
                  <c:v>13.4</c:v>
                </c:pt>
                <c:pt idx="1">
                  <c:v>14.5</c:v>
                </c:pt>
                <c:pt idx="2">
                  <c:v>15</c:v>
                </c:pt>
                <c:pt idx="3">
                  <c:v>15.9</c:v>
                </c:pt>
                <c:pt idx="4">
                  <c:v>17.5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31-4C35-BFF6-23C0B3BA8733}"/>
            </c:ext>
          </c:extLst>
        </c:ser>
        <c:ser>
          <c:idx val="3"/>
          <c:order val="3"/>
          <c:tx>
            <c:strRef>
              <c:f>Sheet1!$E$4</c:f>
              <c:strCache>
                <c:ptCount val="1"/>
                <c:pt idx="0">
                  <c:v>利用していないし、今後も利用する予定もない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Sheet1!$E$5:$E$9</c:f>
              <c:numCache>
                <c:formatCode>0.0_ </c:formatCode>
                <c:ptCount val="5"/>
                <c:pt idx="0">
                  <c:v>22.1</c:v>
                </c:pt>
                <c:pt idx="1">
                  <c:v>29.3</c:v>
                </c:pt>
                <c:pt idx="2">
                  <c:v>30</c:v>
                </c:pt>
                <c:pt idx="3">
                  <c:v>32.200000000000003</c:v>
                </c:pt>
                <c:pt idx="4">
                  <c:v>34.4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C31-4C35-BFF6-23C0B3BA8733}"/>
            </c:ext>
          </c:extLst>
        </c:ser>
        <c:ser>
          <c:idx val="4"/>
          <c:order val="4"/>
          <c:tx>
            <c:strRef>
              <c:f>Sheet1!$F$4</c:f>
              <c:strCache>
                <c:ptCount val="1"/>
                <c:pt idx="0">
                  <c:v>クラウドサービスについてよく分からない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Sheet1!$F$5:$F$9</c:f>
              <c:numCache>
                <c:formatCode>0.0_ </c:formatCode>
                <c:ptCount val="5"/>
                <c:pt idx="0">
                  <c:v>7.6</c:v>
                </c:pt>
                <c:pt idx="1">
                  <c:v>9.3000000000000007</c:v>
                </c:pt>
                <c:pt idx="2">
                  <c:v>10.4</c:v>
                </c:pt>
                <c:pt idx="3">
                  <c:v>13.1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31-4C35-BFF6-23C0B3BA873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523212360"/>
        <c:axId val="523212688"/>
      </c:barChart>
      <c:catAx>
        <c:axId val="52321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3212688"/>
        <c:crosses val="autoZero"/>
        <c:auto val="1"/>
        <c:lblAlgn val="ctr"/>
        <c:lblOffset val="100"/>
        <c:noMultiLvlLbl val="0"/>
      </c:catAx>
      <c:valAx>
        <c:axId val="52321268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523212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66656915278999462"/>
          <c:w val="1"/>
          <c:h val="0.311334882122127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8B2A7-EC9C-43E3-BD68-4451654AB58E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96F5C-B295-42E4-9B3C-54734D5335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62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50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38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55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 marL="384048" indent="-182880">
              <a:buFont typeface="Wingdings" panose="05000000000000000000" pitchFamily="2" charset="2"/>
              <a:buChar char="Ø"/>
              <a:defRPr sz="2000"/>
            </a:lvl2pPr>
            <a:lvl3pPr marL="566928" indent="-182880">
              <a:buFont typeface="Wingdings" panose="05000000000000000000" pitchFamily="2" charset="2"/>
              <a:buChar char="Ø"/>
              <a:defRPr sz="1800"/>
            </a:lvl3pPr>
            <a:lvl4pPr marL="749808" indent="-182880">
              <a:buFont typeface="Wingdings" panose="05000000000000000000" pitchFamily="2" charset="2"/>
              <a:buChar char="Ø"/>
              <a:defRPr sz="1800"/>
            </a:lvl4pPr>
            <a:lvl5pPr marL="932688" indent="-182880">
              <a:buFont typeface="Wingdings" panose="05000000000000000000" pitchFamily="2" charset="2"/>
              <a:buChar char="Ø"/>
              <a:defRPr sz="15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16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68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45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55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22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1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4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54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7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76A05-0C39-4C13-9892-147AED355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500" dirty="0"/>
              <a:t>クラウドにおける</a:t>
            </a:r>
            <a:r>
              <a:rPr kumimoji="1" lang="en-US" altLang="ja-JP" sz="4500" dirty="0"/>
              <a:t>VM</a:t>
            </a:r>
            <a:r>
              <a:rPr kumimoji="1" lang="ja-JP" altLang="en-US" sz="4500" dirty="0"/>
              <a:t>内コンテナを用いた低コストで迅速な自動障害復旧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8AC8AE-FF06-4DA7-A43D-54F405621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476056"/>
            <a:ext cx="7543800" cy="949433"/>
          </a:xfrm>
        </p:spPr>
        <p:txBody>
          <a:bodyPr>
            <a:noAutofit/>
          </a:bodyPr>
          <a:lstStyle/>
          <a:p>
            <a:pPr algn="r"/>
            <a:r>
              <a:rPr kumimoji="1" lang="ja-JP" altLang="en-US" sz="2000" dirty="0">
                <a:solidFill>
                  <a:schemeClr val="tx1"/>
                </a:solidFill>
              </a:rPr>
              <a:t>名城大学理工学部情報工学科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r"/>
            <a:r>
              <a:rPr lang="ja-JP" altLang="en-US" sz="2000" dirty="0">
                <a:solidFill>
                  <a:schemeClr val="tx1"/>
                </a:solidFill>
              </a:rPr>
              <a:t>鈴木研究室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algn="r"/>
            <a:r>
              <a:rPr kumimoji="1" lang="ja-JP" altLang="en-US" sz="2000" dirty="0">
                <a:solidFill>
                  <a:schemeClr val="tx1"/>
                </a:solidFill>
              </a:rPr>
              <a:t>鈴木洸太</a:t>
            </a:r>
          </a:p>
        </p:txBody>
      </p:sp>
    </p:spTree>
    <p:extLst>
      <p:ext uri="{BB962C8B-B14F-4D97-AF65-F5344CB8AC3E}">
        <p14:creationId xmlns:p14="http://schemas.microsoft.com/office/powerpoint/2010/main" val="52932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9C63D75-30A9-4A4F-ACF3-32A758ED2F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5"/>
          <a:stretch/>
        </p:blipFill>
        <p:spPr>
          <a:xfrm>
            <a:off x="367393" y="2743200"/>
            <a:ext cx="8454934" cy="382819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81CBDBA-78DF-D54B-A075-6A487053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提案システム概要（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0786AB-28D5-6042-B522-8FA8B7A7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VCRecovery</a:t>
            </a:r>
            <a:endParaRPr lang="en-US" altLang="ja-JP" dirty="0"/>
          </a:p>
          <a:p>
            <a:r>
              <a:rPr lang="en-US" altLang="ja-JP" dirty="0"/>
              <a:t>VM</a:t>
            </a:r>
            <a:r>
              <a:rPr lang="ja-JP" altLang="en-US" dirty="0"/>
              <a:t>とコンテナを用いて低コストかつ，高速な復旧を行えるシステム</a:t>
            </a:r>
          </a:p>
        </p:txBody>
      </p:sp>
    </p:spTree>
    <p:extLst>
      <p:ext uri="{BB962C8B-B14F-4D97-AF65-F5344CB8AC3E}">
        <p14:creationId xmlns:p14="http://schemas.microsoft.com/office/powerpoint/2010/main" val="315962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0F74B-0A63-4A36-80F9-5EDEC546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提案システム概要（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31FEC3-8F45-470F-B44D-EB3CCF722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コンテナの利用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仮想実行環境であるコンテナは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と比較して軽量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コンテナを提供するシステムはライブマイグレーションが可能である</a:t>
            </a:r>
            <a:r>
              <a:rPr lang="en-US" altLang="ja-JP" dirty="0"/>
              <a:t>LXD</a:t>
            </a:r>
            <a:r>
              <a:rPr lang="ja-JP" altLang="en-US" dirty="0"/>
              <a:t>を利用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障害対策のコスト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待機系の</a:t>
            </a:r>
            <a:r>
              <a:rPr lang="en-US" altLang="ja-JP" dirty="0"/>
              <a:t>VM1</a:t>
            </a:r>
            <a:r>
              <a:rPr lang="ja-JP" altLang="en-US" dirty="0"/>
              <a:t>台分で済む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障害検知・復旧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と</a:t>
            </a:r>
            <a:r>
              <a:rPr kumimoji="1" lang="en-US" altLang="ja-JP" dirty="0"/>
              <a:t>Zabbix</a:t>
            </a:r>
            <a:r>
              <a:rPr kumimoji="1" lang="ja-JP" altLang="en-US" dirty="0"/>
              <a:t>を利用</a:t>
            </a:r>
          </a:p>
        </p:txBody>
      </p:sp>
    </p:spTree>
    <p:extLst>
      <p:ext uri="{BB962C8B-B14F-4D97-AF65-F5344CB8AC3E}">
        <p14:creationId xmlns:p14="http://schemas.microsoft.com/office/powerpoint/2010/main" val="28654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4A469D-1792-4868-8D82-EBD2C445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D79DFF-18FD-4ED2-9DA6-5A77D8747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を用いて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の</a:t>
            </a:r>
            <a:r>
              <a:rPr kumimoji="1" lang="en-US" altLang="ja-JP" dirty="0"/>
              <a:t>CPU</a:t>
            </a:r>
            <a:r>
              <a:rPr kumimoji="1" lang="ja-JP" altLang="en-US" dirty="0"/>
              <a:t>使用量を</a:t>
            </a:r>
            <a:r>
              <a:rPr kumimoji="1" lang="en-US" altLang="ja-JP" dirty="0"/>
              <a:t>5</a:t>
            </a:r>
            <a:r>
              <a:rPr kumimoji="1" lang="ja-JP" altLang="en-US" dirty="0"/>
              <a:t>秒間隔で取得する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取得した</a:t>
            </a:r>
            <a:r>
              <a:rPr lang="en-US" altLang="ja-JP" dirty="0"/>
              <a:t>CPU</a:t>
            </a:r>
            <a:r>
              <a:rPr lang="ja-JP" altLang="en-US" dirty="0"/>
              <a:t>使用量と</a:t>
            </a:r>
            <a:r>
              <a:rPr lang="en-US" altLang="ja-JP" dirty="0"/>
              <a:t>5</a:t>
            </a:r>
            <a:r>
              <a:rPr lang="ja-JP" altLang="en-US" dirty="0"/>
              <a:t>秒前の</a:t>
            </a:r>
            <a:r>
              <a:rPr lang="en-US" altLang="ja-JP" dirty="0"/>
              <a:t>CPU</a:t>
            </a:r>
            <a:r>
              <a:rPr lang="ja-JP" altLang="en-US" dirty="0"/>
              <a:t>使用量の差分から</a:t>
            </a:r>
            <a:r>
              <a:rPr lang="en-US" altLang="ja-JP" dirty="0"/>
              <a:t>CPU</a:t>
            </a:r>
            <a:r>
              <a:rPr lang="ja-JP" altLang="en-US" dirty="0"/>
              <a:t>使用率を算出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求めた</a:t>
            </a:r>
            <a:r>
              <a:rPr lang="en-US" altLang="ja-JP" dirty="0"/>
              <a:t>CPU</a:t>
            </a:r>
            <a:r>
              <a:rPr lang="ja-JP" altLang="en-US" dirty="0"/>
              <a:t>使用率を</a:t>
            </a:r>
            <a:r>
              <a:rPr lang="en-US" altLang="ja-JP" dirty="0"/>
              <a:t>Zabbix</a:t>
            </a:r>
            <a:r>
              <a:rPr lang="ja-JP" altLang="en-US" dirty="0"/>
              <a:t> </a:t>
            </a:r>
            <a:r>
              <a:rPr lang="en-US" altLang="ja-JP" dirty="0"/>
              <a:t>Sender</a:t>
            </a:r>
            <a:r>
              <a:rPr lang="ja-JP" altLang="en-US" dirty="0"/>
              <a:t>を利用して</a:t>
            </a:r>
            <a:r>
              <a:rPr lang="en-US" altLang="ja-JP" dirty="0"/>
              <a:t>Zabbix</a:t>
            </a:r>
            <a:r>
              <a:rPr lang="ja-JP" altLang="en-US" dirty="0"/>
              <a:t>サーバに送信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/>
              <a:t>VM</a:t>
            </a:r>
            <a:r>
              <a:rPr kumimoji="1" lang="ja-JP" altLang="en-US" dirty="0"/>
              <a:t>内システムの過負荷状態，異常停止を検出</a:t>
            </a:r>
          </a:p>
        </p:txBody>
      </p:sp>
    </p:spTree>
    <p:extLst>
      <p:ext uri="{BB962C8B-B14F-4D97-AF65-F5344CB8AC3E}">
        <p14:creationId xmlns:p14="http://schemas.microsoft.com/office/powerpoint/2010/main" val="3497055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51177-16DB-4629-AD8D-69C32D89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5BF75-0A18-49DA-9319-6F7ED7B8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は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のステータスが変化すると</a:t>
            </a:r>
            <a:r>
              <a:rPr lang="en-US" altLang="ja-JP" dirty="0"/>
              <a:t>SNMP</a:t>
            </a:r>
            <a:r>
              <a:rPr lang="ja-JP" altLang="en-US" dirty="0"/>
              <a:t>トラップを発行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Zabbix</a:t>
            </a:r>
            <a:r>
              <a:rPr lang="ja-JP" altLang="en-US" dirty="0"/>
              <a:t>サーバに</a:t>
            </a:r>
            <a:r>
              <a:rPr lang="en-US" altLang="ja-JP" dirty="0"/>
              <a:t>SNMP</a:t>
            </a:r>
            <a:r>
              <a:rPr lang="ja-JP" altLang="en-US" dirty="0"/>
              <a:t>トラップの情報を送信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の状態変化が「</a:t>
            </a:r>
            <a:r>
              <a:rPr lang="en-US" altLang="ja-JP" dirty="0"/>
              <a:t>shutoff</a:t>
            </a:r>
            <a:r>
              <a:rPr lang="ja-JP" altLang="en-US" dirty="0"/>
              <a:t>」の場合に</a:t>
            </a:r>
            <a:r>
              <a:rPr lang="en-US" altLang="ja-JP" dirty="0"/>
              <a:t>VM</a:t>
            </a:r>
            <a:r>
              <a:rPr lang="ja-JP" altLang="en-US" dirty="0"/>
              <a:t>がクラッシュしたことを検知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70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E1896-14F4-4223-B7AB-CA2BC7F7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3906CF-A294-479D-9A0D-77EB7A6E4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Zabbix</a:t>
            </a:r>
            <a:r>
              <a:rPr kumimoji="1" lang="ja-JP" altLang="en-US" dirty="0"/>
              <a:t>サーバと</a:t>
            </a:r>
            <a:r>
              <a:rPr kumimoji="1" lang="en-US" altLang="ja-JP" dirty="0" err="1"/>
              <a:t>Zabbbix</a:t>
            </a:r>
            <a:r>
              <a:rPr kumimoji="1" lang="ja-JP" altLang="en-US" dirty="0"/>
              <a:t>エージェント間で死活監視を行う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一定期間</a:t>
            </a:r>
            <a:r>
              <a:rPr lang="en-US" altLang="ja-JP" dirty="0"/>
              <a:t>Zabbix</a:t>
            </a:r>
            <a:r>
              <a:rPr lang="ja-JP" altLang="en-US"/>
              <a:t>エージェントから応答がない場合，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81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9CB0E-30A8-4099-AADF-4AC2E5B1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障害復旧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4D4EC6-8838-48AD-B620-2CDB881C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75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0CC0A-60AA-480A-A3FC-911CB5AB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文献情報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510300-76D6-47D5-99CA-7ED2870C3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3017520"/>
          </a:xfrm>
        </p:spPr>
        <p:txBody>
          <a:bodyPr/>
          <a:lstStyle/>
          <a:p>
            <a:pPr>
              <a:tabLst>
                <a:tab pos="870347" algn="l"/>
              </a:tabLst>
            </a:pPr>
            <a:r>
              <a:rPr kumimoji="1" lang="ja-JP" altLang="en-US" sz="2100" dirty="0"/>
              <a:t>論文名：</a:t>
            </a:r>
            <a:r>
              <a:rPr lang="ja-JP" altLang="en-US" sz="2100" dirty="0"/>
              <a:t>クラウドにおける</a:t>
            </a:r>
            <a:r>
              <a:rPr lang="en-US" altLang="ja-JP" sz="2100" dirty="0"/>
              <a:t>VM</a:t>
            </a:r>
            <a:r>
              <a:rPr lang="ja-JP" altLang="en-US" sz="2100" dirty="0"/>
              <a:t>内コンテナを用いた低コストで迅速な自動障害復旧</a:t>
            </a:r>
            <a:endParaRPr lang="en-US" altLang="ja-JP" sz="2100" dirty="0"/>
          </a:p>
          <a:p>
            <a:r>
              <a:rPr lang="ja-JP" altLang="en-US" sz="2100" dirty="0"/>
              <a:t>出典：</a:t>
            </a:r>
            <a:endParaRPr lang="en-US" altLang="ja-JP" sz="2100" dirty="0"/>
          </a:p>
          <a:p>
            <a:r>
              <a:rPr kumimoji="1" lang="ja-JP" altLang="en-US" sz="2100" dirty="0"/>
              <a:t>発行日：</a:t>
            </a:r>
            <a:r>
              <a:rPr kumimoji="1" lang="en-US" altLang="ja-JP" sz="2100" dirty="0"/>
              <a:t>2018</a:t>
            </a:r>
            <a:r>
              <a:rPr kumimoji="1" lang="ja-JP" altLang="en-US" sz="2100" dirty="0"/>
              <a:t>年</a:t>
            </a:r>
            <a:r>
              <a:rPr kumimoji="1" lang="en-US" altLang="ja-JP" sz="2100" dirty="0"/>
              <a:t>2</a:t>
            </a:r>
            <a:r>
              <a:rPr kumimoji="1" lang="ja-JP" altLang="en-US" sz="2100" dirty="0"/>
              <a:t>月</a:t>
            </a:r>
            <a:r>
              <a:rPr kumimoji="1" lang="en-US" altLang="ja-JP" sz="2100" dirty="0"/>
              <a:t>28</a:t>
            </a:r>
            <a:r>
              <a:rPr kumimoji="1" lang="ja-JP" altLang="en-US" sz="2100" dirty="0"/>
              <a:t>日</a:t>
            </a:r>
            <a:endParaRPr kumimoji="1" lang="en-US" altLang="ja-JP" sz="2100" dirty="0"/>
          </a:p>
          <a:p>
            <a:r>
              <a:rPr lang="ja-JP" altLang="en-US" sz="2100" dirty="0"/>
              <a:t>著者：森川　智紀</a:t>
            </a:r>
            <a:r>
              <a:rPr lang="en-US" altLang="ja-JP" sz="2100" dirty="0"/>
              <a:t>†</a:t>
            </a:r>
            <a:r>
              <a:rPr lang="ja-JP" altLang="en-US" sz="2100" dirty="0" err="1"/>
              <a:t>，</a:t>
            </a:r>
            <a:r>
              <a:rPr lang="ja-JP" altLang="en-US" sz="2100" dirty="0"/>
              <a:t>光来　健一</a:t>
            </a:r>
            <a:r>
              <a:rPr lang="en-US" altLang="ja-JP" sz="2100" dirty="0"/>
              <a:t>†</a:t>
            </a:r>
            <a:endParaRPr kumimoji="1" lang="en-US" altLang="ja-JP" sz="2100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CE009B-B5EB-4D78-8573-8EB0A26A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z="1500" dirty="0"/>
              <a:t>†</a:t>
            </a:r>
            <a:r>
              <a:rPr kumimoji="1" lang="ja-JP" altLang="en-US" sz="1500" dirty="0"/>
              <a:t>九州工業大学</a:t>
            </a:r>
          </a:p>
        </p:txBody>
      </p:sp>
    </p:spTree>
    <p:extLst>
      <p:ext uri="{BB962C8B-B14F-4D97-AF65-F5344CB8AC3E}">
        <p14:creationId xmlns:p14="http://schemas.microsoft.com/office/powerpoint/2010/main" val="54873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379CC04E-B205-480D-ABF2-AD749E4971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81336"/>
              </p:ext>
            </p:extLst>
          </p:nvPr>
        </p:nvGraphicFramePr>
        <p:xfrm>
          <a:off x="-1" y="2253313"/>
          <a:ext cx="9144001" cy="4131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E91F66BC-449B-4A0A-9D1D-C94C1893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B41385-BE17-44ED-98ED-0BEAAFF1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近年，</a:t>
            </a:r>
            <a:r>
              <a:rPr lang="ja-JP" altLang="en-US" dirty="0"/>
              <a:t>様々なサービスの提供にクラウド環境を活用することが増えている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C045FA-220E-4C91-B7DE-94D978F110F6}"/>
              </a:ext>
            </a:extLst>
          </p:cNvPr>
          <p:cNvSpPr txBox="1"/>
          <p:nvPr/>
        </p:nvSpPr>
        <p:spPr>
          <a:xfrm>
            <a:off x="204715" y="6385046"/>
            <a:ext cx="654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http://www.soumu.go.jp/johotsusintokei/statistics/statistics05.html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89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B0DADA6-AD03-489C-BAB4-72121145E3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0"/>
          <a:stretch/>
        </p:blipFill>
        <p:spPr>
          <a:xfrm>
            <a:off x="408256" y="3429000"/>
            <a:ext cx="8327487" cy="308039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8437E22-2934-EC4A-ABD5-23CE4EE5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712AEF-EE89-6041-92CC-EC0E669E4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アクティブ・スタンバイ方式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システムを運用系，待機系に分け運用系に障害が発生した場合，待機系に切り替え復旧を行う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待機系の状態から，ウォームスタンバイ，コールドスタンバイがある</a:t>
            </a:r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FB2ED3-51B8-4E22-A805-769784C74BB5}"/>
              </a:ext>
            </a:extLst>
          </p:cNvPr>
          <p:cNvSpPr txBox="1"/>
          <p:nvPr/>
        </p:nvSpPr>
        <p:spPr>
          <a:xfrm>
            <a:off x="6445690" y="6140066"/>
            <a:ext cx="208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/>
              <a:t>VM:Virtual Machine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587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77BC16B-D563-473A-BABB-D1B07760A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04" y="2590119"/>
            <a:ext cx="8844591" cy="352329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376CE7E-65B8-9442-BD6A-827A513B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2DDC3B-8F71-3448-B388-09A7CD69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ウォームスタンバイの問題点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待機系を常時動作する必要があるため，コストがかかる</a:t>
            </a:r>
          </a:p>
        </p:txBody>
      </p:sp>
    </p:spTree>
    <p:extLst>
      <p:ext uri="{BB962C8B-B14F-4D97-AF65-F5344CB8AC3E}">
        <p14:creationId xmlns:p14="http://schemas.microsoft.com/office/powerpoint/2010/main" val="128203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2FD7014-EAAE-4C1A-9A96-089F30777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5" y="2726132"/>
            <a:ext cx="8951730" cy="340034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0637218-BE40-EF4F-8DCF-B8DC982E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4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92B723-B594-664D-A853-581FAD774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コールドスタンバイの問題点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復旧時間が長くなる</a:t>
            </a:r>
          </a:p>
        </p:txBody>
      </p:sp>
    </p:spTree>
    <p:extLst>
      <p:ext uri="{BB962C8B-B14F-4D97-AF65-F5344CB8AC3E}">
        <p14:creationId xmlns:p14="http://schemas.microsoft.com/office/powerpoint/2010/main" val="252364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2D21FA-E66E-4CF1-AF43-073D8D6C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AD23FF-A2EA-45F9-8027-ED9E7227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Picocenter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長期間実行されるが，ほとんど使用</a:t>
            </a:r>
            <a:r>
              <a:rPr lang="ja-JP" altLang="en-US" dirty="0"/>
              <a:t>されないサービスを</a:t>
            </a:r>
            <a:r>
              <a:rPr lang="en-US" altLang="ja-JP" dirty="0"/>
              <a:t>VM</a:t>
            </a:r>
            <a:r>
              <a:rPr lang="ja-JP" altLang="en-US" dirty="0"/>
              <a:t>内コンテナを用いて実行する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サービスの要求があるまでは，コンテナごとストレージに退避させる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DBDB3EB-2E04-47CE-A11A-45E03D769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8" y="3297722"/>
            <a:ext cx="8739163" cy="327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2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BFE5B6-6CDE-47AB-93F1-578EA3EE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BA5505-0C88-42DE-BD37-637189F6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FlexCapsule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内で複数の軽量化した</a:t>
            </a:r>
            <a:r>
              <a:rPr lang="en-US" altLang="ja-JP" dirty="0"/>
              <a:t>VM</a:t>
            </a:r>
            <a:r>
              <a:rPr lang="ja-JP" altLang="en-US" dirty="0"/>
              <a:t>を用いてサービスを提供する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内で</a:t>
            </a:r>
            <a:r>
              <a:rPr lang="en-US" altLang="ja-JP" dirty="0"/>
              <a:t>VM</a:t>
            </a:r>
            <a:r>
              <a:rPr lang="ja-JP" altLang="en-US" dirty="0"/>
              <a:t>を利用するため，オーバヘッドが大きい</a:t>
            </a:r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CA1231C-0C3B-4E2B-AFE1-E130C5CBB4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t="5475"/>
          <a:stretch/>
        </p:blipFill>
        <p:spPr>
          <a:xfrm>
            <a:off x="650693" y="3069772"/>
            <a:ext cx="7888333" cy="308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7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0CAF0-73CF-E54B-9C0B-FD80325F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研究目的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D4579310-8E53-FA41-83E8-7A9F57815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273837"/>
              </p:ext>
            </p:extLst>
          </p:nvPr>
        </p:nvGraphicFramePr>
        <p:xfrm>
          <a:off x="822963" y="2285625"/>
          <a:ext cx="7543797" cy="1518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683285811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1124612489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2758401340"/>
                    </a:ext>
                  </a:extLst>
                </a:gridCol>
              </a:tblGrid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待機系の状態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コスト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復旧の速さ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463337"/>
                  </a:ext>
                </a:extLst>
              </a:tr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ウォームスタンバイ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高い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速い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0380914"/>
                  </a:ext>
                </a:extLst>
              </a:tr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コールドスタンバイ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低い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遅い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6564615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7DB0DE-11BA-3A4E-9027-C4D97210020E}"/>
              </a:ext>
            </a:extLst>
          </p:cNvPr>
          <p:cNvSpPr txBox="1"/>
          <p:nvPr/>
        </p:nvSpPr>
        <p:spPr>
          <a:xfrm>
            <a:off x="822962" y="4352051"/>
            <a:ext cx="754379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ja-JP" altLang="en-US" sz="2800" b="1" dirty="0"/>
              <a:t>コストと復旧の速さがトレードオフに</a:t>
            </a:r>
          </a:p>
        </p:txBody>
      </p:sp>
    </p:spTree>
    <p:extLst>
      <p:ext uri="{BB962C8B-B14F-4D97-AF65-F5344CB8AC3E}">
        <p14:creationId xmlns:p14="http://schemas.microsoft.com/office/powerpoint/2010/main" val="270859271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379</TotalTime>
  <Words>492</Words>
  <Application>Microsoft Office PowerPoint</Application>
  <PresentationFormat>画面に合わせる (4:3)</PresentationFormat>
  <Paragraphs>70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游ゴシック</vt:lpstr>
      <vt:lpstr>Calibri</vt:lpstr>
      <vt:lpstr>Calibri Light</vt:lpstr>
      <vt:lpstr>Wingdings</vt:lpstr>
      <vt:lpstr>レトロスペクト</vt:lpstr>
      <vt:lpstr>クラウドにおけるVM内コンテナを用いた低コストで迅速な自動障害復旧</vt:lpstr>
      <vt:lpstr>文献情報</vt:lpstr>
      <vt:lpstr>研究背景（1）</vt:lpstr>
      <vt:lpstr>研究背景（2）</vt:lpstr>
      <vt:lpstr>研究背景（3）</vt:lpstr>
      <vt:lpstr>研究背景（4）</vt:lpstr>
      <vt:lpstr>関連研究（1）</vt:lpstr>
      <vt:lpstr>関連研究（2）</vt:lpstr>
      <vt:lpstr>研究目的</vt:lpstr>
      <vt:lpstr>提案システム概要（1）</vt:lpstr>
      <vt:lpstr>提案システム概要（2）</vt:lpstr>
      <vt:lpstr>障害検知（1）</vt:lpstr>
      <vt:lpstr>障害検知（2）</vt:lpstr>
      <vt:lpstr>障害検知（3）</vt:lpstr>
      <vt:lpstr>障害復旧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鈴木洸太</dc:creator>
  <cp:lastModifiedBy>鈴木 洸太</cp:lastModifiedBy>
  <cp:revision>29</cp:revision>
  <dcterms:created xsi:type="dcterms:W3CDTF">2019-04-27T13:01:13Z</dcterms:created>
  <dcterms:modified xsi:type="dcterms:W3CDTF">2019-05-01T15:22:32Z</dcterms:modified>
</cp:coreProperties>
</file>