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notesMasterIdLst>
    <p:notesMasterId r:id="rId39"/>
  </p:notesMasterIdLst>
  <p:sldIdLst>
    <p:sldId id="256" r:id="rId2"/>
    <p:sldId id="257" r:id="rId3"/>
    <p:sldId id="258" r:id="rId4"/>
    <p:sldId id="259" r:id="rId5"/>
    <p:sldId id="260" r:id="rId6"/>
    <p:sldId id="261" r:id="rId7"/>
    <p:sldId id="262" r:id="rId8"/>
    <p:sldId id="264" r:id="rId9"/>
    <p:sldId id="266" r:id="rId10"/>
    <p:sldId id="263" r:id="rId11"/>
    <p:sldId id="274" r:id="rId12"/>
    <p:sldId id="275" r:id="rId13"/>
    <p:sldId id="273" r:id="rId14"/>
    <p:sldId id="267" r:id="rId15"/>
    <p:sldId id="290" r:id="rId16"/>
    <p:sldId id="268" r:id="rId17"/>
    <p:sldId id="294" r:id="rId18"/>
    <p:sldId id="270" r:id="rId19"/>
    <p:sldId id="272" r:id="rId20"/>
    <p:sldId id="277" r:id="rId21"/>
    <p:sldId id="276" r:id="rId22"/>
    <p:sldId id="280" r:id="rId23"/>
    <p:sldId id="278" r:id="rId24"/>
    <p:sldId id="279" r:id="rId25"/>
    <p:sldId id="282" r:id="rId26"/>
    <p:sldId id="283" r:id="rId27"/>
    <p:sldId id="284" r:id="rId28"/>
    <p:sldId id="285" r:id="rId29"/>
    <p:sldId id="286" r:id="rId30"/>
    <p:sldId id="287" r:id="rId31"/>
    <p:sldId id="293" r:id="rId32"/>
    <p:sldId id="295" r:id="rId33"/>
    <p:sldId id="288" r:id="rId34"/>
    <p:sldId id="289" r:id="rId35"/>
    <p:sldId id="291" r:id="rId36"/>
    <p:sldId id="269" r:id="rId37"/>
    <p:sldId id="271"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75B4A9-8FFD-4C1E-9B47-82682728FB88}" v="56" dt="2019-04-30T07:06:05.17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8" autoAdjust="0"/>
    <p:restoredTop sz="94660"/>
  </p:normalViewPr>
  <p:slideViewPr>
    <p:cSldViewPr snapToGrid="0">
      <p:cViewPr varScale="1">
        <p:scale>
          <a:sx n="69" d="100"/>
          <a:sy n="69" d="100"/>
        </p:scale>
        <p:origin x="1398"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cap="all" spc="120" normalizeH="0" baseline="0">
                <a:solidFill>
                  <a:schemeClr val="tx1">
                    <a:lumMod val="65000"/>
                    <a:lumOff val="35000"/>
                  </a:schemeClr>
                </a:solidFill>
                <a:latin typeface="+mn-lt"/>
                <a:ea typeface="+mn-ea"/>
                <a:cs typeface="+mn-cs"/>
              </a:defRPr>
            </a:pPr>
            <a:r>
              <a:rPr lang="ja-JP" sz="2400"/>
              <a:t>クラウドサービスの利用状況</a:t>
            </a:r>
          </a:p>
        </c:rich>
      </c:tx>
      <c:overlay val="0"/>
      <c:spPr>
        <a:noFill/>
        <a:ln>
          <a:noFill/>
        </a:ln>
        <a:effectLst/>
      </c:spPr>
      <c:txPr>
        <a:bodyPr rot="0" spcFirstLastPara="1" vertOverflow="ellipsis" vert="horz" wrap="square" anchor="ctr" anchorCtr="1"/>
        <a:lstStyle/>
        <a:p>
          <a:pPr>
            <a:defRPr sz="2400" b="1" i="0" u="none" strike="noStrike" kern="1200" cap="all" spc="120" normalizeH="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6958715661423904"/>
          <c:y val="0.11660952950010178"/>
          <c:w val="0.77165212740860045"/>
          <c:h val="0.55165820400317245"/>
        </c:manualLayout>
      </c:layout>
      <c:barChart>
        <c:barDir val="bar"/>
        <c:grouping val="percentStacked"/>
        <c:varyColors val="0"/>
        <c:ser>
          <c:idx val="0"/>
          <c:order val="0"/>
          <c:tx>
            <c:strRef>
              <c:f>Sheet1!$B$4</c:f>
              <c:strCache>
                <c:ptCount val="1"/>
                <c:pt idx="0">
                  <c:v>全社的に利用している</c:v>
                </c:pt>
              </c:strCache>
            </c:strRef>
          </c:tx>
          <c:spPr>
            <a:solidFill>
              <a:schemeClr val="accent1"/>
            </a:solidFill>
            <a:ln w="50800">
              <a:solidFill>
                <a:srgbClr val="FF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Sheet1!$A$5:$A$9</c:f>
              <c:strCache>
                <c:ptCount val="5"/>
                <c:pt idx="0">
                  <c:v>2017年</c:v>
                </c:pt>
                <c:pt idx="1">
                  <c:v>2016年</c:v>
                </c:pt>
                <c:pt idx="2">
                  <c:v>2015年</c:v>
                </c:pt>
                <c:pt idx="3">
                  <c:v>2014年</c:v>
                </c:pt>
                <c:pt idx="4">
                  <c:v>2013年</c:v>
                </c:pt>
              </c:strCache>
            </c:strRef>
          </c:cat>
          <c:val>
            <c:numRef>
              <c:f>Sheet1!$B$5:$B$9</c:f>
              <c:numCache>
                <c:formatCode>0.0_ </c:formatCode>
                <c:ptCount val="5"/>
                <c:pt idx="0">
                  <c:v>29.4</c:v>
                </c:pt>
                <c:pt idx="1">
                  <c:v>24.4</c:v>
                </c:pt>
                <c:pt idx="2">
                  <c:v>22.8</c:v>
                </c:pt>
                <c:pt idx="3">
                  <c:v>20.7</c:v>
                </c:pt>
                <c:pt idx="4">
                  <c:v>15</c:v>
                </c:pt>
              </c:numCache>
            </c:numRef>
          </c:val>
          <c:extLst>
            <c:ext xmlns:c16="http://schemas.microsoft.com/office/drawing/2014/chart" uri="{C3380CC4-5D6E-409C-BE32-E72D297353CC}">
              <c16:uniqueId val="{00000000-FC31-4C35-BFF6-23C0B3BA8733}"/>
            </c:ext>
          </c:extLst>
        </c:ser>
        <c:ser>
          <c:idx val="1"/>
          <c:order val="1"/>
          <c:tx>
            <c:strRef>
              <c:f>Sheet1!$C$4</c:f>
              <c:strCache>
                <c:ptCount val="1"/>
                <c:pt idx="0">
                  <c:v>一部の事業所又は部門で利用している</c:v>
                </c:pt>
              </c:strCache>
            </c:strRef>
          </c:tx>
          <c:spPr>
            <a:solidFill>
              <a:schemeClr val="accent2"/>
            </a:solidFill>
            <a:ln w="47625" cap="flat">
              <a:solidFill>
                <a:srgbClr val="FF0000"/>
              </a:solidFill>
              <a:prstDash val="solid"/>
              <a:miter lim="800000"/>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Sheet1!$A$5:$A$9</c:f>
              <c:strCache>
                <c:ptCount val="5"/>
                <c:pt idx="0">
                  <c:v>2017年</c:v>
                </c:pt>
                <c:pt idx="1">
                  <c:v>2016年</c:v>
                </c:pt>
                <c:pt idx="2">
                  <c:v>2015年</c:v>
                </c:pt>
                <c:pt idx="3">
                  <c:v>2014年</c:v>
                </c:pt>
                <c:pt idx="4">
                  <c:v>2013年</c:v>
                </c:pt>
              </c:strCache>
            </c:strRef>
          </c:cat>
          <c:val>
            <c:numRef>
              <c:f>Sheet1!$C$5:$C$9</c:f>
              <c:numCache>
                <c:formatCode>0.0_ </c:formatCode>
                <c:ptCount val="5"/>
                <c:pt idx="0">
                  <c:v>27.5</c:v>
                </c:pt>
                <c:pt idx="1">
                  <c:v>22.5</c:v>
                </c:pt>
                <c:pt idx="2">
                  <c:v>21.7</c:v>
                </c:pt>
                <c:pt idx="3">
                  <c:v>18</c:v>
                </c:pt>
                <c:pt idx="4">
                  <c:v>18</c:v>
                </c:pt>
              </c:numCache>
            </c:numRef>
          </c:val>
          <c:extLst>
            <c:ext xmlns:c16="http://schemas.microsoft.com/office/drawing/2014/chart" uri="{C3380CC4-5D6E-409C-BE32-E72D297353CC}">
              <c16:uniqueId val="{00000001-FC31-4C35-BFF6-23C0B3BA8733}"/>
            </c:ext>
          </c:extLst>
        </c:ser>
        <c:ser>
          <c:idx val="2"/>
          <c:order val="2"/>
          <c:tx>
            <c:strRef>
              <c:f>Sheet1!$D$4</c:f>
              <c:strCache>
                <c:ptCount val="1"/>
                <c:pt idx="0">
                  <c:v>利用していないが、今後利用する予定がある</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Sheet1!$A$5:$A$9</c:f>
              <c:strCache>
                <c:ptCount val="5"/>
                <c:pt idx="0">
                  <c:v>2017年</c:v>
                </c:pt>
                <c:pt idx="1">
                  <c:v>2016年</c:v>
                </c:pt>
                <c:pt idx="2">
                  <c:v>2015年</c:v>
                </c:pt>
                <c:pt idx="3">
                  <c:v>2014年</c:v>
                </c:pt>
                <c:pt idx="4">
                  <c:v>2013年</c:v>
                </c:pt>
              </c:strCache>
            </c:strRef>
          </c:cat>
          <c:val>
            <c:numRef>
              <c:f>Sheet1!$D$5:$D$9</c:f>
              <c:numCache>
                <c:formatCode>0.0_ </c:formatCode>
                <c:ptCount val="5"/>
                <c:pt idx="0">
                  <c:v>13.4</c:v>
                </c:pt>
                <c:pt idx="1">
                  <c:v>14.5</c:v>
                </c:pt>
                <c:pt idx="2">
                  <c:v>15</c:v>
                </c:pt>
                <c:pt idx="3">
                  <c:v>15.9</c:v>
                </c:pt>
                <c:pt idx="4">
                  <c:v>17.5</c:v>
                </c:pt>
              </c:numCache>
            </c:numRef>
          </c:val>
          <c:extLst>
            <c:ext xmlns:c16="http://schemas.microsoft.com/office/drawing/2014/chart" uri="{C3380CC4-5D6E-409C-BE32-E72D297353CC}">
              <c16:uniqueId val="{00000002-FC31-4C35-BFF6-23C0B3BA8733}"/>
            </c:ext>
          </c:extLst>
        </c:ser>
        <c:ser>
          <c:idx val="3"/>
          <c:order val="3"/>
          <c:tx>
            <c:strRef>
              <c:f>Sheet1!$E$4</c:f>
              <c:strCache>
                <c:ptCount val="1"/>
                <c:pt idx="0">
                  <c:v>利用していないし、今後も利用する予定もない</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Sheet1!$A$5:$A$9</c:f>
              <c:strCache>
                <c:ptCount val="5"/>
                <c:pt idx="0">
                  <c:v>2017年</c:v>
                </c:pt>
                <c:pt idx="1">
                  <c:v>2016年</c:v>
                </c:pt>
                <c:pt idx="2">
                  <c:v>2015年</c:v>
                </c:pt>
                <c:pt idx="3">
                  <c:v>2014年</c:v>
                </c:pt>
                <c:pt idx="4">
                  <c:v>2013年</c:v>
                </c:pt>
              </c:strCache>
            </c:strRef>
          </c:cat>
          <c:val>
            <c:numRef>
              <c:f>Sheet1!$E$5:$E$9</c:f>
              <c:numCache>
                <c:formatCode>0.0_ </c:formatCode>
                <c:ptCount val="5"/>
                <c:pt idx="0">
                  <c:v>22.1</c:v>
                </c:pt>
                <c:pt idx="1">
                  <c:v>29.3</c:v>
                </c:pt>
                <c:pt idx="2">
                  <c:v>30</c:v>
                </c:pt>
                <c:pt idx="3">
                  <c:v>32.200000000000003</c:v>
                </c:pt>
                <c:pt idx="4">
                  <c:v>34.4</c:v>
                </c:pt>
              </c:numCache>
            </c:numRef>
          </c:val>
          <c:extLst>
            <c:ext xmlns:c16="http://schemas.microsoft.com/office/drawing/2014/chart" uri="{C3380CC4-5D6E-409C-BE32-E72D297353CC}">
              <c16:uniqueId val="{00000003-FC31-4C35-BFF6-23C0B3BA8733}"/>
            </c:ext>
          </c:extLst>
        </c:ser>
        <c:ser>
          <c:idx val="4"/>
          <c:order val="4"/>
          <c:tx>
            <c:strRef>
              <c:f>Sheet1!$F$4</c:f>
              <c:strCache>
                <c:ptCount val="1"/>
                <c:pt idx="0">
                  <c:v>クラウドサービスについてよく分からない</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Sheet1!$A$5:$A$9</c:f>
              <c:strCache>
                <c:ptCount val="5"/>
                <c:pt idx="0">
                  <c:v>2017年</c:v>
                </c:pt>
                <c:pt idx="1">
                  <c:v>2016年</c:v>
                </c:pt>
                <c:pt idx="2">
                  <c:v>2015年</c:v>
                </c:pt>
                <c:pt idx="3">
                  <c:v>2014年</c:v>
                </c:pt>
                <c:pt idx="4">
                  <c:v>2013年</c:v>
                </c:pt>
              </c:strCache>
            </c:strRef>
          </c:cat>
          <c:val>
            <c:numRef>
              <c:f>Sheet1!$F$5:$F$9</c:f>
              <c:numCache>
                <c:formatCode>0.0_ </c:formatCode>
                <c:ptCount val="5"/>
                <c:pt idx="0">
                  <c:v>7.6</c:v>
                </c:pt>
                <c:pt idx="1">
                  <c:v>9.3000000000000007</c:v>
                </c:pt>
                <c:pt idx="2">
                  <c:v>10.4</c:v>
                </c:pt>
                <c:pt idx="3">
                  <c:v>13.1</c:v>
                </c:pt>
                <c:pt idx="4">
                  <c:v>15</c:v>
                </c:pt>
              </c:numCache>
            </c:numRef>
          </c:val>
          <c:extLst>
            <c:ext xmlns:c16="http://schemas.microsoft.com/office/drawing/2014/chart" uri="{C3380CC4-5D6E-409C-BE32-E72D297353CC}">
              <c16:uniqueId val="{00000004-FC31-4C35-BFF6-23C0B3BA8733}"/>
            </c:ext>
          </c:extLst>
        </c:ser>
        <c:dLbls>
          <c:dLblPos val="ctr"/>
          <c:showLegendKey val="0"/>
          <c:showVal val="1"/>
          <c:showCatName val="0"/>
          <c:showSerName val="0"/>
          <c:showPercent val="0"/>
          <c:showBubbleSize val="0"/>
        </c:dLbls>
        <c:gapWidth val="79"/>
        <c:overlap val="100"/>
        <c:axId val="523212360"/>
        <c:axId val="523212688"/>
      </c:barChart>
      <c:catAx>
        <c:axId val="523212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cap="all" spc="120" normalizeH="0" baseline="0">
                <a:solidFill>
                  <a:schemeClr val="tx1">
                    <a:lumMod val="65000"/>
                    <a:lumOff val="35000"/>
                  </a:schemeClr>
                </a:solidFill>
                <a:latin typeface="+mn-lt"/>
                <a:ea typeface="+mn-ea"/>
                <a:cs typeface="+mn-cs"/>
              </a:defRPr>
            </a:pPr>
            <a:endParaRPr lang="ja-JP"/>
          </a:p>
        </c:txPr>
        <c:crossAx val="523212688"/>
        <c:crosses val="autoZero"/>
        <c:auto val="1"/>
        <c:lblAlgn val="ctr"/>
        <c:lblOffset val="100"/>
        <c:noMultiLvlLbl val="0"/>
      </c:catAx>
      <c:valAx>
        <c:axId val="523212688"/>
        <c:scaling>
          <c:orientation val="minMax"/>
        </c:scaling>
        <c:delete val="1"/>
        <c:axPos val="b"/>
        <c:numFmt formatCode="0%" sourceLinked="1"/>
        <c:majorTickMark val="none"/>
        <c:minorTickMark val="none"/>
        <c:tickLblPos val="nextTo"/>
        <c:crossAx val="523212360"/>
        <c:crosses val="autoZero"/>
        <c:crossBetween val="between"/>
      </c:valAx>
      <c:spPr>
        <a:noFill/>
        <a:ln>
          <a:noFill/>
        </a:ln>
        <a:effectLst/>
      </c:spPr>
    </c:plotArea>
    <c:legend>
      <c:legendPos val="t"/>
      <c:layout>
        <c:manualLayout>
          <c:xMode val="edge"/>
          <c:yMode val="edge"/>
          <c:x val="0"/>
          <c:y val="0.66656915278999462"/>
          <c:w val="1"/>
          <c:h val="0.31133488212212729"/>
        </c:manualLayout>
      </c:layout>
      <c:overlay val="0"/>
      <c:spPr>
        <a:noFill/>
        <a:ln>
          <a:noFill/>
        </a:ln>
        <a:effectLst/>
      </c:spPr>
      <c:txPr>
        <a:bodyPr rot="0" spcFirstLastPara="1" vertOverflow="ellipsis" vert="horz" wrap="square" anchor="ctr" anchorCtr="1"/>
        <a:lstStyle/>
        <a:p>
          <a:pPr>
            <a:defRPr sz="17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78B2A7-EC9C-43E3-BD68-4451654AB58E}" type="datetimeFigureOut">
              <a:rPr kumimoji="1" lang="ja-JP" altLang="en-US" smtClean="0"/>
              <a:t>2019/5/7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96F5C-B295-42E4-9B3C-54734D533512}" type="slidenum">
              <a:rPr kumimoji="1" lang="ja-JP" altLang="en-US" smtClean="0"/>
              <a:t>‹#›</a:t>
            </a:fld>
            <a:endParaRPr kumimoji="1" lang="ja-JP" altLang="en-US"/>
          </a:p>
        </p:txBody>
      </p:sp>
    </p:spTree>
    <p:extLst>
      <p:ext uri="{BB962C8B-B14F-4D97-AF65-F5344CB8AC3E}">
        <p14:creationId xmlns:p14="http://schemas.microsoft.com/office/powerpoint/2010/main" val="228762668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err="1"/>
              <a:t>VCRecavery</a:t>
            </a:r>
            <a:endParaRPr kumimoji="1" lang="ja-JP" altLang="en-US" dirty="0"/>
          </a:p>
        </p:txBody>
      </p:sp>
      <p:sp>
        <p:nvSpPr>
          <p:cNvPr id="4" name="スライド番号プレースホルダー 3"/>
          <p:cNvSpPr>
            <a:spLocks noGrp="1"/>
          </p:cNvSpPr>
          <p:nvPr>
            <p:ph type="sldNum" sz="quarter" idx="5"/>
          </p:nvPr>
        </p:nvSpPr>
        <p:spPr/>
        <p:txBody>
          <a:bodyPr/>
          <a:lstStyle/>
          <a:p>
            <a:fld id="{35A96F5C-B295-42E4-9B3C-54734D533512}" type="slidenum">
              <a:rPr kumimoji="1" lang="ja-JP" altLang="en-US" smtClean="0"/>
              <a:t>7</a:t>
            </a:fld>
            <a:endParaRPr kumimoji="1" lang="ja-JP" altLang="en-US"/>
          </a:p>
        </p:txBody>
      </p:sp>
    </p:spTree>
    <p:extLst>
      <p:ext uri="{BB962C8B-B14F-4D97-AF65-F5344CB8AC3E}">
        <p14:creationId xmlns:p14="http://schemas.microsoft.com/office/powerpoint/2010/main" val="2061678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sz="1200" b="1" i="0" kern="1200" dirty="0">
                <a:solidFill>
                  <a:schemeClr val="tx1"/>
                </a:solidFill>
                <a:effectLst/>
                <a:latin typeface="+mn-lt"/>
                <a:ea typeface="+mn-ea"/>
                <a:cs typeface="+mn-cs"/>
              </a:rPr>
              <a:t>ライブ マイグレーション</a:t>
            </a:r>
            <a:r>
              <a:rPr kumimoji="1" lang="ja-JP" altLang="en-US" sz="1200" b="0" i="0" kern="1200" dirty="0" err="1">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サーバ仮想化環境で動いている仮想マシンを、</a:t>
            </a:r>
            <a:r>
              <a:rPr kumimoji="1" lang="en-US" altLang="ja-JP" sz="1200" b="0" i="0" u="sng" kern="1200" dirty="0">
                <a:solidFill>
                  <a:schemeClr val="tx1"/>
                </a:solidFill>
                <a:effectLst/>
                <a:latin typeface="+mn-lt"/>
                <a:ea typeface="+mn-ea"/>
                <a:cs typeface="+mn-cs"/>
              </a:rPr>
              <a:t>OS</a:t>
            </a:r>
            <a:r>
              <a:rPr kumimoji="1" lang="ja-JP" altLang="en-US" sz="1200" b="0" i="0" u="sng" kern="1200" dirty="0">
                <a:solidFill>
                  <a:schemeClr val="tx1"/>
                </a:solidFill>
                <a:effectLst/>
                <a:latin typeface="+mn-lt"/>
                <a:ea typeface="+mn-ea"/>
                <a:cs typeface="+mn-cs"/>
              </a:rPr>
              <a:t>やアプリケーションを停止させることなく</a:t>
            </a:r>
            <a:r>
              <a:rPr kumimoji="1" lang="ja-JP" altLang="en-US" sz="1200" b="0" i="0" kern="1200" dirty="0">
                <a:solidFill>
                  <a:schemeClr val="tx1"/>
                </a:solidFill>
                <a:effectLst/>
                <a:latin typeface="+mn-lt"/>
                <a:ea typeface="+mn-ea"/>
                <a:cs typeface="+mn-cs"/>
              </a:rPr>
              <a:t>、丸ごと別の物理サーバへと移動させること</a:t>
            </a:r>
            <a:endParaRPr kumimoji="1" lang="ja-JP" altLang="en-US" dirty="0"/>
          </a:p>
        </p:txBody>
      </p:sp>
      <p:sp>
        <p:nvSpPr>
          <p:cNvPr id="4" name="スライド番号プレースホルダー 3"/>
          <p:cNvSpPr>
            <a:spLocks noGrp="1"/>
          </p:cNvSpPr>
          <p:nvPr>
            <p:ph type="sldNum" sz="quarter" idx="5"/>
          </p:nvPr>
        </p:nvSpPr>
        <p:spPr/>
        <p:txBody>
          <a:bodyPr/>
          <a:lstStyle/>
          <a:p>
            <a:fld id="{35A96F5C-B295-42E4-9B3C-54734D533512}" type="slidenum">
              <a:rPr kumimoji="1" lang="ja-JP" altLang="en-US" smtClean="0"/>
              <a:t>13</a:t>
            </a:fld>
            <a:endParaRPr kumimoji="1" lang="ja-JP" altLang="en-US"/>
          </a:p>
        </p:txBody>
      </p:sp>
    </p:spTree>
    <p:extLst>
      <p:ext uri="{BB962C8B-B14F-4D97-AF65-F5344CB8AC3E}">
        <p14:creationId xmlns:p14="http://schemas.microsoft.com/office/powerpoint/2010/main" val="1334895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ストレージバックエンド</a:t>
            </a:r>
            <a:r>
              <a:rPr kumimoji="1" lang="ja-JP" altLang="en-US" dirty="0" err="1"/>
              <a:t>．．．</a:t>
            </a:r>
            <a:endParaRPr kumimoji="1" lang="en-US" altLang="ja-JP" dirty="0"/>
          </a:p>
          <a:p>
            <a:r>
              <a:rPr kumimoji="1" lang="ja-JP" altLang="en-US" dirty="0"/>
              <a:t>ファイルシステムのこと</a:t>
            </a:r>
          </a:p>
        </p:txBody>
      </p:sp>
      <p:sp>
        <p:nvSpPr>
          <p:cNvPr id="4" name="スライド番号プレースホルダー 3"/>
          <p:cNvSpPr>
            <a:spLocks noGrp="1"/>
          </p:cNvSpPr>
          <p:nvPr>
            <p:ph type="sldNum" sz="quarter" idx="5"/>
          </p:nvPr>
        </p:nvSpPr>
        <p:spPr/>
        <p:txBody>
          <a:bodyPr/>
          <a:lstStyle/>
          <a:p>
            <a:fld id="{35A96F5C-B295-42E4-9B3C-54734D533512}" type="slidenum">
              <a:rPr kumimoji="1" lang="ja-JP" altLang="en-US" smtClean="0"/>
              <a:t>27</a:t>
            </a:fld>
            <a:endParaRPr kumimoji="1" lang="ja-JP" altLang="en-US"/>
          </a:p>
        </p:txBody>
      </p:sp>
    </p:spTree>
    <p:extLst>
      <p:ext uri="{BB962C8B-B14F-4D97-AF65-F5344CB8AC3E}">
        <p14:creationId xmlns:p14="http://schemas.microsoft.com/office/powerpoint/2010/main" val="1979126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9144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6000" spc="-38"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F2A3BAA-AE56-4B39-BB85-0AC61BE7E721}" type="datetimeFigureOut">
              <a:rPr kumimoji="1" lang="ja-JP" altLang="en-US" smtClean="0"/>
              <a:t>2019/5/7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B22DEB-E1FF-4BEE-A182-437B9452AE5B}"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503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F2A3BAA-AE56-4B39-BB85-0AC61BE7E721}" type="datetimeFigureOut">
              <a:rPr kumimoji="1" lang="ja-JP" altLang="en-US" smtClean="0"/>
              <a:t>2019/5/7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B22DEB-E1FF-4BEE-A182-437B9452AE5B}" type="slidenum">
              <a:rPr kumimoji="1" lang="ja-JP" altLang="en-US" smtClean="0"/>
              <a:t>‹#›</a:t>
            </a:fld>
            <a:endParaRPr kumimoji="1" lang="ja-JP" altLang="en-US"/>
          </a:p>
        </p:txBody>
      </p:sp>
    </p:spTree>
    <p:extLst>
      <p:ext uri="{BB962C8B-B14F-4D97-AF65-F5344CB8AC3E}">
        <p14:creationId xmlns:p14="http://schemas.microsoft.com/office/powerpoint/2010/main" val="948380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F2A3BAA-AE56-4B39-BB85-0AC61BE7E721}" type="datetimeFigureOut">
              <a:rPr kumimoji="1" lang="ja-JP" altLang="en-US" smtClean="0"/>
              <a:t>2019/5/7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B22DEB-E1FF-4BEE-A182-437B9452AE5B}" type="slidenum">
              <a:rPr kumimoji="1" lang="ja-JP" altLang="en-US" smtClean="0"/>
              <a:t>‹#›</a:t>
            </a:fld>
            <a:endParaRPr kumimoji="1" lang="ja-JP" altLang="en-US"/>
          </a:p>
        </p:txBody>
      </p:sp>
    </p:spTree>
    <p:extLst>
      <p:ext uri="{BB962C8B-B14F-4D97-AF65-F5344CB8AC3E}">
        <p14:creationId xmlns:p14="http://schemas.microsoft.com/office/powerpoint/2010/main" val="120355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sz="2000"/>
            </a:lvl1pPr>
            <a:lvl2pPr marL="384048" indent="-182880">
              <a:buFont typeface="Wingdings" panose="05000000000000000000" pitchFamily="2" charset="2"/>
              <a:buChar char="Ø"/>
              <a:defRPr sz="2000"/>
            </a:lvl2pPr>
            <a:lvl3pPr marL="566928" indent="-182880">
              <a:buFont typeface="Wingdings" panose="05000000000000000000" pitchFamily="2" charset="2"/>
              <a:buChar char="Ø"/>
              <a:defRPr sz="1800"/>
            </a:lvl3pPr>
            <a:lvl4pPr marL="749808" indent="-182880">
              <a:buFont typeface="Wingdings" panose="05000000000000000000" pitchFamily="2" charset="2"/>
              <a:buChar char="Ø"/>
              <a:defRPr sz="1800"/>
            </a:lvl4pPr>
            <a:lvl5pPr marL="932688" indent="-182880">
              <a:buFont typeface="Wingdings" panose="05000000000000000000" pitchFamily="2" charset="2"/>
              <a:buChar char="Ø"/>
              <a:defRPr sz="15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2F2A3BAA-AE56-4B39-BB85-0AC61BE7E721}" type="datetimeFigureOut">
              <a:rPr kumimoji="1" lang="ja-JP" altLang="en-US" smtClean="0"/>
              <a:t>2019/5/7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B22DEB-E1FF-4BEE-A182-437B9452AE5B}" type="slidenum">
              <a:rPr kumimoji="1" lang="ja-JP" altLang="en-US" smtClean="0"/>
              <a:t>‹#›</a:t>
            </a:fld>
            <a:endParaRPr kumimoji="1" lang="ja-JP" altLang="en-US"/>
          </a:p>
        </p:txBody>
      </p:sp>
    </p:spTree>
    <p:extLst>
      <p:ext uri="{BB962C8B-B14F-4D97-AF65-F5344CB8AC3E}">
        <p14:creationId xmlns:p14="http://schemas.microsoft.com/office/powerpoint/2010/main" val="1985162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6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F2A3BAA-AE56-4B39-BB85-0AC61BE7E721}" type="datetimeFigureOut">
              <a:rPr kumimoji="1" lang="ja-JP" altLang="en-US" smtClean="0"/>
              <a:t>2019/5/7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B22DEB-E1FF-4BEE-A182-437B9452AE5B}"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688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F2A3BAA-AE56-4B39-BB85-0AC61BE7E721}" type="datetimeFigureOut">
              <a:rPr kumimoji="1" lang="ja-JP" altLang="en-US" smtClean="0"/>
              <a:t>2019/5/7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B22DEB-E1FF-4BEE-A182-437B9452AE5B}" type="slidenum">
              <a:rPr kumimoji="1" lang="ja-JP" altLang="en-US" smtClean="0"/>
              <a:t>‹#›</a:t>
            </a:fld>
            <a:endParaRPr kumimoji="1" lang="ja-JP" altLang="en-US"/>
          </a:p>
        </p:txBody>
      </p:sp>
    </p:spTree>
    <p:extLst>
      <p:ext uri="{BB962C8B-B14F-4D97-AF65-F5344CB8AC3E}">
        <p14:creationId xmlns:p14="http://schemas.microsoft.com/office/powerpoint/2010/main" val="4007452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F2A3BAA-AE56-4B39-BB85-0AC61BE7E721}" type="datetimeFigureOut">
              <a:rPr kumimoji="1" lang="ja-JP" altLang="en-US" smtClean="0"/>
              <a:t>2019/5/7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AB22DEB-E1FF-4BEE-A182-437B9452AE5B}" type="slidenum">
              <a:rPr kumimoji="1" lang="ja-JP" altLang="en-US" smtClean="0"/>
              <a:t>‹#›</a:t>
            </a:fld>
            <a:endParaRPr kumimoji="1" lang="ja-JP" altLang="en-US"/>
          </a:p>
        </p:txBody>
      </p:sp>
    </p:spTree>
    <p:extLst>
      <p:ext uri="{BB962C8B-B14F-4D97-AF65-F5344CB8AC3E}">
        <p14:creationId xmlns:p14="http://schemas.microsoft.com/office/powerpoint/2010/main" val="3490558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F2A3BAA-AE56-4B39-BB85-0AC61BE7E721}" type="datetimeFigureOut">
              <a:rPr kumimoji="1" lang="ja-JP" altLang="en-US" smtClean="0"/>
              <a:t>2019/5/7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AB22DEB-E1FF-4BEE-A182-437B9452AE5B}" type="slidenum">
              <a:rPr kumimoji="1" lang="ja-JP" altLang="en-US" smtClean="0"/>
              <a:t>‹#›</a:t>
            </a:fld>
            <a:endParaRPr kumimoji="1" lang="ja-JP" altLang="en-US"/>
          </a:p>
        </p:txBody>
      </p:sp>
    </p:spTree>
    <p:extLst>
      <p:ext uri="{BB962C8B-B14F-4D97-AF65-F5344CB8AC3E}">
        <p14:creationId xmlns:p14="http://schemas.microsoft.com/office/powerpoint/2010/main" val="1271221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F2A3BAA-AE56-4B39-BB85-0AC61BE7E721}" type="datetimeFigureOut">
              <a:rPr kumimoji="1" lang="ja-JP" altLang="en-US" smtClean="0"/>
              <a:t>2019/5/7</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7AB22DEB-E1FF-4BEE-A182-437B9452AE5B}" type="slidenum">
              <a:rPr kumimoji="1" lang="ja-JP" altLang="en-US" smtClean="0"/>
              <a:t>‹#›</a:t>
            </a:fld>
            <a:endParaRPr kumimoji="1" lang="ja-JP" altLang="en-US"/>
          </a:p>
        </p:txBody>
      </p:sp>
    </p:spTree>
    <p:extLst>
      <p:ext uri="{BB962C8B-B14F-4D97-AF65-F5344CB8AC3E}">
        <p14:creationId xmlns:p14="http://schemas.microsoft.com/office/powerpoint/2010/main" val="187417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27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F2A3BAA-AE56-4B39-BB85-0AC61BE7E721}" type="datetimeFigureOut">
              <a:rPr kumimoji="1" lang="ja-JP" altLang="en-US" smtClean="0"/>
              <a:t>2019/5/7</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B22DEB-E1FF-4BEE-A182-437B9452AE5B}" type="slidenum">
              <a:rPr kumimoji="1" lang="ja-JP" altLang="en-US" smtClean="0"/>
              <a:t>‹#›</a:t>
            </a:fld>
            <a:endParaRPr kumimoji="1" lang="ja-JP" altLang="en-US"/>
          </a:p>
        </p:txBody>
      </p:sp>
    </p:spTree>
    <p:extLst>
      <p:ext uri="{BB962C8B-B14F-4D97-AF65-F5344CB8AC3E}">
        <p14:creationId xmlns:p14="http://schemas.microsoft.com/office/powerpoint/2010/main" val="3648481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27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22960" y="5907024"/>
            <a:ext cx="7584948"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F2A3BAA-AE56-4B39-BB85-0AC61BE7E721}" type="datetimeFigureOut">
              <a:rPr kumimoji="1" lang="ja-JP" altLang="en-US" smtClean="0"/>
              <a:t>2019/5/7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B22DEB-E1FF-4BEE-A182-437B9452AE5B}" type="slidenum">
              <a:rPr kumimoji="1" lang="ja-JP" altLang="en-US" smtClean="0"/>
              <a:t>‹#›</a:t>
            </a:fld>
            <a:endParaRPr kumimoji="1" lang="ja-JP" altLang="en-US"/>
          </a:p>
        </p:txBody>
      </p:sp>
    </p:spTree>
    <p:extLst>
      <p:ext uri="{BB962C8B-B14F-4D97-AF65-F5344CB8AC3E}">
        <p14:creationId xmlns:p14="http://schemas.microsoft.com/office/powerpoint/2010/main" val="2699540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1845734"/>
            <a:ext cx="75438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675">
                <a:solidFill>
                  <a:srgbClr val="FFFFFF"/>
                </a:solidFill>
              </a:defRPr>
            </a:lvl1pPr>
          </a:lstStyle>
          <a:p>
            <a:fld id="{2F2A3BAA-AE56-4B39-BB85-0AC61BE7E721}" type="datetimeFigureOut">
              <a:rPr kumimoji="1" lang="ja-JP" altLang="en-US" smtClean="0"/>
              <a:t>2019/5/7</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675"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788">
                <a:solidFill>
                  <a:srgbClr val="FFFFFF"/>
                </a:solidFill>
              </a:defRPr>
            </a:lvl1pPr>
          </a:lstStyle>
          <a:p>
            <a:fld id="{7AB22DEB-E1FF-4BEE-A182-437B9452AE5B}" type="slidenum">
              <a:rPr kumimoji="1" lang="ja-JP" altLang="en-US" smtClean="0"/>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753671"/>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876A05-0C39-4C13-9892-147AED35550E}"/>
              </a:ext>
            </a:extLst>
          </p:cNvPr>
          <p:cNvSpPr>
            <a:spLocks noGrp="1"/>
          </p:cNvSpPr>
          <p:nvPr>
            <p:ph type="ctrTitle"/>
          </p:nvPr>
        </p:nvSpPr>
        <p:spPr/>
        <p:txBody>
          <a:bodyPr>
            <a:normAutofit/>
          </a:bodyPr>
          <a:lstStyle/>
          <a:p>
            <a:r>
              <a:rPr kumimoji="1" lang="ja-JP" altLang="en-US" sz="4500" dirty="0"/>
              <a:t>クラウドにおける</a:t>
            </a:r>
            <a:r>
              <a:rPr kumimoji="1" lang="en-US" altLang="ja-JP" sz="4500" dirty="0"/>
              <a:t>VM</a:t>
            </a:r>
            <a:r>
              <a:rPr kumimoji="1" lang="ja-JP" altLang="en-US" sz="4500" dirty="0"/>
              <a:t>内コンテナを用いた低コストで迅速な自動障害復旧</a:t>
            </a:r>
          </a:p>
        </p:txBody>
      </p:sp>
      <p:sp>
        <p:nvSpPr>
          <p:cNvPr id="3" name="字幕 2">
            <a:extLst>
              <a:ext uri="{FF2B5EF4-FFF2-40B4-BE49-F238E27FC236}">
                <a16:creationId xmlns:a16="http://schemas.microsoft.com/office/drawing/2014/main" id="{6F8AC8AE-FF06-4DA7-A43D-54F4056212FB}"/>
              </a:ext>
            </a:extLst>
          </p:cNvPr>
          <p:cNvSpPr>
            <a:spLocks noGrp="1"/>
          </p:cNvSpPr>
          <p:nvPr>
            <p:ph type="subTitle" idx="1"/>
          </p:nvPr>
        </p:nvSpPr>
        <p:spPr>
          <a:xfrm>
            <a:off x="822960" y="4476056"/>
            <a:ext cx="7543800" cy="949433"/>
          </a:xfrm>
        </p:spPr>
        <p:txBody>
          <a:bodyPr>
            <a:noAutofit/>
          </a:bodyPr>
          <a:lstStyle/>
          <a:p>
            <a:pPr algn="r"/>
            <a:r>
              <a:rPr kumimoji="1" lang="ja-JP" altLang="en-US" sz="2400" dirty="0">
                <a:solidFill>
                  <a:schemeClr val="tx1"/>
                </a:solidFill>
              </a:rPr>
              <a:t>名城大学理工学部情報工学科</a:t>
            </a:r>
            <a:endParaRPr kumimoji="1" lang="en-US" altLang="ja-JP" sz="2400" dirty="0">
              <a:solidFill>
                <a:schemeClr val="tx1"/>
              </a:solidFill>
            </a:endParaRPr>
          </a:p>
          <a:p>
            <a:pPr algn="r"/>
            <a:r>
              <a:rPr lang="ja-JP" altLang="en-US" sz="2400" dirty="0">
                <a:solidFill>
                  <a:schemeClr val="tx1"/>
                </a:solidFill>
              </a:rPr>
              <a:t>鈴木研究室</a:t>
            </a:r>
            <a:endParaRPr lang="en-US" altLang="ja-JP" sz="2400" dirty="0">
              <a:solidFill>
                <a:schemeClr val="tx1"/>
              </a:solidFill>
            </a:endParaRPr>
          </a:p>
          <a:p>
            <a:pPr algn="r"/>
            <a:r>
              <a:rPr kumimoji="1" lang="ja-JP" altLang="en-US" sz="2400" dirty="0">
                <a:solidFill>
                  <a:schemeClr val="tx1"/>
                </a:solidFill>
              </a:rPr>
              <a:t>鈴木洸太</a:t>
            </a:r>
          </a:p>
        </p:txBody>
      </p:sp>
    </p:spTree>
    <p:extLst>
      <p:ext uri="{BB962C8B-B14F-4D97-AF65-F5344CB8AC3E}">
        <p14:creationId xmlns:p14="http://schemas.microsoft.com/office/powerpoint/2010/main" val="529325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CBDBA-78DF-D54B-A075-6A4870536491}"/>
              </a:ext>
            </a:extLst>
          </p:cNvPr>
          <p:cNvSpPr>
            <a:spLocks noGrp="1"/>
          </p:cNvSpPr>
          <p:nvPr>
            <p:ph type="title"/>
          </p:nvPr>
        </p:nvSpPr>
        <p:spPr/>
        <p:txBody>
          <a:bodyPr/>
          <a:lstStyle/>
          <a:p>
            <a:r>
              <a:rPr lang="ja-JP" altLang="en-US" dirty="0"/>
              <a:t>提案システム概要（</a:t>
            </a:r>
            <a:r>
              <a:rPr lang="en-US" altLang="ja-JP" dirty="0"/>
              <a:t>1</a:t>
            </a:r>
            <a:r>
              <a:rPr lang="ja-JP" altLang="en-US" dirty="0"/>
              <a:t>）</a:t>
            </a:r>
          </a:p>
        </p:txBody>
      </p:sp>
      <p:sp>
        <p:nvSpPr>
          <p:cNvPr id="3" name="コンテンツ プレースホルダー 2">
            <a:extLst>
              <a:ext uri="{FF2B5EF4-FFF2-40B4-BE49-F238E27FC236}">
                <a16:creationId xmlns:a16="http://schemas.microsoft.com/office/drawing/2014/main" id="{D00786AB-28D5-6042-B522-8FA8B7A733DB}"/>
              </a:ext>
            </a:extLst>
          </p:cNvPr>
          <p:cNvSpPr>
            <a:spLocks noGrp="1"/>
          </p:cNvSpPr>
          <p:nvPr>
            <p:ph idx="1"/>
          </p:nvPr>
        </p:nvSpPr>
        <p:spPr>
          <a:xfrm>
            <a:off x="822960" y="1845734"/>
            <a:ext cx="7543800" cy="4023360"/>
          </a:xfrm>
        </p:spPr>
        <p:txBody>
          <a:bodyPr/>
          <a:lstStyle/>
          <a:p>
            <a:pPr>
              <a:buFont typeface="Wingdings" panose="05000000000000000000" pitchFamily="2" charset="2"/>
              <a:buChar char="l"/>
            </a:pPr>
            <a:r>
              <a:rPr lang="en-US" altLang="ja-JP" dirty="0" err="1"/>
              <a:t>VCRecovery</a:t>
            </a:r>
            <a:endParaRPr lang="en-US" altLang="ja-JP" dirty="0"/>
          </a:p>
          <a:p>
            <a:r>
              <a:rPr lang="en-US" altLang="ja-JP" dirty="0"/>
              <a:t>VM</a:t>
            </a:r>
            <a:r>
              <a:rPr lang="ja-JP" altLang="en-US" dirty="0"/>
              <a:t>とコンテナを用いて低コストかつ，高速な復旧を行えるシステム</a:t>
            </a:r>
          </a:p>
        </p:txBody>
      </p:sp>
      <p:pic>
        <p:nvPicPr>
          <p:cNvPr id="5" name="図 4">
            <a:extLst>
              <a:ext uri="{FF2B5EF4-FFF2-40B4-BE49-F238E27FC236}">
                <a16:creationId xmlns:a16="http://schemas.microsoft.com/office/drawing/2014/main" id="{CDD5E652-E889-4226-925E-E1A4203F0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985" y="2702302"/>
            <a:ext cx="8210030" cy="3966076"/>
          </a:xfrm>
          <a:prstGeom prst="rect">
            <a:avLst/>
          </a:prstGeom>
        </p:spPr>
      </p:pic>
    </p:spTree>
    <p:extLst>
      <p:ext uri="{BB962C8B-B14F-4D97-AF65-F5344CB8AC3E}">
        <p14:creationId xmlns:p14="http://schemas.microsoft.com/office/powerpoint/2010/main" val="3159620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70681D-3F14-4161-8C53-257F73A13768}"/>
              </a:ext>
            </a:extLst>
          </p:cNvPr>
          <p:cNvSpPr>
            <a:spLocks noGrp="1"/>
          </p:cNvSpPr>
          <p:nvPr>
            <p:ph type="title"/>
          </p:nvPr>
        </p:nvSpPr>
        <p:spPr/>
        <p:txBody>
          <a:bodyPr/>
          <a:lstStyle/>
          <a:p>
            <a:r>
              <a:rPr kumimoji="1" lang="ja-JP" altLang="en-US" dirty="0"/>
              <a:t>提案システム概要（</a:t>
            </a:r>
            <a:r>
              <a:rPr kumimoji="1" lang="en-US" altLang="ja-JP" dirty="0"/>
              <a:t>2</a:t>
            </a:r>
            <a:r>
              <a:rPr kumimoji="1" lang="ja-JP" altLang="en-US" dirty="0"/>
              <a:t>）</a:t>
            </a:r>
          </a:p>
        </p:txBody>
      </p:sp>
      <p:sp>
        <p:nvSpPr>
          <p:cNvPr id="3" name="コンテンツ プレースホルダー 2">
            <a:extLst>
              <a:ext uri="{FF2B5EF4-FFF2-40B4-BE49-F238E27FC236}">
                <a16:creationId xmlns:a16="http://schemas.microsoft.com/office/drawing/2014/main" id="{7E135AEA-599C-47A8-A1C3-611B834AC702}"/>
              </a:ext>
            </a:extLst>
          </p:cNvPr>
          <p:cNvSpPr>
            <a:spLocks noGrp="1"/>
          </p:cNvSpPr>
          <p:nvPr>
            <p:ph idx="1"/>
          </p:nvPr>
        </p:nvSpPr>
        <p:spPr/>
        <p:txBody>
          <a:bodyPr/>
          <a:lstStyle/>
          <a:p>
            <a:pPr>
              <a:buFont typeface="Wingdings" panose="05000000000000000000" pitchFamily="2" charset="2"/>
              <a:buChar char="l"/>
            </a:pPr>
            <a:r>
              <a:rPr kumimoji="1" lang="ja-JP" altLang="en-US" dirty="0"/>
              <a:t>ウォームスタンバイ</a:t>
            </a:r>
            <a:endParaRPr lang="en-US" altLang="ja-JP" dirty="0"/>
          </a:p>
          <a:p>
            <a:pPr lvl="1">
              <a:buFont typeface="Wingdings" panose="05000000000000000000" pitchFamily="2" charset="2"/>
              <a:buChar char="l"/>
            </a:pPr>
            <a:r>
              <a:rPr kumimoji="1" lang="ja-JP" altLang="en-US" dirty="0"/>
              <a:t>障害対策コストは</a:t>
            </a:r>
            <a:r>
              <a:rPr kumimoji="1" lang="en-US" altLang="ja-JP" dirty="0"/>
              <a:t>VM1</a:t>
            </a:r>
            <a:r>
              <a:rPr kumimoji="1" lang="ja-JP" altLang="en-US" dirty="0"/>
              <a:t>台分</a:t>
            </a:r>
            <a:endParaRPr kumimoji="1" lang="en-US" altLang="ja-JP" dirty="0"/>
          </a:p>
        </p:txBody>
      </p:sp>
      <p:pic>
        <p:nvPicPr>
          <p:cNvPr id="6" name="図 5">
            <a:extLst>
              <a:ext uri="{FF2B5EF4-FFF2-40B4-BE49-F238E27FC236}">
                <a16:creationId xmlns:a16="http://schemas.microsoft.com/office/drawing/2014/main" id="{CC955239-6D37-4E29-9FC4-C3D40CCC53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2" y="2518139"/>
            <a:ext cx="8950036" cy="3956275"/>
          </a:xfrm>
          <a:prstGeom prst="rect">
            <a:avLst/>
          </a:prstGeom>
        </p:spPr>
      </p:pic>
    </p:spTree>
    <p:extLst>
      <p:ext uri="{BB962C8B-B14F-4D97-AF65-F5344CB8AC3E}">
        <p14:creationId xmlns:p14="http://schemas.microsoft.com/office/powerpoint/2010/main" val="71306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70681D-3F14-4161-8C53-257F73A13768}"/>
              </a:ext>
            </a:extLst>
          </p:cNvPr>
          <p:cNvSpPr>
            <a:spLocks noGrp="1"/>
          </p:cNvSpPr>
          <p:nvPr>
            <p:ph type="title"/>
          </p:nvPr>
        </p:nvSpPr>
        <p:spPr/>
        <p:txBody>
          <a:bodyPr/>
          <a:lstStyle/>
          <a:p>
            <a:r>
              <a:rPr kumimoji="1" lang="ja-JP" altLang="en-US" dirty="0"/>
              <a:t>提案システム概要（</a:t>
            </a:r>
            <a:r>
              <a:rPr lang="en-US" altLang="ja-JP" dirty="0"/>
              <a:t>3</a:t>
            </a:r>
            <a:r>
              <a:rPr kumimoji="1" lang="ja-JP" altLang="en-US" dirty="0"/>
              <a:t>）</a:t>
            </a:r>
          </a:p>
        </p:txBody>
      </p:sp>
      <p:sp>
        <p:nvSpPr>
          <p:cNvPr id="3" name="コンテンツ プレースホルダー 2">
            <a:extLst>
              <a:ext uri="{FF2B5EF4-FFF2-40B4-BE49-F238E27FC236}">
                <a16:creationId xmlns:a16="http://schemas.microsoft.com/office/drawing/2014/main" id="{7E135AEA-599C-47A8-A1C3-611B834AC702}"/>
              </a:ext>
            </a:extLst>
          </p:cNvPr>
          <p:cNvSpPr>
            <a:spLocks noGrp="1"/>
          </p:cNvSpPr>
          <p:nvPr>
            <p:ph idx="1"/>
          </p:nvPr>
        </p:nvSpPr>
        <p:spPr/>
        <p:txBody>
          <a:bodyPr/>
          <a:lstStyle/>
          <a:p>
            <a:pPr>
              <a:buFont typeface="Wingdings" panose="05000000000000000000" pitchFamily="2" charset="2"/>
              <a:buChar char="l"/>
            </a:pPr>
            <a:r>
              <a:rPr lang="ja-JP" altLang="en-US" dirty="0"/>
              <a:t>コールド</a:t>
            </a:r>
            <a:r>
              <a:rPr kumimoji="1" lang="ja-JP" altLang="en-US" dirty="0"/>
              <a:t>スタンバイ</a:t>
            </a:r>
            <a:endParaRPr lang="en-US" altLang="ja-JP" dirty="0"/>
          </a:p>
          <a:p>
            <a:pPr lvl="1">
              <a:buFont typeface="Wingdings" panose="05000000000000000000" pitchFamily="2" charset="2"/>
              <a:buChar char="l"/>
            </a:pPr>
            <a:r>
              <a:rPr lang="ja-JP" altLang="en-US" dirty="0"/>
              <a:t>高速な障害復旧が行える</a:t>
            </a:r>
            <a:endParaRPr lang="en-US" altLang="ja-JP" dirty="0"/>
          </a:p>
          <a:p>
            <a:pPr lvl="1">
              <a:buFont typeface="Wingdings" panose="05000000000000000000" pitchFamily="2" charset="2"/>
              <a:buChar char="l"/>
            </a:pPr>
            <a:r>
              <a:rPr kumimoji="1" lang="ja-JP" altLang="en-US" dirty="0"/>
              <a:t>待機系</a:t>
            </a:r>
            <a:r>
              <a:rPr kumimoji="1" lang="en-US" altLang="ja-JP" dirty="0"/>
              <a:t>VM</a:t>
            </a:r>
            <a:r>
              <a:rPr kumimoji="1" lang="ja-JP" altLang="en-US" dirty="0"/>
              <a:t>は他のサービスと共用利用によりコストを抑える</a:t>
            </a:r>
            <a:endParaRPr kumimoji="1" lang="en-US" altLang="ja-JP" dirty="0"/>
          </a:p>
        </p:txBody>
      </p:sp>
      <p:pic>
        <p:nvPicPr>
          <p:cNvPr id="6" name="図 5">
            <a:extLst>
              <a:ext uri="{FF2B5EF4-FFF2-40B4-BE49-F238E27FC236}">
                <a16:creationId xmlns:a16="http://schemas.microsoft.com/office/drawing/2014/main" id="{4BA5B802-616F-4B0F-A068-52BB9BFBB9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4" y="2552952"/>
            <a:ext cx="8963891" cy="3767432"/>
          </a:xfrm>
          <a:prstGeom prst="rect">
            <a:avLst/>
          </a:prstGeom>
        </p:spPr>
      </p:pic>
    </p:spTree>
    <p:extLst>
      <p:ext uri="{BB962C8B-B14F-4D97-AF65-F5344CB8AC3E}">
        <p14:creationId xmlns:p14="http://schemas.microsoft.com/office/powerpoint/2010/main" val="2847783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E3C59E-8D4C-4FFF-8230-266B26C02D21}"/>
              </a:ext>
            </a:extLst>
          </p:cNvPr>
          <p:cNvSpPr>
            <a:spLocks noGrp="1"/>
          </p:cNvSpPr>
          <p:nvPr>
            <p:ph type="title"/>
          </p:nvPr>
        </p:nvSpPr>
        <p:spPr/>
        <p:txBody>
          <a:bodyPr/>
          <a:lstStyle/>
          <a:p>
            <a:r>
              <a:rPr lang="ja-JP" altLang="en-US" dirty="0"/>
              <a:t>提案システム概要（</a:t>
            </a:r>
            <a:r>
              <a:rPr lang="en-US" altLang="ja-JP" dirty="0"/>
              <a:t>4</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085C08DD-0913-40F1-9371-8262A332B14A}"/>
              </a:ext>
            </a:extLst>
          </p:cNvPr>
          <p:cNvSpPr>
            <a:spLocks noGrp="1"/>
          </p:cNvSpPr>
          <p:nvPr>
            <p:ph idx="1"/>
          </p:nvPr>
        </p:nvSpPr>
        <p:spPr/>
        <p:txBody>
          <a:bodyPr/>
          <a:lstStyle/>
          <a:p>
            <a:pPr>
              <a:buFont typeface="Wingdings" panose="05000000000000000000" pitchFamily="2" charset="2"/>
              <a:buChar char="l"/>
            </a:pPr>
            <a:r>
              <a:rPr lang="en-US" altLang="ja-JP" dirty="0"/>
              <a:t>LXD</a:t>
            </a:r>
          </a:p>
          <a:p>
            <a:pPr lvl="1">
              <a:buFont typeface="Wingdings" panose="05000000000000000000" pitchFamily="2" charset="2"/>
              <a:buChar char="l"/>
            </a:pPr>
            <a:r>
              <a:rPr lang="ja-JP" altLang="en-US" dirty="0"/>
              <a:t>コンテナを提供するシステム</a:t>
            </a:r>
            <a:endParaRPr lang="en-US" altLang="ja-JP" dirty="0"/>
          </a:p>
          <a:p>
            <a:pPr lvl="1">
              <a:buFont typeface="Wingdings" panose="05000000000000000000" pitchFamily="2" charset="2"/>
              <a:buChar char="l"/>
            </a:pPr>
            <a:r>
              <a:rPr lang="ja-JP" altLang="en-US" dirty="0"/>
              <a:t>コンテナを停止せずに</a:t>
            </a:r>
            <a:r>
              <a:rPr lang="en-US" altLang="ja-JP" dirty="0"/>
              <a:t>VM</a:t>
            </a:r>
            <a:r>
              <a:rPr lang="ja-JP" altLang="en-US" dirty="0"/>
              <a:t>間でマイグレーション可能</a:t>
            </a:r>
            <a:endParaRPr lang="en-US" altLang="ja-JP" dirty="0"/>
          </a:p>
          <a:p>
            <a:pPr lvl="1">
              <a:buFont typeface="Wingdings" panose="05000000000000000000" pitchFamily="2" charset="2"/>
              <a:buChar char="l"/>
            </a:pPr>
            <a:r>
              <a:rPr lang="en-US" altLang="ja-JP" dirty="0"/>
              <a:t>LXD</a:t>
            </a:r>
            <a:r>
              <a:rPr lang="ja-JP" altLang="en-US" dirty="0"/>
              <a:t> </a:t>
            </a:r>
            <a:r>
              <a:rPr lang="en-US" altLang="ja-JP" dirty="0"/>
              <a:t>2.21</a:t>
            </a:r>
            <a:r>
              <a:rPr lang="ja-JP" altLang="en-US" dirty="0"/>
              <a:t>ではライブマイグレーション可能</a:t>
            </a:r>
            <a:endParaRPr lang="en-US" altLang="ja-JP" dirty="0"/>
          </a:p>
          <a:p>
            <a:pPr>
              <a:buFont typeface="Wingdings" panose="05000000000000000000" pitchFamily="2" charset="2"/>
              <a:buChar char="l"/>
            </a:pPr>
            <a:endParaRPr kumimoji="1" lang="ja-JP" altLang="en-US" dirty="0"/>
          </a:p>
        </p:txBody>
      </p:sp>
      <p:pic>
        <p:nvPicPr>
          <p:cNvPr id="5" name="図 4">
            <a:extLst>
              <a:ext uri="{FF2B5EF4-FFF2-40B4-BE49-F238E27FC236}">
                <a16:creationId xmlns:a16="http://schemas.microsoft.com/office/drawing/2014/main" id="{E4F07E5F-1C0D-4DC1-9B56-D97B38F8A8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058" y="3616134"/>
            <a:ext cx="4743883" cy="2148312"/>
          </a:xfrm>
          <a:prstGeom prst="rect">
            <a:avLst/>
          </a:prstGeom>
        </p:spPr>
      </p:pic>
    </p:spTree>
    <p:extLst>
      <p:ext uri="{BB962C8B-B14F-4D97-AF65-F5344CB8AC3E}">
        <p14:creationId xmlns:p14="http://schemas.microsoft.com/office/powerpoint/2010/main" val="2218197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A9D477F1-66BF-497E-9592-C4FC21F3196B}"/>
              </a:ext>
            </a:extLst>
          </p:cNvPr>
          <p:cNvPicPr>
            <a:picLocks noChangeAspect="1"/>
          </p:cNvPicPr>
          <p:nvPr/>
        </p:nvPicPr>
        <p:blipFill rotWithShape="1">
          <a:blip r:embed="rId2">
            <a:extLst>
              <a:ext uri="{28A0092B-C50C-407E-A947-70E740481C1C}">
                <a14:useLocalDpi xmlns:a14="http://schemas.microsoft.com/office/drawing/2010/main" val="0"/>
              </a:ext>
            </a:extLst>
          </a:blip>
          <a:srcRect t="7937" r="37035"/>
          <a:stretch/>
        </p:blipFill>
        <p:spPr>
          <a:xfrm>
            <a:off x="2256212" y="2881745"/>
            <a:ext cx="4677295" cy="3689651"/>
          </a:xfrm>
          <a:prstGeom prst="rect">
            <a:avLst/>
          </a:prstGeom>
        </p:spPr>
      </p:pic>
      <p:sp>
        <p:nvSpPr>
          <p:cNvPr id="2" name="タイトル 1">
            <a:extLst>
              <a:ext uri="{FF2B5EF4-FFF2-40B4-BE49-F238E27FC236}">
                <a16:creationId xmlns:a16="http://schemas.microsoft.com/office/drawing/2014/main" id="{EC4A469D-1792-4868-8D82-EBD2C4459C92}"/>
              </a:ext>
            </a:extLst>
          </p:cNvPr>
          <p:cNvSpPr>
            <a:spLocks noGrp="1"/>
          </p:cNvSpPr>
          <p:nvPr>
            <p:ph type="title"/>
          </p:nvPr>
        </p:nvSpPr>
        <p:spPr/>
        <p:txBody>
          <a:bodyPr/>
          <a:lstStyle/>
          <a:p>
            <a:r>
              <a:rPr kumimoji="1" lang="ja-JP" altLang="en-US" dirty="0"/>
              <a:t>障害検知（</a:t>
            </a:r>
            <a:r>
              <a:rPr kumimoji="1" lang="en-US" altLang="ja-JP" dirty="0"/>
              <a:t>1</a:t>
            </a:r>
            <a:r>
              <a:rPr kumimoji="1" lang="ja-JP" altLang="en-US" dirty="0"/>
              <a:t>）</a:t>
            </a:r>
          </a:p>
        </p:txBody>
      </p:sp>
      <p:sp>
        <p:nvSpPr>
          <p:cNvPr id="3" name="コンテンツ プレースホルダー 2">
            <a:extLst>
              <a:ext uri="{FF2B5EF4-FFF2-40B4-BE49-F238E27FC236}">
                <a16:creationId xmlns:a16="http://schemas.microsoft.com/office/drawing/2014/main" id="{AFD79DFF-18FD-4ED2-9DA6-5A77D8747F64}"/>
              </a:ext>
            </a:extLst>
          </p:cNvPr>
          <p:cNvSpPr>
            <a:spLocks noGrp="1"/>
          </p:cNvSpPr>
          <p:nvPr>
            <p:ph idx="1"/>
          </p:nvPr>
        </p:nvSpPr>
        <p:spPr/>
        <p:txBody>
          <a:bodyPr/>
          <a:lstStyle/>
          <a:p>
            <a:pPr>
              <a:buFont typeface="Wingdings" panose="05000000000000000000" pitchFamily="2" charset="2"/>
              <a:buChar char="l"/>
            </a:pPr>
            <a:r>
              <a:rPr kumimoji="1" lang="en-US" altLang="ja-JP" dirty="0" err="1"/>
              <a:t>libvirt-snmp</a:t>
            </a:r>
            <a:r>
              <a:rPr kumimoji="1" lang="ja-JP" altLang="en-US" dirty="0"/>
              <a:t>を用いて</a:t>
            </a:r>
            <a:r>
              <a:rPr kumimoji="1" lang="en-US" altLang="ja-JP" dirty="0"/>
              <a:t>VM</a:t>
            </a:r>
            <a:r>
              <a:rPr kumimoji="1" lang="ja-JP" altLang="en-US" dirty="0"/>
              <a:t>の</a:t>
            </a:r>
            <a:r>
              <a:rPr kumimoji="1" lang="en-US" altLang="ja-JP" dirty="0"/>
              <a:t>CPU</a:t>
            </a:r>
            <a:r>
              <a:rPr kumimoji="1" lang="ja-JP" altLang="en-US" dirty="0"/>
              <a:t>使用量を</a:t>
            </a:r>
            <a:r>
              <a:rPr kumimoji="1" lang="en-US" altLang="ja-JP" dirty="0"/>
              <a:t>5</a:t>
            </a:r>
            <a:r>
              <a:rPr kumimoji="1" lang="ja-JP" altLang="en-US" dirty="0"/>
              <a:t>秒間隔で取得</a:t>
            </a:r>
            <a:endParaRPr kumimoji="1" lang="en-US" altLang="ja-JP" dirty="0"/>
          </a:p>
          <a:p>
            <a:pPr>
              <a:buFont typeface="Wingdings" panose="05000000000000000000" pitchFamily="2" charset="2"/>
              <a:buChar char="l"/>
            </a:pPr>
            <a:r>
              <a:rPr lang="ja-JP" altLang="en-US" dirty="0"/>
              <a:t>取得した</a:t>
            </a:r>
            <a:r>
              <a:rPr lang="en-US" altLang="ja-JP" dirty="0"/>
              <a:t>CPU</a:t>
            </a:r>
            <a:r>
              <a:rPr lang="ja-JP" altLang="en-US" dirty="0"/>
              <a:t>使用量と</a:t>
            </a:r>
            <a:r>
              <a:rPr lang="en-US" altLang="ja-JP" dirty="0"/>
              <a:t>5</a:t>
            </a:r>
            <a:r>
              <a:rPr lang="ja-JP" altLang="en-US" dirty="0"/>
              <a:t>秒前の</a:t>
            </a:r>
            <a:r>
              <a:rPr lang="en-US" altLang="ja-JP" dirty="0"/>
              <a:t>CPU</a:t>
            </a:r>
            <a:r>
              <a:rPr lang="ja-JP" altLang="en-US" dirty="0"/>
              <a:t>使用量の差分から</a:t>
            </a:r>
            <a:r>
              <a:rPr lang="en-US" altLang="ja-JP" dirty="0"/>
              <a:t>CPU</a:t>
            </a:r>
            <a:r>
              <a:rPr lang="ja-JP" altLang="en-US" dirty="0"/>
              <a:t>使用率を算出</a:t>
            </a:r>
            <a:endParaRPr kumimoji="1" lang="en-US" altLang="ja-JP" dirty="0"/>
          </a:p>
        </p:txBody>
      </p:sp>
    </p:spTree>
    <p:extLst>
      <p:ext uri="{BB962C8B-B14F-4D97-AF65-F5344CB8AC3E}">
        <p14:creationId xmlns:p14="http://schemas.microsoft.com/office/powerpoint/2010/main" val="3497055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D1C3F-B10C-460E-9001-E30CE39DA005}"/>
              </a:ext>
            </a:extLst>
          </p:cNvPr>
          <p:cNvSpPr>
            <a:spLocks noGrp="1"/>
          </p:cNvSpPr>
          <p:nvPr>
            <p:ph type="title"/>
          </p:nvPr>
        </p:nvSpPr>
        <p:spPr/>
        <p:txBody>
          <a:bodyPr/>
          <a:lstStyle/>
          <a:p>
            <a:r>
              <a:rPr lang="ja-JP" altLang="en-US" dirty="0"/>
              <a:t>障害検知（</a:t>
            </a:r>
            <a:r>
              <a:rPr lang="en-US" altLang="ja-JP" dirty="0"/>
              <a:t>2</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9080E59D-C54C-4700-9A72-4CE5AB3DB76A}"/>
              </a:ext>
            </a:extLst>
          </p:cNvPr>
          <p:cNvSpPr>
            <a:spLocks noGrp="1"/>
          </p:cNvSpPr>
          <p:nvPr>
            <p:ph idx="1"/>
          </p:nvPr>
        </p:nvSpPr>
        <p:spPr/>
        <p:txBody>
          <a:bodyPr/>
          <a:lstStyle/>
          <a:p>
            <a:pPr>
              <a:buFont typeface="Wingdings" panose="05000000000000000000" pitchFamily="2" charset="2"/>
              <a:buChar char="l"/>
            </a:pPr>
            <a:r>
              <a:rPr lang="ja-JP" altLang="en-US" dirty="0"/>
              <a:t>求めた</a:t>
            </a:r>
            <a:r>
              <a:rPr lang="en-US" altLang="ja-JP" dirty="0"/>
              <a:t>CPU</a:t>
            </a:r>
            <a:r>
              <a:rPr lang="ja-JP" altLang="en-US" dirty="0"/>
              <a:t>使用率を</a:t>
            </a:r>
            <a:r>
              <a:rPr lang="en-US" altLang="ja-JP" dirty="0"/>
              <a:t>Zabbix</a:t>
            </a:r>
            <a:r>
              <a:rPr lang="ja-JP" altLang="en-US" dirty="0"/>
              <a:t> </a:t>
            </a:r>
            <a:r>
              <a:rPr lang="en-US" altLang="ja-JP" dirty="0"/>
              <a:t>Sender</a:t>
            </a:r>
            <a:r>
              <a:rPr lang="ja-JP" altLang="en-US" dirty="0"/>
              <a:t>を利用して</a:t>
            </a:r>
            <a:r>
              <a:rPr lang="en-US" altLang="ja-JP" dirty="0"/>
              <a:t>Zabbix</a:t>
            </a:r>
            <a:r>
              <a:rPr lang="ja-JP" altLang="en-US" dirty="0"/>
              <a:t>サーバに送信</a:t>
            </a:r>
            <a:endParaRPr lang="en-US" altLang="ja-JP" dirty="0"/>
          </a:p>
          <a:p>
            <a:pPr lvl="1">
              <a:buFont typeface="Wingdings" panose="05000000000000000000" pitchFamily="2" charset="2"/>
              <a:buChar char="l"/>
            </a:pPr>
            <a:r>
              <a:rPr lang="en-US" altLang="ja-JP" dirty="0"/>
              <a:t>VM</a:t>
            </a:r>
            <a:r>
              <a:rPr lang="ja-JP" altLang="en-US" dirty="0"/>
              <a:t>内システムの過負荷状態，異常停止を検出</a:t>
            </a:r>
          </a:p>
          <a:p>
            <a:endParaRPr kumimoji="1" lang="ja-JP" altLang="en-US" dirty="0"/>
          </a:p>
        </p:txBody>
      </p:sp>
      <p:pic>
        <p:nvPicPr>
          <p:cNvPr id="4" name="図 3">
            <a:extLst>
              <a:ext uri="{FF2B5EF4-FFF2-40B4-BE49-F238E27FC236}">
                <a16:creationId xmlns:a16="http://schemas.microsoft.com/office/drawing/2014/main" id="{BA113745-7DCE-4D17-ABDA-E09B1633C707}"/>
              </a:ext>
            </a:extLst>
          </p:cNvPr>
          <p:cNvPicPr>
            <a:picLocks noChangeAspect="1"/>
          </p:cNvPicPr>
          <p:nvPr/>
        </p:nvPicPr>
        <p:blipFill rotWithShape="1">
          <a:blip r:embed="rId2">
            <a:extLst>
              <a:ext uri="{28A0092B-C50C-407E-A947-70E740481C1C}">
                <a14:useLocalDpi xmlns:a14="http://schemas.microsoft.com/office/drawing/2010/main" val="0"/>
              </a:ext>
            </a:extLst>
          </a:blip>
          <a:srcRect t="4406" b="1905"/>
          <a:stretch/>
        </p:blipFill>
        <p:spPr>
          <a:xfrm>
            <a:off x="124486" y="2604653"/>
            <a:ext cx="8895027" cy="3782291"/>
          </a:xfrm>
          <a:prstGeom prst="rect">
            <a:avLst/>
          </a:prstGeom>
        </p:spPr>
      </p:pic>
    </p:spTree>
    <p:extLst>
      <p:ext uri="{BB962C8B-B14F-4D97-AF65-F5344CB8AC3E}">
        <p14:creationId xmlns:p14="http://schemas.microsoft.com/office/powerpoint/2010/main" val="1601281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51177-16DB-4629-AD8D-69C32D890478}"/>
              </a:ext>
            </a:extLst>
          </p:cNvPr>
          <p:cNvSpPr>
            <a:spLocks noGrp="1"/>
          </p:cNvSpPr>
          <p:nvPr>
            <p:ph type="title"/>
          </p:nvPr>
        </p:nvSpPr>
        <p:spPr/>
        <p:txBody>
          <a:bodyPr/>
          <a:lstStyle/>
          <a:p>
            <a:r>
              <a:rPr kumimoji="1" lang="ja-JP" altLang="en-US" dirty="0"/>
              <a:t>障害検知（</a:t>
            </a:r>
            <a:r>
              <a:rPr kumimoji="1" lang="en-US" altLang="ja-JP" dirty="0"/>
              <a:t>3</a:t>
            </a:r>
            <a:r>
              <a:rPr kumimoji="1" lang="ja-JP" altLang="en-US" dirty="0"/>
              <a:t>）</a:t>
            </a:r>
          </a:p>
        </p:txBody>
      </p:sp>
      <p:sp>
        <p:nvSpPr>
          <p:cNvPr id="3" name="コンテンツ プレースホルダー 2">
            <a:extLst>
              <a:ext uri="{FF2B5EF4-FFF2-40B4-BE49-F238E27FC236}">
                <a16:creationId xmlns:a16="http://schemas.microsoft.com/office/drawing/2014/main" id="{4635BF75-0A18-49DA-9319-6F7ED7B8582E}"/>
              </a:ext>
            </a:extLst>
          </p:cNvPr>
          <p:cNvSpPr>
            <a:spLocks noGrp="1"/>
          </p:cNvSpPr>
          <p:nvPr>
            <p:ph idx="1"/>
          </p:nvPr>
        </p:nvSpPr>
        <p:spPr/>
        <p:txBody>
          <a:bodyPr/>
          <a:lstStyle/>
          <a:p>
            <a:pPr>
              <a:buFont typeface="Wingdings" panose="05000000000000000000" pitchFamily="2" charset="2"/>
              <a:buChar char="l"/>
            </a:pPr>
            <a:r>
              <a:rPr kumimoji="1" lang="en-US" altLang="ja-JP" dirty="0" err="1"/>
              <a:t>libvirt-snmp</a:t>
            </a:r>
            <a:r>
              <a:rPr kumimoji="1" lang="ja-JP" altLang="en-US" dirty="0"/>
              <a:t>は</a:t>
            </a:r>
            <a:r>
              <a:rPr kumimoji="1" lang="en-US" altLang="ja-JP" dirty="0"/>
              <a:t>VM</a:t>
            </a:r>
            <a:r>
              <a:rPr kumimoji="1" lang="ja-JP" altLang="en-US" dirty="0"/>
              <a:t>のステータスが変化すると</a:t>
            </a:r>
            <a:r>
              <a:rPr lang="en-US" altLang="ja-JP" dirty="0"/>
              <a:t>SNMP</a:t>
            </a:r>
            <a:r>
              <a:rPr lang="ja-JP" altLang="en-US" dirty="0"/>
              <a:t>トラップを発行</a:t>
            </a:r>
            <a:endParaRPr lang="en-US" altLang="ja-JP" dirty="0"/>
          </a:p>
          <a:p>
            <a:pPr>
              <a:buFont typeface="Wingdings" panose="05000000000000000000" pitchFamily="2" charset="2"/>
              <a:buChar char="l"/>
            </a:pPr>
            <a:r>
              <a:rPr lang="en-US" altLang="ja-JP" dirty="0"/>
              <a:t>SNMP</a:t>
            </a:r>
            <a:r>
              <a:rPr lang="ja-JP" altLang="en-US" dirty="0"/>
              <a:t>トラップの内容をログファイルに保管</a:t>
            </a:r>
            <a:endParaRPr lang="en-US" altLang="ja-JP" dirty="0"/>
          </a:p>
        </p:txBody>
      </p:sp>
      <p:pic>
        <p:nvPicPr>
          <p:cNvPr id="6" name="図 5">
            <a:extLst>
              <a:ext uri="{FF2B5EF4-FFF2-40B4-BE49-F238E27FC236}">
                <a16:creationId xmlns:a16="http://schemas.microsoft.com/office/drawing/2014/main" id="{1D58C555-2D07-4ABA-90D4-4DA449AFB0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792" y="2727363"/>
            <a:ext cx="6509408" cy="3844033"/>
          </a:xfrm>
          <a:prstGeom prst="rect">
            <a:avLst/>
          </a:prstGeom>
        </p:spPr>
      </p:pic>
    </p:spTree>
    <p:extLst>
      <p:ext uri="{BB962C8B-B14F-4D97-AF65-F5344CB8AC3E}">
        <p14:creationId xmlns:p14="http://schemas.microsoft.com/office/powerpoint/2010/main" val="227703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C417F89-38EB-4395-A224-F50D62E1B356}"/>
              </a:ext>
            </a:extLst>
          </p:cNvPr>
          <p:cNvPicPr>
            <a:picLocks noChangeAspect="1"/>
          </p:cNvPicPr>
          <p:nvPr/>
        </p:nvPicPr>
        <p:blipFill rotWithShape="1">
          <a:blip r:embed="rId2">
            <a:extLst>
              <a:ext uri="{28A0092B-C50C-407E-A947-70E740481C1C}">
                <a14:useLocalDpi xmlns:a14="http://schemas.microsoft.com/office/drawing/2010/main" val="0"/>
              </a:ext>
            </a:extLst>
          </a:blip>
          <a:srcRect b="4690"/>
          <a:stretch/>
        </p:blipFill>
        <p:spPr>
          <a:xfrm>
            <a:off x="164943" y="3095170"/>
            <a:ext cx="8814114" cy="3623129"/>
          </a:xfrm>
          <a:prstGeom prst="rect">
            <a:avLst/>
          </a:prstGeom>
        </p:spPr>
      </p:pic>
      <p:sp>
        <p:nvSpPr>
          <p:cNvPr id="2" name="タイトル 1">
            <a:extLst>
              <a:ext uri="{FF2B5EF4-FFF2-40B4-BE49-F238E27FC236}">
                <a16:creationId xmlns:a16="http://schemas.microsoft.com/office/drawing/2014/main" id="{9C751177-16DB-4629-AD8D-69C32D890478}"/>
              </a:ext>
            </a:extLst>
          </p:cNvPr>
          <p:cNvSpPr>
            <a:spLocks noGrp="1"/>
          </p:cNvSpPr>
          <p:nvPr>
            <p:ph type="title"/>
          </p:nvPr>
        </p:nvSpPr>
        <p:spPr/>
        <p:txBody>
          <a:bodyPr/>
          <a:lstStyle/>
          <a:p>
            <a:r>
              <a:rPr kumimoji="1" lang="ja-JP" altLang="en-US" dirty="0"/>
              <a:t>障害検知（</a:t>
            </a:r>
            <a:r>
              <a:rPr lang="en-US" altLang="ja-JP" dirty="0"/>
              <a:t>4</a:t>
            </a:r>
            <a:r>
              <a:rPr kumimoji="1" lang="ja-JP" altLang="en-US" dirty="0"/>
              <a:t>）</a:t>
            </a:r>
          </a:p>
        </p:txBody>
      </p:sp>
      <p:sp>
        <p:nvSpPr>
          <p:cNvPr id="3" name="コンテンツ プレースホルダー 2">
            <a:extLst>
              <a:ext uri="{FF2B5EF4-FFF2-40B4-BE49-F238E27FC236}">
                <a16:creationId xmlns:a16="http://schemas.microsoft.com/office/drawing/2014/main" id="{4635BF75-0A18-49DA-9319-6F7ED7B8582E}"/>
              </a:ext>
            </a:extLst>
          </p:cNvPr>
          <p:cNvSpPr>
            <a:spLocks noGrp="1"/>
          </p:cNvSpPr>
          <p:nvPr>
            <p:ph idx="1"/>
          </p:nvPr>
        </p:nvSpPr>
        <p:spPr/>
        <p:txBody>
          <a:bodyPr/>
          <a:lstStyle/>
          <a:p>
            <a:pPr>
              <a:buFont typeface="Wingdings" panose="05000000000000000000" pitchFamily="2" charset="2"/>
              <a:buChar char="l"/>
            </a:pPr>
            <a:r>
              <a:rPr lang="en-US" altLang="ja-JP" dirty="0"/>
              <a:t>Zabbix</a:t>
            </a:r>
            <a:r>
              <a:rPr lang="ja-JP" altLang="en-US" dirty="0"/>
              <a:t>サーバに</a:t>
            </a:r>
            <a:r>
              <a:rPr lang="en-US" altLang="ja-JP" dirty="0"/>
              <a:t>SNMP</a:t>
            </a:r>
            <a:r>
              <a:rPr lang="ja-JP" altLang="en-US" dirty="0"/>
              <a:t>トラップの情報を送信</a:t>
            </a:r>
            <a:endParaRPr lang="en-US" altLang="ja-JP" dirty="0"/>
          </a:p>
          <a:p>
            <a:pPr>
              <a:buFont typeface="Wingdings" panose="05000000000000000000" pitchFamily="2" charset="2"/>
              <a:buChar char="l"/>
            </a:pPr>
            <a:r>
              <a:rPr lang="en-US" altLang="ja-JP" dirty="0"/>
              <a:t>VM</a:t>
            </a:r>
            <a:r>
              <a:rPr lang="ja-JP" altLang="en-US" dirty="0"/>
              <a:t>の状態変化が「</a:t>
            </a:r>
            <a:r>
              <a:rPr lang="en-US" altLang="ja-JP" dirty="0"/>
              <a:t>shutoff</a:t>
            </a:r>
            <a:r>
              <a:rPr lang="ja-JP" altLang="en-US" dirty="0"/>
              <a:t>」の場合に</a:t>
            </a:r>
            <a:r>
              <a:rPr lang="en-US" altLang="ja-JP" dirty="0"/>
              <a:t>VM</a:t>
            </a:r>
            <a:r>
              <a:rPr lang="ja-JP" altLang="en-US" dirty="0"/>
              <a:t>がクラッシュしたことを検知</a:t>
            </a:r>
            <a:endParaRPr lang="en-US" altLang="ja-JP" dirty="0"/>
          </a:p>
        </p:txBody>
      </p:sp>
    </p:spTree>
    <p:extLst>
      <p:ext uri="{BB962C8B-B14F-4D97-AF65-F5344CB8AC3E}">
        <p14:creationId xmlns:p14="http://schemas.microsoft.com/office/powerpoint/2010/main" val="4084849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D9CB0E-30A8-4099-AADF-4AC2E5B1190B}"/>
              </a:ext>
            </a:extLst>
          </p:cNvPr>
          <p:cNvSpPr>
            <a:spLocks noGrp="1"/>
          </p:cNvSpPr>
          <p:nvPr>
            <p:ph type="title"/>
          </p:nvPr>
        </p:nvSpPr>
        <p:spPr/>
        <p:txBody>
          <a:bodyPr/>
          <a:lstStyle/>
          <a:p>
            <a:r>
              <a:rPr kumimoji="1" lang="ja-JP" altLang="en-US" dirty="0"/>
              <a:t>障害復旧（</a:t>
            </a:r>
            <a:r>
              <a:rPr kumimoji="1" lang="en-US" altLang="ja-JP" dirty="0"/>
              <a:t>1</a:t>
            </a:r>
            <a:r>
              <a:rPr kumimoji="1" lang="ja-JP" altLang="en-US" dirty="0"/>
              <a:t>）</a:t>
            </a:r>
          </a:p>
        </p:txBody>
      </p:sp>
      <p:sp>
        <p:nvSpPr>
          <p:cNvPr id="3" name="コンテンツ プレースホルダー 2">
            <a:extLst>
              <a:ext uri="{FF2B5EF4-FFF2-40B4-BE49-F238E27FC236}">
                <a16:creationId xmlns:a16="http://schemas.microsoft.com/office/drawing/2014/main" id="{D74D4EC6-8838-48AD-B620-2CDB881CF769}"/>
              </a:ext>
            </a:extLst>
          </p:cNvPr>
          <p:cNvSpPr>
            <a:spLocks noGrp="1"/>
          </p:cNvSpPr>
          <p:nvPr>
            <p:ph idx="1"/>
          </p:nvPr>
        </p:nvSpPr>
        <p:spPr/>
        <p:txBody>
          <a:bodyPr/>
          <a:lstStyle/>
          <a:p>
            <a:pPr>
              <a:buFont typeface="Wingdings" panose="05000000000000000000" pitchFamily="2" charset="2"/>
              <a:buChar char="l"/>
            </a:pPr>
            <a:r>
              <a:rPr lang="ja-JP" altLang="en-US" dirty="0"/>
              <a:t>復旧用スクリプトの実行</a:t>
            </a:r>
            <a:endParaRPr lang="en-US" altLang="ja-JP" dirty="0"/>
          </a:p>
          <a:p>
            <a:pPr lvl="1">
              <a:buFont typeface="Wingdings" panose="05000000000000000000" pitchFamily="2" charset="2"/>
              <a:buChar char="l"/>
            </a:pPr>
            <a:r>
              <a:rPr kumimoji="1" lang="ja-JP" altLang="en-US" dirty="0"/>
              <a:t>障害検知時に，復旧用スクリプトを実行</a:t>
            </a:r>
            <a:endParaRPr kumimoji="1" lang="en-US" altLang="ja-JP" dirty="0"/>
          </a:p>
          <a:p>
            <a:pPr lvl="1">
              <a:buFont typeface="Wingdings" panose="05000000000000000000" pitchFamily="2" charset="2"/>
              <a:buChar char="l"/>
            </a:pPr>
            <a:r>
              <a:rPr lang="ja-JP" altLang="en-US" dirty="0"/>
              <a:t>必要に応じてコンテナの起動</a:t>
            </a:r>
            <a:endParaRPr lang="en-US" altLang="ja-JP" dirty="0"/>
          </a:p>
          <a:p>
            <a:pPr lvl="1">
              <a:buFont typeface="Wingdings" panose="05000000000000000000" pitchFamily="2" charset="2"/>
              <a:buChar char="l"/>
            </a:pPr>
            <a:r>
              <a:rPr kumimoji="1" lang="ja-JP" altLang="en-US" dirty="0"/>
              <a:t>バックアップから運用系の状態に復元</a:t>
            </a:r>
          </a:p>
        </p:txBody>
      </p:sp>
      <p:pic>
        <p:nvPicPr>
          <p:cNvPr id="5" name="図 4">
            <a:extLst>
              <a:ext uri="{FF2B5EF4-FFF2-40B4-BE49-F238E27FC236}">
                <a16:creationId xmlns:a16="http://schemas.microsoft.com/office/drawing/2014/main" id="{4066BE75-293F-4F2D-9DD3-61FB6A7B13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 y="3181221"/>
            <a:ext cx="8981440" cy="3246484"/>
          </a:xfrm>
          <a:prstGeom prst="rect">
            <a:avLst/>
          </a:prstGeom>
        </p:spPr>
      </p:pic>
    </p:spTree>
    <p:extLst>
      <p:ext uri="{BB962C8B-B14F-4D97-AF65-F5344CB8AC3E}">
        <p14:creationId xmlns:p14="http://schemas.microsoft.com/office/powerpoint/2010/main" val="3417753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D9CB0E-30A8-4099-AADF-4AC2E5B1190B}"/>
              </a:ext>
            </a:extLst>
          </p:cNvPr>
          <p:cNvSpPr>
            <a:spLocks noGrp="1"/>
          </p:cNvSpPr>
          <p:nvPr>
            <p:ph type="title"/>
          </p:nvPr>
        </p:nvSpPr>
        <p:spPr/>
        <p:txBody>
          <a:bodyPr/>
          <a:lstStyle/>
          <a:p>
            <a:r>
              <a:rPr kumimoji="1" lang="ja-JP" altLang="en-US" dirty="0"/>
              <a:t>障害復旧（</a:t>
            </a:r>
            <a:r>
              <a:rPr lang="en-US" altLang="ja-JP" dirty="0"/>
              <a:t>2</a:t>
            </a:r>
            <a:r>
              <a:rPr kumimoji="1" lang="ja-JP" altLang="en-US" dirty="0"/>
              <a:t>）</a:t>
            </a:r>
          </a:p>
        </p:txBody>
      </p:sp>
      <p:sp>
        <p:nvSpPr>
          <p:cNvPr id="3" name="コンテンツ プレースホルダー 2">
            <a:extLst>
              <a:ext uri="{FF2B5EF4-FFF2-40B4-BE49-F238E27FC236}">
                <a16:creationId xmlns:a16="http://schemas.microsoft.com/office/drawing/2014/main" id="{D74D4EC6-8838-48AD-B620-2CDB881CF769}"/>
              </a:ext>
            </a:extLst>
          </p:cNvPr>
          <p:cNvSpPr>
            <a:spLocks noGrp="1"/>
          </p:cNvSpPr>
          <p:nvPr>
            <p:ph idx="1"/>
          </p:nvPr>
        </p:nvSpPr>
        <p:spPr/>
        <p:txBody>
          <a:bodyPr/>
          <a:lstStyle/>
          <a:p>
            <a:pPr>
              <a:buFont typeface="Wingdings" panose="05000000000000000000" pitchFamily="2" charset="2"/>
              <a:buChar char="l"/>
            </a:pPr>
            <a:r>
              <a:rPr lang="ja-JP" altLang="en-US" dirty="0"/>
              <a:t>サービス提供元の切り替え</a:t>
            </a:r>
            <a:endParaRPr lang="en-US" altLang="ja-JP" dirty="0"/>
          </a:p>
          <a:p>
            <a:pPr lvl="1">
              <a:buFont typeface="Wingdings" panose="05000000000000000000" pitchFamily="2" charset="2"/>
              <a:buChar char="l"/>
            </a:pPr>
            <a:r>
              <a:rPr kumimoji="1" lang="ja-JP" altLang="en-US" dirty="0"/>
              <a:t>コンテナが使用するネットワークポートの確認</a:t>
            </a:r>
            <a:endParaRPr kumimoji="1" lang="en-US" altLang="ja-JP" dirty="0"/>
          </a:p>
          <a:p>
            <a:pPr lvl="1">
              <a:buFont typeface="Wingdings" panose="05000000000000000000" pitchFamily="2" charset="2"/>
              <a:buChar char="l"/>
            </a:pPr>
            <a:r>
              <a:rPr lang="en-US" altLang="ja-JP" dirty="0" err="1"/>
              <a:t>DNSupdate</a:t>
            </a:r>
            <a:r>
              <a:rPr lang="ja-JP" altLang="en-US" dirty="0"/>
              <a:t>を実行し，</a:t>
            </a:r>
            <a:r>
              <a:rPr lang="en-US" altLang="ja-JP" dirty="0"/>
              <a:t>DNS</a:t>
            </a:r>
            <a:r>
              <a:rPr lang="ja-JP" altLang="en-US" dirty="0"/>
              <a:t>レコードの更新</a:t>
            </a:r>
            <a:endParaRPr kumimoji="1" lang="ja-JP" altLang="en-US" dirty="0"/>
          </a:p>
        </p:txBody>
      </p:sp>
      <p:pic>
        <p:nvPicPr>
          <p:cNvPr id="5" name="図 4">
            <a:extLst>
              <a:ext uri="{FF2B5EF4-FFF2-40B4-BE49-F238E27FC236}">
                <a16:creationId xmlns:a16="http://schemas.microsoft.com/office/drawing/2014/main" id="{4066BE75-293F-4F2D-9DD3-61FB6A7B13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 y="2978549"/>
            <a:ext cx="8981440" cy="3246484"/>
          </a:xfrm>
          <a:prstGeom prst="rect">
            <a:avLst/>
          </a:prstGeom>
        </p:spPr>
      </p:pic>
    </p:spTree>
    <p:extLst>
      <p:ext uri="{BB962C8B-B14F-4D97-AF65-F5344CB8AC3E}">
        <p14:creationId xmlns:p14="http://schemas.microsoft.com/office/powerpoint/2010/main" val="2255954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90CC0A-60AA-480A-A3FC-911CB5AB107B}"/>
              </a:ext>
            </a:extLst>
          </p:cNvPr>
          <p:cNvSpPr>
            <a:spLocks noGrp="1"/>
          </p:cNvSpPr>
          <p:nvPr>
            <p:ph type="title"/>
          </p:nvPr>
        </p:nvSpPr>
        <p:spPr/>
        <p:txBody>
          <a:bodyPr/>
          <a:lstStyle/>
          <a:p>
            <a:r>
              <a:rPr kumimoji="1" lang="ja-JP" altLang="en-US" dirty="0"/>
              <a:t>文献情報</a:t>
            </a:r>
          </a:p>
        </p:txBody>
      </p:sp>
      <p:sp>
        <p:nvSpPr>
          <p:cNvPr id="3" name="コンテンツ プレースホルダー 2">
            <a:extLst>
              <a:ext uri="{FF2B5EF4-FFF2-40B4-BE49-F238E27FC236}">
                <a16:creationId xmlns:a16="http://schemas.microsoft.com/office/drawing/2014/main" id="{ED510300-76D6-47D5-99CA-7ED2870C3388}"/>
              </a:ext>
            </a:extLst>
          </p:cNvPr>
          <p:cNvSpPr>
            <a:spLocks noGrp="1"/>
          </p:cNvSpPr>
          <p:nvPr>
            <p:ph idx="1"/>
          </p:nvPr>
        </p:nvSpPr>
        <p:spPr>
          <a:xfrm>
            <a:off x="822960" y="2241551"/>
            <a:ext cx="7543800" cy="3017520"/>
          </a:xfrm>
        </p:spPr>
        <p:txBody>
          <a:bodyPr/>
          <a:lstStyle/>
          <a:p>
            <a:pPr>
              <a:tabLst>
                <a:tab pos="870347" algn="l"/>
              </a:tabLst>
            </a:pPr>
            <a:r>
              <a:rPr kumimoji="1" lang="ja-JP" altLang="en-US" sz="2100" dirty="0"/>
              <a:t>論文名：</a:t>
            </a:r>
            <a:r>
              <a:rPr lang="ja-JP" altLang="en-US" sz="2100" dirty="0"/>
              <a:t>クラウドにおける</a:t>
            </a:r>
            <a:r>
              <a:rPr lang="en-US" altLang="ja-JP" sz="2100" dirty="0"/>
              <a:t>VM</a:t>
            </a:r>
            <a:r>
              <a:rPr lang="ja-JP" altLang="en-US" sz="2100" dirty="0"/>
              <a:t>内コンテナを用いた低コストで迅速な自動障害復旧</a:t>
            </a:r>
            <a:endParaRPr lang="en-US" altLang="ja-JP" sz="2100" dirty="0"/>
          </a:p>
          <a:p>
            <a:r>
              <a:rPr lang="ja-JP" altLang="en-US" sz="2100" dirty="0"/>
              <a:t>出典：</a:t>
            </a:r>
            <a:r>
              <a:rPr lang="ja-JP" altLang="en-US" dirty="0"/>
              <a:t>研究報告システムソフトウェアとオペレーティング・システム（</a:t>
            </a:r>
            <a:r>
              <a:rPr lang="en-US" altLang="ja-JP" dirty="0"/>
              <a:t>OS</a:t>
            </a:r>
            <a:r>
              <a:rPr lang="ja-JP" altLang="en-US" dirty="0"/>
              <a:t>）</a:t>
            </a:r>
            <a:r>
              <a:rPr lang="en-US" altLang="ja-JP" dirty="0"/>
              <a:t>, 2018-OS-142,8,pp.1 - 8</a:t>
            </a:r>
            <a:endParaRPr lang="en-US" altLang="ja-JP" sz="2100" dirty="0"/>
          </a:p>
          <a:p>
            <a:r>
              <a:rPr kumimoji="1" lang="ja-JP" altLang="en-US" sz="2100" dirty="0"/>
              <a:t>発行日：</a:t>
            </a:r>
            <a:r>
              <a:rPr kumimoji="1" lang="en-US" altLang="ja-JP" sz="2100" dirty="0"/>
              <a:t>2018</a:t>
            </a:r>
            <a:r>
              <a:rPr kumimoji="1" lang="ja-JP" altLang="en-US" sz="2100" dirty="0"/>
              <a:t>年</a:t>
            </a:r>
            <a:r>
              <a:rPr kumimoji="1" lang="en-US" altLang="ja-JP" sz="2100" dirty="0"/>
              <a:t>2</a:t>
            </a:r>
            <a:r>
              <a:rPr kumimoji="1" lang="ja-JP" altLang="en-US" sz="2100" dirty="0"/>
              <a:t>月</a:t>
            </a:r>
            <a:r>
              <a:rPr kumimoji="1" lang="en-US" altLang="ja-JP" sz="2100" dirty="0"/>
              <a:t>28</a:t>
            </a:r>
            <a:r>
              <a:rPr kumimoji="1" lang="ja-JP" altLang="en-US" sz="2100" dirty="0"/>
              <a:t>日</a:t>
            </a:r>
            <a:endParaRPr kumimoji="1" lang="en-US" altLang="ja-JP" sz="2100" dirty="0"/>
          </a:p>
          <a:p>
            <a:r>
              <a:rPr lang="ja-JP" altLang="en-US" sz="2100" dirty="0"/>
              <a:t>著者：森川　智紀</a:t>
            </a:r>
            <a:r>
              <a:rPr lang="en-US" altLang="ja-JP" sz="2100" dirty="0"/>
              <a:t>†</a:t>
            </a:r>
            <a:r>
              <a:rPr lang="ja-JP" altLang="en-US" sz="2100" dirty="0" err="1"/>
              <a:t>，</a:t>
            </a:r>
            <a:r>
              <a:rPr lang="ja-JP" altLang="en-US" sz="2100" dirty="0"/>
              <a:t>光来　健一</a:t>
            </a:r>
            <a:r>
              <a:rPr lang="en-US" altLang="ja-JP" sz="2100" dirty="0"/>
              <a:t>†</a:t>
            </a:r>
            <a:endParaRPr kumimoji="1" lang="en-US" altLang="ja-JP" sz="2100" dirty="0"/>
          </a:p>
          <a:p>
            <a:endParaRPr kumimoji="1" lang="ja-JP" altLang="en-US" dirty="0"/>
          </a:p>
        </p:txBody>
      </p:sp>
      <p:sp>
        <p:nvSpPr>
          <p:cNvPr id="4" name="フッター プレースホルダー 3">
            <a:extLst>
              <a:ext uri="{FF2B5EF4-FFF2-40B4-BE49-F238E27FC236}">
                <a16:creationId xmlns:a16="http://schemas.microsoft.com/office/drawing/2014/main" id="{71CE009B-B5EB-4D78-8573-8EB0A26ACE68}"/>
              </a:ext>
            </a:extLst>
          </p:cNvPr>
          <p:cNvSpPr>
            <a:spLocks noGrp="1"/>
          </p:cNvSpPr>
          <p:nvPr>
            <p:ph type="ftr" sz="quarter" idx="11"/>
          </p:nvPr>
        </p:nvSpPr>
        <p:spPr>
          <a:xfrm>
            <a:off x="1412097" y="4630986"/>
            <a:ext cx="3617103" cy="365125"/>
          </a:xfrm>
        </p:spPr>
        <p:txBody>
          <a:bodyPr/>
          <a:lstStyle/>
          <a:p>
            <a:pPr algn="l"/>
            <a:r>
              <a:rPr kumimoji="1" lang="en-US" altLang="ja-JP" sz="2000" dirty="0">
                <a:solidFill>
                  <a:schemeClr val="tx1">
                    <a:lumMod val="75000"/>
                    <a:lumOff val="25000"/>
                  </a:schemeClr>
                </a:solidFill>
              </a:rPr>
              <a:t>†</a:t>
            </a:r>
            <a:r>
              <a:rPr kumimoji="1" lang="ja-JP" altLang="en-US" sz="2000" dirty="0">
                <a:solidFill>
                  <a:schemeClr val="tx1">
                    <a:lumMod val="75000"/>
                    <a:lumOff val="25000"/>
                  </a:schemeClr>
                </a:solidFill>
              </a:rPr>
              <a:t>九州工業大学</a:t>
            </a:r>
          </a:p>
        </p:txBody>
      </p:sp>
    </p:spTree>
    <p:extLst>
      <p:ext uri="{BB962C8B-B14F-4D97-AF65-F5344CB8AC3E}">
        <p14:creationId xmlns:p14="http://schemas.microsoft.com/office/powerpoint/2010/main" val="548733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5AD979AA-5C71-4C57-AF17-BCD6412B2151}"/>
              </a:ext>
            </a:extLst>
          </p:cNvPr>
          <p:cNvSpPr>
            <a:spLocks noGrp="1"/>
          </p:cNvSpPr>
          <p:nvPr>
            <p:ph type="title"/>
          </p:nvPr>
        </p:nvSpPr>
        <p:spPr/>
        <p:txBody>
          <a:bodyPr/>
          <a:lstStyle/>
          <a:p>
            <a:r>
              <a:rPr lang="ja-JP" altLang="en-US" dirty="0"/>
              <a:t>実験環境（</a:t>
            </a:r>
            <a:r>
              <a:rPr lang="en-US" altLang="ja-JP" dirty="0"/>
              <a:t>1</a:t>
            </a:r>
            <a:r>
              <a:rPr lang="ja-JP" altLang="en-US" dirty="0"/>
              <a:t>）</a:t>
            </a:r>
            <a:endParaRPr kumimoji="1" lang="ja-JP" altLang="en-US" dirty="0"/>
          </a:p>
        </p:txBody>
      </p:sp>
      <p:sp>
        <p:nvSpPr>
          <p:cNvPr id="8" name="コンテンツ プレースホルダー 7">
            <a:extLst>
              <a:ext uri="{FF2B5EF4-FFF2-40B4-BE49-F238E27FC236}">
                <a16:creationId xmlns:a16="http://schemas.microsoft.com/office/drawing/2014/main" id="{2443C0A3-7A8C-41B4-A124-B6E47D909578}"/>
              </a:ext>
            </a:extLst>
          </p:cNvPr>
          <p:cNvSpPr>
            <a:spLocks noGrp="1"/>
          </p:cNvSpPr>
          <p:nvPr>
            <p:ph idx="1"/>
          </p:nvPr>
        </p:nvSpPr>
        <p:spPr/>
        <p:txBody>
          <a:bodyPr/>
          <a:lstStyle/>
          <a:p>
            <a:pPr marL="0" indent="0">
              <a:buNone/>
            </a:pPr>
            <a:r>
              <a:rPr lang="ja-JP" altLang="en-US" dirty="0"/>
              <a:t>復旧時間，障害対策コストの比較を行う</a:t>
            </a:r>
            <a:endParaRPr kumimoji="1" lang="en-US" altLang="ja-JP" dirty="0"/>
          </a:p>
          <a:p>
            <a:pPr>
              <a:buFont typeface="Wingdings" panose="05000000000000000000" pitchFamily="2" charset="2"/>
              <a:buChar char="l"/>
            </a:pPr>
            <a:r>
              <a:rPr kumimoji="1" lang="ja-JP" altLang="en-US" dirty="0"/>
              <a:t>運用系</a:t>
            </a:r>
            <a:endParaRPr kumimoji="1" lang="en-US" altLang="ja-JP" dirty="0"/>
          </a:p>
          <a:p>
            <a:pPr lvl="1">
              <a:buFont typeface="Wingdings" panose="05000000000000000000" pitchFamily="2" charset="2"/>
              <a:buChar char="l"/>
            </a:pPr>
            <a:r>
              <a:rPr kumimoji="1" lang="en-US" altLang="ja-JP" dirty="0"/>
              <a:t>4</a:t>
            </a:r>
            <a:r>
              <a:rPr lang="ja-JP" altLang="en-US" dirty="0"/>
              <a:t>台の</a:t>
            </a:r>
            <a:r>
              <a:rPr lang="en-US" altLang="ja-JP" dirty="0"/>
              <a:t>VM</a:t>
            </a:r>
            <a:r>
              <a:rPr lang="ja-JP" altLang="en-US" dirty="0"/>
              <a:t>を動作</a:t>
            </a:r>
            <a:endParaRPr kumimoji="1" lang="en-US" altLang="ja-JP" dirty="0"/>
          </a:p>
          <a:p>
            <a:pPr lvl="1">
              <a:buFont typeface="Wingdings" panose="05000000000000000000" pitchFamily="2" charset="2"/>
              <a:buChar char="l"/>
            </a:pPr>
            <a:r>
              <a:rPr lang="en-US" altLang="ja-JP" dirty="0"/>
              <a:t>Apache Web</a:t>
            </a:r>
            <a:r>
              <a:rPr lang="ja-JP" altLang="en-US" dirty="0"/>
              <a:t>サーバ</a:t>
            </a:r>
            <a:r>
              <a:rPr lang="en-US" altLang="ja-JP" dirty="0"/>
              <a:t>3</a:t>
            </a:r>
            <a:r>
              <a:rPr lang="ja-JP" altLang="en-US" dirty="0"/>
              <a:t>台，</a:t>
            </a:r>
            <a:r>
              <a:rPr lang="en-US" altLang="ja-JP" dirty="0"/>
              <a:t>MySQL</a:t>
            </a:r>
            <a:r>
              <a:rPr lang="ja-JP" altLang="en-US" dirty="0"/>
              <a:t>サーバ</a:t>
            </a:r>
            <a:r>
              <a:rPr lang="en-US" altLang="ja-JP" dirty="0"/>
              <a:t>1</a:t>
            </a:r>
            <a:r>
              <a:rPr lang="ja-JP" altLang="en-US" dirty="0"/>
              <a:t>台</a:t>
            </a:r>
            <a:endParaRPr lang="en-US" altLang="ja-JP" dirty="0"/>
          </a:p>
          <a:p>
            <a:pPr>
              <a:buFont typeface="Wingdings" panose="05000000000000000000" pitchFamily="2" charset="2"/>
              <a:buChar char="l"/>
            </a:pPr>
            <a:r>
              <a:rPr kumimoji="1" lang="ja-JP" altLang="en-US" dirty="0"/>
              <a:t>待機系</a:t>
            </a:r>
            <a:endParaRPr kumimoji="1" lang="en-US" altLang="ja-JP" dirty="0"/>
          </a:p>
          <a:p>
            <a:pPr lvl="1">
              <a:buFont typeface="Wingdings" panose="05000000000000000000" pitchFamily="2" charset="2"/>
              <a:buChar char="l"/>
            </a:pPr>
            <a:r>
              <a:rPr lang="en-US" altLang="ja-JP" dirty="0"/>
              <a:t>1</a:t>
            </a:r>
            <a:r>
              <a:rPr lang="ja-JP" altLang="en-US" dirty="0"/>
              <a:t>台の</a:t>
            </a:r>
            <a:r>
              <a:rPr lang="en-US" altLang="ja-JP" dirty="0"/>
              <a:t>VM</a:t>
            </a:r>
            <a:r>
              <a:rPr lang="ja-JP" altLang="en-US" dirty="0"/>
              <a:t>上に</a:t>
            </a:r>
            <a:r>
              <a:rPr lang="en-US" altLang="ja-JP" dirty="0"/>
              <a:t>4</a:t>
            </a:r>
            <a:r>
              <a:rPr lang="ja-JP" altLang="en-US" dirty="0" err="1"/>
              <a:t>つの</a:t>
            </a:r>
            <a:r>
              <a:rPr lang="ja-JP" altLang="en-US" dirty="0"/>
              <a:t>コンテナ</a:t>
            </a:r>
            <a:endParaRPr lang="en-US" altLang="ja-JP" dirty="0"/>
          </a:p>
          <a:p>
            <a:pPr lvl="1">
              <a:buFont typeface="Wingdings" panose="05000000000000000000" pitchFamily="2" charset="2"/>
              <a:buChar char="l"/>
            </a:pPr>
            <a:endParaRPr lang="en-US" altLang="ja-JP" dirty="0"/>
          </a:p>
          <a:p>
            <a:pPr>
              <a:buFont typeface="Wingdings" panose="05000000000000000000" pitchFamily="2" charset="2"/>
              <a:buChar char="l"/>
            </a:pPr>
            <a:r>
              <a:rPr kumimoji="1" lang="ja-JP" altLang="en-US" dirty="0"/>
              <a:t>比較対象</a:t>
            </a:r>
            <a:endParaRPr kumimoji="1" lang="en-US" altLang="ja-JP" dirty="0"/>
          </a:p>
          <a:p>
            <a:pPr lvl="1">
              <a:buFont typeface="Wingdings" panose="05000000000000000000" pitchFamily="2" charset="2"/>
              <a:buChar char="l"/>
            </a:pPr>
            <a:r>
              <a:rPr kumimoji="1" lang="ja-JP" altLang="en-US" dirty="0"/>
              <a:t>運用系，待機系ともに</a:t>
            </a:r>
            <a:r>
              <a:rPr kumimoji="1" lang="en-US" altLang="ja-JP" dirty="0"/>
              <a:t>4</a:t>
            </a:r>
            <a:r>
              <a:rPr lang="ja-JP" altLang="en-US" dirty="0"/>
              <a:t>台の</a:t>
            </a:r>
            <a:r>
              <a:rPr lang="en-US" altLang="ja-JP" dirty="0"/>
              <a:t>VM</a:t>
            </a:r>
            <a:r>
              <a:rPr lang="ja-JP" altLang="en-US" dirty="0"/>
              <a:t>を用いる従来システム</a:t>
            </a:r>
            <a:endParaRPr kumimoji="1" lang="ja-JP" altLang="en-US" dirty="0"/>
          </a:p>
        </p:txBody>
      </p:sp>
    </p:spTree>
    <p:extLst>
      <p:ext uri="{BB962C8B-B14F-4D97-AF65-F5344CB8AC3E}">
        <p14:creationId xmlns:p14="http://schemas.microsoft.com/office/powerpoint/2010/main" val="3972706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DC3A58-53DC-4431-965F-13B51D4C5045}"/>
              </a:ext>
            </a:extLst>
          </p:cNvPr>
          <p:cNvSpPr>
            <a:spLocks noGrp="1"/>
          </p:cNvSpPr>
          <p:nvPr>
            <p:ph type="title"/>
          </p:nvPr>
        </p:nvSpPr>
        <p:spPr/>
        <p:txBody>
          <a:bodyPr/>
          <a:lstStyle/>
          <a:p>
            <a:r>
              <a:rPr kumimoji="1" lang="ja-JP" altLang="en-US" dirty="0"/>
              <a:t>実験環境</a:t>
            </a:r>
            <a:r>
              <a:rPr lang="ja-JP" altLang="en-US" dirty="0"/>
              <a:t>（</a:t>
            </a:r>
            <a:r>
              <a:rPr lang="en-US" altLang="ja-JP" dirty="0"/>
              <a:t>2</a:t>
            </a:r>
            <a:r>
              <a:rPr lang="ja-JP" altLang="en-US" dirty="0"/>
              <a:t>）</a:t>
            </a:r>
            <a:endParaRPr kumimoji="1" lang="ja-JP" altLang="en-US" dirty="0"/>
          </a:p>
        </p:txBody>
      </p:sp>
      <p:sp>
        <p:nvSpPr>
          <p:cNvPr id="4" name="テキスト プレースホルダー 3">
            <a:extLst>
              <a:ext uri="{FF2B5EF4-FFF2-40B4-BE49-F238E27FC236}">
                <a16:creationId xmlns:a16="http://schemas.microsoft.com/office/drawing/2014/main" id="{C439B877-529F-405F-AB52-C12EDFF6B645}"/>
              </a:ext>
            </a:extLst>
          </p:cNvPr>
          <p:cNvSpPr>
            <a:spLocks noGrp="1"/>
          </p:cNvSpPr>
          <p:nvPr>
            <p:ph type="body" idx="1"/>
          </p:nvPr>
        </p:nvSpPr>
        <p:spPr/>
        <p:txBody>
          <a:bodyPr>
            <a:normAutofit/>
          </a:bodyPr>
          <a:lstStyle/>
          <a:p>
            <a:pPr algn="ctr"/>
            <a:r>
              <a:rPr lang="ja-JP" altLang="en-US" sz="2400" dirty="0">
                <a:solidFill>
                  <a:schemeClr val="tx1"/>
                </a:solidFill>
              </a:rPr>
              <a:t>運用系と待機系</a:t>
            </a:r>
            <a:endParaRPr kumimoji="1" lang="ja-JP" altLang="en-US" sz="2400" dirty="0">
              <a:solidFill>
                <a:schemeClr val="tx1"/>
              </a:solidFill>
            </a:endParaRPr>
          </a:p>
        </p:txBody>
      </p:sp>
      <p:graphicFrame>
        <p:nvGraphicFramePr>
          <p:cNvPr id="8" name="コンテンツ プレースホルダー 7">
            <a:extLst>
              <a:ext uri="{FF2B5EF4-FFF2-40B4-BE49-F238E27FC236}">
                <a16:creationId xmlns:a16="http://schemas.microsoft.com/office/drawing/2014/main" id="{17209177-DC25-4471-9126-037473E29815}"/>
              </a:ext>
            </a:extLst>
          </p:cNvPr>
          <p:cNvGraphicFramePr>
            <a:graphicFrameLocks noGrp="1"/>
          </p:cNvGraphicFramePr>
          <p:nvPr>
            <p:ph sz="half" idx="2"/>
            <p:extLst>
              <p:ext uri="{D42A27DB-BD31-4B8C-83A1-F6EECF244321}">
                <p14:modId xmlns:p14="http://schemas.microsoft.com/office/powerpoint/2010/main" val="3064707789"/>
              </p:ext>
            </p:extLst>
          </p:nvPr>
        </p:nvGraphicFramePr>
        <p:xfrm>
          <a:off x="546100" y="2582334"/>
          <a:ext cx="4025900" cy="3169920"/>
        </p:xfrm>
        <a:graphic>
          <a:graphicData uri="http://schemas.openxmlformats.org/drawingml/2006/table">
            <a:tbl>
              <a:tblPr firstRow="1" bandRow="1">
                <a:tableStyleId>{5C22544A-7EE6-4342-B048-85BDC9FD1C3A}</a:tableStyleId>
              </a:tblPr>
              <a:tblGrid>
                <a:gridCol w="1358900">
                  <a:extLst>
                    <a:ext uri="{9D8B030D-6E8A-4147-A177-3AD203B41FA5}">
                      <a16:colId xmlns:a16="http://schemas.microsoft.com/office/drawing/2014/main" val="2619831094"/>
                    </a:ext>
                  </a:extLst>
                </a:gridCol>
                <a:gridCol w="2667000">
                  <a:extLst>
                    <a:ext uri="{9D8B030D-6E8A-4147-A177-3AD203B41FA5}">
                      <a16:colId xmlns:a16="http://schemas.microsoft.com/office/drawing/2014/main" val="2670335651"/>
                    </a:ext>
                  </a:extLst>
                </a:gridCol>
              </a:tblGrid>
              <a:tr h="370840">
                <a:tc>
                  <a:txBody>
                    <a:bodyPr/>
                    <a:lstStyle/>
                    <a:p>
                      <a:pPr algn="ctr"/>
                      <a:r>
                        <a:rPr kumimoji="1" lang="ja-JP" altLang="en-US" sz="2000" dirty="0"/>
                        <a:t>項目</a:t>
                      </a:r>
                    </a:p>
                  </a:txBody>
                  <a:tcPr/>
                </a:tc>
                <a:tc>
                  <a:txBody>
                    <a:bodyPr/>
                    <a:lstStyle/>
                    <a:p>
                      <a:pPr algn="ctr"/>
                      <a:r>
                        <a:rPr kumimoji="1" lang="ja-JP" altLang="en-US" sz="2000" dirty="0"/>
                        <a:t>内容</a:t>
                      </a:r>
                    </a:p>
                  </a:txBody>
                  <a:tcPr/>
                </a:tc>
                <a:extLst>
                  <a:ext uri="{0D108BD9-81ED-4DB2-BD59-A6C34878D82A}">
                    <a16:rowId xmlns:a16="http://schemas.microsoft.com/office/drawing/2014/main" val="1143947370"/>
                  </a:ext>
                </a:extLst>
              </a:tr>
              <a:tr h="370840">
                <a:tc>
                  <a:txBody>
                    <a:bodyPr/>
                    <a:lstStyle/>
                    <a:p>
                      <a:pPr algn="ctr"/>
                      <a:r>
                        <a:rPr kumimoji="1" lang="en-US" altLang="ja-JP" sz="2000" dirty="0"/>
                        <a:t>CPU</a:t>
                      </a:r>
                    </a:p>
                  </a:txBody>
                  <a:tcPr/>
                </a:tc>
                <a:tc>
                  <a:txBody>
                    <a:bodyPr/>
                    <a:lstStyle/>
                    <a:p>
                      <a:pPr algn="ctr"/>
                      <a:r>
                        <a:rPr kumimoji="1" lang="en-US" altLang="ja-JP" sz="2000" dirty="0"/>
                        <a:t>Intel Xeon E3-1226 v3</a:t>
                      </a:r>
                      <a:endParaRPr kumimoji="1" lang="ja-JP" altLang="en-US" sz="2000" dirty="0"/>
                    </a:p>
                  </a:txBody>
                  <a:tcPr/>
                </a:tc>
                <a:extLst>
                  <a:ext uri="{0D108BD9-81ED-4DB2-BD59-A6C34878D82A}">
                    <a16:rowId xmlns:a16="http://schemas.microsoft.com/office/drawing/2014/main" val="1770994285"/>
                  </a:ext>
                </a:extLst>
              </a:tr>
              <a:tr h="370840">
                <a:tc>
                  <a:txBody>
                    <a:bodyPr/>
                    <a:lstStyle/>
                    <a:p>
                      <a:pPr algn="ctr"/>
                      <a:r>
                        <a:rPr kumimoji="1" lang="en-US" altLang="ja-JP" sz="2000" dirty="0"/>
                        <a:t>Memory</a:t>
                      </a:r>
                      <a:endParaRPr kumimoji="1" lang="ja-JP" altLang="en-US" sz="2000" dirty="0"/>
                    </a:p>
                  </a:txBody>
                  <a:tcPr/>
                </a:tc>
                <a:tc>
                  <a:txBody>
                    <a:bodyPr/>
                    <a:lstStyle/>
                    <a:p>
                      <a:pPr algn="ctr"/>
                      <a:r>
                        <a:rPr kumimoji="1" lang="en-US" altLang="ja-JP" sz="2000" dirty="0"/>
                        <a:t>8GB</a:t>
                      </a:r>
                      <a:endParaRPr kumimoji="1" lang="ja-JP" altLang="en-US" sz="2000" dirty="0"/>
                    </a:p>
                  </a:txBody>
                  <a:tcPr/>
                </a:tc>
                <a:extLst>
                  <a:ext uri="{0D108BD9-81ED-4DB2-BD59-A6C34878D82A}">
                    <a16:rowId xmlns:a16="http://schemas.microsoft.com/office/drawing/2014/main" val="1401305292"/>
                  </a:ext>
                </a:extLst>
              </a:tr>
              <a:tr h="370840">
                <a:tc>
                  <a:txBody>
                    <a:bodyPr/>
                    <a:lstStyle/>
                    <a:p>
                      <a:pPr algn="ctr"/>
                      <a:r>
                        <a:rPr kumimoji="1" lang="en-US" altLang="ja-JP" sz="2000" dirty="0"/>
                        <a:t>Network</a:t>
                      </a:r>
                      <a:endParaRPr kumimoji="1" lang="ja-JP" altLang="en-US" sz="2000" dirty="0"/>
                    </a:p>
                  </a:txBody>
                  <a:tcPr/>
                </a:tc>
                <a:tc>
                  <a:txBody>
                    <a:bodyPr/>
                    <a:lstStyle/>
                    <a:p>
                      <a:pPr algn="ctr"/>
                      <a:r>
                        <a:rPr kumimoji="1" lang="ja-JP" altLang="en-US" sz="2000" dirty="0"/>
                        <a:t>ギガビットイーサネット</a:t>
                      </a:r>
                    </a:p>
                  </a:txBody>
                  <a:tcPr/>
                </a:tc>
                <a:extLst>
                  <a:ext uri="{0D108BD9-81ED-4DB2-BD59-A6C34878D82A}">
                    <a16:rowId xmlns:a16="http://schemas.microsoft.com/office/drawing/2014/main" val="2339114794"/>
                  </a:ext>
                </a:extLst>
              </a:tr>
              <a:tr h="370840">
                <a:tc>
                  <a:txBody>
                    <a:bodyPr/>
                    <a:lstStyle/>
                    <a:p>
                      <a:pPr algn="ctr"/>
                      <a:r>
                        <a:rPr kumimoji="1" lang="en-US" altLang="ja-JP" sz="2000" dirty="0"/>
                        <a:t>OS</a:t>
                      </a:r>
                      <a:endParaRPr kumimoji="1" lang="ja-JP" altLang="en-US" sz="2000" dirty="0"/>
                    </a:p>
                  </a:txBody>
                  <a:tcPr/>
                </a:tc>
                <a:tc>
                  <a:txBody>
                    <a:bodyPr/>
                    <a:lstStyle/>
                    <a:p>
                      <a:pPr algn="ctr"/>
                      <a:r>
                        <a:rPr kumimoji="1" lang="en-US" altLang="ja-JP" sz="2000" dirty="0"/>
                        <a:t>Ubuntu 16.04.2 LTS</a:t>
                      </a:r>
                      <a:endParaRPr kumimoji="1" lang="ja-JP" altLang="en-US" sz="2000" dirty="0"/>
                    </a:p>
                  </a:txBody>
                  <a:tcPr/>
                </a:tc>
                <a:extLst>
                  <a:ext uri="{0D108BD9-81ED-4DB2-BD59-A6C34878D82A}">
                    <a16:rowId xmlns:a16="http://schemas.microsoft.com/office/drawing/2014/main" val="1399912759"/>
                  </a:ext>
                </a:extLst>
              </a:tr>
              <a:tr h="370840">
                <a:tc>
                  <a:txBody>
                    <a:bodyPr/>
                    <a:lstStyle/>
                    <a:p>
                      <a:pPr algn="ctr"/>
                      <a:r>
                        <a:rPr kumimoji="1" lang="en-US" altLang="ja-JP" sz="2000" dirty="0"/>
                        <a:t>Kernel</a:t>
                      </a:r>
                      <a:endParaRPr kumimoji="1" lang="ja-JP" altLang="en-US" sz="2000" dirty="0"/>
                    </a:p>
                  </a:txBody>
                  <a:tcPr/>
                </a:tc>
                <a:tc>
                  <a:txBody>
                    <a:bodyPr/>
                    <a:lstStyle/>
                    <a:p>
                      <a:pPr algn="ctr"/>
                      <a:r>
                        <a:rPr kumimoji="1" lang="en-US" altLang="ja-JP" sz="2000" dirty="0"/>
                        <a:t>Linux 4.4.0-101-generic</a:t>
                      </a:r>
                      <a:endParaRPr kumimoji="1" lang="ja-JP" altLang="en-US" sz="2000" dirty="0"/>
                    </a:p>
                  </a:txBody>
                  <a:tcPr/>
                </a:tc>
                <a:extLst>
                  <a:ext uri="{0D108BD9-81ED-4DB2-BD59-A6C34878D82A}">
                    <a16:rowId xmlns:a16="http://schemas.microsoft.com/office/drawing/2014/main" val="3168334886"/>
                  </a:ext>
                </a:extLst>
              </a:tr>
              <a:tr h="370840">
                <a:tc>
                  <a:txBody>
                    <a:bodyPr/>
                    <a:lstStyle/>
                    <a:p>
                      <a:pPr algn="ctr"/>
                      <a:r>
                        <a:rPr kumimoji="1" lang="en-US" altLang="ja-JP" sz="2000" dirty="0"/>
                        <a:t>Hypervisor</a:t>
                      </a:r>
                      <a:endParaRPr kumimoji="1" lang="ja-JP" altLang="en-US" sz="2000" dirty="0"/>
                    </a:p>
                  </a:txBody>
                  <a:tcPr/>
                </a:tc>
                <a:tc>
                  <a:txBody>
                    <a:bodyPr/>
                    <a:lstStyle/>
                    <a:p>
                      <a:pPr algn="ctr"/>
                      <a:r>
                        <a:rPr kumimoji="1" lang="en-US" altLang="ja-JP" sz="2000" dirty="0"/>
                        <a:t>KVM 2.5.0</a:t>
                      </a:r>
                      <a:endParaRPr kumimoji="1" lang="ja-JP" altLang="en-US" sz="2000" dirty="0"/>
                    </a:p>
                  </a:txBody>
                  <a:tcPr/>
                </a:tc>
                <a:extLst>
                  <a:ext uri="{0D108BD9-81ED-4DB2-BD59-A6C34878D82A}">
                    <a16:rowId xmlns:a16="http://schemas.microsoft.com/office/drawing/2014/main" val="1244551024"/>
                  </a:ext>
                </a:extLst>
              </a:tr>
              <a:tr h="370840">
                <a:tc>
                  <a:txBody>
                    <a:bodyPr/>
                    <a:lstStyle/>
                    <a:p>
                      <a:pPr algn="ctr"/>
                      <a:r>
                        <a:rPr kumimoji="1" lang="en-US" altLang="ja-JP" sz="2000" dirty="0"/>
                        <a:t>Container</a:t>
                      </a:r>
                      <a:endParaRPr kumimoji="1" lang="ja-JP" altLang="en-US" sz="2000" dirty="0"/>
                    </a:p>
                  </a:txBody>
                  <a:tcPr/>
                </a:tc>
                <a:tc>
                  <a:txBody>
                    <a:bodyPr/>
                    <a:lstStyle/>
                    <a:p>
                      <a:pPr algn="ctr"/>
                      <a:r>
                        <a:rPr kumimoji="1" lang="en-US" altLang="ja-JP" sz="2000" dirty="0"/>
                        <a:t>LXD 2.15</a:t>
                      </a:r>
                      <a:endParaRPr kumimoji="1" lang="ja-JP" altLang="en-US" sz="2000" dirty="0"/>
                    </a:p>
                  </a:txBody>
                  <a:tcPr/>
                </a:tc>
                <a:extLst>
                  <a:ext uri="{0D108BD9-81ED-4DB2-BD59-A6C34878D82A}">
                    <a16:rowId xmlns:a16="http://schemas.microsoft.com/office/drawing/2014/main" val="646464468"/>
                  </a:ext>
                </a:extLst>
              </a:tr>
            </a:tbl>
          </a:graphicData>
        </a:graphic>
      </p:graphicFrame>
      <p:sp>
        <p:nvSpPr>
          <p:cNvPr id="6" name="テキスト プレースホルダー 5">
            <a:extLst>
              <a:ext uri="{FF2B5EF4-FFF2-40B4-BE49-F238E27FC236}">
                <a16:creationId xmlns:a16="http://schemas.microsoft.com/office/drawing/2014/main" id="{95B1E48A-A2D2-4E56-9A05-56E0DCE65853}"/>
              </a:ext>
            </a:extLst>
          </p:cNvPr>
          <p:cNvSpPr>
            <a:spLocks noGrp="1"/>
          </p:cNvSpPr>
          <p:nvPr>
            <p:ph type="body" sz="quarter" idx="3"/>
          </p:nvPr>
        </p:nvSpPr>
        <p:spPr/>
        <p:txBody>
          <a:bodyPr>
            <a:normAutofit/>
          </a:bodyPr>
          <a:lstStyle/>
          <a:p>
            <a:pPr algn="ctr"/>
            <a:r>
              <a:rPr kumimoji="1" lang="en-US" altLang="ja-JP" sz="2400" dirty="0">
                <a:solidFill>
                  <a:schemeClr val="tx1"/>
                </a:solidFill>
              </a:rPr>
              <a:t>VM</a:t>
            </a:r>
            <a:endParaRPr kumimoji="1" lang="ja-JP" altLang="en-US" sz="2400" dirty="0">
              <a:solidFill>
                <a:schemeClr val="tx1"/>
              </a:solidFill>
            </a:endParaRPr>
          </a:p>
        </p:txBody>
      </p:sp>
      <p:graphicFrame>
        <p:nvGraphicFramePr>
          <p:cNvPr id="9" name="コンテンツ プレースホルダー 8">
            <a:extLst>
              <a:ext uri="{FF2B5EF4-FFF2-40B4-BE49-F238E27FC236}">
                <a16:creationId xmlns:a16="http://schemas.microsoft.com/office/drawing/2014/main" id="{4860336C-7665-41BB-BB1C-4CB3ADEDF45C}"/>
              </a:ext>
            </a:extLst>
          </p:cNvPr>
          <p:cNvGraphicFramePr>
            <a:graphicFrameLocks noGrp="1"/>
          </p:cNvGraphicFramePr>
          <p:nvPr>
            <p:ph sz="quarter" idx="4"/>
            <p:extLst>
              <p:ext uri="{D42A27DB-BD31-4B8C-83A1-F6EECF244321}">
                <p14:modId xmlns:p14="http://schemas.microsoft.com/office/powerpoint/2010/main" val="3360528918"/>
              </p:ext>
            </p:extLst>
          </p:nvPr>
        </p:nvGraphicFramePr>
        <p:xfrm>
          <a:off x="4664075" y="2582863"/>
          <a:ext cx="3702050" cy="1981200"/>
        </p:xfrm>
        <a:graphic>
          <a:graphicData uri="http://schemas.openxmlformats.org/drawingml/2006/table">
            <a:tbl>
              <a:tblPr firstRow="1" bandRow="1">
                <a:tableStyleId>{5C22544A-7EE6-4342-B048-85BDC9FD1C3A}</a:tableStyleId>
              </a:tblPr>
              <a:tblGrid>
                <a:gridCol w="1083582">
                  <a:extLst>
                    <a:ext uri="{9D8B030D-6E8A-4147-A177-3AD203B41FA5}">
                      <a16:colId xmlns:a16="http://schemas.microsoft.com/office/drawing/2014/main" val="2768448423"/>
                    </a:ext>
                  </a:extLst>
                </a:gridCol>
                <a:gridCol w="2618468">
                  <a:extLst>
                    <a:ext uri="{9D8B030D-6E8A-4147-A177-3AD203B41FA5}">
                      <a16:colId xmlns:a16="http://schemas.microsoft.com/office/drawing/2014/main" val="2716276712"/>
                    </a:ext>
                  </a:extLst>
                </a:gridCol>
              </a:tblGrid>
              <a:tr h="370840">
                <a:tc>
                  <a:txBody>
                    <a:bodyPr/>
                    <a:lstStyle/>
                    <a:p>
                      <a:pPr algn="ctr"/>
                      <a:r>
                        <a:rPr kumimoji="1" lang="ja-JP" altLang="en-US" sz="2000" dirty="0"/>
                        <a:t>項目</a:t>
                      </a:r>
                    </a:p>
                  </a:txBody>
                  <a:tcPr/>
                </a:tc>
                <a:tc>
                  <a:txBody>
                    <a:bodyPr/>
                    <a:lstStyle/>
                    <a:p>
                      <a:pPr algn="ctr"/>
                      <a:r>
                        <a:rPr kumimoji="1" lang="ja-JP" altLang="en-US" sz="2000" dirty="0"/>
                        <a:t>内容</a:t>
                      </a:r>
                    </a:p>
                  </a:txBody>
                  <a:tcPr/>
                </a:tc>
                <a:extLst>
                  <a:ext uri="{0D108BD9-81ED-4DB2-BD59-A6C34878D82A}">
                    <a16:rowId xmlns:a16="http://schemas.microsoft.com/office/drawing/2014/main" val="876205543"/>
                  </a:ext>
                </a:extLst>
              </a:tr>
              <a:tr h="370840">
                <a:tc>
                  <a:txBody>
                    <a:bodyPr/>
                    <a:lstStyle/>
                    <a:p>
                      <a:pPr algn="ctr"/>
                      <a:r>
                        <a:rPr kumimoji="1" lang="en-US" altLang="ja-JP" sz="2000" dirty="0"/>
                        <a:t>CPU</a:t>
                      </a:r>
                      <a:endParaRPr kumimoji="1" lang="ja-JP" altLang="en-US" sz="2000" dirty="0"/>
                    </a:p>
                  </a:txBody>
                  <a:tcPr/>
                </a:tc>
                <a:tc>
                  <a:txBody>
                    <a:bodyPr/>
                    <a:lstStyle/>
                    <a:p>
                      <a:pPr algn="ctr"/>
                      <a:r>
                        <a:rPr kumimoji="1" lang="en-US" altLang="ja-JP" sz="2000" dirty="0"/>
                        <a:t>2</a:t>
                      </a:r>
                      <a:endParaRPr kumimoji="1" lang="ja-JP" altLang="en-US" sz="2000" dirty="0"/>
                    </a:p>
                  </a:txBody>
                  <a:tcPr/>
                </a:tc>
                <a:extLst>
                  <a:ext uri="{0D108BD9-81ED-4DB2-BD59-A6C34878D82A}">
                    <a16:rowId xmlns:a16="http://schemas.microsoft.com/office/drawing/2014/main" val="2921535615"/>
                  </a:ext>
                </a:extLst>
              </a:tr>
              <a:tr h="370840">
                <a:tc>
                  <a:txBody>
                    <a:bodyPr/>
                    <a:lstStyle/>
                    <a:p>
                      <a:pPr algn="ctr"/>
                      <a:r>
                        <a:rPr kumimoji="1" lang="en-US" altLang="ja-JP" sz="2000" dirty="0"/>
                        <a:t>Memory</a:t>
                      </a:r>
                      <a:endParaRPr kumimoji="1" lang="ja-JP" altLang="en-US" sz="2000" dirty="0"/>
                    </a:p>
                  </a:txBody>
                  <a:tcPr/>
                </a:tc>
                <a:tc>
                  <a:txBody>
                    <a:bodyPr/>
                    <a:lstStyle/>
                    <a:p>
                      <a:pPr algn="ctr"/>
                      <a:r>
                        <a:rPr kumimoji="1" lang="en-US" altLang="ja-JP" sz="2000" dirty="0"/>
                        <a:t>2GB</a:t>
                      </a:r>
                      <a:endParaRPr kumimoji="1" lang="ja-JP" altLang="en-US" sz="2000" dirty="0"/>
                    </a:p>
                  </a:txBody>
                  <a:tcPr/>
                </a:tc>
                <a:extLst>
                  <a:ext uri="{0D108BD9-81ED-4DB2-BD59-A6C34878D82A}">
                    <a16:rowId xmlns:a16="http://schemas.microsoft.com/office/drawing/2014/main" val="1322496978"/>
                  </a:ext>
                </a:extLst>
              </a:tr>
              <a:tr h="370840">
                <a:tc>
                  <a:txBody>
                    <a:bodyPr/>
                    <a:lstStyle/>
                    <a:p>
                      <a:pPr algn="ctr"/>
                      <a:r>
                        <a:rPr kumimoji="1" lang="en-US" altLang="ja-JP" sz="2000" dirty="0"/>
                        <a:t>OS</a:t>
                      </a:r>
                      <a:endParaRPr kumimoji="1" lang="ja-JP"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t>Ubuntu 16.04.2 LTS</a:t>
                      </a:r>
                      <a:endParaRPr kumimoji="1" lang="ja-JP" altLang="en-US" sz="2000" dirty="0"/>
                    </a:p>
                  </a:txBody>
                  <a:tcPr/>
                </a:tc>
                <a:extLst>
                  <a:ext uri="{0D108BD9-81ED-4DB2-BD59-A6C34878D82A}">
                    <a16:rowId xmlns:a16="http://schemas.microsoft.com/office/drawing/2014/main" val="2195605758"/>
                  </a:ext>
                </a:extLst>
              </a:tr>
              <a:tr h="370840">
                <a:tc>
                  <a:txBody>
                    <a:bodyPr/>
                    <a:lstStyle/>
                    <a:p>
                      <a:pPr algn="ctr"/>
                      <a:r>
                        <a:rPr kumimoji="1" lang="en-US" altLang="ja-JP" sz="2000" dirty="0"/>
                        <a:t>Kernel</a:t>
                      </a:r>
                      <a:endParaRPr kumimoji="1" lang="ja-JP"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t>Linux 4.4.0-083-generic</a:t>
                      </a:r>
                      <a:endParaRPr kumimoji="1" lang="ja-JP" altLang="en-US" sz="2000" dirty="0"/>
                    </a:p>
                  </a:txBody>
                  <a:tcPr/>
                </a:tc>
                <a:extLst>
                  <a:ext uri="{0D108BD9-81ED-4DB2-BD59-A6C34878D82A}">
                    <a16:rowId xmlns:a16="http://schemas.microsoft.com/office/drawing/2014/main" val="3939959647"/>
                  </a:ext>
                </a:extLst>
              </a:tr>
            </a:tbl>
          </a:graphicData>
        </a:graphic>
      </p:graphicFrame>
    </p:spTree>
    <p:extLst>
      <p:ext uri="{BB962C8B-B14F-4D97-AF65-F5344CB8AC3E}">
        <p14:creationId xmlns:p14="http://schemas.microsoft.com/office/powerpoint/2010/main" val="1478464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5D721F59-4EA1-412D-A284-46AD70298D3B}"/>
              </a:ext>
            </a:extLst>
          </p:cNvPr>
          <p:cNvSpPr>
            <a:spLocks noGrp="1"/>
          </p:cNvSpPr>
          <p:nvPr>
            <p:ph type="title"/>
          </p:nvPr>
        </p:nvSpPr>
        <p:spPr/>
        <p:txBody>
          <a:bodyPr/>
          <a:lstStyle/>
          <a:p>
            <a:r>
              <a:rPr lang="ja-JP" altLang="en-US" dirty="0"/>
              <a:t>実験環境（</a:t>
            </a:r>
            <a:r>
              <a:rPr lang="en-US" altLang="ja-JP" dirty="0"/>
              <a:t>3</a:t>
            </a:r>
            <a:r>
              <a:rPr lang="ja-JP" altLang="en-US" dirty="0"/>
              <a:t>）</a:t>
            </a:r>
            <a:endParaRPr kumimoji="1" lang="ja-JP" altLang="en-US" dirty="0"/>
          </a:p>
        </p:txBody>
      </p:sp>
      <p:graphicFrame>
        <p:nvGraphicFramePr>
          <p:cNvPr id="10" name="コンテンツ プレースホルダー 9">
            <a:extLst>
              <a:ext uri="{FF2B5EF4-FFF2-40B4-BE49-F238E27FC236}">
                <a16:creationId xmlns:a16="http://schemas.microsoft.com/office/drawing/2014/main" id="{9E5833A3-1052-49C1-8334-FC490B321550}"/>
              </a:ext>
            </a:extLst>
          </p:cNvPr>
          <p:cNvGraphicFramePr>
            <a:graphicFrameLocks noGrp="1"/>
          </p:cNvGraphicFramePr>
          <p:nvPr>
            <p:ph idx="1"/>
            <p:extLst>
              <p:ext uri="{D42A27DB-BD31-4B8C-83A1-F6EECF244321}">
                <p14:modId xmlns:p14="http://schemas.microsoft.com/office/powerpoint/2010/main" val="3372785065"/>
              </p:ext>
            </p:extLst>
          </p:nvPr>
        </p:nvGraphicFramePr>
        <p:xfrm>
          <a:off x="822960" y="2874963"/>
          <a:ext cx="7543800" cy="2377440"/>
        </p:xfrm>
        <a:graphic>
          <a:graphicData uri="http://schemas.openxmlformats.org/drawingml/2006/table">
            <a:tbl>
              <a:tblPr firstRow="1" bandRow="1">
                <a:tableStyleId>{5C22544A-7EE6-4342-B048-85BDC9FD1C3A}</a:tableStyleId>
              </a:tblPr>
              <a:tblGrid>
                <a:gridCol w="3771900">
                  <a:extLst>
                    <a:ext uri="{9D8B030D-6E8A-4147-A177-3AD203B41FA5}">
                      <a16:colId xmlns:a16="http://schemas.microsoft.com/office/drawing/2014/main" val="3539138258"/>
                    </a:ext>
                  </a:extLst>
                </a:gridCol>
                <a:gridCol w="3771900">
                  <a:extLst>
                    <a:ext uri="{9D8B030D-6E8A-4147-A177-3AD203B41FA5}">
                      <a16:colId xmlns:a16="http://schemas.microsoft.com/office/drawing/2014/main" val="3159625435"/>
                    </a:ext>
                  </a:extLst>
                </a:gridCol>
              </a:tblGrid>
              <a:tr h="370840">
                <a:tc>
                  <a:txBody>
                    <a:bodyPr/>
                    <a:lstStyle/>
                    <a:p>
                      <a:pPr algn="ctr"/>
                      <a:r>
                        <a:rPr kumimoji="1" lang="ja-JP" altLang="en-US" sz="2000" dirty="0"/>
                        <a:t>項目</a:t>
                      </a:r>
                    </a:p>
                  </a:txBody>
                  <a:tcPr marL="44893" marR="44893"/>
                </a:tc>
                <a:tc>
                  <a:txBody>
                    <a:bodyPr/>
                    <a:lstStyle/>
                    <a:p>
                      <a:pPr algn="ctr"/>
                      <a:r>
                        <a:rPr kumimoji="1" lang="ja-JP" altLang="en-US" sz="2000" dirty="0"/>
                        <a:t>内容</a:t>
                      </a:r>
                    </a:p>
                  </a:txBody>
                  <a:tcPr marL="44893" marR="44893"/>
                </a:tc>
                <a:extLst>
                  <a:ext uri="{0D108BD9-81ED-4DB2-BD59-A6C34878D82A}">
                    <a16:rowId xmlns:a16="http://schemas.microsoft.com/office/drawing/2014/main" val="3650170742"/>
                  </a:ext>
                </a:extLst>
              </a:tr>
              <a:tr h="370840">
                <a:tc>
                  <a:txBody>
                    <a:bodyPr/>
                    <a:lstStyle/>
                    <a:p>
                      <a:pPr algn="ctr"/>
                      <a:r>
                        <a:rPr kumimoji="1" lang="ja-JP" altLang="en-US" sz="2000" dirty="0"/>
                        <a:t>クラウド</a:t>
                      </a:r>
                    </a:p>
                  </a:txBody>
                  <a:tcPr marL="44893" marR="44893"/>
                </a:tc>
                <a:tc>
                  <a:txBody>
                    <a:bodyPr/>
                    <a:lstStyle/>
                    <a:p>
                      <a:pPr algn="ctr"/>
                      <a:r>
                        <a:rPr kumimoji="1" lang="en-US" altLang="ja-JP" sz="2000" dirty="0"/>
                        <a:t>Amazon</a:t>
                      </a:r>
                      <a:r>
                        <a:rPr kumimoji="1" lang="ja-JP" altLang="en-US" sz="2000" dirty="0"/>
                        <a:t> </a:t>
                      </a:r>
                      <a:r>
                        <a:rPr kumimoji="1" lang="en-US" altLang="ja-JP" sz="2000" dirty="0"/>
                        <a:t>EC2</a:t>
                      </a:r>
                      <a:endParaRPr kumimoji="1" lang="ja-JP" altLang="en-US" sz="2000" dirty="0"/>
                    </a:p>
                  </a:txBody>
                  <a:tcPr marL="44893" marR="44893"/>
                </a:tc>
                <a:extLst>
                  <a:ext uri="{0D108BD9-81ED-4DB2-BD59-A6C34878D82A}">
                    <a16:rowId xmlns:a16="http://schemas.microsoft.com/office/drawing/2014/main" val="3511209102"/>
                  </a:ext>
                </a:extLst>
              </a:tr>
              <a:tr h="370840">
                <a:tc>
                  <a:txBody>
                    <a:bodyPr/>
                    <a:lstStyle/>
                    <a:p>
                      <a:pPr algn="ctr"/>
                      <a:r>
                        <a:rPr kumimoji="1" lang="ja-JP" altLang="en-US" sz="2000" dirty="0"/>
                        <a:t>仮想</a:t>
                      </a:r>
                      <a:r>
                        <a:rPr kumimoji="1" lang="en-US" altLang="ja-JP" sz="2000" dirty="0"/>
                        <a:t>CPU</a:t>
                      </a:r>
                      <a:r>
                        <a:rPr kumimoji="1" lang="ja-JP" altLang="en-US" sz="2000" dirty="0"/>
                        <a:t>数</a:t>
                      </a:r>
                    </a:p>
                  </a:txBody>
                  <a:tcPr marL="44893" marR="44893"/>
                </a:tc>
                <a:tc>
                  <a:txBody>
                    <a:bodyPr/>
                    <a:lstStyle/>
                    <a:p>
                      <a:pPr algn="ctr"/>
                      <a:r>
                        <a:rPr kumimoji="1" lang="en-US" altLang="ja-JP" sz="2000" dirty="0"/>
                        <a:t>8</a:t>
                      </a:r>
                      <a:endParaRPr kumimoji="1" lang="ja-JP" altLang="en-US" sz="2000" dirty="0"/>
                    </a:p>
                  </a:txBody>
                  <a:tcPr marL="44893" marR="44893"/>
                </a:tc>
                <a:extLst>
                  <a:ext uri="{0D108BD9-81ED-4DB2-BD59-A6C34878D82A}">
                    <a16:rowId xmlns:a16="http://schemas.microsoft.com/office/drawing/2014/main" val="2814479153"/>
                  </a:ext>
                </a:extLst>
              </a:tr>
              <a:tr h="370840">
                <a:tc>
                  <a:txBody>
                    <a:bodyPr/>
                    <a:lstStyle/>
                    <a:p>
                      <a:pPr algn="ctr"/>
                      <a:r>
                        <a:rPr kumimoji="1" lang="en-US" altLang="ja-JP" sz="2000" dirty="0"/>
                        <a:t>Memory</a:t>
                      </a:r>
                      <a:endParaRPr kumimoji="1" lang="ja-JP" altLang="en-US" sz="2000" dirty="0"/>
                    </a:p>
                  </a:txBody>
                  <a:tcPr marL="44893" marR="44893"/>
                </a:tc>
                <a:tc>
                  <a:txBody>
                    <a:bodyPr/>
                    <a:lstStyle/>
                    <a:p>
                      <a:pPr algn="ctr"/>
                      <a:r>
                        <a:rPr kumimoji="1" lang="en-US" altLang="ja-JP" sz="2000" dirty="0"/>
                        <a:t>32GB</a:t>
                      </a:r>
                      <a:endParaRPr kumimoji="1" lang="ja-JP" altLang="en-US" sz="2000" dirty="0"/>
                    </a:p>
                  </a:txBody>
                  <a:tcPr marL="44893" marR="44893"/>
                </a:tc>
                <a:extLst>
                  <a:ext uri="{0D108BD9-81ED-4DB2-BD59-A6C34878D82A}">
                    <a16:rowId xmlns:a16="http://schemas.microsoft.com/office/drawing/2014/main" val="2325864329"/>
                  </a:ext>
                </a:extLst>
              </a:tr>
              <a:tr h="370840">
                <a:tc>
                  <a:txBody>
                    <a:bodyPr/>
                    <a:lstStyle/>
                    <a:p>
                      <a:pPr algn="ctr"/>
                      <a:r>
                        <a:rPr kumimoji="1" lang="en-US" altLang="ja-JP" sz="2000" dirty="0"/>
                        <a:t>OS</a:t>
                      </a:r>
                      <a:endParaRPr kumimoji="1" lang="ja-JP" altLang="en-US" sz="2000" dirty="0"/>
                    </a:p>
                  </a:txBody>
                  <a:tcPr marL="44893" marR="44893"/>
                </a:tc>
                <a:tc>
                  <a:txBody>
                    <a:bodyPr/>
                    <a:lstStyle/>
                    <a:p>
                      <a:pPr algn="ctr"/>
                      <a:r>
                        <a:rPr kumimoji="1" lang="en-US" altLang="ja-JP" sz="2000" dirty="0"/>
                        <a:t>Red</a:t>
                      </a:r>
                      <a:r>
                        <a:rPr kumimoji="1" lang="ja-JP" altLang="en-US" sz="2000" dirty="0"/>
                        <a:t> </a:t>
                      </a:r>
                      <a:r>
                        <a:rPr kumimoji="1" lang="en-US" altLang="ja-JP" sz="2000" dirty="0"/>
                        <a:t>Hat Enterprise</a:t>
                      </a:r>
                      <a:r>
                        <a:rPr kumimoji="1" lang="ja-JP" altLang="en-US" sz="2000" dirty="0"/>
                        <a:t> </a:t>
                      </a:r>
                      <a:r>
                        <a:rPr kumimoji="1" lang="en-US" altLang="ja-JP" sz="2000" dirty="0"/>
                        <a:t>Linux</a:t>
                      </a:r>
                      <a:endParaRPr kumimoji="1" lang="ja-JP" altLang="en-US" sz="2000" dirty="0"/>
                    </a:p>
                  </a:txBody>
                  <a:tcPr marL="44893" marR="44893"/>
                </a:tc>
                <a:extLst>
                  <a:ext uri="{0D108BD9-81ED-4DB2-BD59-A6C34878D82A}">
                    <a16:rowId xmlns:a16="http://schemas.microsoft.com/office/drawing/2014/main" val="583179104"/>
                  </a:ext>
                </a:extLst>
              </a:tr>
              <a:tr h="370840">
                <a:tc>
                  <a:txBody>
                    <a:bodyPr/>
                    <a:lstStyle/>
                    <a:p>
                      <a:pPr algn="ctr"/>
                      <a:r>
                        <a:rPr kumimoji="1" lang="ja-JP" altLang="en-US" sz="2000" dirty="0"/>
                        <a:t>レンタル期間</a:t>
                      </a:r>
                    </a:p>
                  </a:txBody>
                  <a:tcPr marL="44893" marR="44893"/>
                </a:tc>
                <a:tc>
                  <a:txBody>
                    <a:bodyPr/>
                    <a:lstStyle/>
                    <a:p>
                      <a:pPr algn="ctr"/>
                      <a:r>
                        <a:rPr kumimoji="1" lang="en-US" altLang="ja-JP" sz="2000" dirty="0"/>
                        <a:t>1</a:t>
                      </a:r>
                      <a:r>
                        <a:rPr kumimoji="1" lang="ja-JP" altLang="en-US" sz="2000" dirty="0"/>
                        <a:t>年間</a:t>
                      </a:r>
                    </a:p>
                  </a:txBody>
                  <a:tcPr marL="44893" marR="44893"/>
                </a:tc>
                <a:extLst>
                  <a:ext uri="{0D108BD9-81ED-4DB2-BD59-A6C34878D82A}">
                    <a16:rowId xmlns:a16="http://schemas.microsoft.com/office/drawing/2014/main" val="846238293"/>
                  </a:ext>
                </a:extLst>
              </a:tr>
            </a:tbl>
          </a:graphicData>
        </a:graphic>
      </p:graphicFrame>
      <p:sp>
        <p:nvSpPr>
          <p:cNvPr id="15" name="テキスト ボックス 14">
            <a:extLst>
              <a:ext uri="{FF2B5EF4-FFF2-40B4-BE49-F238E27FC236}">
                <a16:creationId xmlns:a16="http://schemas.microsoft.com/office/drawing/2014/main" id="{F784F233-B644-46E3-9E09-0A36FECC3DAC}"/>
              </a:ext>
            </a:extLst>
          </p:cNvPr>
          <p:cNvSpPr txBox="1"/>
          <p:nvPr/>
        </p:nvSpPr>
        <p:spPr>
          <a:xfrm>
            <a:off x="3263789" y="2075329"/>
            <a:ext cx="2616422" cy="461665"/>
          </a:xfrm>
          <a:prstGeom prst="rect">
            <a:avLst/>
          </a:prstGeom>
          <a:noFill/>
        </p:spPr>
        <p:txBody>
          <a:bodyPr wrap="none" rtlCol="0">
            <a:spAutoFit/>
          </a:bodyPr>
          <a:lstStyle/>
          <a:p>
            <a:r>
              <a:rPr kumimoji="1" lang="ja-JP" altLang="en-US" sz="2400" dirty="0"/>
              <a:t>コスト見積もり環境</a:t>
            </a:r>
          </a:p>
        </p:txBody>
      </p:sp>
    </p:spTree>
    <p:extLst>
      <p:ext uri="{BB962C8B-B14F-4D97-AF65-F5344CB8AC3E}">
        <p14:creationId xmlns:p14="http://schemas.microsoft.com/office/powerpoint/2010/main" val="957928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05EC68-FDCA-4622-B175-AAA7972D3458}"/>
              </a:ext>
            </a:extLst>
          </p:cNvPr>
          <p:cNvSpPr>
            <a:spLocks noGrp="1"/>
          </p:cNvSpPr>
          <p:nvPr>
            <p:ph type="title"/>
          </p:nvPr>
        </p:nvSpPr>
        <p:spPr/>
        <p:txBody>
          <a:bodyPr/>
          <a:lstStyle/>
          <a:p>
            <a:r>
              <a:rPr kumimoji="1" lang="ja-JP" altLang="en-US" dirty="0"/>
              <a:t>実験結果（</a:t>
            </a:r>
            <a:r>
              <a:rPr lang="en-US" altLang="ja-JP" dirty="0"/>
              <a:t>1</a:t>
            </a:r>
            <a:r>
              <a:rPr kumimoji="1" lang="ja-JP" altLang="en-US" dirty="0"/>
              <a:t>）</a:t>
            </a:r>
          </a:p>
        </p:txBody>
      </p:sp>
      <p:sp>
        <p:nvSpPr>
          <p:cNvPr id="3" name="コンテンツ プレースホルダー 2">
            <a:extLst>
              <a:ext uri="{FF2B5EF4-FFF2-40B4-BE49-F238E27FC236}">
                <a16:creationId xmlns:a16="http://schemas.microsoft.com/office/drawing/2014/main" id="{F0399936-406A-49F1-8F63-A33BC9021651}"/>
              </a:ext>
            </a:extLst>
          </p:cNvPr>
          <p:cNvSpPr>
            <a:spLocks noGrp="1"/>
          </p:cNvSpPr>
          <p:nvPr>
            <p:ph idx="1"/>
          </p:nvPr>
        </p:nvSpPr>
        <p:spPr>
          <a:xfrm>
            <a:off x="822960" y="1845734"/>
            <a:ext cx="7543800" cy="4023360"/>
          </a:xfrm>
        </p:spPr>
        <p:txBody>
          <a:bodyPr/>
          <a:lstStyle/>
          <a:p>
            <a:pPr>
              <a:buFont typeface="Wingdings" panose="05000000000000000000" pitchFamily="2" charset="2"/>
              <a:buChar char="l"/>
            </a:pPr>
            <a:r>
              <a:rPr kumimoji="1" lang="ja-JP" altLang="en-US" dirty="0"/>
              <a:t>ウォームスタンバイにおける復旧時間の比較</a:t>
            </a:r>
            <a:endParaRPr kumimoji="1" lang="en-US" altLang="ja-JP" dirty="0"/>
          </a:p>
          <a:p>
            <a:pPr lvl="1">
              <a:buFont typeface="Wingdings" panose="05000000000000000000" pitchFamily="2" charset="2"/>
              <a:buChar char="l"/>
            </a:pPr>
            <a:r>
              <a:rPr lang="ja-JP" altLang="en-US" dirty="0"/>
              <a:t>同等の時間でサービスの切り替えが可能</a:t>
            </a:r>
            <a:endParaRPr kumimoji="1" lang="ja-JP" altLang="en-US" dirty="0"/>
          </a:p>
        </p:txBody>
      </p:sp>
      <p:pic>
        <p:nvPicPr>
          <p:cNvPr id="4" name="図 3">
            <a:extLst>
              <a:ext uri="{FF2B5EF4-FFF2-40B4-BE49-F238E27FC236}">
                <a16:creationId xmlns:a16="http://schemas.microsoft.com/office/drawing/2014/main" id="{21362A7B-A516-48E8-AF79-73C77A155929}"/>
              </a:ext>
            </a:extLst>
          </p:cNvPr>
          <p:cNvPicPr>
            <a:picLocks noChangeAspect="1"/>
          </p:cNvPicPr>
          <p:nvPr/>
        </p:nvPicPr>
        <p:blipFill rotWithShape="1">
          <a:blip r:embed="rId2">
            <a:extLst>
              <a:ext uri="{28A0092B-C50C-407E-A947-70E740481C1C}">
                <a14:useLocalDpi xmlns:a14="http://schemas.microsoft.com/office/drawing/2010/main" val="0"/>
              </a:ext>
            </a:extLst>
          </a:blip>
          <a:srcRect b="3755"/>
          <a:stretch/>
        </p:blipFill>
        <p:spPr>
          <a:xfrm>
            <a:off x="1892112" y="2852722"/>
            <a:ext cx="5405496" cy="3395678"/>
          </a:xfrm>
          <a:prstGeom prst="rect">
            <a:avLst/>
          </a:prstGeom>
        </p:spPr>
      </p:pic>
    </p:spTree>
    <p:extLst>
      <p:ext uri="{BB962C8B-B14F-4D97-AF65-F5344CB8AC3E}">
        <p14:creationId xmlns:p14="http://schemas.microsoft.com/office/powerpoint/2010/main" val="1227120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E3E54BC9-3958-44DF-BB8C-2593559491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387" y="2501900"/>
            <a:ext cx="6063225" cy="3769530"/>
          </a:xfrm>
          <a:prstGeom prst="rect">
            <a:avLst/>
          </a:prstGeom>
        </p:spPr>
      </p:pic>
      <p:sp>
        <p:nvSpPr>
          <p:cNvPr id="2" name="タイトル 1">
            <a:extLst>
              <a:ext uri="{FF2B5EF4-FFF2-40B4-BE49-F238E27FC236}">
                <a16:creationId xmlns:a16="http://schemas.microsoft.com/office/drawing/2014/main" id="{5E05EC68-FDCA-4622-B175-AAA7972D3458}"/>
              </a:ext>
            </a:extLst>
          </p:cNvPr>
          <p:cNvSpPr>
            <a:spLocks noGrp="1"/>
          </p:cNvSpPr>
          <p:nvPr>
            <p:ph type="title"/>
          </p:nvPr>
        </p:nvSpPr>
        <p:spPr/>
        <p:txBody>
          <a:bodyPr/>
          <a:lstStyle/>
          <a:p>
            <a:r>
              <a:rPr kumimoji="1" lang="ja-JP" altLang="en-US" dirty="0"/>
              <a:t>実験結果（</a:t>
            </a:r>
            <a:r>
              <a:rPr kumimoji="1" lang="en-US" altLang="ja-JP" dirty="0"/>
              <a:t>2</a:t>
            </a:r>
            <a:r>
              <a:rPr kumimoji="1" lang="ja-JP" altLang="en-US" dirty="0"/>
              <a:t>）</a:t>
            </a:r>
          </a:p>
        </p:txBody>
      </p:sp>
      <p:sp>
        <p:nvSpPr>
          <p:cNvPr id="3" name="コンテンツ プレースホルダー 2">
            <a:extLst>
              <a:ext uri="{FF2B5EF4-FFF2-40B4-BE49-F238E27FC236}">
                <a16:creationId xmlns:a16="http://schemas.microsoft.com/office/drawing/2014/main" id="{F0399936-406A-49F1-8F63-A33BC9021651}"/>
              </a:ext>
            </a:extLst>
          </p:cNvPr>
          <p:cNvSpPr>
            <a:spLocks noGrp="1"/>
          </p:cNvSpPr>
          <p:nvPr>
            <p:ph idx="1"/>
          </p:nvPr>
        </p:nvSpPr>
        <p:spPr/>
        <p:txBody>
          <a:bodyPr/>
          <a:lstStyle/>
          <a:p>
            <a:pPr>
              <a:buFont typeface="Wingdings" panose="05000000000000000000" pitchFamily="2" charset="2"/>
              <a:buChar char="l"/>
            </a:pPr>
            <a:r>
              <a:rPr kumimoji="1" lang="ja-JP" altLang="en-US" dirty="0"/>
              <a:t>ウォームスタンバイにおけるコスト試算の比較</a:t>
            </a:r>
            <a:endParaRPr kumimoji="1" lang="en-US" altLang="ja-JP" dirty="0"/>
          </a:p>
          <a:p>
            <a:pPr lvl="1">
              <a:buFont typeface="Wingdings" panose="05000000000000000000" pitchFamily="2" charset="2"/>
              <a:buChar char="l"/>
            </a:pPr>
            <a:r>
              <a:rPr lang="en-US" altLang="ja-JP" dirty="0" err="1"/>
              <a:t>VCRecovery</a:t>
            </a:r>
            <a:r>
              <a:rPr lang="ja-JP" altLang="en-US" dirty="0"/>
              <a:t>を利用することで障害対策コストの削減が可能</a:t>
            </a:r>
            <a:endParaRPr kumimoji="1" lang="ja-JP" altLang="en-US" dirty="0"/>
          </a:p>
        </p:txBody>
      </p:sp>
    </p:spTree>
    <p:extLst>
      <p:ext uri="{BB962C8B-B14F-4D97-AF65-F5344CB8AC3E}">
        <p14:creationId xmlns:p14="http://schemas.microsoft.com/office/powerpoint/2010/main" val="2136184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05EC68-FDCA-4622-B175-AAA7972D3458}"/>
              </a:ext>
            </a:extLst>
          </p:cNvPr>
          <p:cNvSpPr>
            <a:spLocks noGrp="1"/>
          </p:cNvSpPr>
          <p:nvPr>
            <p:ph type="title"/>
          </p:nvPr>
        </p:nvSpPr>
        <p:spPr/>
        <p:txBody>
          <a:bodyPr/>
          <a:lstStyle/>
          <a:p>
            <a:r>
              <a:rPr kumimoji="1" lang="ja-JP" altLang="en-US" dirty="0"/>
              <a:t>実験結果（</a:t>
            </a:r>
            <a:r>
              <a:rPr kumimoji="1" lang="en-US" altLang="ja-JP" dirty="0"/>
              <a:t>3</a:t>
            </a:r>
            <a:r>
              <a:rPr kumimoji="1" lang="ja-JP" altLang="en-US" dirty="0"/>
              <a:t>）</a:t>
            </a:r>
          </a:p>
        </p:txBody>
      </p:sp>
      <p:sp>
        <p:nvSpPr>
          <p:cNvPr id="3" name="コンテンツ プレースホルダー 2">
            <a:extLst>
              <a:ext uri="{FF2B5EF4-FFF2-40B4-BE49-F238E27FC236}">
                <a16:creationId xmlns:a16="http://schemas.microsoft.com/office/drawing/2014/main" id="{F0399936-406A-49F1-8F63-A33BC9021651}"/>
              </a:ext>
            </a:extLst>
          </p:cNvPr>
          <p:cNvSpPr>
            <a:spLocks noGrp="1"/>
          </p:cNvSpPr>
          <p:nvPr>
            <p:ph idx="1"/>
          </p:nvPr>
        </p:nvSpPr>
        <p:spPr>
          <a:xfrm>
            <a:off x="822960" y="1845734"/>
            <a:ext cx="7543800" cy="4023360"/>
          </a:xfrm>
        </p:spPr>
        <p:txBody>
          <a:bodyPr/>
          <a:lstStyle/>
          <a:p>
            <a:pPr>
              <a:buFont typeface="Wingdings" panose="05000000000000000000" pitchFamily="2" charset="2"/>
              <a:buChar char="l"/>
            </a:pPr>
            <a:r>
              <a:rPr lang="ja-JP" altLang="en-US" dirty="0"/>
              <a:t>コールドスタンバイ</a:t>
            </a:r>
            <a:r>
              <a:rPr kumimoji="1" lang="ja-JP" altLang="en-US" dirty="0"/>
              <a:t>における復旧時間の比較</a:t>
            </a:r>
            <a:endParaRPr kumimoji="1" lang="en-US" altLang="ja-JP" dirty="0"/>
          </a:p>
          <a:p>
            <a:pPr lvl="1">
              <a:buFont typeface="Wingdings" panose="05000000000000000000" pitchFamily="2" charset="2"/>
              <a:buChar char="l"/>
            </a:pPr>
            <a:r>
              <a:rPr lang="ja-JP" altLang="en-US" dirty="0"/>
              <a:t>従来システムの半分程度の時間でサービスの切り替えが可能</a:t>
            </a:r>
            <a:endParaRPr kumimoji="1" lang="ja-JP" altLang="en-US" dirty="0"/>
          </a:p>
        </p:txBody>
      </p:sp>
      <p:pic>
        <p:nvPicPr>
          <p:cNvPr id="6" name="図 5">
            <a:extLst>
              <a:ext uri="{FF2B5EF4-FFF2-40B4-BE49-F238E27FC236}">
                <a16:creationId xmlns:a16="http://schemas.microsoft.com/office/drawing/2014/main" id="{2624D9E0-6009-4678-B689-C648492A6D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650" y="2655306"/>
            <a:ext cx="5714700" cy="3651742"/>
          </a:xfrm>
          <a:prstGeom prst="rect">
            <a:avLst/>
          </a:prstGeom>
        </p:spPr>
      </p:pic>
    </p:spTree>
    <p:extLst>
      <p:ext uri="{BB962C8B-B14F-4D97-AF65-F5344CB8AC3E}">
        <p14:creationId xmlns:p14="http://schemas.microsoft.com/office/powerpoint/2010/main" val="193885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05EBAD3-0F80-4539-999A-8FDE81F363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948" y="2839396"/>
            <a:ext cx="5236104" cy="3460773"/>
          </a:xfrm>
          <a:prstGeom prst="rect">
            <a:avLst/>
          </a:prstGeom>
        </p:spPr>
      </p:pic>
      <p:sp>
        <p:nvSpPr>
          <p:cNvPr id="2" name="タイトル 1">
            <a:extLst>
              <a:ext uri="{FF2B5EF4-FFF2-40B4-BE49-F238E27FC236}">
                <a16:creationId xmlns:a16="http://schemas.microsoft.com/office/drawing/2014/main" id="{5E05EC68-FDCA-4622-B175-AAA7972D3458}"/>
              </a:ext>
            </a:extLst>
          </p:cNvPr>
          <p:cNvSpPr>
            <a:spLocks noGrp="1"/>
          </p:cNvSpPr>
          <p:nvPr>
            <p:ph type="title"/>
          </p:nvPr>
        </p:nvSpPr>
        <p:spPr/>
        <p:txBody>
          <a:bodyPr/>
          <a:lstStyle/>
          <a:p>
            <a:r>
              <a:rPr kumimoji="1" lang="ja-JP" altLang="en-US" dirty="0"/>
              <a:t>実験結果（</a:t>
            </a:r>
            <a:r>
              <a:rPr lang="en-US" altLang="ja-JP" dirty="0"/>
              <a:t>4</a:t>
            </a:r>
            <a:r>
              <a:rPr kumimoji="1" lang="ja-JP" altLang="en-US" dirty="0"/>
              <a:t>）</a:t>
            </a:r>
          </a:p>
        </p:txBody>
      </p:sp>
      <p:sp>
        <p:nvSpPr>
          <p:cNvPr id="3" name="コンテンツ プレースホルダー 2">
            <a:extLst>
              <a:ext uri="{FF2B5EF4-FFF2-40B4-BE49-F238E27FC236}">
                <a16:creationId xmlns:a16="http://schemas.microsoft.com/office/drawing/2014/main" id="{F0399936-406A-49F1-8F63-A33BC9021651}"/>
              </a:ext>
            </a:extLst>
          </p:cNvPr>
          <p:cNvSpPr>
            <a:spLocks noGrp="1"/>
          </p:cNvSpPr>
          <p:nvPr>
            <p:ph idx="1"/>
          </p:nvPr>
        </p:nvSpPr>
        <p:spPr>
          <a:xfrm>
            <a:off x="822960" y="1859589"/>
            <a:ext cx="7543800" cy="4023360"/>
          </a:xfrm>
        </p:spPr>
        <p:txBody>
          <a:bodyPr/>
          <a:lstStyle/>
          <a:p>
            <a:pPr>
              <a:buFont typeface="Wingdings" panose="05000000000000000000" pitchFamily="2" charset="2"/>
              <a:buChar char="l"/>
            </a:pPr>
            <a:r>
              <a:rPr lang="ja-JP" altLang="en-US" dirty="0"/>
              <a:t>コールド</a:t>
            </a:r>
            <a:r>
              <a:rPr kumimoji="1" lang="ja-JP" altLang="en-US" dirty="0"/>
              <a:t>スタンバイにおけるコスト</a:t>
            </a:r>
            <a:endParaRPr kumimoji="1" lang="en-US" altLang="ja-JP" dirty="0"/>
          </a:p>
          <a:p>
            <a:pPr lvl="1">
              <a:buFont typeface="Wingdings" panose="05000000000000000000" pitchFamily="2" charset="2"/>
              <a:buChar char="l"/>
            </a:pPr>
            <a:r>
              <a:rPr kumimoji="1" lang="en-US" altLang="ja-JP" dirty="0" err="1"/>
              <a:t>VCRecovery</a:t>
            </a:r>
            <a:r>
              <a:rPr kumimoji="1" lang="ja-JP" altLang="en-US" dirty="0"/>
              <a:t>は</a:t>
            </a:r>
            <a:r>
              <a:rPr kumimoji="1" lang="en-US" altLang="ja-JP" dirty="0"/>
              <a:t>VM1</a:t>
            </a:r>
            <a:r>
              <a:rPr kumimoji="1" lang="ja-JP" altLang="en-US" dirty="0"/>
              <a:t>台分のコストが必要</a:t>
            </a:r>
            <a:endParaRPr kumimoji="1" lang="en-US" altLang="ja-JP" dirty="0"/>
          </a:p>
          <a:p>
            <a:pPr lvl="1">
              <a:buFont typeface="Wingdings" panose="05000000000000000000" pitchFamily="2" charset="2"/>
              <a:buChar char="l"/>
            </a:pPr>
            <a:r>
              <a:rPr kumimoji="1" lang="ja-JP" altLang="en-US" dirty="0"/>
              <a:t>待機系の共有ユーザを増やすことでコストを抑えることが可能</a:t>
            </a:r>
            <a:endParaRPr kumimoji="1" lang="en-US" altLang="ja-JP" dirty="0"/>
          </a:p>
        </p:txBody>
      </p:sp>
    </p:spTree>
    <p:extLst>
      <p:ext uri="{BB962C8B-B14F-4D97-AF65-F5344CB8AC3E}">
        <p14:creationId xmlns:p14="http://schemas.microsoft.com/office/powerpoint/2010/main" val="36441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2AD9AE-C2BD-4526-A254-E64B481F90F9}"/>
              </a:ext>
            </a:extLst>
          </p:cNvPr>
          <p:cNvSpPr>
            <a:spLocks noGrp="1"/>
          </p:cNvSpPr>
          <p:nvPr>
            <p:ph type="title"/>
          </p:nvPr>
        </p:nvSpPr>
        <p:spPr/>
        <p:txBody>
          <a:bodyPr/>
          <a:lstStyle/>
          <a:p>
            <a:r>
              <a:rPr lang="ja-JP" altLang="en-US" dirty="0"/>
              <a:t>コンテナ性能評価（</a:t>
            </a:r>
            <a:r>
              <a:rPr lang="en-US" altLang="ja-JP" dirty="0"/>
              <a:t>1</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0AA9BC43-B8E7-4AA7-8788-99183C8EDE4D}"/>
              </a:ext>
            </a:extLst>
          </p:cNvPr>
          <p:cNvSpPr>
            <a:spLocks noGrp="1"/>
          </p:cNvSpPr>
          <p:nvPr>
            <p:ph idx="1"/>
          </p:nvPr>
        </p:nvSpPr>
        <p:spPr/>
        <p:txBody>
          <a:bodyPr/>
          <a:lstStyle/>
          <a:p>
            <a:r>
              <a:rPr kumimoji="1" lang="ja-JP" altLang="en-US" dirty="0"/>
              <a:t>ベンチマークで</a:t>
            </a:r>
            <a:r>
              <a:rPr kumimoji="1" lang="en-US" altLang="ja-JP" dirty="0"/>
              <a:t>VM</a:t>
            </a:r>
            <a:r>
              <a:rPr kumimoji="1" lang="ja-JP" altLang="en-US" dirty="0"/>
              <a:t>と</a:t>
            </a:r>
            <a:r>
              <a:rPr kumimoji="1" lang="en-US" altLang="ja-JP" dirty="0"/>
              <a:t>VM</a:t>
            </a:r>
            <a:r>
              <a:rPr kumimoji="1" lang="ja-JP" altLang="en-US" dirty="0"/>
              <a:t>内コンテナの</a:t>
            </a:r>
            <a:r>
              <a:rPr lang="ja-JP" altLang="en-US" dirty="0"/>
              <a:t>各種</a:t>
            </a:r>
            <a:r>
              <a:rPr kumimoji="1" lang="ja-JP" altLang="en-US" dirty="0"/>
              <a:t>性能を</a:t>
            </a:r>
            <a:r>
              <a:rPr lang="ja-JP" altLang="en-US" dirty="0"/>
              <a:t>測定</a:t>
            </a:r>
            <a:endParaRPr lang="en-US" altLang="ja-JP" dirty="0"/>
          </a:p>
          <a:p>
            <a:pPr>
              <a:buFont typeface="Wingdings" panose="05000000000000000000" pitchFamily="2" charset="2"/>
              <a:buChar char="l"/>
            </a:pPr>
            <a:r>
              <a:rPr kumimoji="1" lang="ja-JP" altLang="en-US" dirty="0"/>
              <a:t>測定対象</a:t>
            </a:r>
            <a:endParaRPr kumimoji="1" lang="en-US" altLang="ja-JP" dirty="0"/>
          </a:p>
          <a:p>
            <a:pPr lvl="1">
              <a:buFont typeface="Wingdings" panose="05000000000000000000" pitchFamily="2" charset="2"/>
              <a:buChar char="l"/>
            </a:pPr>
            <a:r>
              <a:rPr lang="en-US" altLang="ja-JP" dirty="0"/>
              <a:t>VM</a:t>
            </a:r>
          </a:p>
          <a:p>
            <a:pPr lvl="1">
              <a:buFont typeface="Wingdings" panose="05000000000000000000" pitchFamily="2" charset="2"/>
              <a:buChar char="l"/>
            </a:pPr>
            <a:r>
              <a:rPr kumimoji="1" lang="en-US" altLang="ja-JP" dirty="0"/>
              <a:t>LXD</a:t>
            </a:r>
            <a:r>
              <a:rPr lang="ja-JP" altLang="en-US" dirty="0"/>
              <a:t>　ストレージバックエンド</a:t>
            </a:r>
            <a:r>
              <a:rPr lang="en-US" altLang="ja-JP" dirty="0"/>
              <a:t>:</a:t>
            </a:r>
            <a:r>
              <a:rPr lang="ja-JP" altLang="en-US" dirty="0"/>
              <a:t>ディレクトリ</a:t>
            </a:r>
            <a:r>
              <a:rPr lang="en-US" altLang="ja-JP" dirty="0"/>
              <a:t>(</a:t>
            </a:r>
            <a:r>
              <a:rPr lang="en-US" altLang="ja-JP" dirty="0" err="1"/>
              <a:t>dir</a:t>
            </a:r>
            <a:r>
              <a:rPr lang="en-US" altLang="ja-JP" dirty="0"/>
              <a:t>)</a:t>
            </a:r>
          </a:p>
          <a:p>
            <a:pPr lvl="1">
              <a:buFont typeface="Wingdings" panose="05000000000000000000" pitchFamily="2" charset="2"/>
              <a:buChar char="l"/>
            </a:pPr>
            <a:r>
              <a:rPr kumimoji="1" lang="en-US" altLang="ja-JP" dirty="0"/>
              <a:t>LXD</a:t>
            </a:r>
            <a:r>
              <a:rPr lang="ja-JP" altLang="en-US" dirty="0"/>
              <a:t>　ストレージバックエンド</a:t>
            </a:r>
            <a:r>
              <a:rPr lang="en-US" altLang="ja-JP" dirty="0"/>
              <a:t>: ZFS</a:t>
            </a:r>
            <a:endParaRPr kumimoji="1" lang="ja-JP" altLang="en-US" dirty="0"/>
          </a:p>
        </p:txBody>
      </p:sp>
    </p:spTree>
    <p:extLst>
      <p:ext uri="{BB962C8B-B14F-4D97-AF65-F5344CB8AC3E}">
        <p14:creationId xmlns:p14="http://schemas.microsoft.com/office/powerpoint/2010/main" val="153343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4">
            <a:extLst>
              <a:ext uri="{FF2B5EF4-FFF2-40B4-BE49-F238E27FC236}">
                <a16:creationId xmlns:a16="http://schemas.microsoft.com/office/drawing/2014/main" id="{3DD1F033-D79A-4E4F-B9F3-67D8CB8FC756}"/>
              </a:ext>
            </a:extLst>
          </p:cNvPr>
          <p:cNvPicPr>
            <a:picLocks noChangeAspect="1"/>
          </p:cNvPicPr>
          <p:nvPr/>
        </p:nvPicPr>
        <p:blipFill rotWithShape="1">
          <a:blip r:embed="rId2">
            <a:extLst>
              <a:ext uri="{28A0092B-C50C-407E-A947-70E740481C1C}">
                <a14:useLocalDpi xmlns:a14="http://schemas.microsoft.com/office/drawing/2010/main" val="0"/>
              </a:ext>
            </a:extLst>
          </a:blip>
          <a:srcRect t="5863"/>
          <a:stretch/>
        </p:blipFill>
        <p:spPr>
          <a:xfrm>
            <a:off x="0" y="3084575"/>
            <a:ext cx="9144000" cy="3632642"/>
          </a:xfrm>
          <a:prstGeom prst="rect">
            <a:avLst/>
          </a:prstGeom>
        </p:spPr>
      </p:pic>
      <p:sp>
        <p:nvSpPr>
          <p:cNvPr id="2" name="タイトル 1">
            <a:extLst>
              <a:ext uri="{FF2B5EF4-FFF2-40B4-BE49-F238E27FC236}">
                <a16:creationId xmlns:a16="http://schemas.microsoft.com/office/drawing/2014/main" id="{54264D4C-A8E4-4755-AEFA-2A802262E6CB}"/>
              </a:ext>
            </a:extLst>
          </p:cNvPr>
          <p:cNvSpPr>
            <a:spLocks noGrp="1"/>
          </p:cNvSpPr>
          <p:nvPr>
            <p:ph type="title"/>
          </p:nvPr>
        </p:nvSpPr>
        <p:spPr/>
        <p:txBody>
          <a:bodyPr/>
          <a:lstStyle/>
          <a:p>
            <a:r>
              <a:rPr lang="ja-JP" altLang="en-US" dirty="0"/>
              <a:t>コンテナ性能評価（</a:t>
            </a:r>
            <a:r>
              <a:rPr lang="en-US" altLang="ja-JP" dirty="0"/>
              <a:t>2</a:t>
            </a:r>
            <a:r>
              <a:rPr lang="ja-JP" altLang="en-US" dirty="0"/>
              <a:t>）</a:t>
            </a:r>
            <a:endParaRPr kumimoji="1" lang="ja-JP" altLang="en-US" dirty="0"/>
          </a:p>
        </p:txBody>
      </p:sp>
      <p:sp>
        <p:nvSpPr>
          <p:cNvPr id="6" name="コンテンツ プレースホルダー 5">
            <a:extLst>
              <a:ext uri="{FF2B5EF4-FFF2-40B4-BE49-F238E27FC236}">
                <a16:creationId xmlns:a16="http://schemas.microsoft.com/office/drawing/2014/main" id="{E7C15753-C172-4D65-9A35-0A16CC9311A0}"/>
              </a:ext>
            </a:extLst>
          </p:cNvPr>
          <p:cNvSpPr>
            <a:spLocks noGrp="1"/>
          </p:cNvSpPr>
          <p:nvPr>
            <p:ph idx="1"/>
          </p:nvPr>
        </p:nvSpPr>
        <p:spPr/>
        <p:txBody>
          <a:bodyPr/>
          <a:lstStyle/>
          <a:p>
            <a:r>
              <a:rPr kumimoji="1" lang="en-US" altLang="ja-JP" dirty="0" err="1"/>
              <a:t>UnixBench</a:t>
            </a:r>
            <a:r>
              <a:rPr lang="ja-JP" altLang="en-US" dirty="0"/>
              <a:t>による性能評価</a:t>
            </a:r>
            <a:endParaRPr lang="en-US" altLang="ja-JP" dirty="0"/>
          </a:p>
          <a:p>
            <a:pPr>
              <a:buFont typeface="Wingdings" panose="05000000000000000000" pitchFamily="2" charset="2"/>
              <a:buChar char="l"/>
            </a:pPr>
            <a:r>
              <a:rPr kumimoji="1" lang="en-US" altLang="ja-JP" dirty="0"/>
              <a:t>LXD</a:t>
            </a:r>
            <a:r>
              <a:rPr kumimoji="1" lang="ja-JP" altLang="en-US" dirty="0"/>
              <a:t>ディレクトリ</a:t>
            </a:r>
            <a:r>
              <a:rPr kumimoji="1" lang="en-US" altLang="ja-JP" dirty="0"/>
              <a:t>(</a:t>
            </a:r>
            <a:r>
              <a:rPr kumimoji="1" lang="en-US" altLang="ja-JP" dirty="0" err="1"/>
              <a:t>dir</a:t>
            </a:r>
            <a:r>
              <a:rPr kumimoji="1" lang="en-US" altLang="ja-JP" dirty="0"/>
              <a:t>)</a:t>
            </a:r>
            <a:r>
              <a:rPr kumimoji="1" lang="ja-JP" altLang="en-US" dirty="0"/>
              <a:t>の場合，</a:t>
            </a:r>
            <a:r>
              <a:rPr kumimoji="1" lang="en-US" altLang="ja-JP" dirty="0"/>
              <a:t>6.6</a:t>
            </a:r>
            <a:r>
              <a:rPr lang="en-US" altLang="ja-JP" dirty="0"/>
              <a:t>%</a:t>
            </a:r>
            <a:r>
              <a:rPr lang="ja-JP" altLang="en-US" dirty="0"/>
              <a:t>の</a:t>
            </a:r>
            <a:r>
              <a:rPr kumimoji="1" lang="ja-JP" altLang="en-US" dirty="0"/>
              <a:t>性能低下</a:t>
            </a:r>
            <a:endParaRPr kumimoji="1" lang="en-US" altLang="ja-JP" dirty="0"/>
          </a:p>
          <a:p>
            <a:pPr>
              <a:buFont typeface="Wingdings" panose="05000000000000000000" pitchFamily="2" charset="2"/>
              <a:buChar char="l"/>
            </a:pPr>
            <a:r>
              <a:rPr lang="en-US" altLang="ja-JP" dirty="0"/>
              <a:t>LXD ZFS</a:t>
            </a:r>
            <a:r>
              <a:rPr lang="ja-JP" altLang="en-US" dirty="0"/>
              <a:t>の場合，</a:t>
            </a:r>
            <a:r>
              <a:rPr lang="en-US" altLang="ja-JP" dirty="0"/>
              <a:t>43.1%</a:t>
            </a:r>
            <a:r>
              <a:rPr lang="ja-JP" altLang="en-US" dirty="0"/>
              <a:t>の性能低下</a:t>
            </a:r>
            <a:endParaRPr kumimoji="1" lang="en-US" altLang="ja-JP" dirty="0"/>
          </a:p>
        </p:txBody>
      </p:sp>
    </p:spTree>
    <p:extLst>
      <p:ext uri="{BB962C8B-B14F-4D97-AF65-F5344CB8AC3E}">
        <p14:creationId xmlns:p14="http://schemas.microsoft.com/office/powerpoint/2010/main" val="3681653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7C95E6-B748-4A83-B05E-862BE65226A7}"/>
              </a:ext>
            </a:extLst>
          </p:cNvPr>
          <p:cNvSpPr>
            <a:spLocks noGrp="1"/>
          </p:cNvSpPr>
          <p:nvPr>
            <p:ph type="title"/>
          </p:nvPr>
        </p:nvSpPr>
        <p:spPr/>
        <p:txBody>
          <a:bodyPr/>
          <a:lstStyle/>
          <a:p>
            <a:r>
              <a:rPr lang="ja-JP" altLang="en-US" dirty="0"/>
              <a:t>コンテナ性能評価（</a:t>
            </a:r>
            <a:r>
              <a:rPr lang="en-US" altLang="ja-JP" dirty="0"/>
              <a:t>3</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89449CDD-37CA-4159-95CA-F42CE6F93AE9}"/>
              </a:ext>
            </a:extLst>
          </p:cNvPr>
          <p:cNvSpPr>
            <a:spLocks noGrp="1"/>
          </p:cNvSpPr>
          <p:nvPr>
            <p:ph idx="1"/>
          </p:nvPr>
        </p:nvSpPr>
        <p:spPr/>
        <p:txBody>
          <a:bodyPr/>
          <a:lstStyle/>
          <a:p>
            <a:r>
              <a:rPr kumimoji="1" lang="en-US" altLang="ja-JP" dirty="0" err="1"/>
              <a:t>fio</a:t>
            </a:r>
            <a:r>
              <a:rPr kumimoji="1" lang="ja-JP" altLang="en-US" dirty="0"/>
              <a:t>によるディスクアクセスのスループット測定</a:t>
            </a:r>
            <a:endParaRPr kumimoji="1" lang="en-US" altLang="ja-JP" dirty="0"/>
          </a:p>
          <a:p>
            <a:pPr>
              <a:buFont typeface="Wingdings" panose="05000000000000000000" pitchFamily="2" charset="2"/>
              <a:buChar char="l"/>
            </a:pPr>
            <a:r>
              <a:rPr lang="ja-JP" altLang="en-US" dirty="0"/>
              <a:t>ストレージバックエンドがディレクトリの場合</a:t>
            </a:r>
            <a:r>
              <a:rPr lang="en-US" altLang="ja-JP" dirty="0"/>
              <a:t>28%</a:t>
            </a:r>
            <a:r>
              <a:rPr lang="ja-JP" altLang="en-US" dirty="0"/>
              <a:t>の性能低下</a:t>
            </a:r>
            <a:endParaRPr lang="en-US" altLang="ja-JP" dirty="0"/>
          </a:p>
          <a:p>
            <a:pPr>
              <a:buFont typeface="Wingdings" panose="05000000000000000000" pitchFamily="2" charset="2"/>
              <a:buChar char="l"/>
            </a:pPr>
            <a:r>
              <a:rPr kumimoji="1" lang="en-US" altLang="ja-JP" dirty="0"/>
              <a:t>ZFS</a:t>
            </a:r>
            <a:r>
              <a:rPr kumimoji="1" lang="ja-JP" altLang="en-US" dirty="0"/>
              <a:t>の場合では，エラーのため測定不能</a:t>
            </a:r>
          </a:p>
        </p:txBody>
      </p:sp>
      <p:pic>
        <p:nvPicPr>
          <p:cNvPr id="5" name="図 4">
            <a:extLst>
              <a:ext uri="{FF2B5EF4-FFF2-40B4-BE49-F238E27FC236}">
                <a16:creationId xmlns:a16="http://schemas.microsoft.com/office/drawing/2014/main" id="{883BD888-3EEB-4491-8BD1-AC22CE6FF1C0}"/>
              </a:ext>
            </a:extLst>
          </p:cNvPr>
          <p:cNvPicPr>
            <a:picLocks noChangeAspect="1"/>
          </p:cNvPicPr>
          <p:nvPr/>
        </p:nvPicPr>
        <p:blipFill rotWithShape="1">
          <a:blip r:embed="rId2">
            <a:extLst>
              <a:ext uri="{28A0092B-C50C-407E-A947-70E740481C1C}">
                <a14:useLocalDpi xmlns:a14="http://schemas.microsoft.com/office/drawing/2010/main" val="0"/>
              </a:ext>
            </a:extLst>
          </a:blip>
          <a:srcRect t="5999" b="3914"/>
          <a:stretch/>
        </p:blipFill>
        <p:spPr>
          <a:xfrm>
            <a:off x="1829302" y="3096178"/>
            <a:ext cx="5485396" cy="3380822"/>
          </a:xfrm>
          <a:prstGeom prst="rect">
            <a:avLst/>
          </a:prstGeom>
        </p:spPr>
      </p:pic>
    </p:spTree>
    <p:extLst>
      <p:ext uri="{BB962C8B-B14F-4D97-AF65-F5344CB8AC3E}">
        <p14:creationId xmlns:p14="http://schemas.microsoft.com/office/powerpoint/2010/main" val="1310561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グラフ 4">
            <a:extLst>
              <a:ext uri="{FF2B5EF4-FFF2-40B4-BE49-F238E27FC236}">
                <a16:creationId xmlns:a16="http://schemas.microsoft.com/office/drawing/2014/main" id="{379CC04E-B205-480D-ABF2-AD749E497199}"/>
              </a:ext>
            </a:extLst>
          </p:cNvPr>
          <p:cNvGraphicFramePr>
            <a:graphicFrameLocks/>
          </p:cNvGraphicFramePr>
          <p:nvPr>
            <p:extLst>
              <p:ext uri="{D42A27DB-BD31-4B8C-83A1-F6EECF244321}">
                <p14:modId xmlns:p14="http://schemas.microsoft.com/office/powerpoint/2010/main" val="426881336"/>
              </p:ext>
            </p:extLst>
          </p:nvPr>
        </p:nvGraphicFramePr>
        <p:xfrm>
          <a:off x="-1" y="2253313"/>
          <a:ext cx="9144001" cy="4131733"/>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a:extLst>
              <a:ext uri="{FF2B5EF4-FFF2-40B4-BE49-F238E27FC236}">
                <a16:creationId xmlns:a16="http://schemas.microsoft.com/office/drawing/2014/main" id="{E91F66BC-449B-4A0A-9D1D-C94C1893D514}"/>
              </a:ext>
            </a:extLst>
          </p:cNvPr>
          <p:cNvSpPr>
            <a:spLocks noGrp="1"/>
          </p:cNvSpPr>
          <p:nvPr>
            <p:ph type="title"/>
          </p:nvPr>
        </p:nvSpPr>
        <p:spPr/>
        <p:txBody>
          <a:bodyPr/>
          <a:lstStyle/>
          <a:p>
            <a:r>
              <a:rPr kumimoji="1" lang="ja-JP" altLang="en-US" dirty="0"/>
              <a:t>研究背景（</a:t>
            </a:r>
            <a:r>
              <a:rPr kumimoji="1" lang="en-US" altLang="ja-JP" dirty="0"/>
              <a:t>1</a:t>
            </a:r>
            <a:r>
              <a:rPr kumimoji="1" lang="ja-JP" altLang="en-US" dirty="0"/>
              <a:t>）</a:t>
            </a:r>
          </a:p>
        </p:txBody>
      </p:sp>
      <p:sp>
        <p:nvSpPr>
          <p:cNvPr id="3" name="コンテンツ プレースホルダー 2">
            <a:extLst>
              <a:ext uri="{FF2B5EF4-FFF2-40B4-BE49-F238E27FC236}">
                <a16:creationId xmlns:a16="http://schemas.microsoft.com/office/drawing/2014/main" id="{33B41385-BE17-44ED-98ED-0BEAAFF1799A}"/>
              </a:ext>
            </a:extLst>
          </p:cNvPr>
          <p:cNvSpPr>
            <a:spLocks noGrp="1"/>
          </p:cNvSpPr>
          <p:nvPr>
            <p:ph idx="1"/>
          </p:nvPr>
        </p:nvSpPr>
        <p:spPr/>
        <p:txBody>
          <a:bodyPr/>
          <a:lstStyle/>
          <a:p>
            <a:r>
              <a:rPr kumimoji="1" lang="ja-JP" altLang="en-US" dirty="0"/>
              <a:t>近年，</a:t>
            </a:r>
            <a:r>
              <a:rPr lang="ja-JP" altLang="en-US" dirty="0"/>
              <a:t>様々なサービスの提供にクラウド環境を活用することが増えている</a:t>
            </a:r>
            <a:endParaRPr kumimoji="1" lang="ja-JP" altLang="en-US" dirty="0"/>
          </a:p>
        </p:txBody>
      </p:sp>
      <p:sp>
        <p:nvSpPr>
          <p:cNvPr id="6" name="テキスト ボックス 5">
            <a:extLst>
              <a:ext uri="{FF2B5EF4-FFF2-40B4-BE49-F238E27FC236}">
                <a16:creationId xmlns:a16="http://schemas.microsoft.com/office/drawing/2014/main" id="{15C045FA-220E-4C91-B7DE-94D978F110F6}"/>
              </a:ext>
            </a:extLst>
          </p:cNvPr>
          <p:cNvSpPr txBox="1"/>
          <p:nvPr/>
        </p:nvSpPr>
        <p:spPr>
          <a:xfrm>
            <a:off x="204715" y="6385046"/>
            <a:ext cx="6549165" cy="369332"/>
          </a:xfrm>
          <a:prstGeom prst="rect">
            <a:avLst/>
          </a:prstGeom>
          <a:noFill/>
        </p:spPr>
        <p:txBody>
          <a:bodyPr wrap="none" rtlCol="0">
            <a:spAutoFit/>
          </a:bodyPr>
          <a:lstStyle/>
          <a:p>
            <a:r>
              <a:rPr kumimoji="1" lang="en-US" altLang="zh-TW" dirty="0"/>
              <a:t>http://www.soumu.go.jp/johotsusintokei/statistics/statistics05.html</a:t>
            </a:r>
            <a:endParaRPr kumimoji="1" lang="ja-JP" altLang="en-US" dirty="0"/>
          </a:p>
        </p:txBody>
      </p:sp>
    </p:spTree>
    <p:extLst>
      <p:ext uri="{BB962C8B-B14F-4D97-AF65-F5344CB8AC3E}">
        <p14:creationId xmlns:p14="http://schemas.microsoft.com/office/powerpoint/2010/main" val="3018890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79394E-7F91-47BC-8212-A7551844C720}"/>
              </a:ext>
            </a:extLst>
          </p:cNvPr>
          <p:cNvSpPr>
            <a:spLocks noGrp="1"/>
          </p:cNvSpPr>
          <p:nvPr>
            <p:ph type="title"/>
          </p:nvPr>
        </p:nvSpPr>
        <p:spPr/>
        <p:txBody>
          <a:bodyPr/>
          <a:lstStyle/>
          <a:p>
            <a:r>
              <a:rPr lang="ja-JP" altLang="en-US" dirty="0"/>
              <a:t>コンテナ性能評価（</a:t>
            </a:r>
            <a:r>
              <a:rPr lang="en-US" altLang="ja-JP" dirty="0"/>
              <a:t>4</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CB7C504E-E3FE-4419-A253-7DF9F77AB438}"/>
              </a:ext>
            </a:extLst>
          </p:cNvPr>
          <p:cNvSpPr>
            <a:spLocks noGrp="1"/>
          </p:cNvSpPr>
          <p:nvPr>
            <p:ph idx="1"/>
          </p:nvPr>
        </p:nvSpPr>
        <p:spPr/>
        <p:txBody>
          <a:bodyPr/>
          <a:lstStyle/>
          <a:p>
            <a:r>
              <a:rPr kumimoji="1" lang="en-US" altLang="ja-JP" dirty="0"/>
              <a:t>Iperf3</a:t>
            </a:r>
            <a:r>
              <a:rPr kumimoji="1" lang="ja-JP" altLang="en-US" dirty="0"/>
              <a:t>による</a:t>
            </a:r>
            <a:r>
              <a:rPr kumimoji="1" lang="en-US" altLang="ja-JP" dirty="0"/>
              <a:t>TCP</a:t>
            </a:r>
            <a:r>
              <a:rPr kumimoji="1" lang="ja-JP" altLang="en-US" dirty="0"/>
              <a:t>スループットの測定</a:t>
            </a:r>
            <a:endParaRPr kumimoji="1" lang="en-US" altLang="ja-JP" dirty="0"/>
          </a:p>
          <a:p>
            <a:pPr>
              <a:buFont typeface="Wingdings" panose="05000000000000000000" pitchFamily="2" charset="2"/>
              <a:buChar char="l"/>
            </a:pPr>
            <a:r>
              <a:rPr lang="en-US" altLang="ja-JP" dirty="0"/>
              <a:t>VM</a:t>
            </a:r>
            <a:r>
              <a:rPr lang="ja-JP" altLang="en-US" dirty="0"/>
              <a:t>内コンテナ利用による性能低下は確認できず</a:t>
            </a:r>
            <a:endParaRPr kumimoji="1" lang="ja-JP" altLang="en-US" dirty="0"/>
          </a:p>
        </p:txBody>
      </p:sp>
      <p:pic>
        <p:nvPicPr>
          <p:cNvPr id="5" name="図 4">
            <a:extLst>
              <a:ext uri="{FF2B5EF4-FFF2-40B4-BE49-F238E27FC236}">
                <a16:creationId xmlns:a16="http://schemas.microsoft.com/office/drawing/2014/main" id="{85BADC42-4087-4B53-8E5F-F4AED7F0407B}"/>
              </a:ext>
            </a:extLst>
          </p:cNvPr>
          <p:cNvPicPr>
            <a:picLocks noChangeAspect="1"/>
          </p:cNvPicPr>
          <p:nvPr/>
        </p:nvPicPr>
        <p:blipFill rotWithShape="1">
          <a:blip r:embed="rId2">
            <a:extLst>
              <a:ext uri="{28A0092B-C50C-407E-A947-70E740481C1C}">
                <a14:useLocalDpi xmlns:a14="http://schemas.microsoft.com/office/drawing/2010/main" val="0"/>
              </a:ext>
            </a:extLst>
          </a:blip>
          <a:srcRect t="7823" b="2906"/>
          <a:stretch/>
        </p:blipFill>
        <p:spPr>
          <a:xfrm>
            <a:off x="1237306" y="2634396"/>
            <a:ext cx="6669387" cy="3664804"/>
          </a:xfrm>
          <a:prstGeom prst="rect">
            <a:avLst/>
          </a:prstGeom>
        </p:spPr>
      </p:pic>
    </p:spTree>
    <p:extLst>
      <p:ext uri="{BB962C8B-B14F-4D97-AF65-F5344CB8AC3E}">
        <p14:creationId xmlns:p14="http://schemas.microsoft.com/office/powerpoint/2010/main" val="3218518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1A2FBA-8325-48A7-8B2D-0A0547BBEADC}"/>
              </a:ext>
            </a:extLst>
          </p:cNvPr>
          <p:cNvSpPr>
            <a:spLocks noGrp="1"/>
          </p:cNvSpPr>
          <p:nvPr>
            <p:ph type="title"/>
          </p:nvPr>
        </p:nvSpPr>
        <p:spPr/>
        <p:txBody>
          <a:bodyPr/>
          <a:lstStyle/>
          <a:p>
            <a:r>
              <a:rPr kumimoji="1" lang="ja-JP" altLang="en-US" dirty="0"/>
              <a:t>マイグレーション性能評価</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68666109-88D4-4EC3-A6DA-C3423BAD0FBF}"/>
              </a:ext>
            </a:extLst>
          </p:cNvPr>
          <p:cNvSpPr>
            <a:spLocks noGrp="1"/>
          </p:cNvSpPr>
          <p:nvPr>
            <p:ph idx="1"/>
          </p:nvPr>
        </p:nvSpPr>
        <p:spPr/>
        <p:txBody>
          <a:bodyPr/>
          <a:lstStyle/>
          <a:p>
            <a:pPr>
              <a:buFont typeface="Wingdings" panose="05000000000000000000" pitchFamily="2" charset="2"/>
              <a:buChar char="l"/>
            </a:pPr>
            <a:r>
              <a:rPr kumimoji="1" lang="en-US" altLang="ja-JP" dirty="0"/>
              <a:t>VM</a:t>
            </a:r>
            <a:r>
              <a:rPr kumimoji="1" lang="ja-JP" altLang="en-US" dirty="0"/>
              <a:t>内コンテナとホスト上で動作するコンテナの性能を比較</a:t>
            </a:r>
            <a:endParaRPr kumimoji="1" lang="en-US" altLang="ja-JP" dirty="0"/>
          </a:p>
          <a:p>
            <a:pPr>
              <a:buFont typeface="Wingdings" panose="05000000000000000000" pitchFamily="2" charset="2"/>
              <a:buChar char="l"/>
            </a:pPr>
            <a:r>
              <a:rPr lang="ja-JP" altLang="en-US" dirty="0"/>
              <a:t>マイグレーション時間とダウンタイムを測定</a:t>
            </a:r>
            <a:endParaRPr kumimoji="1" lang="ja-JP" altLang="en-US" dirty="0"/>
          </a:p>
        </p:txBody>
      </p:sp>
      <p:graphicFrame>
        <p:nvGraphicFramePr>
          <p:cNvPr id="5" name="表 4">
            <a:extLst>
              <a:ext uri="{FF2B5EF4-FFF2-40B4-BE49-F238E27FC236}">
                <a16:creationId xmlns:a16="http://schemas.microsoft.com/office/drawing/2014/main" id="{5F40BBE9-6FF3-472B-8113-839DBE806D44}"/>
              </a:ext>
            </a:extLst>
          </p:cNvPr>
          <p:cNvGraphicFramePr>
            <a:graphicFrameLocks noGrp="1"/>
          </p:cNvGraphicFramePr>
          <p:nvPr>
            <p:extLst>
              <p:ext uri="{D42A27DB-BD31-4B8C-83A1-F6EECF244321}">
                <p14:modId xmlns:p14="http://schemas.microsoft.com/office/powerpoint/2010/main" val="3366903242"/>
              </p:ext>
            </p:extLst>
          </p:nvPr>
        </p:nvGraphicFramePr>
        <p:xfrm>
          <a:off x="1524000" y="3008130"/>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071537145"/>
                    </a:ext>
                  </a:extLst>
                </a:gridCol>
                <a:gridCol w="3048000">
                  <a:extLst>
                    <a:ext uri="{9D8B030D-6E8A-4147-A177-3AD203B41FA5}">
                      <a16:colId xmlns:a16="http://schemas.microsoft.com/office/drawing/2014/main" val="2116347417"/>
                    </a:ext>
                  </a:extLst>
                </a:gridCol>
              </a:tblGrid>
              <a:tr h="370840">
                <a:tc>
                  <a:txBody>
                    <a:bodyPr/>
                    <a:lstStyle/>
                    <a:p>
                      <a:pPr algn="ctr"/>
                      <a:r>
                        <a:rPr kumimoji="1" lang="ja-JP" altLang="en-US" dirty="0"/>
                        <a:t>項目</a:t>
                      </a:r>
                    </a:p>
                  </a:txBody>
                  <a:tcPr/>
                </a:tc>
                <a:tc>
                  <a:txBody>
                    <a:bodyPr/>
                    <a:lstStyle/>
                    <a:p>
                      <a:pPr algn="ctr"/>
                      <a:r>
                        <a:rPr kumimoji="1" lang="ja-JP" altLang="en-US" dirty="0"/>
                        <a:t>内容</a:t>
                      </a:r>
                    </a:p>
                  </a:txBody>
                  <a:tcPr/>
                </a:tc>
                <a:extLst>
                  <a:ext uri="{0D108BD9-81ED-4DB2-BD59-A6C34878D82A}">
                    <a16:rowId xmlns:a16="http://schemas.microsoft.com/office/drawing/2014/main" val="4229072753"/>
                  </a:ext>
                </a:extLst>
              </a:tr>
              <a:tr h="370840">
                <a:tc>
                  <a:txBody>
                    <a:bodyPr/>
                    <a:lstStyle/>
                    <a:p>
                      <a:pPr algn="ctr"/>
                      <a:r>
                        <a:rPr kumimoji="1" lang="ja-JP" altLang="en-US" dirty="0"/>
                        <a:t>コンテナイメージサイズ</a:t>
                      </a:r>
                    </a:p>
                  </a:txBody>
                  <a:tcPr/>
                </a:tc>
                <a:tc>
                  <a:txBody>
                    <a:bodyPr/>
                    <a:lstStyle/>
                    <a:p>
                      <a:pPr algn="ctr"/>
                      <a:r>
                        <a:rPr kumimoji="1" lang="en-US" altLang="ja-JP" dirty="0"/>
                        <a:t>950MB</a:t>
                      </a:r>
                      <a:endParaRPr kumimoji="1" lang="ja-JP" altLang="en-US" dirty="0"/>
                    </a:p>
                  </a:txBody>
                  <a:tcPr/>
                </a:tc>
                <a:extLst>
                  <a:ext uri="{0D108BD9-81ED-4DB2-BD59-A6C34878D82A}">
                    <a16:rowId xmlns:a16="http://schemas.microsoft.com/office/drawing/2014/main" val="344088470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Container</a:t>
                      </a:r>
                      <a:endParaRPr kumimoji="1" lang="ja-JP" altLang="en-US" sz="1800" dirty="0"/>
                    </a:p>
                  </a:txBody>
                  <a:tcPr/>
                </a:tc>
                <a:tc>
                  <a:txBody>
                    <a:bodyPr/>
                    <a:lstStyle/>
                    <a:p>
                      <a:pPr algn="ctr"/>
                      <a:r>
                        <a:rPr kumimoji="1" lang="en-US" altLang="ja-JP" dirty="0"/>
                        <a:t>LXD</a:t>
                      </a:r>
                      <a:r>
                        <a:rPr kumimoji="1" lang="ja-JP" altLang="en-US" dirty="0"/>
                        <a:t>　</a:t>
                      </a:r>
                      <a:r>
                        <a:rPr kumimoji="1" lang="en-US" altLang="ja-JP" dirty="0"/>
                        <a:t>2.21</a:t>
                      </a:r>
                      <a:endParaRPr kumimoji="1" lang="ja-JP" altLang="en-US" dirty="0"/>
                    </a:p>
                  </a:txBody>
                  <a:tcPr/>
                </a:tc>
                <a:extLst>
                  <a:ext uri="{0D108BD9-81ED-4DB2-BD59-A6C34878D82A}">
                    <a16:rowId xmlns:a16="http://schemas.microsoft.com/office/drawing/2014/main" val="2032150138"/>
                  </a:ext>
                </a:extLst>
              </a:tr>
            </a:tbl>
          </a:graphicData>
        </a:graphic>
      </p:graphicFrame>
    </p:spTree>
    <p:extLst>
      <p:ext uri="{BB962C8B-B14F-4D97-AF65-F5344CB8AC3E}">
        <p14:creationId xmlns:p14="http://schemas.microsoft.com/office/powerpoint/2010/main" val="3839690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F30708-8EAC-4834-B096-AF5AD7EE2B50}"/>
              </a:ext>
            </a:extLst>
          </p:cNvPr>
          <p:cNvSpPr>
            <a:spLocks noGrp="1"/>
          </p:cNvSpPr>
          <p:nvPr>
            <p:ph type="title"/>
          </p:nvPr>
        </p:nvSpPr>
        <p:spPr/>
        <p:txBody>
          <a:bodyPr/>
          <a:lstStyle/>
          <a:p>
            <a:r>
              <a:rPr lang="ja-JP" altLang="en-US" dirty="0"/>
              <a:t>マイグレーション性能評価</a:t>
            </a:r>
            <a:r>
              <a:rPr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5FF227AC-7A76-4EBF-B037-874361773D3D}"/>
              </a:ext>
            </a:extLst>
          </p:cNvPr>
          <p:cNvSpPr>
            <a:spLocks noGrp="1"/>
          </p:cNvSpPr>
          <p:nvPr>
            <p:ph idx="1"/>
          </p:nvPr>
        </p:nvSpPr>
        <p:spPr/>
        <p:txBody>
          <a:bodyPr/>
          <a:lstStyle/>
          <a:p>
            <a:pPr>
              <a:buFont typeface="Wingdings" panose="05000000000000000000" pitchFamily="2" charset="2"/>
              <a:buChar char="l"/>
            </a:pPr>
            <a:r>
              <a:rPr kumimoji="1" lang="ja-JP" altLang="en-US" dirty="0"/>
              <a:t>マイグレーション時間は</a:t>
            </a:r>
            <a:r>
              <a:rPr kumimoji="1" lang="en-US" altLang="ja-JP" dirty="0"/>
              <a:t>VM</a:t>
            </a:r>
            <a:r>
              <a:rPr kumimoji="1" lang="ja-JP" altLang="en-US" dirty="0"/>
              <a:t>内コンテナのほうが</a:t>
            </a:r>
            <a:r>
              <a:rPr kumimoji="1" lang="en-US" altLang="ja-JP" dirty="0"/>
              <a:t>1</a:t>
            </a:r>
            <a:r>
              <a:rPr kumimoji="1" lang="ja-JP" altLang="en-US" dirty="0"/>
              <a:t>秒程度高速化</a:t>
            </a:r>
            <a:endParaRPr kumimoji="1" lang="en-US" altLang="ja-JP" dirty="0"/>
          </a:p>
          <a:p>
            <a:pPr lvl="1">
              <a:buFont typeface="Wingdings" panose="05000000000000000000" pitchFamily="2" charset="2"/>
              <a:buChar char="l"/>
            </a:pPr>
            <a:r>
              <a:rPr lang="en-US" altLang="ja-JP" dirty="0"/>
              <a:t>VM</a:t>
            </a:r>
            <a:r>
              <a:rPr lang="ja-JP" altLang="en-US" dirty="0"/>
              <a:t>内コンテナのオーバヘッドは無い</a:t>
            </a:r>
            <a:endParaRPr lang="en-US" altLang="ja-JP" dirty="0"/>
          </a:p>
          <a:p>
            <a:pPr>
              <a:buFont typeface="Wingdings" panose="05000000000000000000" pitchFamily="2" charset="2"/>
              <a:buChar char="l"/>
            </a:pPr>
            <a:r>
              <a:rPr kumimoji="1" lang="en-US" altLang="ja-JP" dirty="0"/>
              <a:t>VM</a:t>
            </a:r>
            <a:r>
              <a:rPr kumimoji="1" lang="ja-JP" altLang="en-US" dirty="0"/>
              <a:t>内コンテナのダウンタイムは</a:t>
            </a:r>
            <a:r>
              <a:rPr kumimoji="1" lang="en-US" altLang="ja-JP" dirty="0"/>
              <a:t>5.6</a:t>
            </a:r>
            <a:r>
              <a:rPr kumimoji="1" lang="ja-JP" altLang="en-US" dirty="0"/>
              <a:t>秒</a:t>
            </a:r>
          </a:p>
        </p:txBody>
      </p:sp>
      <p:pic>
        <p:nvPicPr>
          <p:cNvPr id="5" name="図 4">
            <a:extLst>
              <a:ext uri="{FF2B5EF4-FFF2-40B4-BE49-F238E27FC236}">
                <a16:creationId xmlns:a16="http://schemas.microsoft.com/office/drawing/2014/main" id="{25F82072-E88C-446A-904B-DE9F8FFF2F90}"/>
              </a:ext>
            </a:extLst>
          </p:cNvPr>
          <p:cNvPicPr>
            <a:picLocks noChangeAspect="1"/>
          </p:cNvPicPr>
          <p:nvPr/>
        </p:nvPicPr>
        <p:blipFill rotWithShape="1">
          <a:blip r:embed="rId2">
            <a:extLst>
              <a:ext uri="{28A0092B-C50C-407E-A947-70E740481C1C}">
                <a14:useLocalDpi xmlns:a14="http://schemas.microsoft.com/office/drawing/2010/main" val="0"/>
              </a:ext>
            </a:extLst>
          </a:blip>
          <a:srcRect t="4213"/>
          <a:stretch/>
        </p:blipFill>
        <p:spPr>
          <a:xfrm>
            <a:off x="2016892" y="2941504"/>
            <a:ext cx="5110215" cy="3629892"/>
          </a:xfrm>
          <a:prstGeom prst="rect">
            <a:avLst/>
          </a:prstGeom>
        </p:spPr>
      </p:pic>
    </p:spTree>
    <p:extLst>
      <p:ext uri="{BB962C8B-B14F-4D97-AF65-F5344CB8AC3E}">
        <p14:creationId xmlns:p14="http://schemas.microsoft.com/office/powerpoint/2010/main" val="10551519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05CF57-C002-4A92-B7C6-CD0818E3DF30}"/>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938F7423-73BE-4A3E-9C58-8B36E6018190}"/>
              </a:ext>
            </a:extLst>
          </p:cNvPr>
          <p:cNvSpPr>
            <a:spLocks noGrp="1"/>
          </p:cNvSpPr>
          <p:nvPr>
            <p:ph idx="1"/>
          </p:nvPr>
        </p:nvSpPr>
        <p:spPr/>
        <p:txBody>
          <a:bodyPr/>
          <a:lstStyle/>
          <a:p>
            <a:pPr>
              <a:buFont typeface="Wingdings" panose="05000000000000000000" pitchFamily="2" charset="2"/>
              <a:buChar char="l"/>
            </a:pPr>
            <a:r>
              <a:rPr kumimoji="1" lang="ja-JP" altLang="en-US" dirty="0"/>
              <a:t>提案手法</a:t>
            </a:r>
            <a:r>
              <a:rPr kumimoji="1" lang="en-US" altLang="ja-JP" dirty="0"/>
              <a:t>(</a:t>
            </a:r>
            <a:r>
              <a:rPr kumimoji="1" lang="en-US" altLang="ja-JP" dirty="0" err="1"/>
              <a:t>VCRecovery</a:t>
            </a:r>
            <a:r>
              <a:rPr kumimoji="1" lang="en-US" altLang="ja-JP" dirty="0"/>
              <a:t>)</a:t>
            </a:r>
            <a:r>
              <a:rPr kumimoji="1" lang="ja-JP" altLang="en-US" dirty="0"/>
              <a:t>により低コスト，高速な障害復旧が可能</a:t>
            </a:r>
            <a:endParaRPr kumimoji="1" lang="en-US" altLang="ja-JP" dirty="0"/>
          </a:p>
          <a:p>
            <a:pPr>
              <a:buFont typeface="Wingdings" panose="05000000000000000000" pitchFamily="2" charset="2"/>
              <a:buChar char="l"/>
            </a:pPr>
            <a:r>
              <a:rPr lang="en-US" altLang="ja-JP" dirty="0"/>
              <a:t>Zabbix</a:t>
            </a:r>
            <a:r>
              <a:rPr lang="ja-JP" altLang="en-US" dirty="0"/>
              <a:t>や</a:t>
            </a:r>
            <a:r>
              <a:rPr lang="en-US" altLang="ja-JP" dirty="0"/>
              <a:t>LXD</a:t>
            </a:r>
            <a:r>
              <a:rPr lang="ja-JP" altLang="en-US" dirty="0"/>
              <a:t>により自動で障害検知，復旧を行うことが可能</a:t>
            </a:r>
            <a:endParaRPr lang="en-US" altLang="ja-JP" dirty="0"/>
          </a:p>
          <a:p>
            <a:pPr>
              <a:buFont typeface="Wingdings" panose="05000000000000000000" pitchFamily="2" charset="2"/>
              <a:buChar char="l"/>
            </a:pPr>
            <a:endParaRPr kumimoji="1" lang="en-US" altLang="ja-JP" dirty="0"/>
          </a:p>
          <a:p>
            <a:pPr>
              <a:buFont typeface="Wingdings" panose="05000000000000000000" pitchFamily="2" charset="2"/>
              <a:buChar char="l"/>
            </a:pPr>
            <a:r>
              <a:rPr lang="ja-JP" altLang="en-US" dirty="0"/>
              <a:t>今後の課題</a:t>
            </a:r>
            <a:endParaRPr lang="en-US" altLang="ja-JP" dirty="0"/>
          </a:p>
          <a:p>
            <a:pPr lvl="1">
              <a:buFont typeface="Wingdings" panose="05000000000000000000" pitchFamily="2" charset="2"/>
              <a:buChar char="l"/>
            </a:pPr>
            <a:r>
              <a:rPr kumimoji="1" lang="ja-JP" altLang="en-US" dirty="0"/>
              <a:t>運用系</a:t>
            </a:r>
            <a:r>
              <a:rPr kumimoji="1" lang="en-US" altLang="ja-JP" dirty="0"/>
              <a:t>VM</a:t>
            </a:r>
            <a:r>
              <a:rPr kumimoji="1" lang="ja-JP" altLang="en-US" dirty="0"/>
              <a:t>と待機系</a:t>
            </a:r>
            <a:r>
              <a:rPr kumimoji="1" lang="en-US" altLang="ja-JP" dirty="0"/>
              <a:t>VM</a:t>
            </a:r>
            <a:r>
              <a:rPr kumimoji="1" lang="ja-JP" altLang="en-US" dirty="0"/>
              <a:t>内コンテナの間で</a:t>
            </a:r>
            <a:r>
              <a:rPr kumimoji="1" lang="en-US" altLang="ja-JP" dirty="0"/>
              <a:t>VM</a:t>
            </a:r>
            <a:r>
              <a:rPr kumimoji="1" lang="ja-JP" altLang="en-US" dirty="0"/>
              <a:t>状態の同期をどのようにとるか検討</a:t>
            </a:r>
            <a:endParaRPr kumimoji="1" lang="en-US" altLang="ja-JP" dirty="0"/>
          </a:p>
          <a:p>
            <a:pPr lvl="1">
              <a:buFont typeface="Wingdings" panose="05000000000000000000" pitchFamily="2" charset="2"/>
              <a:buChar char="l"/>
            </a:pPr>
            <a:r>
              <a:rPr lang="ja-JP" altLang="en-US" dirty="0"/>
              <a:t>障害規模に応じた障害対策の実現</a:t>
            </a:r>
            <a:endParaRPr lang="en-US" altLang="ja-JP" dirty="0"/>
          </a:p>
          <a:p>
            <a:pPr lvl="1">
              <a:buFont typeface="Wingdings" panose="05000000000000000000" pitchFamily="2" charset="2"/>
              <a:buChar char="l"/>
            </a:pPr>
            <a:r>
              <a:rPr kumimoji="1" lang="ja-JP" altLang="en-US" dirty="0"/>
              <a:t>ライブマイグレーション利用によるダウンタイムの削減</a:t>
            </a:r>
          </a:p>
        </p:txBody>
      </p:sp>
    </p:spTree>
    <p:extLst>
      <p:ext uri="{BB962C8B-B14F-4D97-AF65-F5344CB8AC3E}">
        <p14:creationId xmlns:p14="http://schemas.microsoft.com/office/powerpoint/2010/main" val="27310367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7FAB1B-214F-4A64-B51C-359E05439608}"/>
              </a:ext>
            </a:extLst>
          </p:cNvPr>
          <p:cNvSpPr>
            <a:spLocks noGrp="1"/>
          </p:cNvSpPr>
          <p:nvPr>
            <p:ph type="title"/>
          </p:nvPr>
        </p:nvSpPr>
        <p:spPr/>
        <p:txBody>
          <a:bodyPr/>
          <a:lstStyle/>
          <a:p>
            <a:r>
              <a:rPr kumimoji="1" lang="ja-JP" altLang="en-US" dirty="0"/>
              <a:t>不明点，疑問点</a:t>
            </a:r>
          </a:p>
        </p:txBody>
      </p:sp>
      <p:sp>
        <p:nvSpPr>
          <p:cNvPr id="3" name="コンテンツ プレースホルダー 2">
            <a:extLst>
              <a:ext uri="{FF2B5EF4-FFF2-40B4-BE49-F238E27FC236}">
                <a16:creationId xmlns:a16="http://schemas.microsoft.com/office/drawing/2014/main" id="{53CEC786-F177-4B1D-AA3D-5050ED87ABE3}"/>
              </a:ext>
            </a:extLst>
          </p:cNvPr>
          <p:cNvSpPr>
            <a:spLocks noGrp="1"/>
          </p:cNvSpPr>
          <p:nvPr>
            <p:ph idx="1"/>
          </p:nvPr>
        </p:nvSpPr>
        <p:spPr/>
        <p:txBody>
          <a:bodyPr/>
          <a:lstStyle/>
          <a:p>
            <a:pPr>
              <a:buFont typeface="Wingdings" panose="05000000000000000000" pitchFamily="2" charset="2"/>
              <a:buChar char="l"/>
            </a:pPr>
            <a:r>
              <a:rPr lang="en-US" altLang="ja-JP" dirty="0" err="1"/>
              <a:t>VCRecovery</a:t>
            </a:r>
            <a:r>
              <a:rPr lang="ja-JP" altLang="en-US" dirty="0"/>
              <a:t>コールドスタンバイでの共有して使う待機系のセキュリティ</a:t>
            </a:r>
            <a:endParaRPr lang="en-US" altLang="ja-JP" dirty="0"/>
          </a:p>
          <a:p>
            <a:pPr lvl="1">
              <a:buFont typeface="Wingdings" panose="05000000000000000000" pitchFamily="2" charset="2"/>
              <a:buChar char="l"/>
            </a:pPr>
            <a:r>
              <a:rPr lang="ja-JP" altLang="en-US" dirty="0"/>
              <a:t>コンテナを利用するためセキュリティが担保される理由がわからない</a:t>
            </a:r>
            <a:endParaRPr lang="en-US" altLang="ja-JP" dirty="0"/>
          </a:p>
          <a:p>
            <a:pPr>
              <a:buFont typeface="Wingdings" panose="05000000000000000000" pitchFamily="2" charset="2"/>
              <a:buChar char="l"/>
            </a:pPr>
            <a:r>
              <a:rPr lang="en-US" altLang="ja-JP" dirty="0"/>
              <a:t>5.6</a:t>
            </a:r>
            <a:r>
              <a:rPr lang="ja-JP" altLang="en-US" dirty="0"/>
              <a:t>秒のダウンタイムは何に対してかなり長いのかが不明</a:t>
            </a:r>
            <a:endParaRPr lang="en-US" altLang="ja-JP" dirty="0"/>
          </a:p>
        </p:txBody>
      </p:sp>
    </p:spTree>
    <p:extLst>
      <p:ext uri="{BB962C8B-B14F-4D97-AF65-F5344CB8AC3E}">
        <p14:creationId xmlns:p14="http://schemas.microsoft.com/office/powerpoint/2010/main" val="962646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3">
            <a:extLst>
              <a:ext uri="{FF2B5EF4-FFF2-40B4-BE49-F238E27FC236}">
                <a16:creationId xmlns:a16="http://schemas.microsoft.com/office/drawing/2014/main" id="{2BFB61AF-8222-46FB-96E0-214DDFACFD40}"/>
              </a:ext>
            </a:extLst>
          </p:cNvPr>
          <p:cNvSpPr txBox="1">
            <a:spLocks/>
          </p:cNvSpPr>
          <p:nvPr/>
        </p:nvSpPr>
        <p:spPr>
          <a:xfrm>
            <a:off x="800100" y="2787350"/>
            <a:ext cx="7543800" cy="641650"/>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pPr algn="ctr"/>
            <a:r>
              <a:rPr lang="ja-JP" altLang="en-US" dirty="0"/>
              <a:t>補足</a:t>
            </a:r>
          </a:p>
        </p:txBody>
      </p:sp>
    </p:spTree>
    <p:extLst>
      <p:ext uri="{BB962C8B-B14F-4D97-AF65-F5344CB8AC3E}">
        <p14:creationId xmlns:p14="http://schemas.microsoft.com/office/powerpoint/2010/main" val="3545044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EBD14847-38B9-4119-AB0B-86F4FE2C1910}"/>
              </a:ext>
            </a:extLst>
          </p:cNvPr>
          <p:cNvPicPr>
            <a:picLocks noChangeAspect="1"/>
          </p:cNvPicPr>
          <p:nvPr/>
        </p:nvPicPr>
        <p:blipFill rotWithShape="1">
          <a:blip r:embed="rId2">
            <a:extLst>
              <a:ext uri="{28A0092B-C50C-407E-A947-70E740481C1C}">
                <a14:useLocalDpi xmlns:a14="http://schemas.microsoft.com/office/drawing/2010/main" val="0"/>
              </a:ext>
            </a:extLst>
          </a:blip>
          <a:srcRect t="3863" b="3832"/>
          <a:stretch/>
        </p:blipFill>
        <p:spPr>
          <a:xfrm>
            <a:off x="714201" y="2746155"/>
            <a:ext cx="7879815" cy="3682354"/>
          </a:xfrm>
          <a:prstGeom prst="rect">
            <a:avLst/>
          </a:prstGeom>
        </p:spPr>
      </p:pic>
      <p:sp>
        <p:nvSpPr>
          <p:cNvPr id="2" name="タイトル 1">
            <a:extLst>
              <a:ext uri="{FF2B5EF4-FFF2-40B4-BE49-F238E27FC236}">
                <a16:creationId xmlns:a16="http://schemas.microsoft.com/office/drawing/2014/main" id="{4E5E1896-14F4-4223-B7AB-CA2BC7F75E9F}"/>
              </a:ext>
            </a:extLst>
          </p:cNvPr>
          <p:cNvSpPr>
            <a:spLocks noGrp="1"/>
          </p:cNvSpPr>
          <p:nvPr>
            <p:ph type="title"/>
          </p:nvPr>
        </p:nvSpPr>
        <p:spPr/>
        <p:txBody>
          <a:bodyPr/>
          <a:lstStyle/>
          <a:p>
            <a:r>
              <a:rPr kumimoji="1" lang="ja-JP" altLang="en-US" dirty="0"/>
              <a:t>障害検知（</a:t>
            </a:r>
            <a:r>
              <a:rPr lang="ja-JP" altLang="en-US" dirty="0"/>
              <a:t>ホスト</a:t>
            </a:r>
            <a:r>
              <a:rPr kumimoji="1" lang="ja-JP" altLang="en-US" dirty="0"/>
              <a:t>）</a:t>
            </a:r>
          </a:p>
        </p:txBody>
      </p:sp>
      <p:sp>
        <p:nvSpPr>
          <p:cNvPr id="3" name="コンテンツ プレースホルダー 2">
            <a:extLst>
              <a:ext uri="{FF2B5EF4-FFF2-40B4-BE49-F238E27FC236}">
                <a16:creationId xmlns:a16="http://schemas.microsoft.com/office/drawing/2014/main" id="{5E3906CF-A294-479D-9A0D-77EB7A6E43D6}"/>
              </a:ext>
            </a:extLst>
          </p:cNvPr>
          <p:cNvSpPr>
            <a:spLocks noGrp="1"/>
          </p:cNvSpPr>
          <p:nvPr>
            <p:ph idx="1"/>
          </p:nvPr>
        </p:nvSpPr>
        <p:spPr/>
        <p:txBody>
          <a:bodyPr/>
          <a:lstStyle/>
          <a:p>
            <a:pPr>
              <a:buFont typeface="Wingdings" panose="05000000000000000000" pitchFamily="2" charset="2"/>
              <a:buChar char="l"/>
            </a:pPr>
            <a:r>
              <a:rPr kumimoji="1" lang="en-US" altLang="ja-JP" dirty="0"/>
              <a:t>Zabbix</a:t>
            </a:r>
            <a:r>
              <a:rPr kumimoji="1" lang="ja-JP" altLang="en-US" dirty="0"/>
              <a:t>サーバと</a:t>
            </a:r>
            <a:r>
              <a:rPr kumimoji="1" lang="en-US" altLang="ja-JP" dirty="0" err="1"/>
              <a:t>Zabbbix</a:t>
            </a:r>
            <a:r>
              <a:rPr kumimoji="1" lang="ja-JP" altLang="en-US" dirty="0"/>
              <a:t>エージェント間で死活監視を行う</a:t>
            </a:r>
            <a:endParaRPr kumimoji="1" lang="en-US" altLang="ja-JP" dirty="0"/>
          </a:p>
          <a:p>
            <a:pPr lvl="1">
              <a:buFont typeface="Wingdings" panose="05000000000000000000" pitchFamily="2" charset="2"/>
              <a:buChar char="l"/>
            </a:pPr>
            <a:r>
              <a:rPr lang="ja-JP" altLang="en-US" dirty="0"/>
              <a:t>一定期間</a:t>
            </a:r>
            <a:r>
              <a:rPr lang="en-US" altLang="ja-JP" dirty="0"/>
              <a:t>Zabbix</a:t>
            </a:r>
            <a:r>
              <a:rPr lang="ja-JP" altLang="en-US" dirty="0"/>
              <a:t>エージェントから応答がない場合，ホストに障害が発生していると判断</a:t>
            </a:r>
            <a:endParaRPr lang="en-US" altLang="ja-JP" dirty="0"/>
          </a:p>
        </p:txBody>
      </p:sp>
    </p:spTree>
    <p:extLst>
      <p:ext uri="{BB962C8B-B14F-4D97-AF65-F5344CB8AC3E}">
        <p14:creationId xmlns:p14="http://schemas.microsoft.com/office/powerpoint/2010/main" val="204814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E482C-D599-4F6B-96DB-900945280BA2}"/>
              </a:ext>
            </a:extLst>
          </p:cNvPr>
          <p:cNvSpPr>
            <a:spLocks noGrp="1"/>
          </p:cNvSpPr>
          <p:nvPr>
            <p:ph type="title"/>
          </p:nvPr>
        </p:nvSpPr>
        <p:spPr/>
        <p:txBody>
          <a:bodyPr/>
          <a:lstStyle/>
          <a:p>
            <a:r>
              <a:rPr kumimoji="1" lang="ja-JP" altLang="en-US" dirty="0"/>
              <a:t>障害検知（クラウド）</a:t>
            </a:r>
          </a:p>
        </p:txBody>
      </p:sp>
      <p:sp>
        <p:nvSpPr>
          <p:cNvPr id="3" name="コンテンツ プレースホルダー 2">
            <a:extLst>
              <a:ext uri="{FF2B5EF4-FFF2-40B4-BE49-F238E27FC236}">
                <a16:creationId xmlns:a16="http://schemas.microsoft.com/office/drawing/2014/main" id="{BE7CBCCB-0916-4514-B473-A6456C0221C7}"/>
              </a:ext>
            </a:extLst>
          </p:cNvPr>
          <p:cNvSpPr>
            <a:spLocks noGrp="1"/>
          </p:cNvSpPr>
          <p:nvPr>
            <p:ph idx="1"/>
          </p:nvPr>
        </p:nvSpPr>
        <p:spPr/>
        <p:txBody>
          <a:bodyPr/>
          <a:lstStyle/>
          <a:p>
            <a:pPr lvl="1">
              <a:buFont typeface="Wingdings" panose="05000000000000000000" pitchFamily="2" charset="2"/>
              <a:buChar char="l"/>
            </a:pPr>
            <a:r>
              <a:rPr lang="ja-JP" altLang="en-US" dirty="0"/>
              <a:t>特定のクラウド内の</a:t>
            </a:r>
            <a:r>
              <a:rPr lang="en-US" altLang="ja-JP" dirty="0"/>
              <a:t>Zabbix</a:t>
            </a:r>
            <a:r>
              <a:rPr lang="ja-JP" altLang="en-US" dirty="0"/>
              <a:t>エージェントからの応答がない場合，クラウドに障害が発生していると判断</a:t>
            </a:r>
          </a:p>
          <a:p>
            <a:pPr lvl="1">
              <a:buFont typeface="Wingdings" panose="05000000000000000000" pitchFamily="2" charset="2"/>
              <a:buChar char="l"/>
            </a:pPr>
            <a:endParaRPr kumimoji="1" lang="ja-JP" altLang="en-US" dirty="0"/>
          </a:p>
        </p:txBody>
      </p:sp>
      <p:pic>
        <p:nvPicPr>
          <p:cNvPr id="4" name="図 3">
            <a:extLst>
              <a:ext uri="{FF2B5EF4-FFF2-40B4-BE49-F238E27FC236}">
                <a16:creationId xmlns:a16="http://schemas.microsoft.com/office/drawing/2014/main" id="{203A3F29-68D1-467E-8992-B3715225B1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779626"/>
            <a:ext cx="8686800" cy="3432345"/>
          </a:xfrm>
          <a:prstGeom prst="rect">
            <a:avLst/>
          </a:prstGeom>
        </p:spPr>
      </p:pic>
    </p:spTree>
    <p:extLst>
      <p:ext uri="{BB962C8B-B14F-4D97-AF65-F5344CB8AC3E}">
        <p14:creationId xmlns:p14="http://schemas.microsoft.com/office/powerpoint/2010/main" val="2664875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1A3DD10B-5447-4758-8666-8AE9DE5990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25" y="2912790"/>
            <a:ext cx="8715550" cy="3325636"/>
          </a:xfrm>
          <a:prstGeom prst="rect">
            <a:avLst/>
          </a:prstGeom>
        </p:spPr>
      </p:pic>
      <p:sp>
        <p:nvSpPr>
          <p:cNvPr id="2" name="タイトル 1">
            <a:extLst>
              <a:ext uri="{FF2B5EF4-FFF2-40B4-BE49-F238E27FC236}">
                <a16:creationId xmlns:a16="http://schemas.microsoft.com/office/drawing/2014/main" id="{E8437E22-2934-EC4A-ABD5-23CE4EE5FBC1}"/>
              </a:ext>
            </a:extLst>
          </p:cNvPr>
          <p:cNvSpPr>
            <a:spLocks noGrp="1"/>
          </p:cNvSpPr>
          <p:nvPr>
            <p:ph type="title"/>
          </p:nvPr>
        </p:nvSpPr>
        <p:spPr/>
        <p:txBody>
          <a:bodyPr/>
          <a:lstStyle/>
          <a:p>
            <a:r>
              <a:rPr lang="ja-JP" altLang="en-US" dirty="0"/>
              <a:t>研究背景（</a:t>
            </a:r>
            <a:r>
              <a:rPr lang="en-US" altLang="ja-JP" dirty="0"/>
              <a:t>2</a:t>
            </a:r>
            <a:r>
              <a:rPr lang="ja-JP" altLang="en-US" dirty="0"/>
              <a:t>）</a:t>
            </a:r>
          </a:p>
        </p:txBody>
      </p:sp>
      <p:sp>
        <p:nvSpPr>
          <p:cNvPr id="3" name="コンテンツ プレースホルダー 2">
            <a:extLst>
              <a:ext uri="{FF2B5EF4-FFF2-40B4-BE49-F238E27FC236}">
                <a16:creationId xmlns:a16="http://schemas.microsoft.com/office/drawing/2014/main" id="{AF712AEF-EE89-6041-92CC-EC0E669E4D94}"/>
              </a:ext>
            </a:extLst>
          </p:cNvPr>
          <p:cNvSpPr>
            <a:spLocks noGrp="1"/>
          </p:cNvSpPr>
          <p:nvPr>
            <p:ph idx="1"/>
          </p:nvPr>
        </p:nvSpPr>
        <p:spPr/>
        <p:txBody>
          <a:bodyPr/>
          <a:lstStyle/>
          <a:p>
            <a:r>
              <a:rPr lang="ja-JP" altLang="en-US" dirty="0"/>
              <a:t>アクティブ・スタンバイ方式</a:t>
            </a:r>
            <a:endParaRPr lang="en-US" altLang="ja-JP" dirty="0"/>
          </a:p>
          <a:p>
            <a:pPr>
              <a:buFont typeface="Wingdings" pitchFamily="2" charset="2"/>
              <a:buChar char="l"/>
            </a:pPr>
            <a:r>
              <a:rPr lang="ja-JP" altLang="en-US" dirty="0"/>
              <a:t>システムを運用系，待機系に分け，運用系に障害が発生した場合は待機系に切り替え復旧を行う</a:t>
            </a:r>
            <a:endParaRPr lang="en-US" altLang="ja-JP" dirty="0"/>
          </a:p>
          <a:p>
            <a:pPr marL="0" indent="0">
              <a:buNone/>
            </a:pPr>
            <a:endParaRPr lang="en-US" altLang="ja-JP" dirty="0"/>
          </a:p>
          <a:p>
            <a:endParaRPr lang="ja-JP" altLang="en-US" dirty="0"/>
          </a:p>
        </p:txBody>
      </p:sp>
      <p:sp>
        <p:nvSpPr>
          <p:cNvPr id="11" name="テキスト ボックス 10">
            <a:extLst>
              <a:ext uri="{FF2B5EF4-FFF2-40B4-BE49-F238E27FC236}">
                <a16:creationId xmlns:a16="http://schemas.microsoft.com/office/drawing/2014/main" id="{ADFB2ED3-51B8-4E22-A805-769784C74BB5}"/>
              </a:ext>
            </a:extLst>
          </p:cNvPr>
          <p:cNvSpPr txBox="1"/>
          <p:nvPr/>
        </p:nvSpPr>
        <p:spPr>
          <a:xfrm>
            <a:off x="452236" y="5869094"/>
            <a:ext cx="2084186" cy="369332"/>
          </a:xfrm>
          <a:prstGeom prst="rect">
            <a:avLst/>
          </a:prstGeom>
          <a:noFill/>
        </p:spPr>
        <p:txBody>
          <a:bodyPr wrap="square" rtlCol="0">
            <a:spAutoFit/>
          </a:bodyPr>
          <a:lstStyle/>
          <a:p>
            <a:pPr algn="l"/>
            <a:r>
              <a:rPr lang="en-US" altLang="ja-JP" dirty="0"/>
              <a:t>VM:Virtual Machine</a:t>
            </a:r>
            <a:endParaRPr lang="ja-JP" altLang="en-US" dirty="0"/>
          </a:p>
        </p:txBody>
      </p:sp>
    </p:spTree>
    <p:extLst>
      <p:ext uri="{BB962C8B-B14F-4D97-AF65-F5344CB8AC3E}">
        <p14:creationId xmlns:p14="http://schemas.microsoft.com/office/powerpoint/2010/main" val="2285871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76CE7E-65B8-9442-BD6A-827A513B11FF}"/>
              </a:ext>
            </a:extLst>
          </p:cNvPr>
          <p:cNvSpPr>
            <a:spLocks noGrp="1"/>
          </p:cNvSpPr>
          <p:nvPr>
            <p:ph type="title"/>
          </p:nvPr>
        </p:nvSpPr>
        <p:spPr/>
        <p:txBody>
          <a:bodyPr/>
          <a:lstStyle/>
          <a:p>
            <a:r>
              <a:rPr lang="ja-JP" altLang="en-US" dirty="0"/>
              <a:t>研究背景（</a:t>
            </a:r>
            <a:r>
              <a:rPr lang="en-US" altLang="ja-JP" dirty="0"/>
              <a:t>3</a:t>
            </a:r>
            <a:r>
              <a:rPr lang="ja-JP" altLang="en-US" dirty="0"/>
              <a:t>）</a:t>
            </a:r>
          </a:p>
        </p:txBody>
      </p:sp>
      <p:sp>
        <p:nvSpPr>
          <p:cNvPr id="3" name="コンテンツ プレースホルダー 2">
            <a:extLst>
              <a:ext uri="{FF2B5EF4-FFF2-40B4-BE49-F238E27FC236}">
                <a16:creationId xmlns:a16="http://schemas.microsoft.com/office/drawing/2014/main" id="{7D2DDC3B-8F71-3448-B388-09A7CD69062A}"/>
              </a:ext>
            </a:extLst>
          </p:cNvPr>
          <p:cNvSpPr>
            <a:spLocks noGrp="1"/>
          </p:cNvSpPr>
          <p:nvPr>
            <p:ph idx="1"/>
          </p:nvPr>
        </p:nvSpPr>
        <p:spPr/>
        <p:txBody>
          <a:bodyPr/>
          <a:lstStyle/>
          <a:p>
            <a:r>
              <a:rPr lang="ja-JP" altLang="en-US" dirty="0"/>
              <a:t>ウォームスタンバイの問題点</a:t>
            </a:r>
            <a:endParaRPr lang="en-US" altLang="ja-JP" dirty="0"/>
          </a:p>
          <a:p>
            <a:pPr>
              <a:buFont typeface="Wingdings" pitchFamily="2" charset="2"/>
              <a:buChar char="l"/>
            </a:pPr>
            <a:r>
              <a:rPr lang="ja-JP" altLang="en-US" dirty="0"/>
              <a:t>待機系を常時動作する必要があるため，コストがかかる</a:t>
            </a:r>
          </a:p>
        </p:txBody>
      </p:sp>
      <p:pic>
        <p:nvPicPr>
          <p:cNvPr id="6" name="図 5">
            <a:extLst>
              <a:ext uri="{FF2B5EF4-FFF2-40B4-BE49-F238E27FC236}">
                <a16:creationId xmlns:a16="http://schemas.microsoft.com/office/drawing/2014/main" id="{588F1024-8547-4BCC-9B20-B47330588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32" y="2699337"/>
            <a:ext cx="8754935" cy="3410518"/>
          </a:xfrm>
          <a:prstGeom prst="rect">
            <a:avLst/>
          </a:prstGeom>
        </p:spPr>
      </p:pic>
    </p:spTree>
    <p:extLst>
      <p:ext uri="{BB962C8B-B14F-4D97-AF65-F5344CB8AC3E}">
        <p14:creationId xmlns:p14="http://schemas.microsoft.com/office/powerpoint/2010/main" val="1282030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37218-BE40-EF4F-8DCF-B8DC982E0FB5}"/>
              </a:ext>
            </a:extLst>
          </p:cNvPr>
          <p:cNvSpPr>
            <a:spLocks noGrp="1"/>
          </p:cNvSpPr>
          <p:nvPr>
            <p:ph type="title"/>
          </p:nvPr>
        </p:nvSpPr>
        <p:spPr/>
        <p:txBody>
          <a:bodyPr/>
          <a:lstStyle/>
          <a:p>
            <a:r>
              <a:rPr lang="ja-JP" altLang="en-US" dirty="0"/>
              <a:t>研究背景（</a:t>
            </a:r>
            <a:r>
              <a:rPr lang="en-US" altLang="ja-JP" dirty="0"/>
              <a:t>4</a:t>
            </a:r>
            <a:r>
              <a:rPr lang="ja-JP" altLang="en-US" dirty="0"/>
              <a:t>）</a:t>
            </a:r>
          </a:p>
        </p:txBody>
      </p:sp>
      <p:sp>
        <p:nvSpPr>
          <p:cNvPr id="3" name="コンテンツ プレースホルダー 2">
            <a:extLst>
              <a:ext uri="{FF2B5EF4-FFF2-40B4-BE49-F238E27FC236}">
                <a16:creationId xmlns:a16="http://schemas.microsoft.com/office/drawing/2014/main" id="{5B92B723-B594-664D-A853-581FAD774F6C}"/>
              </a:ext>
            </a:extLst>
          </p:cNvPr>
          <p:cNvSpPr>
            <a:spLocks noGrp="1"/>
          </p:cNvSpPr>
          <p:nvPr>
            <p:ph idx="1"/>
          </p:nvPr>
        </p:nvSpPr>
        <p:spPr/>
        <p:txBody>
          <a:bodyPr/>
          <a:lstStyle/>
          <a:p>
            <a:r>
              <a:rPr lang="ja-JP" altLang="en-US" dirty="0"/>
              <a:t>コールドスタンバイの問題点</a:t>
            </a:r>
            <a:endParaRPr lang="en-US" altLang="ja-JP" dirty="0"/>
          </a:p>
          <a:p>
            <a:pPr>
              <a:buFont typeface="Wingdings" pitchFamily="2" charset="2"/>
              <a:buChar char="l"/>
            </a:pPr>
            <a:r>
              <a:rPr lang="ja-JP" altLang="en-US" dirty="0"/>
              <a:t>復旧時間が長い</a:t>
            </a:r>
          </a:p>
        </p:txBody>
      </p:sp>
      <p:pic>
        <p:nvPicPr>
          <p:cNvPr id="6" name="図 5">
            <a:extLst>
              <a:ext uri="{FF2B5EF4-FFF2-40B4-BE49-F238E27FC236}">
                <a16:creationId xmlns:a16="http://schemas.microsoft.com/office/drawing/2014/main" id="{8A045789-C8D8-42F0-80B2-B57D97BAF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06" y="2790186"/>
            <a:ext cx="8722588" cy="3332754"/>
          </a:xfrm>
          <a:prstGeom prst="rect">
            <a:avLst/>
          </a:prstGeom>
        </p:spPr>
      </p:pic>
    </p:spTree>
    <p:extLst>
      <p:ext uri="{BB962C8B-B14F-4D97-AF65-F5344CB8AC3E}">
        <p14:creationId xmlns:p14="http://schemas.microsoft.com/office/powerpoint/2010/main" val="2523643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80CAF0-73CF-E54B-9C0B-FD80325F8A08}"/>
              </a:ext>
            </a:extLst>
          </p:cNvPr>
          <p:cNvSpPr>
            <a:spLocks noGrp="1"/>
          </p:cNvSpPr>
          <p:nvPr>
            <p:ph type="title"/>
          </p:nvPr>
        </p:nvSpPr>
        <p:spPr/>
        <p:txBody>
          <a:bodyPr/>
          <a:lstStyle/>
          <a:p>
            <a:r>
              <a:rPr lang="ja-JP" altLang="en-US" dirty="0"/>
              <a:t>研究目的</a:t>
            </a:r>
          </a:p>
        </p:txBody>
      </p:sp>
      <p:graphicFrame>
        <p:nvGraphicFramePr>
          <p:cNvPr id="4" name="表 4">
            <a:extLst>
              <a:ext uri="{FF2B5EF4-FFF2-40B4-BE49-F238E27FC236}">
                <a16:creationId xmlns:a16="http://schemas.microsoft.com/office/drawing/2014/main" id="{D4579310-8E53-FA41-83E8-7A9F57815A9B}"/>
              </a:ext>
            </a:extLst>
          </p:cNvPr>
          <p:cNvGraphicFramePr>
            <a:graphicFrameLocks noGrp="1"/>
          </p:cNvGraphicFramePr>
          <p:nvPr>
            <p:ph idx="1"/>
            <p:extLst>
              <p:ext uri="{D42A27DB-BD31-4B8C-83A1-F6EECF244321}">
                <p14:modId xmlns:p14="http://schemas.microsoft.com/office/powerpoint/2010/main" val="2174273837"/>
              </p:ext>
            </p:extLst>
          </p:nvPr>
        </p:nvGraphicFramePr>
        <p:xfrm>
          <a:off x="822963" y="2285625"/>
          <a:ext cx="7543797" cy="1518162"/>
        </p:xfrm>
        <a:graphic>
          <a:graphicData uri="http://schemas.openxmlformats.org/drawingml/2006/table">
            <a:tbl>
              <a:tblPr firstRow="1" bandRow="1">
                <a:tableStyleId>{5C22544A-7EE6-4342-B048-85BDC9FD1C3A}</a:tableStyleId>
              </a:tblPr>
              <a:tblGrid>
                <a:gridCol w="2514599">
                  <a:extLst>
                    <a:ext uri="{9D8B030D-6E8A-4147-A177-3AD203B41FA5}">
                      <a16:colId xmlns:a16="http://schemas.microsoft.com/office/drawing/2014/main" val="683285811"/>
                    </a:ext>
                  </a:extLst>
                </a:gridCol>
                <a:gridCol w="2514599">
                  <a:extLst>
                    <a:ext uri="{9D8B030D-6E8A-4147-A177-3AD203B41FA5}">
                      <a16:colId xmlns:a16="http://schemas.microsoft.com/office/drawing/2014/main" val="1124612489"/>
                    </a:ext>
                  </a:extLst>
                </a:gridCol>
                <a:gridCol w="2514599">
                  <a:extLst>
                    <a:ext uri="{9D8B030D-6E8A-4147-A177-3AD203B41FA5}">
                      <a16:colId xmlns:a16="http://schemas.microsoft.com/office/drawing/2014/main" val="2758401340"/>
                    </a:ext>
                  </a:extLst>
                </a:gridCol>
              </a:tblGrid>
              <a:tr h="506054">
                <a:tc>
                  <a:txBody>
                    <a:bodyPr/>
                    <a:lstStyle/>
                    <a:p>
                      <a:r>
                        <a:rPr kumimoji="1" lang="ja-JP" altLang="en-US" sz="2100" dirty="0"/>
                        <a:t>待機系の状態</a:t>
                      </a:r>
                    </a:p>
                  </a:txBody>
                  <a:tcPr marL="68580" marR="68580" marT="34290" marB="34290"/>
                </a:tc>
                <a:tc>
                  <a:txBody>
                    <a:bodyPr/>
                    <a:lstStyle/>
                    <a:p>
                      <a:r>
                        <a:rPr kumimoji="1" lang="ja-JP" altLang="en-US" sz="2100" dirty="0"/>
                        <a:t>コスト</a:t>
                      </a:r>
                    </a:p>
                  </a:txBody>
                  <a:tcPr marL="68580" marR="68580" marT="34290" marB="34290"/>
                </a:tc>
                <a:tc>
                  <a:txBody>
                    <a:bodyPr/>
                    <a:lstStyle/>
                    <a:p>
                      <a:r>
                        <a:rPr kumimoji="1" lang="ja-JP" altLang="en-US" sz="2100" dirty="0"/>
                        <a:t>復旧の速さ</a:t>
                      </a:r>
                    </a:p>
                  </a:txBody>
                  <a:tcPr marL="68580" marR="68580" marT="34290" marB="34290"/>
                </a:tc>
                <a:extLst>
                  <a:ext uri="{0D108BD9-81ED-4DB2-BD59-A6C34878D82A}">
                    <a16:rowId xmlns:a16="http://schemas.microsoft.com/office/drawing/2014/main" val="325463337"/>
                  </a:ext>
                </a:extLst>
              </a:tr>
              <a:tr h="506054">
                <a:tc>
                  <a:txBody>
                    <a:bodyPr/>
                    <a:lstStyle/>
                    <a:p>
                      <a:r>
                        <a:rPr kumimoji="1" lang="ja-JP" altLang="en-US" sz="2100" dirty="0"/>
                        <a:t>ウォームスタンバイ</a:t>
                      </a:r>
                    </a:p>
                  </a:txBody>
                  <a:tcPr marL="68580" marR="68580" marT="34290" marB="34290"/>
                </a:tc>
                <a:tc>
                  <a:txBody>
                    <a:bodyPr/>
                    <a:lstStyle/>
                    <a:p>
                      <a:r>
                        <a:rPr kumimoji="1" lang="ja-JP" altLang="en-US" sz="2100" dirty="0"/>
                        <a:t>高い</a:t>
                      </a:r>
                    </a:p>
                  </a:txBody>
                  <a:tcPr marL="68580" marR="68580" marT="34290" marB="34290"/>
                </a:tc>
                <a:tc>
                  <a:txBody>
                    <a:bodyPr/>
                    <a:lstStyle/>
                    <a:p>
                      <a:r>
                        <a:rPr kumimoji="1" lang="ja-JP" altLang="en-US" sz="2100" dirty="0"/>
                        <a:t>速い</a:t>
                      </a:r>
                    </a:p>
                  </a:txBody>
                  <a:tcPr marL="68580" marR="68580" marT="34290" marB="34290"/>
                </a:tc>
                <a:extLst>
                  <a:ext uri="{0D108BD9-81ED-4DB2-BD59-A6C34878D82A}">
                    <a16:rowId xmlns:a16="http://schemas.microsoft.com/office/drawing/2014/main" val="280380914"/>
                  </a:ext>
                </a:extLst>
              </a:tr>
              <a:tr h="506054">
                <a:tc>
                  <a:txBody>
                    <a:bodyPr/>
                    <a:lstStyle/>
                    <a:p>
                      <a:r>
                        <a:rPr kumimoji="1" lang="ja-JP" altLang="en-US" sz="2100" dirty="0"/>
                        <a:t>コールドスタンバイ</a:t>
                      </a:r>
                    </a:p>
                  </a:txBody>
                  <a:tcPr marL="68580" marR="68580" marT="34290" marB="34290"/>
                </a:tc>
                <a:tc>
                  <a:txBody>
                    <a:bodyPr/>
                    <a:lstStyle/>
                    <a:p>
                      <a:r>
                        <a:rPr kumimoji="1" lang="ja-JP" altLang="en-US" sz="2100" dirty="0"/>
                        <a:t>低い</a:t>
                      </a:r>
                    </a:p>
                  </a:txBody>
                  <a:tcPr marL="68580" marR="68580" marT="34290" marB="34290"/>
                </a:tc>
                <a:tc>
                  <a:txBody>
                    <a:bodyPr/>
                    <a:lstStyle/>
                    <a:p>
                      <a:r>
                        <a:rPr kumimoji="1" lang="ja-JP" altLang="en-US" sz="2100" dirty="0"/>
                        <a:t>遅い</a:t>
                      </a:r>
                    </a:p>
                  </a:txBody>
                  <a:tcPr marL="68580" marR="68580" marT="34290" marB="34290"/>
                </a:tc>
                <a:extLst>
                  <a:ext uri="{0D108BD9-81ED-4DB2-BD59-A6C34878D82A}">
                    <a16:rowId xmlns:a16="http://schemas.microsoft.com/office/drawing/2014/main" val="3876564615"/>
                  </a:ext>
                </a:extLst>
              </a:tr>
            </a:tbl>
          </a:graphicData>
        </a:graphic>
      </p:graphicFrame>
      <p:sp>
        <p:nvSpPr>
          <p:cNvPr id="6" name="テキスト ボックス 5">
            <a:extLst>
              <a:ext uri="{FF2B5EF4-FFF2-40B4-BE49-F238E27FC236}">
                <a16:creationId xmlns:a16="http://schemas.microsoft.com/office/drawing/2014/main" id="{4E7DB0DE-11BA-3A4E-9027-C4D97210020E}"/>
              </a:ext>
            </a:extLst>
          </p:cNvPr>
          <p:cNvSpPr txBox="1"/>
          <p:nvPr/>
        </p:nvSpPr>
        <p:spPr>
          <a:xfrm>
            <a:off x="800101" y="4038859"/>
            <a:ext cx="7543798" cy="438582"/>
          </a:xfrm>
          <a:prstGeom prst="rect">
            <a:avLst/>
          </a:prstGeom>
          <a:noFill/>
        </p:spPr>
        <p:txBody>
          <a:bodyPr wrap="square" lIns="68580" tIns="34290" rIns="68580" bIns="34290" rtlCol="0">
            <a:spAutoFit/>
          </a:bodyPr>
          <a:lstStyle/>
          <a:p>
            <a:pPr algn="ctr"/>
            <a:r>
              <a:rPr lang="ja-JP" altLang="en-US" sz="2400" b="1" dirty="0"/>
              <a:t>コストと復旧の速さがトレードオフ</a:t>
            </a:r>
          </a:p>
        </p:txBody>
      </p:sp>
      <p:sp>
        <p:nvSpPr>
          <p:cNvPr id="5" name="テキスト ボックス 4">
            <a:extLst>
              <a:ext uri="{FF2B5EF4-FFF2-40B4-BE49-F238E27FC236}">
                <a16:creationId xmlns:a16="http://schemas.microsoft.com/office/drawing/2014/main" id="{12413476-D80E-466E-A3EE-7D1481CB6C5B}"/>
              </a:ext>
            </a:extLst>
          </p:cNvPr>
          <p:cNvSpPr txBox="1"/>
          <p:nvPr/>
        </p:nvSpPr>
        <p:spPr>
          <a:xfrm>
            <a:off x="-110837" y="5666703"/>
            <a:ext cx="9365674" cy="438582"/>
          </a:xfrm>
          <a:prstGeom prst="rect">
            <a:avLst/>
          </a:prstGeom>
          <a:noFill/>
        </p:spPr>
        <p:txBody>
          <a:bodyPr wrap="square" lIns="68580" tIns="34290" rIns="68580" bIns="34290" rtlCol="0">
            <a:spAutoFit/>
          </a:bodyPr>
          <a:lstStyle/>
          <a:p>
            <a:pPr algn="ctr"/>
            <a:r>
              <a:rPr lang="ja-JP" altLang="en-US" sz="2400" b="1" dirty="0"/>
              <a:t>低コストかつ迅速な復旧が行えるシステム</a:t>
            </a:r>
            <a:r>
              <a:rPr kumimoji="1" lang="en-US" altLang="ja-JP" sz="2400" b="1" dirty="0" err="1"/>
              <a:t>VCRecavery</a:t>
            </a:r>
            <a:r>
              <a:rPr lang="ja-JP" altLang="en-US" sz="2400" b="1" dirty="0"/>
              <a:t>の提案</a:t>
            </a:r>
          </a:p>
        </p:txBody>
      </p:sp>
      <p:sp>
        <p:nvSpPr>
          <p:cNvPr id="3" name="矢印: 下 2">
            <a:extLst>
              <a:ext uri="{FF2B5EF4-FFF2-40B4-BE49-F238E27FC236}">
                <a16:creationId xmlns:a16="http://schemas.microsoft.com/office/drawing/2014/main" id="{CFFE8862-158E-4A3F-9A31-190AF7713057}"/>
              </a:ext>
            </a:extLst>
          </p:cNvPr>
          <p:cNvSpPr/>
          <p:nvPr/>
        </p:nvSpPr>
        <p:spPr>
          <a:xfrm>
            <a:off x="4130733" y="4705235"/>
            <a:ext cx="928254" cy="7803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8592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2D21FA-E66E-4CF1-AF43-073D8D6C9B74}"/>
              </a:ext>
            </a:extLst>
          </p:cNvPr>
          <p:cNvSpPr>
            <a:spLocks noGrp="1"/>
          </p:cNvSpPr>
          <p:nvPr>
            <p:ph type="title"/>
          </p:nvPr>
        </p:nvSpPr>
        <p:spPr/>
        <p:txBody>
          <a:bodyPr/>
          <a:lstStyle/>
          <a:p>
            <a:r>
              <a:rPr kumimoji="1" lang="ja-JP" altLang="en-US" dirty="0"/>
              <a:t>関連研究（</a:t>
            </a:r>
            <a:r>
              <a:rPr kumimoji="1" lang="en-US" altLang="ja-JP" dirty="0"/>
              <a:t>1</a:t>
            </a:r>
            <a:r>
              <a:rPr kumimoji="1" lang="ja-JP" altLang="en-US" dirty="0"/>
              <a:t>）</a:t>
            </a:r>
          </a:p>
        </p:txBody>
      </p:sp>
      <p:sp>
        <p:nvSpPr>
          <p:cNvPr id="3" name="コンテンツ プレースホルダー 2">
            <a:extLst>
              <a:ext uri="{FF2B5EF4-FFF2-40B4-BE49-F238E27FC236}">
                <a16:creationId xmlns:a16="http://schemas.microsoft.com/office/drawing/2014/main" id="{7EAD23FF-A2EA-45F9-8027-ED9E7227C104}"/>
              </a:ext>
            </a:extLst>
          </p:cNvPr>
          <p:cNvSpPr>
            <a:spLocks noGrp="1"/>
          </p:cNvSpPr>
          <p:nvPr>
            <p:ph idx="1"/>
          </p:nvPr>
        </p:nvSpPr>
        <p:spPr/>
        <p:txBody>
          <a:bodyPr/>
          <a:lstStyle/>
          <a:p>
            <a:pPr>
              <a:buFont typeface="Wingdings" panose="05000000000000000000" pitchFamily="2" charset="2"/>
              <a:buChar char="l"/>
            </a:pPr>
            <a:r>
              <a:rPr kumimoji="1" lang="en-US" altLang="ja-JP" dirty="0" err="1"/>
              <a:t>Picocenter</a:t>
            </a:r>
            <a:endParaRPr kumimoji="1" lang="en-US" altLang="ja-JP" dirty="0"/>
          </a:p>
          <a:p>
            <a:pPr lvl="1">
              <a:buFont typeface="Wingdings" panose="05000000000000000000" pitchFamily="2" charset="2"/>
              <a:buChar char="l"/>
            </a:pPr>
            <a:r>
              <a:rPr kumimoji="1" lang="ja-JP" altLang="en-US" dirty="0"/>
              <a:t>長期間実行されるが，ほとんど使用</a:t>
            </a:r>
            <a:r>
              <a:rPr lang="ja-JP" altLang="en-US" dirty="0"/>
              <a:t>されないサービスを</a:t>
            </a:r>
            <a:r>
              <a:rPr lang="en-US" altLang="ja-JP" dirty="0"/>
              <a:t>VM</a:t>
            </a:r>
            <a:r>
              <a:rPr lang="ja-JP" altLang="en-US" dirty="0"/>
              <a:t>内コンテナを用いて実行する</a:t>
            </a:r>
            <a:endParaRPr lang="en-US" altLang="ja-JP" dirty="0"/>
          </a:p>
          <a:p>
            <a:pPr lvl="1">
              <a:buFont typeface="Wingdings" panose="05000000000000000000" pitchFamily="2" charset="2"/>
              <a:buChar char="l"/>
            </a:pPr>
            <a:r>
              <a:rPr kumimoji="1" lang="ja-JP" altLang="en-US" dirty="0"/>
              <a:t>サービスの要求があるまでは，コンテナごとストレージに退避させる</a:t>
            </a:r>
            <a:endParaRPr kumimoji="1" lang="en-US" altLang="ja-JP" dirty="0"/>
          </a:p>
        </p:txBody>
      </p:sp>
      <p:sp>
        <p:nvSpPr>
          <p:cNvPr id="4" name="テキスト ボックス 3">
            <a:extLst>
              <a:ext uri="{FF2B5EF4-FFF2-40B4-BE49-F238E27FC236}">
                <a16:creationId xmlns:a16="http://schemas.microsoft.com/office/drawing/2014/main" id="{25C2E83B-66B5-4EC5-BB62-141542EEA373}"/>
              </a:ext>
            </a:extLst>
          </p:cNvPr>
          <p:cNvSpPr txBox="1"/>
          <p:nvPr/>
        </p:nvSpPr>
        <p:spPr>
          <a:xfrm>
            <a:off x="0" y="6248230"/>
            <a:ext cx="9144000" cy="646331"/>
          </a:xfrm>
          <a:prstGeom prst="rect">
            <a:avLst/>
          </a:prstGeom>
          <a:noFill/>
        </p:spPr>
        <p:txBody>
          <a:bodyPr wrap="square" rtlCol="0">
            <a:spAutoFit/>
          </a:bodyPr>
          <a:lstStyle/>
          <a:p>
            <a:r>
              <a:rPr kumimoji="1" lang="en-US" altLang="ja-JP" sz="1200" dirty="0"/>
              <a:t>Zhang, Liang and Litton, James and </a:t>
            </a:r>
            <a:r>
              <a:rPr kumimoji="1" lang="en-US" altLang="ja-JP" sz="1200" dirty="0" err="1"/>
              <a:t>Cangialosi</a:t>
            </a:r>
            <a:r>
              <a:rPr kumimoji="1" lang="en-US" altLang="ja-JP" sz="1200" dirty="0"/>
              <a:t>, Frank and Benson, Theophilus and Levin, Dave and </a:t>
            </a:r>
            <a:r>
              <a:rPr kumimoji="1" lang="en-US" altLang="ja-JP" sz="1200" dirty="0" err="1"/>
              <a:t>Mislove</a:t>
            </a:r>
            <a:r>
              <a:rPr kumimoji="1" lang="en-US" altLang="ja-JP" sz="1200" dirty="0"/>
              <a:t>, Alan,"</a:t>
            </a:r>
            <a:r>
              <a:rPr kumimoji="1" lang="en-US" altLang="ja-JP" sz="1200" dirty="0" err="1"/>
              <a:t>Picocenter</a:t>
            </a:r>
            <a:r>
              <a:rPr kumimoji="1" lang="en-US" altLang="ja-JP" sz="1200" dirty="0"/>
              <a:t>: Supporting Long-lived, Mostly-idle Applications in Cloud </a:t>
            </a:r>
            <a:r>
              <a:rPr kumimoji="1" lang="en-US" altLang="ja-JP" sz="1200" dirty="0" err="1"/>
              <a:t>Environments",Proceedings</a:t>
            </a:r>
            <a:r>
              <a:rPr kumimoji="1" lang="en-US" altLang="ja-JP" sz="1200" dirty="0"/>
              <a:t> of the Eleventh European Conference on Computer </a:t>
            </a:r>
            <a:r>
              <a:rPr kumimoji="1" lang="en-US" altLang="ja-JP" sz="1200" dirty="0" err="1"/>
              <a:t>Systems,EuroSys</a:t>
            </a:r>
            <a:r>
              <a:rPr kumimoji="1" lang="en-US" altLang="ja-JP" sz="1200" dirty="0"/>
              <a:t> ‘16, pp.37:1--37:16</a:t>
            </a:r>
            <a:endParaRPr kumimoji="1" lang="ja-JP" altLang="en-US" sz="1200" dirty="0"/>
          </a:p>
        </p:txBody>
      </p:sp>
      <p:pic>
        <p:nvPicPr>
          <p:cNvPr id="6" name="図 5">
            <a:extLst>
              <a:ext uri="{FF2B5EF4-FFF2-40B4-BE49-F238E27FC236}">
                <a16:creationId xmlns:a16="http://schemas.microsoft.com/office/drawing/2014/main" id="{36E49073-9085-47A6-BC83-C5AA52CF114B}"/>
              </a:ext>
            </a:extLst>
          </p:cNvPr>
          <p:cNvPicPr>
            <a:picLocks noChangeAspect="1"/>
          </p:cNvPicPr>
          <p:nvPr/>
        </p:nvPicPr>
        <p:blipFill rotWithShape="1">
          <a:blip r:embed="rId2">
            <a:extLst>
              <a:ext uri="{28A0092B-C50C-407E-A947-70E740481C1C}">
                <a14:useLocalDpi xmlns:a14="http://schemas.microsoft.com/office/drawing/2010/main" val="0"/>
              </a:ext>
            </a:extLst>
          </a:blip>
          <a:srcRect l="2728" t="4163"/>
          <a:stretch/>
        </p:blipFill>
        <p:spPr>
          <a:xfrm>
            <a:off x="401089" y="3143657"/>
            <a:ext cx="8341821" cy="3104573"/>
          </a:xfrm>
          <a:prstGeom prst="rect">
            <a:avLst/>
          </a:prstGeom>
        </p:spPr>
      </p:pic>
    </p:spTree>
    <p:extLst>
      <p:ext uri="{BB962C8B-B14F-4D97-AF65-F5344CB8AC3E}">
        <p14:creationId xmlns:p14="http://schemas.microsoft.com/office/powerpoint/2010/main" val="2690523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BFE5B6-6CDE-47AB-93F1-578EA3EE55D2}"/>
              </a:ext>
            </a:extLst>
          </p:cNvPr>
          <p:cNvSpPr>
            <a:spLocks noGrp="1"/>
          </p:cNvSpPr>
          <p:nvPr>
            <p:ph type="title"/>
          </p:nvPr>
        </p:nvSpPr>
        <p:spPr/>
        <p:txBody>
          <a:bodyPr/>
          <a:lstStyle/>
          <a:p>
            <a:r>
              <a:rPr lang="ja-JP" altLang="en-US" dirty="0"/>
              <a:t>関連研究（</a:t>
            </a:r>
            <a:r>
              <a:rPr lang="en-US" altLang="ja-JP" dirty="0"/>
              <a:t>2</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FBA5505-0C88-42DE-BD37-637189F6D12B}"/>
              </a:ext>
            </a:extLst>
          </p:cNvPr>
          <p:cNvSpPr>
            <a:spLocks noGrp="1"/>
          </p:cNvSpPr>
          <p:nvPr>
            <p:ph idx="1"/>
          </p:nvPr>
        </p:nvSpPr>
        <p:spPr/>
        <p:txBody>
          <a:bodyPr/>
          <a:lstStyle/>
          <a:p>
            <a:pPr>
              <a:buFont typeface="Wingdings" panose="05000000000000000000" pitchFamily="2" charset="2"/>
              <a:buChar char="l"/>
            </a:pPr>
            <a:r>
              <a:rPr lang="en-US" altLang="ja-JP" dirty="0" err="1"/>
              <a:t>FlexCapsule</a:t>
            </a:r>
            <a:endParaRPr lang="en-US" altLang="ja-JP" dirty="0"/>
          </a:p>
          <a:p>
            <a:pPr lvl="1">
              <a:buFont typeface="Wingdings" panose="05000000000000000000" pitchFamily="2" charset="2"/>
              <a:buChar char="l"/>
            </a:pPr>
            <a:r>
              <a:rPr lang="en-US" altLang="ja-JP" dirty="0"/>
              <a:t>VM</a:t>
            </a:r>
            <a:r>
              <a:rPr lang="ja-JP" altLang="en-US" dirty="0"/>
              <a:t>内で複数の軽量化した</a:t>
            </a:r>
            <a:r>
              <a:rPr lang="en-US" altLang="ja-JP" dirty="0"/>
              <a:t>VM</a:t>
            </a:r>
            <a:r>
              <a:rPr lang="ja-JP" altLang="en-US" dirty="0"/>
              <a:t>を用いてサービスを提供する</a:t>
            </a:r>
            <a:endParaRPr lang="en-US" altLang="ja-JP" dirty="0"/>
          </a:p>
          <a:p>
            <a:pPr lvl="1">
              <a:buFont typeface="Wingdings" panose="05000000000000000000" pitchFamily="2" charset="2"/>
              <a:buChar char="l"/>
            </a:pPr>
            <a:r>
              <a:rPr lang="en-US" altLang="ja-JP" dirty="0"/>
              <a:t>VM</a:t>
            </a:r>
            <a:r>
              <a:rPr lang="ja-JP" altLang="en-US" dirty="0"/>
              <a:t>内で</a:t>
            </a:r>
            <a:r>
              <a:rPr lang="en-US" altLang="ja-JP" dirty="0"/>
              <a:t>VM</a:t>
            </a:r>
            <a:r>
              <a:rPr lang="ja-JP" altLang="en-US" dirty="0"/>
              <a:t>を利用するため，オーバヘッドが大きい</a:t>
            </a:r>
          </a:p>
          <a:p>
            <a:endParaRPr kumimoji="1" lang="ja-JP" altLang="en-US" dirty="0"/>
          </a:p>
        </p:txBody>
      </p:sp>
      <p:sp>
        <p:nvSpPr>
          <p:cNvPr id="4" name="テキスト ボックス 3">
            <a:extLst>
              <a:ext uri="{FF2B5EF4-FFF2-40B4-BE49-F238E27FC236}">
                <a16:creationId xmlns:a16="http://schemas.microsoft.com/office/drawing/2014/main" id="{EF61986E-F561-4C95-935B-B5ED414FEAC2}"/>
              </a:ext>
            </a:extLst>
          </p:cNvPr>
          <p:cNvSpPr txBox="1"/>
          <p:nvPr/>
        </p:nvSpPr>
        <p:spPr>
          <a:xfrm>
            <a:off x="0" y="6386730"/>
            <a:ext cx="8971495" cy="492443"/>
          </a:xfrm>
          <a:prstGeom prst="rect">
            <a:avLst/>
          </a:prstGeom>
          <a:noFill/>
        </p:spPr>
        <p:txBody>
          <a:bodyPr wrap="none" rtlCol="0">
            <a:spAutoFit/>
          </a:bodyPr>
          <a:lstStyle/>
          <a:p>
            <a:r>
              <a:rPr lang="en-US" altLang="ja-JP" sz="1300" dirty="0"/>
              <a:t>K. Kourai and K. </a:t>
            </a:r>
            <a:r>
              <a:rPr lang="en-US" altLang="ja-JP" sz="1300" dirty="0" err="1"/>
              <a:t>Sannomiya</a:t>
            </a:r>
            <a:r>
              <a:rPr lang="en-US" altLang="ja-JP" sz="1300" dirty="0"/>
              <a:t>, "Seamless and Secure Application Consolidation for Optimizing Instance Deployment in Clouds,“</a:t>
            </a:r>
          </a:p>
          <a:p>
            <a:r>
              <a:rPr lang="en-US" altLang="ja-JP" sz="1300" i="1" dirty="0"/>
              <a:t>2016 IEEE International Conference on Cloud Computing Technology and Science (</a:t>
            </a:r>
            <a:r>
              <a:rPr lang="en-US" altLang="ja-JP" sz="1300" i="1" dirty="0" err="1"/>
              <a:t>CloudCom</a:t>
            </a:r>
            <a:r>
              <a:rPr lang="en-US" altLang="ja-JP" sz="1300" i="1" dirty="0"/>
              <a:t>)</a:t>
            </a:r>
            <a:r>
              <a:rPr lang="en-US" altLang="ja-JP" sz="1300" dirty="0"/>
              <a:t>, Luxembourg City, 2016, pp. 318-325.</a:t>
            </a:r>
            <a:endParaRPr kumimoji="1" lang="ja-JP" altLang="en-US" sz="1300" dirty="0"/>
          </a:p>
        </p:txBody>
      </p:sp>
      <p:pic>
        <p:nvPicPr>
          <p:cNvPr id="7" name="図 6">
            <a:extLst>
              <a:ext uri="{FF2B5EF4-FFF2-40B4-BE49-F238E27FC236}">
                <a16:creationId xmlns:a16="http://schemas.microsoft.com/office/drawing/2014/main" id="{E58BD85A-D198-4D89-9DA0-E6E749EF9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07" y="2923309"/>
            <a:ext cx="8966585" cy="3463421"/>
          </a:xfrm>
          <a:prstGeom prst="rect">
            <a:avLst/>
          </a:prstGeom>
        </p:spPr>
      </p:pic>
    </p:spTree>
    <p:extLst>
      <p:ext uri="{BB962C8B-B14F-4D97-AF65-F5344CB8AC3E}">
        <p14:creationId xmlns:p14="http://schemas.microsoft.com/office/powerpoint/2010/main" val="3744471788"/>
      </p:ext>
    </p:extLst>
  </p:cSld>
  <p:clrMapOvr>
    <a:masterClrMapping/>
  </p:clrMapOvr>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864</TotalTime>
  <Words>1299</Words>
  <Application>Microsoft Office PowerPoint</Application>
  <PresentationFormat>画面に合わせる (4:3)</PresentationFormat>
  <Paragraphs>204</Paragraphs>
  <Slides>37</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37</vt:i4>
      </vt:variant>
    </vt:vector>
  </HeadingPairs>
  <TitlesOfParts>
    <vt:vector size="42" baseType="lpstr">
      <vt:lpstr>游ゴシック</vt:lpstr>
      <vt:lpstr>Calibri</vt:lpstr>
      <vt:lpstr>Calibri Light</vt:lpstr>
      <vt:lpstr>Wingdings</vt:lpstr>
      <vt:lpstr>レトロスペクト</vt:lpstr>
      <vt:lpstr>クラウドにおけるVM内コンテナを用いた低コストで迅速な自動障害復旧</vt:lpstr>
      <vt:lpstr>文献情報</vt:lpstr>
      <vt:lpstr>研究背景（1）</vt:lpstr>
      <vt:lpstr>研究背景（2）</vt:lpstr>
      <vt:lpstr>研究背景（3）</vt:lpstr>
      <vt:lpstr>研究背景（4）</vt:lpstr>
      <vt:lpstr>研究目的</vt:lpstr>
      <vt:lpstr>関連研究（1）</vt:lpstr>
      <vt:lpstr>関連研究（2）</vt:lpstr>
      <vt:lpstr>提案システム概要（1）</vt:lpstr>
      <vt:lpstr>提案システム概要（2）</vt:lpstr>
      <vt:lpstr>提案システム概要（3）</vt:lpstr>
      <vt:lpstr>提案システム概要（4）</vt:lpstr>
      <vt:lpstr>障害検知（1）</vt:lpstr>
      <vt:lpstr>障害検知（2）</vt:lpstr>
      <vt:lpstr>障害検知（3）</vt:lpstr>
      <vt:lpstr>障害検知（4）</vt:lpstr>
      <vt:lpstr>障害復旧（1）</vt:lpstr>
      <vt:lpstr>障害復旧（2）</vt:lpstr>
      <vt:lpstr>実験環境（1）</vt:lpstr>
      <vt:lpstr>実験環境（2）</vt:lpstr>
      <vt:lpstr>実験環境（3）</vt:lpstr>
      <vt:lpstr>実験結果（1）</vt:lpstr>
      <vt:lpstr>実験結果（2）</vt:lpstr>
      <vt:lpstr>実験結果（3）</vt:lpstr>
      <vt:lpstr>実験結果（4）</vt:lpstr>
      <vt:lpstr>コンテナ性能評価（1）</vt:lpstr>
      <vt:lpstr>コンテナ性能評価（2）</vt:lpstr>
      <vt:lpstr>コンテナ性能評価（3）</vt:lpstr>
      <vt:lpstr>コンテナ性能評価（4）</vt:lpstr>
      <vt:lpstr>マイグレーション性能評価(1)</vt:lpstr>
      <vt:lpstr>マイグレーション性能評価(2)</vt:lpstr>
      <vt:lpstr>まとめ</vt:lpstr>
      <vt:lpstr>不明点，疑問点</vt:lpstr>
      <vt:lpstr>PowerPoint プレゼンテーション</vt:lpstr>
      <vt:lpstr>障害検知（ホスト）</vt:lpstr>
      <vt:lpstr>障害検知（クラウド）</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鈴木洸太</dc:creator>
  <cp:lastModifiedBy>鈴木 洸太</cp:lastModifiedBy>
  <cp:revision>78</cp:revision>
  <dcterms:created xsi:type="dcterms:W3CDTF">2019-04-27T13:01:13Z</dcterms:created>
  <dcterms:modified xsi:type="dcterms:W3CDTF">2019-05-06T17:12:34Z</dcterms:modified>
</cp:coreProperties>
</file>