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74" r:id="rId12"/>
    <p:sldId id="275" r:id="rId13"/>
    <p:sldId id="273" r:id="rId14"/>
    <p:sldId id="267" r:id="rId15"/>
    <p:sldId id="290" r:id="rId16"/>
    <p:sldId id="268" r:id="rId17"/>
    <p:sldId id="294" r:id="rId18"/>
    <p:sldId id="269" r:id="rId19"/>
    <p:sldId id="271" r:id="rId20"/>
    <p:sldId id="270" r:id="rId21"/>
    <p:sldId id="272" r:id="rId22"/>
    <p:sldId id="277" r:id="rId23"/>
    <p:sldId id="276" r:id="rId24"/>
    <p:sldId id="280" r:id="rId25"/>
    <p:sldId id="278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5" r:id="rId35"/>
    <p:sldId id="288" r:id="rId36"/>
    <p:sldId id="289" r:id="rId37"/>
    <p:sldId id="291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5B4A9-8FFD-4C1E-9B47-82682728FB88}" v="56" dt="2019-04-30T07:06:05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sz="2400"/>
              <a:t>クラウドサービスの利用状況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958715661423904"/>
          <c:y val="0.11660952950010178"/>
          <c:w val="0.77165212740860045"/>
          <c:h val="0.5516582040031724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全社的に利用している</c:v>
                </c:pt>
              </c:strCache>
            </c:strRef>
          </c:tx>
          <c:spPr>
            <a:solidFill>
              <a:schemeClr val="accent1"/>
            </a:solidFill>
            <a:ln w="50800"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Sheet1!$B$5:$B$9</c:f>
              <c:numCache>
                <c:formatCode>0.0_ </c:formatCode>
                <c:ptCount val="5"/>
                <c:pt idx="0">
                  <c:v>29.4</c:v>
                </c:pt>
                <c:pt idx="1">
                  <c:v>24.4</c:v>
                </c:pt>
                <c:pt idx="2">
                  <c:v>22.8</c:v>
                </c:pt>
                <c:pt idx="3">
                  <c:v>20.7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1-4C35-BFF6-23C0B3BA8733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一部の事業所又は部門で利用している</c:v>
                </c:pt>
              </c:strCache>
            </c:strRef>
          </c:tx>
          <c:spPr>
            <a:solidFill>
              <a:schemeClr val="accent2"/>
            </a:solidFill>
            <a:ln w="47625" cap="flat">
              <a:solidFill>
                <a:srgbClr val="FF0000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Sheet1!$C$5:$C$9</c:f>
              <c:numCache>
                <c:formatCode>0.0_ </c:formatCode>
                <c:ptCount val="5"/>
                <c:pt idx="0">
                  <c:v>27.5</c:v>
                </c:pt>
                <c:pt idx="1">
                  <c:v>22.5</c:v>
                </c:pt>
                <c:pt idx="2">
                  <c:v>21.7</c:v>
                </c:pt>
                <c:pt idx="3">
                  <c:v>18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1-4C35-BFF6-23C0B3BA8733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利用していないが、今後利用する予定がある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Sheet1!$D$5:$D$9</c:f>
              <c:numCache>
                <c:formatCode>0.0_ </c:formatCode>
                <c:ptCount val="5"/>
                <c:pt idx="0">
                  <c:v>13.4</c:v>
                </c:pt>
                <c:pt idx="1">
                  <c:v>14.5</c:v>
                </c:pt>
                <c:pt idx="2">
                  <c:v>15</c:v>
                </c:pt>
                <c:pt idx="3">
                  <c:v>15.9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1-4C35-BFF6-23C0B3BA8733}"/>
            </c:ext>
          </c:extLst>
        </c:ser>
        <c:ser>
          <c:idx val="3"/>
          <c:order val="3"/>
          <c:tx>
            <c:strRef>
              <c:f>Sheet1!$E$4</c:f>
              <c:strCache>
                <c:ptCount val="1"/>
                <c:pt idx="0">
                  <c:v>利用していないし、今後も利用する予定もない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Sheet1!$E$5:$E$9</c:f>
              <c:numCache>
                <c:formatCode>0.0_ </c:formatCode>
                <c:ptCount val="5"/>
                <c:pt idx="0">
                  <c:v>22.1</c:v>
                </c:pt>
                <c:pt idx="1">
                  <c:v>29.3</c:v>
                </c:pt>
                <c:pt idx="2">
                  <c:v>30</c:v>
                </c:pt>
                <c:pt idx="3">
                  <c:v>32.200000000000003</c:v>
                </c:pt>
                <c:pt idx="4">
                  <c:v>34.4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1-4C35-BFF6-23C0B3BA8733}"/>
            </c:ext>
          </c:extLst>
        </c:ser>
        <c:ser>
          <c:idx val="4"/>
          <c:order val="4"/>
          <c:tx>
            <c:strRef>
              <c:f>Sheet1!$F$4</c:f>
              <c:strCache>
                <c:ptCount val="1"/>
                <c:pt idx="0">
                  <c:v>クラウドサービスについてよく分からない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Sheet1!$A$5:$A$9</c:f>
              <c:strCache>
                <c:ptCount val="5"/>
                <c:pt idx="0">
                  <c:v>2017年</c:v>
                </c:pt>
                <c:pt idx="1">
                  <c:v>2016年</c:v>
                </c:pt>
                <c:pt idx="2">
                  <c:v>2015年</c:v>
                </c:pt>
                <c:pt idx="3">
                  <c:v>2014年</c:v>
                </c:pt>
                <c:pt idx="4">
                  <c:v>2013年</c:v>
                </c:pt>
              </c:strCache>
            </c:strRef>
          </c:cat>
          <c:val>
            <c:numRef>
              <c:f>Sheet1!$F$5:$F$9</c:f>
              <c:numCache>
                <c:formatCode>0.0_ </c:formatCode>
                <c:ptCount val="5"/>
                <c:pt idx="0">
                  <c:v>7.6</c:v>
                </c:pt>
                <c:pt idx="1">
                  <c:v>9.3000000000000007</c:v>
                </c:pt>
                <c:pt idx="2">
                  <c:v>10.4</c:v>
                </c:pt>
                <c:pt idx="3">
                  <c:v>13.1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31-4C35-BFF6-23C0B3BA87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23212360"/>
        <c:axId val="523212688"/>
      </c:barChart>
      <c:catAx>
        <c:axId val="5232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3212688"/>
        <c:crosses val="autoZero"/>
        <c:auto val="1"/>
        <c:lblAlgn val="ctr"/>
        <c:lblOffset val="100"/>
        <c:noMultiLvlLbl val="0"/>
      </c:catAx>
      <c:valAx>
        <c:axId val="5232126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23212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66656915278999462"/>
          <c:w val="1"/>
          <c:h val="0.31133488212212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8B2A7-EC9C-43E3-BD68-4451654AB58E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96F5C-B295-42E4-9B3C-54734D5335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ライブ マイグレーション</a:t>
            </a:r>
            <a:r>
              <a:rPr kumimoji="1" lang="ja-JP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．．．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サーバ仮想化環境で動いている仮想マシンを、</a:t>
            </a:r>
            <a:r>
              <a:rPr kumimoji="1" lang="en-US" altLang="ja-JP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kumimoji="1" lang="ja-JP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やアプリケーションを停止させることなく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、丸ごと別の物理サーバへと移動させること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89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ストレージバックエンド</a:t>
            </a:r>
            <a:r>
              <a:rPr kumimoji="1" lang="ja-JP" altLang="en-US" dirty="0" err="1"/>
              <a:t>．．．</a:t>
            </a:r>
            <a:endParaRPr kumimoji="1" lang="en-US" altLang="ja-JP" dirty="0"/>
          </a:p>
          <a:p>
            <a:r>
              <a:rPr kumimoji="1" lang="ja-JP" altLang="en-US" dirty="0"/>
              <a:t>ファイルシステムのこと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96F5C-B295-42E4-9B3C-54734D53351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12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0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5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 marL="384048" indent="-182880">
              <a:buFont typeface="Wingdings" panose="05000000000000000000" pitchFamily="2" charset="2"/>
              <a:buChar char="Ø"/>
              <a:defRPr sz="2000"/>
            </a:lvl2pPr>
            <a:lvl3pPr marL="566928" indent="-182880">
              <a:buFont typeface="Wingdings" panose="05000000000000000000" pitchFamily="2" charset="2"/>
              <a:buChar char="Ø"/>
              <a:defRPr sz="1800"/>
            </a:lvl3pPr>
            <a:lvl4pPr marL="749808" indent="-182880">
              <a:buFont typeface="Wingdings" panose="05000000000000000000" pitchFamily="2" charset="2"/>
              <a:buChar char="Ø"/>
              <a:defRPr sz="1800"/>
            </a:lvl4pPr>
            <a:lvl5pPr marL="932688" indent="-182880">
              <a:buFont typeface="Wingdings" panose="05000000000000000000" pitchFamily="2" charset="2"/>
              <a:buChar char="Ø"/>
              <a:defRPr sz="15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68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5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2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4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F2A3BAA-AE56-4B39-BB85-0AC61BE7E721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7AB22DEB-E1FF-4BEE-A182-437B9452AE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76A05-0C39-4C13-9892-147AED355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500" dirty="0"/>
              <a:t>クラウドにおける</a:t>
            </a:r>
            <a:r>
              <a:rPr kumimoji="1" lang="en-US" altLang="ja-JP" sz="4500" dirty="0"/>
              <a:t>VM</a:t>
            </a:r>
            <a:r>
              <a:rPr kumimoji="1" lang="ja-JP" altLang="en-US" sz="4500" dirty="0"/>
              <a:t>内コンテナを用いた低コストで迅速な自動障害復旧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AC8AE-FF06-4DA7-A43D-54F405621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476056"/>
            <a:ext cx="7543800" cy="949433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名城大学理工学部情報工学科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pPr algn="r"/>
            <a:r>
              <a:rPr lang="ja-JP" altLang="en-US" sz="2400" dirty="0">
                <a:solidFill>
                  <a:schemeClr val="tx1"/>
                </a:solidFill>
              </a:rPr>
              <a:t>鈴木研究室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400" dirty="0">
                <a:solidFill>
                  <a:schemeClr val="tx1"/>
                </a:solidFill>
              </a:rPr>
              <a:t>鈴木洸太</a:t>
            </a:r>
          </a:p>
        </p:txBody>
      </p:sp>
    </p:spTree>
    <p:extLst>
      <p:ext uri="{BB962C8B-B14F-4D97-AF65-F5344CB8AC3E}">
        <p14:creationId xmlns:p14="http://schemas.microsoft.com/office/powerpoint/2010/main" val="5293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CBDBA-78DF-D54B-A075-6A48705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786AB-28D5-6042-B522-8FA8B7A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とコンテナを用いて低コストかつ，高速な復旧を行えるシステム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D5E652-E889-4226-925E-E1A4203F0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5" y="2702302"/>
            <a:ext cx="8210030" cy="396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2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障害対策コストは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C955239-6D37-4E29-9FC4-C3D40CCC5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2518139"/>
            <a:ext cx="8950036" cy="39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0681D-3F14-4161-8C53-257F73A1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提案システム概要（</a:t>
            </a:r>
            <a:r>
              <a:rPr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35AEA-599C-47A8-A1C3-611B834A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高速な障害復旧が行える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は他のサービスと共用利用によりコストを抑える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BA5B802-616F-4B0F-A068-52BB9BFBB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2552952"/>
            <a:ext cx="8963891" cy="37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C59E-8D4C-4FFF-8230-266B26C0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提案システム概要（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5C08DD-0913-40F1-9371-8262A332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コンテナを提供するシステム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コンテナを停止せずに</a:t>
            </a:r>
            <a:r>
              <a:rPr lang="en-US" altLang="ja-JP" dirty="0"/>
              <a:t>VM</a:t>
            </a:r>
            <a:r>
              <a:rPr lang="ja-JP" altLang="en-US" dirty="0"/>
              <a:t>間でマイグレーション可能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LXD</a:t>
            </a:r>
            <a:r>
              <a:rPr lang="ja-JP" altLang="en-US" dirty="0"/>
              <a:t> </a:t>
            </a:r>
            <a:r>
              <a:rPr lang="en-US" altLang="ja-JP" dirty="0"/>
              <a:t>2.21</a:t>
            </a:r>
            <a:r>
              <a:rPr lang="ja-JP" altLang="en-US" dirty="0"/>
              <a:t>ではライブマイグレーション可能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F07E5F-1C0D-4DC1-9B56-D97B38F8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58" y="3616134"/>
            <a:ext cx="4743883" cy="21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9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9D477F1-66BF-497E-9592-C4FC21F3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7" r="37035"/>
          <a:stretch/>
        </p:blipFill>
        <p:spPr>
          <a:xfrm>
            <a:off x="2256212" y="2881745"/>
            <a:ext cx="4677295" cy="36896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4A469D-1792-4868-8D82-EBD2C44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9DFF-18FD-4ED2-9DA6-5A77D874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CPU</a:t>
            </a:r>
            <a:r>
              <a:rPr kumimoji="1" lang="ja-JP" altLang="en-US" dirty="0"/>
              <a:t>使用量を</a:t>
            </a:r>
            <a:r>
              <a:rPr kumimoji="1" lang="en-US" altLang="ja-JP" dirty="0"/>
              <a:t>5</a:t>
            </a:r>
            <a:r>
              <a:rPr kumimoji="1" lang="ja-JP" altLang="en-US" dirty="0"/>
              <a:t>秒間隔で取得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取得した</a:t>
            </a:r>
            <a:r>
              <a:rPr lang="en-US" altLang="ja-JP" dirty="0"/>
              <a:t>CPU</a:t>
            </a:r>
            <a:r>
              <a:rPr lang="ja-JP" altLang="en-US" dirty="0"/>
              <a:t>使用量と</a:t>
            </a:r>
            <a:r>
              <a:rPr lang="en-US" altLang="ja-JP" dirty="0"/>
              <a:t>5</a:t>
            </a:r>
            <a:r>
              <a:rPr lang="ja-JP" altLang="en-US" dirty="0"/>
              <a:t>秒前の</a:t>
            </a:r>
            <a:r>
              <a:rPr lang="en-US" altLang="ja-JP" dirty="0"/>
              <a:t>CPU</a:t>
            </a:r>
            <a:r>
              <a:rPr lang="ja-JP" altLang="en-US" dirty="0"/>
              <a:t>使用量の差分から</a:t>
            </a:r>
            <a:r>
              <a:rPr lang="en-US" altLang="ja-JP" dirty="0"/>
              <a:t>CPU</a:t>
            </a:r>
            <a:r>
              <a:rPr lang="ja-JP" altLang="en-US" dirty="0"/>
              <a:t>使用率を算出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705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D1C3F-B10C-460E-9001-E30CE39D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障害検知（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0E59D-C54C-4700-9A72-4CE5AB3D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求めた</a:t>
            </a:r>
            <a:r>
              <a:rPr lang="en-US" altLang="ja-JP" dirty="0"/>
              <a:t>CPU</a:t>
            </a:r>
            <a:r>
              <a:rPr lang="ja-JP" altLang="en-US" dirty="0"/>
              <a:t>使用率を</a:t>
            </a:r>
            <a:r>
              <a:rPr lang="en-US" altLang="ja-JP" dirty="0"/>
              <a:t>Zabbix</a:t>
            </a:r>
            <a:r>
              <a:rPr lang="ja-JP" altLang="en-US" dirty="0"/>
              <a:t> </a:t>
            </a:r>
            <a:r>
              <a:rPr lang="en-US" altLang="ja-JP" dirty="0"/>
              <a:t>Sender</a:t>
            </a:r>
            <a:r>
              <a:rPr lang="ja-JP" altLang="en-US" dirty="0"/>
              <a:t>を利用して</a:t>
            </a:r>
            <a:r>
              <a:rPr lang="en-US" altLang="ja-JP" dirty="0"/>
              <a:t>Zabbix</a:t>
            </a:r>
            <a:r>
              <a:rPr lang="ja-JP" altLang="en-US" dirty="0"/>
              <a:t>サーバに送信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内システムの過負荷状態，異常停止を検出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113745-7DCE-4D17-ABDA-E09B1633C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" b="1905"/>
          <a:stretch/>
        </p:blipFill>
        <p:spPr>
          <a:xfrm>
            <a:off x="124486" y="2604653"/>
            <a:ext cx="8895027" cy="3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8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libvirt-snmp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のステータスが変化すると</a:t>
            </a:r>
            <a:r>
              <a:rPr lang="en-US" altLang="ja-JP" dirty="0"/>
              <a:t>SNMP</a:t>
            </a:r>
            <a:r>
              <a:rPr lang="ja-JP" altLang="en-US" dirty="0"/>
              <a:t>トラップを発行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SNMP</a:t>
            </a:r>
            <a:r>
              <a:rPr lang="ja-JP" altLang="en-US" dirty="0"/>
              <a:t>トラップの内容をログファイルに保管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58C555-2D07-4ABA-90D4-4DA449AFB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92" y="2727363"/>
            <a:ext cx="6509408" cy="38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417F89-38EB-4395-A224-F50D62E1B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0"/>
          <a:stretch/>
        </p:blipFill>
        <p:spPr>
          <a:xfrm>
            <a:off x="164943" y="3095170"/>
            <a:ext cx="8814114" cy="36231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177-16DB-4629-AD8D-69C32D8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5BF75-0A18-49DA-9319-6F7ED7B85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サーバに</a:t>
            </a:r>
            <a:r>
              <a:rPr lang="en-US" altLang="ja-JP" dirty="0"/>
              <a:t>SNMP</a:t>
            </a:r>
            <a:r>
              <a:rPr lang="ja-JP" altLang="en-US" dirty="0"/>
              <a:t>トラップの情報を送信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の状態変化が「</a:t>
            </a:r>
            <a:r>
              <a:rPr lang="en-US" altLang="ja-JP" dirty="0"/>
              <a:t>shutoff</a:t>
            </a:r>
            <a:r>
              <a:rPr lang="ja-JP" altLang="en-US" dirty="0"/>
              <a:t>」の場合に</a:t>
            </a:r>
            <a:r>
              <a:rPr lang="en-US" altLang="ja-JP" dirty="0"/>
              <a:t>VM</a:t>
            </a:r>
            <a:r>
              <a:rPr lang="ja-JP" altLang="en-US" dirty="0"/>
              <a:t>がクラッシュしたことを検知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484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D14847-38B9-4119-AB0B-86F4FE2C1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3832"/>
          <a:stretch/>
        </p:blipFill>
        <p:spPr>
          <a:xfrm>
            <a:off x="714201" y="2746155"/>
            <a:ext cx="7879815" cy="36823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5E1896-14F4-4223-B7AB-CA2BC7F7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5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3906CF-A294-479D-9A0D-77EB7A6E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Zabbix</a:t>
            </a:r>
            <a:r>
              <a:rPr kumimoji="1" lang="ja-JP" altLang="en-US" dirty="0"/>
              <a:t>サーバと</a:t>
            </a:r>
            <a:r>
              <a:rPr kumimoji="1" lang="en-US" altLang="ja-JP" dirty="0" err="1"/>
              <a:t>Zabbbix</a:t>
            </a:r>
            <a:r>
              <a:rPr kumimoji="1" lang="ja-JP" altLang="en-US" dirty="0"/>
              <a:t>エージェント間で死活監視を行う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一定期間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エージェントから応答がない場合，ホストに障害が発生していると判断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81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E482C-D599-4F6B-96DB-90094528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障害検知（</a:t>
            </a:r>
            <a:r>
              <a:rPr kumimoji="1" lang="en-US" altLang="ja-JP" dirty="0"/>
              <a:t>6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7CBCCB-0916-4514-B473-A6456C02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特定のクラウド内の</a:t>
            </a:r>
            <a:r>
              <a:rPr lang="en-US" altLang="ja-JP" dirty="0"/>
              <a:t>Zabbix</a:t>
            </a:r>
            <a:r>
              <a:rPr lang="ja-JP" altLang="en-US" dirty="0"/>
              <a:t>エージェントからの応答がない場合，クラウドに障害が発生していると判断</a:t>
            </a:r>
          </a:p>
          <a:p>
            <a:pPr lvl="1"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3A3F29-68D1-467E-8992-B3715225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79626"/>
            <a:ext cx="8686800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0CC0A-60AA-480A-A3FC-911CB5A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文献情報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0300-76D6-47D5-99CA-7ED2870C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3017520"/>
          </a:xfrm>
        </p:spPr>
        <p:txBody>
          <a:bodyPr/>
          <a:lstStyle/>
          <a:p>
            <a:pPr>
              <a:tabLst>
                <a:tab pos="870347" algn="l"/>
              </a:tabLst>
            </a:pPr>
            <a:r>
              <a:rPr kumimoji="1" lang="ja-JP" altLang="en-US" sz="2100" dirty="0"/>
              <a:t>論文名：</a:t>
            </a:r>
            <a:r>
              <a:rPr lang="ja-JP" altLang="en-US" sz="2100" dirty="0"/>
              <a:t>クラウドにおける</a:t>
            </a:r>
            <a:r>
              <a:rPr lang="en-US" altLang="ja-JP" sz="2100" dirty="0"/>
              <a:t>VM</a:t>
            </a:r>
            <a:r>
              <a:rPr lang="ja-JP" altLang="en-US" sz="2100" dirty="0"/>
              <a:t>内コンテナを用いた低コストで迅速な自動障害復旧</a:t>
            </a:r>
            <a:endParaRPr lang="en-US" altLang="ja-JP" sz="2100" dirty="0"/>
          </a:p>
          <a:p>
            <a:r>
              <a:rPr lang="ja-JP" altLang="en-US" sz="2100" dirty="0"/>
              <a:t>出典：</a:t>
            </a:r>
            <a:r>
              <a:rPr lang="ja-JP" altLang="en-US" dirty="0"/>
              <a:t>研究報告システムソフトウェアとオペレーティング・システム（</a:t>
            </a:r>
            <a:r>
              <a:rPr lang="en-US" altLang="ja-JP" dirty="0"/>
              <a:t>OS</a:t>
            </a:r>
            <a:r>
              <a:rPr lang="ja-JP" altLang="en-US" dirty="0"/>
              <a:t>）</a:t>
            </a:r>
            <a:r>
              <a:rPr lang="en-US" altLang="ja-JP" dirty="0"/>
              <a:t>, 2018-OS-142,8,pp.1 - 8</a:t>
            </a:r>
            <a:endParaRPr lang="en-US" altLang="ja-JP" sz="2100" dirty="0"/>
          </a:p>
          <a:p>
            <a:r>
              <a:rPr kumimoji="1" lang="ja-JP" altLang="en-US" sz="2100" dirty="0"/>
              <a:t>発行日：</a:t>
            </a:r>
            <a:r>
              <a:rPr kumimoji="1" lang="en-US" altLang="ja-JP" sz="2100" dirty="0"/>
              <a:t>2018</a:t>
            </a:r>
            <a:r>
              <a:rPr kumimoji="1" lang="ja-JP" altLang="en-US" sz="2100" dirty="0"/>
              <a:t>年</a:t>
            </a:r>
            <a:r>
              <a:rPr kumimoji="1" lang="en-US" altLang="ja-JP" sz="2100" dirty="0"/>
              <a:t>2</a:t>
            </a:r>
            <a:r>
              <a:rPr kumimoji="1" lang="ja-JP" altLang="en-US" sz="2100" dirty="0"/>
              <a:t>月</a:t>
            </a:r>
            <a:r>
              <a:rPr kumimoji="1" lang="en-US" altLang="ja-JP" sz="2100" dirty="0"/>
              <a:t>28</a:t>
            </a:r>
            <a:r>
              <a:rPr kumimoji="1" lang="ja-JP" altLang="en-US" sz="2100" dirty="0"/>
              <a:t>日</a:t>
            </a:r>
            <a:endParaRPr kumimoji="1" lang="en-US" altLang="ja-JP" sz="2100" dirty="0"/>
          </a:p>
          <a:p>
            <a:r>
              <a:rPr lang="ja-JP" altLang="en-US" sz="2100" dirty="0"/>
              <a:t>著者：森川　智紀</a:t>
            </a:r>
            <a:r>
              <a:rPr lang="en-US" altLang="ja-JP" sz="2100" dirty="0"/>
              <a:t>†</a:t>
            </a:r>
            <a:r>
              <a:rPr lang="ja-JP" altLang="en-US" sz="2100" dirty="0" err="1"/>
              <a:t>，</a:t>
            </a:r>
            <a:r>
              <a:rPr lang="ja-JP" altLang="en-US" sz="2100" dirty="0"/>
              <a:t>光来　健一</a:t>
            </a:r>
            <a:r>
              <a:rPr lang="en-US" altLang="ja-JP" sz="2100" dirty="0"/>
              <a:t>†</a:t>
            </a:r>
            <a:endParaRPr kumimoji="1"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CE009B-B5EB-4D78-8573-8EB0A26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2097" y="4630986"/>
            <a:ext cx="3617103" cy="365125"/>
          </a:xfrm>
        </p:spPr>
        <p:txBody>
          <a:bodyPr/>
          <a:lstStyle/>
          <a:p>
            <a:pPr algn="l"/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†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九州工業大学</a:t>
            </a:r>
          </a:p>
        </p:txBody>
      </p:sp>
    </p:spTree>
    <p:extLst>
      <p:ext uri="{BB962C8B-B14F-4D97-AF65-F5344CB8AC3E}">
        <p14:creationId xmlns:p14="http://schemas.microsoft.com/office/powerpoint/2010/main" val="548733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復旧用スクリプトの実行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障害検知時に，復旧用スクリプトを実行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必要に応じてコンテナの起動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バックアップから運用系の状態に復元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181221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5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CB0E-30A8-4099-AADF-4AC2E5B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障害復旧（</a:t>
            </a:r>
            <a:r>
              <a:rPr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4EC6-8838-48AD-B620-2CDB881C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サービス提供元の切り替え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コンテナが使用するネットワークポートの確認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DNSupdate</a:t>
            </a:r>
            <a:r>
              <a:rPr lang="ja-JP" altLang="en-US" dirty="0"/>
              <a:t>を実行し，</a:t>
            </a:r>
            <a:r>
              <a:rPr lang="en-US" altLang="ja-JP" dirty="0"/>
              <a:t>DNS</a:t>
            </a:r>
            <a:r>
              <a:rPr lang="ja-JP" altLang="en-US" dirty="0"/>
              <a:t>レコードの更新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66BE75-293F-4F2D-9DD3-61FB6A7B1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2978549"/>
            <a:ext cx="8981440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AD979AA-5C71-4C57-AF17-BCD6412B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443C0A3-7A8C-41B4-A124-B6E47D90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復旧時間，障害対策コストの比較を行う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を動作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Apache Web</a:t>
            </a:r>
            <a:r>
              <a:rPr lang="ja-JP" altLang="en-US" dirty="0"/>
              <a:t>サーバ</a:t>
            </a:r>
            <a:r>
              <a:rPr lang="en-US" altLang="ja-JP" dirty="0"/>
              <a:t>3</a:t>
            </a:r>
            <a:r>
              <a:rPr lang="ja-JP" altLang="en-US" dirty="0"/>
              <a:t>台，</a:t>
            </a:r>
            <a:r>
              <a:rPr lang="en-US" altLang="ja-JP" dirty="0"/>
              <a:t>MySQL</a:t>
            </a:r>
            <a:r>
              <a:rPr lang="ja-JP" altLang="en-US" dirty="0"/>
              <a:t>サーバ</a:t>
            </a:r>
            <a:r>
              <a:rPr lang="en-US" altLang="ja-JP" dirty="0"/>
              <a:t>1</a:t>
            </a:r>
            <a:r>
              <a:rPr lang="ja-JP" altLang="en-US" dirty="0"/>
              <a:t>台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1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上に</a:t>
            </a:r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コンテナ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比較対象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運用系，待機系ともに</a:t>
            </a:r>
            <a:r>
              <a:rPr kumimoji="1" lang="en-US" altLang="ja-JP" dirty="0"/>
              <a:t>4</a:t>
            </a:r>
            <a:r>
              <a:rPr lang="ja-JP" altLang="en-US" dirty="0"/>
              <a:t>台の</a:t>
            </a:r>
            <a:r>
              <a:rPr lang="en-US" altLang="ja-JP" dirty="0"/>
              <a:t>VM</a:t>
            </a:r>
            <a:r>
              <a:rPr lang="ja-JP" altLang="en-US" dirty="0"/>
              <a:t>を用いる従来システム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706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C3A58-53DC-4431-965F-13B51D4C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実験環境</a:t>
            </a:r>
            <a:r>
              <a:rPr lang="ja-JP" altLang="en-US" dirty="0"/>
              <a:t>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9B877-529F-405F-AB52-C12EDFF6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運用系と待機系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7209177-DC25-4471-9126-037473E29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4707789"/>
              </p:ext>
            </p:extLst>
          </p:nvPr>
        </p:nvGraphicFramePr>
        <p:xfrm>
          <a:off x="546100" y="2582334"/>
          <a:ext cx="40259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61983109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670335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Intel Xeon E3-1226 v3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9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0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Network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ギガビットイーサネット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1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Linux 4.4.0-101-generic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3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Hypervisor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KVM 2.5.0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Container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LXD 2.15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64468"/>
                  </a:ext>
                </a:extLst>
              </a:tr>
            </a:tbl>
          </a:graphicData>
        </a:graphic>
      </p:graphicFrame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5B1E48A-A2D2-4E56-9A05-56E0DCE65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VM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4860336C-7665-41BB-BB1C-4CB3ADEDF4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60528918"/>
              </p:ext>
            </p:extLst>
          </p:nvPr>
        </p:nvGraphicFramePr>
        <p:xfrm>
          <a:off x="4664075" y="2582863"/>
          <a:ext cx="37020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582">
                  <a:extLst>
                    <a:ext uri="{9D8B030D-6E8A-4147-A177-3AD203B41FA5}">
                      <a16:colId xmlns:a16="http://schemas.microsoft.com/office/drawing/2014/main" val="2768448423"/>
                    </a:ext>
                  </a:extLst>
                </a:gridCol>
                <a:gridCol w="2618468">
                  <a:extLst>
                    <a:ext uri="{9D8B030D-6E8A-4147-A177-3AD203B41FA5}">
                      <a16:colId xmlns:a16="http://schemas.microsoft.com/office/drawing/2014/main" val="2716276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0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CPU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2GB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9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Ubuntu 16.04.2 LTS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0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Kernel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Linux 4.4.0-083-generic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95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64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D721F59-4EA1-412D-A284-46AD702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実験環境（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9E5833A3-1052-49C1-8334-FC490B321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785065"/>
              </p:ext>
            </p:extLst>
          </p:nvPr>
        </p:nvGraphicFramePr>
        <p:xfrm>
          <a:off x="822960" y="2874963"/>
          <a:ext cx="7543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53913825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5962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項目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内容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65017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クラウド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Amazon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EC2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351120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仮想</a:t>
                      </a:r>
                      <a:r>
                        <a:rPr kumimoji="1" lang="en-US" altLang="ja-JP" sz="2000" dirty="0"/>
                        <a:t>CPU</a:t>
                      </a:r>
                      <a:r>
                        <a:rPr kumimoji="1" lang="ja-JP" altLang="en-US" sz="2000" dirty="0"/>
                        <a:t>数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81447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Memory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32GB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232586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OS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Red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Hat Enterprise</a:t>
                      </a:r>
                      <a:r>
                        <a:rPr kumimoji="1" lang="ja-JP" altLang="en-US" sz="2000" dirty="0"/>
                        <a:t> </a:t>
                      </a:r>
                      <a:r>
                        <a:rPr kumimoji="1" lang="en-US" altLang="ja-JP" sz="2000" dirty="0"/>
                        <a:t>Linux</a:t>
                      </a:r>
                      <a:endParaRPr kumimoji="1" lang="ja-JP" altLang="en-US" sz="2000" dirty="0"/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58317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レンタル期間</a:t>
                      </a:r>
                    </a:p>
                  </a:txBody>
                  <a:tcPr marL="44893" marR="44893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年間</a:t>
                      </a:r>
                    </a:p>
                  </a:txBody>
                  <a:tcPr marL="44893" marR="44893"/>
                </a:tc>
                <a:extLst>
                  <a:ext uri="{0D108BD9-81ED-4DB2-BD59-A6C34878D82A}">
                    <a16:rowId xmlns:a16="http://schemas.microsoft.com/office/drawing/2014/main" val="846238293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784F233-B644-46E3-9E09-0A36FECC3DAC}"/>
              </a:ext>
            </a:extLst>
          </p:cNvPr>
          <p:cNvSpPr txBox="1"/>
          <p:nvPr/>
        </p:nvSpPr>
        <p:spPr>
          <a:xfrm>
            <a:off x="3263789" y="2075329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コスト見積もり環境</a:t>
            </a:r>
          </a:p>
        </p:txBody>
      </p:sp>
    </p:spTree>
    <p:extLst>
      <p:ext uri="{BB962C8B-B14F-4D97-AF65-F5344CB8AC3E}">
        <p14:creationId xmlns:p14="http://schemas.microsoft.com/office/powerpoint/2010/main" val="95792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同等の時間でサービスの切り替えが可能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362A7B-A516-48E8-AF79-73C77A155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5"/>
          <a:stretch/>
        </p:blipFill>
        <p:spPr>
          <a:xfrm>
            <a:off x="1892112" y="2852722"/>
            <a:ext cx="5405496" cy="33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3E54BC9-3958-44DF-BB8C-25935594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87" y="2501900"/>
            <a:ext cx="6063225" cy="376953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ウォームスタンバイにおけるコスト試算の比較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 err="1"/>
              <a:t>VCRecovery</a:t>
            </a:r>
            <a:r>
              <a:rPr lang="ja-JP" altLang="en-US" dirty="0"/>
              <a:t>を利用することで年間約</a:t>
            </a:r>
            <a:r>
              <a:rPr lang="en-US" altLang="ja-JP" dirty="0"/>
              <a:t>15,000</a:t>
            </a:r>
            <a:r>
              <a:rPr lang="ja-JP" altLang="en-US" dirty="0"/>
              <a:t>ドル削減が可能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18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kumimoji="1" lang="en-US" altLang="ja-JP" dirty="0"/>
              <a:t>3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コールドスタンバイ</a:t>
            </a:r>
            <a:r>
              <a:rPr kumimoji="1" lang="ja-JP" altLang="en-US" dirty="0"/>
              <a:t>における復旧時間の比較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従来システムの半分程度の時間でサービスの切り替えが可能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624D9E0-6009-4678-B689-C648492A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50" y="2655306"/>
            <a:ext cx="5714700" cy="36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5EC68-FDCA-4622-B175-AAA7972D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実験結果（</a:t>
            </a:r>
            <a:r>
              <a:rPr lang="en-US" altLang="ja-JP" dirty="0"/>
              <a:t>4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99936-406A-49F1-8F63-A33BC90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コールド</a:t>
            </a:r>
            <a:r>
              <a:rPr kumimoji="1" lang="ja-JP" altLang="en-US" dirty="0"/>
              <a:t>スタンバイにおけるコスト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VCRecovery</a:t>
            </a:r>
            <a:r>
              <a:rPr kumimoji="1" lang="ja-JP" altLang="en-US" dirty="0"/>
              <a:t>は</a:t>
            </a:r>
            <a:r>
              <a:rPr kumimoji="1" lang="en-US" altLang="ja-JP" dirty="0"/>
              <a:t>VM1</a:t>
            </a:r>
            <a:r>
              <a:rPr kumimoji="1" lang="ja-JP" altLang="en-US" dirty="0"/>
              <a:t>台分のコストが必要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待機系の共有ユーザを増やすことでコストを抑えることが可能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5EBAD3-0F80-4539-999A-8FDE81F36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8" y="2797833"/>
            <a:ext cx="5236104" cy="34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AD9AE-C2BD-4526-A254-E64B481F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BC43-B8E7-4AA7-8788-99183C8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ベンチマークで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</a:t>
            </a:r>
            <a:r>
              <a:rPr lang="ja-JP" altLang="en-US" dirty="0"/>
              <a:t>各種</a:t>
            </a:r>
            <a:r>
              <a:rPr kumimoji="1" lang="ja-JP" altLang="en-US" dirty="0"/>
              <a:t>性能を</a:t>
            </a:r>
            <a:r>
              <a:rPr lang="ja-JP" altLang="en-US" dirty="0"/>
              <a:t>測定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測定対象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</a:t>
            </a:r>
            <a:r>
              <a:rPr lang="ja-JP" altLang="en-US" dirty="0"/>
              <a:t>ディレクトリ</a:t>
            </a:r>
            <a:r>
              <a:rPr lang="en-US" altLang="ja-JP" dirty="0"/>
              <a:t>(</a:t>
            </a:r>
            <a:r>
              <a:rPr lang="en-US" altLang="ja-JP" dirty="0" err="1"/>
              <a:t>dir</a:t>
            </a:r>
            <a:r>
              <a:rPr lang="en-US" altLang="ja-JP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lang="ja-JP" altLang="en-US" dirty="0"/>
              <a:t>　ストレージバックエンド</a:t>
            </a:r>
            <a:r>
              <a:rPr lang="en-US" altLang="ja-JP" dirty="0"/>
              <a:t>: ZFS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79CC04E-B205-480D-ABF2-AD749E497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1336"/>
              </p:ext>
            </p:extLst>
          </p:nvPr>
        </p:nvGraphicFramePr>
        <p:xfrm>
          <a:off x="-1" y="2253313"/>
          <a:ext cx="9144001" cy="413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E91F66BC-449B-4A0A-9D1D-C94C1893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41385-BE17-44ED-98ED-0BEAAFF1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近年，</a:t>
            </a:r>
            <a:r>
              <a:rPr lang="ja-JP" altLang="en-US" dirty="0"/>
              <a:t>様々なサービスの提供にクラウド環境を活用することが増えている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C045FA-220E-4C91-B7DE-94D978F110F6}"/>
              </a:ext>
            </a:extLst>
          </p:cNvPr>
          <p:cNvSpPr txBox="1"/>
          <p:nvPr/>
        </p:nvSpPr>
        <p:spPr>
          <a:xfrm>
            <a:off x="204715" y="6385046"/>
            <a:ext cx="654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http://www.soumu.go.jp/johotsusintokei/statistics/statistics05.html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89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3DD1F033-D79A-4E4F-B9F3-67D8CB8FC7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3"/>
          <a:stretch/>
        </p:blipFill>
        <p:spPr>
          <a:xfrm>
            <a:off x="0" y="3084575"/>
            <a:ext cx="9144000" cy="36326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4264D4C-A8E4-4755-AEFA-2A802262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C15753-C172-4D65-9A35-0A16CC93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UnixBench</a:t>
            </a:r>
            <a:r>
              <a:rPr lang="ja-JP" altLang="en-US" dirty="0"/>
              <a:t>による性能評価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LXD</a:t>
            </a:r>
            <a:r>
              <a:rPr kumimoji="1" lang="ja-JP" altLang="en-US" dirty="0"/>
              <a:t>ディレクトリ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dir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の場合，</a:t>
            </a:r>
            <a:r>
              <a:rPr kumimoji="1" lang="en-US" altLang="ja-JP" dirty="0"/>
              <a:t>6.6</a:t>
            </a:r>
            <a:r>
              <a:rPr lang="en-US" altLang="ja-JP" dirty="0"/>
              <a:t>%</a:t>
            </a:r>
            <a:r>
              <a:rPr lang="ja-JP" altLang="en-US" dirty="0"/>
              <a:t>の</a:t>
            </a:r>
            <a:r>
              <a:rPr kumimoji="1" lang="ja-JP" altLang="en-US" dirty="0"/>
              <a:t>性能低下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LXD ZFS</a:t>
            </a:r>
            <a:r>
              <a:rPr lang="ja-JP" altLang="en-US" dirty="0"/>
              <a:t>の場合，</a:t>
            </a:r>
            <a:r>
              <a:rPr lang="en-US" altLang="ja-JP" dirty="0"/>
              <a:t>43.1%</a:t>
            </a:r>
            <a:r>
              <a:rPr lang="ja-JP" altLang="en-US" dirty="0"/>
              <a:t>の性能低下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165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C95E6-B748-4A83-B05E-862BE652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49CDD-37CA-4159-95CA-F42CE6F9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fio</a:t>
            </a:r>
            <a:r>
              <a:rPr kumimoji="1" lang="ja-JP" altLang="en-US" dirty="0"/>
              <a:t>によるディスクアクセスのスループット測定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ストレージバックエンドがディレクトリの場合</a:t>
            </a:r>
            <a:r>
              <a:rPr lang="en-US" altLang="ja-JP" dirty="0"/>
              <a:t>28%</a:t>
            </a:r>
            <a:r>
              <a:rPr lang="ja-JP" altLang="en-US" dirty="0"/>
              <a:t>の性能低下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ZFS</a:t>
            </a:r>
            <a:r>
              <a:rPr kumimoji="1" lang="ja-JP" altLang="en-US" dirty="0"/>
              <a:t>の場合では，エラーのため測定不能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3BD888-3EEB-4491-8BD1-AC22CE6FF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9" b="3914"/>
          <a:stretch/>
        </p:blipFill>
        <p:spPr>
          <a:xfrm>
            <a:off x="1829302" y="3096178"/>
            <a:ext cx="5485396" cy="33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61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79394E-7F91-47BC-8212-A7551844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コンテナ性能評価（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C504E-E3FE-4419-A253-7DF9F77A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Iperf3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TCP</a:t>
            </a:r>
            <a:r>
              <a:rPr kumimoji="1" lang="ja-JP" altLang="en-US" dirty="0"/>
              <a:t>スループットの測定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内コンテナ利用による性能低下は確認できず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BADC42-4087-4B53-8E5F-F4AED7F0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b="2906"/>
          <a:stretch/>
        </p:blipFill>
        <p:spPr>
          <a:xfrm>
            <a:off x="1237306" y="2634396"/>
            <a:ext cx="6669387" cy="36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18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A2FBA-8325-48A7-8B2D-0A0547BB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マイグレーション性能評価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666109-88D4-4EC3-A6DA-C3423BAD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内コンテナとホスト上で動作するコンテナの性能を比較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マイグレーション時間とダウンタイムを測定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F40BBE9-6FF3-472B-8113-839DBE806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03242"/>
              </p:ext>
            </p:extLst>
          </p:nvPr>
        </p:nvGraphicFramePr>
        <p:xfrm>
          <a:off x="1524000" y="300813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715371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34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7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コンテナイメージサイズ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950MB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Container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LXD</a:t>
                      </a:r>
                      <a:r>
                        <a:rPr kumimoji="1" lang="ja-JP" altLang="en-US" dirty="0"/>
                        <a:t>　</a:t>
                      </a:r>
                      <a:r>
                        <a:rPr kumimoji="1" lang="en-US" altLang="ja-JP" dirty="0"/>
                        <a:t>2.21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5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9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30708-8EAC-4834-B096-AF5AD7EE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マイグレーション性能評価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F227AC-7A76-4EBF-B037-87436177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マイグレーション時間は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内コンテナのほうが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秒程度高速化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内コンテナのオーバヘッドは無い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VM</a:t>
            </a:r>
            <a:r>
              <a:rPr kumimoji="1" lang="ja-JP" altLang="en-US" dirty="0"/>
              <a:t>内コンテナのダウンタイムは</a:t>
            </a:r>
            <a:r>
              <a:rPr kumimoji="1" lang="en-US" altLang="ja-JP" dirty="0"/>
              <a:t>5.6</a:t>
            </a:r>
            <a:r>
              <a:rPr kumimoji="1" lang="ja-JP" altLang="en-US" dirty="0"/>
              <a:t>秒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5F82072-E88C-446A-904B-DE9F8FFF2F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3"/>
          <a:stretch/>
        </p:blipFill>
        <p:spPr>
          <a:xfrm>
            <a:off x="2016892" y="2941504"/>
            <a:ext cx="5110215" cy="36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51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5CF57-C002-4A92-B7C6-CD0818E3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F7423-73BE-4A3E-9C58-8B36E601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VCRecovery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により低コスト，高速な障害復旧が可能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Zabbix</a:t>
            </a:r>
            <a:r>
              <a:rPr lang="ja-JP" altLang="en-US" dirty="0"/>
              <a:t>や</a:t>
            </a:r>
            <a:r>
              <a:rPr lang="en-US" altLang="ja-JP" dirty="0"/>
              <a:t>LXD</a:t>
            </a:r>
            <a:r>
              <a:rPr lang="ja-JP" altLang="en-US" dirty="0"/>
              <a:t>により自動で障害検知，復旧を行うことが可能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今後の課題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運用系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と待機系</a:t>
            </a:r>
            <a:r>
              <a:rPr kumimoji="1" lang="en-US" altLang="ja-JP" dirty="0"/>
              <a:t>VM</a:t>
            </a:r>
            <a:r>
              <a:rPr kumimoji="1" lang="ja-JP" altLang="en-US" dirty="0"/>
              <a:t>内コンテナの間で</a:t>
            </a:r>
            <a:r>
              <a:rPr kumimoji="1" lang="en-US" altLang="ja-JP" dirty="0"/>
              <a:t>VM</a:t>
            </a:r>
            <a:r>
              <a:rPr kumimoji="1" lang="ja-JP" altLang="en-US" dirty="0"/>
              <a:t>状態の同期をどのようにとるか検討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障害規模に応じた障害対策の実現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ライブマイグレーション利用によるダウンタイムの削減</a:t>
            </a:r>
          </a:p>
        </p:txBody>
      </p:sp>
    </p:spTree>
    <p:extLst>
      <p:ext uri="{BB962C8B-B14F-4D97-AF65-F5344CB8AC3E}">
        <p14:creationId xmlns:p14="http://schemas.microsoft.com/office/powerpoint/2010/main" val="2731036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FAB1B-214F-4A64-B51C-359E0543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不明点，疑問点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EC786-F177-4B1D-AA3D-5050ED87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/>
              <a:t>5.6</a:t>
            </a:r>
            <a:r>
              <a:rPr lang="ja-JP" altLang="en-US" dirty="0"/>
              <a:t>秒のダウンタイムは何に対してかなり長いのかが不明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そもそも比較を行っていない</a:t>
            </a:r>
          </a:p>
        </p:txBody>
      </p:sp>
    </p:spTree>
    <p:extLst>
      <p:ext uri="{BB962C8B-B14F-4D97-AF65-F5344CB8AC3E}">
        <p14:creationId xmlns:p14="http://schemas.microsoft.com/office/powerpoint/2010/main" val="962646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3">
            <a:extLst>
              <a:ext uri="{FF2B5EF4-FFF2-40B4-BE49-F238E27FC236}">
                <a16:creationId xmlns:a16="http://schemas.microsoft.com/office/drawing/2014/main" id="{2BFB61AF-8222-46FB-96E0-214DDFACFD40}"/>
              </a:ext>
            </a:extLst>
          </p:cNvPr>
          <p:cNvSpPr txBox="1">
            <a:spLocks/>
          </p:cNvSpPr>
          <p:nvPr/>
        </p:nvSpPr>
        <p:spPr>
          <a:xfrm>
            <a:off x="800100" y="2787350"/>
            <a:ext cx="7543800" cy="641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dirty="0"/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3545044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1142F-1325-43A6-AC22-8E61B10E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330EC9-C828-4A2D-8902-43A1B485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53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A3DD10B-5447-4758-8666-8AE9DE599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5" y="2912790"/>
            <a:ext cx="8715550" cy="332563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437E22-2934-EC4A-ABD5-23CE4EE5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12AEF-EE89-6041-92CC-EC0E669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アクティブ・スタンバイ方式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システムを運用系，待機系に分け，運用系に障害が発生した場合は待機系に切り替え復旧を行う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FB2ED3-51B8-4E22-A805-769784C74BB5}"/>
              </a:ext>
            </a:extLst>
          </p:cNvPr>
          <p:cNvSpPr txBox="1"/>
          <p:nvPr/>
        </p:nvSpPr>
        <p:spPr>
          <a:xfrm>
            <a:off x="452236" y="5869094"/>
            <a:ext cx="208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VM:Virtual Machine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87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6CE7E-65B8-9442-BD6A-827A513B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DDC3B-8F71-3448-B388-09A7CD6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ウォームスタンバイの問題点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待機系を常時動作する必要があるため，コストがかかる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8F1024-8547-4BCC-9B20-B4733058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2" y="2699337"/>
            <a:ext cx="8754935" cy="34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37218-BE40-EF4F-8DCF-B8DC982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研究背景（</a:t>
            </a:r>
            <a:r>
              <a:rPr lang="en-US" altLang="ja-JP" dirty="0"/>
              <a:t>4</a:t>
            </a:r>
            <a:r>
              <a:rPr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92B723-B594-664D-A853-581FAD77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コールドスタンバイの問題点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 dirty="0"/>
              <a:t>復旧時間が長い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045789-C8D8-42F0-80B2-B57D97BA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6" y="2790186"/>
            <a:ext cx="8722588" cy="33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0CAF0-73CF-E54B-9C0B-FD80325F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研究目的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D4579310-8E53-FA41-83E8-7A9F57815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73837"/>
              </p:ext>
            </p:extLst>
          </p:nvPr>
        </p:nvGraphicFramePr>
        <p:xfrm>
          <a:off x="822963" y="2285625"/>
          <a:ext cx="7543797" cy="151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683285811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24612489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758401340"/>
                    </a:ext>
                  </a:extLst>
                </a:gridCol>
              </a:tblGrid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待機系の状態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コスト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復旧の速さ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463337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ウォームスタンバイ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高い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速い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380914"/>
                  </a:ext>
                </a:extLst>
              </a:tr>
              <a:tr h="506054"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コールドスタンバイ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低い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100" dirty="0"/>
                        <a:t>遅い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656461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DB0DE-11BA-3A4E-9027-C4D97210020E}"/>
              </a:ext>
            </a:extLst>
          </p:cNvPr>
          <p:cNvSpPr txBox="1"/>
          <p:nvPr/>
        </p:nvSpPr>
        <p:spPr>
          <a:xfrm>
            <a:off x="800101" y="3949582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コストと復旧の速さがトレードオフ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413476-D80E-466E-A3EE-7D1481CB6C5B}"/>
              </a:ext>
            </a:extLst>
          </p:cNvPr>
          <p:cNvSpPr txBox="1"/>
          <p:nvPr/>
        </p:nvSpPr>
        <p:spPr>
          <a:xfrm>
            <a:off x="822962" y="5510997"/>
            <a:ext cx="754379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ja-JP" altLang="en-US" sz="2800" b="1" dirty="0"/>
              <a:t>低コストかつ迅速な復旧が行えるシステムの提案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FFE8862-158E-4A3F-9A31-190AF7713057}"/>
              </a:ext>
            </a:extLst>
          </p:cNvPr>
          <p:cNvSpPr/>
          <p:nvPr/>
        </p:nvSpPr>
        <p:spPr>
          <a:xfrm>
            <a:off x="4130733" y="4590172"/>
            <a:ext cx="928254" cy="780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59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D21FA-E66E-4CF1-AF43-073D8D6C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D23FF-A2EA-45F9-8027-ED9E7227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err="1"/>
              <a:t>Picocenter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長期間実行されるが，ほとんど使用</a:t>
            </a:r>
            <a:r>
              <a:rPr lang="ja-JP" altLang="en-US" dirty="0"/>
              <a:t>されないサービスを</a:t>
            </a:r>
            <a:r>
              <a:rPr lang="en-US" altLang="ja-JP" dirty="0"/>
              <a:t>VM</a:t>
            </a:r>
            <a:r>
              <a:rPr lang="ja-JP" altLang="en-US" dirty="0"/>
              <a:t>内コンテナを用いて実行する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サービスの要求があるまでは，コンテナごとストレージに退避させる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2E83B-66B5-4EC5-BB62-141542EEA373}"/>
              </a:ext>
            </a:extLst>
          </p:cNvPr>
          <p:cNvSpPr txBox="1"/>
          <p:nvPr/>
        </p:nvSpPr>
        <p:spPr>
          <a:xfrm>
            <a:off x="0" y="62482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Zhang, Liang and Litton, James and </a:t>
            </a:r>
            <a:r>
              <a:rPr kumimoji="1" lang="en-US" altLang="ja-JP" sz="1200" dirty="0" err="1"/>
              <a:t>Cangialosi</a:t>
            </a:r>
            <a:r>
              <a:rPr kumimoji="1" lang="en-US" altLang="ja-JP" sz="1200" dirty="0"/>
              <a:t>, Frank and Benson, Theophilus and Levin, Dave and </a:t>
            </a:r>
            <a:r>
              <a:rPr kumimoji="1" lang="en-US" altLang="ja-JP" sz="1200" dirty="0" err="1"/>
              <a:t>Mislove</a:t>
            </a:r>
            <a:r>
              <a:rPr kumimoji="1" lang="en-US" altLang="ja-JP" sz="1200" dirty="0"/>
              <a:t>, Alan,"</a:t>
            </a:r>
            <a:r>
              <a:rPr kumimoji="1" lang="en-US" altLang="ja-JP" sz="1200" dirty="0" err="1"/>
              <a:t>Picocenter</a:t>
            </a:r>
            <a:r>
              <a:rPr kumimoji="1" lang="en-US" altLang="ja-JP" sz="1200" dirty="0"/>
              <a:t>: Supporting Long-lived, Mostly-idle Applications in Cloud </a:t>
            </a:r>
            <a:r>
              <a:rPr kumimoji="1" lang="en-US" altLang="ja-JP" sz="1200" dirty="0" err="1"/>
              <a:t>Environments",Proceedings</a:t>
            </a:r>
            <a:r>
              <a:rPr kumimoji="1" lang="en-US" altLang="ja-JP" sz="1200" dirty="0"/>
              <a:t> of the Eleventh European Conference on Computer </a:t>
            </a:r>
            <a:r>
              <a:rPr kumimoji="1" lang="en-US" altLang="ja-JP" sz="1200" dirty="0" err="1"/>
              <a:t>Systems,EuroSys</a:t>
            </a:r>
            <a:r>
              <a:rPr kumimoji="1" lang="en-US" altLang="ja-JP" sz="1200" dirty="0"/>
              <a:t> ‘16, pp.37:1--37:16</a:t>
            </a:r>
            <a:endParaRPr kumimoji="1" lang="ja-JP" altLang="en-US" sz="1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6E49073-9085-47A6-BC83-C5AA52CF1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4163"/>
          <a:stretch/>
        </p:blipFill>
        <p:spPr>
          <a:xfrm>
            <a:off x="401089" y="3143657"/>
            <a:ext cx="8341821" cy="31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FE5B6-6CDE-47AB-93F1-578EA3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A5505-0C88-42DE-BD37-637189F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/>
              <a:t>FlexCapsule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内で複数の軽量化した</a:t>
            </a:r>
            <a:r>
              <a:rPr lang="en-US" altLang="ja-JP" dirty="0"/>
              <a:t>VM</a:t>
            </a:r>
            <a:r>
              <a:rPr lang="ja-JP" altLang="en-US" dirty="0"/>
              <a:t>を用いてサービスを提供する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dirty="0"/>
              <a:t>VM</a:t>
            </a:r>
            <a:r>
              <a:rPr lang="ja-JP" altLang="en-US" dirty="0"/>
              <a:t>内で</a:t>
            </a:r>
            <a:r>
              <a:rPr lang="en-US" altLang="ja-JP" dirty="0"/>
              <a:t>VM</a:t>
            </a:r>
            <a:r>
              <a:rPr lang="ja-JP" altLang="en-US" dirty="0"/>
              <a:t>を利用するため，オーバヘッドが大きい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1986E-F561-4C95-935B-B5ED414FEAC2}"/>
              </a:ext>
            </a:extLst>
          </p:cNvPr>
          <p:cNvSpPr txBox="1"/>
          <p:nvPr/>
        </p:nvSpPr>
        <p:spPr>
          <a:xfrm>
            <a:off x="0" y="6386730"/>
            <a:ext cx="8971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300" dirty="0"/>
              <a:t>K. Kourai and K. </a:t>
            </a:r>
            <a:r>
              <a:rPr lang="en-US" altLang="ja-JP" sz="1300" dirty="0" err="1"/>
              <a:t>Sannomiya</a:t>
            </a:r>
            <a:r>
              <a:rPr lang="en-US" altLang="ja-JP" sz="1300" dirty="0"/>
              <a:t>, "Seamless and Secure Application Consolidation for Optimizing Instance Deployment in Clouds,“</a:t>
            </a:r>
          </a:p>
          <a:p>
            <a:r>
              <a:rPr lang="en-US" altLang="ja-JP" sz="1300" i="1" dirty="0"/>
              <a:t>2016 IEEE International Conference on Cloud Computing Technology and Science (</a:t>
            </a:r>
            <a:r>
              <a:rPr lang="en-US" altLang="ja-JP" sz="1300" i="1" dirty="0" err="1"/>
              <a:t>CloudCom</a:t>
            </a:r>
            <a:r>
              <a:rPr lang="en-US" altLang="ja-JP" sz="1300" i="1" dirty="0"/>
              <a:t>)</a:t>
            </a:r>
            <a:r>
              <a:rPr lang="en-US" altLang="ja-JP" sz="1300" dirty="0"/>
              <a:t>, Luxembourg City, 2016, pp. 318-325.</a:t>
            </a:r>
            <a:endParaRPr kumimoji="1" lang="ja-JP" altLang="en-US" sz="13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58BD85A-D198-4D89-9DA0-E6E749EF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7" y="2923309"/>
            <a:ext cx="8966585" cy="34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7178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805</TotalTime>
  <Words>1278</Words>
  <Application>Microsoft Office PowerPoint</Application>
  <PresentationFormat>画面に合わせる (4:3)</PresentationFormat>
  <Paragraphs>201</Paragraphs>
  <Slides>38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3" baseType="lpstr">
      <vt:lpstr>游ゴシック</vt:lpstr>
      <vt:lpstr>Calibri</vt:lpstr>
      <vt:lpstr>Calibri Light</vt:lpstr>
      <vt:lpstr>Wingdings</vt:lpstr>
      <vt:lpstr>レトロスペクト</vt:lpstr>
      <vt:lpstr>クラウドにおけるVM内コンテナを用いた低コストで迅速な自動障害復旧</vt:lpstr>
      <vt:lpstr>文献情報</vt:lpstr>
      <vt:lpstr>研究背景（1）</vt:lpstr>
      <vt:lpstr>研究背景（2）</vt:lpstr>
      <vt:lpstr>研究背景（3）</vt:lpstr>
      <vt:lpstr>研究背景（4）</vt:lpstr>
      <vt:lpstr>研究目的</vt:lpstr>
      <vt:lpstr>関連研究（1）</vt:lpstr>
      <vt:lpstr>関連研究（2）</vt:lpstr>
      <vt:lpstr>提案システム概要（1）</vt:lpstr>
      <vt:lpstr>提案システム概要（2）</vt:lpstr>
      <vt:lpstr>提案システム概要（3）</vt:lpstr>
      <vt:lpstr>提案システム概要（4）</vt:lpstr>
      <vt:lpstr>障害検知（1）</vt:lpstr>
      <vt:lpstr>障害検知（2）</vt:lpstr>
      <vt:lpstr>障害検知（3）</vt:lpstr>
      <vt:lpstr>障害検知（4）</vt:lpstr>
      <vt:lpstr>障害検知（5）</vt:lpstr>
      <vt:lpstr>障害検知（6）</vt:lpstr>
      <vt:lpstr>障害復旧（1）</vt:lpstr>
      <vt:lpstr>障害復旧（2）</vt:lpstr>
      <vt:lpstr>実験環境（1）</vt:lpstr>
      <vt:lpstr>実験環境（2）</vt:lpstr>
      <vt:lpstr>実験環境（3）</vt:lpstr>
      <vt:lpstr>実験結果（1）</vt:lpstr>
      <vt:lpstr>実験結果（2）</vt:lpstr>
      <vt:lpstr>実験結果（3）</vt:lpstr>
      <vt:lpstr>実験結果（4）</vt:lpstr>
      <vt:lpstr>コンテナ性能評価（1）</vt:lpstr>
      <vt:lpstr>コンテナ性能評価（2）</vt:lpstr>
      <vt:lpstr>コンテナ性能評価（3）</vt:lpstr>
      <vt:lpstr>コンテナ性能評価（4）</vt:lpstr>
      <vt:lpstr>マイグレーション性能評価(1)</vt:lpstr>
      <vt:lpstr>マイグレーション性能評価(2)</vt:lpstr>
      <vt:lpstr>まとめ</vt:lpstr>
      <vt:lpstr>不明点，疑問点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鈴木洸太</dc:creator>
  <cp:lastModifiedBy>鈴木 洸太</cp:lastModifiedBy>
  <cp:revision>73</cp:revision>
  <dcterms:created xsi:type="dcterms:W3CDTF">2019-04-27T13:01:13Z</dcterms:created>
  <dcterms:modified xsi:type="dcterms:W3CDTF">2019-05-04T15:50:51Z</dcterms:modified>
</cp:coreProperties>
</file>