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74" r:id="rId12"/>
    <p:sldId id="275" r:id="rId13"/>
    <p:sldId id="265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7" r:id="rId22"/>
    <p:sldId id="276" r:id="rId23"/>
    <p:sldId id="280" r:id="rId24"/>
    <p:sldId id="278" r:id="rId25"/>
    <p:sldId id="279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60"/>
  </p:normalViewPr>
  <p:slideViewPr>
    <p:cSldViewPr snapToGrid="0">
      <p:cViewPr>
        <p:scale>
          <a:sx n="75" d="100"/>
          <a:sy n="75" d="100"/>
        </p:scale>
        <p:origin x="121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>
                <a:solidFill>
                  <a:schemeClr val="tx1"/>
                </a:solidFill>
              </a:rPr>
              <a:t>鈴木研究室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C63D75-30A9-4A4F-ACF3-32A758ED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5"/>
          <a:stretch/>
        </p:blipFill>
        <p:spPr>
          <a:xfrm>
            <a:off x="367393" y="2743200"/>
            <a:ext cx="8454934" cy="38281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D4266CC-36ED-4B33-A74E-96F60F6A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" y="2563601"/>
            <a:ext cx="8634549" cy="35375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障害対策コストは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5DD3EAC-AAF6-4D96-A3BD-80B32858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" y="3052659"/>
            <a:ext cx="8680914" cy="35187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コンテナは</a:t>
            </a:r>
            <a:r>
              <a:rPr lang="en-US" altLang="ja-JP" dirty="0"/>
              <a:t>VM</a:t>
            </a:r>
            <a:r>
              <a:rPr lang="ja-JP" altLang="en-US" dirty="0"/>
              <a:t>より高速な起動が可能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は他のサービスと共用利用によりコストを抑える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77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0F74B-0A63-4A36-80F9-5EDEC546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1FEC3-8F45-470F-B44D-EB3CCF72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コンテナの利用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仮想実行環境であるコンテナは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と比較して軽量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コンテナを提供するシステムはライブマイグレーションが可能である</a:t>
            </a:r>
            <a:r>
              <a:rPr lang="en-US" altLang="ja-JP" dirty="0"/>
              <a:t>LXD</a:t>
            </a:r>
            <a:r>
              <a:rPr lang="ja-JP" altLang="en-US" dirty="0"/>
              <a:t>を利用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障害対策のコスト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待機系の</a:t>
            </a:r>
            <a:r>
              <a:rPr lang="en-US" altLang="ja-JP" dirty="0"/>
              <a:t>VM1</a:t>
            </a:r>
            <a:r>
              <a:rPr lang="ja-JP" altLang="en-US" dirty="0"/>
              <a:t>台分で済む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障害検知・復旧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Zabbix</a:t>
            </a:r>
            <a:r>
              <a:rPr kumimoji="1" lang="ja-JP" altLang="en-US" dirty="0"/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28654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0F27FE-84AD-4D13-8EEA-135D5E99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429000"/>
            <a:ext cx="7171509" cy="32548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内システムの過負荷状態，異常停止を検出</a:t>
            </a:r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236FB8-16D2-43D2-B344-62ABD72F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53351"/>
            <a:ext cx="8686800" cy="34323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8789"/>
            <a:ext cx="868680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復旧用スクリプトの実行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障害検知時に，復旧用スクリプトを実行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必要に応じてコンテナの起動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バックアップから運用系の状態に復元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181221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サービス提供元の切り替え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コンテナが使用するネットワークポートの確認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DNSupdate</a:t>
            </a:r>
            <a:r>
              <a:rPr lang="ja-JP" altLang="en-US" dirty="0"/>
              <a:t>を実行し，</a:t>
            </a:r>
            <a:r>
              <a:rPr lang="en-US" altLang="ja-JP" dirty="0"/>
              <a:t>DNS</a:t>
            </a:r>
            <a:r>
              <a:rPr lang="ja-JP" altLang="en-US" dirty="0"/>
              <a:t>レコードの更新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324912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C59E-8D4C-4FFF-8230-266B26C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マイグレーション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C08DD-0913-40F1-9371-8262A33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19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AD979AA-5C71-4C57-AF17-BCD6412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443C0A3-7A8C-41B4-A124-B6E47D9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復旧時間，障害対策コストの比較を行う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を動作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Apache Web</a:t>
            </a:r>
            <a:r>
              <a:rPr lang="ja-JP" altLang="en-US" dirty="0"/>
              <a:t>サーバ</a:t>
            </a:r>
            <a:r>
              <a:rPr lang="en-US" altLang="ja-JP" dirty="0"/>
              <a:t>3</a:t>
            </a:r>
            <a:r>
              <a:rPr lang="ja-JP" altLang="en-US" dirty="0"/>
              <a:t>台，</a:t>
            </a:r>
            <a:r>
              <a:rPr lang="en-US" altLang="ja-JP" dirty="0"/>
              <a:t>MySQL</a:t>
            </a:r>
            <a:r>
              <a:rPr lang="ja-JP" altLang="en-US" dirty="0"/>
              <a:t>サーバ</a:t>
            </a:r>
            <a:r>
              <a:rPr lang="en-US" altLang="ja-JP" dirty="0"/>
              <a:t>1</a:t>
            </a:r>
            <a:r>
              <a:rPr lang="ja-JP" altLang="en-US" dirty="0"/>
              <a:t>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上に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コンテナ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比較対象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運用系，待機系ともに</a:t>
            </a: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を用いる従来システム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0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3A58-53DC-4431-965F-13B51D4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実験環境</a:t>
            </a: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9B877-529F-405F-AB52-C12EDFF6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運用系と待機系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7209177-DC25-4471-9126-037473E29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4707789"/>
              </p:ext>
            </p:extLst>
          </p:nvPr>
        </p:nvGraphicFramePr>
        <p:xfrm>
          <a:off x="546100" y="2582334"/>
          <a:ext cx="40259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61983109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70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Intel Xeon E3-1226 v3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0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Network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ギガビットイーサネット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Linux 4.4.0-101-generic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Hypervisor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KVM 2.5.0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Container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LXD 2.15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4468"/>
                  </a:ext>
                </a:extLst>
              </a:tr>
            </a:tbl>
          </a:graphicData>
        </a:graphic>
      </p:graphicFrame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5B1E48A-A2D2-4E56-9A05-56E0DCE6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VM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860336C-7665-41BB-BB1C-4CB3ADEDF4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528918"/>
              </p:ext>
            </p:extLst>
          </p:nvPr>
        </p:nvGraphicFramePr>
        <p:xfrm>
          <a:off x="4664075" y="2582863"/>
          <a:ext cx="37020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">
                  <a:extLst>
                    <a:ext uri="{9D8B030D-6E8A-4147-A177-3AD203B41FA5}">
                      <a16:colId xmlns:a16="http://schemas.microsoft.com/office/drawing/2014/main" val="2768448423"/>
                    </a:ext>
                  </a:extLst>
                </a:gridCol>
                <a:gridCol w="2618468">
                  <a:extLst>
                    <a:ext uri="{9D8B030D-6E8A-4147-A177-3AD203B41FA5}">
                      <a16:colId xmlns:a16="http://schemas.microsoft.com/office/drawing/2014/main" val="271627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Linux 4.4.0-083-generic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6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D721F59-4EA1-412D-A284-46AD702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E5833A3-1052-49C1-8334-FC490B32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785065"/>
              </p:ext>
            </p:extLst>
          </p:nvPr>
        </p:nvGraphicFramePr>
        <p:xfrm>
          <a:off x="822960" y="2874963"/>
          <a:ext cx="7543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53913825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5962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65017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クラウド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Amazon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EC2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51120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仮想</a:t>
                      </a:r>
                      <a:r>
                        <a:rPr kumimoji="1" lang="en-US" altLang="ja-JP" sz="2000" dirty="0"/>
                        <a:t>CPU</a:t>
                      </a:r>
                      <a:r>
                        <a:rPr kumimoji="1" lang="ja-JP" altLang="en-US" sz="2000" dirty="0"/>
                        <a:t>数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8144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32GB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3258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Red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Hat Enterprise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Linux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5831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レンタル期間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年間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846238293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84F233-B644-46E3-9E09-0A36FECC3DAC}"/>
              </a:ext>
            </a:extLst>
          </p:cNvPr>
          <p:cNvSpPr txBox="1"/>
          <p:nvPr/>
        </p:nvSpPr>
        <p:spPr>
          <a:xfrm>
            <a:off x="3263789" y="20753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コスト見積もり環境</a:t>
            </a:r>
          </a:p>
        </p:txBody>
      </p:sp>
    </p:spTree>
    <p:extLst>
      <p:ext uri="{BB962C8B-B14F-4D97-AF65-F5344CB8AC3E}">
        <p14:creationId xmlns:p14="http://schemas.microsoft.com/office/powerpoint/2010/main" val="95792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同等の時間でサービスの切り替えが可能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362A7B-A516-48E8-AF79-73C77A155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>
          <a:xfrm>
            <a:off x="1892112" y="2852722"/>
            <a:ext cx="5405496" cy="33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3E54BC9-3958-44DF-BB8C-25935594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2501900"/>
            <a:ext cx="6063225" cy="3769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ウォームスタンバイにおけるコストの比較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を利用することで年間約</a:t>
            </a:r>
            <a:r>
              <a:rPr lang="en-US" altLang="ja-JP" dirty="0"/>
              <a:t>15,000</a:t>
            </a:r>
            <a:r>
              <a:rPr lang="ja-JP" altLang="en-US" dirty="0"/>
              <a:t>ドル削減が可能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8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コールドスタンバイ</a:t>
            </a:r>
            <a:r>
              <a:rPr kumimoji="1" lang="ja-JP" altLang="en-US" dirty="0"/>
              <a:t>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従来システムの半分程度の時間でサービスの切り替えが可能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24D9E0-6009-4678-B689-C648492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0" y="2655306"/>
            <a:ext cx="5714700" cy="3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スタンバイにおけるコストの比較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VCRecovery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台分のコストが必要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待機系の共有ユーザを増やすことでコストを抑えることが可能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5EBAD3-0F80-4539-999A-8FDE81F36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8" y="2797833"/>
            <a:ext cx="5236104" cy="34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AD9AE-C2BD-4526-A254-E64B481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BC43-B8E7-4AA7-8788-99183C8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ベンチマークで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</a:t>
            </a:r>
            <a:r>
              <a:rPr lang="ja-JP" altLang="en-US" dirty="0"/>
              <a:t>各種</a:t>
            </a:r>
            <a:r>
              <a:rPr kumimoji="1" lang="ja-JP" altLang="en-US" dirty="0"/>
              <a:t>性能を</a:t>
            </a:r>
            <a:r>
              <a:rPr lang="ja-JP" altLang="en-US" dirty="0"/>
              <a:t>測定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測定対象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</a:t>
            </a:r>
            <a:r>
              <a:rPr lang="ja-JP" altLang="en-US" dirty="0"/>
              <a:t>ディレクトリ</a:t>
            </a:r>
            <a:r>
              <a:rPr lang="en-US" altLang="ja-JP" dirty="0"/>
              <a:t>(</a:t>
            </a:r>
            <a:r>
              <a:rPr lang="en-US" altLang="ja-JP" dirty="0" err="1"/>
              <a:t>dir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 ZFS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3DD1F033-D79A-4E4F-B9F3-67D8CB8F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/>
          <a:stretch/>
        </p:blipFill>
        <p:spPr>
          <a:xfrm>
            <a:off x="0" y="3084575"/>
            <a:ext cx="9144000" cy="36326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4264D4C-A8E4-4755-AEFA-2A80226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C15753-C172-4D65-9A35-0A16CC93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UnixBench</a:t>
            </a:r>
            <a:r>
              <a:rPr lang="ja-JP" altLang="en-US" dirty="0"/>
              <a:t>による性能評価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kumimoji="1" lang="ja-JP" altLang="en-US" dirty="0"/>
              <a:t>ディレクトリ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dir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の場合，</a:t>
            </a:r>
            <a:r>
              <a:rPr kumimoji="1" lang="en-US" altLang="ja-JP" dirty="0"/>
              <a:t>6.6</a:t>
            </a:r>
            <a:r>
              <a:rPr lang="en-US" altLang="ja-JP" dirty="0"/>
              <a:t>%</a:t>
            </a:r>
            <a:r>
              <a:rPr lang="ja-JP" altLang="en-US" dirty="0"/>
              <a:t>の</a:t>
            </a:r>
            <a:r>
              <a:rPr kumimoji="1" lang="ja-JP" altLang="en-US" dirty="0"/>
              <a:t>性能低下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 ZFS</a:t>
            </a:r>
            <a:r>
              <a:rPr lang="ja-JP" altLang="en-US" dirty="0"/>
              <a:t>の場合，</a:t>
            </a:r>
            <a:r>
              <a:rPr lang="en-US" altLang="ja-JP" dirty="0"/>
              <a:t>43.1%</a:t>
            </a:r>
            <a:r>
              <a:rPr lang="ja-JP" altLang="en-US" dirty="0"/>
              <a:t>の性能低下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165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C95E6-B748-4A83-B05E-862BE652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9CDD-37CA-4159-95CA-F42CE6F9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fio</a:t>
            </a:r>
            <a:r>
              <a:rPr kumimoji="1" lang="ja-JP" altLang="en-US" dirty="0"/>
              <a:t>によるディスクアクセスのスループット測定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ストレージバックエンドがディレクトリでは</a:t>
            </a:r>
            <a:r>
              <a:rPr lang="en-US" altLang="ja-JP" dirty="0"/>
              <a:t>28%</a:t>
            </a:r>
            <a:r>
              <a:rPr lang="ja-JP" altLang="en-US" dirty="0"/>
              <a:t>性能低下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ZFS</a:t>
            </a:r>
            <a:r>
              <a:rPr kumimoji="1" lang="ja-JP" altLang="en-US" dirty="0"/>
              <a:t>の場合では，エラーのため測定不能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3BD888-3EEB-4491-8BD1-AC22CE6FF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9"/>
          <a:stretch/>
        </p:blipFill>
        <p:spPr>
          <a:xfrm>
            <a:off x="1829302" y="3096178"/>
            <a:ext cx="5485396" cy="3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0DADA6-AD03-489C-BAB4-72121145E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0"/>
          <a:stretch/>
        </p:blipFill>
        <p:spPr>
          <a:xfrm>
            <a:off x="408256" y="3429000"/>
            <a:ext cx="8327487" cy="30803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システムを運用系，待機系に分け運用系に障害が発生した場合，待機系に切り替え復旧を行う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445690" y="6140066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77BC16B-D563-473A-BABB-D1B07760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4" y="2590119"/>
            <a:ext cx="8844591" cy="35232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FD7014-EAAE-4C1A-9A96-089F307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" y="2726132"/>
            <a:ext cx="8951730" cy="34003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DBDB3EB-2E04-47CE-A11A-45E03D76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3152775"/>
            <a:ext cx="8441393" cy="31621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2E83B-66B5-4EC5-BB62-141542EEA373}"/>
              </a:ext>
            </a:extLst>
          </p:cNvPr>
          <p:cNvSpPr txBox="1"/>
          <p:nvPr/>
        </p:nvSpPr>
        <p:spPr>
          <a:xfrm>
            <a:off x="0" y="6248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Zhang, Liang and Litton, James and </a:t>
            </a:r>
            <a:r>
              <a:rPr kumimoji="1" lang="en-US" altLang="ja-JP" sz="1200" dirty="0" err="1"/>
              <a:t>Cangialosi</a:t>
            </a:r>
            <a:r>
              <a:rPr kumimoji="1" lang="en-US" altLang="ja-JP" sz="1200" dirty="0"/>
              <a:t>, Frank and Benson, Theophilus and Levin, Dave and </a:t>
            </a:r>
            <a:r>
              <a:rPr kumimoji="1" lang="en-US" altLang="ja-JP" sz="1200" dirty="0" err="1"/>
              <a:t>Mislove</a:t>
            </a:r>
            <a:r>
              <a:rPr kumimoji="1" lang="en-US" altLang="ja-JP" sz="1200" dirty="0"/>
              <a:t>, Alan,"</a:t>
            </a:r>
            <a:r>
              <a:rPr kumimoji="1" lang="en-US" altLang="ja-JP" sz="1200" dirty="0" err="1"/>
              <a:t>Picocenter</a:t>
            </a:r>
            <a:r>
              <a:rPr kumimoji="1" lang="en-US" altLang="ja-JP" sz="1200" dirty="0"/>
              <a:t>: Supporting Long-lived, Mostly-idle Applications in Cloud </a:t>
            </a:r>
            <a:r>
              <a:rPr kumimoji="1" lang="en-US" altLang="ja-JP" sz="1200" dirty="0" err="1"/>
              <a:t>Environments",Proceedings</a:t>
            </a:r>
            <a:r>
              <a:rPr kumimoji="1" lang="en-US" altLang="ja-JP" sz="1200" dirty="0"/>
              <a:t> of the Eleventh European Conference on Computer </a:t>
            </a:r>
            <a:r>
              <a:rPr kumimoji="1" lang="en-US" altLang="ja-JP" sz="1200" dirty="0" err="1"/>
              <a:t>Systems,EuroSys</a:t>
            </a:r>
            <a:r>
              <a:rPr kumimoji="1" lang="en-US" altLang="ja-JP" sz="1200" dirty="0"/>
              <a:t> ‘16, pp.37:1--37:16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A1231C-0C3B-4E2B-AFE1-E130C5CB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475"/>
          <a:stretch/>
        </p:blipFill>
        <p:spPr>
          <a:xfrm>
            <a:off x="650693" y="3069772"/>
            <a:ext cx="7888333" cy="308361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1986E-F561-4C95-935B-B5ED414FEAC2}"/>
              </a:ext>
            </a:extLst>
          </p:cNvPr>
          <p:cNvSpPr txBox="1"/>
          <p:nvPr/>
        </p:nvSpPr>
        <p:spPr>
          <a:xfrm>
            <a:off x="0" y="6386730"/>
            <a:ext cx="8971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K. Kourai and K. </a:t>
            </a:r>
            <a:r>
              <a:rPr lang="en-US" altLang="ja-JP" sz="1300" dirty="0" err="1"/>
              <a:t>Sannomiya</a:t>
            </a:r>
            <a:r>
              <a:rPr lang="en-US" altLang="ja-JP" sz="1300" dirty="0"/>
              <a:t>, "Seamless and Secure Application Consolidation for Optimizing Instance Deployment in Clouds,“</a:t>
            </a:r>
          </a:p>
          <a:p>
            <a:r>
              <a:rPr lang="en-US" altLang="ja-JP" sz="1300" i="1" dirty="0"/>
              <a:t>2016 IEEE International Conference on Cloud Computing Technology and Science (</a:t>
            </a:r>
            <a:r>
              <a:rPr lang="en-US" altLang="ja-JP" sz="1300" i="1" dirty="0" err="1"/>
              <a:t>CloudCom</a:t>
            </a:r>
            <a:r>
              <a:rPr lang="en-US" altLang="ja-JP" sz="1300" i="1" dirty="0"/>
              <a:t>)</a:t>
            </a:r>
            <a:r>
              <a:rPr lang="en-US" altLang="ja-JP" sz="1300" dirty="0"/>
              <a:t>, Luxembourg City, 2016, pp. 318-325.</a:t>
            </a:r>
            <a:endParaRPr kumimoji="1" lang="ja-JP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575</TotalTime>
  <Words>1052</Words>
  <Application>Microsoft Office PowerPoint</Application>
  <PresentationFormat>画面に合わせる (4:3)</PresentationFormat>
  <Paragraphs>171</Paragraphs>
  <Slides>30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游ゴシック</vt:lpstr>
      <vt:lpstr>Arial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提案システム概要（3）</vt:lpstr>
      <vt:lpstr>提案システム概要（2）</vt:lpstr>
      <vt:lpstr>障害検知（1）</vt:lpstr>
      <vt:lpstr>障害検知（2）</vt:lpstr>
      <vt:lpstr>障害検知（3）</vt:lpstr>
      <vt:lpstr>障害検知（4）</vt:lpstr>
      <vt:lpstr>障害復旧（1）</vt:lpstr>
      <vt:lpstr>障害復旧（2）</vt:lpstr>
      <vt:lpstr>マイグレーション</vt:lpstr>
      <vt:lpstr>実験環境（1）</vt:lpstr>
      <vt:lpstr>実験環境（2）</vt:lpstr>
      <vt:lpstr>実験環境（3）</vt:lpstr>
      <vt:lpstr>実験結果（1）</vt:lpstr>
      <vt:lpstr>実験結果（2）</vt:lpstr>
      <vt:lpstr>実験結果（3）</vt:lpstr>
      <vt:lpstr>実験結果（4）</vt:lpstr>
      <vt:lpstr>コンテナ性能評価（1）</vt:lpstr>
      <vt:lpstr>コンテナ性能評価（2）</vt:lpstr>
      <vt:lpstr>コンテナ性能評価（3）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51</cp:revision>
  <dcterms:created xsi:type="dcterms:W3CDTF">2019-04-27T13:01:13Z</dcterms:created>
  <dcterms:modified xsi:type="dcterms:W3CDTF">2019-05-02T15:22:54Z</dcterms:modified>
</cp:coreProperties>
</file>