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>
      <p:cViewPr>
        <p:scale>
          <a:sx n="80" d="100"/>
          <a:sy n="80" d="100"/>
        </p:scale>
        <p:origin x="60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0C250-CA68-EFEC-6EB0-D4ED6BA23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D44434-25FC-F9FB-8F8F-102B5B7E9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53A31-8333-0581-C26F-28D9E7F7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55F-B9D6-AE4C-904D-4D8C6D660706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B42DCB-C869-FA23-F2AC-ACE0CA91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097137-13BA-1349-FA74-3543EC86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255-B792-754E-AD50-7C2092C96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3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BDB31-DC4A-594F-2F19-C41227C0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FE335C-2735-2039-3B47-3562477D9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1691AC-999D-1303-8B3F-EB148B2C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55F-B9D6-AE4C-904D-4D8C6D660706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E6956B-EE4A-F4C1-D106-42C359B9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BC36EF-8B0E-AE8C-BF0A-F42F1431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255-B792-754E-AD50-7C2092C96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52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7363B5-6B6D-0D8B-BE31-BBAC4F927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88DDBA-DE61-2315-88B6-9D38D02E0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E115EA-20E1-1C94-C94F-F0495AF5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55F-B9D6-AE4C-904D-4D8C6D660706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6F74EB-EFAC-28D0-343C-184BB42E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88945A-B00B-5E5D-CEF4-7B9D81D5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255-B792-754E-AD50-7C2092C96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9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4135D-EC92-F735-313D-3CF363CE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95CD72-B051-AB25-B1A0-D59D751A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08576C-D37E-B1D1-747F-25F8F6EE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55F-B9D6-AE4C-904D-4D8C6D660706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C3D801-801C-7002-9602-1F10D852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A634AA-B5E0-4508-67C9-B73AFFE2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255-B792-754E-AD50-7C2092C96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54AD3-3E19-C173-A605-737764FB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D0F17B-F382-9537-0AEA-01AF90710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925FE6-5325-DB8A-F5D4-8CC562C7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55F-B9D6-AE4C-904D-4D8C6D660706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84650D-BC6B-BC83-2022-95ADCF4D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DDF0E1-C1EC-5348-A481-429DE7F2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255-B792-754E-AD50-7C2092C96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80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E6707-AF7A-2F3D-A655-DBC043A5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109BC5-D056-3A5C-E24F-9894CB8B1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7DF4EA-D0E3-8150-1DA5-4222DA2F4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5AA45F-7ADA-6F0B-4E5C-9802ECDC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55F-B9D6-AE4C-904D-4D8C6D660706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6DEFD2-7A17-0A70-60B5-D0FCB9C6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3824DB-DBC2-4792-CA5F-484C40DB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255-B792-754E-AD50-7C2092C96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38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0C751-E9F5-A83C-0FD4-F19B50FD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C69F71-764A-20A2-8232-DE6C7A983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3CD81D-7A8A-764B-EEF9-CDBF0E3A6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62FB79-6E03-24EA-168B-8CDF8C2F5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6856316-06A1-9C43-58B2-AD7B2D994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7FAD45-5D8D-329D-490D-CC2558AC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55F-B9D6-AE4C-904D-4D8C6D660706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9A5E98-CC60-0543-7F53-58A02E92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A7FBAD-CB1A-C609-70A8-DF60EF87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255-B792-754E-AD50-7C2092C96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56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14B21-606A-3314-7629-CD17B2AF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A5B04A-C4FA-EEB5-A4D9-A3744649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55F-B9D6-AE4C-904D-4D8C6D660706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4A267F-7628-3D25-BE0F-D8838F54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1D90EB-740B-1DEB-63F3-027B7AAC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255-B792-754E-AD50-7C2092C96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29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02FDED-7BB4-4630-9EE4-C1D2627A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55F-B9D6-AE4C-904D-4D8C6D660706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493C1CA-439F-074F-50D9-D139C5EE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A4CB57-D69B-7AEA-D793-B3A29E13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255-B792-754E-AD50-7C2092C96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27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83F42A-B5E2-48E6-1071-6A4DF800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A8091F-1556-B51B-C0C8-4F81F5128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10E18A-C47E-1390-4B17-D20B01E4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282C4D-14AA-DABD-818F-F1383E72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55F-B9D6-AE4C-904D-4D8C6D660706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96514A-8089-65CC-C6FA-72B3B1B1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D6C16A-9AE8-FA03-E781-5FD4D91D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255-B792-754E-AD50-7C2092C96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71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D59669-1B69-44D5-8558-B798141B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DD68B9-7C1C-3CD9-7443-3B660DDA4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FE8B8-7603-ECCE-BF71-A1CD9440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BD7FF9-E11E-10F7-23FA-6817BB72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55F-B9D6-AE4C-904D-4D8C6D660706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5DF073-328D-F430-7F29-A6C7F467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F01A5B-5D41-9A78-B96A-2177852F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255-B792-754E-AD50-7C2092C96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7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B529D0E-025B-4B22-6F93-F769D133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079192-A9A2-148D-B59E-EEE61D65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B81BB4-C4AC-C342-82F9-58494105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D955F-B9D6-AE4C-904D-4D8C6D660706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DCD217-CDD3-DAA7-3F7E-18E127050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AC252-61EE-6246-28E9-ABA5A01DA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8255-B792-754E-AD50-7C2092C96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54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FA25DB-3251-685A-A2E5-5404AA4DB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8BC592-D99B-BA1A-352F-8EF6B64A5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9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734FFE-EF69-EAD1-70DC-84D47300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>
                <a:latin typeface="Meiryo UI" panose="020B0604030504040204" pitchFamily="34" charset="-128"/>
                <a:ea typeface="Meiryo UI" panose="020B0604030504040204" pitchFamily="34" charset="-128"/>
              </a:rPr>
              <a:t>制約条件緩和手順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A49DCB-14A9-1D0B-7FFA-95CDBF84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1088" cy="498027"/>
          </a:xfrm>
        </p:spPr>
        <p:txBody>
          <a:bodyPr/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１：制約緩和無し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87ECCDAF-E27C-899A-7B4E-6EF7AD083F04}"/>
              </a:ext>
            </a:extLst>
          </p:cNvPr>
          <p:cNvSpPr/>
          <p:nvPr/>
        </p:nvSpPr>
        <p:spPr>
          <a:xfrm>
            <a:off x="4970035" y="1601634"/>
            <a:ext cx="1398494" cy="7745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実行可能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B30EEEF-F3BE-FF44-4CD1-060818F781D7}"/>
              </a:ext>
            </a:extLst>
          </p:cNvPr>
          <p:cNvSpPr txBox="1">
            <a:spLocks/>
          </p:cNvSpPr>
          <p:nvPr/>
        </p:nvSpPr>
        <p:spPr>
          <a:xfrm>
            <a:off x="6509276" y="1820713"/>
            <a:ext cx="1785768" cy="498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実行終了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AEB19FB-2883-D46D-F347-B123D07C8275}"/>
              </a:ext>
            </a:extLst>
          </p:cNvPr>
          <p:cNvSpPr txBox="1">
            <a:spLocks/>
          </p:cNvSpPr>
          <p:nvPr/>
        </p:nvSpPr>
        <p:spPr>
          <a:xfrm>
            <a:off x="838200" y="2922009"/>
            <a:ext cx="3991088" cy="498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２：週休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日制約緩和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EAE5629E-476F-9972-BCE4-6EE89DC42450}"/>
              </a:ext>
            </a:extLst>
          </p:cNvPr>
          <p:cNvSpPr/>
          <p:nvPr/>
        </p:nvSpPr>
        <p:spPr>
          <a:xfrm rot="5400000">
            <a:off x="2501928" y="2235555"/>
            <a:ext cx="400067" cy="7745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FF2FE471-9FAE-EB36-508D-55F4CB391C39}"/>
              </a:ext>
            </a:extLst>
          </p:cNvPr>
          <p:cNvSpPr/>
          <p:nvPr/>
        </p:nvSpPr>
        <p:spPr>
          <a:xfrm>
            <a:off x="4970035" y="2737136"/>
            <a:ext cx="1398494" cy="7745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実行可能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8B964775-A9FA-2026-B0AA-CE6BC1BFFCD3}"/>
              </a:ext>
            </a:extLst>
          </p:cNvPr>
          <p:cNvSpPr txBox="1">
            <a:spLocks/>
          </p:cNvSpPr>
          <p:nvPr/>
        </p:nvSpPr>
        <p:spPr>
          <a:xfrm>
            <a:off x="6509276" y="2956215"/>
            <a:ext cx="1785768" cy="498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実行終了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4E90DB5B-A4E8-15F1-18D2-C9667F4B711C}"/>
              </a:ext>
            </a:extLst>
          </p:cNvPr>
          <p:cNvSpPr/>
          <p:nvPr/>
        </p:nvSpPr>
        <p:spPr>
          <a:xfrm rot="5400000">
            <a:off x="2501928" y="3371057"/>
            <a:ext cx="400067" cy="7745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9EBF88E8-F141-8419-B89C-22B1442BDC43}"/>
              </a:ext>
            </a:extLst>
          </p:cNvPr>
          <p:cNvSpPr txBox="1">
            <a:spLocks/>
          </p:cNvSpPr>
          <p:nvPr/>
        </p:nvSpPr>
        <p:spPr>
          <a:xfrm>
            <a:off x="838200" y="4231072"/>
            <a:ext cx="3991088" cy="4980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：公休日取得制約緩和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0EED6161-0A7B-EAEC-3AD9-AF5C5EEA5A61}"/>
              </a:ext>
            </a:extLst>
          </p:cNvPr>
          <p:cNvSpPr/>
          <p:nvPr/>
        </p:nvSpPr>
        <p:spPr>
          <a:xfrm>
            <a:off x="4970035" y="4015811"/>
            <a:ext cx="1398494" cy="7745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実行可能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A0AE1003-39D8-0A3A-A63E-2F6A96724857}"/>
              </a:ext>
            </a:extLst>
          </p:cNvPr>
          <p:cNvSpPr txBox="1">
            <a:spLocks/>
          </p:cNvSpPr>
          <p:nvPr/>
        </p:nvSpPr>
        <p:spPr>
          <a:xfrm>
            <a:off x="6509276" y="4234890"/>
            <a:ext cx="1785768" cy="498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実行終了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DBAAE424-5DAB-8205-1A30-5CF42FE586F1}"/>
              </a:ext>
            </a:extLst>
          </p:cNvPr>
          <p:cNvSpPr/>
          <p:nvPr/>
        </p:nvSpPr>
        <p:spPr>
          <a:xfrm rot="5400000">
            <a:off x="2501928" y="4649732"/>
            <a:ext cx="400067" cy="7745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EE11BF36-8538-83F2-1903-70B2875A344F}"/>
              </a:ext>
            </a:extLst>
          </p:cNvPr>
          <p:cNvSpPr txBox="1">
            <a:spLocks/>
          </p:cNvSpPr>
          <p:nvPr/>
        </p:nvSpPr>
        <p:spPr>
          <a:xfrm>
            <a:off x="838200" y="5546077"/>
            <a:ext cx="9463088" cy="946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：有給取得制約緩和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※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厳密には、目的関数の有給取得評価項を排除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52BF98F9-2D4A-F171-6DE8-3047356D31D0}"/>
              </a:ext>
            </a:extLst>
          </p:cNvPr>
          <p:cNvSpPr/>
          <p:nvPr/>
        </p:nvSpPr>
        <p:spPr>
          <a:xfrm>
            <a:off x="4970035" y="5391597"/>
            <a:ext cx="1398494" cy="7745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53FE1C08-08DF-4CF4-3660-065BEB1FC74A}"/>
              </a:ext>
            </a:extLst>
          </p:cNvPr>
          <p:cNvSpPr txBox="1">
            <a:spLocks/>
          </p:cNvSpPr>
          <p:nvPr/>
        </p:nvSpPr>
        <p:spPr>
          <a:xfrm>
            <a:off x="6509276" y="5610676"/>
            <a:ext cx="1785768" cy="498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実行終了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37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734FFE-EF69-EAD1-70DC-84D47300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u="sng">
                <a:latin typeface="Meiryo UI" panose="020B0604030504040204" pitchFamily="34" charset="-128"/>
                <a:ea typeface="Meiryo UI" panose="020B0604030504040204" pitchFamily="34" charset="-128"/>
              </a:rPr>
              <a:t>過去実績取り込み：週休２日、公休日制約への反映方法</a:t>
            </a:r>
            <a:endParaRPr kumimoji="1" lang="ja-JP" altLang="en-US" sz="2800" b="1" u="sng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C96C49B7-B2D3-6B9D-E65F-CA1F8554B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13715"/>
              </p:ext>
            </p:extLst>
          </p:nvPr>
        </p:nvGraphicFramePr>
        <p:xfrm>
          <a:off x="1106026" y="1892508"/>
          <a:ext cx="7128833" cy="3072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0">
                  <a:extLst>
                    <a:ext uri="{9D8B030D-6E8A-4147-A177-3AD203B41FA5}">
                      <a16:colId xmlns:a16="http://schemas.microsoft.com/office/drawing/2014/main" val="1805579886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4097680670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1480585185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3805131477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3157042928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2341253029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1913879867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3089097972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3911603475"/>
                    </a:ext>
                  </a:extLst>
                </a:gridCol>
                <a:gridCol w="588118">
                  <a:extLst>
                    <a:ext uri="{9D8B030D-6E8A-4147-A177-3AD203B41FA5}">
                      <a16:colId xmlns:a16="http://schemas.microsoft.com/office/drawing/2014/main" val="2817806148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2932329497"/>
                    </a:ext>
                  </a:extLst>
                </a:gridCol>
                <a:gridCol w="249032">
                  <a:extLst>
                    <a:ext uri="{9D8B030D-6E8A-4147-A177-3AD203B41FA5}">
                      <a16:colId xmlns:a16="http://schemas.microsoft.com/office/drawing/2014/main" val="1095840176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912405066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3212070263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2316536536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2935550652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2250499204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1927572076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1193212180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1158495945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2766412066"/>
                    </a:ext>
                  </a:extLst>
                </a:gridCol>
              </a:tblGrid>
              <a:tr h="477104"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11/7</a:t>
                      </a:r>
                    </a:p>
                    <a:p>
                      <a:pPr algn="ctr"/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Thu</a:t>
                      </a:r>
                      <a:endParaRPr kumimoji="1" lang="ja-JP" altLang="en-US" sz="1200">
                        <a:solidFill>
                          <a:srgbClr val="FF0000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7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05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6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…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62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さん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4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21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966347"/>
                  </a:ext>
                </a:extLst>
              </a:tr>
            </a:tbl>
          </a:graphicData>
        </a:graphic>
      </p:graphicFrame>
      <p:sp>
        <p:nvSpPr>
          <p:cNvPr id="21" name="三角形 20">
            <a:extLst>
              <a:ext uri="{FF2B5EF4-FFF2-40B4-BE49-F238E27FC236}">
                <a16:creationId xmlns:a16="http://schemas.microsoft.com/office/drawing/2014/main" id="{F678D635-4589-8D81-E84A-053E4A8EEE16}"/>
              </a:ext>
            </a:extLst>
          </p:cNvPr>
          <p:cNvSpPr/>
          <p:nvPr/>
        </p:nvSpPr>
        <p:spPr>
          <a:xfrm>
            <a:off x="4895079" y="4859228"/>
            <a:ext cx="257175" cy="21431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8A1FB3EF-C354-C650-F9CD-D0924DD468FE}"/>
              </a:ext>
            </a:extLst>
          </p:cNvPr>
          <p:cNvSpPr txBox="1">
            <a:spLocks/>
          </p:cNvSpPr>
          <p:nvPr/>
        </p:nvSpPr>
        <p:spPr>
          <a:xfrm>
            <a:off x="4469318" y="5073540"/>
            <a:ext cx="1108696" cy="274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4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計画開始日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id="{13F56B90-C655-A70D-8803-963CC576D6E1}"/>
              </a:ext>
            </a:extLst>
          </p:cNvPr>
          <p:cNvSpPr txBox="1">
            <a:spLocks/>
          </p:cNvSpPr>
          <p:nvPr/>
        </p:nvSpPr>
        <p:spPr>
          <a:xfrm>
            <a:off x="4670442" y="1892508"/>
            <a:ext cx="3564417" cy="2961587"/>
          </a:xfrm>
          <a:prstGeom prst="rect">
            <a:avLst/>
          </a:prstGeom>
          <a:solidFill>
            <a:srgbClr val="FF0000">
              <a:alpha val="1885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4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計画期間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7635A0EF-6C94-C834-EC41-89B85B8C2066}"/>
              </a:ext>
            </a:extLst>
          </p:cNvPr>
          <p:cNvSpPr txBox="1">
            <a:spLocks/>
          </p:cNvSpPr>
          <p:nvPr/>
        </p:nvSpPr>
        <p:spPr>
          <a:xfrm>
            <a:off x="2013597" y="1892508"/>
            <a:ext cx="2656845" cy="2961587"/>
          </a:xfrm>
          <a:prstGeom prst="rect">
            <a:avLst/>
          </a:prstGeom>
          <a:solidFill>
            <a:schemeClr val="bg2">
              <a:lumMod val="10000"/>
              <a:alpha val="46009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実績期間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19C96045-32AB-AC40-CB1B-60C788D8CC36}"/>
              </a:ext>
            </a:extLst>
          </p:cNvPr>
          <p:cNvSpPr txBox="1">
            <a:spLocks/>
          </p:cNvSpPr>
          <p:nvPr/>
        </p:nvSpPr>
        <p:spPr>
          <a:xfrm>
            <a:off x="838200" y="1510033"/>
            <a:ext cx="3965294" cy="4980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【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実績期間と計画期間と全体像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05183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734FFE-EF69-EAD1-70DC-84D47300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u="sng">
                <a:latin typeface="Meiryo UI" panose="020B0604030504040204" pitchFamily="34" charset="-128"/>
                <a:ea typeface="Meiryo UI" panose="020B0604030504040204" pitchFamily="34" charset="-128"/>
              </a:rPr>
              <a:t>過去実績取り込み：週休２日、公休日制約への反映方法</a:t>
            </a:r>
            <a:endParaRPr kumimoji="1" lang="ja-JP" altLang="en-US" sz="2800" b="1" u="sng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C96C49B7-B2D3-6B9D-E65F-CA1F8554B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6729"/>
              </p:ext>
            </p:extLst>
          </p:nvPr>
        </p:nvGraphicFramePr>
        <p:xfrm>
          <a:off x="1106026" y="2360506"/>
          <a:ext cx="7815062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0">
                  <a:extLst>
                    <a:ext uri="{9D8B030D-6E8A-4147-A177-3AD203B41FA5}">
                      <a16:colId xmlns:a16="http://schemas.microsoft.com/office/drawing/2014/main" val="1805579886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4097680670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1480585185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3805131477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3157042928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2341253029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1913879867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3089097972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3911603475"/>
                    </a:ext>
                  </a:extLst>
                </a:gridCol>
                <a:gridCol w="588118">
                  <a:extLst>
                    <a:ext uri="{9D8B030D-6E8A-4147-A177-3AD203B41FA5}">
                      <a16:colId xmlns:a16="http://schemas.microsoft.com/office/drawing/2014/main" val="2817806148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2932329497"/>
                    </a:ext>
                  </a:extLst>
                </a:gridCol>
                <a:gridCol w="249032">
                  <a:extLst>
                    <a:ext uri="{9D8B030D-6E8A-4147-A177-3AD203B41FA5}">
                      <a16:colId xmlns:a16="http://schemas.microsoft.com/office/drawing/2014/main" val="1095840176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912405066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3212070263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2316536536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2935550652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2250499204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1927572076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1193212180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1158495945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2766412066"/>
                    </a:ext>
                  </a:extLst>
                </a:gridCol>
              </a:tblGrid>
              <a:tr h="267941"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11/4</a:t>
                      </a:r>
                    </a:p>
                    <a:p>
                      <a:pPr algn="ctr"/>
                      <a:r>
                        <a:rPr kumimoji="1" lang="en-US" altLang="ja-JP" sz="11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Mon</a:t>
                      </a:r>
                      <a:endParaRPr kumimoji="1" lang="ja-JP" altLang="en-US" sz="180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11/7</a:t>
                      </a:r>
                    </a:p>
                    <a:p>
                      <a:pPr algn="ctr"/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Thu</a:t>
                      </a:r>
                      <a:endParaRPr kumimoji="1" lang="ja-JP" altLang="en-US" sz="1200">
                        <a:solidFill>
                          <a:srgbClr val="FF0000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11/10</a:t>
                      </a:r>
                    </a:p>
                    <a:p>
                      <a:pPr algn="ctr"/>
                      <a:r>
                        <a:rPr kumimoji="1" lang="en-US" altLang="ja-JP" sz="11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Sun</a:t>
                      </a:r>
                      <a:endParaRPr kumimoji="1" lang="ja-JP" altLang="en-US" sz="180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7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05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6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…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62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さん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4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21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966347"/>
                  </a:ext>
                </a:extLst>
              </a:tr>
            </a:tbl>
          </a:graphicData>
        </a:graphic>
      </p:graphicFrame>
      <p:sp>
        <p:nvSpPr>
          <p:cNvPr id="21" name="三角形 20">
            <a:extLst>
              <a:ext uri="{FF2B5EF4-FFF2-40B4-BE49-F238E27FC236}">
                <a16:creationId xmlns:a16="http://schemas.microsoft.com/office/drawing/2014/main" id="{F678D635-4589-8D81-E84A-053E4A8EEE16}"/>
              </a:ext>
            </a:extLst>
          </p:cNvPr>
          <p:cNvSpPr/>
          <p:nvPr/>
        </p:nvSpPr>
        <p:spPr>
          <a:xfrm>
            <a:off x="5133444" y="5653857"/>
            <a:ext cx="257175" cy="21431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8A1FB3EF-C354-C650-F9CD-D0924DD468FE}"/>
              </a:ext>
            </a:extLst>
          </p:cNvPr>
          <p:cNvSpPr txBox="1">
            <a:spLocks/>
          </p:cNvSpPr>
          <p:nvPr/>
        </p:nvSpPr>
        <p:spPr>
          <a:xfrm>
            <a:off x="4707683" y="5868169"/>
            <a:ext cx="1108696" cy="274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4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計画開始日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id="{13F56B90-C655-A70D-8803-963CC576D6E1}"/>
              </a:ext>
            </a:extLst>
          </p:cNvPr>
          <p:cNvSpPr txBox="1">
            <a:spLocks/>
          </p:cNvSpPr>
          <p:nvPr/>
        </p:nvSpPr>
        <p:spPr>
          <a:xfrm>
            <a:off x="4977114" y="2373678"/>
            <a:ext cx="3943974" cy="3240887"/>
          </a:xfrm>
          <a:prstGeom prst="rect">
            <a:avLst/>
          </a:prstGeom>
          <a:solidFill>
            <a:srgbClr val="FF0000">
              <a:alpha val="1885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4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計画期間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7635A0EF-6C94-C834-EC41-89B85B8C2066}"/>
              </a:ext>
            </a:extLst>
          </p:cNvPr>
          <p:cNvSpPr txBox="1">
            <a:spLocks/>
          </p:cNvSpPr>
          <p:nvPr/>
        </p:nvSpPr>
        <p:spPr>
          <a:xfrm>
            <a:off x="2051390" y="2399798"/>
            <a:ext cx="2925724" cy="3296920"/>
          </a:xfrm>
          <a:prstGeom prst="rect">
            <a:avLst/>
          </a:prstGeom>
          <a:solidFill>
            <a:schemeClr val="bg2">
              <a:lumMod val="10000"/>
              <a:alpha val="46009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実績期間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19C96045-32AB-AC40-CB1B-60C788D8CC36}"/>
              </a:ext>
            </a:extLst>
          </p:cNvPr>
          <p:cNvSpPr txBox="1">
            <a:spLocks/>
          </p:cNvSpPr>
          <p:nvPr/>
        </p:nvSpPr>
        <p:spPr>
          <a:xfrm>
            <a:off x="581526" y="1335933"/>
            <a:ext cx="3965294" cy="498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【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週休２日制約への反映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】</a:t>
            </a:r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2BC0DD3C-91CE-B629-E822-1B4E6960048E}"/>
              </a:ext>
            </a:extLst>
          </p:cNvPr>
          <p:cNvSpPr/>
          <p:nvPr/>
        </p:nvSpPr>
        <p:spPr>
          <a:xfrm rot="16200000">
            <a:off x="4984230" y="4660605"/>
            <a:ext cx="540667" cy="2972746"/>
          </a:xfrm>
          <a:prstGeom prst="leftBrace">
            <a:avLst>
              <a:gd name="adj1" fmla="val 44727"/>
              <a:gd name="adj2" fmla="val 4971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C1CA8A8-1020-01DE-87B7-15D839A628CE}"/>
              </a:ext>
            </a:extLst>
          </p:cNvPr>
          <p:cNvSpPr txBox="1">
            <a:spLocks/>
          </p:cNvSpPr>
          <p:nvPr/>
        </p:nvSpPr>
        <p:spPr>
          <a:xfrm>
            <a:off x="4107957" y="6456604"/>
            <a:ext cx="2436210" cy="356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40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週休２日制約確認期間</a:t>
            </a:r>
            <a:r>
              <a:rPr lang="en-US" altLang="ja-JP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9A952845-2A47-327F-5CAA-3CF0DED86433}"/>
              </a:ext>
            </a:extLst>
          </p:cNvPr>
          <p:cNvSpPr/>
          <p:nvPr/>
        </p:nvSpPr>
        <p:spPr>
          <a:xfrm rot="16200000">
            <a:off x="7956976" y="4634740"/>
            <a:ext cx="540667" cy="2972746"/>
          </a:xfrm>
          <a:prstGeom prst="leftBrace">
            <a:avLst>
              <a:gd name="adj1" fmla="val 44727"/>
              <a:gd name="adj2" fmla="val 4971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2320DA17-24D1-CAEC-5645-75EDE5EDA06D}"/>
              </a:ext>
            </a:extLst>
          </p:cNvPr>
          <p:cNvSpPr txBox="1">
            <a:spLocks/>
          </p:cNvSpPr>
          <p:nvPr/>
        </p:nvSpPr>
        <p:spPr>
          <a:xfrm>
            <a:off x="7080703" y="6430739"/>
            <a:ext cx="2436210" cy="356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40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週休２日制約確認期間</a:t>
            </a:r>
            <a:r>
              <a:rPr lang="en-US" altLang="ja-JP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74DDA94B-528F-3A5F-890F-E2A3C3659F03}"/>
              </a:ext>
            </a:extLst>
          </p:cNvPr>
          <p:cNvSpPr txBox="1">
            <a:spLocks/>
          </p:cNvSpPr>
          <p:nvPr/>
        </p:nvSpPr>
        <p:spPr>
          <a:xfrm>
            <a:off x="1360767" y="1834295"/>
            <a:ext cx="9756412" cy="498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計画開始日が週の半ばであった場合、</a:t>
            </a:r>
            <a:r>
              <a:rPr lang="ja-JP" altLang="en-US" b="1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月曜日まで遡り実績を取得</a:t>
            </a:r>
            <a:endParaRPr lang="en-US" altLang="ja-JP" b="1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917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734FFE-EF69-EAD1-70DC-84D47300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u="sng">
                <a:latin typeface="Meiryo UI" panose="020B0604030504040204" pitchFamily="34" charset="-128"/>
                <a:ea typeface="Meiryo UI" panose="020B0604030504040204" pitchFamily="34" charset="-128"/>
              </a:rPr>
              <a:t>過去実績取り込み：週休２日、公休日制約への反映方法</a:t>
            </a:r>
            <a:endParaRPr kumimoji="1" lang="ja-JP" altLang="en-US" sz="2800" b="1" u="sng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C96C49B7-B2D3-6B9D-E65F-CA1F8554B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229526"/>
              </p:ext>
            </p:extLst>
          </p:nvPr>
        </p:nvGraphicFramePr>
        <p:xfrm>
          <a:off x="1106026" y="2360506"/>
          <a:ext cx="791074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0">
                  <a:extLst>
                    <a:ext uri="{9D8B030D-6E8A-4147-A177-3AD203B41FA5}">
                      <a16:colId xmlns:a16="http://schemas.microsoft.com/office/drawing/2014/main" val="1805579886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4097680670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1480585185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3805131477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3157042928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2341253029"/>
                    </a:ext>
                  </a:extLst>
                </a:gridCol>
                <a:gridCol w="401955">
                  <a:extLst>
                    <a:ext uri="{9D8B030D-6E8A-4147-A177-3AD203B41FA5}">
                      <a16:colId xmlns:a16="http://schemas.microsoft.com/office/drawing/2014/main" val="1913879867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3089097972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3911603475"/>
                    </a:ext>
                  </a:extLst>
                </a:gridCol>
                <a:gridCol w="588118">
                  <a:extLst>
                    <a:ext uri="{9D8B030D-6E8A-4147-A177-3AD203B41FA5}">
                      <a16:colId xmlns:a16="http://schemas.microsoft.com/office/drawing/2014/main" val="2817806148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2932329497"/>
                    </a:ext>
                  </a:extLst>
                </a:gridCol>
                <a:gridCol w="249032">
                  <a:extLst>
                    <a:ext uri="{9D8B030D-6E8A-4147-A177-3AD203B41FA5}">
                      <a16:colId xmlns:a16="http://schemas.microsoft.com/office/drawing/2014/main" val="1095840176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912405066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3212070263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2316536536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2935550652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2250499204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1927572076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1193212180"/>
                    </a:ext>
                  </a:extLst>
                </a:gridCol>
                <a:gridCol w="260668">
                  <a:extLst>
                    <a:ext uri="{9D8B030D-6E8A-4147-A177-3AD203B41FA5}">
                      <a16:colId xmlns:a16="http://schemas.microsoft.com/office/drawing/2014/main" val="1158495945"/>
                    </a:ext>
                  </a:extLst>
                </a:gridCol>
                <a:gridCol w="342789">
                  <a:extLst>
                    <a:ext uri="{9D8B030D-6E8A-4147-A177-3AD203B41FA5}">
                      <a16:colId xmlns:a16="http://schemas.microsoft.com/office/drawing/2014/main" val="2766412066"/>
                    </a:ext>
                  </a:extLst>
                </a:gridCol>
              </a:tblGrid>
              <a:tr h="267941"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11/1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>
                        <a:solidFill>
                          <a:srgbClr val="FF0000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11/7</a:t>
                      </a:r>
                    </a:p>
                    <a:p>
                      <a:pPr algn="ctr"/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Thu</a:t>
                      </a:r>
                      <a:endParaRPr kumimoji="1" lang="ja-JP" altLang="en-US" sz="1200">
                        <a:solidFill>
                          <a:srgbClr val="FF0000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11/10</a:t>
                      </a:r>
                    </a:p>
                    <a:p>
                      <a:pPr algn="ctr"/>
                      <a:r>
                        <a:rPr kumimoji="1" lang="en-US" altLang="ja-JP" sz="11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Sun</a:t>
                      </a:r>
                      <a:endParaRPr kumimoji="1" lang="ja-JP" altLang="en-US" sz="180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7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05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6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…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62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さん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*</a:t>
                      </a:r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4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21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966347"/>
                  </a:ext>
                </a:extLst>
              </a:tr>
            </a:tbl>
          </a:graphicData>
        </a:graphic>
      </p:graphicFrame>
      <p:sp>
        <p:nvSpPr>
          <p:cNvPr id="21" name="三角形 20">
            <a:extLst>
              <a:ext uri="{FF2B5EF4-FFF2-40B4-BE49-F238E27FC236}">
                <a16:creationId xmlns:a16="http://schemas.microsoft.com/office/drawing/2014/main" id="{F678D635-4589-8D81-E84A-053E4A8EEE16}"/>
              </a:ext>
            </a:extLst>
          </p:cNvPr>
          <p:cNvSpPr/>
          <p:nvPr/>
        </p:nvSpPr>
        <p:spPr>
          <a:xfrm>
            <a:off x="5133444" y="5653857"/>
            <a:ext cx="257175" cy="21431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8A1FB3EF-C354-C650-F9CD-D0924DD468FE}"/>
              </a:ext>
            </a:extLst>
          </p:cNvPr>
          <p:cNvSpPr txBox="1">
            <a:spLocks/>
          </p:cNvSpPr>
          <p:nvPr/>
        </p:nvSpPr>
        <p:spPr>
          <a:xfrm>
            <a:off x="4707683" y="5868169"/>
            <a:ext cx="1108696" cy="274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4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計画開始日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id="{13F56B90-C655-A70D-8803-963CC576D6E1}"/>
              </a:ext>
            </a:extLst>
          </p:cNvPr>
          <p:cNvSpPr txBox="1">
            <a:spLocks/>
          </p:cNvSpPr>
          <p:nvPr/>
        </p:nvSpPr>
        <p:spPr>
          <a:xfrm>
            <a:off x="5024953" y="2401298"/>
            <a:ext cx="3943974" cy="3240887"/>
          </a:xfrm>
          <a:prstGeom prst="rect">
            <a:avLst/>
          </a:prstGeom>
          <a:solidFill>
            <a:srgbClr val="FF0000">
              <a:alpha val="1885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4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計画期間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7635A0EF-6C94-C834-EC41-89B85B8C2066}"/>
              </a:ext>
            </a:extLst>
          </p:cNvPr>
          <p:cNvSpPr txBox="1">
            <a:spLocks/>
          </p:cNvSpPr>
          <p:nvPr/>
        </p:nvSpPr>
        <p:spPr>
          <a:xfrm>
            <a:off x="1955711" y="2356937"/>
            <a:ext cx="3129893" cy="3296920"/>
          </a:xfrm>
          <a:prstGeom prst="rect">
            <a:avLst/>
          </a:prstGeom>
          <a:solidFill>
            <a:schemeClr val="bg2">
              <a:lumMod val="10000"/>
              <a:alpha val="46009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実績期間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19C96045-32AB-AC40-CB1B-60C788D8CC36}"/>
              </a:ext>
            </a:extLst>
          </p:cNvPr>
          <p:cNvSpPr txBox="1">
            <a:spLocks/>
          </p:cNvSpPr>
          <p:nvPr/>
        </p:nvSpPr>
        <p:spPr>
          <a:xfrm>
            <a:off x="581526" y="1335933"/>
            <a:ext cx="3965294" cy="498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【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公休日制約への反映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】</a:t>
            </a:r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2BC0DD3C-91CE-B629-E822-1B4E6960048E}"/>
              </a:ext>
            </a:extLst>
          </p:cNvPr>
          <p:cNvSpPr/>
          <p:nvPr/>
        </p:nvSpPr>
        <p:spPr>
          <a:xfrm rot="16200000">
            <a:off x="5489335" y="2889879"/>
            <a:ext cx="540667" cy="6514197"/>
          </a:xfrm>
          <a:prstGeom prst="leftBrace">
            <a:avLst>
              <a:gd name="adj1" fmla="val 44727"/>
              <a:gd name="adj2" fmla="val 4971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C1CA8A8-1020-01DE-87B7-15D839A628CE}"/>
              </a:ext>
            </a:extLst>
          </p:cNvPr>
          <p:cNvSpPr txBox="1">
            <a:spLocks/>
          </p:cNvSpPr>
          <p:nvPr/>
        </p:nvSpPr>
        <p:spPr>
          <a:xfrm>
            <a:off x="4877895" y="6473458"/>
            <a:ext cx="2436210" cy="356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40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公休日制約確認期間</a:t>
            </a:r>
            <a:endParaRPr lang="en-US" altLang="ja-JP" sz="1400" dirty="0">
              <a:solidFill>
                <a:schemeClr val="accent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74DDA94B-528F-3A5F-890F-E2A3C3659F03}"/>
              </a:ext>
            </a:extLst>
          </p:cNvPr>
          <p:cNvSpPr txBox="1">
            <a:spLocks/>
          </p:cNvSpPr>
          <p:nvPr/>
        </p:nvSpPr>
        <p:spPr>
          <a:xfrm>
            <a:off x="1360767" y="1834295"/>
            <a:ext cx="9756412" cy="498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計画開始日が週の半ばであった場合、</a:t>
            </a:r>
            <a:r>
              <a:rPr lang="ja-JP" altLang="en-US" b="1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月初まで遡り実績を取得</a:t>
            </a:r>
            <a:endParaRPr lang="en-US" altLang="ja-JP" b="1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194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294</Words>
  <Application>Microsoft Macintosh PowerPoint</Application>
  <PresentationFormat>ワイド画面</PresentationFormat>
  <Paragraphs>121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制約条件緩和手順</vt:lpstr>
      <vt:lpstr>過去実績取り込み：週休２日、公休日制約への反映方法</vt:lpstr>
      <vt:lpstr>過去実績取り込み：週休２日、公休日制約への反映方法</vt:lpstr>
      <vt:lpstr>過去実績取り込み：週休２日、公休日制約への反映方法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kouichi</dc:creator>
  <cp:lastModifiedBy>kouichi</cp:lastModifiedBy>
  <cp:revision>1</cp:revision>
  <dcterms:created xsi:type="dcterms:W3CDTF">2023-11-09T11:03:19Z</dcterms:created>
  <dcterms:modified xsi:type="dcterms:W3CDTF">2023-11-09T11:39:50Z</dcterms:modified>
</cp:coreProperties>
</file>