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4"/>
  </p:notesMasterIdLst>
  <p:sldIdLst>
    <p:sldId id="256" r:id="rId2"/>
    <p:sldId id="714" r:id="rId3"/>
    <p:sldId id="715" r:id="rId4"/>
    <p:sldId id="716" r:id="rId5"/>
    <p:sldId id="717" r:id="rId6"/>
    <p:sldId id="725" r:id="rId7"/>
    <p:sldId id="718" r:id="rId8"/>
    <p:sldId id="719" r:id="rId9"/>
    <p:sldId id="726" r:id="rId10"/>
    <p:sldId id="720" r:id="rId11"/>
    <p:sldId id="721"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77" d="100"/>
          <a:sy n="77" d="100"/>
        </p:scale>
        <p:origin x="802" y="6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19-12-2024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023239"/>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dirty="0">
                <a:solidFill>
                  <a:srgbClr val="E5E7EB"/>
                </a:solidFill>
                <a:effectLst/>
                <a:latin typeface="Figtree"/>
              </a:rPr>
              <a:t>Digital Marketing Campaign Conversion Prediction</a:t>
            </a:r>
          </a:p>
        </p:txBody>
      </p:sp>
      <p:sp>
        <p:nvSpPr>
          <p:cNvPr id="9" name="TextBox 8">
            <a:extLst>
              <a:ext uri="{FF2B5EF4-FFF2-40B4-BE49-F238E27FC236}">
                <a16:creationId xmlns:a16="http://schemas.microsoft.com/office/drawing/2014/main" id="{93F57F75-5E8F-2D66-1C48-26E4922E56FD}"/>
              </a:ext>
            </a:extLst>
          </p:cNvPr>
          <p:cNvSpPr txBox="1"/>
          <p:nvPr/>
        </p:nvSpPr>
        <p:spPr>
          <a:xfrm>
            <a:off x="8450747" y="5556377"/>
            <a:ext cx="2969314" cy="646331"/>
          </a:xfrm>
          <a:prstGeom prst="rect">
            <a:avLst/>
          </a:prstGeom>
          <a:noFill/>
        </p:spPr>
        <p:txBody>
          <a:bodyPr wrap="square">
            <a:spAutoFit/>
          </a:bodyPr>
          <a:lstStyle/>
          <a:p>
            <a:pPr algn="ctr"/>
            <a:r>
              <a:rPr lang="en-IN" sz="3600" dirty="0">
                <a:solidFill>
                  <a:schemeClr val="bg1"/>
                </a:solidFill>
              </a:rPr>
              <a:t>Henil Kotadiya</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0F8BE-66B5-2715-BBB3-04EDD4E86EEE}"/>
              </a:ext>
            </a:extLst>
          </p:cNvPr>
          <p:cNvSpPr>
            <a:spLocks noGrp="1"/>
          </p:cNvSpPr>
          <p:nvPr>
            <p:ph type="title" orient="vert"/>
          </p:nvPr>
        </p:nvSpPr>
        <p:spPr>
          <a:xfrm rot="16200000">
            <a:off x="5859993" y="-3178319"/>
            <a:ext cx="1298384" cy="7655021"/>
          </a:xfrm>
        </p:spPr>
        <p:txBody>
          <a:bodyPr>
            <a:noAutofit/>
          </a:bodyPr>
          <a:lstStyle/>
          <a:p>
            <a:r>
              <a:rPr lang="en-IN" sz="6600" dirty="0">
                <a:solidFill>
                  <a:schemeClr val="bg1"/>
                </a:solidFill>
              </a:rPr>
              <a:t>Model Comparison</a:t>
            </a:r>
            <a:endParaRPr lang="en-IN" sz="6600" dirty="0"/>
          </a:p>
        </p:txBody>
      </p:sp>
      <p:graphicFrame>
        <p:nvGraphicFramePr>
          <p:cNvPr id="3" name="Table 2">
            <a:extLst>
              <a:ext uri="{FF2B5EF4-FFF2-40B4-BE49-F238E27FC236}">
                <a16:creationId xmlns:a16="http://schemas.microsoft.com/office/drawing/2014/main" id="{6EB940A9-CA2F-6742-C136-7512DD965DBF}"/>
              </a:ext>
            </a:extLst>
          </p:cNvPr>
          <p:cNvGraphicFramePr>
            <a:graphicFrameLocks noGrp="1"/>
          </p:cNvGraphicFramePr>
          <p:nvPr>
            <p:extLst>
              <p:ext uri="{D42A27DB-BD31-4B8C-83A1-F6EECF244321}">
                <p14:modId xmlns:p14="http://schemas.microsoft.com/office/powerpoint/2010/main" val="4139458750"/>
              </p:ext>
            </p:extLst>
          </p:nvPr>
        </p:nvGraphicFramePr>
        <p:xfrm>
          <a:off x="550241" y="1193386"/>
          <a:ext cx="11251093" cy="5392295"/>
        </p:xfrm>
        <a:graphic>
          <a:graphicData uri="http://schemas.openxmlformats.org/drawingml/2006/table">
            <a:tbl>
              <a:tblPr firstRow="1" bandRow="1">
                <a:tableStyleId>{5C22544A-7EE6-4342-B048-85BDC9FD1C3A}</a:tableStyleId>
              </a:tblPr>
              <a:tblGrid>
                <a:gridCol w="1607299">
                  <a:extLst>
                    <a:ext uri="{9D8B030D-6E8A-4147-A177-3AD203B41FA5}">
                      <a16:colId xmlns:a16="http://schemas.microsoft.com/office/drawing/2014/main" val="3047045818"/>
                    </a:ext>
                  </a:extLst>
                </a:gridCol>
                <a:gridCol w="1607299">
                  <a:extLst>
                    <a:ext uri="{9D8B030D-6E8A-4147-A177-3AD203B41FA5}">
                      <a16:colId xmlns:a16="http://schemas.microsoft.com/office/drawing/2014/main" val="1391698291"/>
                    </a:ext>
                  </a:extLst>
                </a:gridCol>
                <a:gridCol w="1607299">
                  <a:extLst>
                    <a:ext uri="{9D8B030D-6E8A-4147-A177-3AD203B41FA5}">
                      <a16:colId xmlns:a16="http://schemas.microsoft.com/office/drawing/2014/main" val="3437682063"/>
                    </a:ext>
                  </a:extLst>
                </a:gridCol>
                <a:gridCol w="1607299">
                  <a:extLst>
                    <a:ext uri="{9D8B030D-6E8A-4147-A177-3AD203B41FA5}">
                      <a16:colId xmlns:a16="http://schemas.microsoft.com/office/drawing/2014/main" val="2490688078"/>
                    </a:ext>
                  </a:extLst>
                </a:gridCol>
                <a:gridCol w="1607299">
                  <a:extLst>
                    <a:ext uri="{9D8B030D-6E8A-4147-A177-3AD203B41FA5}">
                      <a16:colId xmlns:a16="http://schemas.microsoft.com/office/drawing/2014/main" val="3123407006"/>
                    </a:ext>
                  </a:extLst>
                </a:gridCol>
                <a:gridCol w="1607299">
                  <a:extLst>
                    <a:ext uri="{9D8B030D-6E8A-4147-A177-3AD203B41FA5}">
                      <a16:colId xmlns:a16="http://schemas.microsoft.com/office/drawing/2014/main" val="4132742836"/>
                    </a:ext>
                  </a:extLst>
                </a:gridCol>
                <a:gridCol w="1607299">
                  <a:extLst>
                    <a:ext uri="{9D8B030D-6E8A-4147-A177-3AD203B41FA5}">
                      <a16:colId xmlns:a16="http://schemas.microsoft.com/office/drawing/2014/main" val="2748907856"/>
                    </a:ext>
                  </a:extLst>
                </a:gridCol>
              </a:tblGrid>
              <a:tr h="840715">
                <a:tc>
                  <a:txBody>
                    <a:bodyPr/>
                    <a:lstStyle/>
                    <a:p>
                      <a:r>
                        <a:rPr lang="en-US" sz="2400" dirty="0"/>
                        <a:t>Metric</a:t>
                      </a:r>
                      <a:endParaRPr lang="en-IN" sz="2400" dirty="0"/>
                    </a:p>
                  </a:txBody>
                  <a:tcPr/>
                </a:tc>
                <a:tc>
                  <a:txBody>
                    <a:bodyPr/>
                    <a:lstStyle/>
                    <a:p>
                      <a:r>
                        <a:rPr lang="en-US" sz="2400" b="1" dirty="0">
                          <a:solidFill>
                            <a:schemeClr val="bg1"/>
                          </a:solidFill>
                        </a:rPr>
                        <a:t>Logistic Regression</a:t>
                      </a:r>
                      <a:endParaRPr lang="en-IN" sz="2400" dirty="0"/>
                    </a:p>
                  </a:txBody>
                  <a:tcPr/>
                </a:tc>
                <a:tc>
                  <a:txBody>
                    <a:bodyPr/>
                    <a:lstStyle/>
                    <a:p>
                      <a:r>
                        <a:rPr lang="en-US" sz="2400" b="1" dirty="0">
                          <a:solidFill>
                            <a:schemeClr val="bg1"/>
                          </a:solidFill>
                        </a:rPr>
                        <a:t>Decision Tree</a:t>
                      </a:r>
                      <a:endParaRPr lang="en-IN" sz="2400" dirty="0"/>
                    </a:p>
                  </a:txBody>
                  <a:tcPr/>
                </a:tc>
                <a:tc>
                  <a:txBody>
                    <a:bodyPr/>
                    <a:lstStyle/>
                    <a:p>
                      <a:r>
                        <a:rPr lang="en-US" sz="2400" b="1" dirty="0">
                          <a:solidFill>
                            <a:schemeClr val="bg1"/>
                          </a:solidFill>
                        </a:rPr>
                        <a:t>Random Forest</a:t>
                      </a:r>
                      <a:endParaRPr lang="en-IN" sz="2400" dirty="0"/>
                    </a:p>
                  </a:txBody>
                  <a:tcPr/>
                </a:tc>
                <a:tc>
                  <a:txBody>
                    <a:bodyPr/>
                    <a:lstStyle/>
                    <a:p>
                      <a:r>
                        <a:rPr lang="en-US" sz="2400" b="1" dirty="0">
                          <a:solidFill>
                            <a:schemeClr val="bg1"/>
                          </a:solidFill>
                        </a:rPr>
                        <a:t>Support Vector Machine</a:t>
                      </a:r>
                      <a:endParaRPr lang="en-IN" sz="2400" dirty="0"/>
                    </a:p>
                  </a:txBody>
                  <a:tcPr/>
                </a:tc>
                <a:tc>
                  <a:txBody>
                    <a:bodyPr/>
                    <a:lstStyle/>
                    <a:p>
                      <a:r>
                        <a:rPr lang="en-US" sz="2400" b="1" dirty="0">
                          <a:solidFill>
                            <a:schemeClr val="bg1"/>
                          </a:solidFill>
                        </a:rPr>
                        <a:t>Gradient Boosting</a:t>
                      </a:r>
                      <a:endParaRPr lang="en-IN" sz="2400" dirty="0"/>
                    </a:p>
                  </a:txBody>
                  <a:tcPr/>
                </a:tc>
                <a:tc>
                  <a:txBody>
                    <a:bodyPr/>
                    <a:lstStyle/>
                    <a:p>
                      <a:r>
                        <a:rPr lang="en-US" sz="2400" b="1" dirty="0">
                          <a:solidFill>
                            <a:schemeClr val="bg1"/>
                          </a:solidFill>
                        </a:rPr>
                        <a:t>AdaBoost</a:t>
                      </a:r>
                      <a:endParaRPr lang="en-IN" sz="2400" dirty="0"/>
                    </a:p>
                  </a:txBody>
                  <a:tcPr/>
                </a:tc>
                <a:extLst>
                  <a:ext uri="{0D108BD9-81ED-4DB2-BD59-A6C34878D82A}">
                    <a16:rowId xmlns:a16="http://schemas.microsoft.com/office/drawing/2014/main" val="3735742508"/>
                  </a:ext>
                </a:extLst>
              </a:tr>
              <a:tr h="840715">
                <a:tc>
                  <a:txBody>
                    <a:bodyPr/>
                    <a:lstStyle/>
                    <a:p>
                      <a:r>
                        <a:rPr lang="en-US" sz="2400" dirty="0"/>
                        <a:t>Accuracy</a:t>
                      </a:r>
                      <a:endParaRPr lang="en-IN" sz="2400" dirty="0"/>
                    </a:p>
                  </a:txBody>
                  <a:tcPr/>
                </a:tc>
                <a:tc>
                  <a:txBody>
                    <a:bodyPr/>
                    <a:lstStyle/>
                    <a:p>
                      <a:r>
                        <a:rPr lang="en-US" sz="2400" dirty="0"/>
                        <a:t>0.89</a:t>
                      </a:r>
                      <a:endParaRPr lang="en-IN" sz="2400" dirty="0"/>
                    </a:p>
                  </a:txBody>
                  <a:tcPr/>
                </a:tc>
                <a:tc>
                  <a:txBody>
                    <a:bodyPr/>
                    <a:lstStyle/>
                    <a:p>
                      <a:r>
                        <a:rPr lang="en-US" sz="2400" dirty="0"/>
                        <a:t>0.83</a:t>
                      </a:r>
                      <a:endParaRPr lang="en-IN" sz="2400" dirty="0"/>
                    </a:p>
                  </a:txBody>
                  <a:tcPr/>
                </a:tc>
                <a:tc>
                  <a:txBody>
                    <a:bodyPr/>
                    <a:lstStyle/>
                    <a:p>
                      <a:r>
                        <a:rPr lang="en-US" sz="2400" dirty="0"/>
                        <a:t>0.89</a:t>
                      </a:r>
                      <a:endParaRPr lang="en-IN" sz="2400" dirty="0"/>
                    </a:p>
                  </a:txBody>
                  <a:tcPr/>
                </a:tc>
                <a:tc>
                  <a:txBody>
                    <a:bodyPr/>
                    <a:lstStyle/>
                    <a:p>
                      <a:r>
                        <a:rPr lang="en-US" sz="2400" dirty="0"/>
                        <a:t>0.89</a:t>
                      </a:r>
                      <a:endParaRPr lang="en-IN" sz="2400" dirty="0"/>
                    </a:p>
                  </a:txBody>
                  <a:tcPr/>
                </a:tc>
                <a:tc>
                  <a:txBody>
                    <a:bodyPr/>
                    <a:lstStyle/>
                    <a:p>
                      <a:r>
                        <a:rPr lang="en-US" sz="2400" dirty="0"/>
                        <a:t>0.91</a:t>
                      </a:r>
                      <a:endParaRPr lang="en-IN" sz="2400" dirty="0"/>
                    </a:p>
                  </a:txBody>
                  <a:tcPr/>
                </a:tc>
                <a:tc>
                  <a:txBody>
                    <a:bodyPr/>
                    <a:lstStyle/>
                    <a:p>
                      <a:r>
                        <a:rPr lang="en-US" sz="2400" dirty="0"/>
                        <a:t>0.90</a:t>
                      </a:r>
                      <a:endParaRPr lang="en-IN" sz="2400" dirty="0"/>
                    </a:p>
                  </a:txBody>
                  <a:tcPr/>
                </a:tc>
                <a:extLst>
                  <a:ext uri="{0D108BD9-81ED-4DB2-BD59-A6C34878D82A}">
                    <a16:rowId xmlns:a16="http://schemas.microsoft.com/office/drawing/2014/main" val="1833338362"/>
                  </a:ext>
                </a:extLst>
              </a:tr>
              <a:tr h="840715">
                <a:tc>
                  <a:txBody>
                    <a:bodyPr/>
                    <a:lstStyle/>
                    <a:p>
                      <a:r>
                        <a:rPr lang="en-US" sz="2400" dirty="0"/>
                        <a:t>F1 Score</a:t>
                      </a:r>
                      <a:endParaRPr lang="en-IN" sz="2400" dirty="0"/>
                    </a:p>
                  </a:txBody>
                  <a:tcPr/>
                </a:tc>
                <a:tc>
                  <a:txBody>
                    <a:bodyPr/>
                    <a:lstStyle/>
                    <a:p>
                      <a:r>
                        <a:rPr lang="en-US" sz="2400" dirty="0"/>
                        <a:t>0.89</a:t>
                      </a:r>
                      <a:endParaRPr lang="en-IN" sz="2400" dirty="0"/>
                    </a:p>
                  </a:txBody>
                  <a:tcPr/>
                </a:tc>
                <a:tc>
                  <a:txBody>
                    <a:bodyPr/>
                    <a:lstStyle/>
                    <a:p>
                      <a:r>
                        <a:rPr lang="en-US" sz="2400" dirty="0"/>
                        <a:t>0.83</a:t>
                      </a:r>
                      <a:endParaRPr lang="en-IN" sz="2400" dirty="0"/>
                    </a:p>
                  </a:txBody>
                  <a:tcPr/>
                </a:tc>
                <a:tc>
                  <a:txBody>
                    <a:bodyPr/>
                    <a:lstStyle/>
                    <a:p>
                      <a:r>
                        <a:rPr lang="en-US" sz="2400" dirty="0"/>
                        <a:t>0.89</a:t>
                      </a:r>
                      <a:endParaRPr lang="en-IN" sz="2400" dirty="0"/>
                    </a:p>
                  </a:txBody>
                  <a:tcPr/>
                </a:tc>
                <a:tc>
                  <a:txBody>
                    <a:bodyPr/>
                    <a:lstStyle/>
                    <a:p>
                      <a:r>
                        <a:rPr lang="en-US" sz="2400" dirty="0"/>
                        <a:t>0.89</a:t>
                      </a:r>
                      <a:endParaRPr lang="en-IN" sz="2400" dirty="0"/>
                    </a:p>
                  </a:txBody>
                  <a:tcPr/>
                </a:tc>
                <a:tc>
                  <a:txBody>
                    <a:bodyPr/>
                    <a:lstStyle/>
                    <a:p>
                      <a:r>
                        <a:rPr lang="en-US" sz="2400" dirty="0"/>
                        <a:t>0.91</a:t>
                      </a:r>
                      <a:endParaRPr lang="en-IN" sz="2400" dirty="0"/>
                    </a:p>
                  </a:txBody>
                  <a:tcPr/>
                </a:tc>
                <a:tc>
                  <a:txBody>
                    <a:bodyPr/>
                    <a:lstStyle/>
                    <a:p>
                      <a:r>
                        <a:rPr lang="en-US" sz="2400" dirty="0"/>
                        <a:t>0.90</a:t>
                      </a:r>
                      <a:endParaRPr lang="en-IN" sz="2400" dirty="0"/>
                    </a:p>
                  </a:txBody>
                  <a:tcPr/>
                </a:tc>
                <a:extLst>
                  <a:ext uri="{0D108BD9-81ED-4DB2-BD59-A6C34878D82A}">
                    <a16:rowId xmlns:a16="http://schemas.microsoft.com/office/drawing/2014/main" val="2283629445"/>
                  </a:ext>
                </a:extLst>
              </a:tr>
              <a:tr h="840715">
                <a:tc>
                  <a:txBody>
                    <a:bodyPr/>
                    <a:lstStyle/>
                    <a:p>
                      <a:r>
                        <a:rPr lang="en-US" sz="2400" dirty="0"/>
                        <a:t>Precision</a:t>
                      </a:r>
                      <a:endParaRPr lang="en-IN" sz="2400" dirty="0"/>
                    </a:p>
                  </a:txBody>
                  <a:tcPr/>
                </a:tc>
                <a:tc>
                  <a:txBody>
                    <a:bodyPr/>
                    <a:lstStyle/>
                    <a:p>
                      <a:r>
                        <a:rPr lang="en-US" sz="2400" dirty="0"/>
                        <a:t>0.68</a:t>
                      </a:r>
                      <a:endParaRPr lang="en-IN" sz="2400" dirty="0"/>
                    </a:p>
                  </a:txBody>
                  <a:tcPr/>
                </a:tc>
                <a:tc>
                  <a:txBody>
                    <a:bodyPr/>
                    <a:lstStyle/>
                    <a:p>
                      <a:r>
                        <a:rPr lang="en-US" sz="2400" dirty="0"/>
                        <a:t>0.62</a:t>
                      </a:r>
                      <a:endParaRPr lang="en-IN" sz="2400" dirty="0"/>
                    </a:p>
                  </a:txBody>
                  <a:tcPr/>
                </a:tc>
                <a:tc>
                  <a:txBody>
                    <a:bodyPr/>
                    <a:lstStyle/>
                    <a:p>
                      <a:r>
                        <a:rPr lang="en-US" sz="2400" dirty="0"/>
                        <a:t>0.83</a:t>
                      </a:r>
                      <a:endParaRPr lang="en-IN" sz="2400" dirty="0"/>
                    </a:p>
                  </a:txBody>
                  <a:tcPr/>
                </a:tc>
                <a:tc>
                  <a:txBody>
                    <a:bodyPr/>
                    <a:lstStyle/>
                    <a:p>
                      <a:r>
                        <a:rPr lang="en-US" sz="2400" dirty="0"/>
                        <a:t>0.86</a:t>
                      </a:r>
                      <a:endParaRPr lang="en-IN" sz="2400" dirty="0"/>
                    </a:p>
                  </a:txBody>
                  <a:tcPr/>
                </a:tc>
                <a:tc>
                  <a:txBody>
                    <a:bodyPr/>
                    <a:lstStyle/>
                    <a:p>
                      <a:r>
                        <a:rPr lang="en-US" sz="2400" dirty="0"/>
                        <a:t>0.87</a:t>
                      </a:r>
                      <a:endParaRPr lang="en-IN" sz="2400" dirty="0"/>
                    </a:p>
                  </a:txBody>
                  <a:tcPr/>
                </a:tc>
                <a:tc>
                  <a:txBody>
                    <a:bodyPr/>
                    <a:lstStyle/>
                    <a:p>
                      <a:r>
                        <a:rPr lang="en-US" sz="2400" dirty="0"/>
                        <a:t>0.88</a:t>
                      </a:r>
                      <a:endParaRPr lang="en-IN" sz="2400" dirty="0"/>
                    </a:p>
                  </a:txBody>
                  <a:tcPr/>
                </a:tc>
                <a:extLst>
                  <a:ext uri="{0D108BD9-81ED-4DB2-BD59-A6C34878D82A}">
                    <a16:rowId xmlns:a16="http://schemas.microsoft.com/office/drawing/2014/main" val="1634128123"/>
                  </a:ext>
                </a:extLst>
              </a:tr>
              <a:tr h="840715">
                <a:tc>
                  <a:txBody>
                    <a:bodyPr/>
                    <a:lstStyle/>
                    <a:p>
                      <a:r>
                        <a:rPr lang="en-US" sz="2400" dirty="0"/>
                        <a:t>Recall</a:t>
                      </a:r>
                      <a:endParaRPr lang="en-IN" sz="2400" dirty="0"/>
                    </a:p>
                  </a:txBody>
                  <a:tcPr/>
                </a:tc>
                <a:tc>
                  <a:txBody>
                    <a:bodyPr/>
                    <a:lstStyle/>
                    <a:p>
                      <a:r>
                        <a:rPr lang="en-US" sz="2400" dirty="0"/>
                        <a:t>0.99</a:t>
                      </a:r>
                      <a:endParaRPr lang="en-IN" sz="2400" dirty="0"/>
                    </a:p>
                  </a:txBody>
                  <a:tcPr/>
                </a:tc>
                <a:tc>
                  <a:txBody>
                    <a:bodyPr/>
                    <a:lstStyle/>
                    <a:p>
                      <a:r>
                        <a:rPr lang="en-US" sz="2400" dirty="0"/>
                        <a:t>0.63</a:t>
                      </a:r>
                      <a:endParaRPr lang="en-IN" sz="2400" dirty="0"/>
                    </a:p>
                  </a:txBody>
                  <a:tcPr/>
                </a:tc>
                <a:tc>
                  <a:txBody>
                    <a:bodyPr/>
                    <a:lstStyle/>
                    <a:p>
                      <a:r>
                        <a:rPr lang="en-US" sz="2400" dirty="0"/>
                        <a:t>0.57</a:t>
                      </a:r>
                      <a:endParaRPr lang="en-IN" sz="2400" dirty="0"/>
                    </a:p>
                  </a:txBody>
                  <a:tcPr/>
                </a:tc>
                <a:tc>
                  <a:txBody>
                    <a:bodyPr/>
                    <a:lstStyle/>
                    <a:p>
                      <a:r>
                        <a:rPr lang="en-US" sz="2400" dirty="0"/>
                        <a:t>0.57</a:t>
                      </a:r>
                      <a:endParaRPr lang="en-IN" sz="2400" dirty="0"/>
                    </a:p>
                  </a:txBody>
                  <a:tcPr/>
                </a:tc>
                <a:tc>
                  <a:txBody>
                    <a:bodyPr/>
                    <a:lstStyle/>
                    <a:p>
                      <a:r>
                        <a:rPr lang="en-US" sz="2400" dirty="0"/>
                        <a:t>0.68</a:t>
                      </a:r>
                      <a:endParaRPr lang="en-IN" sz="2400" dirty="0"/>
                    </a:p>
                  </a:txBody>
                  <a:tcPr/>
                </a:tc>
                <a:tc>
                  <a:txBody>
                    <a:bodyPr/>
                    <a:lstStyle/>
                    <a:p>
                      <a:r>
                        <a:rPr lang="en-US" sz="2400" dirty="0"/>
                        <a:t>0.62</a:t>
                      </a:r>
                      <a:endParaRPr lang="en-IN" sz="2400" dirty="0"/>
                    </a:p>
                  </a:txBody>
                  <a:tcPr/>
                </a:tc>
                <a:extLst>
                  <a:ext uri="{0D108BD9-81ED-4DB2-BD59-A6C34878D82A}">
                    <a16:rowId xmlns:a16="http://schemas.microsoft.com/office/drawing/2014/main" val="3686369930"/>
                  </a:ext>
                </a:extLst>
              </a:tr>
              <a:tr h="840715">
                <a:tc>
                  <a:txBody>
                    <a:bodyPr/>
                    <a:lstStyle/>
                    <a:p>
                      <a:r>
                        <a:rPr lang="en-US" sz="2400" dirty="0"/>
                        <a:t>ROC-AUC Score</a:t>
                      </a:r>
                      <a:endParaRPr lang="en-IN" sz="2400" dirty="0"/>
                    </a:p>
                  </a:txBody>
                  <a:tcPr/>
                </a:tc>
                <a:tc>
                  <a:txBody>
                    <a:bodyPr/>
                    <a:lstStyle/>
                    <a:p>
                      <a:r>
                        <a:rPr lang="en-US" sz="2400" dirty="0"/>
                        <a:t>0.57</a:t>
                      </a:r>
                      <a:endParaRPr lang="en-IN" sz="2400" dirty="0"/>
                    </a:p>
                  </a:txBody>
                  <a:tcPr/>
                </a:tc>
                <a:tc>
                  <a:txBody>
                    <a:bodyPr/>
                    <a:lstStyle/>
                    <a:p>
                      <a:r>
                        <a:rPr lang="en-US" sz="2400" dirty="0"/>
                        <a:t>0.63</a:t>
                      </a:r>
                      <a:endParaRPr lang="en-IN" sz="2400" dirty="0"/>
                    </a:p>
                  </a:txBody>
                  <a:tcPr/>
                </a:tc>
                <a:tc>
                  <a:txBody>
                    <a:bodyPr/>
                    <a:lstStyle/>
                    <a:p>
                      <a:r>
                        <a:rPr lang="en-US" sz="2400" dirty="0"/>
                        <a:t>0.57</a:t>
                      </a:r>
                      <a:endParaRPr lang="en-IN" sz="2400" dirty="0"/>
                    </a:p>
                  </a:txBody>
                  <a:tcPr/>
                </a:tc>
                <a:tc>
                  <a:txBody>
                    <a:bodyPr/>
                    <a:lstStyle/>
                    <a:p>
                      <a:r>
                        <a:rPr lang="en-US" sz="2400" dirty="0"/>
                        <a:t>0.57</a:t>
                      </a:r>
                      <a:endParaRPr lang="en-IN" sz="2400" dirty="0"/>
                    </a:p>
                  </a:txBody>
                  <a:tcPr/>
                </a:tc>
                <a:tc>
                  <a:txBody>
                    <a:bodyPr/>
                    <a:lstStyle/>
                    <a:p>
                      <a:r>
                        <a:rPr lang="en-US" sz="2400" dirty="0"/>
                        <a:t>0.68</a:t>
                      </a:r>
                      <a:endParaRPr lang="en-IN" sz="2400" dirty="0"/>
                    </a:p>
                  </a:txBody>
                  <a:tcPr/>
                </a:tc>
                <a:tc>
                  <a:txBody>
                    <a:bodyPr/>
                    <a:lstStyle/>
                    <a:p>
                      <a:r>
                        <a:rPr lang="en-US" sz="2400" dirty="0"/>
                        <a:t>0.62</a:t>
                      </a:r>
                      <a:endParaRPr lang="en-IN" sz="2400" dirty="0"/>
                    </a:p>
                  </a:txBody>
                  <a:tcPr/>
                </a:tc>
                <a:extLst>
                  <a:ext uri="{0D108BD9-81ED-4DB2-BD59-A6C34878D82A}">
                    <a16:rowId xmlns:a16="http://schemas.microsoft.com/office/drawing/2014/main" val="2667573498"/>
                  </a:ext>
                </a:extLst>
              </a:tr>
            </a:tbl>
          </a:graphicData>
        </a:graphic>
      </p:graphicFrame>
    </p:spTree>
    <p:extLst>
      <p:ext uri="{BB962C8B-B14F-4D97-AF65-F5344CB8AC3E}">
        <p14:creationId xmlns:p14="http://schemas.microsoft.com/office/powerpoint/2010/main" val="283832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0C749-9469-A256-8178-13871E88A5B8}"/>
              </a:ext>
            </a:extLst>
          </p:cNvPr>
          <p:cNvSpPr>
            <a:spLocks noGrp="1"/>
          </p:cNvSpPr>
          <p:nvPr>
            <p:ph type="title" orient="vert"/>
          </p:nvPr>
        </p:nvSpPr>
        <p:spPr>
          <a:xfrm rot="16200000">
            <a:off x="5288493" y="-2169497"/>
            <a:ext cx="1089663" cy="5428657"/>
          </a:xfrm>
        </p:spPr>
        <p:txBody>
          <a:bodyPr>
            <a:normAutofit/>
          </a:bodyPr>
          <a:lstStyle/>
          <a:p>
            <a:r>
              <a:rPr lang="en-IN" sz="6000" dirty="0">
                <a:solidFill>
                  <a:schemeClr val="bg1"/>
                </a:solidFill>
              </a:rPr>
              <a:t>Conclusion</a:t>
            </a:r>
            <a:endParaRPr lang="en-IN" sz="6000" dirty="0"/>
          </a:p>
        </p:txBody>
      </p:sp>
      <p:sp>
        <p:nvSpPr>
          <p:cNvPr id="3" name="TextBox 2">
            <a:extLst>
              <a:ext uri="{FF2B5EF4-FFF2-40B4-BE49-F238E27FC236}">
                <a16:creationId xmlns:a16="http://schemas.microsoft.com/office/drawing/2014/main" id="{14DDFAEF-360C-C1C5-AFD2-81D62BA0E89C}"/>
              </a:ext>
            </a:extLst>
          </p:cNvPr>
          <p:cNvSpPr txBox="1"/>
          <p:nvPr/>
        </p:nvSpPr>
        <p:spPr>
          <a:xfrm>
            <a:off x="159026" y="1376825"/>
            <a:ext cx="11887199" cy="5324535"/>
          </a:xfrm>
          <a:prstGeom prst="rect">
            <a:avLst/>
          </a:prstGeom>
          <a:noFill/>
        </p:spPr>
        <p:txBody>
          <a:bodyPr wrap="square" rtlCol="0">
            <a:spAutoFit/>
          </a:bodyPr>
          <a:lstStyle/>
          <a:p>
            <a:pPr algn="just">
              <a:buFont typeface="Arial" panose="020B0604020202020204" pitchFamily="34" charset="0"/>
              <a:buChar char="•"/>
            </a:pPr>
            <a:r>
              <a:rPr lang="en-US" sz="2000" b="1" i="0" dirty="0">
                <a:solidFill>
                  <a:schemeClr val="bg1"/>
                </a:solidFill>
                <a:effectLst/>
                <a:latin typeface="ui-sans-serif"/>
              </a:rPr>
              <a:t>Best Overall Performance:</a:t>
            </a:r>
            <a:r>
              <a:rPr lang="en-US" sz="2000" b="0" i="0" dirty="0">
                <a:solidFill>
                  <a:schemeClr val="bg1"/>
                </a:solidFill>
                <a:effectLst/>
                <a:latin typeface="ui-sans-serif"/>
              </a:rPr>
              <a:t> Gradient Boosting shows the highest accuracy (0.91), F1 Score (0.91), and ROC-	                                    AUC Score (0.68), indicating it is the best-performing model in terms of overall   	                                    classification performance.</a:t>
            </a:r>
          </a:p>
          <a:p>
            <a:pPr algn="just">
              <a:buFont typeface="Arial" panose="020B0604020202020204" pitchFamily="34" charset="0"/>
              <a:buChar char="•"/>
            </a:pPr>
            <a:endParaRPr lang="en-US" sz="2000" b="0" i="0" dirty="0">
              <a:solidFill>
                <a:schemeClr val="bg1"/>
              </a:solidFill>
              <a:effectLst/>
              <a:latin typeface="ui-sans-serif"/>
            </a:endParaRPr>
          </a:p>
          <a:p>
            <a:pPr algn="just">
              <a:buFont typeface="Arial" panose="020B0604020202020204" pitchFamily="34" charset="0"/>
              <a:buChar char="•"/>
            </a:pPr>
            <a:r>
              <a:rPr lang="en-US" sz="2000" b="1" i="0" dirty="0">
                <a:solidFill>
                  <a:schemeClr val="bg1"/>
                </a:solidFill>
                <a:effectLst/>
                <a:latin typeface="ui-sans-serif"/>
              </a:rPr>
              <a:t>Highest Precision:</a:t>
            </a:r>
            <a:r>
              <a:rPr lang="en-US" sz="2000" b="0" i="0" dirty="0">
                <a:solidFill>
                  <a:schemeClr val="bg1"/>
                </a:solidFill>
                <a:effectLst/>
                <a:latin typeface="ui-sans-serif"/>
              </a:rPr>
              <a:t> AdaBoost has the highest precision (0.88), which means it has the lowest false positive rate 	                   among the models.</a:t>
            </a:r>
          </a:p>
          <a:p>
            <a:pPr algn="just">
              <a:buFont typeface="Arial" panose="020B0604020202020204" pitchFamily="34" charset="0"/>
              <a:buChar char="•"/>
            </a:pPr>
            <a:endParaRPr lang="en-US" sz="2000" b="0" i="0" dirty="0">
              <a:solidFill>
                <a:schemeClr val="bg1"/>
              </a:solidFill>
              <a:effectLst/>
              <a:latin typeface="ui-sans-serif"/>
            </a:endParaRPr>
          </a:p>
          <a:p>
            <a:pPr algn="just">
              <a:buFont typeface="Arial" panose="020B0604020202020204" pitchFamily="34" charset="0"/>
              <a:buChar char="•"/>
            </a:pPr>
            <a:r>
              <a:rPr lang="en-US" sz="2000" b="1" i="0" dirty="0">
                <a:solidFill>
                  <a:schemeClr val="bg1"/>
                </a:solidFill>
                <a:effectLst/>
                <a:latin typeface="ui-sans-serif"/>
              </a:rPr>
              <a:t>Highest Recall: </a:t>
            </a:r>
            <a:r>
              <a:rPr lang="en-US" sz="2000" b="0" i="0" dirty="0">
                <a:solidFill>
                  <a:schemeClr val="bg1"/>
                </a:solidFill>
                <a:effectLst/>
                <a:latin typeface="ui-sans-serif"/>
              </a:rPr>
              <a:t>Logistic Regression has the highest recall (0.99), indicating it is the best at identifying positive 	              instances.</a:t>
            </a:r>
          </a:p>
          <a:p>
            <a:pPr algn="just">
              <a:buFont typeface="Arial" panose="020B0604020202020204" pitchFamily="34" charset="0"/>
              <a:buChar char="•"/>
            </a:pPr>
            <a:endParaRPr lang="en-US" sz="2000" b="0" i="0" dirty="0">
              <a:solidFill>
                <a:schemeClr val="bg1"/>
              </a:solidFill>
              <a:effectLst/>
              <a:latin typeface="ui-sans-serif"/>
            </a:endParaRPr>
          </a:p>
          <a:p>
            <a:pPr algn="just">
              <a:buFont typeface="Arial" panose="020B0604020202020204" pitchFamily="34" charset="0"/>
              <a:buChar char="•"/>
            </a:pPr>
            <a:r>
              <a:rPr lang="en-US" sz="2000" b="1" i="0" dirty="0">
                <a:solidFill>
                  <a:schemeClr val="bg1"/>
                </a:solidFill>
                <a:effectLst/>
                <a:latin typeface="ui-sans-serif"/>
              </a:rPr>
              <a:t>Balanced Performance: </a:t>
            </a:r>
            <a:r>
              <a:rPr lang="en-US" sz="2000" b="0" i="0" dirty="0">
                <a:solidFill>
                  <a:schemeClr val="bg1"/>
                </a:solidFill>
                <a:effectLst/>
                <a:latin typeface="ui-sans-serif"/>
              </a:rPr>
              <a:t>Gradient Boosting and AdaBoost offer a good balance between precision and recall, 	                              making them suitable for applications where both false positives and false negatives 	                              need to be minimized.</a:t>
            </a:r>
          </a:p>
          <a:p>
            <a:pPr algn="just">
              <a:buFont typeface="Arial" panose="020B0604020202020204" pitchFamily="34" charset="0"/>
              <a:buChar char="•"/>
            </a:pPr>
            <a:endParaRPr lang="en-US" sz="2000" b="0" i="0" dirty="0">
              <a:solidFill>
                <a:schemeClr val="bg1"/>
              </a:solidFill>
              <a:effectLst/>
              <a:latin typeface="ui-sans-serif"/>
            </a:endParaRPr>
          </a:p>
          <a:p>
            <a:pPr algn="just">
              <a:buFont typeface="Arial" panose="020B0604020202020204" pitchFamily="34" charset="0"/>
              <a:buChar char="•"/>
            </a:pPr>
            <a:r>
              <a:rPr lang="en-US" sz="2000" b="1" i="0" dirty="0">
                <a:solidFill>
                  <a:schemeClr val="bg1"/>
                </a:solidFill>
                <a:effectLst/>
                <a:latin typeface="ui-sans-serif"/>
              </a:rPr>
              <a:t>Lowest Performance: </a:t>
            </a:r>
            <a:r>
              <a:rPr lang="en-US" sz="2000" b="0" i="0" dirty="0">
                <a:solidFill>
                  <a:schemeClr val="bg1"/>
                </a:solidFill>
                <a:effectLst/>
                <a:latin typeface="ui-sans-serif"/>
              </a:rPr>
              <a:t>Decision Tree has the lowest performance metrics across the board, with the lowest 		          accuracy (0.83), F1 Score (0.83), precision (0.62), recall (0.63), and ROC-AUC Score (0.63).</a:t>
            </a:r>
          </a:p>
          <a:p>
            <a:pPr marL="285750" indent="-285750" algn="just">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2087441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orient="vert"/>
          </p:nvPr>
        </p:nvSpPr>
        <p:spPr>
          <a:xfrm rot="16200000">
            <a:off x="5599044" y="-1522125"/>
            <a:ext cx="993912" cy="4333466"/>
          </a:xfrm>
        </p:spPr>
        <p:txBody>
          <a:bodyPr>
            <a:normAutofit fontScale="90000"/>
          </a:bodyPr>
          <a:lstStyle/>
          <a:p>
            <a:pPr algn="l"/>
            <a:r>
              <a:rPr lang="en-US" dirty="0"/>
              <a:t>Agenda</a:t>
            </a:r>
            <a:endParaRPr lang="en-IN" dirty="0"/>
          </a:p>
        </p:txBody>
      </p:sp>
      <p:sp>
        <p:nvSpPr>
          <p:cNvPr id="5" name="TextBox 4">
            <a:extLst>
              <a:ext uri="{FF2B5EF4-FFF2-40B4-BE49-F238E27FC236}">
                <a16:creationId xmlns:a16="http://schemas.microsoft.com/office/drawing/2014/main" id="{A15E526B-F340-9ACE-1205-515F40F8ABB5}"/>
              </a:ext>
            </a:extLst>
          </p:cNvPr>
          <p:cNvSpPr txBox="1"/>
          <p:nvPr/>
        </p:nvSpPr>
        <p:spPr>
          <a:xfrm>
            <a:off x="2159277" y="1902551"/>
            <a:ext cx="8207236" cy="3416320"/>
          </a:xfrm>
          <a:prstGeom prst="rect">
            <a:avLst/>
          </a:prstGeom>
          <a:noFill/>
        </p:spPr>
        <p:txBody>
          <a:bodyPr wrap="square">
            <a:spAutoFit/>
          </a:bodyPr>
          <a:lstStyle/>
          <a:p>
            <a:pPr marL="342900" indent="-342900">
              <a:buAutoNum type="arabicPeriod"/>
            </a:pPr>
            <a:r>
              <a:rPr lang="en-US" sz="3600" spc="0" dirty="0">
                <a:solidFill>
                  <a:schemeClr val="bg1"/>
                </a:solidFill>
              </a:rPr>
              <a:t> Introduction</a:t>
            </a:r>
          </a:p>
          <a:p>
            <a:pPr marL="342900" indent="-342900">
              <a:buAutoNum type="arabicPeriod"/>
            </a:pPr>
            <a:r>
              <a:rPr lang="en-IN" sz="3600" dirty="0">
                <a:solidFill>
                  <a:schemeClr val="bg1"/>
                </a:solidFill>
              </a:rPr>
              <a:t> Data Collection &amp; Preprocessing</a:t>
            </a:r>
          </a:p>
          <a:p>
            <a:pPr marL="342900" indent="-342900">
              <a:buAutoNum type="arabicPeriod"/>
            </a:pPr>
            <a:r>
              <a:rPr lang="en-IN" sz="3600" dirty="0">
                <a:solidFill>
                  <a:schemeClr val="bg1"/>
                </a:solidFill>
              </a:rPr>
              <a:t> Exploratory Data Analysis (EDA)</a:t>
            </a:r>
          </a:p>
          <a:p>
            <a:pPr marL="342900" indent="-342900">
              <a:buAutoNum type="arabicPeriod"/>
            </a:pPr>
            <a:r>
              <a:rPr lang="en-IN" sz="3600" dirty="0">
                <a:solidFill>
                  <a:schemeClr val="bg1"/>
                </a:solidFill>
              </a:rPr>
              <a:t> Feature Engineering</a:t>
            </a:r>
          </a:p>
          <a:p>
            <a:pPr marL="342900" indent="-342900">
              <a:buAutoNum type="arabicPeriod"/>
            </a:pPr>
            <a:r>
              <a:rPr lang="en-IN" sz="3600" dirty="0">
                <a:solidFill>
                  <a:schemeClr val="bg1"/>
                </a:solidFill>
              </a:rPr>
              <a:t> Model Building</a:t>
            </a:r>
          </a:p>
          <a:p>
            <a:pPr marL="342900" indent="-342900">
              <a:buAutoNum type="arabicPeriod"/>
            </a:pPr>
            <a:r>
              <a:rPr lang="en-IN" sz="3600" dirty="0">
                <a:solidFill>
                  <a:schemeClr val="bg1"/>
                </a:solidFill>
              </a:rPr>
              <a:t> Model Comparison</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88335-78A0-A2E0-41BF-258886E142FB}"/>
              </a:ext>
            </a:extLst>
          </p:cNvPr>
          <p:cNvSpPr>
            <a:spLocks noGrp="1"/>
          </p:cNvSpPr>
          <p:nvPr>
            <p:ph type="title" orient="vert"/>
          </p:nvPr>
        </p:nvSpPr>
        <p:spPr>
          <a:xfrm rot="16200000">
            <a:off x="5546200" y="-3100136"/>
            <a:ext cx="1099602" cy="7545695"/>
          </a:xfrm>
        </p:spPr>
        <p:txBody>
          <a:bodyPr>
            <a:normAutofit/>
          </a:bodyPr>
          <a:lstStyle/>
          <a:p>
            <a:r>
              <a:rPr lang="en-US" sz="7200" spc="0" dirty="0">
                <a:solidFill>
                  <a:schemeClr val="bg1"/>
                </a:solidFill>
              </a:rPr>
              <a:t>Introduction</a:t>
            </a:r>
          </a:p>
        </p:txBody>
      </p:sp>
      <p:sp>
        <p:nvSpPr>
          <p:cNvPr id="6" name="TextBox 5">
            <a:extLst>
              <a:ext uri="{FF2B5EF4-FFF2-40B4-BE49-F238E27FC236}">
                <a16:creationId xmlns:a16="http://schemas.microsoft.com/office/drawing/2014/main" id="{3E7C31C2-6063-F7D0-F011-7B26A061C14D}"/>
              </a:ext>
            </a:extLst>
          </p:cNvPr>
          <p:cNvSpPr txBox="1"/>
          <p:nvPr/>
        </p:nvSpPr>
        <p:spPr>
          <a:xfrm>
            <a:off x="308113" y="1500016"/>
            <a:ext cx="11754678" cy="707886"/>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solidFill>
              </a:rPr>
              <a:t>In the competitive world of digital marketing, accurately predicting customer conversions is key to improving campaign performance.</a:t>
            </a:r>
          </a:p>
        </p:txBody>
      </p:sp>
      <p:sp>
        <p:nvSpPr>
          <p:cNvPr id="8" name="TextBox 7">
            <a:extLst>
              <a:ext uri="{FF2B5EF4-FFF2-40B4-BE49-F238E27FC236}">
                <a16:creationId xmlns:a16="http://schemas.microsoft.com/office/drawing/2014/main" id="{C42AFCF0-8BED-075C-078F-22D5757DC306}"/>
              </a:ext>
            </a:extLst>
          </p:cNvPr>
          <p:cNvSpPr txBox="1"/>
          <p:nvPr/>
        </p:nvSpPr>
        <p:spPr>
          <a:xfrm>
            <a:off x="308113" y="2485405"/>
            <a:ext cx="11754678" cy="1323439"/>
          </a:xfrm>
          <a:prstGeom prst="rect">
            <a:avLst/>
          </a:prstGeom>
          <a:noFill/>
        </p:spPr>
        <p:txBody>
          <a:bodyPr wrap="square">
            <a:spAutoFit/>
          </a:bodyPr>
          <a:lstStyle/>
          <a:p>
            <a:pPr marL="285750" indent="-285750">
              <a:buFont typeface="Arial" panose="020B0604020202020204" pitchFamily="34" charset="0"/>
              <a:buChar char="•"/>
            </a:pPr>
            <a:r>
              <a:rPr lang="en-IN" sz="2000" b="1" dirty="0">
                <a:solidFill>
                  <a:schemeClr val="bg1"/>
                </a:solidFill>
              </a:rPr>
              <a:t>Overview</a:t>
            </a:r>
          </a:p>
          <a:p>
            <a:pPr marL="285750" indent="-285750">
              <a:buFont typeface="Arial" panose="020B0604020202020204" pitchFamily="34" charset="0"/>
              <a:buChar char="•"/>
            </a:pPr>
            <a:endParaRPr lang="en-IN" sz="2000" b="1" dirty="0">
              <a:solidFill>
                <a:schemeClr val="bg1"/>
              </a:solidFill>
            </a:endParaRPr>
          </a:p>
          <a:p>
            <a:pPr marL="742950" lvl="1" indent="-285750">
              <a:buFont typeface="Arial" panose="020B0604020202020204" pitchFamily="34" charset="0"/>
              <a:buChar char="•"/>
            </a:pPr>
            <a:r>
              <a:rPr lang="en-US" sz="2000" b="1" dirty="0">
                <a:solidFill>
                  <a:schemeClr val="bg1"/>
                </a:solidFill>
              </a:rPr>
              <a:t>Objective: </a:t>
            </a:r>
            <a:r>
              <a:rPr lang="en-US" sz="2000" dirty="0">
                <a:solidFill>
                  <a:schemeClr val="bg1"/>
                </a:solidFill>
              </a:rPr>
              <a:t>Develop a robust machine learning model to predict customer conversions.</a:t>
            </a:r>
          </a:p>
          <a:p>
            <a:pPr marL="742950" lvl="1" indent="-285750">
              <a:buFont typeface="Arial" panose="020B0604020202020204" pitchFamily="34" charset="0"/>
              <a:buChar char="•"/>
            </a:pPr>
            <a:r>
              <a:rPr lang="en-US" sz="2000" b="1" dirty="0">
                <a:solidFill>
                  <a:schemeClr val="bg1"/>
                </a:solidFill>
              </a:rPr>
              <a:t>Goal: </a:t>
            </a:r>
            <a:r>
              <a:rPr lang="en-US" sz="2000" dirty="0">
                <a:solidFill>
                  <a:schemeClr val="bg1"/>
                </a:solidFill>
              </a:rPr>
              <a:t>Improve targeting, boost conversion rates, and maximize ROAS.</a:t>
            </a:r>
            <a:endParaRPr lang="en-US" sz="2000" b="1" dirty="0">
              <a:solidFill>
                <a:schemeClr val="bg1"/>
              </a:solidFill>
            </a:endParaRPr>
          </a:p>
        </p:txBody>
      </p:sp>
      <p:sp>
        <p:nvSpPr>
          <p:cNvPr id="10" name="TextBox 9">
            <a:extLst>
              <a:ext uri="{FF2B5EF4-FFF2-40B4-BE49-F238E27FC236}">
                <a16:creationId xmlns:a16="http://schemas.microsoft.com/office/drawing/2014/main" id="{BDCFF2FE-245C-07AF-03CA-0D2D0EB7071A}"/>
              </a:ext>
            </a:extLst>
          </p:cNvPr>
          <p:cNvSpPr txBox="1"/>
          <p:nvPr/>
        </p:nvSpPr>
        <p:spPr>
          <a:xfrm>
            <a:off x="308113" y="3985161"/>
            <a:ext cx="11754678" cy="1631216"/>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solidFill>
              </a:rPr>
              <a:t>Benefits</a:t>
            </a:r>
            <a:endParaRPr lang="en-IN" sz="2000" b="1" dirty="0">
              <a:solidFill>
                <a:schemeClr val="bg1"/>
              </a:solidFill>
            </a:endParaRPr>
          </a:p>
          <a:p>
            <a:pPr marL="285750" indent="-285750">
              <a:buFont typeface="Arial" panose="020B0604020202020204" pitchFamily="34" charset="0"/>
              <a:buChar char="•"/>
            </a:pPr>
            <a:endParaRPr lang="en-IN" sz="2000" b="1" dirty="0">
              <a:solidFill>
                <a:schemeClr val="bg1"/>
              </a:solidFill>
            </a:endParaRPr>
          </a:p>
          <a:p>
            <a:pPr marL="742950" lvl="1" indent="-285750">
              <a:buFont typeface="Arial" panose="020B0604020202020204" pitchFamily="34" charset="0"/>
              <a:buChar char="•"/>
            </a:pPr>
            <a:r>
              <a:rPr lang="en-US" sz="2000" b="1" dirty="0">
                <a:solidFill>
                  <a:schemeClr val="bg1"/>
                </a:solidFill>
              </a:rPr>
              <a:t>Improved Targeting:</a:t>
            </a:r>
            <a:r>
              <a:rPr lang="en-US" sz="2000" dirty="0">
                <a:solidFill>
                  <a:schemeClr val="bg1"/>
                </a:solidFill>
              </a:rPr>
              <a:t> Identify high-conversion customers.</a:t>
            </a:r>
          </a:p>
          <a:p>
            <a:pPr marL="742950" lvl="1" indent="-285750">
              <a:buFont typeface="Arial" panose="020B0604020202020204" pitchFamily="34" charset="0"/>
              <a:buChar char="•"/>
            </a:pPr>
            <a:r>
              <a:rPr lang="en-US" sz="2000" b="1" dirty="0">
                <a:solidFill>
                  <a:schemeClr val="bg1"/>
                </a:solidFill>
              </a:rPr>
              <a:t>Cost Optimization:</a:t>
            </a:r>
            <a:r>
              <a:rPr lang="en-US" sz="2000" dirty="0">
                <a:solidFill>
                  <a:schemeClr val="bg1"/>
                </a:solidFill>
              </a:rPr>
              <a:t> Efficient resource allocation reduces wasted spend.</a:t>
            </a:r>
          </a:p>
          <a:p>
            <a:pPr marL="742950" lvl="1" indent="-285750">
              <a:buFont typeface="Arial" panose="020B0604020202020204" pitchFamily="34" charset="0"/>
              <a:buChar char="•"/>
            </a:pPr>
            <a:r>
              <a:rPr lang="en-US" sz="2000" b="1" dirty="0">
                <a:solidFill>
                  <a:schemeClr val="bg1"/>
                </a:solidFill>
              </a:rPr>
              <a:t>Enhanced Campaigns:</a:t>
            </a:r>
            <a:r>
              <a:rPr lang="en-US" sz="2000" dirty="0">
                <a:solidFill>
                  <a:schemeClr val="bg1"/>
                </a:solidFill>
              </a:rPr>
              <a:t> Leverage insights for better strategies.</a:t>
            </a:r>
            <a:endParaRPr lang="en-US" sz="2000" b="1" dirty="0">
              <a:solidFill>
                <a:schemeClr val="bg1"/>
              </a:solidFill>
            </a:endParaRPr>
          </a:p>
        </p:txBody>
      </p:sp>
    </p:spTree>
    <p:extLst>
      <p:ext uri="{BB962C8B-B14F-4D97-AF65-F5344CB8AC3E}">
        <p14:creationId xmlns:p14="http://schemas.microsoft.com/office/powerpoint/2010/main" val="193452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76E7E-B3A8-CCCD-4927-025914D3F205}"/>
              </a:ext>
            </a:extLst>
          </p:cNvPr>
          <p:cNvSpPr>
            <a:spLocks noGrp="1"/>
          </p:cNvSpPr>
          <p:nvPr>
            <p:ph type="title" orient="vert"/>
          </p:nvPr>
        </p:nvSpPr>
        <p:spPr>
          <a:xfrm rot="16200000">
            <a:off x="5699380" y="-5152729"/>
            <a:ext cx="815009" cy="12213769"/>
          </a:xfrm>
        </p:spPr>
        <p:txBody>
          <a:bodyPr>
            <a:noAutofit/>
          </a:bodyPr>
          <a:lstStyle/>
          <a:p>
            <a:r>
              <a:rPr lang="en-IN" sz="6000" dirty="0">
                <a:solidFill>
                  <a:schemeClr val="bg1"/>
                </a:solidFill>
              </a:rPr>
              <a:t>Data Collection &amp; Preprocessing</a:t>
            </a:r>
            <a:br>
              <a:rPr lang="en-IN" sz="6000" dirty="0">
                <a:solidFill>
                  <a:schemeClr val="bg1"/>
                </a:solidFill>
              </a:rPr>
            </a:br>
            <a:endParaRPr lang="en-IN" sz="6000" dirty="0"/>
          </a:p>
        </p:txBody>
      </p:sp>
      <p:sp>
        <p:nvSpPr>
          <p:cNvPr id="4" name="TextBox 3">
            <a:extLst>
              <a:ext uri="{FF2B5EF4-FFF2-40B4-BE49-F238E27FC236}">
                <a16:creationId xmlns:a16="http://schemas.microsoft.com/office/drawing/2014/main" id="{AD01E28C-C521-BD47-C9A1-792FC858543E}"/>
              </a:ext>
            </a:extLst>
          </p:cNvPr>
          <p:cNvSpPr txBox="1"/>
          <p:nvPr/>
        </p:nvSpPr>
        <p:spPr>
          <a:xfrm>
            <a:off x="231913" y="1361661"/>
            <a:ext cx="11728173" cy="369332"/>
          </a:xfrm>
          <a:prstGeom prst="rect">
            <a:avLst/>
          </a:prstGeom>
          <a:noFill/>
        </p:spPr>
        <p:txBody>
          <a:bodyPr wrap="square">
            <a:spAutoFit/>
          </a:bodyPr>
          <a:lstStyle/>
          <a:p>
            <a:r>
              <a:rPr lang="en-IN" sz="1800" b="1" dirty="0">
                <a:solidFill>
                  <a:schemeClr val="bg1"/>
                </a:solidFill>
              </a:rPr>
              <a:t>Read Dataset :  </a:t>
            </a:r>
            <a:endParaRPr lang="en-IN" b="1" dirty="0"/>
          </a:p>
        </p:txBody>
      </p:sp>
      <p:pic>
        <p:nvPicPr>
          <p:cNvPr id="11" name="Picture 10">
            <a:extLst>
              <a:ext uri="{FF2B5EF4-FFF2-40B4-BE49-F238E27FC236}">
                <a16:creationId xmlns:a16="http://schemas.microsoft.com/office/drawing/2014/main" id="{8BDF3E1D-A6A3-BB3C-1C86-0838F3C0B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307" y="1116461"/>
            <a:ext cx="7460205" cy="983373"/>
          </a:xfrm>
          <a:prstGeom prst="rect">
            <a:avLst/>
          </a:prstGeom>
        </p:spPr>
      </p:pic>
      <p:sp>
        <p:nvSpPr>
          <p:cNvPr id="13" name="TextBox 12">
            <a:extLst>
              <a:ext uri="{FF2B5EF4-FFF2-40B4-BE49-F238E27FC236}">
                <a16:creationId xmlns:a16="http://schemas.microsoft.com/office/drawing/2014/main" id="{E817EECC-4597-750C-C375-9F36B20C219C}"/>
              </a:ext>
            </a:extLst>
          </p:cNvPr>
          <p:cNvSpPr txBox="1"/>
          <p:nvPr/>
        </p:nvSpPr>
        <p:spPr>
          <a:xfrm>
            <a:off x="231912" y="2361338"/>
            <a:ext cx="11728173" cy="3416320"/>
          </a:xfrm>
          <a:prstGeom prst="rect">
            <a:avLst/>
          </a:prstGeom>
          <a:noFill/>
        </p:spPr>
        <p:txBody>
          <a:bodyPr wrap="square">
            <a:spAutoFit/>
          </a:bodyPr>
          <a:lstStyle/>
          <a:p>
            <a:pPr algn="just"/>
            <a:r>
              <a:rPr lang="en-IN" b="1" dirty="0">
                <a:solidFill>
                  <a:schemeClr val="bg1"/>
                </a:solidFill>
              </a:rPr>
              <a:t>I</a:t>
            </a:r>
            <a:r>
              <a:rPr lang="en-IN" sz="1800" b="1" dirty="0">
                <a:solidFill>
                  <a:schemeClr val="bg1"/>
                </a:solidFill>
              </a:rPr>
              <a:t>nsights : </a:t>
            </a:r>
          </a:p>
          <a:p>
            <a:pPr algn="just"/>
            <a:endParaRPr lang="en-IN" b="1" dirty="0">
              <a:solidFill>
                <a:schemeClr val="bg1"/>
              </a:solidFill>
            </a:endParaRPr>
          </a:p>
          <a:p>
            <a:pPr marL="742950" lvl="1" indent="-285750" algn="just">
              <a:buFont typeface="Arial" panose="020B0604020202020204" pitchFamily="34" charset="0"/>
              <a:buChar char="•"/>
            </a:pPr>
            <a:r>
              <a:rPr lang="en-IN" b="1" dirty="0">
                <a:solidFill>
                  <a:schemeClr val="bg1"/>
                </a:solidFill>
              </a:rPr>
              <a:t>Numbers of Entries :  </a:t>
            </a:r>
            <a:r>
              <a:rPr lang="en-IN" dirty="0">
                <a:solidFill>
                  <a:schemeClr val="bg1"/>
                </a:solidFill>
              </a:rPr>
              <a:t>The Datasets consists of 8000 entries.</a:t>
            </a:r>
          </a:p>
          <a:p>
            <a:pPr marL="742950" lvl="1" indent="-285750" algn="just">
              <a:buFont typeface="Arial" panose="020B0604020202020204" pitchFamily="34" charset="0"/>
              <a:buChar char="•"/>
            </a:pPr>
            <a:endParaRPr lang="en-IN" dirty="0">
              <a:solidFill>
                <a:schemeClr val="bg1"/>
              </a:solidFill>
            </a:endParaRPr>
          </a:p>
          <a:p>
            <a:pPr marL="742950" lvl="1" indent="-285750" algn="just">
              <a:buFont typeface="Arial" panose="020B0604020202020204" pitchFamily="34" charset="0"/>
              <a:buChar char="•"/>
            </a:pPr>
            <a:r>
              <a:rPr lang="en-IN" b="1" dirty="0">
                <a:solidFill>
                  <a:schemeClr val="bg1"/>
                </a:solidFill>
              </a:rPr>
              <a:t>Columns : </a:t>
            </a:r>
            <a:r>
              <a:rPr lang="en-US" dirty="0">
                <a:solidFill>
                  <a:schemeClr val="bg1"/>
                </a:solidFill>
              </a:rPr>
              <a:t>The dataset consists of 20 columns, each representing various attributes, including Demographic        	                  Information, Marketing-specific Variables, Customer Engagement Metrics, Historical Data, and the     	                  Target Variable.</a:t>
            </a:r>
          </a:p>
          <a:p>
            <a:pPr marL="742950" lvl="1" indent="-285750" algn="just">
              <a:buFont typeface="Arial" panose="020B0604020202020204" pitchFamily="34" charset="0"/>
              <a:buChar char="•"/>
            </a:pPr>
            <a:endParaRPr lang="en-US" dirty="0">
              <a:solidFill>
                <a:schemeClr val="bg1"/>
              </a:solidFill>
            </a:endParaRPr>
          </a:p>
          <a:p>
            <a:pPr marL="742950" lvl="1" indent="-285750" algn="just">
              <a:buFont typeface="Arial" panose="020B0604020202020204" pitchFamily="34" charset="0"/>
              <a:buChar char="•"/>
            </a:pPr>
            <a:r>
              <a:rPr lang="en-US" b="1" dirty="0">
                <a:solidFill>
                  <a:schemeClr val="bg1"/>
                </a:solidFill>
              </a:rPr>
              <a:t>Missing Value : </a:t>
            </a:r>
            <a:r>
              <a:rPr lang="en-US" dirty="0">
                <a:solidFill>
                  <a:schemeClr val="bg1"/>
                </a:solidFill>
              </a:rPr>
              <a:t> The dataset appears to have no missing values, as all 20 columns contain 8000 non-null entries.</a:t>
            </a:r>
          </a:p>
          <a:p>
            <a:pPr marL="742950" lvl="1" indent="-285750" algn="just">
              <a:buFont typeface="Arial" panose="020B0604020202020204" pitchFamily="34" charset="0"/>
              <a:buChar char="•"/>
            </a:pPr>
            <a:endParaRPr lang="en-US" b="1" dirty="0">
              <a:solidFill>
                <a:schemeClr val="bg1"/>
              </a:solidFill>
            </a:endParaRPr>
          </a:p>
          <a:p>
            <a:pPr marL="742950" lvl="1" indent="-285750" algn="just">
              <a:buFont typeface="Arial" panose="020B0604020202020204" pitchFamily="34" charset="0"/>
              <a:buChar char="•"/>
            </a:pPr>
            <a:r>
              <a:rPr lang="en-US" b="1" dirty="0">
                <a:solidFill>
                  <a:schemeClr val="bg1"/>
                </a:solidFill>
              </a:rPr>
              <a:t>Data Types : </a:t>
            </a:r>
            <a:r>
              <a:rPr lang="en-US" dirty="0">
                <a:solidFill>
                  <a:schemeClr val="bg1"/>
                </a:solidFill>
              </a:rPr>
              <a:t>The majority of the columns (10 out of 20) are of the </a:t>
            </a:r>
            <a:r>
              <a:rPr lang="en-US" b="1" dirty="0">
                <a:solidFill>
                  <a:schemeClr val="bg1"/>
                </a:solidFill>
              </a:rPr>
              <a:t>Int64</a:t>
            </a:r>
            <a:r>
              <a:rPr lang="en-US" dirty="0">
                <a:solidFill>
                  <a:schemeClr val="bg1"/>
                </a:solidFill>
              </a:rPr>
              <a:t> data type. Additionally, 5 columns are of 	                     </a:t>
            </a:r>
            <a:r>
              <a:rPr lang="en-US" b="1" dirty="0">
                <a:solidFill>
                  <a:schemeClr val="bg1"/>
                </a:solidFill>
              </a:rPr>
              <a:t>float64</a:t>
            </a:r>
            <a:r>
              <a:rPr lang="en-US" dirty="0">
                <a:solidFill>
                  <a:schemeClr val="bg1"/>
                </a:solidFill>
              </a:rPr>
              <a:t> type, and the remaining 5 are of object type.</a:t>
            </a:r>
          </a:p>
        </p:txBody>
      </p:sp>
      <p:sp>
        <p:nvSpPr>
          <p:cNvPr id="15" name="Rectangle 3">
            <a:extLst>
              <a:ext uri="{FF2B5EF4-FFF2-40B4-BE49-F238E27FC236}">
                <a16:creationId xmlns:a16="http://schemas.microsoft.com/office/drawing/2014/main" id="{EE7AC9CB-BACA-EEA7-50BF-5B489F36DEE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majority of the columns (9 out of 19) are of the </a:t>
            </a:r>
            <a:r>
              <a:rPr kumimoji="0" lang="en-US" altLang="en-US" sz="1000" b="0" i="0" u="none" strike="noStrike" cap="none" normalizeH="0" baseline="0">
                <a:ln>
                  <a:noFill/>
                </a:ln>
                <a:solidFill>
                  <a:schemeClr val="tx1"/>
                </a:solidFill>
                <a:effectLst/>
                <a:latin typeface="Arial Unicode MS"/>
              </a:rPr>
              <a:t>int64</a:t>
            </a:r>
            <a:r>
              <a:rPr kumimoji="0" lang="en-US" altLang="en-US" sz="800" b="0" i="0" u="none" strike="noStrike" cap="none" normalizeH="0" baseline="0">
                <a:ln>
                  <a:noFill/>
                </a:ln>
                <a:solidFill>
                  <a:schemeClr val="tx1"/>
                </a:solidFill>
                <a:effectLst/>
              </a:rPr>
              <a:t> data type. Additionally, 5 columns are of </a:t>
            </a:r>
            <a:r>
              <a:rPr kumimoji="0" lang="en-US" altLang="en-US" sz="1000" b="0" i="0" u="none" strike="noStrike" cap="none" normalizeH="0" baseline="0">
                <a:ln>
                  <a:noFill/>
                </a:ln>
                <a:solidFill>
                  <a:schemeClr val="tx1"/>
                </a:solidFill>
                <a:effectLst/>
                <a:latin typeface="Arial Unicode MS"/>
              </a:rPr>
              <a:t>float64</a:t>
            </a:r>
            <a:r>
              <a:rPr kumimoji="0" lang="en-US" altLang="en-US" sz="800" b="0" i="0" u="none" strike="noStrike" cap="none" normalizeH="0" baseline="0">
                <a:ln>
                  <a:noFill/>
                </a:ln>
                <a:solidFill>
                  <a:schemeClr val="tx1"/>
                </a:solidFill>
                <a:effectLst/>
              </a:rPr>
              <a:t> type, and the remaining 5 are of </a:t>
            </a:r>
            <a:r>
              <a:rPr kumimoji="0" lang="en-US" altLang="en-US" sz="1000" b="0" i="0" u="none" strike="noStrike" cap="none" normalizeH="0" baseline="0">
                <a:ln>
                  <a:noFill/>
                </a:ln>
                <a:solidFill>
                  <a:schemeClr val="tx1"/>
                </a:solidFill>
                <a:effectLst/>
                <a:latin typeface="Arial Unicode MS"/>
              </a:rPr>
              <a:t>object</a:t>
            </a:r>
            <a:r>
              <a:rPr kumimoji="0" lang="en-US" altLang="en-US" sz="800" b="0" i="0" u="none" strike="noStrike" cap="none" normalizeH="0" baseline="0">
                <a:ln>
                  <a:noFill/>
                </a:ln>
                <a:solidFill>
                  <a:schemeClr val="tx1"/>
                </a:solidFill>
                <a:effectLst/>
              </a:rPr>
              <a:t> type.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320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0AB56-A2D1-80D7-D01D-EC48283447DE}"/>
              </a:ext>
            </a:extLst>
          </p:cNvPr>
          <p:cNvSpPr>
            <a:spLocks noGrp="1"/>
          </p:cNvSpPr>
          <p:nvPr>
            <p:ph type="title" orient="vert"/>
          </p:nvPr>
        </p:nvSpPr>
        <p:spPr>
          <a:xfrm rot="16200000">
            <a:off x="5539408" y="-4443739"/>
            <a:ext cx="1113184" cy="10597006"/>
          </a:xfrm>
        </p:spPr>
        <p:txBody>
          <a:bodyPr>
            <a:noAutofit/>
          </a:bodyPr>
          <a:lstStyle/>
          <a:p>
            <a:r>
              <a:rPr lang="en-IN" sz="5400" dirty="0">
                <a:solidFill>
                  <a:schemeClr val="bg1"/>
                </a:solidFill>
              </a:rPr>
              <a:t>Exploratory Data Analysis (EDA)</a:t>
            </a:r>
            <a:br>
              <a:rPr lang="en-IN" sz="5400" dirty="0">
                <a:solidFill>
                  <a:schemeClr val="bg1"/>
                </a:solidFill>
              </a:rPr>
            </a:br>
            <a:endParaRPr lang="en-IN" sz="5400" dirty="0"/>
          </a:p>
        </p:txBody>
      </p:sp>
      <p:pic>
        <p:nvPicPr>
          <p:cNvPr id="4" name="Picture 3">
            <a:extLst>
              <a:ext uri="{FF2B5EF4-FFF2-40B4-BE49-F238E27FC236}">
                <a16:creationId xmlns:a16="http://schemas.microsoft.com/office/drawing/2014/main" id="{BC059625-90B2-C10A-DDFF-8EB03E68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4" y="854764"/>
            <a:ext cx="5187558" cy="5893904"/>
          </a:xfrm>
          <a:prstGeom prst="rect">
            <a:avLst/>
          </a:prstGeom>
        </p:spPr>
      </p:pic>
      <p:sp>
        <p:nvSpPr>
          <p:cNvPr id="6" name="TextBox 5">
            <a:extLst>
              <a:ext uri="{FF2B5EF4-FFF2-40B4-BE49-F238E27FC236}">
                <a16:creationId xmlns:a16="http://schemas.microsoft.com/office/drawing/2014/main" id="{2DCC9486-67EF-B35C-CE2E-0093F0130E7A}"/>
              </a:ext>
            </a:extLst>
          </p:cNvPr>
          <p:cNvSpPr txBox="1"/>
          <p:nvPr/>
        </p:nvSpPr>
        <p:spPr>
          <a:xfrm>
            <a:off x="5179529" y="968922"/>
            <a:ext cx="5454097" cy="523220"/>
          </a:xfrm>
          <a:prstGeom prst="rect">
            <a:avLst/>
          </a:prstGeom>
          <a:noFill/>
        </p:spPr>
        <p:txBody>
          <a:bodyPr wrap="square">
            <a:spAutoFit/>
          </a:bodyPr>
          <a:lstStyle/>
          <a:p>
            <a:r>
              <a:rPr lang="en-IN" sz="2800" b="1" dirty="0">
                <a:solidFill>
                  <a:schemeClr val="bg1"/>
                </a:solidFill>
              </a:rPr>
              <a:t>Distribution of Categorical Features</a:t>
            </a:r>
          </a:p>
        </p:txBody>
      </p:sp>
      <p:sp>
        <p:nvSpPr>
          <p:cNvPr id="10" name="TextBox 9">
            <a:extLst>
              <a:ext uri="{FF2B5EF4-FFF2-40B4-BE49-F238E27FC236}">
                <a16:creationId xmlns:a16="http://schemas.microsoft.com/office/drawing/2014/main" id="{79FC1A15-7D12-9D67-35AC-20FF24E0D266}"/>
              </a:ext>
            </a:extLst>
          </p:cNvPr>
          <p:cNvSpPr txBox="1"/>
          <p:nvPr/>
        </p:nvSpPr>
        <p:spPr>
          <a:xfrm>
            <a:off x="5647496" y="1758942"/>
            <a:ext cx="6474930" cy="4524315"/>
          </a:xfrm>
          <a:prstGeom prst="rect">
            <a:avLst/>
          </a:prstGeom>
          <a:noFill/>
        </p:spPr>
        <p:txBody>
          <a:bodyPr wrap="square">
            <a:spAutoFit/>
          </a:bodyPr>
          <a:lstStyle/>
          <a:p>
            <a:pPr algn="just"/>
            <a:r>
              <a:rPr lang="en-IN" b="1" dirty="0">
                <a:solidFill>
                  <a:schemeClr val="bg1"/>
                </a:solidFill>
              </a:rPr>
              <a:t>I</a:t>
            </a:r>
            <a:r>
              <a:rPr lang="en-IN" sz="1800" b="1" dirty="0">
                <a:solidFill>
                  <a:schemeClr val="bg1"/>
                </a:solidFill>
              </a:rPr>
              <a:t>nsights :</a:t>
            </a:r>
          </a:p>
          <a:p>
            <a:pPr algn="just"/>
            <a:endParaRPr lang="en-IN" b="1" dirty="0">
              <a:solidFill>
                <a:schemeClr val="bg1"/>
              </a:solidFill>
            </a:endParaRPr>
          </a:p>
          <a:p>
            <a:pPr marL="285750" indent="-285750" algn="just">
              <a:buFont typeface="Arial" panose="020B0604020202020204" pitchFamily="34" charset="0"/>
              <a:buChar char="•"/>
            </a:pPr>
            <a:r>
              <a:rPr lang="en-US" dirty="0">
                <a:solidFill>
                  <a:schemeClr val="bg1"/>
                </a:solidFill>
              </a:rPr>
              <a:t>The dataset has significantly more females (61%) compared to males (39%), indicating that the female demographic may dominate the customer base. </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Referral channel has the highest customer count, suggesting that word-of-mouth or referral-based campaigns are highly effective. Social</a:t>
            </a:r>
            <a:r>
              <a:rPr lang="en-US" b="1" dirty="0">
                <a:solidFill>
                  <a:schemeClr val="bg1"/>
                </a:solidFill>
              </a:rPr>
              <a:t> </a:t>
            </a:r>
            <a:r>
              <a:rPr lang="en-US" dirty="0">
                <a:solidFill>
                  <a:schemeClr val="bg1"/>
                </a:solidFill>
              </a:rPr>
              <a:t>Media has the lowest engagement, indicating room for improvement in leveraging this channel. </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Conversion campaign type has the highest count, suggesting strong performance in driving customer actions. Retention campaigns have the lowest engagement, highlighting an opportunity to improve strategies for retaining customers.</a:t>
            </a:r>
            <a:endParaRPr lang="en-IN" sz="1800" b="1" dirty="0">
              <a:solidFill>
                <a:schemeClr val="bg1"/>
              </a:solidFill>
            </a:endParaRPr>
          </a:p>
          <a:p>
            <a:pPr algn="just"/>
            <a:endParaRPr lang="en-IN" dirty="0">
              <a:solidFill>
                <a:schemeClr val="bg1"/>
              </a:solidFill>
            </a:endParaRPr>
          </a:p>
        </p:txBody>
      </p:sp>
    </p:spTree>
    <p:extLst>
      <p:ext uri="{BB962C8B-B14F-4D97-AF65-F5344CB8AC3E}">
        <p14:creationId xmlns:p14="http://schemas.microsoft.com/office/powerpoint/2010/main" val="263698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82E285-9B70-8879-9C51-6432218120BA}"/>
              </a:ext>
            </a:extLst>
          </p:cNvPr>
          <p:cNvSpPr>
            <a:spLocks noGrp="1"/>
          </p:cNvSpPr>
          <p:nvPr>
            <p:ph type="title" orient="vert"/>
          </p:nvPr>
        </p:nvSpPr>
        <p:spPr>
          <a:xfrm rot="16200000">
            <a:off x="2944750" y="-2201970"/>
            <a:ext cx="741793" cy="6631292"/>
          </a:xfrm>
        </p:spPr>
        <p:txBody>
          <a:bodyPr>
            <a:noAutofit/>
          </a:bodyPr>
          <a:lstStyle/>
          <a:p>
            <a:r>
              <a:rPr lang="en-IN" sz="2800" dirty="0" err="1"/>
              <a:t>Analyzing</a:t>
            </a:r>
            <a:r>
              <a:rPr lang="en-IN" sz="2800" dirty="0"/>
              <a:t> </a:t>
            </a:r>
            <a:r>
              <a:rPr lang="en-IN" sz="2800" dirty="0" err="1"/>
              <a:t>Adspend</a:t>
            </a:r>
            <a:r>
              <a:rPr lang="en-IN" sz="2800" dirty="0"/>
              <a:t> To Conversion Analysis</a:t>
            </a:r>
          </a:p>
        </p:txBody>
      </p:sp>
      <p:pic>
        <p:nvPicPr>
          <p:cNvPr id="4" name="Picture 3">
            <a:extLst>
              <a:ext uri="{FF2B5EF4-FFF2-40B4-BE49-F238E27FC236}">
                <a16:creationId xmlns:a16="http://schemas.microsoft.com/office/drawing/2014/main" id="{806ACDB3-E39B-6248-5F7B-0842E7670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852" y="1023731"/>
            <a:ext cx="5227983" cy="5237922"/>
          </a:xfrm>
          <a:prstGeom prst="rect">
            <a:avLst/>
          </a:prstGeom>
        </p:spPr>
      </p:pic>
      <p:sp>
        <p:nvSpPr>
          <p:cNvPr id="6" name="TextBox 5">
            <a:extLst>
              <a:ext uri="{FF2B5EF4-FFF2-40B4-BE49-F238E27FC236}">
                <a16:creationId xmlns:a16="http://schemas.microsoft.com/office/drawing/2014/main" id="{541035AA-425C-27EF-7A64-8E3F296673D4}"/>
              </a:ext>
            </a:extLst>
          </p:cNvPr>
          <p:cNvSpPr txBox="1"/>
          <p:nvPr/>
        </p:nvSpPr>
        <p:spPr>
          <a:xfrm>
            <a:off x="55611" y="1859339"/>
            <a:ext cx="6520070" cy="3139321"/>
          </a:xfrm>
          <a:prstGeom prst="rect">
            <a:avLst/>
          </a:prstGeom>
          <a:noFill/>
        </p:spPr>
        <p:txBody>
          <a:bodyPr wrap="square">
            <a:spAutoFit/>
          </a:bodyPr>
          <a:lstStyle/>
          <a:p>
            <a:pPr algn="just"/>
            <a:r>
              <a:rPr lang="en-IN" b="1" dirty="0">
                <a:solidFill>
                  <a:schemeClr val="bg1"/>
                </a:solidFill>
              </a:rPr>
              <a:t>I</a:t>
            </a:r>
            <a:r>
              <a:rPr lang="en-IN" sz="1800" b="1" dirty="0">
                <a:solidFill>
                  <a:schemeClr val="bg1"/>
                </a:solidFill>
              </a:rPr>
              <a:t>nsights :</a:t>
            </a:r>
          </a:p>
          <a:p>
            <a:pPr algn="just"/>
            <a:endParaRPr lang="en-IN" b="1" dirty="0">
              <a:solidFill>
                <a:schemeClr val="bg1"/>
              </a:solidFill>
            </a:endParaRPr>
          </a:p>
          <a:p>
            <a:pPr marL="285750" indent="-285750" algn="just">
              <a:buFont typeface="Arial" panose="020B0604020202020204" pitchFamily="34" charset="0"/>
              <a:buChar char="•"/>
            </a:pPr>
            <a:r>
              <a:rPr lang="en-US" dirty="0">
                <a:solidFill>
                  <a:schemeClr val="bg1"/>
                </a:solidFill>
              </a:rPr>
              <a:t>Higher ad spend correlates positively with conversions. Allocating sufficient budget for campaigns likely improves the chances of success.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Campaigns with lower budgets are more likely to fail, potentially due to limited reach or resources.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By focusing on increasing budgets for specific campaigns, conversion rates may improve.</a:t>
            </a:r>
            <a:endParaRPr lang="en-IN" dirty="0">
              <a:solidFill>
                <a:schemeClr val="bg1"/>
              </a:solidFill>
            </a:endParaRPr>
          </a:p>
        </p:txBody>
      </p:sp>
    </p:spTree>
    <p:extLst>
      <p:ext uri="{BB962C8B-B14F-4D97-AF65-F5344CB8AC3E}">
        <p14:creationId xmlns:p14="http://schemas.microsoft.com/office/powerpoint/2010/main" val="105884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C6216-15B4-1937-43AF-BA07D55E1B37}"/>
              </a:ext>
            </a:extLst>
          </p:cNvPr>
          <p:cNvSpPr>
            <a:spLocks noGrp="1"/>
          </p:cNvSpPr>
          <p:nvPr>
            <p:ph type="title" orient="vert"/>
          </p:nvPr>
        </p:nvSpPr>
        <p:spPr>
          <a:xfrm rot="16200000">
            <a:off x="5551169" y="-3467883"/>
            <a:ext cx="1089662" cy="9225407"/>
          </a:xfrm>
        </p:spPr>
        <p:txBody>
          <a:bodyPr>
            <a:normAutofit fontScale="90000"/>
          </a:bodyPr>
          <a:lstStyle/>
          <a:p>
            <a:r>
              <a:rPr lang="en-IN" sz="8000" dirty="0">
                <a:solidFill>
                  <a:schemeClr val="bg1"/>
                </a:solidFill>
              </a:rPr>
              <a:t>Feature Engineering</a:t>
            </a:r>
            <a:br>
              <a:rPr lang="en-IN" sz="8000" dirty="0">
                <a:solidFill>
                  <a:schemeClr val="bg1"/>
                </a:solidFill>
              </a:rPr>
            </a:br>
            <a:endParaRPr lang="en-IN" dirty="0"/>
          </a:p>
        </p:txBody>
      </p:sp>
      <p:sp>
        <p:nvSpPr>
          <p:cNvPr id="3" name="TextBox 2">
            <a:extLst>
              <a:ext uri="{FF2B5EF4-FFF2-40B4-BE49-F238E27FC236}">
                <a16:creationId xmlns:a16="http://schemas.microsoft.com/office/drawing/2014/main" id="{473F7D8E-5383-01FA-BF13-5449F8ECB93B}"/>
              </a:ext>
            </a:extLst>
          </p:cNvPr>
          <p:cNvSpPr txBox="1"/>
          <p:nvPr/>
        </p:nvSpPr>
        <p:spPr>
          <a:xfrm>
            <a:off x="202096" y="1793220"/>
            <a:ext cx="11787808"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Feature Engineering prepares data for machine learning by selecting important features, creating new ones, and ensuring data consistency. It handles missing values and irrelevant information.</a:t>
            </a:r>
          </a:p>
          <a:p>
            <a:pPr marL="342900" indent="-342900" algn="just">
              <a:buFont typeface="Arial" panose="020B0604020202020204" pitchFamily="34" charset="0"/>
              <a:buChar char="•"/>
            </a:pPr>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Categorical data is converted into numbers using Label Encoding, while numerical features like Age, Income, and Website Visits are standardized to have a mean of 0 and standard deviation of 1, which is important for models like Decision Tree and Random Forest.</a:t>
            </a:r>
          </a:p>
          <a:p>
            <a:pPr marL="342900" indent="-342900" algn="just">
              <a:buFont typeface="Arial" panose="020B0604020202020204" pitchFamily="34" charset="0"/>
              <a:buChar char="•"/>
            </a:pPr>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The dataset is split into training and testing sets with an 80-20 ratio. The training set is used for model training, and the testing set helps evaluate the model's performance on unseen data.</a:t>
            </a:r>
          </a:p>
        </p:txBody>
      </p:sp>
    </p:spTree>
    <p:extLst>
      <p:ext uri="{BB962C8B-B14F-4D97-AF65-F5344CB8AC3E}">
        <p14:creationId xmlns:p14="http://schemas.microsoft.com/office/powerpoint/2010/main" val="258034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03370-36A1-E351-D5D3-FF31D9D5FBE2}"/>
              </a:ext>
            </a:extLst>
          </p:cNvPr>
          <p:cNvSpPr>
            <a:spLocks noGrp="1"/>
          </p:cNvSpPr>
          <p:nvPr>
            <p:ph type="title" orient="vert"/>
          </p:nvPr>
        </p:nvSpPr>
        <p:spPr>
          <a:xfrm rot="16200000">
            <a:off x="5744983" y="-2573361"/>
            <a:ext cx="702036" cy="7466181"/>
          </a:xfrm>
        </p:spPr>
        <p:txBody>
          <a:bodyPr>
            <a:normAutofit fontScale="90000"/>
          </a:bodyPr>
          <a:lstStyle/>
          <a:p>
            <a:r>
              <a:rPr lang="en-IN" sz="8000">
                <a:solidFill>
                  <a:schemeClr val="bg1"/>
                </a:solidFill>
              </a:rPr>
              <a:t>Model Building</a:t>
            </a:r>
            <a:br>
              <a:rPr lang="en-IN" sz="8000">
                <a:solidFill>
                  <a:schemeClr val="bg1"/>
                </a:solidFill>
              </a:rPr>
            </a:br>
            <a:endParaRPr lang="en-IN" dirty="0"/>
          </a:p>
        </p:txBody>
      </p:sp>
      <p:sp>
        <p:nvSpPr>
          <p:cNvPr id="4" name="TextBox 3">
            <a:extLst>
              <a:ext uri="{FF2B5EF4-FFF2-40B4-BE49-F238E27FC236}">
                <a16:creationId xmlns:a16="http://schemas.microsoft.com/office/drawing/2014/main" id="{E3ABE95D-475E-4405-56DC-D4B66022B646}"/>
              </a:ext>
            </a:extLst>
          </p:cNvPr>
          <p:cNvSpPr txBox="1"/>
          <p:nvPr/>
        </p:nvSpPr>
        <p:spPr>
          <a:xfrm>
            <a:off x="337931" y="1480931"/>
            <a:ext cx="11698356" cy="5324535"/>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chemeClr val="bg1"/>
                </a:solidFill>
              </a:rPr>
              <a:t>Logistic Regression</a:t>
            </a:r>
            <a:r>
              <a:rPr lang="en-US" sz="2000" dirty="0">
                <a:solidFill>
                  <a:schemeClr val="bg1"/>
                </a:solidFill>
              </a:rPr>
              <a:t>: A method for predicting one of two possible outcomes by using a curve to fit the data  	                          and calculate probabilities.</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b="1" dirty="0">
                <a:solidFill>
                  <a:schemeClr val="bg1"/>
                </a:solidFill>
              </a:rPr>
              <a:t>Decision Tree</a:t>
            </a:r>
            <a:r>
              <a:rPr lang="en-US" sz="2000" dirty="0">
                <a:solidFill>
                  <a:schemeClr val="bg1"/>
                </a:solidFill>
              </a:rPr>
              <a:t>: A model that makes predictions by splitting data into smaller groups based on simple decision 	                rules.</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b="1" dirty="0">
                <a:solidFill>
                  <a:schemeClr val="bg1"/>
                </a:solidFill>
              </a:rPr>
              <a:t>Random Forest</a:t>
            </a:r>
            <a:r>
              <a:rPr lang="en-US" sz="2000" dirty="0">
                <a:solidFill>
                  <a:schemeClr val="bg1"/>
                </a:solidFill>
              </a:rPr>
              <a:t>: A group of decision trees working together to make better predictions and avoid mistakes.</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b="1" dirty="0">
                <a:solidFill>
                  <a:schemeClr val="bg1"/>
                </a:solidFill>
              </a:rPr>
              <a:t>SVM (Support Vector Machine)</a:t>
            </a:r>
            <a:r>
              <a:rPr lang="en-US" sz="2000" dirty="0">
                <a:solidFill>
                  <a:schemeClr val="bg1"/>
                </a:solidFill>
              </a:rPr>
              <a:t>: A model that finds the best dividing line to separate different categories, 	                                                  even when the data is complex.</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b="1" dirty="0">
                <a:solidFill>
                  <a:schemeClr val="bg1"/>
                </a:solidFill>
              </a:rPr>
              <a:t>Gradient Boosting</a:t>
            </a:r>
            <a:r>
              <a:rPr lang="en-US" sz="2000" dirty="0">
                <a:solidFill>
                  <a:schemeClr val="bg1"/>
                </a:solidFill>
              </a:rPr>
              <a:t>: A method that builds small models step by step, each one fixing the errors of the 	               	                        previous one to improve accuracy.</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b="1" dirty="0">
                <a:solidFill>
                  <a:schemeClr val="bg1"/>
                </a:solidFill>
              </a:rPr>
              <a:t>AdaBoost</a:t>
            </a:r>
            <a:r>
              <a:rPr lang="en-US" sz="2000" dirty="0">
                <a:solidFill>
                  <a:schemeClr val="bg1"/>
                </a:solidFill>
              </a:rPr>
              <a:t>: A technique that combines many small, simple models, focusing on difficult cases, to make 	             	         stronger predictions.</a:t>
            </a:r>
          </a:p>
          <a:p>
            <a:pPr marL="285750" indent="-285750" algn="just">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178167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FF0D7E-AB0B-3BEE-9E8D-27F51C8FEACC}"/>
              </a:ext>
            </a:extLst>
          </p:cNvPr>
          <p:cNvSpPr txBox="1"/>
          <p:nvPr/>
        </p:nvSpPr>
        <p:spPr>
          <a:xfrm>
            <a:off x="3482423" y="0"/>
            <a:ext cx="5227154" cy="948337"/>
          </a:xfrm>
          <a:prstGeom prst="rect">
            <a:avLst/>
          </a:prstGeom>
          <a:noFill/>
        </p:spPr>
        <p:txBody>
          <a:bodyPr wrap="square">
            <a:spAutoFit/>
          </a:bodyPr>
          <a:lstStyle/>
          <a:p>
            <a:pPr algn="ctr">
              <a:lnSpc>
                <a:spcPts val="7279"/>
              </a:lnSpc>
            </a:pPr>
            <a:r>
              <a:rPr lang="en-US" sz="4000" b="1" dirty="0">
                <a:solidFill>
                  <a:schemeClr val="bg1"/>
                </a:solidFill>
                <a:effectLst>
                  <a:outerShdw blurRad="38100" dist="38100" dir="2700000" algn="tl">
                    <a:srgbClr val="000000">
                      <a:alpha val="43137"/>
                    </a:srgbClr>
                  </a:outerShdw>
                </a:effectLst>
                <a:ea typeface="Canva Sans Bold"/>
                <a:cs typeface="Canva Sans Bold"/>
                <a:sym typeface="Canva Sans Bold"/>
              </a:rPr>
              <a:t>EVALUATION</a:t>
            </a:r>
          </a:p>
        </p:txBody>
      </p:sp>
      <p:sp>
        <p:nvSpPr>
          <p:cNvPr id="12" name="TextBox 11">
            <a:extLst>
              <a:ext uri="{FF2B5EF4-FFF2-40B4-BE49-F238E27FC236}">
                <a16:creationId xmlns:a16="http://schemas.microsoft.com/office/drawing/2014/main" id="{E9CAE10B-E86D-E11C-EC52-9D9B81B8BC9C}"/>
              </a:ext>
            </a:extLst>
          </p:cNvPr>
          <p:cNvSpPr txBox="1"/>
          <p:nvPr/>
        </p:nvSpPr>
        <p:spPr>
          <a:xfrm>
            <a:off x="236883" y="1166998"/>
            <a:ext cx="11718234" cy="4832092"/>
          </a:xfrm>
          <a:prstGeom prst="rect">
            <a:avLst/>
          </a:prstGeom>
          <a:noFill/>
        </p:spPr>
        <p:txBody>
          <a:bodyPr wrap="square" rtlCol="0">
            <a:spAutoFit/>
          </a:bodyPr>
          <a:lstStyle/>
          <a:p>
            <a:pPr marL="342900" indent="-342900">
              <a:buFont typeface="Arial" panose="020B0604020202020204" pitchFamily="34" charset="0"/>
              <a:buChar char="•"/>
            </a:pPr>
            <a:r>
              <a:rPr lang="en-US" sz="2200" b="1" dirty="0">
                <a:solidFill>
                  <a:schemeClr val="bg1"/>
                </a:solidFill>
              </a:rPr>
              <a:t>Accuracy</a:t>
            </a:r>
            <a:r>
              <a:rPr lang="en-US" sz="2200" dirty="0">
                <a:solidFill>
                  <a:schemeClr val="bg1"/>
                </a:solidFill>
              </a:rPr>
              <a:t>: Measures the percentage of correct predictions out of all predictions, suitable for 	      	          balanced datasets.</a:t>
            </a:r>
          </a:p>
          <a:p>
            <a:pPr marL="342900" indent="-342900">
              <a:buFont typeface="Arial" panose="020B0604020202020204" pitchFamily="34" charset="0"/>
              <a:buChar char="•"/>
            </a:pPr>
            <a:endParaRPr lang="en-US" sz="2200" dirty="0">
              <a:solidFill>
                <a:schemeClr val="bg1"/>
              </a:solidFill>
            </a:endParaRPr>
          </a:p>
          <a:p>
            <a:pPr marL="342900" indent="-342900">
              <a:buFont typeface="Arial" panose="020B0604020202020204" pitchFamily="34" charset="0"/>
              <a:buChar char="•"/>
            </a:pPr>
            <a:r>
              <a:rPr lang="en-US" sz="2200" b="1" dirty="0">
                <a:solidFill>
                  <a:schemeClr val="bg1"/>
                </a:solidFill>
              </a:rPr>
              <a:t>F1 Score</a:t>
            </a:r>
            <a:r>
              <a:rPr lang="en-US" sz="2200" dirty="0">
                <a:solidFill>
                  <a:schemeClr val="bg1"/>
                </a:solidFill>
              </a:rPr>
              <a:t>: The harmonic mean of precision and recall, providing a balanced metric for imbalanced    	         imbalanced datasets.</a:t>
            </a:r>
          </a:p>
          <a:p>
            <a:pPr marL="342900" indent="-342900">
              <a:buFont typeface="Arial" panose="020B0604020202020204" pitchFamily="34" charset="0"/>
              <a:buChar char="•"/>
            </a:pPr>
            <a:endParaRPr lang="en-US" sz="2200" dirty="0">
              <a:solidFill>
                <a:schemeClr val="bg1"/>
              </a:solidFill>
            </a:endParaRPr>
          </a:p>
          <a:p>
            <a:pPr marL="342900" indent="-342900">
              <a:buFont typeface="Arial" panose="020B0604020202020204" pitchFamily="34" charset="0"/>
              <a:buChar char="•"/>
            </a:pPr>
            <a:r>
              <a:rPr lang="en-US" sz="2200" b="1" dirty="0">
                <a:solidFill>
                  <a:schemeClr val="bg1"/>
                </a:solidFill>
              </a:rPr>
              <a:t>Precision</a:t>
            </a:r>
            <a:r>
              <a:rPr lang="en-US" sz="2200" dirty="0">
                <a:solidFill>
                  <a:schemeClr val="bg1"/>
                </a:solidFill>
              </a:rPr>
              <a:t>: The ratio of true positives to all positive predictions, indicating how many predicted  	          predicted positives are correct.</a:t>
            </a:r>
          </a:p>
          <a:p>
            <a:pPr marL="342900" indent="-342900">
              <a:buFont typeface="Arial" panose="020B0604020202020204" pitchFamily="34" charset="0"/>
              <a:buChar char="•"/>
            </a:pPr>
            <a:endParaRPr lang="en-US" sz="2200" dirty="0">
              <a:solidFill>
                <a:schemeClr val="bg1"/>
              </a:solidFill>
            </a:endParaRPr>
          </a:p>
          <a:p>
            <a:pPr marL="342900" indent="-342900">
              <a:buFont typeface="Arial" panose="020B0604020202020204" pitchFamily="34" charset="0"/>
              <a:buChar char="•"/>
            </a:pPr>
            <a:r>
              <a:rPr lang="en-US" sz="2200" b="1" dirty="0">
                <a:solidFill>
                  <a:schemeClr val="bg1"/>
                </a:solidFill>
              </a:rPr>
              <a:t>Recall</a:t>
            </a:r>
            <a:r>
              <a:rPr lang="en-US" sz="2200" dirty="0">
                <a:solidFill>
                  <a:schemeClr val="bg1"/>
                </a:solidFill>
              </a:rPr>
              <a:t>:  The ratio of true positives to all actual positives, showing how well the model captures 	     positive cases.</a:t>
            </a:r>
          </a:p>
          <a:p>
            <a:pPr marL="342900" indent="-342900">
              <a:buFont typeface="Arial" panose="020B0604020202020204" pitchFamily="34" charset="0"/>
              <a:buChar char="•"/>
            </a:pPr>
            <a:endParaRPr lang="en-US" sz="2200" dirty="0">
              <a:solidFill>
                <a:schemeClr val="bg1"/>
              </a:solidFill>
            </a:endParaRPr>
          </a:p>
          <a:p>
            <a:pPr marL="342900" indent="-342900">
              <a:buFont typeface="Arial" panose="020B0604020202020204" pitchFamily="34" charset="0"/>
              <a:buChar char="•"/>
            </a:pPr>
            <a:r>
              <a:rPr lang="en-US" sz="2200" b="1" dirty="0">
                <a:solidFill>
                  <a:schemeClr val="bg1"/>
                </a:solidFill>
              </a:rPr>
              <a:t>ROC AUC Score</a:t>
            </a:r>
            <a:r>
              <a:rPr lang="en-US" sz="2200" dirty="0">
                <a:solidFill>
                  <a:schemeClr val="bg1"/>
                </a:solidFill>
              </a:rPr>
              <a:t>: Evaluates a model’s ability to distinguish between classes by measuring the 	                 	                     area under the ROC curve, where a higher score indicates better performance. </a:t>
            </a:r>
          </a:p>
        </p:txBody>
      </p:sp>
    </p:spTree>
    <p:extLst>
      <p:ext uri="{BB962C8B-B14F-4D97-AF65-F5344CB8AC3E}">
        <p14:creationId xmlns:p14="http://schemas.microsoft.com/office/powerpoint/2010/main" val="3058731220"/>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7225</TotalTime>
  <Words>1048</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Canva Sans Bold</vt:lpstr>
      <vt:lpstr>Figtree</vt:lpstr>
      <vt:lpstr>ui-sans-serif</vt:lpstr>
      <vt:lpstr>BIA Template</vt:lpstr>
      <vt:lpstr>PowerPoint Presentation</vt:lpstr>
      <vt:lpstr>Agenda</vt:lpstr>
      <vt:lpstr>Introduction</vt:lpstr>
      <vt:lpstr>Data Collection &amp; Preprocessing </vt:lpstr>
      <vt:lpstr>Exploratory Data Analysis (EDA) </vt:lpstr>
      <vt:lpstr>Analyzing Adspend To Conversion Analysis</vt:lpstr>
      <vt:lpstr>Feature Engineering </vt:lpstr>
      <vt:lpstr>Model Building </vt:lpstr>
      <vt:lpstr>PowerPoint Presentation</vt:lpstr>
      <vt:lpstr>Model Comparison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Henil Kotadiya</cp:lastModifiedBy>
  <cp:revision>2275</cp:revision>
  <dcterms:created xsi:type="dcterms:W3CDTF">2020-12-23T13:36:00Z</dcterms:created>
  <dcterms:modified xsi:type="dcterms:W3CDTF">2024-12-19T05:35:12Z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