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orizon" charset="1" panose="02000500000000000000"/>
      <p:regular r:id="rId10"/>
    </p:embeddedFont>
    <p:embeddedFont>
      <p:font typeface="Agrandir" charset="1" panose="00000500000000000000"/>
      <p:regular r:id="rId11"/>
    </p:embeddedFont>
    <p:embeddedFont>
      <p:font typeface="Agrandir Bold" charset="1" panose="00000800000000000000"/>
      <p:regular r:id="rId12"/>
    </p:embeddedFont>
    <p:embeddedFont>
      <p:font typeface="Agrandir Italics" charset="1" panose="00000500000000000000"/>
      <p:regular r:id="rId13"/>
    </p:embeddedFont>
    <p:embeddedFont>
      <p:font typeface="Agrandir Bold Italics" charset="1" panose="00000800000000000000"/>
      <p:regular r:id="rId14"/>
    </p:embeddedFont>
    <p:embeddedFont>
      <p:font typeface="Agrandir Thin" charset="1" panose="00000200000000000000"/>
      <p:regular r:id="rId15"/>
    </p:embeddedFont>
    <p:embeddedFont>
      <p:font typeface="Agrandir Thin Italics" charset="1" panose="00000200000000000000"/>
      <p:regular r:id="rId16"/>
    </p:embeddedFont>
    <p:embeddedFont>
      <p:font typeface="Agrandir Medium" charset="1" panose="00000600000000000000"/>
      <p:regular r:id="rId17"/>
    </p:embeddedFont>
    <p:embeddedFont>
      <p:font typeface="Agrandir Medium Italics" charset="1" panose="00000600000000000000"/>
      <p:regular r:id="rId18"/>
    </p:embeddedFont>
    <p:embeddedFont>
      <p:font typeface="Agrandir Ultra-Bold" charset="1" panose="00000A00000000000000"/>
      <p:regular r:id="rId19"/>
    </p:embeddedFont>
    <p:embeddedFont>
      <p:font typeface="Agrandir Ultra-Bold Italics" charset="1" panose="00000A00000000000000"/>
      <p:regular r:id="rId20"/>
    </p:embeddedFont>
    <p:embeddedFont>
      <p:font typeface="Agrandir Heavy" charset="1" panose="00000900000000000000"/>
      <p:regular r:id="rId21"/>
    </p:embeddedFont>
    <p:embeddedFont>
      <p:font typeface="Agrandir Heavy Italics" charset="1" panose="000009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31" Target="slides/slide9.xml" Type="http://schemas.openxmlformats.org/officeDocument/2006/relationships/slide"/><Relationship Id="rId32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1010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6231" y="3493899"/>
            <a:ext cx="15375539" cy="4240820"/>
            <a:chOff x="0" y="0"/>
            <a:chExt cx="20500718" cy="565442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9050"/>
              <a:ext cx="20500718" cy="42975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100"/>
                </a:lnSpc>
              </a:pPr>
              <a:r>
                <a:rPr lang="en-US" sz="10999">
                  <a:solidFill>
                    <a:srgbClr val="FFFFFF"/>
                  </a:solidFill>
                  <a:latin typeface="Horizon Bold"/>
                </a:rPr>
                <a:t>GAME</a:t>
              </a:r>
              <a:r>
                <a:rPr lang="en-US" sz="10999">
                  <a:solidFill>
                    <a:srgbClr val="FFFFFF"/>
                  </a:solidFill>
                  <a:latin typeface="Horizon Bold"/>
                </a:rPr>
                <a:t> ANALYSIS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5029928"/>
              <a:ext cx="20500718" cy="6244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00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FFFD47"/>
                  </a:solidFill>
                  <a:latin typeface="Agrandir Bold"/>
                </a:rPr>
                <a:t>Presented by: K.Nandini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1010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36967" y="3255106"/>
            <a:ext cx="12814067" cy="3667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49"/>
              </a:lnSpc>
            </a:pPr>
            <a:r>
              <a:rPr lang="en-US" sz="12499">
                <a:solidFill>
                  <a:srgbClr val="FFFFFF"/>
                </a:solidFill>
                <a:latin typeface="Horizon Bold"/>
              </a:rPr>
              <a:t>THA</a:t>
            </a:r>
            <a:r>
              <a:rPr lang="en-US" sz="12499">
                <a:solidFill>
                  <a:srgbClr val="FFFFFF"/>
                </a:solidFill>
                <a:latin typeface="Horizon Bold"/>
              </a:rPr>
              <a:t>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010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23453" y="1551026"/>
            <a:ext cx="881343" cy="881343"/>
            <a:chOff x="0" y="0"/>
            <a:chExt cx="1175123" cy="1175123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0">
              <a:off x="0" y="0"/>
              <a:ext cx="1175123" cy="1175123"/>
              <a:chOff x="-2540" y="-2540"/>
              <a:chExt cx="6355080" cy="63550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57FFFF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366298" y="330796"/>
              <a:ext cx="442528" cy="5325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612"/>
                </a:lnSpc>
                <a:spcBef>
                  <a:spcPct val="0"/>
                </a:spcBef>
              </a:pPr>
              <a:r>
                <a:rPr lang="en-US" sz="2721" u="none">
                  <a:solidFill>
                    <a:srgbClr val="FFFFFF"/>
                  </a:solidFill>
                  <a:latin typeface="Horizon Bold"/>
                </a:rPr>
                <a:t>1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601325" y="1568236"/>
            <a:ext cx="4190940" cy="423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Agrandir"/>
              </a:rPr>
              <a:t>Int</a:t>
            </a:r>
            <a:r>
              <a:rPr lang="en-US" sz="2100" u="none">
                <a:solidFill>
                  <a:srgbClr val="FFFFFF"/>
                </a:solidFill>
                <a:latin typeface="Agrandir"/>
              </a:rPr>
              <a:t>roduction  of SQL 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5023453" y="3437722"/>
            <a:ext cx="881343" cy="881343"/>
            <a:chOff x="0" y="0"/>
            <a:chExt cx="1175123" cy="1175123"/>
          </a:xfrm>
        </p:grpSpPr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0" y="0"/>
              <a:ext cx="1175123" cy="1175123"/>
              <a:chOff x="-2540" y="-2540"/>
              <a:chExt cx="6355080" cy="635508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19CF"/>
              </a:solid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366298" y="330796"/>
              <a:ext cx="442528" cy="5325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612"/>
                </a:lnSpc>
                <a:spcBef>
                  <a:spcPct val="0"/>
                </a:spcBef>
              </a:pPr>
              <a:r>
                <a:rPr lang="en-US" sz="2721">
                  <a:solidFill>
                    <a:srgbClr val="FFFFFF"/>
                  </a:solidFill>
                  <a:latin typeface="Horizon Bold"/>
                </a:rPr>
                <a:t>2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601325" y="3582641"/>
            <a:ext cx="4190940" cy="423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Agrandir"/>
              </a:rPr>
              <a:t>Game  Analysis and  Dataset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5023453" y="5701821"/>
            <a:ext cx="881343" cy="881343"/>
            <a:chOff x="0" y="0"/>
            <a:chExt cx="1175123" cy="1175123"/>
          </a:xfrm>
        </p:grpSpPr>
        <p:grpSp>
          <p:nvGrpSpPr>
            <p:cNvPr name="Group 13" id="13"/>
            <p:cNvGrpSpPr>
              <a:grpSpLocks noChangeAspect="true"/>
            </p:cNvGrpSpPr>
            <p:nvPr/>
          </p:nvGrpSpPr>
          <p:grpSpPr>
            <a:xfrm rot="0">
              <a:off x="0" y="0"/>
              <a:ext cx="1175123" cy="1175123"/>
              <a:chOff x="-2540" y="-2540"/>
              <a:chExt cx="6355080" cy="635508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DF0C0C"/>
              </a:solidFill>
            </p:spPr>
          </p:sp>
        </p:grpSp>
        <p:sp>
          <p:nvSpPr>
            <p:cNvPr name="TextBox 15" id="15"/>
            <p:cNvSpPr txBox="true"/>
            <p:nvPr/>
          </p:nvSpPr>
          <p:spPr>
            <a:xfrm rot="0">
              <a:off x="366298" y="330796"/>
              <a:ext cx="442528" cy="5325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612"/>
                </a:lnSpc>
                <a:spcBef>
                  <a:spcPct val="0"/>
                </a:spcBef>
              </a:pPr>
              <a:r>
                <a:rPr lang="en-US" sz="2721">
                  <a:solidFill>
                    <a:srgbClr val="FFFFFF"/>
                  </a:solidFill>
                  <a:latin typeface="Horizon Bold"/>
                </a:rPr>
                <a:t>3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601325" y="6037717"/>
            <a:ext cx="4190940" cy="423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Agrandir"/>
              </a:rPr>
              <a:t> Questions  of project 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5023453" y="7861261"/>
            <a:ext cx="881343" cy="881343"/>
            <a:chOff x="0" y="0"/>
            <a:chExt cx="1175123" cy="1175123"/>
          </a:xfrm>
        </p:grpSpPr>
        <p:grpSp>
          <p:nvGrpSpPr>
            <p:cNvPr name="Group 18" id="18"/>
            <p:cNvGrpSpPr>
              <a:grpSpLocks noChangeAspect="true"/>
            </p:cNvGrpSpPr>
            <p:nvPr/>
          </p:nvGrpSpPr>
          <p:grpSpPr>
            <a:xfrm rot="0">
              <a:off x="0" y="0"/>
              <a:ext cx="1175123" cy="1175123"/>
              <a:chOff x="-2540" y="-2540"/>
              <a:chExt cx="6355080" cy="635508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D47"/>
              </a:solidFill>
            </p:spPr>
          </p:sp>
        </p:grpSp>
        <p:sp>
          <p:nvSpPr>
            <p:cNvPr name="TextBox 20" id="20"/>
            <p:cNvSpPr txBox="true"/>
            <p:nvPr/>
          </p:nvSpPr>
          <p:spPr>
            <a:xfrm rot="0">
              <a:off x="366298" y="330796"/>
              <a:ext cx="442528" cy="5325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612"/>
                </a:lnSpc>
                <a:spcBef>
                  <a:spcPct val="0"/>
                </a:spcBef>
              </a:pPr>
              <a:r>
                <a:rPr lang="en-US" sz="2721">
                  <a:solidFill>
                    <a:srgbClr val="FFFFFF"/>
                  </a:solidFill>
                  <a:latin typeface="Horizon Bold"/>
                </a:rPr>
                <a:t>4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6601325" y="8319142"/>
            <a:ext cx="4190940" cy="423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Agrandir"/>
              </a:rPr>
              <a:t>Explanation of project 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10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60523" y="4498345"/>
            <a:ext cx="9325087" cy="5222049"/>
          </a:xfrm>
          <a:custGeom>
            <a:avLst/>
            <a:gdLst/>
            <a:ahLst/>
            <a:cxnLst/>
            <a:rect r="r" b="b" t="t" l="l"/>
            <a:pathLst>
              <a:path h="5222049" w="9325087">
                <a:moveTo>
                  <a:pt x="0" y="0"/>
                </a:moveTo>
                <a:lnTo>
                  <a:pt x="9325087" y="0"/>
                </a:lnTo>
                <a:lnTo>
                  <a:pt x="9325087" y="5222049"/>
                </a:lnTo>
                <a:lnTo>
                  <a:pt x="0" y="52220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714604"/>
            <a:ext cx="15292856" cy="7028070"/>
            <a:chOff x="0" y="0"/>
            <a:chExt cx="20390474" cy="937076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9050"/>
              <a:ext cx="20390474" cy="11967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379"/>
                </a:lnSpc>
              </a:pPr>
              <a:r>
                <a:rPr lang="en-US" sz="5799" u="sng">
                  <a:solidFill>
                    <a:srgbClr val="FFFFFF"/>
                  </a:solidFill>
                  <a:latin typeface="Horizon Bold"/>
                </a:rPr>
                <a:t>SQL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782371"/>
              <a:ext cx="20390474" cy="6013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59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988375"/>
              <a:ext cx="20390474" cy="63823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Agrandir"/>
                </a:rPr>
                <a:t>SQL stands for the structured Query Language which is a poweful tool  for managing and manipulating data in relational  databases.It’s like a language your computer uses to talk to databases.</a:t>
              </a:r>
            </a:p>
            <a:p>
              <a:pPr>
                <a:lnSpc>
                  <a:spcPts val="3779"/>
                </a:lnSpc>
              </a:pPr>
            </a:p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Agrandir"/>
                </a:rPr>
                <a:t>KEY CONCEPTS:</a:t>
              </a:r>
            </a:p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Agrandir"/>
                </a:rPr>
                <a:t>      </a:t>
              </a:r>
            </a:p>
            <a:p>
              <a:pPr marL="582927" indent="-291463" lvl="1">
                <a:lnSpc>
                  <a:spcPts val="3779"/>
                </a:lnSpc>
                <a:buFont typeface="Arial"/>
                <a:buChar char="•"/>
              </a:pPr>
              <a:r>
                <a:rPr lang="en-US" sz="2699">
                  <a:solidFill>
                    <a:srgbClr val="FFFFFF"/>
                  </a:solidFill>
                  <a:latin typeface="Agrandir"/>
                </a:rPr>
                <a:t>      Database</a:t>
              </a:r>
            </a:p>
            <a:p>
              <a:pPr marL="582927" indent="-291463" lvl="1">
                <a:lnSpc>
                  <a:spcPts val="3779"/>
                </a:lnSpc>
                <a:buFont typeface="Arial"/>
                <a:buChar char="•"/>
              </a:pPr>
              <a:r>
                <a:rPr lang="en-US" sz="2699">
                  <a:solidFill>
                    <a:srgbClr val="FFFFFF"/>
                  </a:solidFill>
                  <a:latin typeface="Agrandir"/>
                </a:rPr>
                <a:t>      Table</a:t>
              </a:r>
            </a:p>
            <a:p>
              <a:pPr marL="582927" indent="-291463" lvl="1">
                <a:lnSpc>
                  <a:spcPts val="3779"/>
                </a:lnSpc>
                <a:buFont typeface="Arial"/>
                <a:buChar char="•"/>
              </a:pPr>
              <a:r>
                <a:rPr lang="en-US" sz="2699">
                  <a:solidFill>
                    <a:srgbClr val="FFFFFF"/>
                  </a:solidFill>
                  <a:latin typeface="Agrandir"/>
                </a:rPr>
                <a:t>      Query</a:t>
              </a:r>
            </a:p>
            <a:p>
              <a:pPr marL="582927" indent="-291463" lvl="1">
                <a:lnSpc>
                  <a:spcPts val="3779"/>
                </a:lnSpc>
                <a:buFont typeface="Arial"/>
                <a:buChar char="•"/>
              </a:pPr>
              <a:r>
                <a:rPr lang="en-US" sz="2699">
                  <a:solidFill>
                    <a:srgbClr val="FFFFFF"/>
                  </a:solidFill>
                  <a:latin typeface="Agrandir"/>
                </a:rPr>
                <a:t>     Curd opration</a:t>
              </a:r>
            </a:p>
          </p:txBody>
        </p:sp>
      </p:grpSp>
    </p:spTree>
  </p:cSld>
  <p:clrMapOvr>
    <a:masterClrMapping/>
  </p:clrMapOvr>
  <p:transition spd="slow">
    <p:push dir="d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10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9879" y="2270555"/>
            <a:ext cx="18288000" cy="6646609"/>
            <a:chOff x="0" y="0"/>
            <a:chExt cx="31821557" cy="115652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821558" cy="11565258"/>
            </a:xfrm>
            <a:custGeom>
              <a:avLst/>
              <a:gdLst/>
              <a:ahLst/>
              <a:cxnLst/>
              <a:rect r="r" b="b" t="t" l="l"/>
              <a:pathLst>
                <a:path h="11565258" w="31821558">
                  <a:moveTo>
                    <a:pt x="31697098" y="59690"/>
                  </a:moveTo>
                  <a:cubicBezTo>
                    <a:pt x="31732658" y="59690"/>
                    <a:pt x="31761866" y="88900"/>
                    <a:pt x="31761866" y="124460"/>
                  </a:cubicBezTo>
                  <a:lnTo>
                    <a:pt x="31761866" y="11440799"/>
                  </a:lnTo>
                  <a:cubicBezTo>
                    <a:pt x="31761866" y="11476358"/>
                    <a:pt x="31732658" y="11505568"/>
                    <a:pt x="31697098" y="11505568"/>
                  </a:cubicBezTo>
                  <a:lnTo>
                    <a:pt x="124460" y="11505568"/>
                  </a:lnTo>
                  <a:cubicBezTo>
                    <a:pt x="88900" y="11505568"/>
                    <a:pt x="59690" y="11476358"/>
                    <a:pt x="59690" y="1144079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1697098" y="59690"/>
                  </a:lnTo>
                  <a:moveTo>
                    <a:pt x="3169709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440799"/>
                  </a:lnTo>
                  <a:cubicBezTo>
                    <a:pt x="0" y="11509379"/>
                    <a:pt x="55880" y="11565258"/>
                    <a:pt x="124460" y="11565258"/>
                  </a:cubicBezTo>
                  <a:lnTo>
                    <a:pt x="31697098" y="11565258"/>
                  </a:lnTo>
                  <a:cubicBezTo>
                    <a:pt x="31765677" y="11565258"/>
                    <a:pt x="31821558" y="11509379"/>
                    <a:pt x="31821558" y="11440799"/>
                  </a:cubicBezTo>
                  <a:lnTo>
                    <a:pt x="31821558" y="124460"/>
                  </a:lnTo>
                  <a:cubicBezTo>
                    <a:pt x="31821558" y="55880"/>
                    <a:pt x="31765677" y="0"/>
                    <a:pt x="3169709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521893" y="3373033"/>
            <a:ext cx="5562627" cy="5045630"/>
          </a:xfrm>
          <a:custGeom>
            <a:avLst/>
            <a:gdLst/>
            <a:ahLst/>
            <a:cxnLst/>
            <a:rect r="r" b="b" t="t" l="l"/>
            <a:pathLst>
              <a:path h="5045630" w="5562627">
                <a:moveTo>
                  <a:pt x="0" y="0"/>
                </a:moveTo>
                <a:lnTo>
                  <a:pt x="5562627" y="0"/>
                </a:lnTo>
                <a:lnTo>
                  <a:pt x="5562627" y="5045630"/>
                </a:lnTo>
                <a:lnTo>
                  <a:pt x="0" y="50456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631015" y="1019175"/>
            <a:ext cx="13908164" cy="84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49"/>
              </a:lnSpc>
            </a:pPr>
            <a:r>
              <a:rPr lang="en-US" sz="5499" u="sng">
                <a:solidFill>
                  <a:srgbClr val="FFFFFF"/>
                </a:solidFill>
                <a:latin typeface="Horizon Bold"/>
              </a:rPr>
              <a:t>GAME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9879" y="2743734"/>
            <a:ext cx="10922914" cy="4446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5101" indent="-267550" lvl="1">
              <a:lnSpc>
                <a:spcPts val="4411"/>
              </a:lnSpc>
              <a:buFont typeface="Arial"/>
              <a:buChar char="•"/>
            </a:pPr>
            <a:r>
              <a:rPr lang="en-US" sz="2478" spc="7">
                <a:solidFill>
                  <a:srgbClr val="FFFFFF"/>
                </a:solidFill>
                <a:latin typeface="Agrandir"/>
              </a:rPr>
              <a:t>Ga</a:t>
            </a:r>
            <a:r>
              <a:rPr lang="en-US" sz="2478" spc="7">
                <a:solidFill>
                  <a:srgbClr val="FFFFFF"/>
                </a:solidFill>
                <a:latin typeface="Agrandir"/>
              </a:rPr>
              <a:t>me analysis refers to the process of examining various aspects of </a:t>
            </a:r>
          </a:p>
          <a:p>
            <a:pPr algn="ctr">
              <a:lnSpc>
                <a:spcPts val="4411"/>
              </a:lnSpc>
            </a:pPr>
            <a:r>
              <a:rPr lang="en-US" sz="2478" spc="7">
                <a:solidFill>
                  <a:srgbClr val="FFFFFF"/>
                </a:solidFill>
                <a:latin typeface="Agrandir"/>
              </a:rPr>
              <a:t>a game such as player behavior, </a:t>
            </a:r>
          </a:p>
          <a:p>
            <a:pPr algn="ctr">
              <a:lnSpc>
                <a:spcPts val="4411"/>
              </a:lnSpc>
            </a:pPr>
            <a:r>
              <a:rPr lang="en-US" sz="2478" spc="7">
                <a:solidFill>
                  <a:srgbClr val="FFFFFF"/>
                </a:solidFill>
                <a:latin typeface="Agrandir"/>
              </a:rPr>
              <a:t>game mechanics,level design, and performances </a:t>
            </a:r>
          </a:p>
          <a:p>
            <a:pPr algn="ctr">
              <a:lnSpc>
                <a:spcPts val="4411"/>
              </a:lnSpc>
            </a:pPr>
            <a:r>
              <a:rPr lang="en-US" sz="2478" spc="7">
                <a:solidFill>
                  <a:srgbClr val="FFFFFF"/>
                </a:solidFill>
                <a:latin typeface="Agrandir"/>
              </a:rPr>
              <a:t> metrics to gain insights into how the game is</a:t>
            </a:r>
          </a:p>
          <a:p>
            <a:pPr algn="ctr">
              <a:lnSpc>
                <a:spcPts val="4411"/>
              </a:lnSpc>
            </a:pPr>
            <a:r>
              <a:rPr lang="en-US" sz="2478" spc="7">
                <a:solidFill>
                  <a:srgbClr val="FFFFFF"/>
                </a:solidFill>
                <a:latin typeface="Agrandir"/>
              </a:rPr>
              <a:t> played and how it can be improved.</a:t>
            </a:r>
          </a:p>
          <a:p>
            <a:pPr algn="ctr" marL="535101" indent="-267550" lvl="1">
              <a:lnSpc>
                <a:spcPts val="4411"/>
              </a:lnSpc>
              <a:buFont typeface="Arial"/>
              <a:buChar char="•"/>
            </a:pPr>
            <a:r>
              <a:rPr lang="en-US" sz="2478" spc="7">
                <a:solidFill>
                  <a:srgbClr val="FFFFFF"/>
                </a:solidFill>
                <a:latin typeface="Agrandir"/>
              </a:rPr>
              <a:t>The table shows the activity of player of some games.Each</a:t>
            </a:r>
          </a:p>
          <a:p>
            <a:pPr algn="ctr">
              <a:lnSpc>
                <a:spcPts val="4411"/>
              </a:lnSpc>
            </a:pPr>
            <a:r>
              <a:rPr lang="en-US" sz="2478" spc="7">
                <a:solidFill>
                  <a:srgbClr val="FFFFFF"/>
                </a:solidFill>
                <a:latin typeface="Agrandir"/>
              </a:rPr>
              <a:t> rows isa record of a player</a:t>
            </a:r>
          </a:p>
          <a:p>
            <a:pPr algn="ctr">
              <a:lnSpc>
                <a:spcPts val="4411"/>
              </a:lnSpc>
            </a:pPr>
            <a:r>
              <a:rPr lang="en-US" sz="2478" spc="7">
                <a:solidFill>
                  <a:srgbClr val="FFFFFF"/>
                </a:solidFill>
                <a:latin typeface="Agrandir"/>
              </a:rPr>
              <a:t> who logged in and played a number of games.</a:t>
            </a:r>
          </a:p>
        </p:txBody>
      </p:sp>
    </p:spTree>
  </p:cSld>
  <p:clrMapOvr>
    <a:masterClrMapping/>
  </p:clrMapOvr>
  <p:transition spd="fast">
    <p:cover dir="ld"/>
  </p:transition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1010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36967" y="3274156"/>
            <a:ext cx="12814067" cy="4680306"/>
            <a:chOff x="0" y="0"/>
            <a:chExt cx="17085423" cy="624040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9050"/>
              <a:ext cx="17085423" cy="48835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749"/>
                </a:lnSpc>
              </a:pPr>
              <a:r>
                <a:rPr lang="en-US" sz="12499">
                  <a:solidFill>
                    <a:srgbClr val="FFFFFF"/>
                  </a:solidFill>
                  <a:latin typeface="Horizon Bold"/>
                </a:rPr>
                <a:t>LET'S </a:t>
              </a:r>
              <a:r>
                <a:rPr lang="en-US" sz="12499">
                  <a:solidFill>
                    <a:srgbClr val="FFFFFF"/>
                  </a:solidFill>
                  <a:latin typeface="Horizon Bold"/>
                </a:rPr>
                <a:t>BEGIN!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5615910"/>
              <a:ext cx="17085423" cy="6244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00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FFFD47"/>
                  </a:solidFill>
                  <a:latin typeface="Agrandir Bold"/>
                </a:rPr>
                <a:t>Are you ready?</a:t>
              </a:r>
            </a:p>
          </p:txBody>
        </p:sp>
      </p:grpSp>
    </p:spTree>
  </p:cSld>
  <p:clrMapOvr>
    <a:masterClrMapping/>
  </p:clrMapOvr>
  <p:transition spd="fast">
    <p:cover dir="d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10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2044" y="2203151"/>
            <a:ext cx="14843911" cy="7569687"/>
          </a:xfrm>
          <a:custGeom>
            <a:avLst/>
            <a:gdLst/>
            <a:ahLst/>
            <a:cxnLst/>
            <a:rect r="r" b="b" t="t" l="l"/>
            <a:pathLst>
              <a:path h="7569687" w="14843911">
                <a:moveTo>
                  <a:pt x="0" y="0"/>
                </a:moveTo>
                <a:lnTo>
                  <a:pt x="14843912" y="0"/>
                </a:lnTo>
                <a:lnTo>
                  <a:pt x="14843912" y="7569687"/>
                </a:lnTo>
                <a:lnTo>
                  <a:pt x="0" y="75696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152" r="0" b="-515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81054" y="577850"/>
            <a:ext cx="16213880" cy="1429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39"/>
              </a:lnSpc>
            </a:pPr>
            <a:r>
              <a:rPr lang="en-US" sz="2599">
                <a:solidFill>
                  <a:srgbClr val="FFFFFF"/>
                </a:solidFill>
                <a:latin typeface="Agrandir"/>
              </a:rPr>
              <a:t>Below are the Questions  for the task on game analysis of sql we will solve them  which can be shown in next slides . We have the dataset which is based on the below questions  and we need to solve th query by using the dataset</a:t>
            </a:r>
          </a:p>
        </p:txBody>
      </p:sp>
    </p:spTree>
  </p:cSld>
  <p:clrMapOvr>
    <a:masterClrMapping/>
  </p:clrMapOvr>
  <p:transition spd="fast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10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16642" y="5693429"/>
            <a:ext cx="881343" cy="881343"/>
            <a:chOff x="0" y="0"/>
            <a:chExt cx="1175123" cy="1175123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0">
              <a:off x="0" y="0"/>
              <a:ext cx="1175123" cy="1175123"/>
              <a:chOff x="-2540" y="-2540"/>
              <a:chExt cx="6355080" cy="63550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19CF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366298" y="330796"/>
              <a:ext cx="442528" cy="5325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612"/>
                </a:lnSpc>
                <a:spcBef>
                  <a:spcPct val="0"/>
                </a:spcBef>
              </a:pPr>
              <a:r>
                <a:rPr lang="en-US" sz="2721">
                  <a:solidFill>
                    <a:srgbClr val="FFFFFF"/>
                  </a:solidFill>
                  <a:latin typeface="Horizon Bold"/>
                </a:rPr>
                <a:t>2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16642" y="7212657"/>
            <a:ext cx="881343" cy="881343"/>
            <a:chOff x="0" y="0"/>
            <a:chExt cx="1175123" cy="1175123"/>
          </a:xfrm>
        </p:grpSpPr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0">
              <a:off x="0" y="0"/>
              <a:ext cx="1175123" cy="1175123"/>
              <a:chOff x="-2540" y="-2540"/>
              <a:chExt cx="6355080" cy="635508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DF0C0C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366298" y="330796"/>
              <a:ext cx="442528" cy="5325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612"/>
                </a:lnSpc>
                <a:spcBef>
                  <a:spcPct val="0"/>
                </a:spcBef>
              </a:pPr>
              <a:r>
                <a:rPr lang="en-US" sz="2721">
                  <a:solidFill>
                    <a:srgbClr val="FFFFFF"/>
                  </a:solidFill>
                  <a:latin typeface="Horizon Bold"/>
                </a:rPr>
                <a:t>3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76571" y="486560"/>
            <a:ext cx="10040071" cy="5647540"/>
          </a:xfrm>
          <a:custGeom>
            <a:avLst/>
            <a:gdLst/>
            <a:ahLst/>
            <a:cxnLst/>
            <a:rect r="r" b="b" t="t" l="l"/>
            <a:pathLst>
              <a:path h="5647540" w="10040071">
                <a:moveTo>
                  <a:pt x="0" y="0"/>
                </a:moveTo>
                <a:lnTo>
                  <a:pt x="10040071" y="0"/>
                </a:lnTo>
                <a:lnTo>
                  <a:pt x="10040071" y="5647540"/>
                </a:lnTo>
                <a:lnTo>
                  <a:pt x="0" y="56475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553620" y="2794715"/>
            <a:ext cx="10306538" cy="5797427"/>
          </a:xfrm>
          <a:custGeom>
            <a:avLst/>
            <a:gdLst/>
            <a:ahLst/>
            <a:cxnLst/>
            <a:rect r="r" b="b" t="t" l="l"/>
            <a:pathLst>
              <a:path h="5797427" w="10306538">
                <a:moveTo>
                  <a:pt x="0" y="0"/>
                </a:moveTo>
                <a:lnTo>
                  <a:pt x="10306538" y="0"/>
                </a:lnTo>
                <a:lnTo>
                  <a:pt x="10306538" y="5797427"/>
                </a:lnTo>
                <a:lnTo>
                  <a:pt x="0" y="57974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385235" y="8766174"/>
            <a:ext cx="12934117" cy="793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Agrandir"/>
              </a:rPr>
              <a:t>The tables that are presented  </a:t>
            </a:r>
            <a:r>
              <a:rPr lang="en-US" sz="3999">
                <a:solidFill>
                  <a:srgbClr val="FFFFFF"/>
                </a:solidFill>
                <a:latin typeface="Agrandir"/>
              </a:rPr>
              <a:t>in sql workbench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738047" y="7203197"/>
            <a:ext cx="4672836" cy="795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Agrandir"/>
              </a:rPr>
              <a:t>Ide</a:t>
            </a:r>
            <a:r>
              <a:rPr lang="en-US" sz="2100">
                <a:solidFill>
                  <a:srgbClr val="FFFFFF"/>
                </a:solidFill>
                <a:latin typeface="Agrandir"/>
              </a:rPr>
              <a:t>ntify criteria</a:t>
            </a:r>
            <a:r>
              <a:rPr lang="en-US" sz="2100" u="none">
                <a:solidFill>
                  <a:srgbClr val="FFFFFF"/>
                </a:solidFill>
                <a:latin typeface="Agrandir"/>
              </a:rPr>
              <a:t> and rank attributes as high or low.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92242" y="316229"/>
            <a:ext cx="12934117" cy="1259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819"/>
              </a:lnSpc>
            </a:pPr>
            <a:r>
              <a:rPr lang="en-US" sz="6299" u="sng">
                <a:solidFill>
                  <a:srgbClr val="FFFFFF"/>
                </a:solidFill>
                <a:latin typeface="Agrandir Bold"/>
              </a:rPr>
              <a:t>DATASETS</a:t>
            </a:r>
          </a:p>
        </p:txBody>
      </p:sp>
    </p:spTree>
  </p:cSld>
  <p:clrMapOvr>
    <a:masterClrMapping/>
  </p:clrMapOvr>
  <p:transition spd="fast">
    <p:cover dir="d"/>
  </p:transition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1010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2721" y="96081"/>
            <a:ext cx="10621191" cy="932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>
                <a:solidFill>
                  <a:srgbClr val="FFFFFF"/>
                </a:solidFill>
                <a:latin typeface="Horizon Bold"/>
              </a:rPr>
              <a:t>EXPLANATION ......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41574" y="1248769"/>
            <a:ext cx="14804851" cy="8009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8849" indent="-284425" lvl="1">
              <a:lnSpc>
                <a:spcPts val="5269"/>
              </a:lnSpc>
              <a:buFont typeface="Arial"/>
              <a:buChar char="•"/>
            </a:pPr>
            <a:r>
              <a:rPr lang="en-US" sz="2634" spc="284">
                <a:solidFill>
                  <a:srgbClr val="FFFFFF"/>
                </a:solidFill>
                <a:latin typeface="Agrandir"/>
              </a:rPr>
              <a:t>The solutions are presented in my sql workbench ,you can seen herewhich is represented  </a:t>
            </a:r>
            <a:r>
              <a:rPr lang="en-US" sz="2634" spc="284">
                <a:solidFill>
                  <a:srgbClr val="FFFFFF"/>
                </a:solidFill>
                <a:latin typeface="Agrandir"/>
              </a:rPr>
              <a:t>according to my project questions  have taken data from both tables to  show the solution</a:t>
            </a:r>
          </a:p>
          <a:p>
            <a:pPr marL="568849" indent="-284425" lvl="1">
              <a:lnSpc>
                <a:spcPts val="5269"/>
              </a:lnSpc>
              <a:buFont typeface="Arial"/>
              <a:buChar char="•"/>
            </a:pPr>
            <a:r>
              <a:rPr lang="en-US" sz="2634" spc="284">
                <a:solidFill>
                  <a:srgbClr val="FFFFFF"/>
                </a:solidFill>
                <a:latin typeface="Agrandir"/>
              </a:rPr>
              <a:t>I have taken 1 &amp;2 questions First you have to enter the query according to question  </a:t>
            </a:r>
          </a:p>
          <a:p>
            <a:pPr marL="568849" indent="-284425" lvl="1">
              <a:lnSpc>
                <a:spcPts val="5269"/>
              </a:lnSpc>
              <a:buFont typeface="Arial"/>
              <a:buChar char="•"/>
            </a:pPr>
            <a:r>
              <a:rPr lang="en-US" sz="2634" spc="284">
                <a:solidFill>
                  <a:srgbClr val="FFFFFF"/>
                </a:solidFill>
                <a:latin typeface="Agrandir"/>
              </a:rPr>
              <a:t>select the enter  query execute the query        </a:t>
            </a:r>
          </a:p>
          <a:p>
            <a:pPr>
              <a:lnSpc>
                <a:spcPts val="5269"/>
              </a:lnSpc>
            </a:pPr>
            <a:r>
              <a:rPr lang="en-US" sz="2634" spc="284">
                <a:solidFill>
                  <a:srgbClr val="FFFFFF"/>
                </a:solidFill>
                <a:latin typeface="Agrandir"/>
              </a:rPr>
              <a:t>     </a:t>
            </a:r>
            <a:r>
              <a:rPr lang="en-US" sz="2634" spc="284">
                <a:solidFill>
                  <a:srgbClr val="FFFFFF"/>
                </a:solidFill>
                <a:latin typeface="Agrandir"/>
              </a:rPr>
              <a:t>by symbool which is  highlightrd by </a:t>
            </a:r>
            <a:r>
              <a:rPr lang="en-US" sz="2634" spc="284" u="sng">
                <a:solidFill>
                  <a:srgbClr val="FFFFFF"/>
                </a:solidFill>
                <a:latin typeface="Agrandir Bold"/>
              </a:rPr>
              <a:t>RED CIRCLE</a:t>
            </a:r>
          </a:p>
          <a:p>
            <a:pPr>
              <a:lnSpc>
                <a:spcPts val="5269"/>
              </a:lnSpc>
            </a:pPr>
            <a:r>
              <a:rPr lang="en-US" sz="2634" spc="284">
                <a:solidFill>
                  <a:srgbClr val="FFFFFF"/>
                </a:solidFill>
                <a:latin typeface="Agrandir"/>
              </a:rPr>
              <a:t>     </a:t>
            </a:r>
            <a:r>
              <a:rPr lang="en-US" sz="2634" spc="284" u="sng">
                <a:solidFill>
                  <a:srgbClr val="FFFFFF"/>
                </a:solidFill>
                <a:latin typeface="Agrandir Bold"/>
              </a:rPr>
              <a:t>OR</a:t>
            </a:r>
            <a:r>
              <a:rPr lang="en-US" sz="2634" spc="284">
                <a:solidFill>
                  <a:srgbClr val="FFFFFF"/>
                </a:solidFill>
                <a:latin typeface="Agrandir"/>
              </a:rPr>
              <a:t> you can use longcut method  which is  </a:t>
            </a:r>
            <a:r>
              <a:rPr lang="en-US" sz="2634" spc="284" u="sng">
                <a:solidFill>
                  <a:srgbClr val="FFFFFF"/>
                </a:solidFill>
                <a:latin typeface="Agrandir Bold"/>
              </a:rPr>
              <a:t>CNTL+SHIFT+ENTER</a:t>
            </a:r>
          </a:p>
          <a:p>
            <a:pPr marL="568849" indent="-284425" lvl="1">
              <a:lnSpc>
                <a:spcPts val="5269"/>
              </a:lnSpc>
              <a:buFont typeface="Arial"/>
              <a:buChar char="•"/>
            </a:pPr>
            <a:r>
              <a:rPr lang="en-US" sz="2634" spc="284">
                <a:solidFill>
                  <a:srgbClr val="FFFFFF"/>
                </a:solidFill>
                <a:latin typeface="Agrandir"/>
              </a:rPr>
              <a:t>    The </a:t>
            </a:r>
            <a:r>
              <a:rPr lang="en-US" sz="2634" spc="284" u="sng">
                <a:solidFill>
                  <a:srgbClr val="FFFFFF"/>
                </a:solidFill>
                <a:latin typeface="Agrandir Bold"/>
              </a:rPr>
              <a:t>arrow present in the picture </a:t>
            </a:r>
            <a:r>
              <a:rPr lang="en-US" sz="2634" spc="284">
                <a:solidFill>
                  <a:srgbClr val="FFFFFF"/>
                </a:solidFill>
                <a:latin typeface="Agrandir"/>
              </a:rPr>
              <a:t>will show the execution of query  i  green color and even errors also represnted with red color which is easy to solve the questions</a:t>
            </a:r>
          </a:p>
          <a:p>
            <a:pPr marL="568849" indent="-284425" lvl="1">
              <a:lnSpc>
                <a:spcPts val="5269"/>
              </a:lnSpc>
              <a:buFont typeface="Arial"/>
              <a:buChar char="•"/>
            </a:pPr>
            <a:r>
              <a:rPr lang="en-US" sz="2634" spc="284">
                <a:solidFill>
                  <a:srgbClr val="FFFFFF"/>
                </a:solidFill>
                <a:latin typeface="Agrandir"/>
              </a:rPr>
              <a:t>Next slide will show you the picture of execution</a:t>
            </a:r>
          </a:p>
        </p:txBody>
      </p:sp>
    </p:spTree>
  </p:cSld>
  <p:clrMapOvr>
    <a:masterClrMapping/>
  </p:clrMapOvr>
  <p:transition spd="fast">
    <p:circl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10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7399" y="487247"/>
            <a:ext cx="16711901" cy="667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8"/>
              </a:lnSpc>
            </a:pPr>
            <a:r>
              <a:rPr lang="en-US" sz="4696" u="sng">
                <a:solidFill>
                  <a:srgbClr val="FFFFFF"/>
                </a:solidFill>
                <a:latin typeface="Horizon Bold"/>
              </a:rPr>
              <a:t>QUERY EXECUTION OF 1&amp;2 QUESTIONS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229781" y="1399396"/>
            <a:ext cx="14387002" cy="8605136"/>
          </a:xfrm>
          <a:custGeom>
            <a:avLst/>
            <a:gdLst/>
            <a:ahLst/>
            <a:cxnLst/>
            <a:rect r="r" b="b" t="t" l="l"/>
            <a:pathLst>
              <a:path h="8605136" w="14387002">
                <a:moveTo>
                  <a:pt x="0" y="0"/>
                </a:moveTo>
                <a:lnTo>
                  <a:pt x="14387001" y="0"/>
                </a:lnTo>
                <a:lnTo>
                  <a:pt x="14387001" y="8605136"/>
                </a:lnTo>
                <a:lnTo>
                  <a:pt x="0" y="86051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273" r="-36014" b="-11641"/>
            </a:stretch>
          </a:blipFill>
        </p:spPr>
      </p:sp>
    </p:spTree>
  </p:cSld>
  <p:clrMapOvr>
    <a:masterClrMapping/>
  </p:clrMapOvr>
  <p:transition spd="fast">
    <p:cover dir="r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DAGC22v8qY0</dc:identifier>
  <dcterms:modified xsi:type="dcterms:W3CDTF">2011-08-01T06:04:30Z</dcterms:modified>
  <cp:revision>1</cp:revision>
  <dc:title>Game analysis</dc:title>
</cp:coreProperties>
</file>