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82" y="2969777"/>
            <a:ext cx="9365672" cy="1101449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Итоговый проект «</a:t>
            </a:r>
            <a:r>
              <a:rPr lang="ru-RU" sz="28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Программная инженерия. Управление разработкой ПО (</a:t>
            </a:r>
            <a:r>
              <a:rPr lang="ru-RU" sz="2800" dirty="0" err="1">
                <a:solidFill>
                  <a:schemeClr val="bg1"/>
                </a:solidFill>
                <a:latin typeface="Montserrat SemiBold" panose="00000700000000000000" pitchFamily="2" charset="-52"/>
              </a:rPr>
              <a:t>Python</a:t>
            </a:r>
            <a:r>
              <a:rPr lang="ru-RU" sz="2800" dirty="0">
                <a:solidFill>
                  <a:schemeClr val="bg1"/>
                </a:solidFill>
                <a:latin typeface="Montserrat SemiBold" panose="00000700000000000000" pitchFamily="2" charset="-52"/>
              </a:rPr>
              <a:t>. </a:t>
            </a:r>
            <a:r>
              <a:rPr lang="ru-RU" sz="28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Базовый курс</a:t>
            </a:r>
            <a:r>
              <a:rPr lang="ru-RU" sz="28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)</a:t>
            </a:r>
            <a:endParaRPr lang="ru-RU" sz="28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0B3277F2-35C7-B756-07F5-E6FEC97A9D81}"/>
              </a:ext>
            </a:extLst>
          </p:cNvPr>
          <p:cNvSpPr txBox="1">
            <a:spLocks/>
          </p:cNvSpPr>
          <p:nvPr/>
        </p:nvSpPr>
        <p:spPr>
          <a:xfrm>
            <a:off x="443182" y="4207442"/>
            <a:ext cx="9365672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Выполнила</a:t>
            </a:r>
            <a:r>
              <a:rPr lang="en-US" sz="25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: </a:t>
            </a:r>
            <a:r>
              <a:rPr lang="ru-RU" sz="25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Горбунова Дарья Алексеевна</a:t>
            </a:r>
            <a:endParaRPr lang="ru-RU" sz="35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Вывод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10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В результате работы была создана графическая программа для сортировки последовательности чисел с использованием библиотеки </a:t>
            </a:r>
            <a:r>
              <a:rPr lang="ru-RU" sz="1600" dirty="0" err="1"/>
              <a:t>Tkinter</a:t>
            </a:r>
            <a:r>
              <a:rPr lang="ru-RU" sz="1600" dirty="0"/>
              <a:t>. Программа позволяет пользователю ввести последовательность чисел, выбрать тип сортировки (пирамидальная или поразрядная) и получить отсортированный результат с отображением времени, затраченного на сортировку. Таким образом, цели проекта были успешно достигнуты, и программу можно использовать для удобной работы с сортировкой чисел.</a:t>
            </a:r>
          </a:p>
        </p:txBody>
      </p:sp>
    </p:spTree>
    <p:extLst>
      <p:ext uri="{BB962C8B-B14F-4D97-AF65-F5344CB8AC3E}">
        <p14:creationId xmlns:p14="http://schemas.microsoft.com/office/powerpoint/2010/main" val="19820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9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xmlns="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Тема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2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863" y="1332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Графическая </a:t>
            </a:r>
            <a:r>
              <a:rPr lang="ru-RU" sz="1600" dirty="0"/>
              <a:t>программа </a:t>
            </a:r>
            <a:r>
              <a:rPr lang="ru-RU" sz="1600" dirty="0" smtClean="0"/>
              <a:t>для </a:t>
            </a:r>
            <a:r>
              <a:rPr lang="ru-RU" sz="1600" dirty="0"/>
              <a:t>сортировки </a:t>
            </a:r>
            <a:r>
              <a:rPr lang="ru-RU" sz="1600" dirty="0" smtClean="0"/>
              <a:t>последовательности чисел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87535"/>
            <a:ext cx="39814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9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Задачи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3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6884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dirty="0" smtClean="0"/>
              <a:t>Реализовать </a:t>
            </a:r>
            <a:r>
              <a:rPr lang="ru-RU" sz="2600" dirty="0"/>
              <a:t>графическую программу с использованием библиотеки </a:t>
            </a:r>
            <a:r>
              <a:rPr lang="ru-RU" sz="2600" dirty="0" err="1"/>
              <a:t>Tkinter</a:t>
            </a:r>
            <a:r>
              <a:rPr lang="ru-RU" sz="2600" dirty="0"/>
              <a:t>, которая состоит из поля ввода текста, раскрывающегося списка и полем вывода надписи и кнопки</a:t>
            </a:r>
            <a:r>
              <a:rPr lang="ru-RU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0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900" b="1" dirty="0"/>
              <a:t>Логика работы программы: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1</a:t>
            </a:r>
            <a:r>
              <a:rPr lang="ru-RU" sz="2600" dirty="0" smtClean="0"/>
              <a:t>.</a:t>
            </a:r>
            <a:r>
              <a:rPr lang="en-US" sz="2600" dirty="0" smtClean="0"/>
              <a:t> </a:t>
            </a:r>
            <a:r>
              <a:rPr lang="ru-RU" sz="2600" dirty="0" smtClean="0"/>
              <a:t>Пользователь </a:t>
            </a:r>
            <a:r>
              <a:rPr lang="ru-RU" sz="2600" dirty="0"/>
              <a:t>вводит последовательность чисел через запятую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2</a:t>
            </a:r>
            <a:r>
              <a:rPr lang="ru-RU" sz="2600" dirty="0" smtClean="0"/>
              <a:t>.</a:t>
            </a:r>
            <a:r>
              <a:rPr lang="en-US" sz="2600" dirty="0" smtClean="0"/>
              <a:t> </a:t>
            </a:r>
            <a:r>
              <a:rPr lang="ru-RU" sz="2600" dirty="0" smtClean="0"/>
              <a:t>Выбирает </a:t>
            </a:r>
            <a:r>
              <a:rPr lang="ru-RU" sz="2600" dirty="0"/>
              <a:t>один из вариантов сортировки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3</a:t>
            </a:r>
            <a:r>
              <a:rPr lang="ru-RU" sz="2600" dirty="0" smtClean="0"/>
              <a:t>.</a:t>
            </a:r>
            <a:r>
              <a:rPr lang="en-US" sz="2600" dirty="0" smtClean="0"/>
              <a:t> </a:t>
            </a:r>
            <a:r>
              <a:rPr lang="ru-RU" sz="2600" dirty="0" smtClean="0"/>
              <a:t>После </a:t>
            </a:r>
            <a:r>
              <a:rPr lang="ru-RU" sz="2600" dirty="0"/>
              <a:t>нажатия на кнопку </a:t>
            </a:r>
            <a:r>
              <a:rPr lang="ru-RU" sz="2600" dirty="0" err="1"/>
              <a:t>Start</a:t>
            </a:r>
            <a:r>
              <a:rPr lang="ru-RU" sz="2600" dirty="0"/>
              <a:t> происходит сортировка последовательности с последующим выводом в текстовое поле вывода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4</a:t>
            </a:r>
            <a:r>
              <a:rPr lang="ru-RU" sz="2600" dirty="0" smtClean="0"/>
              <a:t>.</a:t>
            </a:r>
            <a:r>
              <a:rPr lang="en-US" sz="2600" dirty="0" smtClean="0"/>
              <a:t> </a:t>
            </a:r>
            <a:r>
              <a:rPr lang="ru-RU" sz="2600" dirty="0" smtClean="0"/>
              <a:t>Реализовать </a:t>
            </a:r>
            <a:r>
              <a:rPr lang="ru-RU" sz="2600" dirty="0"/>
              <a:t>вывод времени затраченного на сортировку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smtClean="0"/>
              <a:t>Код </a:t>
            </a:r>
            <a:r>
              <a:rPr lang="ru-RU" sz="2600" dirty="0"/>
              <a:t>должен содержать комментарии, а также все необходимые проверки на исключения.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Код должен быть максимально читаем. При написании следует прибегнуть к стандартным библиотекам тестирования!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1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Цели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4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600" dirty="0" smtClean="0"/>
              <a:t>Создание </a:t>
            </a:r>
            <a:r>
              <a:rPr lang="ru-RU" sz="1600" dirty="0"/>
              <a:t>удобного и интуитивно понятного интерфейса для взаимодействия с </a:t>
            </a:r>
            <a:r>
              <a:rPr lang="ru-RU" sz="1600" dirty="0" smtClean="0"/>
              <a:t>пользователем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Написание понятного код, с комментариями и пояснениями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3.    Реализация </a:t>
            </a:r>
            <a:r>
              <a:rPr lang="ru-RU" sz="1600" dirty="0"/>
              <a:t>алгоритмов пирамидальной и </a:t>
            </a:r>
            <a:r>
              <a:rPr lang="ru-RU" sz="1600" dirty="0" smtClean="0"/>
              <a:t>пузырьковой </a:t>
            </a:r>
            <a:r>
              <a:rPr lang="ru-RU" sz="1600" dirty="0"/>
              <a:t>сортировок</a:t>
            </a:r>
          </a:p>
          <a:p>
            <a:pPr marL="0" indent="0">
              <a:buNone/>
            </a:pPr>
            <a:r>
              <a:rPr lang="ru-RU" sz="1600" dirty="0" smtClean="0"/>
              <a:t>4.    Вывод </a:t>
            </a:r>
            <a:r>
              <a:rPr lang="ru-RU" sz="1600" dirty="0"/>
              <a:t>времени, затраченного на сортировку</a:t>
            </a:r>
          </a:p>
        </p:txBody>
      </p:sp>
    </p:spTree>
    <p:extLst>
      <p:ext uri="{BB962C8B-B14F-4D97-AF65-F5344CB8AC3E}">
        <p14:creationId xmlns:p14="http://schemas.microsoft.com/office/powerpoint/2010/main" val="13883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выполненной работы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5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b="1" dirty="0" smtClean="0"/>
              <a:t>Разработка </a:t>
            </a:r>
            <a:r>
              <a:rPr lang="ru-RU" sz="2000" b="1" dirty="0"/>
              <a:t>графического интерфейса с использованием библиотеки </a:t>
            </a:r>
            <a:r>
              <a:rPr lang="ru-RU" sz="2000" b="1" dirty="0" err="1" smtClean="0"/>
              <a:t>Tkinter</a:t>
            </a:r>
            <a:endParaRPr lang="ru-RU" sz="20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Библиотека </a:t>
            </a:r>
            <a:r>
              <a:rPr lang="ru-RU" sz="1600" dirty="0" err="1"/>
              <a:t>tkinter</a:t>
            </a:r>
            <a:r>
              <a:rPr lang="ru-RU" sz="1600" dirty="0"/>
              <a:t> используется в данной программе для создания графического пользовательского интерфейса (GUI). В данном случае, она позволяет создать окно приложения с различными </a:t>
            </a:r>
            <a:r>
              <a:rPr lang="ru-RU" sz="1600" dirty="0" err="1"/>
              <a:t>виджетами</a:t>
            </a:r>
            <a:r>
              <a:rPr lang="ru-RU" sz="1600" dirty="0"/>
              <a:t>, такими как метки (</a:t>
            </a:r>
            <a:r>
              <a:rPr lang="ru-RU" sz="1600" dirty="0" err="1"/>
              <a:t>Label</a:t>
            </a:r>
            <a:r>
              <a:rPr lang="ru-RU" sz="1600" dirty="0"/>
              <a:t>), текстовые поля (</a:t>
            </a:r>
            <a:r>
              <a:rPr lang="ru-RU" sz="1600" dirty="0" err="1"/>
              <a:t>Entry</a:t>
            </a:r>
            <a:r>
              <a:rPr lang="ru-RU" sz="1600" dirty="0"/>
              <a:t>), выпадающие списки (</a:t>
            </a:r>
            <a:r>
              <a:rPr lang="ru-RU" sz="1600" dirty="0" err="1"/>
              <a:t>OptionMenu</a:t>
            </a:r>
            <a:r>
              <a:rPr lang="ru-RU" sz="1600" dirty="0"/>
              <a:t>), кнопки (</a:t>
            </a:r>
            <a:r>
              <a:rPr lang="ru-RU" sz="1600" dirty="0" err="1"/>
              <a:t>Button</a:t>
            </a:r>
            <a:r>
              <a:rPr lang="ru-RU" sz="1600" dirty="0"/>
              <a:t>), и текстовые блоки (</a:t>
            </a:r>
            <a:r>
              <a:rPr lang="ru-RU" sz="1600" dirty="0" err="1"/>
              <a:t>Text</a:t>
            </a:r>
            <a:r>
              <a:rPr lang="ru-RU" sz="1600" dirty="0"/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13" y="3040582"/>
            <a:ext cx="2843002" cy="22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64503" y="3040582"/>
            <a:ext cx="70990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Использование библиотеки </a:t>
            </a:r>
            <a:r>
              <a:rPr lang="en-US" b="1" dirty="0" err="1" smtClean="0"/>
              <a:t>tkinter</a:t>
            </a:r>
            <a:r>
              <a:rPr lang="en-US" b="1" dirty="0" smtClean="0"/>
              <a:t> </a:t>
            </a:r>
            <a:r>
              <a:rPr lang="ru-RU" b="1" dirty="0" smtClean="0"/>
              <a:t>в моей программе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Импорт модуля </a:t>
            </a:r>
            <a:r>
              <a:rPr lang="en-US" sz="1600" dirty="0" err="1" smtClean="0"/>
              <a:t>tkinter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ru-RU" sz="1600" dirty="0" smtClean="0"/>
              <a:t>Создание класса </a:t>
            </a:r>
            <a:r>
              <a:rPr lang="en-US" sz="1600" i="1" dirty="0" err="1" smtClean="0"/>
              <a:t>finalApp</a:t>
            </a:r>
            <a:r>
              <a:rPr lang="ru-RU" sz="1600" dirty="0" smtClean="0"/>
              <a:t>, который и представляет приложение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В </a:t>
            </a:r>
            <a:r>
              <a:rPr lang="en-US" sz="1600" i="1" dirty="0"/>
              <a:t>__</a:t>
            </a:r>
            <a:r>
              <a:rPr lang="en-US" sz="1600" i="1" dirty="0" err="1"/>
              <a:t>init</a:t>
            </a:r>
            <a:r>
              <a:rPr lang="en-US" sz="1600" i="1" dirty="0" smtClean="0"/>
              <a:t>__</a:t>
            </a:r>
            <a:r>
              <a:rPr lang="ru-RU" sz="1600" dirty="0" smtClean="0"/>
              <a:t> создаются кнопки, текстовое поле и выпадающее меню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При нажатии кнопки </a:t>
            </a:r>
            <a:r>
              <a:rPr lang="en-US" sz="1600" dirty="0" smtClean="0"/>
              <a:t>Start</a:t>
            </a:r>
            <a:r>
              <a:rPr lang="ru-RU" sz="1600" dirty="0" smtClean="0"/>
              <a:t> выполняется выбранный метод сортировки</a:t>
            </a:r>
          </a:p>
          <a:p>
            <a:pPr marL="342900" indent="-342900">
              <a:buAutoNum type="arabicPeriod"/>
            </a:pPr>
            <a:r>
              <a:rPr lang="ru-RU" sz="1600" dirty="0"/>
              <a:t> </a:t>
            </a:r>
            <a:r>
              <a:rPr lang="ru-RU" sz="1600" i="1" dirty="0" err="1"/>
              <a:t>root</a:t>
            </a:r>
            <a:r>
              <a:rPr lang="ru-RU" sz="1600" i="1" dirty="0"/>
              <a:t> = </a:t>
            </a:r>
            <a:r>
              <a:rPr lang="ru-RU" sz="1600" i="1" dirty="0" err="1"/>
              <a:t>tk.Tk</a:t>
            </a:r>
            <a:r>
              <a:rPr lang="ru-RU" sz="1600" i="1" dirty="0" smtClean="0"/>
              <a:t>()</a:t>
            </a:r>
            <a:r>
              <a:rPr lang="ru-RU" sz="1600" dirty="0" smtClean="0"/>
              <a:t> - </a:t>
            </a:r>
            <a:r>
              <a:rPr lang="ru-RU" sz="1600" dirty="0"/>
              <a:t>о</a:t>
            </a:r>
            <a:r>
              <a:rPr lang="ru-RU" sz="1600" dirty="0" smtClean="0"/>
              <a:t>сновное окно приложения</a:t>
            </a:r>
          </a:p>
          <a:p>
            <a:pPr marL="342900" indent="-342900">
              <a:buAutoNum type="arabicPeriod"/>
            </a:pPr>
            <a:r>
              <a:rPr lang="ru-RU" sz="1600" i="1" dirty="0" err="1"/>
              <a:t>app</a:t>
            </a:r>
            <a:r>
              <a:rPr lang="ru-RU" sz="1600" i="1" dirty="0"/>
              <a:t> = </a:t>
            </a:r>
            <a:r>
              <a:rPr lang="ru-RU" sz="1600" i="1" dirty="0" err="1"/>
              <a:t>SortingApp</a:t>
            </a:r>
            <a:r>
              <a:rPr lang="ru-RU" sz="1600" i="1" dirty="0"/>
              <a:t>(</a:t>
            </a:r>
            <a:r>
              <a:rPr lang="ru-RU" sz="1600" i="1" dirty="0" err="1"/>
              <a:t>root</a:t>
            </a:r>
            <a:r>
              <a:rPr lang="ru-RU" sz="1600" i="1" dirty="0" smtClean="0"/>
              <a:t>)</a:t>
            </a:r>
            <a:r>
              <a:rPr lang="ru-RU" sz="1600" dirty="0" smtClean="0"/>
              <a:t> экземпляр класса </a:t>
            </a:r>
            <a:r>
              <a:rPr lang="ru-RU" sz="1600" i="1" dirty="0" err="1"/>
              <a:t>SortingApp</a:t>
            </a:r>
            <a:r>
              <a:rPr lang="ru-RU" sz="1600" dirty="0"/>
              <a:t>, </a:t>
            </a:r>
            <a:endParaRPr lang="ru-RU" sz="1600" dirty="0" smtClean="0"/>
          </a:p>
          <a:p>
            <a:r>
              <a:rPr lang="ru-RU" sz="1600" dirty="0" smtClean="0"/>
              <a:t>передавая </a:t>
            </a:r>
            <a:r>
              <a:rPr lang="ru-RU" sz="1600" dirty="0"/>
              <a:t>основное окно как аргумент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7. </a:t>
            </a:r>
            <a:r>
              <a:rPr lang="en-US" sz="1600" dirty="0" smtClean="0"/>
              <a:t>    </a:t>
            </a:r>
            <a:r>
              <a:rPr lang="en-US" sz="1600" i="1" dirty="0" smtClean="0"/>
              <a:t>r</a:t>
            </a:r>
            <a:r>
              <a:rPr lang="ru-RU" sz="1600" i="1" dirty="0" err="1" smtClean="0"/>
              <a:t>oot.mainloop</a:t>
            </a:r>
            <a:r>
              <a:rPr lang="ru-RU" sz="1600" i="1" dirty="0" smtClean="0"/>
              <a:t>()</a:t>
            </a:r>
            <a:r>
              <a:rPr lang="ru-RU" sz="1600" dirty="0" smtClean="0"/>
              <a:t> -  запуск главного цикла </a:t>
            </a:r>
            <a:r>
              <a:rPr lang="ru-RU" sz="1600" dirty="0"/>
              <a:t>событий приложения, </a:t>
            </a:r>
            <a:endParaRPr lang="ru-RU" sz="1600" dirty="0" smtClean="0"/>
          </a:p>
          <a:p>
            <a:r>
              <a:rPr lang="ru-RU" sz="1600" dirty="0" smtClean="0"/>
              <a:t>который </a:t>
            </a:r>
            <a:r>
              <a:rPr lang="ru-RU" sz="1600" dirty="0"/>
              <a:t>ожидает действий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1846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выполненной работы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6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2.  Реализация функционала вывода результата с временем сортировки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При </a:t>
            </a:r>
            <a:r>
              <a:rPr lang="ru-RU" sz="1600" dirty="0"/>
              <a:t>нажатии на кнопку "</a:t>
            </a:r>
            <a:r>
              <a:rPr lang="ru-RU" sz="1600" dirty="0" err="1"/>
              <a:t>Start</a:t>
            </a:r>
            <a:r>
              <a:rPr lang="ru-RU" sz="1600" dirty="0"/>
              <a:t>" вызывается метод </a:t>
            </a:r>
            <a:r>
              <a:rPr lang="ru-RU" sz="1600" i="1" dirty="0" err="1"/>
              <a:t>start_sorting</a:t>
            </a:r>
            <a:r>
              <a:rPr lang="ru-RU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2</a:t>
            </a:r>
            <a:r>
              <a:rPr lang="ru-RU" sz="1600" dirty="0"/>
              <a:t>. В начале метода </a:t>
            </a:r>
            <a:r>
              <a:rPr lang="ru-RU" sz="1600" i="1" dirty="0" err="1"/>
              <a:t>start_sorting</a:t>
            </a:r>
            <a:r>
              <a:rPr lang="ru-RU" sz="1600" dirty="0"/>
              <a:t> сохраняется текущее время перед началом сортировки с помощью </a:t>
            </a:r>
            <a:r>
              <a:rPr lang="ru-RU" sz="1600" i="1" dirty="0" err="1"/>
              <a:t>start_time</a:t>
            </a:r>
            <a:r>
              <a:rPr lang="ru-RU" sz="1600" i="1" dirty="0"/>
              <a:t> = </a:t>
            </a:r>
            <a:r>
              <a:rPr lang="ru-RU" sz="1600" i="1" dirty="0" err="1"/>
              <a:t>time.time</a:t>
            </a:r>
            <a:r>
              <a:rPr lang="ru-RU" sz="1600" i="1" dirty="0"/>
              <a:t>()</a:t>
            </a:r>
            <a:r>
              <a:rPr lang="ru-RU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3</a:t>
            </a:r>
            <a:r>
              <a:rPr lang="ru-RU" sz="1600" dirty="0"/>
              <a:t>. После завершения сортировки сохраняется текущее время </a:t>
            </a:r>
            <a:r>
              <a:rPr lang="ru-RU" sz="1600" i="1" dirty="0" err="1"/>
              <a:t>end_time</a:t>
            </a:r>
            <a:r>
              <a:rPr lang="ru-RU" sz="1600" i="1" dirty="0"/>
              <a:t> = </a:t>
            </a:r>
            <a:r>
              <a:rPr lang="ru-RU" sz="1600" i="1" dirty="0" err="1"/>
              <a:t>time.time</a:t>
            </a:r>
            <a:r>
              <a:rPr lang="ru-RU" sz="1600" i="1" dirty="0"/>
              <a:t>()</a:t>
            </a:r>
            <a:r>
              <a:rPr lang="ru-RU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4</a:t>
            </a:r>
            <a:r>
              <a:rPr lang="ru-RU" sz="1600" dirty="0"/>
              <a:t>. Разность между </a:t>
            </a:r>
            <a:r>
              <a:rPr lang="ru-RU" sz="1600" i="1" dirty="0" err="1"/>
              <a:t>end_time</a:t>
            </a:r>
            <a:r>
              <a:rPr lang="ru-RU" sz="1600" dirty="0"/>
              <a:t> и </a:t>
            </a:r>
            <a:r>
              <a:rPr lang="ru-RU" sz="1600" i="1" dirty="0" err="1"/>
              <a:t>start_time</a:t>
            </a:r>
            <a:r>
              <a:rPr lang="ru-RU" sz="1600" dirty="0"/>
              <a:t> даёт время, затраченное на сортировку: </a:t>
            </a:r>
            <a:r>
              <a:rPr lang="ru-RU" sz="1600" i="1" dirty="0" err="1"/>
              <a:t>end_time</a:t>
            </a:r>
            <a:r>
              <a:rPr lang="ru-RU" sz="1600" i="1" dirty="0"/>
              <a:t> - </a:t>
            </a:r>
            <a:r>
              <a:rPr lang="ru-RU" sz="1600" i="1" dirty="0" err="1"/>
              <a:t>start_time</a:t>
            </a:r>
            <a:r>
              <a:rPr lang="ru-RU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5</a:t>
            </a:r>
            <a:r>
              <a:rPr lang="ru-RU" sz="1600" dirty="0"/>
              <a:t>. Это время выводится на экран после отсортированной последовательности чисел, используя метод </a:t>
            </a:r>
            <a:r>
              <a:rPr lang="ru-RU" sz="1600" i="1" dirty="0"/>
              <a:t>.</a:t>
            </a:r>
            <a:r>
              <a:rPr lang="ru-RU" sz="1600" i="1" dirty="0" err="1"/>
              <a:t>insert</a:t>
            </a:r>
            <a:r>
              <a:rPr lang="ru-RU" sz="1600" i="1" dirty="0"/>
              <a:t>()</a:t>
            </a:r>
            <a:r>
              <a:rPr lang="ru-RU" sz="1600" dirty="0"/>
              <a:t> для добавления текста в </a:t>
            </a:r>
            <a:r>
              <a:rPr lang="ru-RU" sz="1600" i="1" dirty="0" err="1"/>
              <a:t>self.output_text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35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выполненной работы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7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2"/>
            <a:ext cx="10515600" cy="5052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3. </a:t>
            </a:r>
            <a:r>
              <a:rPr lang="ru-RU" sz="2000" b="1" dirty="0"/>
              <a:t>Реализация </a:t>
            </a:r>
            <a:r>
              <a:rPr lang="ru-RU" sz="2000" b="1" dirty="0" smtClean="0"/>
              <a:t>алгоритм</a:t>
            </a:r>
            <a:r>
              <a:rPr lang="ru-RU" sz="2000" b="1" dirty="0"/>
              <a:t>а</a:t>
            </a:r>
            <a:r>
              <a:rPr lang="ru-RU" sz="2000" b="1" dirty="0" smtClean="0"/>
              <a:t> пирамидальной сортировки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Пирамидальная сортировка(</a:t>
            </a:r>
            <a:r>
              <a:rPr lang="ru-RU" sz="1600" dirty="0" err="1"/>
              <a:t>Heap</a:t>
            </a:r>
            <a:r>
              <a:rPr lang="ru-RU" sz="1600" dirty="0"/>
              <a:t> </a:t>
            </a:r>
            <a:r>
              <a:rPr lang="ru-RU" sz="1600" dirty="0" err="1"/>
              <a:t>Sort</a:t>
            </a:r>
            <a:r>
              <a:rPr lang="ru-RU" sz="1600" dirty="0" smtClean="0"/>
              <a:t>). </a:t>
            </a:r>
            <a:r>
              <a:rPr lang="ru-RU" sz="1600" dirty="0" err="1" smtClean="0"/>
              <a:t>HeapSort</a:t>
            </a:r>
            <a:r>
              <a:rPr lang="ru-RU" sz="1600" dirty="0" smtClean="0"/>
              <a:t> </a:t>
            </a:r>
            <a:r>
              <a:rPr lang="ru-RU" sz="1600" dirty="0"/>
              <a:t>–</a:t>
            </a:r>
            <a:r>
              <a:rPr lang="ru-RU" sz="1600" dirty="0" smtClean="0"/>
              <a:t>алгоритм сортировки </a:t>
            </a:r>
            <a:r>
              <a:rPr lang="ru-RU" sz="1600" dirty="0"/>
              <a:t>сравнением, основанный на структуре данных двоичная куча</a:t>
            </a:r>
            <a:r>
              <a:rPr lang="ru-RU" sz="16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Состоит из двух этапов</a:t>
            </a:r>
            <a:r>
              <a:rPr lang="en-US" sz="1600" dirty="0" smtClean="0"/>
              <a:t>: </a:t>
            </a:r>
            <a:r>
              <a:rPr lang="ru-RU" sz="1600" dirty="0" smtClean="0"/>
              <a:t>сбор самой кучи (</a:t>
            </a:r>
            <a:r>
              <a:rPr lang="en-US" sz="1600" dirty="0" err="1" smtClean="0"/>
              <a:t>heapify</a:t>
            </a:r>
            <a:r>
              <a:rPr lang="en-US" sz="1600" dirty="0" smtClean="0"/>
              <a:t>) </a:t>
            </a:r>
            <a:r>
              <a:rPr lang="ru-RU" sz="1600" dirty="0" smtClean="0"/>
              <a:t> и алгоритм сортировки (</a:t>
            </a:r>
            <a:r>
              <a:rPr lang="en-US" sz="1600" dirty="0" err="1" smtClean="0"/>
              <a:t>heap_sort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43" y="2896948"/>
            <a:ext cx="2955616" cy="142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3" y="2896948"/>
            <a:ext cx="3378540" cy="294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25943" y="4541278"/>
            <a:ext cx="53074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 итоге получается отсортированный массив, и пирамидальная сортировка обладает временной сложностью O(n </a:t>
            </a:r>
            <a:r>
              <a:rPr lang="ru-RU" sz="1600" dirty="0" err="1"/>
              <a:t>log</a:t>
            </a:r>
            <a:r>
              <a:rPr lang="ru-RU" sz="1600" dirty="0"/>
              <a:t> n), что делает её эффективным алгоритмом для сортировки больших массивов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99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выполненной работы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4. </a:t>
            </a:r>
            <a:r>
              <a:rPr lang="ru-RU" sz="2000" b="1" dirty="0"/>
              <a:t>Реализация </a:t>
            </a:r>
            <a:r>
              <a:rPr lang="ru-RU" sz="2000" b="1" dirty="0" smtClean="0"/>
              <a:t>алгоритма пузырьком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Сортировка пузырьком (</a:t>
            </a:r>
            <a:r>
              <a:rPr lang="ru-RU" sz="1600" dirty="0" err="1"/>
              <a:t>bubble</a:t>
            </a:r>
            <a:r>
              <a:rPr lang="ru-RU" sz="1600" dirty="0"/>
              <a:t> </a:t>
            </a:r>
            <a:r>
              <a:rPr lang="ru-RU" sz="1600" dirty="0" err="1"/>
              <a:t>sort</a:t>
            </a:r>
            <a:r>
              <a:rPr lang="ru-RU" sz="1600" dirty="0"/>
              <a:t>) —это самый простой и медленный алгоритм сортировки. Он спроектирован так, что наибольшее значение перемещается вправо по списку на каждой итерации цикла.</a:t>
            </a:r>
            <a:endParaRPr lang="ru-RU" sz="16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9" y="2614191"/>
            <a:ext cx="3783542" cy="120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42" y="2614191"/>
            <a:ext cx="3185486" cy="164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12689" y="4132588"/>
            <a:ext cx="4425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При наихудшем сценарии производительность этого алгоритма равна O(n2), поэтому его следует использовать только для небольших наборов данных.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2252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smtClean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выполненной работы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1" y="1421023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200" b="1" dirty="0" smtClean="0"/>
              <a:t>5. </a:t>
            </a:r>
            <a:r>
              <a:rPr lang="ru-RU" sz="4200" b="1" dirty="0"/>
              <a:t>Проверка на корректность ввода данных и обработка </a:t>
            </a:r>
            <a:r>
              <a:rPr lang="ru-RU" sz="4200" b="1" dirty="0" smtClean="0"/>
              <a:t>исключений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800" b="1" dirty="0" smtClean="0"/>
              <a:t>Корректность </a:t>
            </a:r>
            <a:r>
              <a:rPr lang="ru-RU" sz="3800" b="1" dirty="0"/>
              <a:t>ввода данных: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400" dirty="0"/>
              <a:t>   - Пользователь вводит последовательность чисел через запятую в </a:t>
            </a:r>
            <a:r>
              <a:rPr lang="ru-RU" sz="3400" dirty="0" err="1"/>
              <a:t>виджет</a:t>
            </a:r>
            <a:r>
              <a:rPr lang="ru-RU" sz="3400" dirty="0"/>
              <a:t> </a:t>
            </a:r>
            <a:r>
              <a:rPr lang="ru-RU" sz="3400" dirty="0" err="1"/>
              <a:t>Entry</a:t>
            </a:r>
            <a:r>
              <a:rPr lang="ru-RU" sz="3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400" dirty="0"/>
              <a:t>   - При нажатии кнопки "</a:t>
            </a:r>
            <a:r>
              <a:rPr lang="ru-RU" sz="3400" dirty="0" err="1"/>
              <a:t>Start</a:t>
            </a:r>
            <a:r>
              <a:rPr lang="ru-RU" sz="3400" dirty="0"/>
              <a:t>", программа сначала проверяет, что была введена последовательность чисел. Если поле ввода пусто, выводится сообщение об ошибке на </a:t>
            </a:r>
            <a:r>
              <a:rPr lang="ru-RU" sz="3400" dirty="0" err="1"/>
              <a:t>виджет</a:t>
            </a:r>
            <a:r>
              <a:rPr lang="ru-RU" sz="3400" dirty="0"/>
              <a:t> </a:t>
            </a:r>
            <a:r>
              <a:rPr lang="ru-RU" sz="3400" dirty="0" err="1"/>
              <a:t>Text</a:t>
            </a:r>
            <a:r>
              <a:rPr lang="ru-RU" sz="3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800" b="1" dirty="0" smtClean="0"/>
              <a:t>Обработка </a:t>
            </a:r>
            <a:r>
              <a:rPr lang="ru-RU" sz="3800" b="1" dirty="0"/>
              <a:t>исключений: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400" dirty="0"/>
              <a:t>   - При попытке преобразования введенных данных в числа, программа использует блок </a:t>
            </a:r>
            <a:r>
              <a:rPr lang="ru-RU" sz="3400" dirty="0" err="1"/>
              <a:t>try-except</a:t>
            </a:r>
            <a:r>
              <a:rPr lang="ru-RU" sz="3400" dirty="0"/>
              <a:t> для отлова исключений.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400" dirty="0"/>
              <a:t>   - Если введенная последовательность чисел не может быть корректно преобразована в числа (например, из-за наличия буквенных символов), то программа выводит сообщение об ошибке на </a:t>
            </a:r>
            <a:r>
              <a:rPr lang="ru-RU" sz="3400" dirty="0" err="1"/>
              <a:t>виджет</a:t>
            </a:r>
            <a:r>
              <a:rPr lang="ru-RU" sz="3400" dirty="0"/>
              <a:t> </a:t>
            </a:r>
            <a:r>
              <a:rPr lang="ru-RU" sz="3400" dirty="0" err="1"/>
              <a:t>Text</a:t>
            </a:r>
            <a:r>
              <a:rPr lang="ru-RU" sz="3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400" dirty="0" smtClean="0"/>
              <a:t>Таким </a:t>
            </a:r>
            <a:r>
              <a:rPr lang="ru-RU" sz="3400" dirty="0"/>
              <a:t>образом, обработка корректности ввода данных и обработка исключений реализованы через проверку входных данных и использование блока </a:t>
            </a:r>
            <a:r>
              <a:rPr lang="ru-RU" sz="3400" dirty="0" err="1"/>
              <a:t>try-except</a:t>
            </a:r>
            <a:r>
              <a:rPr lang="ru-RU" sz="3400" dirty="0"/>
              <a:t> для отлова ошибок при попытке преобразования введенных данных в числа.</a:t>
            </a:r>
          </a:p>
        </p:txBody>
      </p:sp>
    </p:spTree>
    <p:extLst>
      <p:ext uri="{BB962C8B-B14F-4D97-AF65-F5344CB8AC3E}">
        <p14:creationId xmlns:p14="http://schemas.microsoft.com/office/powerpoint/2010/main" val="4019710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723</Words>
  <Application>Microsoft Office PowerPoint</Application>
  <PresentationFormat>Произвольный</PresentationFormat>
  <Paragraphs>78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Итоговый проект «Программная инженерия. Управление разработкой ПО (Python. Базовый курс)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Дарья Горбунова</cp:lastModifiedBy>
  <cp:revision>19</cp:revision>
  <dcterms:created xsi:type="dcterms:W3CDTF">2022-09-08T07:31:07Z</dcterms:created>
  <dcterms:modified xsi:type="dcterms:W3CDTF">2024-02-07T22:50:51Z</dcterms:modified>
</cp:coreProperties>
</file>