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0" r:id="rId3"/>
    <p:sldId id="269" r:id="rId4"/>
    <p:sldId id="265" r:id="rId5"/>
    <p:sldId id="263" r:id="rId6"/>
    <p:sldId id="258" r:id="rId7"/>
    <p:sldId id="267" r:id="rId8"/>
    <p:sldId id="260" r:id="rId9"/>
    <p:sldId id="259" r:id="rId10"/>
    <p:sldId id="268" r:id="rId11"/>
    <p:sldId id="264" r:id="rId12"/>
  </p:sldIdLst>
  <p:sldSz cx="9144000" cy="6858000" type="screen4x3"/>
  <p:notesSz cx="6858000" cy="9144000"/>
  <p:custDataLst>
    <p:tags r:id="rId1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30" autoAdjust="0"/>
  </p:normalViewPr>
  <p:slideViewPr>
    <p:cSldViewPr snapToGrid="0">
      <p:cViewPr varScale="1">
        <p:scale>
          <a:sx n="95" d="100"/>
          <a:sy n="95" d="100"/>
        </p:scale>
        <p:origin x="864" y="90"/>
      </p:cViewPr>
      <p:guideLst>
        <p:guide orient="horz" pos="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D6E0-AC5D-40E6-9854-E07DDA236362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89D04-4AA1-4AE0-8279-6E4FE5DB1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5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89D04-4AA1-4AE0-8279-6E4FE5DB1ED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04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89D04-4AA1-4AE0-8279-6E4FE5DB1E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47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EC80-893A-425C-8121-3FDBB55DB681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55F9-1006-459B-A3C6-9352210C76D1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9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1DF5-C481-4ABE-A3FA-27324C94B74D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1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C94F-335A-4E8F-B477-D6DF371C2809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3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96A-6E42-42F8-9AB4-F2A730E8294E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C8BF-F7D1-44CD-A02B-C61731019415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41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97793-A12D-47DA-B5C2-A03F0BAC00A9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2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70FA-462B-4268-91D7-83A6C5DE53C7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88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885-546B-4254-A49B-EF486CF0FE99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11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F25A-E418-4C82-AAEE-83EF82441EE2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95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62C4-6B2A-4020-BB49-F0C2164D16A0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94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AB1C-EB29-4FD7-AF80-936DD8A8E415}" type="datetime1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3DD5-99EC-4EDD-8C09-808CCDC94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97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8731" y="1122363"/>
            <a:ext cx="8166538" cy="2387600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latin typeface="+mn-ea"/>
                <a:ea typeface="+mn-ea"/>
              </a:rPr>
              <a:t>SDN</a:t>
            </a:r>
            <a:r>
              <a:rPr kumimoji="1" lang="ja-JP" altLang="en-US" sz="4400" dirty="0">
                <a:latin typeface="+mn-ea"/>
                <a:ea typeface="+mn-ea"/>
              </a:rPr>
              <a:t>によるサイバー攻撃の検知と防御に関するシミュレーション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128728"/>
          </a:xfrm>
        </p:spPr>
        <p:txBody>
          <a:bodyPr>
            <a:normAutofit/>
          </a:bodyPr>
          <a:lstStyle/>
          <a:p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情報基盤システム研究室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工学部 情報工学科 </a:t>
            </a:r>
            <a:r>
              <a:rPr kumimoji="1" lang="en-US" altLang="ja-JP" dirty="0">
                <a:latin typeface="+mj-ea"/>
                <a:ea typeface="+mj-ea"/>
              </a:rPr>
              <a:t>4</a:t>
            </a:r>
            <a:r>
              <a:rPr kumimoji="1" lang="ja-JP" altLang="en-US" dirty="0">
                <a:latin typeface="+mj-ea"/>
                <a:ea typeface="+mj-ea"/>
              </a:rPr>
              <a:t>回生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kumimoji="1" lang="en-US" altLang="ja-JP" dirty="0">
                <a:latin typeface="+mj-ea"/>
                <a:ea typeface="+mj-ea"/>
              </a:rPr>
              <a:t>3535080M</a:t>
            </a:r>
            <a:r>
              <a:rPr kumimoji="1" lang="ja-JP" altLang="en-US" dirty="0">
                <a:latin typeface="+mj-ea"/>
                <a:ea typeface="+mj-ea"/>
              </a:rPr>
              <a:t> 元吉皓太郎</a:t>
            </a:r>
            <a:endParaRPr kumimoji="1"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3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今後の課題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コントローラ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怪しい通信を</a:t>
            </a:r>
            <a:r>
              <a:rPr lang="en-US" altLang="ja-JP" dirty="0">
                <a:latin typeface="+mn-ea"/>
              </a:rPr>
              <a:t>DPI</a:t>
            </a:r>
            <a:r>
              <a:rPr lang="ja-JP" altLang="en-US" dirty="0">
                <a:latin typeface="+mn-ea"/>
              </a:rPr>
              <a:t>装置のある</a:t>
            </a:r>
            <a:r>
              <a:rPr lang="en-US" altLang="ja-JP" dirty="0">
                <a:latin typeface="+mn-ea"/>
              </a:rPr>
              <a:t>VLAN</a:t>
            </a:r>
            <a:r>
              <a:rPr lang="ja-JP" altLang="en-US" dirty="0">
                <a:latin typeface="+mn-ea"/>
              </a:rPr>
              <a:t>へ経路誘導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DPI</a:t>
            </a:r>
            <a:r>
              <a:rPr lang="ja-JP" altLang="en-US" dirty="0">
                <a:latin typeface="+mn-ea"/>
              </a:rPr>
              <a:t>装置による判定結果を</a:t>
            </a:r>
            <a:r>
              <a:rPr lang="en-US" altLang="ja-JP" dirty="0">
                <a:latin typeface="+mn-ea"/>
              </a:rPr>
              <a:t>expiration time</a:t>
            </a:r>
            <a:r>
              <a:rPr lang="ja-JP" altLang="en-US" dirty="0">
                <a:latin typeface="+mn-ea"/>
              </a:rPr>
              <a:t>の調整に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反映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9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手段：</a:t>
            </a:r>
            <a:r>
              <a:rPr kumimoji="1" lang="en-US" altLang="ja-JP" dirty="0">
                <a:latin typeface="+mj-ea"/>
              </a:rPr>
              <a:t>SDN</a:t>
            </a:r>
            <a:r>
              <a:rPr lang="ja-JP" altLang="en-US" dirty="0">
                <a:latin typeface="+mj-ea"/>
              </a:rPr>
              <a:t>による挙動の把握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+mn-ea"/>
              </a:rPr>
              <a:t>ネットワークをソフトウェアを用いて仮想化し、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動的に制御する</a:t>
            </a:r>
            <a:r>
              <a:rPr lang="ja-JP" altLang="en-US" dirty="0">
                <a:latin typeface="+mn-ea"/>
              </a:rPr>
              <a:t>こと</a:t>
            </a:r>
            <a:endParaRPr lang="en-US" altLang="ja-JP" dirty="0">
              <a:latin typeface="+mn-ea"/>
            </a:endParaRPr>
          </a:p>
          <a:p>
            <a:pPr lvl="1"/>
            <a:r>
              <a:rPr kumimoji="1" lang="ja-JP" altLang="en-US" dirty="0">
                <a:latin typeface="+mn-ea"/>
              </a:rPr>
              <a:t>従来では大変な手間であったネットワーク構成の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変更が簡単に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代表例として</a:t>
            </a:r>
            <a:r>
              <a:rPr kumimoji="1" lang="en-US" altLang="ja-JP" dirty="0" err="1">
                <a:latin typeface="+mn-ea"/>
              </a:rPr>
              <a:t>OpenFlow</a:t>
            </a:r>
            <a:r>
              <a:rPr kumimoji="1" lang="ja-JP" altLang="en-US" dirty="0">
                <a:latin typeface="+mn-ea"/>
              </a:rPr>
              <a:t>や</a:t>
            </a:r>
            <a:r>
              <a:rPr kumimoji="1" lang="en-US" altLang="ja-JP" dirty="0">
                <a:latin typeface="+mn-ea"/>
              </a:rPr>
              <a:t>VLAN</a:t>
            </a:r>
            <a:r>
              <a:rPr kumimoji="1" lang="ja-JP" altLang="en-US" dirty="0">
                <a:latin typeface="+mn-ea"/>
              </a:rPr>
              <a:t>技術がある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開発段階ではあるが、将来ネットワークの根幹を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構成する大事なコンセプトとなる</a:t>
            </a:r>
            <a:endParaRPr kumimoji="1"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43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5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以下、中間発表分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5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34047" cy="1325563"/>
          </a:xfrm>
        </p:spPr>
        <p:txBody>
          <a:bodyPr/>
          <a:lstStyle/>
          <a:p>
            <a:r>
              <a:rPr lang="ja-JP" altLang="en-US" dirty="0"/>
              <a:t>背景：内部ネットワークに潜む脅威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ja-JP" altLang="en-US" dirty="0">
                <a:latin typeface="+mn-ea"/>
              </a:rPr>
              <a:t>従来：外部からのネットワーク経由での攻撃</a:t>
            </a:r>
            <a:endParaRPr kumimoji="1"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ファイアウォールによる防御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サーバーで動作するソフトウェアの脆弱性対策</a:t>
            </a:r>
            <a:endParaRPr lang="en-US" altLang="ja-JP" dirty="0">
              <a:latin typeface="+mn-ea"/>
            </a:endParaRPr>
          </a:p>
          <a:p>
            <a:pPr lvl="1"/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今後：内部への脅威の持ち込み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BYOD</a:t>
            </a:r>
            <a:r>
              <a:rPr lang="ja-JP" altLang="en-US" dirty="0">
                <a:latin typeface="+mn-ea"/>
              </a:rPr>
              <a:t>（ノート</a:t>
            </a:r>
            <a:r>
              <a:rPr lang="en-US" altLang="ja-JP" dirty="0">
                <a:latin typeface="+mn-ea"/>
              </a:rPr>
              <a:t>PC</a:t>
            </a:r>
            <a:r>
              <a:rPr lang="ja-JP" altLang="en-US" dirty="0">
                <a:latin typeface="+mn-ea"/>
              </a:rPr>
              <a:t>や</a:t>
            </a:r>
            <a:r>
              <a:rPr lang="en-US" altLang="ja-JP" dirty="0">
                <a:latin typeface="+mn-ea"/>
              </a:rPr>
              <a:t>USB</a:t>
            </a:r>
            <a:r>
              <a:rPr lang="ja-JP" altLang="en-US" dirty="0">
                <a:latin typeface="+mn-ea"/>
              </a:rPr>
              <a:t>メモリ持ち込み）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BYOS</a:t>
            </a:r>
            <a:r>
              <a:rPr lang="ja-JP" altLang="en-US" dirty="0">
                <a:latin typeface="+mn-ea"/>
              </a:rPr>
              <a:t>（</a:t>
            </a:r>
            <a:r>
              <a:rPr lang="en-US" altLang="ja-JP" dirty="0">
                <a:latin typeface="+mn-ea"/>
              </a:rPr>
              <a:t>Dropbox</a:t>
            </a:r>
            <a:r>
              <a:rPr lang="ja-JP" altLang="en-US" dirty="0">
                <a:latin typeface="+mn-ea"/>
              </a:rPr>
              <a:t>などへの接続）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メールによる標的型攻撃</a:t>
            </a:r>
            <a:endParaRPr lang="en-US" altLang="ja-JP" dirty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979386"/>
            <a:ext cx="4515086" cy="17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目的</a:t>
            </a:r>
            <a:r>
              <a:rPr lang="ja-JP" altLang="en-US" dirty="0">
                <a:latin typeface="+mj-ea"/>
              </a:rPr>
              <a:t>：</a:t>
            </a:r>
            <a:r>
              <a:rPr kumimoji="1" lang="ja-JP" altLang="en-US" dirty="0">
                <a:latin typeface="+mj-ea"/>
              </a:rPr>
              <a:t>内部ネットワークの監視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組織間および組織内部から外部への通信に着目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怪しい通信のみ</a:t>
            </a:r>
            <a:r>
              <a:rPr lang="en-US" altLang="ja-JP" dirty="0">
                <a:latin typeface="+mj-ea"/>
                <a:ea typeface="+mj-ea"/>
              </a:rPr>
              <a:t>DPI</a:t>
            </a:r>
            <a:r>
              <a:rPr lang="ja-JP" altLang="en-US" dirty="0">
                <a:latin typeface="+mj-ea"/>
                <a:ea typeface="+mj-ea"/>
              </a:rPr>
              <a:t>装置で検査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en-US" altLang="ja-JP" dirty="0">
                <a:latin typeface="+mj-ea"/>
              </a:rPr>
              <a:t>DPI</a:t>
            </a:r>
            <a:r>
              <a:rPr lang="ja-JP" altLang="en-US" dirty="0">
                <a:latin typeface="+mj-ea"/>
              </a:rPr>
              <a:t>装置：</a:t>
            </a:r>
            <a:r>
              <a:rPr lang="en-US" altLang="ja-JP" dirty="0">
                <a:latin typeface="+mj-ea"/>
              </a:rPr>
              <a:t>Deep</a:t>
            </a:r>
            <a:r>
              <a:rPr lang="ja-JP" altLang="en-US" dirty="0">
                <a:latin typeface="+mj-ea"/>
              </a:rPr>
              <a:t> </a:t>
            </a:r>
            <a:r>
              <a:rPr lang="en-US" altLang="ja-JP" dirty="0">
                <a:latin typeface="+mj-ea"/>
              </a:rPr>
              <a:t>Packet</a:t>
            </a:r>
            <a:r>
              <a:rPr lang="ja-JP" altLang="en-US" dirty="0">
                <a:latin typeface="+mj-ea"/>
              </a:rPr>
              <a:t> </a:t>
            </a:r>
            <a:r>
              <a:rPr lang="en-US" altLang="ja-JP" dirty="0">
                <a:latin typeface="+mj-ea"/>
              </a:rPr>
              <a:t>Inspection</a:t>
            </a:r>
            <a:r>
              <a:rPr lang="ja-JP" altLang="en-US" dirty="0">
                <a:latin typeface="+mj-ea"/>
              </a:rPr>
              <a:t>装置</a:t>
            </a:r>
            <a:endParaRPr lang="en-US" altLang="ja-JP" dirty="0">
              <a:latin typeface="+mj-ea"/>
            </a:endParaRPr>
          </a:p>
          <a:p>
            <a:pPr lvl="2"/>
            <a:r>
              <a:rPr lang="ja-JP" altLang="en-US" dirty="0">
                <a:latin typeface="+mj-ea"/>
              </a:rPr>
              <a:t>パケットの内容を解析し、望ましくない通信を感知することが可能</a:t>
            </a:r>
            <a:endParaRPr lang="en-US" altLang="ja-JP" dirty="0">
              <a:latin typeface="+mj-ea"/>
            </a:endParaRPr>
          </a:p>
          <a:p>
            <a:pPr lvl="2"/>
            <a:r>
              <a:rPr lang="ja-JP" altLang="en-US" dirty="0">
                <a:latin typeface="+mj-ea"/>
              </a:rPr>
              <a:t>すべてのパケットの内容を分析することは不可能</a:t>
            </a:r>
            <a:endParaRPr lang="en-US" altLang="ja-JP" dirty="0">
              <a:latin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27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手法：</a:t>
            </a:r>
            <a:r>
              <a:rPr kumimoji="1" lang="en-US" altLang="ja-JP" dirty="0">
                <a:latin typeface="+mj-ea"/>
              </a:rPr>
              <a:t>SDN</a:t>
            </a:r>
            <a:r>
              <a:rPr lang="ja-JP" altLang="en-US" dirty="0">
                <a:latin typeface="+mj-ea"/>
              </a:rPr>
              <a:t>による挙動の把握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3"/>
            <a:ext cx="8215805" cy="562780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スイッチ群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コントローラが指示した規則に従って経路制御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未知のトラフィックについて</a:t>
            </a:r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コントローラに問い合わせ</a:t>
            </a:r>
            <a:endParaRPr lang="en-US" altLang="ja-JP" dirty="0">
              <a:latin typeface="+mn-ea"/>
            </a:endParaRPr>
          </a:p>
          <a:p>
            <a:r>
              <a:rPr kumimoji="1" lang="en-US" altLang="ja-JP" dirty="0">
                <a:latin typeface="+mn-ea"/>
              </a:rPr>
              <a:t>SDN</a:t>
            </a:r>
            <a:r>
              <a:rPr kumimoji="1" lang="ja-JP" altLang="en-US" dirty="0">
                <a:latin typeface="+mn-ea"/>
              </a:rPr>
              <a:t>コントローラ</a:t>
            </a:r>
            <a:endParaRPr kumimoji="1" lang="en-US" altLang="ja-JP" dirty="0">
              <a:latin typeface="+mn-ea"/>
            </a:endParaRPr>
          </a:p>
          <a:p>
            <a:pPr lvl="1"/>
            <a:r>
              <a:rPr kumimoji="1" lang="ja-JP" altLang="en-US" dirty="0">
                <a:latin typeface="+mn-ea"/>
              </a:rPr>
              <a:t>経路制御を集中的かつ動的に</a:t>
            </a:r>
            <a:r>
              <a:rPr kumimoji="1" lang="en-US" altLang="ja-JP" dirty="0">
                <a:latin typeface="+mn-ea"/>
              </a:rPr>
              <a:t>SDN</a:t>
            </a:r>
            <a:r>
              <a:rPr kumimoji="1" lang="ja-JP" altLang="en-US" dirty="0">
                <a:latin typeface="+mn-ea"/>
              </a:rPr>
              <a:t>スイッチに指示</a:t>
            </a:r>
            <a:endParaRPr kumimoji="1"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スイッチ群からの問い合わせにより挙動を把握</a:t>
            </a:r>
            <a:endParaRPr lang="en-US" altLang="ja-JP" dirty="0">
              <a:latin typeface="+mn-ea"/>
            </a:endParaRPr>
          </a:p>
          <a:p>
            <a:pPr lvl="2"/>
            <a:r>
              <a:rPr lang="ja-JP" altLang="en-US" dirty="0">
                <a:latin typeface="+mn-ea"/>
              </a:rPr>
              <a:t>ステルス性通信、ポートスキャンなど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e</a:t>
            </a:r>
            <a:r>
              <a:rPr kumimoji="1" lang="en-US" altLang="ja-JP" dirty="0">
                <a:latin typeface="+mn-ea"/>
              </a:rPr>
              <a:t>xpiration time</a:t>
            </a:r>
            <a:r>
              <a:rPr kumimoji="1" lang="ja-JP" altLang="en-US" dirty="0">
                <a:latin typeface="+mn-ea"/>
              </a:rPr>
              <a:t>を自在に設定</a:t>
            </a:r>
            <a:r>
              <a:rPr lang="ja-JP" altLang="en-US" dirty="0">
                <a:latin typeface="+mn-ea"/>
              </a:rPr>
              <a:t>可能</a:t>
            </a:r>
            <a:endParaRPr lang="en-US" altLang="ja-JP" dirty="0">
              <a:latin typeface="+mn-ea"/>
            </a:endParaRPr>
          </a:p>
          <a:p>
            <a:pPr lvl="2"/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スイッチがその経路の規則を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保存しておける時間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OpenFlow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の事実上の標準規格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83" y="4497572"/>
            <a:ext cx="3399018" cy="23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手法：怪しい通信の監視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SDN</a:t>
            </a:r>
            <a:r>
              <a:rPr lang="ja-JP" altLang="en-US" dirty="0">
                <a:latin typeface="+mn-ea"/>
              </a:rPr>
              <a:t>コントローラ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怪しい通信を</a:t>
            </a:r>
            <a:r>
              <a:rPr lang="en-US" altLang="ja-JP" dirty="0">
                <a:latin typeface="+mn-ea"/>
              </a:rPr>
              <a:t>DPI</a:t>
            </a:r>
            <a:r>
              <a:rPr lang="ja-JP" altLang="en-US" dirty="0">
                <a:latin typeface="+mn-ea"/>
              </a:rPr>
              <a:t>装置のある</a:t>
            </a:r>
            <a:r>
              <a:rPr lang="en-US" altLang="ja-JP" dirty="0">
                <a:latin typeface="+mn-ea"/>
              </a:rPr>
              <a:t>VLAN</a:t>
            </a:r>
            <a:r>
              <a:rPr lang="ja-JP" altLang="en-US" dirty="0">
                <a:latin typeface="+mn-ea"/>
              </a:rPr>
              <a:t>へ経路誘導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dirty="0">
                <a:latin typeface="+mn-ea"/>
              </a:rPr>
              <a:t>DPI</a:t>
            </a:r>
            <a:r>
              <a:rPr lang="ja-JP" altLang="en-US" dirty="0">
                <a:latin typeface="+mn-ea"/>
              </a:rPr>
              <a:t>装置による判定結果を</a:t>
            </a:r>
            <a:r>
              <a:rPr lang="en-US" altLang="ja-JP" dirty="0">
                <a:latin typeface="+mn-ea"/>
              </a:rPr>
              <a:t>expiration time</a:t>
            </a:r>
            <a:r>
              <a:rPr lang="ja-JP" altLang="en-US" dirty="0">
                <a:latin typeface="+mn-ea"/>
              </a:rPr>
              <a:t>の調整に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反映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32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  <a:ea typeface="+mj-ea"/>
              </a:rPr>
              <a:t>SDN</a:t>
            </a:r>
            <a:r>
              <a:rPr kumimoji="1" lang="ja-JP" altLang="en-US" dirty="0">
                <a:latin typeface="+mj-ea"/>
                <a:ea typeface="+mj-ea"/>
              </a:rPr>
              <a:t>の規格である</a:t>
            </a:r>
            <a:r>
              <a:rPr kumimoji="1" lang="en-US" altLang="ja-JP" dirty="0" err="1">
                <a:latin typeface="+mj-ea"/>
                <a:ea typeface="+mj-ea"/>
              </a:rPr>
              <a:t>OpenFlow</a:t>
            </a:r>
            <a:r>
              <a:rPr kumimoji="1" lang="ja-JP" altLang="en-US" dirty="0">
                <a:latin typeface="+mj-ea"/>
                <a:ea typeface="+mj-ea"/>
              </a:rPr>
              <a:t>と</a:t>
            </a:r>
            <a:r>
              <a:rPr kumimoji="1" lang="en-US" altLang="ja-JP" dirty="0">
                <a:latin typeface="+mj-ea"/>
                <a:ea typeface="+mj-ea"/>
              </a:rPr>
              <a:t>VLAN</a:t>
            </a:r>
            <a:r>
              <a:rPr kumimoji="1" lang="ja-JP" altLang="en-US" dirty="0">
                <a:latin typeface="+mj-ea"/>
                <a:ea typeface="+mj-ea"/>
              </a:rPr>
              <a:t>を組み</a:t>
            </a:r>
            <a:br>
              <a:rPr kumimoji="1" lang="en-US" altLang="ja-JP" dirty="0">
                <a:latin typeface="+mj-ea"/>
                <a:ea typeface="+mj-ea"/>
              </a:rPr>
            </a:br>
            <a:r>
              <a:rPr kumimoji="1" lang="ja-JP" altLang="en-US" dirty="0">
                <a:latin typeface="+mj-ea"/>
                <a:ea typeface="+mj-ea"/>
              </a:rPr>
              <a:t>合わせたプログラム</a:t>
            </a:r>
            <a:endParaRPr kumimoji="1" lang="en-US" altLang="ja-JP" dirty="0">
              <a:latin typeface="+mj-ea"/>
              <a:ea typeface="+mj-ea"/>
            </a:endParaRPr>
          </a:p>
          <a:p>
            <a:r>
              <a:rPr lang="en-US" altLang="ja-JP" dirty="0">
                <a:latin typeface="+mj-ea"/>
                <a:ea typeface="+mj-ea"/>
              </a:rPr>
              <a:t>VLAN</a:t>
            </a:r>
            <a:r>
              <a:rPr lang="ja-JP" altLang="en-US" dirty="0">
                <a:latin typeface="+mj-ea"/>
                <a:ea typeface="+mj-ea"/>
              </a:rPr>
              <a:t>を用いてセグメントを分割し、</a:t>
            </a:r>
            <a:r>
              <a:rPr lang="en-US" altLang="ja-JP" dirty="0" err="1">
                <a:latin typeface="+mj-ea"/>
                <a:ea typeface="+mj-ea"/>
              </a:rPr>
              <a:t>OpenFlow</a:t>
            </a:r>
            <a:r>
              <a:rPr lang="ja-JP" altLang="en-US" dirty="0">
                <a:latin typeface="+mj-ea"/>
                <a:ea typeface="+mj-ea"/>
              </a:rPr>
              <a:t>を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altLang="en-US" dirty="0">
                <a:latin typeface="+mj-ea"/>
                <a:ea typeface="+mj-ea"/>
              </a:rPr>
              <a:t>用いてパケットの動きをコントロール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他セグメントへのパケット通信ができないため、不正な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altLang="en-US" dirty="0">
                <a:latin typeface="+mj-ea"/>
                <a:ea typeface="+mj-ea"/>
              </a:rPr>
              <a:t>パケットの介入を防げる</a:t>
            </a:r>
            <a:endParaRPr lang="en-US" altLang="ja-JP" dirty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ja-JP" altLang="en-US" dirty="0">
                <a:latin typeface="+mj-ea"/>
              </a:rPr>
              <a:t>シミュレータによる検証</a:t>
            </a:r>
          </a:p>
        </p:txBody>
      </p:sp>
    </p:spTree>
    <p:extLst>
      <p:ext uri="{BB962C8B-B14F-4D97-AF65-F5344CB8AC3E}">
        <p14:creationId xmlns:p14="http://schemas.microsoft.com/office/powerpoint/2010/main" val="11860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シミュレータによる検証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A3DD5-99EC-4EDD-8C09-808CCDC94454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55" y="2939639"/>
            <a:ext cx="3925557" cy="3600000"/>
          </a:xfrm>
          <a:prstGeom prst="rect">
            <a:avLst/>
          </a:prstGeom>
        </p:spPr>
      </p:pic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通信の開始に送信側が送る「ブロードキャスト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altLang="en-US" dirty="0">
                <a:latin typeface="+mj-ea"/>
                <a:ea typeface="+mj-ea"/>
              </a:rPr>
              <a:t>通信」の挙動で確認ができる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39639"/>
            <a:ext cx="39125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34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ad7253b725cf88d0a0ea71581128cdbb9406b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2413</TotalTime>
  <Words>333</Words>
  <Application>Microsoft Office PowerPoint</Application>
  <PresentationFormat>画面に合わせる (4:3)</PresentationFormat>
  <Paragraphs>65</Paragraphs>
  <Slides>11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SDNによるサイバー攻撃の検知と防御に関するシミュレーション</vt:lpstr>
      <vt:lpstr>PowerPoint プレゼンテーション</vt:lpstr>
      <vt:lpstr>以下、中間発表分</vt:lpstr>
      <vt:lpstr>背景：内部ネットワークに潜む脅威</vt:lpstr>
      <vt:lpstr>目的：内部ネットワークの監視</vt:lpstr>
      <vt:lpstr>手法：SDNによる挙動の把握</vt:lpstr>
      <vt:lpstr>手法：怪しい通信の監視</vt:lpstr>
      <vt:lpstr>シミュレータによる検証</vt:lpstr>
      <vt:lpstr>シミュレータによる検証</vt:lpstr>
      <vt:lpstr>今後の課題</vt:lpstr>
      <vt:lpstr>手段：SDNによる挙動の把握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定期進捗報告 (20160610)</dc:title>
  <dc:creator>元吉皓太郎</dc:creator>
  <cp:lastModifiedBy>Kotaro.M</cp:lastModifiedBy>
  <cp:revision>164</cp:revision>
  <dcterms:created xsi:type="dcterms:W3CDTF">2016-06-09T16:11:13Z</dcterms:created>
  <dcterms:modified xsi:type="dcterms:W3CDTF">2017-02-03T08:05:25Z</dcterms:modified>
</cp:coreProperties>
</file>