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rgbClr val="214466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1F232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777777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9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rgbClr val="214466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1F232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777777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9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rgbClr val="214466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777777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9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rgbClr val="214466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777777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9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777777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9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31012" y="1342071"/>
            <a:ext cx="2727325" cy="491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rgbClr val="214466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2212" y="2937221"/>
            <a:ext cx="8081645" cy="1572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1F232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650550" y="6341776"/>
            <a:ext cx="306070" cy="29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777777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9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hyperlink" Target="https://github.com/Kotaro666-dev/yumemi_grow_lightning_talk_20250124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hyperlink" Target="https://x.com/Kotaro666_dev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hyperlink" Target="https://m3.material.io/components/navigation-bar/guidelines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798" y="2428905"/>
            <a:ext cx="4206240" cy="5016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45" b="1">
                <a:latin typeface="Corbel"/>
                <a:cs typeface="Corbel"/>
              </a:rPr>
              <a:t>N</a:t>
            </a:r>
            <a:r>
              <a:rPr dirty="0" sz="3100" spc="-145" b="1">
                <a:latin typeface="Trebuchet MS"/>
                <a:cs typeface="Trebuchet MS"/>
              </a:rPr>
              <a:t>a</a:t>
            </a:r>
            <a:r>
              <a:rPr dirty="0" spc="-145" b="1">
                <a:latin typeface="Trebuchet MS"/>
                <a:cs typeface="Trebuchet MS"/>
              </a:rPr>
              <a:t>v</a:t>
            </a:r>
            <a:r>
              <a:rPr dirty="0" sz="3100" spc="-145" b="1">
                <a:latin typeface="Trebuchet MS"/>
                <a:cs typeface="Trebuchet MS"/>
              </a:rPr>
              <a:t>iga</a:t>
            </a:r>
            <a:r>
              <a:rPr dirty="0" spc="-145" b="1">
                <a:latin typeface="Trebuchet MS"/>
                <a:cs typeface="Trebuchet MS"/>
              </a:rPr>
              <a:t>t</a:t>
            </a:r>
            <a:r>
              <a:rPr dirty="0" sz="3100" spc="-145" b="1">
                <a:latin typeface="Trebuchet MS"/>
                <a:cs typeface="Trebuchet MS"/>
              </a:rPr>
              <a:t>i</a:t>
            </a:r>
            <a:r>
              <a:rPr dirty="0" spc="-145" b="1">
                <a:latin typeface="Trebuchet MS"/>
                <a:cs typeface="Trebuchet MS"/>
              </a:rPr>
              <a:t>on</a:t>
            </a:r>
            <a:r>
              <a:rPr dirty="0" spc="-235" b="1">
                <a:latin typeface="Trebuchet MS"/>
                <a:cs typeface="Trebuchet MS"/>
              </a:rPr>
              <a:t> </a:t>
            </a:r>
            <a:r>
              <a:rPr dirty="0" spc="-165" b="1">
                <a:latin typeface="Corbel"/>
                <a:cs typeface="Corbel"/>
              </a:rPr>
              <a:t>B</a:t>
            </a:r>
            <a:r>
              <a:rPr dirty="0" sz="3100" spc="-165" b="1">
                <a:latin typeface="Trebuchet MS"/>
                <a:cs typeface="Trebuchet MS"/>
              </a:rPr>
              <a:t>a</a:t>
            </a:r>
            <a:r>
              <a:rPr dirty="0" spc="-165" b="1">
                <a:latin typeface="Trebuchet MS"/>
                <a:cs typeface="Trebuchet MS"/>
              </a:rPr>
              <a:t>r</a:t>
            </a:r>
            <a:r>
              <a:rPr dirty="0" spc="-250" b="1">
                <a:latin typeface="Trebuchet MS"/>
                <a:cs typeface="Trebuchet MS"/>
              </a:rPr>
              <a:t> </a:t>
            </a:r>
            <a:r>
              <a:rPr dirty="0" spc="-400"/>
              <a:t>と</a:t>
            </a:r>
            <a:r>
              <a:rPr dirty="0" sz="3000" spc="-360">
                <a:latin typeface="Yu Gothic Medium"/>
                <a:cs typeface="Yu Gothic Medium"/>
              </a:rPr>
              <a:t>権限</a:t>
            </a:r>
            <a:r>
              <a:rPr dirty="0" sz="3000" spc="-360"/>
              <a:t>管</a:t>
            </a:r>
            <a:r>
              <a:rPr dirty="0" sz="3000" spc="-409">
                <a:latin typeface="Yu Gothic Medium"/>
                <a:cs typeface="Yu Gothic Medium"/>
              </a:rPr>
              <a:t>理</a:t>
            </a:r>
            <a:endParaRPr sz="3000">
              <a:latin typeface="Yu Gothic Medium"/>
              <a:cs typeface="Yu Gothic Medium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35012" y="3202185"/>
            <a:ext cx="5742305" cy="11557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-210">
                <a:solidFill>
                  <a:srgbClr val="1F2328"/>
                </a:solidFill>
                <a:latin typeface="SimSun"/>
                <a:cs typeface="SimSun"/>
              </a:rPr>
              <a:t>釜</a:t>
            </a:r>
            <a:r>
              <a:rPr dirty="0" sz="1850" spc="-160">
                <a:solidFill>
                  <a:srgbClr val="1F2328"/>
                </a:solidFill>
                <a:latin typeface="Microsoft JhengHei"/>
                <a:cs typeface="Microsoft JhengHei"/>
              </a:rPr>
              <a:t>島 光太</a:t>
            </a:r>
            <a:r>
              <a:rPr dirty="0" sz="1850" spc="-210">
                <a:solidFill>
                  <a:srgbClr val="1F2328"/>
                </a:solidFill>
                <a:latin typeface="SimSun"/>
                <a:cs typeface="SimSun"/>
              </a:rPr>
              <a:t>郎</a:t>
            </a:r>
            <a:r>
              <a:rPr dirty="0" sz="1850" spc="730">
                <a:solidFill>
                  <a:srgbClr val="1F2328"/>
                </a:solidFill>
                <a:latin typeface="MS PGothic"/>
                <a:cs typeface="MS PGothic"/>
              </a:rPr>
              <a:t>・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株式会</a:t>
            </a:r>
            <a:r>
              <a:rPr dirty="0" sz="1850" spc="-210">
                <a:solidFill>
                  <a:srgbClr val="1F2328"/>
                </a:solidFill>
                <a:latin typeface="SimSun"/>
                <a:cs typeface="SimSun"/>
              </a:rPr>
              <a:t>社</a:t>
            </a:r>
            <a:r>
              <a:rPr dirty="0" sz="1900" spc="-190">
                <a:solidFill>
                  <a:srgbClr val="1F2328"/>
                </a:solidFill>
                <a:latin typeface="SimSun"/>
                <a:cs typeface="SimSun"/>
              </a:rPr>
              <a:t>ゆめみ</a:t>
            </a: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dirty="0" sz="1900">
                <a:solidFill>
                  <a:srgbClr val="1F2328"/>
                </a:solidFill>
                <a:latin typeface="Trebuchet MS"/>
                <a:cs typeface="Trebuchet MS"/>
              </a:rPr>
              <a:t>2025</a:t>
            </a:r>
            <a:r>
              <a:rPr dirty="0" sz="1900" spc="-12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850" spc="-110">
                <a:solidFill>
                  <a:srgbClr val="1F2328"/>
                </a:solidFill>
                <a:latin typeface="Microsoft JhengHei"/>
                <a:cs typeface="Microsoft JhengHei"/>
              </a:rPr>
              <a:t>年 </a:t>
            </a:r>
            <a:r>
              <a:rPr dirty="0" sz="1900" spc="-200">
                <a:solidFill>
                  <a:srgbClr val="1F2328"/>
                </a:solidFill>
                <a:latin typeface="Trebuchet MS"/>
                <a:cs typeface="Trebuchet MS"/>
              </a:rPr>
              <a:t>1</a:t>
            </a:r>
            <a:r>
              <a:rPr dirty="0" sz="1900" spc="-114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850" spc="-110">
                <a:solidFill>
                  <a:srgbClr val="1F2328"/>
                </a:solidFill>
                <a:latin typeface="Microsoft JhengHei"/>
                <a:cs typeface="Microsoft JhengHei"/>
              </a:rPr>
              <a:t>⽉ </a:t>
            </a:r>
            <a:r>
              <a:rPr dirty="0" sz="1900">
                <a:solidFill>
                  <a:srgbClr val="1F2328"/>
                </a:solidFill>
                <a:latin typeface="Trebuchet MS"/>
                <a:cs typeface="Trebuchet MS"/>
              </a:rPr>
              <a:t>24</a:t>
            </a:r>
            <a:r>
              <a:rPr dirty="0" sz="1900" spc="-114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⽇</a:t>
            </a:r>
            <a:r>
              <a:rPr dirty="0" sz="1850" spc="730">
                <a:solidFill>
                  <a:srgbClr val="1F2328"/>
                </a:solidFill>
                <a:latin typeface="MS PGothic"/>
                <a:cs typeface="MS PGothic"/>
              </a:rPr>
              <a:t>（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⾦</a:t>
            </a:r>
            <a:r>
              <a:rPr dirty="0" sz="1850" spc="680">
                <a:solidFill>
                  <a:srgbClr val="1F2328"/>
                </a:solidFill>
                <a:latin typeface="MS PGothic"/>
                <a:cs typeface="MS PGothic"/>
              </a:rPr>
              <a:t>）</a:t>
            </a:r>
            <a:endParaRPr sz="185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900">
                <a:solidFill>
                  <a:srgbClr val="1F2328"/>
                </a:solidFill>
                <a:latin typeface="Trebuchet MS"/>
                <a:cs typeface="Trebuchet MS"/>
              </a:rPr>
              <a:t>YOUTRUST</a:t>
            </a:r>
            <a:r>
              <a:rPr dirty="0" sz="1900" spc="-125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95">
                <a:solidFill>
                  <a:srgbClr val="1F2328"/>
                </a:solidFill>
                <a:latin typeface="Trebuchet MS"/>
                <a:cs typeface="Trebuchet MS"/>
              </a:rPr>
              <a:t>x</a:t>
            </a:r>
            <a:r>
              <a:rPr dirty="0" sz="1900" spc="-13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ビビッドガ</a:t>
            </a:r>
            <a:r>
              <a:rPr dirty="0" sz="1850" spc="-130">
                <a:solidFill>
                  <a:srgbClr val="1F2328"/>
                </a:solidFill>
                <a:latin typeface="MS PGothic"/>
                <a:cs typeface="MS PGothic"/>
              </a:rPr>
              <a:t>ー</a:t>
            </a:r>
            <a:r>
              <a:rPr dirty="0" sz="1900" spc="-340">
                <a:solidFill>
                  <a:srgbClr val="1F2328"/>
                </a:solidFill>
                <a:latin typeface="SimSun"/>
                <a:cs typeface="SimSun"/>
              </a:rPr>
              <a:t>デン </a:t>
            </a:r>
            <a:r>
              <a:rPr dirty="0" sz="1900" spc="-95">
                <a:solidFill>
                  <a:srgbClr val="1F2328"/>
                </a:solidFill>
                <a:latin typeface="Trebuchet MS"/>
                <a:cs typeface="Trebuchet MS"/>
              </a:rPr>
              <a:t>x</a:t>
            </a:r>
            <a:r>
              <a:rPr dirty="0" sz="1900" spc="-135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320">
                <a:solidFill>
                  <a:srgbClr val="1F2328"/>
                </a:solidFill>
                <a:latin typeface="SimSun"/>
                <a:cs typeface="SimSun"/>
              </a:rPr>
              <a:t>ゆめみ </a:t>
            </a:r>
            <a:r>
              <a:rPr dirty="0" sz="1900" spc="-145">
                <a:solidFill>
                  <a:srgbClr val="1F2328"/>
                </a:solidFill>
                <a:latin typeface="Trebuchet MS"/>
                <a:cs typeface="Trebuchet MS"/>
              </a:rPr>
              <a:t>Flutter</a:t>
            </a:r>
            <a:r>
              <a:rPr dirty="0" sz="1900" spc="-12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130">
                <a:solidFill>
                  <a:srgbClr val="1F2328"/>
                </a:solidFill>
                <a:latin typeface="Trebuchet MS"/>
                <a:cs typeface="Trebuchet MS"/>
              </a:rPr>
              <a:t>LT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会</a:t>
            </a:r>
            <a:r>
              <a:rPr dirty="0" sz="1900" spc="114">
                <a:solidFill>
                  <a:srgbClr val="1F2328"/>
                </a:solidFill>
                <a:latin typeface="Trebuchet MS"/>
                <a:cs typeface="Trebuchet MS"/>
              </a:rPr>
              <a:t>@</a:t>
            </a:r>
            <a:r>
              <a:rPr dirty="0" sz="1850" spc="-210">
                <a:solidFill>
                  <a:srgbClr val="1F2328"/>
                </a:solidFill>
                <a:latin typeface="SimSun"/>
                <a:cs typeface="SimSun"/>
              </a:rPr>
              <a:t>渋</a:t>
            </a:r>
            <a:r>
              <a:rPr dirty="0" sz="1850" spc="-50">
                <a:solidFill>
                  <a:srgbClr val="1F2328"/>
                </a:solidFill>
                <a:latin typeface="Microsoft JhengHei"/>
                <a:cs typeface="Microsoft JhengHei"/>
              </a:rPr>
              <a:t>⾕</a:t>
            </a:r>
            <a:endParaRPr sz="1850">
              <a:latin typeface="Microsoft JhengHei"/>
              <a:cs typeface="Microsoft JhengHe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49" y="247650"/>
            <a:ext cx="2857499" cy="63626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31012" y="1523046"/>
            <a:ext cx="2727325" cy="4914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360"/>
              <a:t>各画</a:t>
            </a:r>
            <a:r>
              <a:rPr dirty="0" sz="3000" spc="-360">
                <a:latin typeface="Yu Gothic Medium"/>
                <a:cs typeface="Yu Gothic Medium"/>
              </a:rPr>
              <a:t>⾯</a:t>
            </a:r>
            <a:r>
              <a:rPr dirty="0" sz="3000" spc="-360"/>
              <a:t>内</a:t>
            </a:r>
            <a:r>
              <a:rPr dirty="0" spc="-400"/>
              <a:t>での</a:t>
            </a:r>
            <a:r>
              <a:rPr dirty="0" sz="3000" spc="-360"/>
              <a:t>制</a:t>
            </a:r>
            <a:r>
              <a:rPr dirty="0" sz="3000" spc="-409">
                <a:latin typeface="Yu Gothic Medium"/>
                <a:cs typeface="Yu Gothic Medium"/>
              </a:rPr>
              <a:t>御</a:t>
            </a:r>
            <a:endParaRPr sz="3000">
              <a:latin typeface="Yu Gothic Medium"/>
              <a:cs typeface="Yu Gothic Medium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6124" y="3124199"/>
            <a:ext cx="76200" cy="761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6124" y="3524249"/>
            <a:ext cx="76200" cy="761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6124" y="4705349"/>
            <a:ext cx="76200" cy="761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6124" y="5105399"/>
            <a:ext cx="76200" cy="7619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6832898" y="2277850"/>
            <a:ext cx="3957954" cy="29940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500" spc="-20" b="1">
                <a:solidFill>
                  <a:srgbClr val="1F2328"/>
                </a:solidFill>
                <a:latin typeface="Trebuchet MS"/>
                <a:cs typeface="Trebuchet MS"/>
              </a:rPr>
              <a:t>P</a:t>
            </a:r>
            <a:r>
              <a:rPr dirty="0" sz="2800" spc="-20" b="1">
                <a:solidFill>
                  <a:srgbClr val="1F2328"/>
                </a:solidFill>
                <a:latin typeface="Trebuchet MS"/>
                <a:cs typeface="Trebuchet MS"/>
              </a:rPr>
              <a:t>ros</a:t>
            </a:r>
            <a:endParaRPr sz="2800">
              <a:latin typeface="Trebuchet MS"/>
              <a:cs typeface="Trebuchet MS"/>
            </a:endParaRPr>
          </a:p>
          <a:p>
            <a:pPr marL="467995" marR="5080">
              <a:lnSpc>
                <a:spcPct val="138200"/>
              </a:lnSpc>
              <a:spcBef>
                <a:spcPts val="1240"/>
              </a:spcBef>
            </a:pPr>
            <a:r>
              <a:rPr dirty="0" sz="1900" spc="-110">
                <a:solidFill>
                  <a:srgbClr val="1F2328"/>
                </a:solidFill>
                <a:latin typeface="Trebuchet MS"/>
                <a:cs typeface="Trebuchet MS"/>
              </a:rPr>
              <a:t>Material</a:t>
            </a:r>
            <a:r>
              <a:rPr dirty="0" sz="1900" spc="-165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25">
                <a:solidFill>
                  <a:srgbClr val="1F2328"/>
                </a:solidFill>
                <a:latin typeface="Trebuchet MS"/>
                <a:cs typeface="Trebuchet MS"/>
              </a:rPr>
              <a:t>Design</a:t>
            </a:r>
            <a:r>
              <a:rPr dirty="0" sz="1900" spc="-17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ガイドラインの</a:t>
            </a:r>
            <a:r>
              <a:rPr dirty="0" sz="1850" spc="-150">
                <a:solidFill>
                  <a:srgbClr val="1F2328"/>
                </a:solidFill>
                <a:latin typeface="SimSun"/>
                <a:cs typeface="SimSun"/>
              </a:rPr>
              <a:t>遵守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画⾯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ごとの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細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かな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権限対応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が</a:t>
            </a:r>
            <a:r>
              <a:rPr dirty="0" sz="1850" spc="-130">
                <a:solidFill>
                  <a:srgbClr val="1F2328"/>
                </a:solidFill>
                <a:latin typeface="Microsoft JhengHei"/>
                <a:cs typeface="Microsoft JhengHei"/>
              </a:rPr>
              <a:t>可能</a:t>
            </a:r>
            <a:endParaRPr sz="185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dirty="0" sz="2500" spc="-20" b="1">
                <a:solidFill>
                  <a:srgbClr val="1F2328"/>
                </a:solidFill>
                <a:latin typeface="Trebuchet MS"/>
                <a:cs typeface="Trebuchet MS"/>
              </a:rPr>
              <a:t>C</a:t>
            </a:r>
            <a:r>
              <a:rPr dirty="0" sz="2800" spc="-20" b="1">
                <a:solidFill>
                  <a:srgbClr val="1F2328"/>
                </a:solidFill>
                <a:latin typeface="Trebuchet MS"/>
                <a:cs typeface="Trebuchet MS"/>
              </a:rPr>
              <a:t>ons</a:t>
            </a:r>
            <a:endParaRPr sz="2800">
              <a:latin typeface="Trebuchet MS"/>
              <a:cs typeface="Trebuchet MS"/>
            </a:endParaRPr>
          </a:p>
          <a:p>
            <a:pPr marL="467995">
              <a:lnSpc>
                <a:spcPct val="100000"/>
              </a:lnSpc>
              <a:spcBef>
                <a:spcPts val="2039"/>
              </a:spcBef>
            </a:pP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実装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の</a:t>
            </a:r>
            <a:r>
              <a:rPr dirty="0" sz="1850" spc="-160">
                <a:solidFill>
                  <a:srgbClr val="1F2328"/>
                </a:solidFill>
                <a:latin typeface="Microsoft JhengHei"/>
                <a:cs typeface="Microsoft JhengHei"/>
              </a:rPr>
              <a:t>複雑化</a:t>
            </a:r>
            <a:endParaRPr sz="1850">
              <a:latin typeface="Microsoft JhengHei"/>
              <a:cs typeface="Microsoft JhengHei"/>
            </a:endParaRPr>
          </a:p>
          <a:p>
            <a:pPr marL="467995">
              <a:lnSpc>
                <a:spcPct val="100000"/>
              </a:lnSpc>
              <a:spcBef>
                <a:spcPts val="869"/>
              </a:spcBef>
            </a:pP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ユ</a:t>
            </a:r>
            <a:r>
              <a:rPr dirty="0" sz="1850" spc="-130">
                <a:solidFill>
                  <a:srgbClr val="1F2328"/>
                </a:solidFill>
                <a:latin typeface="MS PGothic"/>
                <a:cs typeface="MS PGothic"/>
              </a:rPr>
              <a:t>ー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ザ</a:t>
            </a:r>
            <a:r>
              <a:rPr dirty="0" sz="1850" spc="-130">
                <a:solidFill>
                  <a:srgbClr val="1F2328"/>
                </a:solidFill>
                <a:latin typeface="MS PGothic"/>
                <a:cs typeface="MS PGothic"/>
              </a:rPr>
              <a:t>ー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フレンドリ</a:t>
            </a:r>
            <a:r>
              <a:rPr dirty="0" sz="1850" spc="-130">
                <a:solidFill>
                  <a:srgbClr val="1F2328"/>
                </a:solidFill>
                <a:latin typeface="MS PGothic"/>
                <a:cs typeface="MS PGothic"/>
              </a:rPr>
              <a:t>ー</a:t>
            </a:r>
            <a:r>
              <a:rPr dirty="0" sz="1900" spc="-204">
                <a:solidFill>
                  <a:srgbClr val="1F2328"/>
                </a:solidFill>
                <a:latin typeface="SimSun"/>
                <a:cs typeface="SimSun"/>
              </a:rPr>
              <a:t>ではない</a:t>
            </a:r>
            <a:endParaRPr sz="1900">
              <a:latin typeface="SimSun"/>
              <a:cs typeface="SimSu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49" y="247650"/>
            <a:ext cx="2857499" cy="63626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31012" y="1151571"/>
            <a:ext cx="3065145" cy="4914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360">
                <a:latin typeface="Yu Gothic Medium"/>
                <a:cs typeface="Yu Gothic Medium"/>
              </a:rPr>
              <a:t>発表</a:t>
            </a:r>
            <a:r>
              <a:rPr dirty="0" sz="3000" spc="-360"/>
              <a:t>者</a:t>
            </a:r>
            <a:r>
              <a:rPr dirty="0" spc="-400"/>
              <a:t>が</a:t>
            </a:r>
            <a:r>
              <a:rPr dirty="0" sz="3000" spc="-360">
                <a:latin typeface="Yu Gothic Medium"/>
                <a:cs typeface="Yu Gothic Medium"/>
              </a:rPr>
              <a:t>採⽤</a:t>
            </a:r>
            <a:r>
              <a:rPr dirty="0" spc="-400"/>
              <a:t>した</a:t>
            </a:r>
            <a:r>
              <a:rPr dirty="0" sz="3000" spc="-409"/>
              <a:t>案</a:t>
            </a:r>
            <a:endParaRPr sz="3000">
              <a:latin typeface="Yu Gothic Medium"/>
              <a:cs typeface="Yu Gothic Medium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6124" y="2066924"/>
            <a:ext cx="76200" cy="761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6124" y="3248024"/>
            <a:ext cx="76200" cy="761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6124" y="3648074"/>
            <a:ext cx="76200" cy="761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6124" y="4733924"/>
            <a:ext cx="76200" cy="7619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6124" y="5476874"/>
            <a:ext cx="76200" cy="7619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6831012" y="1916310"/>
            <a:ext cx="4596130" cy="37268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110"/>
              </a:spcBef>
            </a:pP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⾮表⽰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による</a:t>
            </a:r>
            <a:r>
              <a:rPr dirty="0" sz="1850" spc="-130">
                <a:solidFill>
                  <a:srgbClr val="1F2328"/>
                </a:solidFill>
                <a:latin typeface="Microsoft JhengHei"/>
                <a:cs typeface="Microsoft JhengHei"/>
              </a:rPr>
              <a:t>制御</a:t>
            </a:r>
            <a:endParaRPr sz="185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dirty="0" sz="2450" spc="-320">
                <a:solidFill>
                  <a:srgbClr val="1F2328"/>
                </a:solidFill>
                <a:latin typeface="SimSun"/>
                <a:cs typeface="SimSun"/>
              </a:rPr>
              <a:t>理由</a:t>
            </a:r>
            <a:endParaRPr sz="2450">
              <a:latin typeface="SimSun"/>
              <a:cs typeface="SimSun"/>
            </a:endParaRPr>
          </a:p>
          <a:p>
            <a:pPr marL="469265" marR="5080">
              <a:lnSpc>
                <a:spcPct val="138200"/>
              </a:lnSpc>
              <a:spcBef>
                <a:spcPts val="1240"/>
              </a:spcBef>
            </a:pP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デバッグビルドのみで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発⽣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する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問題</a:t>
            </a:r>
            <a:r>
              <a:rPr dirty="0" sz="1900" spc="-190">
                <a:solidFill>
                  <a:srgbClr val="1F2328"/>
                </a:solidFill>
                <a:latin typeface="SimSun"/>
                <a:cs typeface="SimSun"/>
              </a:rPr>
              <a:t>である</a:t>
            </a:r>
            <a:r>
              <a:rPr dirty="0" sz="1900" spc="-50">
                <a:solidFill>
                  <a:srgbClr val="1F2328"/>
                </a:solidFill>
                <a:latin typeface="SimSun"/>
                <a:cs typeface="SimSun"/>
              </a:rPr>
              <a:t> </a:t>
            </a:r>
            <a:r>
              <a:rPr dirty="0" sz="1900" spc="-20">
                <a:solidFill>
                  <a:srgbClr val="1F2328"/>
                </a:solidFill>
                <a:latin typeface="Trebuchet MS"/>
                <a:cs typeface="Trebuchet MS"/>
              </a:rPr>
              <a:t>Ex-</a:t>
            </a:r>
            <a:r>
              <a:rPr dirty="0" sz="1900" spc="-80">
                <a:solidFill>
                  <a:srgbClr val="1F2328"/>
                </a:solidFill>
                <a:latin typeface="Trebuchet MS"/>
                <a:cs typeface="Trebuchet MS"/>
              </a:rPr>
              <a:t>Student</a:t>
            </a:r>
            <a:r>
              <a:rPr dirty="0" sz="1900" spc="-85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25">
                <a:solidFill>
                  <a:srgbClr val="1F2328"/>
                </a:solidFill>
                <a:latin typeface="Trebuchet MS"/>
                <a:cs typeface="Trebuchet MS"/>
              </a:rPr>
              <a:t>Bob</a:t>
            </a:r>
            <a:r>
              <a:rPr dirty="0" sz="1900" spc="-9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240">
                <a:solidFill>
                  <a:srgbClr val="1F2328"/>
                </a:solidFill>
                <a:latin typeface="SimSun"/>
                <a:cs typeface="SimSun"/>
              </a:rPr>
              <a:t>アカウントのようにナビ</a:t>
            </a:r>
            <a:endParaRPr sz="1900">
              <a:latin typeface="SimSun"/>
              <a:cs typeface="SimSun"/>
            </a:endParaRPr>
          </a:p>
          <a:p>
            <a:pPr marL="469265" marR="5080">
              <a:lnSpc>
                <a:spcPct val="118400"/>
              </a:lnSpc>
            </a:pP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ゲ</a:t>
            </a:r>
            <a:r>
              <a:rPr dirty="0" sz="1850" spc="-130">
                <a:solidFill>
                  <a:srgbClr val="1F2328"/>
                </a:solidFill>
                <a:latin typeface="MS PGothic"/>
                <a:cs typeface="MS PGothic"/>
              </a:rPr>
              <a:t>ー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ションバ</a:t>
            </a:r>
            <a:r>
              <a:rPr dirty="0" sz="1850" spc="-130">
                <a:solidFill>
                  <a:srgbClr val="1F2328"/>
                </a:solidFill>
                <a:latin typeface="MS PGothic"/>
                <a:cs typeface="MS PGothic"/>
              </a:rPr>
              <a:t>ー</a:t>
            </a:r>
            <a:r>
              <a:rPr dirty="0" sz="1900" spc="-200">
                <a:solidFill>
                  <a:srgbClr val="1F2328"/>
                </a:solidFill>
                <a:latin typeface="Trebuchet MS"/>
                <a:cs typeface="Trebuchet MS"/>
              </a:rPr>
              <a:t>1</a:t>
            </a:r>
            <a:r>
              <a:rPr dirty="0" sz="1900" spc="-245">
                <a:solidFill>
                  <a:srgbClr val="1F2328"/>
                </a:solidFill>
                <a:latin typeface="SimSun"/>
                <a:cs typeface="SimSun"/>
              </a:rPr>
              <a:t>つだけしかアクセスできな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いケ</a:t>
            </a:r>
            <a:r>
              <a:rPr dirty="0" sz="1850" spc="-130">
                <a:solidFill>
                  <a:srgbClr val="1F2328"/>
                </a:solidFill>
                <a:latin typeface="MS PGothic"/>
                <a:cs typeface="MS PGothic"/>
              </a:rPr>
              <a:t>ー</a:t>
            </a:r>
            <a:r>
              <a:rPr dirty="0" sz="1900" spc="-229">
                <a:solidFill>
                  <a:srgbClr val="1F2328"/>
                </a:solidFill>
                <a:latin typeface="SimSun"/>
                <a:cs typeface="SimSun"/>
              </a:rPr>
              <a:t>スがあまりない</a:t>
            </a:r>
            <a:endParaRPr sz="1900">
              <a:latin typeface="SimSun"/>
              <a:cs typeface="SimSun"/>
            </a:endParaRPr>
          </a:p>
          <a:p>
            <a:pPr marL="469265" marR="107950">
              <a:lnSpc>
                <a:spcPct val="118400"/>
              </a:lnSpc>
              <a:spcBef>
                <a:spcPts val="450"/>
              </a:spcBef>
            </a:pP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権限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がなかったら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参</a:t>
            </a:r>
            <a:r>
              <a:rPr dirty="0" sz="1850" spc="-210">
                <a:solidFill>
                  <a:srgbClr val="1F2328"/>
                </a:solidFill>
                <a:latin typeface="SimSun"/>
                <a:cs typeface="SimSun"/>
              </a:rPr>
              <a:t>照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できない</a:t>
            </a:r>
            <a:r>
              <a:rPr dirty="0" sz="1850" spc="-210">
                <a:solidFill>
                  <a:srgbClr val="1F2328"/>
                </a:solidFill>
                <a:latin typeface="SimSun"/>
                <a:cs typeface="SimSun"/>
              </a:rPr>
              <a:t>要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件</a:t>
            </a:r>
            <a:r>
              <a:rPr dirty="0" sz="1900" spc="-195">
                <a:solidFill>
                  <a:srgbClr val="1F2328"/>
                </a:solidFill>
                <a:latin typeface="SimSun"/>
                <a:cs typeface="SimSun"/>
              </a:rPr>
              <a:t>のみを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実現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する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必</a:t>
            </a:r>
            <a:r>
              <a:rPr dirty="0" sz="1850" spc="-210">
                <a:solidFill>
                  <a:srgbClr val="1F2328"/>
                </a:solidFill>
                <a:latin typeface="SimSun"/>
                <a:cs typeface="SimSun"/>
              </a:rPr>
              <a:t>要</a:t>
            </a:r>
            <a:r>
              <a:rPr dirty="0" sz="1900" spc="-190">
                <a:solidFill>
                  <a:srgbClr val="1F2328"/>
                </a:solidFill>
                <a:latin typeface="SimSun"/>
                <a:cs typeface="SimSun"/>
              </a:rPr>
              <a:t>がある</a:t>
            </a:r>
            <a:endParaRPr sz="1900">
              <a:latin typeface="SimSun"/>
              <a:cs typeface="SimSun"/>
            </a:endParaRPr>
          </a:p>
          <a:p>
            <a:pPr marL="469265">
              <a:lnSpc>
                <a:spcPct val="100000"/>
              </a:lnSpc>
              <a:spcBef>
                <a:spcPts val="869"/>
              </a:spcBef>
            </a:pP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画⾯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ごとに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細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かな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権限対応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する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必</a:t>
            </a:r>
            <a:r>
              <a:rPr dirty="0" sz="1850" spc="-210">
                <a:solidFill>
                  <a:srgbClr val="1F2328"/>
                </a:solidFill>
                <a:latin typeface="SimSun"/>
                <a:cs typeface="SimSun"/>
              </a:rPr>
              <a:t>要</a:t>
            </a:r>
            <a:r>
              <a:rPr dirty="0" sz="1900" spc="-190">
                <a:solidFill>
                  <a:srgbClr val="1F2328"/>
                </a:solidFill>
                <a:latin typeface="SimSun"/>
                <a:cs typeface="SimSun"/>
              </a:rPr>
              <a:t>がない</a:t>
            </a:r>
            <a:endParaRPr sz="1900">
              <a:latin typeface="SimSun"/>
              <a:cs typeface="SimSun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1128" y="2634368"/>
            <a:ext cx="2193741" cy="1674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32798" y="2333655"/>
            <a:ext cx="1962150" cy="5016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5" b="1">
                <a:latin typeface="Courier New"/>
                <a:cs typeface="Courier New"/>
              </a:rPr>
              <a:t>T</a:t>
            </a:r>
            <a:r>
              <a:rPr dirty="0" sz="3100" spc="-155" b="1">
                <a:latin typeface="Trebuchet MS"/>
                <a:cs typeface="Trebuchet MS"/>
              </a:rPr>
              <a:t>ha</a:t>
            </a:r>
            <a:r>
              <a:rPr dirty="0" spc="-155" b="1">
                <a:latin typeface="Trebuchet MS"/>
                <a:cs typeface="Trebuchet MS"/>
              </a:rPr>
              <a:t>n</a:t>
            </a:r>
            <a:r>
              <a:rPr dirty="0" sz="3100" spc="-155" b="1">
                <a:latin typeface="Trebuchet MS"/>
                <a:cs typeface="Trebuchet MS"/>
              </a:rPr>
              <a:t>k</a:t>
            </a:r>
            <a:r>
              <a:rPr dirty="0" sz="3100" spc="-280" b="1">
                <a:latin typeface="Trebuchet MS"/>
                <a:cs typeface="Trebuchet MS"/>
              </a:rPr>
              <a:t> </a:t>
            </a:r>
            <a:r>
              <a:rPr dirty="0" spc="-60" b="1">
                <a:latin typeface="Trebuchet MS"/>
                <a:cs typeface="Trebuchet MS"/>
              </a:rPr>
              <a:t>you</a:t>
            </a:r>
            <a:r>
              <a:rPr dirty="0" spc="-60">
                <a:latin typeface="Segoe UI Symbol"/>
                <a:cs typeface="Segoe UI Symbol"/>
              </a:rPr>
              <a:t>!!</a:t>
            </a:r>
            <a:endParaRPr sz="3100">
              <a:latin typeface="Segoe UI Symbol"/>
              <a:cs typeface="Segoe UI Symbo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6831012" y="3151172"/>
            <a:ext cx="4443730" cy="13017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50" spc="-300">
                <a:solidFill>
                  <a:srgbClr val="1F2328"/>
                </a:solidFill>
                <a:latin typeface="SimSun"/>
                <a:cs typeface="SimSun"/>
              </a:rPr>
              <a:t>サンプルプロジェクト</a:t>
            </a:r>
            <a:endParaRPr sz="2450">
              <a:latin typeface="SimSun"/>
              <a:cs typeface="SimSun"/>
            </a:endParaRPr>
          </a:p>
          <a:p>
            <a:pPr marL="12700" marR="5080">
              <a:lnSpc>
                <a:spcPct val="118400"/>
              </a:lnSpc>
              <a:spcBef>
                <a:spcPts val="1689"/>
              </a:spcBef>
            </a:pPr>
            <a:r>
              <a:rPr dirty="0" sz="1900" spc="-10">
                <a:solidFill>
                  <a:srgbClr val="0969D9"/>
                </a:solidFill>
                <a:latin typeface="Comic Sans MS"/>
                <a:cs typeface="Comic Sans MS"/>
                <a:hlinkClick r:id="rId3"/>
              </a:rPr>
              <a:t>K</a:t>
            </a:r>
            <a:r>
              <a:rPr dirty="0" sz="1900" spc="-10">
                <a:solidFill>
                  <a:srgbClr val="0969D9"/>
                </a:solidFill>
                <a:latin typeface="Trebuchet MS"/>
                <a:cs typeface="Trebuchet MS"/>
                <a:hlinkClick r:id="rId3"/>
              </a:rPr>
              <a:t>otaro666-</a:t>
            </a:r>
            <a:r>
              <a:rPr dirty="0" sz="1900" spc="-10">
                <a:solidFill>
                  <a:srgbClr val="0969D9"/>
                </a:solidFill>
                <a:latin typeface="Trebuchet MS"/>
                <a:cs typeface="Trebuchet MS"/>
              </a:rPr>
              <a:t> </a:t>
            </a:r>
            <a:r>
              <a:rPr dirty="0" sz="1900" spc="-80">
                <a:solidFill>
                  <a:srgbClr val="0969D9"/>
                </a:solidFill>
                <a:latin typeface="Trebuchet MS"/>
                <a:cs typeface="Trebuchet MS"/>
                <a:hlinkClick r:id="rId3"/>
              </a:rPr>
              <a:t>dev/yumemi_grow_lightning_talk_20250124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49" y="1047750"/>
            <a:ext cx="4762499" cy="4762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31012" y="1491025"/>
            <a:ext cx="1376680" cy="4845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00" spc="-360">
                <a:latin typeface="Yu Gothic Medium"/>
                <a:cs typeface="Yu Gothic Medium"/>
              </a:rPr>
              <a:t>⾃⼰</a:t>
            </a:r>
            <a:r>
              <a:rPr dirty="0" sz="3000" spc="-385"/>
              <a:t>紹介</a:t>
            </a:r>
            <a:endParaRPr sz="3000">
              <a:latin typeface="Yu Gothic Medium"/>
              <a:cs typeface="Yu Gothic Medium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6124" y="2400299"/>
            <a:ext cx="76200" cy="761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6124" y="2800349"/>
            <a:ext cx="76200" cy="761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6124" y="3200399"/>
            <a:ext cx="76200" cy="761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6124" y="3600449"/>
            <a:ext cx="76200" cy="7619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6124" y="4000499"/>
            <a:ext cx="76200" cy="7619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48560" y="4338637"/>
            <a:ext cx="85725" cy="8572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48560" y="4738687"/>
            <a:ext cx="85725" cy="8572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48560" y="5138737"/>
            <a:ext cx="85725" cy="85724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7288212" y="2141463"/>
            <a:ext cx="3871595" cy="316865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850" spc="-210">
                <a:solidFill>
                  <a:srgbClr val="1F2328"/>
                </a:solidFill>
                <a:latin typeface="SimSun"/>
                <a:cs typeface="SimSun"/>
              </a:rPr>
              <a:t>釜</a:t>
            </a:r>
            <a:r>
              <a:rPr dirty="0" sz="1850" spc="-165">
                <a:solidFill>
                  <a:srgbClr val="1F2328"/>
                </a:solidFill>
                <a:latin typeface="Microsoft JhengHei"/>
                <a:cs typeface="Microsoft JhengHei"/>
              </a:rPr>
              <a:t>島 光太</a:t>
            </a:r>
            <a:r>
              <a:rPr dirty="0" sz="1850" spc="-210">
                <a:solidFill>
                  <a:srgbClr val="1F2328"/>
                </a:solidFill>
                <a:latin typeface="SimSun"/>
                <a:cs typeface="SimSun"/>
              </a:rPr>
              <a:t>郎</a:t>
            </a:r>
            <a:r>
              <a:rPr dirty="0" sz="1850">
                <a:solidFill>
                  <a:srgbClr val="1F2328"/>
                </a:solidFill>
                <a:latin typeface="MS PGothic"/>
                <a:cs typeface="MS PGothic"/>
              </a:rPr>
              <a:t>（</a:t>
            </a:r>
            <a:r>
              <a:rPr dirty="0" sz="1900">
                <a:solidFill>
                  <a:srgbClr val="1F2328"/>
                </a:solidFill>
                <a:latin typeface="Trebuchet MS"/>
                <a:cs typeface="Trebuchet MS"/>
              </a:rPr>
              <a:t>Kotaro</a:t>
            </a:r>
            <a:r>
              <a:rPr dirty="0" sz="1900" spc="-11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10">
                <a:solidFill>
                  <a:srgbClr val="1F2328"/>
                </a:solidFill>
                <a:latin typeface="Trebuchet MS"/>
                <a:cs typeface="Trebuchet MS"/>
              </a:rPr>
              <a:t>Kamashima</a:t>
            </a:r>
            <a:r>
              <a:rPr dirty="0" sz="1850" spc="-10">
                <a:solidFill>
                  <a:srgbClr val="1F2328"/>
                </a:solidFill>
                <a:latin typeface="MS PGothic"/>
                <a:cs typeface="MS PGothic"/>
              </a:rPr>
              <a:t>）</a:t>
            </a:r>
            <a:endParaRPr sz="1850">
              <a:latin typeface="MS PGothic"/>
              <a:cs typeface="MS PGothic"/>
            </a:endParaRPr>
          </a:p>
          <a:p>
            <a:pPr marL="12700" marR="5080">
              <a:lnSpc>
                <a:spcPct val="138200"/>
              </a:lnSpc>
            </a:pP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株式会</a:t>
            </a:r>
            <a:r>
              <a:rPr dirty="0" sz="1850" spc="-210">
                <a:solidFill>
                  <a:srgbClr val="1F2328"/>
                </a:solidFill>
                <a:latin typeface="SimSun"/>
                <a:cs typeface="SimSun"/>
              </a:rPr>
              <a:t>社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ゆめみ</a:t>
            </a:r>
            <a:r>
              <a:rPr dirty="0" sz="1850" spc="185">
                <a:solidFill>
                  <a:srgbClr val="1F2328"/>
                </a:solidFill>
                <a:latin typeface="MS PGothic"/>
                <a:cs typeface="MS PGothic"/>
              </a:rPr>
              <a:t>（</a:t>
            </a:r>
            <a:r>
              <a:rPr dirty="0" sz="1900" spc="185">
                <a:solidFill>
                  <a:srgbClr val="1F2328"/>
                </a:solidFill>
                <a:latin typeface="Trebuchet MS"/>
                <a:cs typeface="Trebuchet MS"/>
              </a:rPr>
              <a:t>2023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年</a:t>
            </a:r>
            <a:r>
              <a:rPr dirty="0" sz="1900" spc="90">
                <a:solidFill>
                  <a:srgbClr val="1F2328"/>
                </a:solidFill>
                <a:latin typeface="Trebuchet MS"/>
                <a:cs typeface="Trebuchet MS"/>
              </a:rPr>
              <a:t>4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⽉中途⼊</a:t>
            </a:r>
            <a:r>
              <a:rPr dirty="0" sz="1850" spc="-210">
                <a:solidFill>
                  <a:srgbClr val="1F2328"/>
                </a:solidFill>
                <a:latin typeface="SimSun"/>
                <a:cs typeface="SimSun"/>
              </a:rPr>
              <a:t>社</a:t>
            </a:r>
            <a:r>
              <a:rPr dirty="0" sz="1850" spc="680">
                <a:solidFill>
                  <a:srgbClr val="1F2328"/>
                </a:solidFill>
                <a:latin typeface="MS PGothic"/>
                <a:cs typeface="MS PGothic"/>
              </a:rPr>
              <a:t>）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モバイルアプリケ</a:t>
            </a:r>
            <a:r>
              <a:rPr dirty="0" sz="1850" spc="-130">
                <a:solidFill>
                  <a:srgbClr val="1F2328"/>
                </a:solidFill>
                <a:latin typeface="MS PGothic"/>
                <a:cs typeface="MS PGothic"/>
              </a:rPr>
              <a:t>ー</a:t>
            </a:r>
            <a:r>
              <a:rPr dirty="0" sz="1900" spc="-229">
                <a:solidFill>
                  <a:srgbClr val="1F2328"/>
                </a:solidFill>
                <a:latin typeface="SimSun"/>
                <a:cs typeface="SimSun"/>
              </a:rPr>
              <a:t>ションエンジニア</a:t>
            </a:r>
            <a:r>
              <a:rPr dirty="0" sz="1900" spc="-50">
                <a:solidFill>
                  <a:srgbClr val="1F2328"/>
                </a:solidFill>
                <a:latin typeface="SimSun"/>
                <a:cs typeface="SimSun"/>
              </a:rPr>
              <a:t> </a:t>
            </a:r>
            <a:r>
              <a:rPr dirty="0" sz="1900" spc="50">
                <a:solidFill>
                  <a:srgbClr val="1F2328"/>
                </a:solidFill>
                <a:latin typeface="Trebuchet MS"/>
                <a:cs typeface="Trebuchet MS"/>
              </a:rPr>
              <a:t>X</a:t>
            </a:r>
            <a:r>
              <a:rPr dirty="0" sz="1850" spc="50">
                <a:solidFill>
                  <a:srgbClr val="1F2328"/>
                </a:solidFill>
                <a:latin typeface="MS PGothic"/>
                <a:cs typeface="MS PGothic"/>
              </a:rPr>
              <a:t>：</a:t>
            </a:r>
            <a:r>
              <a:rPr dirty="0" sz="1900" spc="50">
                <a:solidFill>
                  <a:srgbClr val="0969D9"/>
                </a:solidFill>
                <a:latin typeface="Trebuchet MS"/>
                <a:cs typeface="Trebuchet MS"/>
                <a:hlinkClick r:id="rId7"/>
              </a:rPr>
              <a:t>@</a:t>
            </a:r>
            <a:r>
              <a:rPr dirty="0" sz="1900" spc="50">
                <a:solidFill>
                  <a:srgbClr val="0969D9"/>
                </a:solidFill>
                <a:latin typeface="Comic Sans MS"/>
                <a:cs typeface="Comic Sans MS"/>
                <a:hlinkClick r:id="rId7"/>
              </a:rPr>
              <a:t>K</a:t>
            </a:r>
            <a:r>
              <a:rPr dirty="0" sz="1900" spc="50">
                <a:solidFill>
                  <a:srgbClr val="0969D9"/>
                </a:solidFill>
                <a:latin typeface="Trebuchet MS"/>
                <a:cs typeface="Trebuchet MS"/>
                <a:hlinkClick r:id="rId7"/>
              </a:rPr>
              <a:t>otaro666-</a:t>
            </a:r>
            <a:r>
              <a:rPr dirty="0" sz="1900" spc="-25">
                <a:solidFill>
                  <a:srgbClr val="0969D9"/>
                </a:solidFill>
                <a:latin typeface="Trebuchet MS"/>
                <a:cs typeface="Trebuchet MS"/>
                <a:hlinkClick r:id="rId7"/>
              </a:rPr>
              <a:t>dev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1850" spc="-130">
                <a:solidFill>
                  <a:srgbClr val="1F2328"/>
                </a:solidFill>
                <a:latin typeface="Microsoft JhengHei"/>
                <a:cs typeface="Microsoft JhengHei"/>
              </a:rPr>
              <a:t>属性</a:t>
            </a:r>
            <a:endParaRPr sz="185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dirty="0" sz="1900" spc="55">
                <a:solidFill>
                  <a:srgbClr val="1F2328"/>
                </a:solidFill>
                <a:latin typeface="Trebuchet MS"/>
                <a:cs typeface="Trebuchet MS"/>
              </a:rPr>
              <a:t>42</a:t>
            </a:r>
            <a:r>
              <a:rPr dirty="0" sz="1900" spc="-165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10">
                <a:solidFill>
                  <a:srgbClr val="1F2328"/>
                </a:solidFill>
                <a:latin typeface="Trebuchet MS"/>
                <a:cs typeface="Trebuchet MS"/>
              </a:rPr>
              <a:t>Tokyo</a:t>
            </a:r>
            <a:endParaRPr sz="19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869"/>
              </a:spcBef>
            </a:pP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ヘヴィメタル</a:t>
            </a:r>
            <a:r>
              <a:rPr dirty="0" sz="1850" spc="-130">
                <a:solidFill>
                  <a:srgbClr val="1F2328"/>
                </a:solidFill>
                <a:latin typeface="Microsoft JhengHei"/>
                <a:cs typeface="Microsoft JhengHei"/>
              </a:rPr>
              <a:t>⾳楽</a:t>
            </a:r>
            <a:endParaRPr sz="1850">
              <a:latin typeface="Microsoft JhengHei"/>
              <a:cs typeface="Microsoft JhengHei"/>
            </a:endParaRPr>
          </a:p>
          <a:p>
            <a:pPr marL="469265">
              <a:lnSpc>
                <a:spcPct val="100000"/>
              </a:lnSpc>
              <a:spcBef>
                <a:spcPts val="869"/>
              </a:spcBef>
            </a:pP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ウェイトトレ</a:t>
            </a:r>
            <a:r>
              <a:rPr dirty="0" sz="1850" spc="-130">
                <a:solidFill>
                  <a:srgbClr val="1F2328"/>
                </a:solidFill>
                <a:latin typeface="MS PGothic"/>
                <a:cs typeface="MS PGothic"/>
              </a:rPr>
              <a:t>ー</a:t>
            </a:r>
            <a:r>
              <a:rPr dirty="0" sz="1900" spc="-190">
                <a:solidFill>
                  <a:srgbClr val="1F2328"/>
                </a:solidFill>
                <a:latin typeface="SimSun"/>
                <a:cs typeface="SimSun"/>
              </a:rPr>
              <a:t>ニング</a:t>
            </a:r>
            <a:endParaRPr sz="1900">
              <a:latin typeface="SimSun"/>
              <a:cs typeface="SimSun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2291125"/>
            <a:ext cx="701040" cy="4845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00" spc="-385"/>
              <a:t>前提</a:t>
            </a:r>
            <a:endParaRPr sz="30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4" y="3200399"/>
            <a:ext cx="76200" cy="761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4" y="3600449"/>
            <a:ext cx="76200" cy="761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2562" y="3938587"/>
            <a:ext cx="85725" cy="85724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63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850" spc="-210">
                <a:latin typeface="Microsoft JhengHei"/>
                <a:cs typeface="Microsoft JhengHei"/>
              </a:rPr>
              <a:t>開発環境</a:t>
            </a:r>
            <a:r>
              <a:rPr dirty="0" sz="1850" spc="-35">
                <a:latin typeface="MS PGothic"/>
                <a:cs typeface="MS PGothic"/>
              </a:rPr>
              <a:t>：</a:t>
            </a:r>
            <a:r>
              <a:rPr dirty="0" spc="-35"/>
              <a:t>Flutter</a:t>
            </a:r>
            <a:r>
              <a:rPr dirty="0" spc="-85"/>
              <a:t> </a:t>
            </a:r>
            <a:r>
              <a:rPr dirty="0" spc="-10"/>
              <a:t>3.27.2</a:t>
            </a:r>
            <a:endParaRPr sz="185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pc="-254">
                <a:latin typeface="SimSun"/>
                <a:cs typeface="SimSun"/>
              </a:rPr>
              <a:t>どんなアプリケ</a:t>
            </a:r>
            <a:r>
              <a:rPr dirty="0" sz="1850" spc="-130">
                <a:latin typeface="MS PGothic"/>
                <a:cs typeface="MS PGothic"/>
              </a:rPr>
              <a:t>ー</a:t>
            </a:r>
            <a:r>
              <a:rPr dirty="0" spc="-254">
                <a:latin typeface="SimSun"/>
                <a:cs typeface="SimSun"/>
              </a:rPr>
              <a:t>ションを</a:t>
            </a:r>
            <a:r>
              <a:rPr dirty="0" sz="1850" spc="-210">
                <a:latin typeface="Microsoft JhengHei"/>
                <a:cs typeface="Microsoft JhengHei"/>
              </a:rPr>
              <a:t>開発</a:t>
            </a:r>
            <a:r>
              <a:rPr dirty="0" spc="-254">
                <a:latin typeface="SimSun"/>
                <a:cs typeface="SimSun"/>
              </a:rPr>
              <a:t>している</a:t>
            </a:r>
            <a:r>
              <a:rPr dirty="0" sz="1850" spc="-50">
                <a:latin typeface="MS PGothic"/>
                <a:cs typeface="MS PGothic"/>
              </a:rPr>
              <a:t>？</a:t>
            </a:r>
            <a:endParaRPr sz="1850">
              <a:latin typeface="MS PGothic"/>
              <a:cs typeface="MS PGothic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</a:pPr>
            <a:r>
              <a:rPr dirty="0" spc="-254">
                <a:latin typeface="SimSun"/>
                <a:cs typeface="SimSun"/>
              </a:rPr>
              <a:t>ログイン</a:t>
            </a:r>
            <a:r>
              <a:rPr dirty="0" sz="1850" spc="-210">
                <a:latin typeface="Microsoft JhengHei"/>
                <a:cs typeface="Microsoft JhengHei"/>
              </a:rPr>
              <a:t>後</a:t>
            </a:r>
            <a:r>
              <a:rPr dirty="0" spc="-254">
                <a:latin typeface="SimSun"/>
                <a:cs typeface="SimSun"/>
              </a:rPr>
              <a:t>の</a:t>
            </a:r>
            <a:r>
              <a:rPr dirty="0" sz="1850" spc="-210">
                <a:latin typeface="Microsoft JhengHei"/>
                <a:cs typeface="Microsoft JhengHei"/>
              </a:rPr>
              <a:t>画⾯</a:t>
            </a:r>
            <a:r>
              <a:rPr dirty="0" spc="-254">
                <a:latin typeface="SimSun"/>
                <a:cs typeface="SimSun"/>
              </a:rPr>
              <a:t>でアカウントに</a:t>
            </a:r>
            <a:r>
              <a:rPr dirty="0" sz="1850" spc="-210">
                <a:latin typeface="Microsoft JhengHei"/>
                <a:cs typeface="Microsoft JhengHei"/>
              </a:rPr>
              <a:t>紐</a:t>
            </a:r>
            <a:r>
              <a:rPr dirty="0" spc="-254">
                <a:latin typeface="SimSun"/>
                <a:cs typeface="SimSun"/>
              </a:rPr>
              <a:t>づく</a:t>
            </a:r>
            <a:r>
              <a:rPr dirty="0" sz="1850" spc="-210">
                <a:latin typeface="Microsoft JhengHei"/>
                <a:cs typeface="Microsoft JhengHei"/>
              </a:rPr>
              <a:t>権限</a:t>
            </a:r>
            <a:r>
              <a:rPr dirty="0" spc="-254">
                <a:latin typeface="SimSun"/>
                <a:cs typeface="SimSun"/>
              </a:rPr>
              <a:t>に</a:t>
            </a:r>
            <a:r>
              <a:rPr dirty="0" sz="1850" spc="-210">
                <a:latin typeface="Microsoft JhengHei"/>
                <a:cs typeface="Microsoft JhengHei"/>
              </a:rPr>
              <a:t>応</a:t>
            </a:r>
            <a:r>
              <a:rPr dirty="0" spc="-254">
                <a:latin typeface="SimSun"/>
                <a:cs typeface="SimSun"/>
              </a:rPr>
              <a:t>じて</a:t>
            </a:r>
            <a:r>
              <a:rPr dirty="0" sz="1850" spc="-210">
                <a:latin typeface="Microsoft JhengHei"/>
                <a:cs typeface="Microsoft JhengHei"/>
              </a:rPr>
              <a:t>制御</a:t>
            </a:r>
            <a:r>
              <a:rPr dirty="0" spc="-254">
                <a:latin typeface="SimSun"/>
                <a:cs typeface="SimSun"/>
              </a:rPr>
              <a:t>するアプリケ</a:t>
            </a:r>
            <a:r>
              <a:rPr dirty="0" sz="1850" spc="-130">
                <a:latin typeface="MS PGothic"/>
                <a:cs typeface="MS PGothic"/>
              </a:rPr>
              <a:t>ー</a:t>
            </a:r>
            <a:r>
              <a:rPr dirty="0" spc="-190">
                <a:latin typeface="SimSun"/>
                <a:cs typeface="SimSun"/>
              </a:rPr>
              <a:t>ション</a:t>
            </a:r>
            <a:endParaRPr sz="18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pc="-110"/>
              <a:t>Material</a:t>
            </a:r>
            <a:r>
              <a:rPr dirty="0" spc="-120"/>
              <a:t> </a:t>
            </a:r>
            <a:r>
              <a:rPr dirty="0" spc="-25"/>
              <a:t>Design</a:t>
            </a:r>
            <a:r>
              <a:rPr dirty="0" spc="-120"/>
              <a:t> </a:t>
            </a:r>
            <a:r>
              <a:rPr dirty="0" spc="70"/>
              <a:t>3</a:t>
            </a:r>
            <a:r>
              <a:rPr dirty="0" spc="-120"/>
              <a:t> </a:t>
            </a:r>
            <a:r>
              <a:rPr dirty="0" spc="-380">
                <a:latin typeface="SimSun"/>
                <a:cs typeface="SimSun"/>
              </a:rPr>
              <a:t>の </a:t>
            </a:r>
            <a:r>
              <a:rPr dirty="0" spc="-85"/>
              <a:t>Navigation</a:t>
            </a:r>
            <a:r>
              <a:rPr dirty="0" spc="-114"/>
              <a:t> </a:t>
            </a:r>
            <a:r>
              <a:rPr dirty="0" spc="-70"/>
              <a:t>Bar</a:t>
            </a:r>
            <a:r>
              <a:rPr dirty="0" spc="-125"/>
              <a:t> </a:t>
            </a:r>
            <a:r>
              <a:rPr dirty="0" spc="-254">
                <a:latin typeface="SimSun"/>
                <a:cs typeface="SimSun"/>
              </a:rPr>
              <a:t>ウィジェットを</a:t>
            </a:r>
            <a:r>
              <a:rPr dirty="0" sz="1850" spc="-210">
                <a:latin typeface="Microsoft JhengHei"/>
                <a:cs typeface="Microsoft JhengHei"/>
              </a:rPr>
              <a:t>使</a:t>
            </a:r>
            <a:r>
              <a:rPr dirty="0" spc="-254">
                <a:latin typeface="SimSun"/>
                <a:cs typeface="SimSun"/>
              </a:rPr>
              <a:t>った</a:t>
            </a:r>
            <a:r>
              <a:rPr dirty="0" sz="1850" spc="-210">
                <a:latin typeface="Microsoft JhengHei"/>
                <a:cs typeface="Microsoft JhengHei"/>
              </a:rPr>
              <a:t>開発</a:t>
            </a:r>
            <a:r>
              <a:rPr dirty="0" spc="-254">
                <a:latin typeface="SimSun"/>
                <a:cs typeface="SimSun"/>
              </a:rPr>
              <a:t>でのお</a:t>
            </a:r>
            <a:r>
              <a:rPr dirty="0" sz="1850" spc="-50">
                <a:latin typeface="SimSun"/>
                <a:cs typeface="SimSun"/>
              </a:rPr>
              <a:t>話</a:t>
            </a:r>
            <a:endParaRPr sz="1850">
              <a:latin typeface="SimSun"/>
              <a:cs typeface="SimSu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4" y="4343399"/>
            <a:ext cx="76200" cy="76199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99" y="714374"/>
            <a:ext cx="2438399" cy="54292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2800" y="714374"/>
            <a:ext cx="2438399" cy="54292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25"/>
              </a:spcBef>
            </a:pPr>
            <a:r>
              <a:rPr dirty="0" spc="-100" b="1">
                <a:latin typeface="Corbel"/>
                <a:cs typeface="Corbel"/>
              </a:rPr>
              <a:t>D</a:t>
            </a:r>
            <a:r>
              <a:rPr dirty="0" sz="3100" spc="-100" b="1">
                <a:latin typeface="Trebuchet MS"/>
                <a:cs typeface="Trebuchet MS"/>
              </a:rPr>
              <a:t>eb</a:t>
            </a:r>
            <a:r>
              <a:rPr dirty="0" spc="-100" b="1">
                <a:latin typeface="Trebuchet MS"/>
                <a:cs typeface="Trebuchet MS"/>
              </a:rPr>
              <a:t>u</a:t>
            </a:r>
            <a:r>
              <a:rPr dirty="0" sz="3100" spc="-100" b="1">
                <a:latin typeface="Trebuchet MS"/>
                <a:cs typeface="Trebuchet MS"/>
              </a:rPr>
              <a:t>g</a:t>
            </a:r>
            <a:r>
              <a:rPr dirty="0" sz="3100" spc="-270" b="1">
                <a:latin typeface="Trebuchet MS"/>
                <a:cs typeface="Trebuchet MS"/>
              </a:rPr>
              <a:t> </a:t>
            </a:r>
            <a:r>
              <a:rPr dirty="0" spc="-175" b="1">
                <a:latin typeface="Corbel"/>
                <a:cs typeface="Corbel"/>
              </a:rPr>
              <a:t>B</a:t>
            </a:r>
            <a:r>
              <a:rPr dirty="0" spc="-175" b="1">
                <a:latin typeface="Trebuchet MS"/>
                <a:cs typeface="Trebuchet MS"/>
              </a:rPr>
              <a:t>u</a:t>
            </a:r>
            <a:r>
              <a:rPr dirty="0" sz="3100" spc="-175" b="1">
                <a:latin typeface="Trebuchet MS"/>
                <a:cs typeface="Trebuchet MS"/>
              </a:rPr>
              <a:t>i</a:t>
            </a:r>
            <a:r>
              <a:rPr dirty="0" spc="-175" b="1">
                <a:latin typeface="Trebuchet MS"/>
                <a:cs typeface="Trebuchet MS"/>
              </a:rPr>
              <a:t>l</a:t>
            </a:r>
            <a:r>
              <a:rPr dirty="0" sz="3100" spc="-175" b="1">
                <a:latin typeface="Trebuchet MS"/>
                <a:cs typeface="Trebuchet MS"/>
              </a:rPr>
              <a:t>d</a:t>
            </a:r>
            <a:r>
              <a:rPr dirty="0" sz="3100" spc="-270" b="1">
                <a:latin typeface="Trebuchet MS"/>
                <a:cs typeface="Trebuchet MS"/>
              </a:rPr>
              <a:t> </a:t>
            </a:r>
            <a:r>
              <a:rPr dirty="0" spc="-25" b="1">
                <a:latin typeface="Corbel"/>
                <a:cs typeface="Corbel"/>
              </a:rPr>
              <a:t>L</a:t>
            </a:r>
            <a:r>
              <a:rPr dirty="0" spc="-25" b="1">
                <a:latin typeface="Trebuchet MS"/>
                <a:cs typeface="Trebuchet MS"/>
              </a:rPr>
              <a:t>o</a:t>
            </a:r>
            <a:r>
              <a:rPr dirty="0" sz="3100" spc="-25" b="1">
                <a:latin typeface="Trebuchet MS"/>
                <a:cs typeface="Trebuchet MS"/>
              </a:rPr>
              <a:t>g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6831347" y="2024943"/>
            <a:ext cx="4581525" cy="34569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67055">
              <a:lnSpc>
                <a:spcPct val="118400"/>
              </a:lnSpc>
              <a:spcBef>
                <a:spcPts val="110"/>
              </a:spcBef>
            </a:pPr>
            <a:r>
              <a:rPr dirty="0" sz="1900" spc="90">
                <a:solidFill>
                  <a:srgbClr val="1F2328"/>
                </a:solidFill>
                <a:latin typeface="Trebuchet MS"/>
                <a:cs typeface="Trebuchet MS"/>
              </a:rPr>
              <a:t>========</a:t>
            </a:r>
            <a:r>
              <a:rPr dirty="0" sz="1900" spc="-14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90">
                <a:solidFill>
                  <a:srgbClr val="1F2328"/>
                </a:solidFill>
                <a:latin typeface="Trebuchet MS"/>
                <a:cs typeface="Trebuchet MS"/>
              </a:rPr>
              <a:t>Exception</a:t>
            </a:r>
            <a:r>
              <a:rPr dirty="0" sz="1900" spc="-14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70">
                <a:solidFill>
                  <a:srgbClr val="1F2328"/>
                </a:solidFill>
                <a:latin typeface="Trebuchet MS"/>
                <a:cs typeface="Trebuchet MS"/>
              </a:rPr>
              <a:t>caught</a:t>
            </a:r>
            <a:r>
              <a:rPr dirty="0" sz="1900" spc="-14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65">
                <a:solidFill>
                  <a:srgbClr val="1F2328"/>
                </a:solidFill>
                <a:latin typeface="Trebuchet MS"/>
                <a:cs typeface="Trebuchet MS"/>
              </a:rPr>
              <a:t>by</a:t>
            </a:r>
            <a:r>
              <a:rPr dirty="0" sz="1900" spc="-14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50">
                <a:solidFill>
                  <a:srgbClr val="1F2328"/>
                </a:solidFill>
                <a:latin typeface="Trebuchet MS"/>
                <a:cs typeface="Trebuchet MS"/>
              </a:rPr>
              <a:t>widgets </a:t>
            </a:r>
            <a:r>
              <a:rPr dirty="0" sz="1900" spc="-10">
                <a:solidFill>
                  <a:srgbClr val="1F2328"/>
                </a:solidFill>
                <a:latin typeface="Trebuchet MS"/>
                <a:cs typeface="Trebuchet MS"/>
              </a:rPr>
              <a:t>library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900" spc="80">
                <a:solidFill>
                  <a:srgbClr val="1F2328"/>
                </a:solidFill>
                <a:latin typeface="Trebuchet MS"/>
                <a:cs typeface="Trebuchet MS"/>
              </a:rPr>
              <a:t>================================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900" spc="80">
                <a:solidFill>
                  <a:srgbClr val="1F2328"/>
                </a:solidFill>
                <a:latin typeface="Trebuchet MS"/>
                <a:cs typeface="Trebuchet MS"/>
              </a:rPr>
              <a:t>=======================</a:t>
            </a:r>
            <a:endParaRPr sz="1900">
              <a:latin typeface="Trebuchet MS"/>
              <a:cs typeface="Trebuchet MS"/>
            </a:endParaRPr>
          </a:p>
          <a:p>
            <a:pPr marL="12700" marR="5080">
              <a:lnSpc>
                <a:spcPct val="118400"/>
              </a:lnSpc>
            </a:pPr>
            <a:r>
              <a:rPr dirty="0" sz="1900" spc="-80">
                <a:solidFill>
                  <a:srgbClr val="1F2328"/>
                </a:solidFill>
                <a:latin typeface="Trebuchet MS"/>
                <a:cs typeface="Trebuchet MS"/>
              </a:rPr>
              <a:t>The</a:t>
            </a:r>
            <a:r>
              <a:rPr dirty="0" sz="1900" spc="-125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110">
                <a:solidFill>
                  <a:srgbClr val="1F2328"/>
                </a:solidFill>
                <a:latin typeface="Trebuchet MS"/>
                <a:cs typeface="Trebuchet MS"/>
              </a:rPr>
              <a:t>following</a:t>
            </a:r>
            <a:r>
              <a:rPr dirty="0" sz="1900" spc="-125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75">
                <a:solidFill>
                  <a:srgbClr val="1F2328"/>
                </a:solidFill>
                <a:latin typeface="Trebuchet MS"/>
                <a:cs typeface="Trebuchet MS"/>
              </a:rPr>
              <a:t>assertion</a:t>
            </a:r>
            <a:r>
              <a:rPr dirty="0" sz="1900" spc="-125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50">
                <a:solidFill>
                  <a:srgbClr val="1F2328"/>
                </a:solidFill>
                <a:latin typeface="Trebuchet MS"/>
                <a:cs typeface="Trebuchet MS"/>
              </a:rPr>
              <a:t>was</a:t>
            </a:r>
            <a:r>
              <a:rPr dirty="0" sz="1900" spc="-12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125">
                <a:solidFill>
                  <a:srgbClr val="1F2328"/>
                </a:solidFill>
                <a:latin typeface="Trebuchet MS"/>
                <a:cs typeface="Trebuchet MS"/>
              </a:rPr>
              <a:t>thrown </a:t>
            </a:r>
            <a:r>
              <a:rPr dirty="0" sz="1900" spc="-10">
                <a:solidFill>
                  <a:srgbClr val="1F2328"/>
                </a:solidFill>
                <a:latin typeface="Trebuchet MS"/>
                <a:cs typeface="Trebuchet MS"/>
              </a:rPr>
              <a:t>building </a:t>
            </a:r>
            <a:r>
              <a:rPr dirty="0" sz="1900" spc="-65">
                <a:solidFill>
                  <a:srgbClr val="1F2328"/>
                </a:solidFill>
                <a:latin typeface="Trebuchet MS"/>
                <a:cs typeface="Trebuchet MS"/>
              </a:rPr>
              <a:t>MainPageWithHiddenBottomBar(dirty, </a:t>
            </a:r>
            <a:r>
              <a:rPr dirty="0" sz="1900" spc="-80">
                <a:solidFill>
                  <a:srgbClr val="1F2328"/>
                </a:solidFill>
                <a:latin typeface="Trebuchet MS"/>
                <a:cs typeface="Trebuchet MS"/>
              </a:rPr>
              <a:t>useState&lt;int&gt;:</a:t>
            </a:r>
            <a:r>
              <a:rPr dirty="0" sz="1900" spc="-10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25">
                <a:solidFill>
                  <a:srgbClr val="1F2328"/>
                </a:solidFill>
                <a:latin typeface="Trebuchet MS"/>
                <a:cs typeface="Trebuchet MS"/>
              </a:rPr>
              <a:t>0): </a:t>
            </a:r>
            <a:r>
              <a:rPr dirty="0" sz="1900" spc="-130">
                <a:solidFill>
                  <a:srgbClr val="1F2328"/>
                </a:solidFill>
                <a:latin typeface="Trebuchet MS"/>
                <a:cs typeface="Trebuchet MS"/>
              </a:rPr>
              <a:t>'package:flutter/src/material/navigation_bar.da </a:t>
            </a:r>
            <a:r>
              <a:rPr dirty="0" sz="1900" spc="-114">
                <a:solidFill>
                  <a:srgbClr val="1F2328"/>
                </a:solidFill>
                <a:latin typeface="Trebuchet MS"/>
                <a:cs typeface="Trebuchet MS"/>
              </a:rPr>
              <a:t>rt':</a:t>
            </a:r>
            <a:r>
              <a:rPr dirty="0" sz="1900" spc="-14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114">
                <a:solidFill>
                  <a:srgbClr val="1F2328"/>
                </a:solidFill>
                <a:latin typeface="Trebuchet MS"/>
                <a:cs typeface="Trebuchet MS"/>
              </a:rPr>
              <a:t>Failed</a:t>
            </a:r>
            <a:r>
              <a:rPr dirty="0" sz="1900" spc="-135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95">
                <a:solidFill>
                  <a:srgbClr val="1F2328"/>
                </a:solidFill>
                <a:latin typeface="Trebuchet MS"/>
                <a:cs typeface="Trebuchet MS"/>
              </a:rPr>
              <a:t>assertion:</a:t>
            </a:r>
            <a:r>
              <a:rPr dirty="0" sz="1900" spc="-135">
                <a:solidFill>
                  <a:srgbClr val="1F2328"/>
                </a:solidFill>
                <a:latin typeface="Trebuchet MS"/>
                <a:cs typeface="Trebuchet MS"/>
              </a:rPr>
              <a:t> line</a:t>
            </a:r>
            <a:r>
              <a:rPr dirty="0" sz="1900" spc="-14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100">
                <a:solidFill>
                  <a:srgbClr val="1F2328"/>
                </a:solidFill>
                <a:latin typeface="Trebuchet MS"/>
                <a:cs typeface="Trebuchet MS"/>
              </a:rPr>
              <a:t>114</a:t>
            </a:r>
            <a:r>
              <a:rPr dirty="0" sz="1900" spc="-135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10">
                <a:solidFill>
                  <a:srgbClr val="1F2328"/>
                </a:solidFill>
                <a:latin typeface="Trebuchet MS"/>
                <a:cs typeface="Trebuchet MS"/>
              </a:rPr>
              <a:t>pos</a:t>
            </a:r>
            <a:r>
              <a:rPr dirty="0" sz="1900" spc="-135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25">
                <a:solidFill>
                  <a:srgbClr val="1F2328"/>
                </a:solidFill>
                <a:latin typeface="Trebuchet MS"/>
                <a:cs typeface="Trebuchet MS"/>
              </a:rPr>
              <a:t>16: </a:t>
            </a:r>
            <a:r>
              <a:rPr dirty="0" sz="1900" spc="-90">
                <a:solidFill>
                  <a:srgbClr val="1F2328"/>
                </a:solidFill>
                <a:latin typeface="Trebuchet MS"/>
                <a:cs typeface="Trebuchet MS"/>
              </a:rPr>
              <a:t>'destinations.length</a:t>
            </a:r>
            <a:r>
              <a:rPr dirty="0" sz="1900" spc="-12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90">
                <a:solidFill>
                  <a:srgbClr val="1F2328"/>
                </a:solidFill>
                <a:latin typeface="Trebuchet MS"/>
                <a:cs typeface="Trebuchet MS"/>
              </a:rPr>
              <a:t>&gt;=</a:t>
            </a:r>
            <a:r>
              <a:rPr dirty="0" sz="1900" spc="-12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40">
                <a:solidFill>
                  <a:srgbClr val="1F2328"/>
                </a:solidFill>
                <a:latin typeface="Trebuchet MS"/>
                <a:cs typeface="Trebuchet MS"/>
              </a:rPr>
              <a:t>2':</a:t>
            </a:r>
            <a:r>
              <a:rPr dirty="0" sz="1900" spc="-114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40">
                <a:solidFill>
                  <a:srgbClr val="1F2328"/>
                </a:solidFill>
                <a:latin typeface="Trebuchet MS"/>
                <a:cs typeface="Trebuchet MS"/>
              </a:rPr>
              <a:t>is</a:t>
            </a:r>
            <a:r>
              <a:rPr dirty="0" sz="1900" spc="-12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114">
                <a:solidFill>
                  <a:srgbClr val="1F2328"/>
                </a:solidFill>
                <a:latin typeface="Trebuchet MS"/>
                <a:cs typeface="Trebuchet MS"/>
              </a:rPr>
              <a:t>not </a:t>
            </a:r>
            <a:r>
              <a:rPr dirty="0" sz="1900" spc="-10">
                <a:solidFill>
                  <a:srgbClr val="1F2328"/>
                </a:solidFill>
                <a:latin typeface="Trebuchet MS"/>
                <a:cs typeface="Trebuchet MS"/>
              </a:rPr>
              <a:t>true.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99" y="714374"/>
            <a:ext cx="2438399" cy="54292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2800" y="714374"/>
            <a:ext cx="2438399" cy="5429249"/>
          </a:xfrm>
          <a:prstGeom prst="rect">
            <a:avLst/>
          </a:prstGeom>
        </p:spPr>
      </p:pic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848474" y="2105024"/>
          <a:ext cx="4676775" cy="3359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/>
                <a:gridCol w="2990850"/>
              </a:tblGrid>
              <a:tr h="466090">
                <a:tc>
                  <a:txBody>
                    <a:bodyPr/>
                    <a:lstStyle/>
                    <a:p>
                      <a:pPr marL="2692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50" spc="-180">
                          <a:solidFill>
                            <a:srgbClr val="1F2328"/>
                          </a:solidFill>
                          <a:latin typeface="SimSun"/>
                          <a:cs typeface="SimSun"/>
                        </a:rPr>
                        <a:t>アカウント</a:t>
                      </a:r>
                      <a:endParaRPr sz="1850">
                        <a:latin typeface="SimSun"/>
                        <a:cs typeface="SimSun"/>
                      </a:endParaRPr>
                    </a:p>
                  </a:txBody>
                  <a:tcPr marL="0" marR="0" marB="0" marT="83820">
                    <a:lnL w="9525">
                      <a:solidFill>
                        <a:srgbClr val="D0D9DF"/>
                      </a:solidFill>
                      <a:prstDash val="solid"/>
                    </a:lnL>
                    <a:lnR w="9525">
                      <a:solidFill>
                        <a:srgbClr val="D0D9DF"/>
                      </a:solidFill>
                      <a:prstDash val="solid"/>
                    </a:lnR>
                    <a:lnT w="9525">
                      <a:solidFill>
                        <a:srgbClr val="D0D9DF"/>
                      </a:solidFill>
                      <a:prstDash val="solid"/>
                    </a:lnT>
                    <a:lnB w="9525">
                      <a:solidFill>
                        <a:srgbClr val="D0D9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50" spc="-210">
                          <a:solidFill>
                            <a:srgbClr val="1F2328"/>
                          </a:solidFill>
                          <a:latin typeface="SimSun"/>
                          <a:cs typeface="SimSun"/>
                        </a:rPr>
                        <a:t>権限で許可された画</a:t>
                      </a:r>
                      <a:r>
                        <a:rPr dirty="0" sz="1850" spc="-50">
                          <a:solidFill>
                            <a:srgbClr val="1F2328"/>
                          </a:solidFill>
                          <a:latin typeface="Yu Gothic Medium"/>
                          <a:cs typeface="Yu Gothic Medium"/>
                        </a:rPr>
                        <a:t>⾯</a:t>
                      </a:r>
                      <a:endParaRPr sz="1850">
                        <a:latin typeface="Yu Gothic Medium"/>
                        <a:cs typeface="Yu Gothic Medium"/>
                      </a:endParaRPr>
                    </a:p>
                  </a:txBody>
                  <a:tcPr marL="0" marR="0" marB="0" marT="83820">
                    <a:lnL w="9525">
                      <a:solidFill>
                        <a:srgbClr val="D0D9DF"/>
                      </a:solidFill>
                      <a:prstDash val="solid"/>
                    </a:lnL>
                    <a:lnR w="9525">
                      <a:solidFill>
                        <a:srgbClr val="D0D9DF"/>
                      </a:solidFill>
                      <a:prstDash val="solid"/>
                    </a:lnR>
                    <a:lnT w="9525">
                      <a:solidFill>
                        <a:srgbClr val="D0D9DF"/>
                      </a:solidFill>
                      <a:prstDash val="solid"/>
                    </a:lnT>
                    <a:lnB w="9525">
                      <a:solidFill>
                        <a:srgbClr val="D0D9DF"/>
                      </a:solidFill>
                      <a:prstDash val="solid"/>
                    </a:lnB>
                  </a:tcPr>
                </a:tc>
              </a:tr>
              <a:tr h="808990"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dirty="0" sz="1900" spc="-85">
                          <a:solidFill>
                            <a:srgbClr val="1F2328"/>
                          </a:solidFill>
                          <a:latin typeface="Trebuchet MS"/>
                          <a:cs typeface="Trebuchet MS"/>
                        </a:rPr>
                        <a:t>Admin</a:t>
                      </a:r>
                      <a:r>
                        <a:rPr dirty="0" sz="1900" spc="-125">
                          <a:solidFill>
                            <a:srgbClr val="1F2328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900" spc="-20">
                          <a:solidFill>
                            <a:srgbClr val="1F2328"/>
                          </a:solidFill>
                          <a:latin typeface="Trebuchet MS"/>
                          <a:cs typeface="Trebuchet MS"/>
                        </a:rPr>
                        <a:t>User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B="0" marT="248920">
                    <a:lnL w="9525">
                      <a:solidFill>
                        <a:srgbClr val="D0D9DF"/>
                      </a:solidFill>
                      <a:prstDash val="solid"/>
                    </a:lnL>
                    <a:lnR w="9525">
                      <a:solidFill>
                        <a:srgbClr val="D0D9DF"/>
                      </a:solidFill>
                      <a:prstDash val="solid"/>
                    </a:lnR>
                    <a:lnT w="9525">
                      <a:solidFill>
                        <a:srgbClr val="D0D9DF"/>
                      </a:solidFill>
                      <a:prstDash val="solid"/>
                    </a:lnT>
                    <a:lnB w="9525">
                      <a:solidFill>
                        <a:srgbClr val="D0D9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 marR="168275">
                        <a:lnSpc>
                          <a:spcPct val="118400"/>
                        </a:lnSpc>
                        <a:spcBef>
                          <a:spcPts val="190"/>
                        </a:spcBef>
                      </a:pPr>
                      <a:r>
                        <a:rPr dirty="0" sz="1900" spc="-75">
                          <a:solidFill>
                            <a:srgbClr val="1F2328"/>
                          </a:solidFill>
                          <a:latin typeface="Trebuchet MS"/>
                          <a:cs typeface="Trebuchet MS"/>
                        </a:rPr>
                        <a:t>Dashboard,</a:t>
                      </a:r>
                      <a:r>
                        <a:rPr dirty="0" sz="1900" spc="-175">
                          <a:solidFill>
                            <a:srgbClr val="1F2328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900" spc="-85">
                          <a:solidFill>
                            <a:srgbClr val="1F2328"/>
                          </a:solidFill>
                          <a:latin typeface="Trebuchet MS"/>
                          <a:cs typeface="Trebuchet MS"/>
                        </a:rPr>
                        <a:t>Students,</a:t>
                      </a:r>
                      <a:r>
                        <a:rPr dirty="0" sz="1900" spc="-170">
                          <a:solidFill>
                            <a:srgbClr val="1F2328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900" spc="-95">
                          <a:solidFill>
                            <a:srgbClr val="1F2328"/>
                          </a:solidFill>
                          <a:latin typeface="Trebuchet MS"/>
                          <a:cs typeface="Trebuchet MS"/>
                        </a:rPr>
                        <a:t>Chat, </a:t>
                      </a:r>
                      <a:r>
                        <a:rPr dirty="0" sz="1900" spc="-10">
                          <a:solidFill>
                            <a:srgbClr val="1F2328"/>
                          </a:solidFill>
                          <a:latin typeface="Trebuchet MS"/>
                          <a:cs typeface="Trebuchet MS"/>
                        </a:rPr>
                        <a:t>Settings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B="0" marT="24130">
                    <a:lnL w="9525">
                      <a:solidFill>
                        <a:srgbClr val="D0D9DF"/>
                      </a:solidFill>
                      <a:prstDash val="solid"/>
                    </a:lnL>
                    <a:lnR w="9525">
                      <a:solidFill>
                        <a:srgbClr val="D0D9DF"/>
                      </a:solidFill>
                      <a:prstDash val="solid"/>
                    </a:lnR>
                    <a:lnT w="9525">
                      <a:solidFill>
                        <a:srgbClr val="D0D9DF"/>
                      </a:solidFill>
                      <a:prstDash val="solid"/>
                    </a:lnT>
                    <a:lnB w="9525">
                      <a:solidFill>
                        <a:srgbClr val="D0D9DF"/>
                      </a:solidFill>
                      <a:prstDash val="solid"/>
                    </a:lnB>
                  </a:tcPr>
                </a:tc>
              </a:tr>
              <a:tr h="808990">
                <a:tc>
                  <a:txBody>
                    <a:bodyPr/>
                    <a:lstStyle/>
                    <a:p>
                      <a:pPr marL="123825" marR="540385">
                        <a:lnSpc>
                          <a:spcPct val="118400"/>
                        </a:lnSpc>
                        <a:spcBef>
                          <a:spcPts val="190"/>
                        </a:spcBef>
                      </a:pPr>
                      <a:r>
                        <a:rPr dirty="0" sz="1900" spc="-75">
                          <a:solidFill>
                            <a:srgbClr val="1F2328"/>
                          </a:solidFill>
                          <a:latin typeface="Trebuchet MS"/>
                          <a:cs typeface="Trebuchet MS"/>
                        </a:rPr>
                        <a:t>Professor </a:t>
                      </a:r>
                      <a:r>
                        <a:rPr dirty="0" sz="1900" spc="-20">
                          <a:solidFill>
                            <a:srgbClr val="1F2328"/>
                          </a:solidFill>
                          <a:latin typeface="Trebuchet MS"/>
                          <a:cs typeface="Trebuchet MS"/>
                        </a:rPr>
                        <a:t>John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B="0" marT="24130">
                    <a:lnL w="9525">
                      <a:solidFill>
                        <a:srgbClr val="D0D9DF"/>
                      </a:solidFill>
                      <a:prstDash val="solid"/>
                    </a:lnL>
                    <a:lnR w="9525">
                      <a:solidFill>
                        <a:srgbClr val="D0D9DF"/>
                      </a:solidFill>
                      <a:prstDash val="solid"/>
                    </a:lnR>
                    <a:lnT w="9525">
                      <a:solidFill>
                        <a:srgbClr val="D0D9DF"/>
                      </a:solidFill>
                      <a:prstDash val="solid"/>
                    </a:lnT>
                    <a:lnB w="9525">
                      <a:solidFill>
                        <a:srgbClr val="D0D9DF"/>
                      </a:solidFill>
                      <a:prstDash val="soli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128270" marR="737235">
                        <a:lnSpc>
                          <a:spcPct val="118400"/>
                        </a:lnSpc>
                        <a:spcBef>
                          <a:spcPts val="190"/>
                        </a:spcBef>
                      </a:pPr>
                      <a:r>
                        <a:rPr dirty="0" sz="1900" spc="-75">
                          <a:solidFill>
                            <a:srgbClr val="1F2328"/>
                          </a:solidFill>
                          <a:latin typeface="Trebuchet MS"/>
                          <a:cs typeface="Trebuchet MS"/>
                        </a:rPr>
                        <a:t>Dashboard,</a:t>
                      </a:r>
                      <a:r>
                        <a:rPr dirty="0" sz="1900" spc="-165">
                          <a:solidFill>
                            <a:srgbClr val="1F2328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900" spc="-80">
                          <a:solidFill>
                            <a:srgbClr val="1F2328"/>
                          </a:solidFill>
                          <a:latin typeface="Trebuchet MS"/>
                          <a:cs typeface="Trebuchet MS"/>
                        </a:rPr>
                        <a:t>Students, </a:t>
                      </a:r>
                      <a:r>
                        <a:rPr dirty="0" sz="1900" spc="-10">
                          <a:solidFill>
                            <a:srgbClr val="1F2328"/>
                          </a:solidFill>
                          <a:latin typeface="Trebuchet MS"/>
                          <a:cs typeface="Trebuchet MS"/>
                        </a:rPr>
                        <a:t>Settings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B="0" marT="24130">
                    <a:lnL w="9525">
                      <a:solidFill>
                        <a:srgbClr val="D0D9DF"/>
                      </a:solidFill>
                      <a:prstDash val="solid"/>
                    </a:lnL>
                    <a:lnR w="9525">
                      <a:solidFill>
                        <a:srgbClr val="D0D9DF"/>
                      </a:solidFill>
                      <a:prstDash val="solid"/>
                    </a:lnR>
                    <a:lnT w="9525">
                      <a:solidFill>
                        <a:srgbClr val="D0D9DF"/>
                      </a:solidFill>
                      <a:prstDash val="solid"/>
                    </a:lnT>
                    <a:lnB w="9525">
                      <a:solidFill>
                        <a:srgbClr val="D0D9DF"/>
                      </a:solidFill>
                      <a:prstDash val="solid"/>
                    </a:lnB>
                    <a:solidFill>
                      <a:srgbClr val="F5F7FA"/>
                    </a:solidFill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900" spc="-80">
                          <a:solidFill>
                            <a:srgbClr val="1F2328"/>
                          </a:solidFill>
                          <a:latin typeface="Trebuchet MS"/>
                          <a:cs typeface="Trebuchet MS"/>
                        </a:rPr>
                        <a:t>Student</a:t>
                      </a:r>
                      <a:r>
                        <a:rPr dirty="0" sz="1900" spc="-120">
                          <a:solidFill>
                            <a:srgbClr val="1F2328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900" spc="-20">
                          <a:solidFill>
                            <a:srgbClr val="1F2328"/>
                          </a:solidFill>
                          <a:latin typeface="Trebuchet MS"/>
                          <a:cs typeface="Trebuchet MS"/>
                        </a:rPr>
                        <a:t>Alice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B="0" marT="77470">
                    <a:lnL w="9525">
                      <a:solidFill>
                        <a:srgbClr val="D0D9DF"/>
                      </a:solidFill>
                      <a:prstDash val="solid"/>
                    </a:lnL>
                    <a:lnR w="9525">
                      <a:solidFill>
                        <a:srgbClr val="D0D9DF"/>
                      </a:solidFill>
                      <a:prstDash val="solid"/>
                    </a:lnR>
                    <a:lnT w="9525">
                      <a:solidFill>
                        <a:srgbClr val="D0D9DF"/>
                      </a:solidFill>
                      <a:prstDash val="solid"/>
                    </a:lnT>
                    <a:lnB w="9525">
                      <a:solidFill>
                        <a:srgbClr val="D0D9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900" spc="-110">
                          <a:solidFill>
                            <a:srgbClr val="1F2328"/>
                          </a:solidFill>
                          <a:latin typeface="Trebuchet MS"/>
                          <a:cs typeface="Trebuchet MS"/>
                        </a:rPr>
                        <a:t>Chat,</a:t>
                      </a:r>
                      <a:r>
                        <a:rPr dirty="0" sz="1900" spc="-204">
                          <a:solidFill>
                            <a:srgbClr val="1F2328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900" spc="-10">
                          <a:solidFill>
                            <a:srgbClr val="1F2328"/>
                          </a:solidFill>
                          <a:latin typeface="Trebuchet MS"/>
                          <a:cs typeface="Trebuchet MS"/>
                        </a:rPr>
                        <a:t>Settings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B="0" marT="77470">
                    <a:lnL w="9525">
                      <a:solidFill>
                        <a:srgbClr val="D0D9DF"/>
                      </a:solidFill>
                      <a:prstDash val="solid"/>
                    </a:lnL>
                    <a:lnR w="9525">
                      <a:solidFill>
                        <a:srgbClr val="D0D9DF"/>
                      </a:solidFill>
                      <a:prstDash val="solid"/>
                    </a:lnR>
                    <a:lnT w="9525">
                      <a:solidFill>
                        <a:srgbClr val="D0D9DF"/>
                      </a:solidFill>
                      <a:prstDash val="solid"/>
                    </a:lnT>
                    <a:lnB w="9525">
                      <a:solidFill>
                        <a:srgbClr val="D0D9DF"/>
                      </a:solidFill>
                      <a:prstDash val="solid"/>
                    </a:lnB>
                  </a:tcPr>
                </a:tc>
              </a:tr>
              <a:tr h="808990">
                <a:tc>
                  <a:txBody>
                    <a:bodyPr/>
                    <a:lstStyle/>
                    <a:p>
                      <a:pPr marL="123825" marR="354965">
                        <a:lnSpc>
                          <a:spcPct val="118400"/>
                        </a:lnSpc>
                        <a:spcBef>
                          <a:spcPts val="190"/>
                        </a:spcBef>
                      </a:pPr>
                      <a:r>
                        <a:rPr dirty="0" sz="1900" spc="-20">
                          <a:solidFill>
                            <a:srgbClr val="1F2328"/>
                          </a:solidFill>
                          <a:latin typeface="Trebuchet MS"/>
                          <a:cs typeface="Trebuchet MS"/>
                        </a:rPr>
                        <a:t>Ex-</a:t>
                      </a:r>
                      <a:r>
                        <a:rPr dirty="0" sz="1900" spc="-75">
                          <a:solidFill>
                            <a:srgbClr val="1F2328"/>
                          </a:solidFill>
                          <a:latin typeface="Trebuchet MS"/>
                          <a:cs typeface="Trebuchet MS"/>
                        </a:rPr>
                        <a:t>Student </a:t>
                      </a:r>
                      <a:r>
                        <a:rPr dirty="0" sz="1900" spc="-25">
                          <a:solidFill>
                            <a:srgbClr val="1F2328"/>
                          </a:solidFill>
                          <a:latin typeface="Trebuchet MS"/>
                          <a:cs typeface="Trebuchet MS"/>
                        </a:rPr>
                        <a:t>Bob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B="0" marT="24130">
                    <a:lnL w="9525">
                      <a:solidFill>
                        <a:srgbClr val="D0D9DF"/>
                      </a:solidFill>
                      <a:prstDash val="solid"/>
                    </a:lnL>
                    <a:lnR w="9525">
                      <a:solidFill>
                        <a:srgbClr val="D0D9DF"/>
                      </a:solidFill>
                      <a:prstDash val="solid"/>
                    </a:lnR>
                    <a:lnT w="9525">
                      <a:solidFill>
                        <a:srgbClr val="D0D9DF"/>
                      </a:solidFill>
                      <a:prstDash val="solid"/>
                    </a:lnT>
                    <a:lnB w="9525">
                      <a:solidFill>
                        <a:srgbClr val="D0D9DF"/>
                      </a:solidFill>
                      <a:prstDash val="soli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dirty="0" sz="1900" spc="-10">
                          <a:solidFill>
                            <a:srgbClr val="1F2328"/>
                          </a:solidFill>
                          <a:latin typeface="Trebuchet MS"/>
                          <a:cs typeface="Trebuchet MS"/>
                        </a:rPr>
                        <a:t>Settings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B="0" marT="248920">
                    <a:lnL w="9525">
                      <a:solidFill>
                        <a:srgbClr val="D0D9DF"/>
                      </a:solidFill>
                      <a:prstDash val="solid"/>
                    </a:lnL>
                    <a:lnR w="9525">
                      <a:solidFill>
                        <a:srgbClr val="D0D9DF"/>
                      </a:solidFill>
                      <a:prstDash val="solid"/>
                    </a:lnR>
                    <a:lnT w="9525">
                      <a:solidFill>
                        <a:srgbClr val="D0D9DF"/>
                      </a:solidFill>
                      <a:prstDash val="solid"/>
                    </a:lnT>
                    <a:lnB w="9525">
                      <a:solidFill>
                        <a:srgbClr val="D0D9DF"/>
                      </a:solidFill>
                      <a:prstDash val="solid"/>
                    </a:lnB>
                    <a:solidFill>
                      <a:srgbClr val="F5F7FA"/>
                    </a:solidFill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0"/>
              <a:t>アカウントと</a:t>
            </a:r>
            <a:r>
              <a:rPr dirty="0" sz="3000" spc="-385">
                <a:latin typeface="Yu Gothic Medium"/>
                <a:cs typeface="Yu Gothic Medium"/>
              </a:rPr>
              <a:t>権限</a:t>
            </a:r>
            <a:endParaRPr sz="3000">
              <a:latin typeface="Yu Gothic Medium"/>
              <a:cs typeface="Yu Gothic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49" y="1190624"/>
            <a:ext cx="4762499" cy="447674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6848474" y="1571624"/>
            <a:ext cx="57150" cy="838200"/>
          </a:xfrm>
          <a:custGeom>
            <a:avLst/>
            <a:gdLst/>
            <a:ahLst/>
            <a:cxnLst/>
            <a:rect l="l" t="t" r="r" b="b"/>
            <a:pathLst>
              <a:path w="57150" h="838200">
                <a:moveTo>
                  <a:pt x="57149" y="838199"/>
                </a:moveTo>
                <a:lnTo>
                  <a:pt x="0" y="838199"/>
                </a:lnTo>
                <a:lnTo>
                  <a:pt x="0" y="0"/>
                </a:lnTo>
                <a:lnTo>
                  <a:pt x="57149" y="0"/>
                </a:lnTo>
                <a:lnTo>
                  <a:pt x="57149" y="838199"/>
                </a:lnTo>
                <a:close/>
              </a:path>
            </a:pathLst>
          </a:custGeom>
          <a:solidFill>
            <a:srgbClr val="D0D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848474" y="2562224"/>
            <a:ext cx="57150" cy="685800"/>
          </a:xfrm>
          <a:custGeom>
            <a:avLst/>
            <a:gdLst/>
            <a:ahLst/>
            <a:cxnLst/>
            <a:rect l="l" t="t" r="r" b="b"/>
            <a:pathLst>
              <a:path w="57150" h="685800">
                <a:moveTo>
                  <a:pt x="57149" y="685799"/>
                </a:moveTo>
                <a:lnTo>
                  <a:pt x="0" y="685799"/>
                </a:lnTo>
                <a:lnTo>
                  <a:pt x="0" y="0"/>
                </a:lnTo>
                <a:lnTo>
                  <a:pt x="57149" y="0"/>
                </a:lnTo>
                <a:lnTo>
                  <a:pt x="57149" y="685799"/>
                </a:lnTo>
                <a:close/>
              </a:path>
            </a:pathLst>
          </a:custGeom>
          <a:solidFill>
            <a:srgbClr val="D0D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32798" y="800130"/>
            <a:ext cx="3530600" cy="5016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45" b="1">
                <a:latin typeface="Corbel"/>
                <a:cs typeface="Corbel"/>
              </a:rPr>
              <a:t>N</a:t>
            </a:r>
            <a:r>
              <a:rPr dirty="0" sz="3100" spc="-145" b="1">
                <a:latin typeface="Trebuchet MS"/>
                <a:cs typeface="Trebuchet MS"/>
              </a:rPr>
              <a:t>a</a:t>
            </a:r>
            <a:r>
              <a:rPr dirty="0" spc="-145" b="1">
                <a:latin typeface="Trebuchet MS"/>
                <a:cs typeface="Trebuchet MS"/>
              </a:rPr>
              <a:t>v</a:t>
            </a:r>
            <a:r>
              <a:rPr dirty="0" sz="3100" spc="-145" b="1">
                <a:latin typeface="Trebuchet MS"/>
                <a:cs typeface="Trebuchet MS"/>
              </a:rPr>
              <a:t>iga</a:t>
            </a:r>
            <a:r>
              <a:rPr dirty="0" spc="-145" b="1">
                <a:latin typeface="Trebuchet MS"/>
                <a:cs typeface="Trebuchet MS"/>
              </a:rPr>
              <a:t>t</a:t>
            </a:r>
            <a:r>
              <a:rPr dirty="0" sz="3100" spc="-145" b="1">
                <a:latin typeface="Trebuchet MS"/>
                <a:cs typeface="Trebuchet MS"/>
              </a:rPr>
              <a:t>i</a:t>
            </a:r>
            <a:r>
              <a:rPr dirty="0" spc="-145" b="1">
                <a:latin typeface="Trebuchet MS"/>
                <a:cs typeface="Trebuchet MS"/>
              </a:rPr>
              <a:t>on</a:t>
            </a:r>
            <a:r>
              <a:rPr dirty="0" spc="-235" b="1">
                <a:latin typeface="Trebuchet MS"/>
                <a:cs typeface="Trebuchet MS"/>
              </a:rPr>
              <a:t> </a:t>
            </a:r>
            <a:r>
              <a:rPr dirty="0" spc="-165" b="1">
                <a:latin typeface="Corbel"/>
                <a:cs typeface="Corbel"/>
              </a:rPr>
              <a:t>B</a:t>
            </a:r>
            <a:r>
              <a:rPr dirty="0" sz="3100" spc="-165" b="1">
                <a:latin typeface="Trebuchet MS"/>
                <a:cs typeface="Trebuchet MS"/>
              </a:rPr>
              <a:t>a</a:t>
            </a:r>
            <a:r>
              <a:rPr dirty="0" spc="-165" b="1">
                <a:latin typeface="Trebuchet MS"/>
                <a:cs typeface="Trebuchet MS"/>
              </a:rPr>
              <a:t>r</a:t>
            </a:r>
            <a:r>
              <a:rPr dirty="0" spc="-250" b="1">
                <a:latin typeface="Trebuchet MS"/>
                <a:cs typeface="Trebuchet MS"/>
              </a:rPr>
              <a:t> </a:t>
            </a:r>
            <a:r>
              <a:rPr dirty="0" spc="-400"/>
              <a:t>の</a:t>
            </a:r>
            <a:r>
              <a:rPr dirty="0" sz="3000" spc="-385">
                <a:latin typeface="Yu Gothic Medium"/>
                <a:cs typeface="Yu Gothic Medium"/>
              </a:rPr>
              <a:t>仕様</a:t>
            </a:r>
            <a:endParaRPr sz="3000">
              <a:latin typeface="Yu Gothic Medium"/>
              <a:cs typeface="Yu Gothic Medium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81874" y="2219324"/>
            <a:ext cx="76200" cy="761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96124" y="3552824"/>
            <a:ext cx="76200" cy="7619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48560" y="3890962"/>
            <a:ext cx="85725" cy="857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96124" y="4295774"/>
            <a:ext cx="76200" cy="7619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48560" y="4633912"/>
            <a:ext cx="85725" cy="85724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6831012" y="1541177"/>
            <a:ext cx="4584065" cy="444563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298450">
              <a:lnSpc>
                <a:spcPct val="100000"/>
              </a:lnSpc>
              <a:spcBef>
                <a:spcPts val="115"/>
              </a:spcBef>
            </a:pPr>
            <a:r>
              <a:rPr dirty="0" sz="1900" spc="-95">
                <a:solidFill>
                  <a:srgbClr val="58626E"/>
                </a:solidFill>
                <a:latin typeface="Segoe UI Light"/>
                <a:cs typeface="Segoe UI Light"/>
              </a:rPr>
              <a:t>N</a:t>
            </a:r>
            <a:r>
              <a:rPr dirty="0" sz="1900" spc="-95">
                <a:solidFill>
                  <a:srgbClr val="58626E"/>
                </a:solidFill>
                <a:latin typeface="Trebuchet MS"/>
                <a:cs typeface="Trebuchet MS"/>
              </a:rPr>
              <a:t>avigation</a:t>
            </a:r>
            <a:r>
              <a:rPr dirty="0" sz="1900" spc="-135">
                <a:solidFill>
                  <a:srgbClr val="58626E"/>
                </a:solidFill>
                <a:latin typeface="Trebuchet MS"/>
                <a:cs typeface="Trebuchet MS"/>
              </a:rPr>
              <a:t> </a:t>
            </a:r>
            <a:r>
              <a:rPr dirty="0" sz="1900" spc="-55">
                <a:solidFill>
                  <a:srgbClr val="58626E"/>
                </a:solidFill>
                <a:latin typeface="Trebuchet MS"/>
                <a:cs typeface="Trebuchet MS"/>
              </a:rPr>
              <a:t>bars</a:t>
            </a:r>
            <a:r>
              <a:rPr dirty="0" sz="1900" spc="-135">
                <a:solidFill>
                  <a:srgbClr val="58626E"/>
                </a:solidFill>
                <a:latin typeface="Trebuchet MS"/>
                <a:cs typeface="Trebuchet MS"/>
              </a:rPr>
              <a:t> </a:t>
            </a:r>
            <a:r>
              <a:rPr dirty="0" sz="1900" spc="-60">
                <a:solidFill>
                  <a:srgbClr val="58626E"/>
                </a:solidFill>
                <a:latin typeface="Trebuchet MS"/>
                <a:cs typeface="Trebuchet MS"/>
              </a:rPr>
              <a:t>should</a:t>
            </a:r>
            <a:r>
              <a:rPr dirty="0" sz="1900" spc="-130">
                <a:solidFill>
                  <a:srgbClr val="58626E"/>
                </a:solidFill>
                <a:latin typeface="Trebuchet MS"/>
                <a:cs typeface="Trebuchet MS"/>
              </a:rPr>
              <a:t> </a:t>
            </a:r>
            <a:r>
              <a:rPr dirty="0" sz="1900" spc="-80">
                <a:solidFill>
                  <a:srgbClr val="58626E"/>
                </a:solidFill>
                <a:latin typeface="Trebuchet MS"/>
                <a:cs typeface="Trebuchet MS"/>
              </a:rPr>
              <a:t>be</a:t>
            </a:r>
            <a:r>
              <a:rPr dirty="0" sz="1900" spc="-135">
                <a:solidFill>
                  <a:srgbClr val="58626E"/>
                </a:solidFill>
                <a:latin typeface="Trebuchet MS"/>
                <a:cs typeface="Trebuchet MS"/>
              </a:rPr>
              <a:t> </a:t>
            </a:r>
            <a:r>
              <a:rPr dirty="0" sz="1900" spc="-40">
                <a:solidFill>
                  <a:srgbClr val="58626E"/>
                </a:solidFill>
                <a:latin typeface="Trebuchet MS"/>
                <a:cs typeface="Trebuchet MS"/>
              </a:rPr>
              <a:t>used</a:t>
            </a:r>
            <a:r>
              <a:rPr dirty="0" sz="1900" spc="-130">
                <a:solidFill>
                  <a:srgbClr val="58626E"/>
                </a:solidFill>
                <a:latin typeface="Trebuchet MS"/>
                <a:cs typeface="Trebuchet MS"/>
              </a:rPr>
              <a:t> </a:t>
            </a:r>
            <a:r>
              <a:rPr dirty="0" sz="1900" spc="-20">
                <a:solidFill>
                  <a:srgbClr val="58626E"/>
                </a:solidFill>
                <a:latin typeface="Trebuchet MS"/>
                <a:cs typeface="Trebuchet MS"/>
              </a:rPr>
              <a:t>for</a:t>
            </a:r>
            <a:r>
              <a:rPr dirty="0" sz="2150" spc="-20">
                <a:solidFill>
                  <a:srgbClr val="58626E"/>
                </a:solidFill>
                <a:latin typeface="Bahnschrift"/>
                <a:cs typeface="Bahnschrift"/>
              </a:rPr>
              <a:t>:</a:t>
            </a:r>
            <a:endParaRPr sz="2150">
              <a:latin typeface="Bahnschrift"/>
              <a:cs typeface="Bahnschrift"/>
            </a:endParaRPr>
          </a:p>
          <a:p>
            <a:pPr marL="755650">
              <a:lnSpc>
                <a:spcPct val="100000"/>
              </a:lnSpc>
              <a:spcBef>
                <a:spcPts val="1570"/>
              </a:spcBef>
            </a:pPr>
            <a:r>
              <a:rPr dirty="0" sz="1900" spc="-110">
                <a:solidFill>
                  <a:srgbClr val="58626E"/>
                </a:solidFill>
                <a:latin typeface="Tahoma"/>
                <a:cs typeface="Tahoma"/>
              </a:rPr>
              <a:t>T</a:t>
            </a:r>
            <a:r>
              <a:rPr dirty="0" sz="1900" spc="-110">
                <a:solidFill>
                  <a:srgbClr val="58626E"/>
                </a:solidFill>
                <a:latin typeface="Trebuchet MS"/>
                <a:cs typeface="Trebuchet MS"/>
              </a:rPr>
              <a:t>hree</a:t>
            </a:r>
            <a:r>
              <a:rPr dirty="0" sz="1900" spc="-145">
                <a:solidFill>
                  <a:srgbClr val="58626E"/>
                </a:solidFill>
                <a:latin typeface="Trebuchet MS"/>
                <a:cs typeface="Trebuchet MS"/>
              </a:rPr>
              <a:t> </a:t>
            </a:r>
            <a:r>
              <a:rPr dirty="0" sz="1900" spc="-140">
                <a:solidFill>
                  <a:srgbClr val="58626E"/>
                </a:solidFill>
                <a:latin typeface="Trebuchet MS"/>
                <a:cs typeface="Trebuchet MS"/>
              </a:rPr>
              <a:t>to</a:t>
            </a:r>
            <a:r>
              <a:rPr dirty="0" sz="1900" spc="-145">
                <a:solidFill>
                  <a:srgbClr val="58626E"/>
                </a:solidFill>
                <a:latin typeface="Trebuchet MS"/>
                <a:cs typeface="Trebuchet MS"/>
              </a:rPr>
              <a:t> </a:t>
            </a:r>
            <a:r>
              <a:rPr dirty="0" sz="1900" spc="-125">
                <a:solidFill>
                  <a:srgbClr val="58626E"/>
                </a:solidFill>
                <a:latin typeface="Trebuchet MS"/>
                <a:cs typeface="Trebuchet MS"/>
              </a:rPr>
              <a:t>five</a:t>
            </a:r>
            <a:r>
              <a:rPr dirty="0" sz="1900" spc="-145">
                <a:solidFill>
                  <a:srgbClr val="58626E"/>
                </a:solidFill>
                <a:latin typeface="Trebuchet MS"/>
                <a:cs typeface="Trebuchet MS"/>
              </a:rPr>
              <a:t> </a:t>
            </a:r>
            <a:r>
              <a:rPr dirty="0" sz="1900" spc="-10">
                <a:solidFill>
                  <a:srgbClr val="58626E"/>
                </a:solidFill>
                <a:latin typeface="Trebuchet MS"/>
                <a:cs typeface="Trebuchet MS"/>
              </a:rPr>
              <a:t>destinations</a:t>
            </a:r>
            <a:endParaRPr sz="1900">
              <a:latin typeface="Trebuchet MS"/>
              <a:cs typeface="Trebuchet MS"/>
            </a:endParaRPr>
          </a:p>
          <a:p>
            <a:pPr marL="298450" marR="341630">
              <a:lnSpc>
                <a:spcPct val="104700"/>
              </a:lnSpc>
              <a:spcBef>
                <a:spcPts val="1245"/>
              </a:spcBef>
            </a:pPr>
            <a:r>
              <a:rPr dirty="0" sz="1900" spc="-80">
                <a:solidFill>
                  <a:srgbClr val="58626E"/>
                </a:solidFill>
                <a:latin typeface="Segoe UI Light"/>
                <a:cs typeface="Segoe UI Light"/>
              </a:rPr>
              <a:t>D</a:t>
            </a:r>
            <a:r>
              <a:rPr dirty="0" sz="1900" spc="-80">
                <a:solidFill>
                  <a:srgbClr val="58626E"/>
                </a:solidFill>
                <a:latin typeface="Trebuchet MS"/>
                <a:cs typeface="Trebuchet MS"/>
              </a:rPr>
              <a:t>on</a:t>
            </a:r>
            <a:r>
              <a:rPr dirty="0" sz="2150" spc="-80">
                <a:solidFill>
                  <a:srgbClr val="58626E"/>
                </a:solidFill>
                <a:latin typeface="Bahnschrift"/>
                <a:cs typeface="Bahnschrift"/>
              </a:rPr>
              <a:t>ʼ</a:t>
            </a:r>
            <a:r>
              <a:rPr dirty="0" sz="1900" spc="-80">
                <a:solidFill>
                  <a:srgbClr val="58626E"/>
                </a:solidFill>
                <a:latin typeface="Trebuchet MS"/>
                <a:cs typeface="Trebuchet MS"/>
              </a:rPr>
              <a:t>t</a:t>
            </a:r>
            <a:r>
              <a:rPr dirty="0" sz="1900" spc="-140">
                <a:solidFill>
                  <a:srgbClr val="58626E"/>
                </a:solidFill>
                <a:latin typeface="Trebuchet MS"/>
                <a:cs typeface="Trebuchet MS"/>
              </a:rPr>
              <a:t> </a:t>
            </a:r>
            <a:r>
              <a:rPr dirty="0" sz="1900" spc="-40">
                <a:solidFill>
                  <a:srgbClr val="58626E"/>
                </a:solidFill>
                <a:latin typeface="Trebuchet MS"/>
                <a:cs typeface="Trebuchet MS"/>
              </a:rPr>
              <a:t>use</a:t>
            </a:r>
            <a:r>
              <a:rPr dirty="0" sz="1900" spc="-140">
                <a:solidFill>
                  <a:srgbClr val="58626E"/>
                </a:solidFill>
                <a:latin typeface="Trebuchet MS"/>
                <a:cs typeface="Trebuchet MS"/>
              </a:rPr>
              <a:t> </a:t>
            </a:r>
            <a:r>
              <a:rPr dirty="0" sz="1900" spc="-90">
                <a:solidFill>
                  <a:srgbClr val="58626E"/>
                </a:solidFill>
                <a:latin typeface="Trebuchet MS"/>
                <a:cs typeface="Trebuchet MS"/>
              </a:rPr>
              <a:t>a</a:t>
            </a:r>
            <a:r>
              <a:rPr dirty="0" sz="1900" spc="-140">
                <a:solidFill>
                  <a:srgbClr val="58626E"/>
                </a:solidFill>
                <a:latin typeface="Trebuchet MS"/>
                <a:cs typeface="Trebuchet MS"/>
              </a:rPr>
              <a:t> </a:t>
            </a:r>
            <a:r>
              <a:rPr dirty="0" sz="1900" spc="-95">
                <a:solidFill>
                  <a:srgbClr val="58626E"/>
                </a:solidFill>
                <a:latin typeface="Trebuchet MS"/>
                <a:cs typeface="Trebuchet MS"/>
              </a:rPr>
              <a:t>navigation</a:t>
            </a:r>
            <a:r>
              <a:rPr dirty="0" sz="1900" spc="-140">
                <a:solidFill>
                  <a:srgbClr val="58626E"/>
                </a:solidFill>
                <a:latin typeface="Trebuchet MS"/>
                <a:cs typeface="Trebuchet MS"/>
              </a:rPr>
              <a:t> </a:t>
            </a:r>
            <a:r>
              <a:rPr dirty="0" sz="1900" spc="-100">
                <a:solidFill>
                  <a:srgbClr val="58626E"/>
                </a:solidFill>
                <a:latin typeface="Trebuchet MS"/>
                <a:cs typeface="Trebuchet MS"/>
              </a:rPr>
              <a:t>bar</a:t>
            </a:r>
            <a:r>
              <a:rPr dirty="0" sz="1900" spc="-135">
                <a:solidFill>
                  <a:srgbClr val="58626E"/>
                </a:solidFill>
                <a:latin typeface="Trebuchet MS"/>
                <a:cs typeface="Trebuchet MS"/>
              </a:rPr>
              <a:t> </a:t>
            </a:r>
            <a:r>
              <a:rPr dirty="0" sz="1900" spc="-150">
                <a:solidFill>
                  <a:srgbClr val="58626E"/>
                </a:solidFill>
                <a:latin typeface="Trebuchet MS"/>
                <a:cs typeface="Trebuchet MS"/>
              </a:rPr>
              <a:t>for</a:t>
            </a:r>
            <a:r>
              <a:rPr dirty="0" sz="1900" spc="-140">
                <a:solidFill>
                  <a:srgbClr val="58626E"/>
                </a:solidFill>
                <a:latin typeface="Trebuchet MS"/>
                <a:cs typeface="Trebuchet MS"/>
              </a:rPr>
              <a:t> </a:t>
            </a:r>
            <a:r>
              <a:rPr dirty="0" sz="1900" spc="-145">
                <a:solidFill>
                  <a:srgbClr val="58626E"/>
                </a:solidFill>
                <a:latin typeface="Trebuchet MS"/>
                <a:cs typeface="Trebuchet MS"/>
              </a:rPr>
              <a:t>fewer</a:t>
            </a:r>
            <a:r>
              <a:rPr dirty="0" sz="1900" spc="-140">
                <a:solidFill>
                  <a:srgbClr val="58626E"/>
                </a:solidFill>
                <a:latin typeface="Trebuchet MS"/>
                <a:cs typeface="Trebuchet MS"/>
              </a:rPr>
              <a:t> </a:t>
            </a:r>
            <a:r>
              <a:rPr dirty="0" sz="1900" spc="-60">
                <a:solidFill>
                  <a:srgbClr val="58626E"/>
                </a:solidFill>
                <a:latin typeface="Trebuchet MS"/>
                <a:cs typeface="Trebuchet MS"/>
              </a:rPr>
              <a:t>than </a:t>
            </a:r>
            <a:r>
              <a:rPr dirty="0" sz="1900" spc="-140">
                <a:solidFill>
                  <a:srgbClr val="58626E"/>
                </a:solidFill>
                <a:latin typeface="Trebuchet MS"/>
                <a:cs typeface="Trebuchet MS"/>
              </a:rPr>
              <a:t>three</a:t>
            </a:r>
            <a:r>
              <a:rPr dirty="0" sz="1900" spc="-125">
                <a:solidFill>
                  <a:srgbClr val="58626E"/>
                </a:solidFill>
                <a:latin typeface="Trebuchet MS"/>
                <a:cs typeface="Trebuchet MS"/>
              </a:rPr>
              <a:t> </a:t>
            </a:r>
            <a:r>
              <a:rPr dirty="0" sz="1900" spc="-80">
                <a:solidFill>
                  <a:srgbClr val="58626E"/>
                </a:solidFill>
                <a:latin typeface="Trebuchet MS"/>
                <a:cs typeface="Trebuchet MS"/>
              </a:rPr>
              <a:t>destinations</a:t>
            </a:r>
            <a:r>
              <a:rPr dirty="0" sz="2150" spc="-80">
                <a:solidFill>
                  <a:srgbClr val="58626E"/>
                </a:solidFill>
                <a:latin typeface="Bahnschrift"/>
                <a:cs typeface="Bahnschrift"/>
              </a:rPr>
              <a:t>.</a:t>
            </a:r>
            <a:r>
              <a:rPr dirty="0" sz="2150" spc="10">
                <a:solidFill>
                  <a:srgbClr val="58626E"/>
                </a:solidFill>
                <a:latin typeface="Bahnschrift"/>
                <a:cs typeface="Bahnschrift"/>
              </a:rPr>
              <a:t> </a:t>
            </a:r>
            <a:r>
              <a:rPr dirty="0" sz="1900" spc="-75">
                <a:solidFill>
                  <a:srgbClr val="58626E"/>
                </a:solidFill>
                <a:latin typeface="Segoe UI Light"/>
                <a:cs typeface="Segoe UI Light"/>
              </a:rPr>
              <a:t>I</a:t>
            </a:r>
            <a:r>
              <a:rPr dirty="0" sz="1900" spc="-75">
                <a:solidFill>
                  <a:srgbClr val="58626E"/>
                </a:solidFill>
                <a:latin typeface="Trebuchet MS"/>
                <a:cs typeface="Trebuchet MS"/>
              </a:rPr>
              <a:t>nstead</a:t>
            </a:r>
            <a:r>
              <a:rPr dirty="0" sz="2150" spc="-75">
                <a:solidFill>
                  <a:srgbClr val="58626E"/>
                </a:solidFill>
                <a:latin typeface="Bahnschrift"/>
                <a:cs typeface="Bahnschrift"/>
              </a:rPr>
              <a:t>,</a:t>
            </a:r>
            <a:r>
              <a:rPr dirty="0" sz="2150" spc="5">
                <a:solidFill>
                  <a:srgbClr val="58626E"/>
                </a:solidFill>
                <a:latin typeface="Bahnschrift"/>
                <a:cs typeface="Bahnschrift"/>
              </a:rPr>
              <a:t> </a:t>
            </a:r>
            <a:r>
              <a:rPr dirty="0" sz="1900" spc="-40">
                <a:solidFill>
                  <a:srgbClr val="58626E"/>
                </a:solidFill>
                <a:latin typeface="Trebuchet MS"/>
                <a:cs typeface="Trebuchet MS"/>
              </a:rPr>
              <a:t>use</a:t>
            </a:r>
            <a:r>
              <a:rPr dirty="0" sz="1900" spc="-125">
                <a:solidFill>
                  <a:srgbClr val="58626E"/>
                </a:solidFill>
                <a:latin typeface="Trebuchet MS"/>
                <a:cs typeface="Trebuchet MS"/>
              </a:rPr>
              <a:t> </a:t>
            </a:r>
            <a:r>
              <a:rPr dirty="0" sz="1900" spc="-10">
                <a:solidFill>
                  <a:srgbClr val="58626E"/>
                </a:solidFill>
                <a:latin typeface="Trebuchet MS"/>
                <a:cs typeface="Trebuchet MS"/>
              </a:rPr>
              <a:t>tabs</a:t>
            </a:r>
            <a:r>
              <a:rPr dirty="0" sz="2150" spc="-10">
                <a:solidFill>
                  <a:srgbClr val="58626E"/>
                </a:solidFill>
                <a:latin typeface="Bahnschrift"/>
                <a:cs typeface="Bahnschrift"/>
              </a:rPr>
              <a:t>.</a:t>
            </a:r>
            <a:endParaRPr sz="2150">
              <a:latin typeface="Bahnschrift"/>
              <a:cs typeface="Bahnschrift"/>
            </a:endParaRPr>
          </a:p>
          <a:p>
            <a:pPr marL="469900">
              <a:lnSpc>
                <a:spcPct val="100000"/>
              </a:lnSpc>
              <a:spcBef>
                <a:spcPts val="1570"/>
              </a:spcBef>
            </a:pPr>
            <a:r>
              <a:rPr dirty="0" sz="1900" spc="-110">
                <a:solidFill>
                  <a:srgbClr val="1F2328"/>
                </a:solidFill>
                <a:latin typeface="Trebuchet MS"/>
                <a:cs typeface="Trebuchet MS"/>
              </a:rPr>
              <a:t>Material</a:t>
            </a:r>
            <a:r>
              <a:rPr dirty="0" sz="1900" spc="-12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25">
                <a:solidFill>
                  <a:srgbClr val="1F2328"/>
                </a:solidFill>
                <a:latin typeface="Trebuchet MS"/>
                <a:cs typeface="Trebuchet MS"/>
              </a:rPr>
              <a:t>Design</a:t>
            </a:r>
            <a:r>
              <a:rPr dirty="0" sz="1900" spc="-12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10">
                <a:solidFill>
                  <a:srgbClr val="1F2328"/>
                </a:solidFill>
                <a:latin typeface="Trebuchet MS"/>
                <a:cs typeface="Trebuchet MS"/>
              </a:rPr>
              <a:t>3</a:t>
            </a:r>
            <a:endParaRPr sz="1900">
              <a:latin typeface="Trebuchet MS"/>
              <a:cs typeface="Trebuchet MS"/>
            </a:endParaRPr>
          </a:p>
          <a:p>
            <a:pPr algn="ctr" marR="21590">
              <a:lnSpc>
                <a:spcPct val="100000"/>
              </a:lnSpc>
              <a:spcBef>
                <a:spcPts val="420"/>
              </a:spcBef>
            </a:pP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ナビゲ</a:t>
            </a:r>
            <a:r>
              <a:rPr dirty="0" sz="1850" spc="-130">
                <a:solidFill>
                  <a:srgbClr val="1F2328"/>
                </a:solidFill>
                <a:latin typeface="MS PGothic"/>
                <a:cs typeface="MS PGothic"/>
              </a:rPr>
              <a:t>ー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ションバ</a:t>
            </a:r>
            <a:r>
              <a:rPr dirty="0" sz="1850" spc="-130">
                <a:solidFill>
                  <a:srgbClr val="1F2328"/>
                </a:solidFill>
                <a:latin typeface="MS PGothic"/>
                <a:cs typeface="MS PGothic"/>
              </a:rPr>
              <a:t>ー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の</a:t>
            </a:r>
            <a:r>
              <a:rPr dirty="0" sz="1850" spc="-120">
                <a:solidFill>
                  <a:srgbClr val="1F2328"/>
                </a:solidFill>
                <a:latin typeface="Microsoft JhengHei"/>
                <a:cs typeface="Microsoft JhengHei"/>
              </a:rPr>
              <a:t>数 </a:t>
            </a:r>
            <a:r>
              <a:rPr dirty="0" sz="1850" spc="-130">
                <a:solidFill>
                  <a:srgbClr val="1F2328"/>
                </a:solidFill>
                <a:latin typeface="Cambria"/>
                <a:cs typeface="Cambria"/>
              </a:rPr>
              <a:t>≧ </a:t>
            </a:r>
            <a:r>
              <a:rPr dirty="0" sz="1900" spc="20">
                <a:solidFill>
                  <a:srgbClr val="1F2328"/>
                </a:solidFill>
                <a:latin typeface="Trebuchet MS"/>
                <a:cs typeface="Trebuchet MS"/>
              </a:rPr>
              <a:t>3</a:t>
            </a:r>
            <a:endParaRPr sz="19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869"/>
              </a:spcBef>
            </a:pPr>
            <a:r>
              <a:rPr dirty="0" sz="1900" spc="-145">
                <a:solidFill>
                  <a:srgbClr val="1F2328"/>
                </a:solidFill>
                <a:latin typeface="Trebuchet MS"/>
                <a:cs typeface="Trebuchet MS"/>
              </a:rPr>
              <a:t>Flutter</a:t>
            </a:r>
            <a:r>
              <a:rPr dirty="0" sz="1900" spc="-8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215">
                <a:solidFill>
                  <a:srgbClr val="1F2328"/>
                </a:solidFill>
                <a:latin typeface="SimSun"/>
                <a:cs typeface="SimSun"/>
              </a:rPr>
              <a:t>ライブラリ</a:t>
            </a:r>
            <a:endParaRPr sz="1900">
              <a:latin typeface="SimSun"/>
              <a:cs typeface="SimSun"/>
            </a:endParaRPr>
          </a:p>
          <a:p>
            <a:pPr algn="ctr" marR="27305">
              <a:lnSpc>
                <a:spcPct val="100000"/>
              </a:lnSpc>
              <a:spcBef>
                <a:spcPts val="420"/>
              </a:spcBef>
            </a:pP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ナビゲ</a:t>
            </a:r>
            <a:r>
              <a:rPr dirty="0" sz="1850" spc="-130">
                <a:solidFill>
                  <a:srgbClr val="1F2328"/>
                </a:solidFill>
                <a:latin typeface="MS PGothic"/>
                <a:cs typeface="MS PGothic"/>
              </a:rPr>
              <a:t>ー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ションバ</a:t>
            </a:r>
            <a:r>
              <a:rPr dirty="0" sz="1850" spc="-130">
                <a:solidFill>
                  <a:srgbClr val="1F2328"/>
                </a:solidFill>
                <a:latin typeface="MS PGothic"/>
                <a:cs typeface="MS PGothic"/>
              </a:rPr>
              <a:t>ー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の</a:t>
            </a:r>
            <a:r>
              <a:rPr dirty="0" sz="1850" spc="-120">
                <a:solidFill>
                  <a:srgbClr val="1F2328"/>
                </a:solidFill>
                <a:latin typeface="Microsoft JhengHei"/>
                <a:cs typeface="Microsoft JhengHei"/>
              </a:rPr>
              <a:t>数 </a:t>
            </a:r>
            <a:r>
              <a:rPr dirty="0" sz="1850" spc="-130">
                <a:solidFill>
                  <a:srgbClr val="1F2328"/>
                </a:solidFill>
                <a:latin typeface="Cambria"/>
                <a:cs typeface="Cambria"/>
              </a:rPr>
              <a:t>≧ </a:t>
            </a:r>
            <a:r>
              <a:rPr dirty="0" sz="1900" spc="-50">
                <a:solidFill>
                  <a:srgbClr val="1F2328"/>
                </a:solidFill>
                <a:latin typeface="Trebuchet MS"/>
                <a:cs typeface="Trebuchet MS"/>
              </a:rPr>
              <a:t>2</a:t>
            </a:r>
            <a:endParaRPr sz="1900">
              <a:latin typeface="Trebuchet MS"/>
              <a:cs typeface="Trebuchet MS"/>
            </a:endParaRPr>
          </a:p>
          <a:p>
            <a:pPr marL="12700" marR="5080" indent="-635">
              <a:lnSpc>
                <a:spcPct val="118900"/>
              </a:lnSpc>
              <a:spcBef>
                <a:spcPts val="1250"/>
              </a:spcBef>
            </a:pPr>
            <a:r>
              <a:rPr dirty="0" sz="1850" spc="-210">
                <a:solidFill>
                  <a:srgbClr val="1F2328"/>
                </a:solidFill>
                <a:latin typeface="SimSun"/>
                <a:cs typeface="SimSun"/>
              </a:rPr>
              <a:t>出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典</a:t>
            </a:r>
            <a:r>
              <a:rPr dirty="0" sz="1850" spc="680">
                <a:solidFill>
                  <a:srgbClr val="1F2328"/>
                </a:solidFill>
                <a:latin typeface="MS PGothic"/>
                <a:cs typeface="MS PGothic"/>
              </a:rPr>
              <a:t>： </a:t>
            </a:r>
            <a:r>
              <a:rPr dirty="0" sz="1900" spc="-135">
                <a:solidFill>
                  <a:srgbClr val="0969D9"/>
                </a:solidFill>
                <a:latin typeface="Trebuchet MS"/>
                <a:cs typeface="Trebuchet MS"/>
                <a:hlinkClick r:id="rId7"/>
              </a:rPr>
              <a:t>https://m3.material.io/components/navigation-</a:t>
            </a:r>
            <a:r>
              <a:rPr dirty="0" sz="1900" spc="-135">
                <a:solidFill>
                  <a:srgbClr val="0969D9"/>
                </a:solidFill>
                <a:latin typeface="Trebuchet MS"/>
                <a:cs typeface="Trebuchet MS"/>
              </a:rPr>
              <a:t> </a:t>
            </a:r>
            <a:r>
              <a:rPr dirty="0" sz="1900" spc="-45">
                <a:solidFill>
                  <a:srgbClr val="0969D9"/>
                </a:solidFill>
                <a:latin typeface="Trebuchet MS"/>
                <a:cs typeface="Trebuchet MS"/>
                <a:hlinkClick r:id="rId7"/>
              </a:rPr>
              <a:t>bar/guidelines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2456496"/>
            <a:ext cx="2727325" cy="4914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360">
                <a:latin typeface="Yu Gothic Medium"/>
                <a:cs typeface="Yu Gothic Medium"/>
              </a:rPr>
              <a:t>権限</a:t>
            </a:r>
            <a:r>
              <a:rPr dirty="0" spc="-400"/>
              <a:t>による</a:t>
            </a:r>
            <a:r>
              <a:rPr dirty="0" sz="3000" spc="-360"/>
              <a:t>制</a:t>
            </a:r>
            <a:r>
              <a:rPr dirty="0" sz="3000" spc="-360">
                <a:latin typeface="Yu Gothic Medium"/>
                <a:cs typeface="Yu Gothic Medium"/>
              </a:rPr>
              <a:t>御</a:t>
            </a:r>
            <a:r>
              <a:rPr dirty="0" sz="3000" spc="-409"/>
              <a:t>案</a:t>
            </a:r>
            <a:endParaRPr sz="3000">
              <a:latin typeface="Yu Gothic Medium"/>
              <a:cs typeface="Yu Gothic Medium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57845" y="3113013"/>
            <a:ext cx="5849620" cy="122555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900" spc="20">
                <a:solidFill>
                  <a:srgbClr val="1F2328"/>
                </a:solidFill>
                <a:latin typeface="Trebuchet MS"/>
                <a:cs typeface="Trebuchet MS"/>
              </a:rPr>
              <a:t>  </a:t>
            </a:r>
            <a:r>
              <a:rPr dirty="0" sz="1900" spc="-254">
                <a:solidFill>
                  <a:srgbClr val="1F2328"/>
                </a:solidFill>
                <a:latin typeface="Trebuchet MS"/>
                <a:cs typeface="Trebuchet MS"/>
              </a:rPr>
              <a:t>. 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権限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に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応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じてナビゲ</a:t>
            </a:r>
            <a:r>
              <a:rPr dirty="0" sz="1850" spc="-130">
                <a:solidFill>
                  <a:srgbClr val="1F2328"/>
                </a:solidFill>
                <a:latin typeface="MS PGothic"/>
                <a:cs typeface="MS PGothic"/>
              </a:rPr>
              <a:t>ー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ションバ</a:t>
            </a:r>
            <a:r>
              <a:rPr dirty="0" sz="1850" spc="-130">
                <a:solidFill>
                  <a:srgbClr val="1F2328"/>
                </a:solidFill>
                <a:latin typeface="MS PGothic"/>
                <a:cs typeface="MS PGothic"/>
              </a:rPr>
              <a:t>ー</a:t>
            </a:r>
            <a:r>
              <a:rPr dirty="0" sz="1900" spc="-385">
                <a:solidFill>
                  <a:srgbClr val="1F2328"/>
                </a:solidFill>
                <a:latin typeface="SimSun"/>
                <a:cs typeface="SimSun"/>
              </a:rPr>
              <a:t>を </a:t>
            </a:r>
            <a:r>
              <a:rPr dirty="0" sz="1850" spc="-185">
                <a:solidFill>
                  <a:srgbClr val="1F2328"/>
                </a:solidFill>
                <a:latin typeface="Yu Gothic Medium"/>
                <a:cs typeface="Yu Gothic Medium"/>
              </a:rPr>
              <a:t>⾮表⽰ 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して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制御</a:t>
            </a:r>
            <a:r>
              <a:rPr dirty="0" sz="1900" spc="-155">
                <a:solidFill>
                  <a:srgbClr val="1F2328"/>
                </a:solidFill>
                <a:latin typeface="SimSun"/>
                <a:cs typeface="SimSun"/>
              </a:rPr>
              <a:t>する</a:t>
            </a: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1900" spc="20">
                <a:solidFill>
                  <a:srgbClr val="1F2328"/>
                </a:solidFill>
                <a:latin typeface="Trebuchet MS"/>
                <a:cs typeface="Trebuchet MS"/>
              </a:rPr>
              <a:t>  </a:t>
            </a:r>
            <a:r>
              <a:rPr dirty="0" sz="1900" spc="-250">
                <a:solidFill>
                  <a:srgbClr val="1F2328"/>
                </a:solidFill>
                <a:latin typeface="Trebuchet MS"/>
                <a:cs typeface="Trebuchet MS"/>
              </a:rPr>
              <a:t>. 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権限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に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応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じてナビゲ</a:t>
            </a:r>
            <a:r>
              <a:rPr dirty="0" sz="1850" spc="-130">
                <a:solidFill>
                  <a:srgbClr val="1F2328"/>
                </a:solidFill>
                <a:latin typeface="MS PGothic"/>
                <a:cs typeface="MS PGothic"/>
              </a:rPr>
              <a:t>ー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ションバ</a:t>
            </a:r>
            <a:r>
              <a:rPr dirty="0" sz="1850" spc="-130">
                <a:solidFill>
                  <a:srgbClr val="1F2328"/>
                </a:solidFill>
                <a:latin typeface="MS PGothic"/>
                <a:cs typeface="MS PGothic"/>
              </a:rPr>
              <a:t>ー</a:t>
            </a:r>
            <a:r>
              <a:rPr dirty="0" sz="1900" spc="-385">
                <a:solidFill>
                  <a:srgbClr val="1F2328"/>
                </a:solidFill>
                <a:latin typeface="SimSun"/>
                <a:cs typeface="SimSun"/>
              </a:rPr>
              <a:t>を </a:t>
            </a:r>
            <a:r>
              <a:rPr dirty="0" sz="1850" spc="-210">
                <a:solidFill>
                  <a:srgbClr val="1F2328"/>
                </a:solidFill>
                <a:latin typeface="Yu Gothic Medium"/>
                <a:cs typeface="Yu Gothic Medium"/>
              </a:rPr>
              <a:t>⾮</a:t>
            </a:r>
            <a:r>
              <a:rPr dirty="0" sz="1850" spc="-285">
                <a:solidFill>
                  <a:srgbClr val="1F2328"/>
                </a:solidFill>
                <a:latin typeface="SimSun"/>
                <a:cs typeface="SimSun"/>
              </a:rPr>
              <a:t>活性化 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して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制御</a:t>
            </a:r>
            <a:r>
              <a:rPr dirty="0" sz="1900" spc="-155">
                <a:solidFill>
                  <a:srgbClr val="1F2328"/>
                </a:solidFill>
                <a:latin typeface="SimSun"/>
                <a:cs typeface="SimSun"/>
              </a:rPr>
              <a:t>する</a:t>
            </a: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1900" spc="20">
                <a:solidFill>
                  <a:srgbClr val="1F2328"/>
                </a:solidFill>
                <a:latin typeface="Trebuchet MS"/>
                <a:cs typeface="Trebuchet MS"/>
              </a:rPr>
              <a:t>  </a:t>
            </a:r>
            <a:r>
              <a:rPr dirty="0" sz="1900" spc="-254">
                <a:solidFill>
                  <a:srgbClr val="1F2328"/>
                </a:solidFill>
                <a:latin typeface="Trebuchet MS"/>
                <a:cs typeface="Trebuchet MS"/>
              </a:rPr>
              <a:t>. 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権限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に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応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じてナビゲ</a:t>
            </a:r>
            <a:r>
              <a:rPr dirty="0" sz="1850" spc="-130">
                <a:solidFill>
                  <a:srgbClr val="1F2328"/>
                </a:solidFill>
                <a:latin typeface="MS PGothic"/>
                <a:cs typeface="MS PGothic"/>
              </a:rPr>
              <a:t>ー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ションバ</a:t>
            </a:r>
            <a:r>
              <a:rPr dirty="0" sz="1850" spc="-130">
                <a:solidFill>
                  <a:srgbClr val="1F2328"/>
                </a:solidFill>
                <a:latin typeface="MS PGothic"/>
                <a:cs typeface="MS PGothic"/>
              </a:rPr>
              <a:t>ー</a:t>
            </a:r>
            <a:r>
              <a:rPr dirty="0" sz="1900" spc="-390">
                <a:solidFill>
                  <a:srgbClr val="1F2328"/>
                </a:solidFill>
                <a:latin typeface="SimSun"/>
                <a:cs typeface="SimSun"/>
              </a:rPr>
              <a:t>の </a:t>
            </a:r>
            <a:r>
              <a:rPr dirty="0" sz="1850" spc="-210">
                <a:solidFill>
                  <a:srgbClr val="1F2328"/>
                </a:solidFill>
                <a:latin typeface="SimSun"/>
                <a:cs typeface="SimSun"/>
              </a:rPr>
              <a:t>画</a:t>
            </a:r>
            <a:r>
              <a:rPr dirty="0" sz="1850" spc="-210">
                <a:solidFill>
                  <a:srgbClr val="1F2328"/>
                </a:solidFill>
                <a:latin typeface="Yu Gothic Medium"/>
                <a:cs typeface="Yu Gothic Medium"/>
              </a:rPr>
              <a:t>⾯</a:t>
            </a:r>
            <a:r>
              <a:rPr dirty="0" sz="1850" spc="-355">
                <a:solidFill>
                  <a:srgbClr val="1F2328"/>
                </a:solidFill>
                <a:latin typeface="SimSun"/>
                <a:cs typeface="SimSun"/>
              </a:rPr>
              <a:t>内 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で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制御</a:t>
            </a:r>
            <a:r>
              <a:rPr dirty="0" sz="1900" spc="-155">
                <a:solidFill>
                  <a:srgbClr val="1F2328"/>
                </a:solidFill>
                <a:latin typeface="SimSun"/>
                <a:cs typeface="SimSun"/>
              </a:rPr>
              <a:t>する</a:t>
            </a:r>
            <a:endParaRPr sz="19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49" y="247650"/>
            <a:ext cx="2857499" cy="63626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31012" y="1723071"/>
            <a:ext cx="2727325" cy="4914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360">
                <a:latin typeface="Yu Gothic Medium"/>
                <a:cs typeface="Yu Gothic Medium"/>
              </a:rPr>
              <a:t>⾮表⽰</a:t>
            </a:r>
            <a:r>
              <a:rPr dirty="0" spc="-400"/>
              <a:t>による</a:t>
            </a:r>
            <a:r>
              <a:rPr dirty="0" sz="3000" spc="-360"/>
              <a:t>制</a:t>
            </a:r>
            <a:r>
              <a:rPr dirty="0" sz="3000" spc="-409">
                <a:latin typeface="Yu Gothic Medium"/>
                <a:cs typeface="Yu Gothic Medium"/>
              </a:rPr>
              <a:t>御</a:t>
            </a:r>
            <a:endParaRPr sz="3000">
              <a:latin typeface="Yu Gothic Medium"/>
              <a:cs typeface="Yu Gothic Medium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6124" y="3324224"/>
            <a:ext cx="76200" cy="761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6124" y="3724274"/>
            <a:ext cx="76200" cy="761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6124" y="4905374"/>
            <a:ext cx="76200" cy="7619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6832898" y="2477875"/>
            <a:ext cx="3957954" cy="259461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500" spc="-20" b="1">
                <a:solidFill>
                  <a:srgbClr val="1F2328"/>
                </a:solidFill>
                <a:latin typeface="Trebuchet MS"/>
                <a:cs typeface="Trebuchet MS"/>
              </a:rPr>
              <a:t>P</a:t>
            </a:r>
            <a:r>
              <a:rPr dirty="0" sz="2800" spc="-20" b="1">
                <a:solidFill>
                  <a:srgbClr val="1F2328"/>
                </a:solidFill>
                <a:latin typeface="Trebuchet MS"/>
                <a:cs typeface="Trebuchet MS"/>
              </a:rPr>
              <a:t>ros</a:t>
            </a:r>
            <a:endParaRPr sz="2800">
              <a:latin typeface="Trebuchet MS"/>
              <a:cs typeface="Trebuchet MS"/>
            </a:endParaRPr>
          </a:p>
          <a:p>
            <a:pPr marL="467995">
              <a:lnSpc>
                <a:spcPct val="100000"/>
              </a:lnSpc>
              <a:spcBef>
                <a:spcPts val="2115"/>
              </a:spcBef>
            </a:pPr>
            <a:r>
              <a:rPr dirty="0" sz="1900" spc="-300">
                <a:solidFill>
                  <a:srgbClr val="1F2328"/>
                </a:solidFill>
                <a:latin typeface="SimSun"/>
                <a:cs typeface="SimSun"/>
              </a:rPr>
              <a:t>シンプルな </a:t>
            </a:r>
            <a:r>
              <a:rPr dirty="0" sz="1900" spc="-25">
                <a:solidFill>
                  <a:srgbClr val="1F2328"/>
                </a:solidFill>
                <a:latin typeface="Trebuchet MS"/>
                <a:cs typeface="Trebuchet MS"/>
              </a:rPr>
              <a:t>UI</a:t>
            </a:r>
            <a:endParaRPr sz="1900">
              <a:latin typeface="Trebuchet MS"/>
              <a:cs typeface="Trebuchet MS"/>
            </a:endParaRPr>
          </a:p>
          <a:p>
            <a:pPr marL="467995">
              <a:lnSpc>
                <a:spcPct val="100000"/>
              </a:lnSpc>
              <a:spcBef>
                <a:spcPts val="870"/>
              </a:spcBef>
            </a:pP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セキュリティの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向</a:t>
            </a:r>
            <a:r>
              <a:rPr dirty="0" sz="1850" spc="-50">
                <a:solidFill>
                  <a:srgbClr val="1F2328"/>
                </a:solidFill>
                <a:latin typeface="SimSun"/>
                <a:cs typeface="SimSun"/>
              </a:rPr>
              <a:t>上</a:t>
            </a:r>
            <a:endParaRPr sz="18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dirty="0" sz="2500" spc="-20" b="1">
                <a:solidFill>
                  <a:srgbClr val="1F2328"/>
                </a:solidFill>
                <a:latin typeface="Trebuchet MS"/>
                <a:cs typeface="Trebuchet MS"/>
              </a:rPr>
              <a:t>C</a:t>
            </a:r>
            <a:r>
              <a:rPr dirty="0" sz="2800" spc="-20" b="1">
                <a:solidFill>
                  <a:srgbClr val="1F2328"/>
                </a:solidFill>
                <a:latin typeface="Trebuchet MS"/>
                <a:cs typeface="Trebuchet MS"/>
              </a:rPr>
              <a:t>ons</a:t>
            </a:r>
            <a:endParaRPr sz="2800">
              <a:latin typeface="Trebuchet MS"/>
              <a:cs typeface="Trebuchet MS"/>
            </a:endParaRPr>
          </a:p>
          <a:p>
            <a:pPr marL="467995">
              <a:lnSpc>
                <a:spcPct val="100000"/>
              </a:lnSpc>
              <a:spcBef>
                <a:spcPts val="2040"/>
              </a:spcBef>
            </a:pPr>
            <a:r>
              <a:rPr dirty="0" sz="1900" spc="-110">
                <a:solidFill>
                  <a:srgbClr val="1F2328"/>
                </a:solidFill>
                <a:latin typeface="Trebuchet MS"/>
                <a:cs typeface="Trebuchet MS"/>
              </a:rPr>
              <a:t>Material</a:t>
            </a:r>
            <a:r>
              <a:rPr dirty="0" sz="1900" spc="-9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25">
                <a:solidFill>
                  <a:srgbClr val="1F2328"/>
                </a:solidFill>
                <a:latin typeface="Trebuchet MS"/>
                <a:cs typeface="Trebuchet MS"/>
              </a:rPr>
              <a:t>Design</a:t>
            </a:r>
            <a:r>
              <a:rPr dirty="0" sz="1900" spc="-95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ガイドラインの</a:t>
            </a:r>
            <a:r>
              <a:rPr dirty="0" sz="1850" spc="-210">
                <a:solidFill>
                  <a:srgbClr val="1F2328"/>
                </a:solidFill>
                <a:latin typeface="SimSun"/>
                <a:cs typeface="SimSun"/>
              </a:rPr>
              <a:t>逸</a:t>
            </a:r>
            <a:r>
              <a:rPr dirty="0" sz="1850" spc="-60">
                <a:solidFill>
                  <a:srgbClr val="1F2328"/>
                </a:solidFill>
                <a:latin typeface="Microsoft JhengHei"/>
                <a:cs typeface="Microsoft JhengHei"/>
              </a:rPr>
              <a:t>脱</a:t>
            </a:r>
            <a:endParaRPr sz="1850">
              <a:latin typeface="Microsoft JhengHei"/>
              <a:cs typeface="Microsoft JhengHe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49" y="247650"/>
            <a:ext cx="2857499" cy="63626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31012" y="1523046"/>
            <a:ext cx="3065145" cy="4914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360">
                <a:latin typeface="Yu Gothic Medium"/>
                <a:cs typeface="Yu Gothic Medium"/>
              </a:rPr>
              <a:t>⾮</a:t>
            </a:r>
            <a:r>
              <a:rPr dirty="0" sz="3000" spc="-360"/>
              <a:t>活性化</a:t>
            </a:r>
            <a:r>
              <a:rPr dirty="0" spc="-400"/>
              <a:t>による</a:t>
            </a:r>
            <a:r>
              <a:rPr dirty="0" sz="3000" spc="-360"/>
              <a:t>制</a:t>
            </a:r>
            <a:r>
              <a:rPr dirty="0" sz="3000" spc="-409">
                <a:latin typeface="Yu Gothic Medium"/>
                <a:cs typeface="Yu Gothic Medium"/>
              </a:rPr>
              <a:t>御</a:t>
            </a:r>
            <a:endParaRPr sz="3000">
              <a:latin typeface="Yu Gothic Medium"/>
              <a:cs typeface="Yu Gothic Medium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6124" y="3124199"/>
            <a:ext cx="76200" cy="761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6124" y="3524249"/>
            <a:ext cx="76200" cy="761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6124" y="4705349"/>
            <a:ext cx="76200" cy="761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6124" y="5105399"/>
            <a:ext cx="76200" cy="7619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6832898" y="2277850"/>
            <a:ext cx="4491355" cy="29940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500" spc="-20" b="1">
                <a:solidFill>
                  <a:srgbClr val="1F2328"/>
                </a:solidFill>
                <a:latin typeface="Trebuchet MS"/>
                <a:cs typeface="Trebuchet MS"/>
              </a:rPr>
              <a:t>P</a:t>
            </a:r>
            <a:r>
              <a:rPr dirty="0" sz="2800" spc="-20" b="1">
                <a:solidFill>
                  <a:srgbClr val="1F2328"/>
                </a:solidFill>
                <a:latin typeface="Trebuchet MS"/>
                <a:cs typeface="Trebuchet MS"/>
              </a:rPr>
              <a:t>ros</a:t>
            </a:r>
            <a:endParaRPr sz="2800">
              <a:latin typeface="Trebuchet MS"/>
              <a:cs typeface="Trebuchet MS"/>
            </a:endParaRPr>
          </a:p>
          <a:p>
            <a:pPr marL="467995">
              <a:lnSpc>
                <a:spcPct val="100000"/>
              </a:lnSpc>
              <a:spcBef>
                <a:spcPts val="2115"/>
              </a:spcBef>
            </a:pPr>
            <a:r>
              <a:rPr dirty="0" sz="1900" spc="-110">
                <a:solidFill>
                  <a:srgbClr val="1F2328"/>
                </a:solidFill>
                <a:latin typeface="Trebuchet MS"/>
                <a:cs typeface="Trebuchet MS"/>
              </a:rPr>
              <a:t>Material</a:t>
            </a:r>
            <a:r>
              <a:rPr dirty="0" sz="1900" spc="-9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25">
                <a:solidFill>
                  <a:srgbClr val="1F2328"/>
                </a:solidFill>
                <a:latin typeface="Trebuchet MS"/>
                <a:cs typeface="Trebuchet MS"/>
              </a:rPr>
              <a:t>Design</a:t>
            </a:r>
            <a:r>
              <a:rPr dirty="0" sz="1900" spc="-95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ガイドラインの</a:t>
            </a:r>
            <a:r>
              <a:rPr dirty="0" sz="1850" spc="-135">
                <a:solidFill>
                  <a:srgbClr val="1F2328"/>
                </a:solidFill>
                <a:latin typeface="SimSun"/>
                <a:cs typeface="SimSun"/>
              </a:rPr>
              <a:t>遵守</a:t>
            </a:r>
            <a:endParaRPr sz="1850">
              <a:latin typeface="SimSun"/>
              <a:cs typeface="SimSun"/>
            </a:endParaRPr>
          </a:p>
          <a:p>
            <a:pPr marL="467995">
              <a:lnSpc>
                <a:spcPct val="100000"/>
              </a:lnSpc>
              <a:spcBef>
                <a:spcPts val="870"/>
              </a:spcBef>
            </a:pP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ユ</a:t>
            </a:r>
            <a:r>
              <a:rPr dirty="0" sz="1850" spc="-130">
                <a:solidFill>
                  <a:srgbClr val="1F2328"/>
                </a:solidFill>
                <a:latin typeface="MS PGothic"/>
                <a:cs typeface="MS PGothic"/>
              </a:rPr>
              <a:t>ー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ザ</a:t>
            </a:r>
            <a:r>
              <a:rPr dirty="0" sz="1850" spc="-130">
                <a:solidFill>
                  <a:srgbClr val="1F2328"/>
                </a:solidFill>
                <a:latin typeface="MS PGothic"/>
                <a:cs typeface="MS PGothic"/>
              </a:rPr>
              <a:t>ー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に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対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する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権限制御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のヒントを</a:t>
            </a:r>
            <a:r>
              <a:rPr dirty="0" sz="1850" spc="-130">
                <a:solidFill>
                  <a:srgbClr val="1F2328"/>
                </a:solidFill>
                <a:latin typeface="Microsoft JhengHei"/>
                <a:cs typeface="Microsoft JhengHei"/>
              </a:rPr>
              <a:t>提供</a:t>
            </a:r>
            <a:endParaRPr sz="185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dirty="0" sz="2500" spc="-20" b="1">
                <a:solidFill>
                  <a:srgbClr val="1F2328"/>
                </a:solidFill>
                <a:latin typeface="Trebuchet MS"/>
                <a:cs typeface="Trebuchet MS"/>
              </a:rPr>
              <a:t>C</a:t>
            </a:r>
            <a:r>
              <a:rPr dirty="0" sz="2800" spc="-20" b="1">
                <a:solidFill>
                  <a:srgbClr val="1F2328"/>
                </a:solidFill>
                <a:latin typeface="Trebuchet MS"/>
                <a:cs typeface="Trebuchet MS"/>
              </a:rPr>
              <a:t>ons</a:t>
            </a:r>
            <a:endParaRPr sz="2800">
              <a:latin typeface="Trebuchet MS"/>
              <a:cs typeface="Trebuchet MS"/>
            </a:endParaRPr>
          </a:p>
          <a:p>
            <a:pPr marL="467995" marR="848994">
              <a:lnSpc>
                <a:spcPct val="138200"/>
              </a:lnSpc>
              <a:spcBef>
                <a:spcPts val="1165"/>
              </a:spcBef>
            </a:pP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ユ</a:t>
            </a:r>
            <a:r>
              <a:rPr dirty="0" sz="1850" spc="-130">
                <a:solidFill>
                  <a:srgbClr val="1F2328"/>
                </a:solidFill>
                <a:latin typeface="MS PGothic"/>
                <a:cs typeface="MS PGothic"/>
              </a:rPr>
              <a:t>ー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ザ</a:t>
            </a:r>
            <a:r>
              <a:rPr dirty="0" sz="1850" spc="-130">
                <a:solidFill>
                  <a:srgbClr val="1F2328"/>
                </a:solidFill>
                <a:latin typeface="MS PGothic"/>
                <a:cs typeface="MS PGothic"/>
              </a:rPr>
              <a:t>ー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に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対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する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混</a:t>
            </a:r>
            <a:r>
              <a:rPr dirty="0" sz="1850" spc="-210">
                <a:solidFill>
                  <a:srgbClr val="1F2328"/>
                </a:solidFill>
                <a:latin typeface="SimSun"/>
                <a:cs typeface="SimSun"/>
              </a:rPr>
              <a:t>乱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を</a:t>
            </a:r>
            <a:r>
              <a:rPr dirty="0" sz="1850" spc="-210">
                <a:solidFill>
                  <a:srgbClr val="1F2328"/>
                </a:solidFill>
                <a:latin typeface="SimSun"/>
                <a:cs typeface="SimSun"/>
              </a:rPr>
              <a:t>招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く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恐</a:t>
            </a:r>
            <a:r>
              <a:rPr dirty="0" sz="1900" spc="-120">
                <a:solidFill>
                  <a:srgbClr val="1F2328"/>
                </a:solidFill>
                <a:latin typeface="SimSun"/>
                <a:cs typeface="SimSun"/>
              </a:rPr>
              <a:t>れ</a:t>
            </a:r>
            <a:r>
              <a:rPr dirty="0" sz="1850" spc="-210">
                <a:solidFill>
                  <a:srgbClr val="1F2328"/>
                </a:solidFill>
                <a:latin typeface="Microsoft JhengHei"/>
                <a:cs typeface="Microsoft JhengHei"/>
              </a:rPr>
              <a:t>通知件数</a:t>
            </a:r>
            <a:r>
              <a:rPr dirty="0" sz="1900" spc="-254">
                <a:solidFill>
                  <a:srgbClr val="1F2328"/>
                </a:solidFill>
                <a:latin typeface="SimSun"/>
                <a:cs typeface="SimSun"/>
              </a:rPr>
              <a:t>などのバッジ</a:t>
            </a:r>
            <a:r>
              <a:rPr dirty="0" sz="1850" spc="-130">
                <a:solidFill>
                  <a:srgbClr val="1F2328"/>
                </a:solidFill>
                <a:latin typeface="Microsoft JhengHei"/>
                <a:cs typeface="Microsoft JhengHei"/>
              </a:rPr>
              <a:t>制御</a:t>
            </a:r>
            <a:endParaRPr sz="1850">
              <a:latin typeface="Microsoft JhengHei"/>
              <a:cs typeface="Microsoft JhengHe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969D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tmp-61911-snyWm9tIIQrp-.html</dc:title>
  <dcterms:created xsi:type="dcterms:W3CDTF">2025-01-24T04:02:41Z</dcterms:created>
  <dcterms:modified xsi:type="dcterms:W3CDTF">2025-01-24T04:02:41Z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2025-01-24T00:00:00Z</vt:filetime>
  </property>
  <property fmtid="{D5CDD505-2E9C-101B-9397-08002B2CF9AE}" pid="3" name="Creator">
    <vt:lpwstr>Created by Marp</vt:lpwstr>
  </property>
  <property fmtid="{D5CDD505-2E9C-101B-9397-08002B2CF9AE}" pid="4" name="LastSaved">
    <vt:filetime>2025-01-24T00:00:00Z</vt:filetime>
  </property>
  <property fmtid="{D5CDD505-2E9C-101B-9397-08002B2CF9AE}" pid="5" name="Producer">
    <vt:lpwstr>Created by Marp</vt:lpwstr>
  </property>
</Properties>
</file>