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56"/>
  </p:notesMasterIdLst>
  <p:sldIdLst>
    <p:sldId id="315" r:id="rId5"/>
    <p:sldId id="353" r:id="rId6"/>
    <p:sldId id="287" r:id="rId7"/>
    <p:sldId id="368" r:id="rId8"/>
    <p:sldId id="365" r:id="rId9"/>
    <p:sldId id="355" r:id="rId10"/>
    <p:sldId id="299" r:id="rId11"/>
    <p:sldId id="364" r:id="rId12"/>
    <p:sldId id="305" r:id="rId13"/>
    <p:sldId id="359" r:id="rId14"/>
    <p:sldId id="366" r:id="rId15"/>
    <p:sldId id="289" r:id="rId16"/>
    <p:sldId id="290" r:id="rId17"/>
    <p:sldId id="335" r:id="rId18"/>
    <p:sldId id="367" r:id="rId19"/>
    <p:sldId id="293" r:id="rId20"/>
    <p:sldId id="294" r:id="rId21"/>
    <p:sldId id="295" r:id="rId22"/>
    <p:sldId id="350" r:id="rId23"/>
    <p:sldId id="351" r:id="rId24"/>
    <p:sldId id="297" r:id="rId25"/>
    <p:sldId id="362" r:id="rId26"/>
    <p:sldId id="352" r:id="rId27"/>
    <p:sldId id="291" r:id="rId28"/>
    <p:sldId id="292" r:id="rId29"/>
    <p:sldId id="346" r:id="rId30"/>
    <p:sldId id="337" r:id="rId31"/>
    <p:sldId id="338" r:id="rId32"/>
    <p:sldId id="303" r:id="rId33"/>
    <p:sldId id="304" r:id="rId34"/>
    <p:sldId id="301" r:id="rId35"/>
    <p:sldId id="363" r:id="rId36"/>
    <p:sldId id="307" r:id="rId37"/>
    <p:sldId id="308" r:id="rId38"/>
    <p:sldId id="339" r:id="rId39"/>
    <p:sldId id="340" r:id="rId40"/>
    <p:sldId id="341" r:id="rId41"/>
    <p:sldId id="342" r:id="rId42"/>
    <p:sldId id="317" r:id="rId43"/>
    <p:sldId id="326" r:id="rId44"/>
    <p:sldId id="329" r:id="rId45"/>
    <p:sldId id="332" r:id="rId46"/>
    <p:sldId id="333" r:id="rId47"/>
    <p:sldId id="348" r:id="rId48"/>
    <p:sldId id="349" r:id="rId49"/>
    <p:sldId id="309" r:id="rId50"/>
    <p:sldId id="310" r:id="rId51"/>
    <p:sldId id="311" r:id="rId52"/>
    <p:sldId id="312" r:id="rId53"/>
    <p:sldId id="313" r:id="rId54"/>
    <p:sldId id="314" r:id="rId55"/>
  </p:sldIdLst>
  <p:sldSz cx="9144000" cy="5143500" type="screen16x9"/>
  <p:notesSz cx="7019925" cy="93059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WS Simple Icons" id="{25BB2EB4-630B-4BD9-9A3D-00D2F84CA616}">
          <p14:sldIdLst>
            <p14:sldId id="315"/>
          </p14:sldIdLst>
        </p14:section>
        <p14:section name="Table of Contents" id="{E980115F-1452-49D8-B6A6-ADE33C01A533}">
          <p14:sldIdLst>
            <p14:sldId id="353"/>
          </p14:sldIdLst>
        </p14:section>
        <p14:section name="Compute" id="{A6ADF34F-A91E-4E6D-89B0-287F660BC116}">
          <p14:sldIdLst>
            <p14:sldId id="287"/>
            <p14:sldId id="368"/>
            <p14:sldId id="365"/>
            <p14:sldId id="355"/>
          </p14:sldIdLst>
        </p14:section>
        <p14:section name="Storage" id="{80D2130B-709D-44AE-9B74-F35645BB14F3}">
          <p14:sldIdLst>
            <p14:sldId id="299"/>
            <p14:sldId id="364"/>
          </p14:sldIdLst>
        </p14:section>
        <p14:section name="Database" id="{2D75F611-5390-4740-89BB-DF846DD6FD2F}">
          <p14:sldIdLst>
            <p14:sldId id="305"/>
            <p14:sldId id="359"/>
            <p14:sldId id="366"/>
          </p14:sldIdLst>
        </p14:section>
        <p14:section name="Networking &amp; Content Delivery" id="{E8B780DF-48AB-45D1-A032-B49B3B12619D}">
          <p14:sldIdLst>
            <p14:sldId id="289"/>
            <p14:sldId id="290"/>
          </p14:sldIdLst>
        </p14:section>
        <p14:section name="Migration" id="{C8979F66-D7C1-475C-93B0-7986D8DD112A}">
          <p14:sldIdLst>
            <p14:sldId id="335"/>
            <p14:sldId id="367"/>
          </p14:sldIdLst>
        </p14:section>
        <p14:section name="Developer Tools" id="{110A1199-175E-42AA-9A66-E6A03CEA0691}">
          <p14:sldIdLst>
            <p14:sldId id="293"/>
            <p14:sldId id="294"/>
          </p14:sldIdLst>
        </p14:section>
        <p14:section name="Management Tools" id="{2EEC2EC3-AC51-4D15-BCB2-0D68E5430DD0}">
          <p14:sldIdLst>
            <p14:sldId id="295"/>
            <p14:sldId id="350"/>
            <p14:sldId id="351"/>
          </p14:sldIdLst>
        </p14:section>
        <p14:section name="Security, Identity &amp; Compliance" id="{8E5A1069-3DDB-4261-BBC9-39C0D31A6932}">
          <p14:sldIdLst>
            <p14:sldId id="297"/>
            <p14:sldId id="362"/>
            <p14:sldId id="352"/>
          </p14:sldIdLst>
        </p14:section>
        <p14:section name="Analytics" id="{0FAE4EA2-1B06-4DA6-AD77-148B341CC283}">
          <p14:sldIdLst>
            <p14:sldId id="291"/>
            <p14:sldId id="292"/>
            <p14:sldId id="346"/>
          </p14:sldIdLst>
        </p14:section>
        <p14:section name="Artificial Intelligence" id="{3E2F8DCB-8F70-4D33-B957-52DD48C3DF7E}">
          <p14:sldIdLst>
            <p14:sldId id="337"/>
            <p14:sldId id="338"/>
          </p14:sldIdLst>
        </p14:section>
        <p14:section name="Mobile Services" id="{FFE088EE-BFFD-45F3-827C-010318F79020}">
          <p14:sldIdLst>
            <p14:sldId id="303"/>
            <p14:sldId id="304"/>
          </p14:sldIdLst>
        </p14:section>
        <p14:section name="Application Services" id="{01711879-0E5D-43EA-BAD4-A2C24629A1D6}">
          <p14:sldIdLst>
            <p14:sldId id="301"/>
            <p14:sldId id="363"/>
          </p14:sldIdLst>
        </p14:section>
        <p14:section name="Messaging" id="{7EBB26A3-AE9A-4489-B8E4-A1FDF051FDC4}">
          <p14:sldIdLst>
            <p14:sldId id="307"/>
            <p14:sldId id="308"/>
          </p14:sldIdLst>
        </p14:section>
        <p14:section name="Business Productivity" id="{11A30BAC-6A94-4C32-AEF7-4DAF2EA31066}">
          <p14:sldIdLst>
            <p14:sldId id="339"/>
            <p14:sldId id="340"/>
          </p14:sldIdLst>
        </p14:section>
        <p14:section name="Desktop &amp; App Streaming" id="{C8981F1A-0047-4E1A-B901-018765D2CBDA}">
          <p14:sldIdLst>
            <p14:sldId id="341"/>
            <p14:sldId id="342"/>
          </p14:sldIdLst>
        </p14:section>
        <p14:section name="Internet of Things" id="{93F98BCB-2EEB-496A-BE34-55D8F5DA208B}">
          <p14:sldIdLst>
            <p14:sldId id="317"/>
            <p14:sldId id="326"/>
            <p14:sldId id="329"/>
          </p14:sldIdLst>
        </p14:section>
        <p14:section name="Game Development" id="{5FA8D8C1-8C78-412A-94D7-C70F9A449ADF}">
          <p14:sldIdLst>
            <p14:sldId id="332"/>
            <p14:sldId id="333"/>
          </p14:sldIdLst>
        </p14:section>
        <p14:section name="Contact Center" id="{347E8B65-93B1-4848-BC3C-BA2C90426F5E}">
          <p14:sldIdLst>
            <p14:sldId id="348"/>
            <p14:sldId id="349"/>
          </p14:sldIdLst>
        </p14:section>
        <p14:section name="General" id="{E035A413-7BA7-476C-8DD8-EE0C5FFE17C8}">
          <p14:sldIdLst>
            <p14:sldId id="309"/>
          </p14:sldIdLst>
        </p14:section>
        <p14:section name="On-Demand Workforce" id="{CD6BE6AD-3EED-4E32-BF64-D8C093E0570A}">
          <p14:sldIdLst>
            <p14:sldId id="310"/>
          </p14:sldIdLst>
        </p14:section>
        <p14:section name="SDKs" id="{EF595315-3B13-4F70-B837-93A125B6C339}">
          <p14:sldIdLst>
            <p14:sldId id="311"/>
          </p14:sldIdLst>
        </p14:section>
        <p14:section name="Groups" id="{832E0BA2-6A95-4EAE-82E9-D16A9478795F}">
          <p14:sldIdLst>
            <p14:sldId id="312"/>
            <p14:sldId id="313"/>
          </p14:sldIdLst>
        </p14:section>
        <p14:section name="Example" id="{9B265C79-9AA5-4393-9BEF-8FFE4E7A2AA7}">
          <p14:sldIdLst>
            <p14:sldId id="314"/>
          </p14:sldIdLst>
        </p14:section>
      </p14:sectionLst>
    </p:ex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7" name="Microsoft Office User" initials="Office [6]" lastIdx="1" clrIdx="7"/>
  <p:cmAuthor id="1" name="Alec Catalano" initials="" lastIdx="1" clrIdx="1"/>
  <p:cmAuthor id="2" name="Witsoe, Jen" initials="WJ" lastIdx="16" clrIdx="2"/>
  <p:cmAuthor id="3" name="Microsoft Office User" initials="Office" lastIdx="1" clrIdx="3"/>
  <p:cmAuthor id="4" name="Microsoft Office User" initials="Office [2]" lastIdx="1" clrIdx="4"/>
  <p:cmAuthor id="5" name="Microsoft Office User" initials="Office [3]" lastIdx="1" clrIdx="5"/>
  <p:cmAuthor id="6" name="Microsoft Office User" initials="Office [5]" lastIdx="1" clrIdx="6"/>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595A5D"/>
    <a:srgbClr val="414042"/>
    <a:srgbClr val="DCDCDC"/>
    <a:srgbClr val="4F81BD"/>
    <a:srgbClr val="0C9B2E"/>
    <a:srgbClr val="FFFAD0"/>
    <a:srgbClr val="FFF8AE"/>
    <a:srgbClr val="FCB64C"/>
    <a:srgbClr val="FEC4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45" autoAdjust="0"/>
    <p:restoredTop sz="95149" autoAdjust="0"/>
  </p:normalViewPr>
  <p:slideViewPr>
    <p:cSldViewPr snapToGrid="0" showGuides="1">
      <p:cViewPr varScale="1">
        <p:scale>
          <a:sx n="112" d="100"/>
          <a:sy n="112" d="100"/>
        </p:scale>
        <p:origin x="1140" y="108"/>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5296"/>
          </a:xfrm>
          <a:prstGeom prst="rect">
            <a:avLst/>
          </a:prstGeom>
        </p:spPr>
        <p:txBody>
          <a:bodyPr vert="horz" lIns="93287" tIns="46644" rIns="93287" bIns="46644" rtlCol="0"/>
          <a:lstStyle>
            <a:lvl1pPr algn="l">
              <a:defRPr sz="1200">
                <a:latin typeface="Arial"/>
              </a:defRPr>
            </a:lvl1pPr>
          </a:lstStyle>
          <a:p>
            <a:endParaRPr lang="en-US" dirty="0"/>
          </a:p>
        </p:txBody>
      </p:sp>
      <p:sp>
        <p:nvSpPr>
          <p:cNvPr id="3" name="Date Placeholder 2"/>
          <p:cNvSpPr>
            <a:spLocks noGrp="1"/>
          </p:cNvSpPr>
          <p:nvPr>
            <p:ph type="dt" idx="1"/>
          </p:nvPr>
        </p:nvSpPr>
        <p:spPr>
          <a:xfrm>
            <a:off x="3976333" y="0"/>
            <a:ext cx="3041968" cy="465296"/>
          </a:xfrm>
          <a:prstGeom prst="rect">
            <a:avLst/>
          </a:prstGeom>
        </p:spPr>
        <p:txBody>
          <a:bodyPr vert="horz" lIns="93287" tIns="46644" rIns="93287" bIns="46644" rtlCol="0"/>
          <a:lstStyle>
            <a:lvl1pPr algn="r">
              <a:defRPr sz="1200">
                <a:latin typeface="Arial"/>
              </a:defRPr>
            </a:lvl1pPr>
          </a:lstStyle>
          <a:p>
            <a:fld id="{0B25AC41-3BEC-9247-8322-91B80C013F2D}" type="datetimeFigureOut">
              <a:rPr lang="en-US" smtClean="0"/>
              <a:pPr/>
              <a:t>2/11/2018</a:t>
            </a:fld>
            <a:endParaRPr lang="en-US" dirty="0"/>
          </a:p>
        </p:txBody>
      </p:sp>
      <p:sp>
        <p:nvSpPr>
          <p:cNvPr id="4" name="Slide Image Placeholder 3"/>
          <p:cNvSpPr>
            <a:spLocks noGrp="1" noRot="1" noChangeAspect="1"/>
          </p:cNvSpPr>
          <p:nvPr>
            <p:ph type="sldImg" idx="2"/>
          </p:nvPr>
        </p:nvSpPr>
        <p:spPr>
          <a:xfrm>
            <a:off x="407988" y="698500"/>
            <a:ext cx="6203950" cy="3489325"/>
          </a:xfrm>
          <a:prstGeom prst="rect">
            <a:avLst/>
          </a:prstGeom>
          <a:noFill/>
          <a:ln w="12700">
            <a:solidFill>
              <a:prstClr val="black"/>
            </a:solidFill>
          </a:ln>
        </p:spPr>
        <p:txBody>
          <a:bodyPr vert="horz" lIns="93287" tIns="46644" rIns="93287" bIns="46644" rtlCol="0" anchor="ctr"/>
          <a:lstStyle/>
          <a:p>
            <a:endParaRPr lang="en-US" dirty="0"/>
          </a:p>
        </p:txBody>
      </p:sp>
      <p:sp>
        <p:nvSpPr>
          <p:cNvPr id="5" name="Notes Placeholder 4"/>
          <p:cNvSpPr>
            <a:spLocks noGrp="1"/>
          </p:cNvSpPr>
          <p:nvPr>
            <p:ph type="body" sz="quarter" idx="3"/>
          </p:nvPr>
        </p:nvSpPr>
        <p:spPr>
          <a:xfrm>
            <a:off x="701993" y="4420315"/>
            <a:ext cx="5615940" cy="4187666"/>
          </a:xfrm>
          <a:prstGeom prst="rect">
            <a:avLst/>
          </a:prstGeom>
        </p:spPr>
        <p:txBody>
          <a:bodyPr vert="horz" lIns="93287" tIns="46644" rIns="93287" bIns="46644"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39014"/>
            <a:ext cx="3041968" cy="465296"/>
          </a:xfrm>
          <a:prstGeom prst="rect">
            <a:avLst/>
          </a:prstGeom>
        </p:spPr>
        <p:txBody>
          <a:bodyPr vert="horz" lIns="93287" tIns="46644" rIns="93287" bIns="46644"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976333" y="8839014"/>
            <a:ext cx="3041968" cy="465296"/>
          </a:xfrm>
          <a:prstGeom prst="rect">
            <a:avLst/>
          </a:prstGeom>
        </p:spPr>
        <p:txBody>
          <a:bodyPr vert="horz" lIns="93287" tIns="46644" rIns="93287" bIns="46644" rtlCol="0" anchor="b"/>
          <a:lstStyle>
            <a:lvl1pPr algn="r">
              <a:defRPr sz="1200">
                <a:latin typeface="Arial"/>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967314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25</a:t>
            </a:fld>
            <a:endParaRPr lang="en-US" dirty="0"/>
          </a:p>
        </p:txBody>
      </p:sp>
    </p:spTree>
    <p:extLst>
      <p:ext uri="{BB962C8B-B14F-4D97-AF65-F5344CB8AC3E}">
        <p14:creationId xmlns:p14="http://schemas.microsoft.com/office/powerpoint/2010/main" val="357628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30</a:t>
            </a:fld>
            <a:endParaRPr lang="en-US" dirty="0"/>
          </a:p>
        </p:txBody>
      </p:sp>
    </p:spTree>
    <p:extLst>
      <p:ext uri="{BB962C8B-B14F-4D97-AF65-F5344CB8AC3E}">
        <p14:creationId xmlns:p14="http://schemas.microsoft.com/office/powerpoint/2010/main" val="930345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32</a:t>
            </a:fld>
            <a:endParaRPr lang="en-US" dirty="0"/>
          </a:p>
        </p:txBody>
      </p:sp>
    </p:spTree>
    <p:extLst>
      <p:ext uri="{BB962C8B-B14F-4D97-AF65-F5344CB8AC3E}">
        <p14:creationId xmlns:p14="http://schemas.microsoft.com/office/powerpoint/2010/main" val="712261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40</a:t>
            </a:fld>
            <a:endParaRPr lang="en-US" dirty="0"/>
          </a:p>
        </p:txBody>
      </p:sp>
    </p:spTree>
    <p:extLst>
      <p:ext uri="{BB962C8B-B14F-4D97-AF65-F5344CB8AC3E}">
        <p14:creationId xmlns:p14="http://schemas.microsoft.com/office/powerpoint/2010/main" val="1842292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46</a:t>
            </a:fld>
            <a:endParaRPr lang="en-US" dirty="0"/>
          </a:p>
        </p:txBody>
      </p:sp>
    </p:spTree>
    <p:extLst>
      <p:ext uri="{BB962C8B-B14F-4D97-AF65-F5344CB8AC3E}">
        <p14:creationId xmlns:p14="http://schemas.microsoft.com/office/powerpoint/2010/main" val="1092900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49</a:t>
            </a:fld>
            <a:endParaRPr lang="en-US" dirty="0"/>
          </a:p>
        </p:txBody>
      </p:sp>
    </p:spTree>
    <p:extLst>
      <p:ext uri="{BB962C8B-B14F-4D97-AF65-F5344CB8AC3E}">
        <p14:creationId xmlns:p14="http://schemas.microsoft.com/office/powerpoint/2010/main" val="4146482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51</a:t>
            </a:fld>
            <a:endParaRPr lang="en-US" dirty="0"/>
          </a:p>
        </p:txBody>
      </p:sp>
    </p:spTree>
    <p:extLst>
      <p:ext uri="{BB962C8B-B14F-4D97-AF65-F5344CB8AC3E}">
        <p14:creationId xmlns:p14="http://schemas.microsoft.com/office/powerpoint/2010/main" val="4099185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1354722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297332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6</a:t>
            </a:fld>
            <a:endParaRPr lang="en-US" dirty="0"/>
          </a:p>
        </p:txBody>
      </p:sp>
    </p:spTree>
    <p:extLst>
      <p:ext uri="{BB962C8B-B14F-4D97-AF65-F5344CB8AC3E}">
        <p14:creationId xmlns:p14="http://schemas.microsoft.com/office/powerpoint/2010/main" val="1381484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2061910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1850807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val="1866686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val="2177044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19</a:t>
            </a:fld>
            <a:endParaRPr lang="en-US" dirty="0"/>
          </a:p>
        </p:txBody>
      </p:sp>
    </p:spTree>
    <p:extLst>
      <p:ext uri="{BB962C8B-B14F-4D97-AF65-F5344CB8AC3E}">
        <p14:creationId xmlns:p14="http://schemas.microsoft.com/office/powerpoint/2010/main" val="1736500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a:t>Click to edit Master title style</a:t>
            </a:r>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a:t>Click to edit Master text styles</a:t>
            </a:r>
          </a:p>
        </p:txBody>
      </p:sp>
      <p:sp>
        <p:nvSpPr>
          <p:cNvPr id="13" name="TextBox 12"/>
          <p:cNvSpPr txBox="1"/>
          <p:nvPr userDrawn="1"/>
        </p:nvSpPr>
        <p:spPr>
          <a:xfrm>
            <a:off x="489150" y="4891341"/>
            <a:ext cx="3027774" cy="107722"/>
          </a:xfrm>
          <a:prstGeom prst="rect">
            <a:avLst/>
          </a:prstGeom>
          <a:noFill/>
        </p:spPr>
        <p:txBody>
          <a:bodyPr wrap="square" lIns="0" tIns="0" rIns="0" bIns="0" rtlCol="0">
            <a:spAutoFit/>
          </a:bodyPr>
          <a:lstStyle/>
          <a:p>
            <a:r>
              <a:rPr lang="en-US" sz="700" dirty="0">
                <a:solidFill>
                  <a:schemeClr val="accent6">
                    <a:lumMod val="60000"/>
                    <a:lumOff val="40000"/>
                  </a:schemeClr>
                </a:solidFill>
              </a:rPr>
              <a:t>© 2015, Amazon Web Services, Inc. or its Affiliates. All rights reserved.</a:t>
            </a:r>
          </a:p>
        </p:txBody>
      </p:sp>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sp>
        <p:nvSpPr>
          <p:cNvPr id="5" name="Rectangle 4"/>
          <p:cNvSpPr/>
          <p:nvPr userDrawn="1"/>
        </p:nvSpPr>
        <p:spPr>
          <a:xfrm>
            <a:off x="8053950" y="4639759"/>
            <a:ext cx="1018533" cy="4400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1047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074459" y="1674428"/>
            <a:ext cx="6069541" cy="1250668"/>
          </a:xfrm>
        </p:spPr>
        <p:txBody>
          <a:bodyPr anchor="ctr" anchorCtr="0">
            <a:noAutofit/>
          </a:bodyPr>
          <a:lstStyle>
            <a:lvl1pPr>
              <a:defRPr sz="3000"/>
            </a:lvl1pPr>
          </a:lstStyle>
          <a:p>
            <a:r>
              <a:rPr lang="en-US"/>
              <a:t>Click to edit Master title style</a:t>
            </a:r>
            <a:endParaRPr lang="en-US" dirty="0"/>
          </a:p>
        </p:txBody>
      </p:sp>
    </p:spTree>
    <p:extLst>
      <p:ext uri="{BB962C8B-B14F-4D97-AF65-F5344CB8AC3E}">
        <p14:creationId xmlns:p14="http://schemas.microsoft.com/office/powerpoint/2010/main" val="4006882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a:t>Thank you!</a:t>
            </a:r>
          </a:p>
        </p:txBody>
      </p:sp>
      <p:sp>
        <p:nvSpPr>
          <p:cNvPr id="3" name="Text Placeholder 11"/>
          <p:cNvSpPr>
            <a:spLocks noGrp="1"/>
          </p:cNvSpPr>
          <p:nvPr>
            <p:ph type="body" sz="quarter" idx="10"/>
          </p:nvPr>
        </p:nvSpPr>
        <p:spPr>
          <a:xfrm>
            <a:off x="487899" y="3482770"/>
            <a:ext cx="3683000" cy="433387"/>
          </a:xfrm>
        </p:spPr>
        <p:txBody>
          <a:bodyPr>
            <a:normAutofit/>
          </a:bodyPr>
          <a:lstStyle>
            <a:lvl1pPr marL="0" indent="0" algn="l">
              <a:buNone/>
              <a:defRPr sz="1600" baseline="0"/>
            </a:lvl1pPr>
          </a:lstStyle>
          <a:p>
            <a:pPr lvl="0"/>
            <a:r>
              <a:rPr lang="en-US"/>
              <a:t>Click to edit Master text styles</a:t>
            </a:r>
          </a:p>
        </p:txBody>
      </p:sp>
    </p:spTree>
    <p:extLst>
      <p:ext uri="{BB962C8B-B14F-4D97-AF65-F5344CB8AC3E}">
        <p14:creationId xmlns:p14="http://schemas.microsoft.com/office/powerpoint/2010/main" val="21248375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687784" y="2688966"/>
            <a:ext cx="6400800" cy="1749534"/>
          </a:xfrm>
        </p:spPr>
        <p:txBody>
          <a:bodyPr/>
          <a:lstStyle>
            <a:lvl1pPr marL="0" indent="0" algn="l">
              <a:buNone/>
              <a:defRPr sz="2400" b="1">
                <a:solidFill>
                  <a:srgbClr val="FAA63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595671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D4D4C"/>
                </a:solidFill>
              </a:defRPr>
            </a:lvl1pPr>
            <a:lvl2pPr marL="742950" indent="-285750">
              <a:buFont typeface="Arial"/>
              <a:buChar char="•"/>
              <a:defRPr>
                <a:solidFill>
                  <a:srgbClr val="4D4D4C"/>
                </a:solidFill>
              </a:defRPr>
            </a:lvl2pPr>
            <a:lvl3pPr marL="1143000" indent="-228600">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84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4D4D4C"/>
                </a:solidFill>
              </a:defRPr>
            </a:lvl1pPr>
          </a:lstStyle>
          <a:p>
            <a:r>
              <a:rPr lang="en-US"/>
              <a:t>Click to edit Master title style</a:t>
            </a:r>
            <a:endParaRPr lang="en-US" dirty="0"/>
          </a:p>
        </p:txBody>
      </p:sp>
    </p:spTree>
    <p:extLst>
      <p:ext uri="{BB962C8B-B14F-4D97-AF65-F5344CB8AC3E}">
        <p14:creationId xmlns:p14="http://schemas.microsoft.com/office/powerpoint/2010/main" val="2124837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dirty="0"/>
              <a:t>Click icon to add picture</a:t>
            </a:r>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dirty="0"/>
              <a:t>Click icon to add picture</a:t>
            </a:r>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dirty="0"/>
              <a:t>Click icon to add picture</a:t>
            </a:r>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dirty="0"/>
              <a:t>Click icon to add picture</a:t>
            </a:r>
          </a:p>
        </p:txBody>
      </p:sp>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dirty="0"/>
              <a:t>Click icon to add picture</a:t>
            </a:r>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dirty="0"/>
              <a:t>Click icon to add picture</a:t>
            </a:r>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dirty="0"/>
              <a:t>Click icon to add picture</a:t>
            </a:r>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dirty="0"/>
              <a:t>Click icon to add picture</a:t>
            </a:r>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dirty="0"/>
              <a:t>Click icon to add picture</a:t>
            </a:r>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dirty="0"/>
              <a:t>Click icon to add picture</a:t>
            </a:r>
          </a:p>
        </p:txBody>
      </p:sp>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442729" y="4699140"/>
            <a:ext cx="551833" cy="331100"/>
          </a:xfrm>
          <a:prstGeom prst="rect">
            <a:avLst/>
          </a:prstGeom>
        </p:spPr>
      </p:pic>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2" r:id="rId12"/>
    <p:sldLayoutId id="2147483686" r:id="rId13"/>
    <p:sldLayoutId id="2147483687" r:id="rId14"/>
    <p:sldLayoutId id="2147483693" r:id="rId15"/>
  </p:sldLayoutIdLst>
  <p:txStyles>
    <p:title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p:titleStyle>
    <p:body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aws.amazon.com/architecture/icons/" TargetMode="External"/><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77.png"/><Relationship Id="rId18" Type="http://schemas.openxmlformats.org/officeDocument/2006/relationships/image" Target="../media/image82.png"/><Relationship Id="rId26" Type="http://schemas.openxmlformats.org/officeDocument/2006/relationships/image" Target="../media/image89.png"/><Relationship Id="rId3" Type="http://schemas.openxmlformats.org/officeDocument/2006/relationships/image" Target="../media/image67.png"/><Relationship Id="rId21" Type="http://schemas.openxmlformats.org/officeDocument/2006/relationships/image" Target="../media/image85.png"/><Relationship Id="rId7" Type="http://schemas.openxmlformats.org/officeDocument/2006/relationships/image" Target="../media/image71.png"/><Relationship Id="rId12" Type="http://schemas.openxmlformats.org/officeDocument/2006/relationships/image" Target="../media/image76.png"/><Relationship Id="rId17" Type="http://schemas.openxmlformats.org/officeDocument/2006/relationships/image" Target="../media/image81.png"/><Relationship Id="rId25" Type="http://schemas.openxmlformats.org/officeDocument/2006/relationships/image" Target="../media/image88.png"/><Relationship Id="rId2" Type="http://schemas.openxmlformats.org/officeDocument/2006/relationships/notesSlide" Target="../notesSlides/notesSlide6.xml"/><Relationship Id="rId16" Type="http://schemas.openxmlformats.org/officeDocument/2006/relationships/image" Target="../media/image80.png"/><Relationship Id="rId20" Type="http://schemas.openxmlformats.org/officeDocument/2006/relationships/image" Target="../media/image84.png"/><Relationship Id="rId1" Type="http://schemas.openxmlformats.org/officeDocument/2006/relationships/slideLayout" Target="../slideLayouts/slideLayout10.xml"/><Relationship Id="rId6" Type="http://schemas.openxmlformats.org/officeDocument/2006/relationships/image" Target="../media/image70.png"/><Relationship Id="rId11" Type="http://schemas.openxmlformats.org/officeDocument/2006/relationships/image" Target="../media/image75.png"/><Relationship Id="rId24" Type="http://schemas.openxmlformats.org/officeDocument/2006/relationships/image" Target="../media/image87.png"/><Relationship Id="rId5" Type="http://schemas.openxmlformats.org/officeDocument/2006/relationships/image" Target="../media/image69.png"/><Relationship Id="rId15" Type="http://schemas.openxmlformats.org/officeDocument/2006/relationships/image" Target="../media/image79.png"/><Relationship Id="rId23" Type="http://schemas.openxmlformats.org/officeDocument/2006/relationships/image" Target="../media/image7.png"/><Relationship Id="rId28" Type="http://schemas.openxmlformats.org/officeDocument/2006/relationships/image" Target="../media/image91.png"/><Relationship Id="rId10" Type="http://schemas.openxmlformats.org/officeDocument/2006/relationships/image" Target="../media/image74.png"/><Relationship Id="rId19" Type="http://schemas.openxmlformats.org/officeDocument/2006/relationships/image" Target="../media/image83.png"/><Relationship Id="rId4" Type="http://schemas.openxmlformats.org/officeDocument/2006/relationships/image" Target="../media/image68.png"/><Relationship Id="rId9" Type="http://schemas.openxmlformats.org/officeDocument/2006/relationships/image" Target="../media/image73.png"/><Relationship Id="rId14" Type="http://schemas.openxmlformats.org/officeDocument/2006/relationships/image" Target="../media/image78.png"/><Relationship Id="rId22" Type="http://schemas.openxmlformats.org/officeDocument/2006/relationships/image" Target="../media/image86.png"/><Relationship Id="rId27" Type="http://schemas.openxmlformats.org/officeDocument/2006/relationships/image" Target="../media/image90.png"/></Relationships>
</file>

<file path=ppt/slides/_rels/slide11.xml.rels><?xml version="1.0" encoding="UTF-8" standalone="yes"?>
<Relationships xmlns="http://schemas.openxmlformats.org/package/2006/relationships"><Relationship Id="rId3" Type="http://schemas.openxmlformats.org/officeDocument/2006/relationships/image" Target="../media/image92.png"/><Relationship Id="rId7" Type="http://schemas.openxmlformats.org/officeDocument/2006/relationships/image" Target="../media/image96.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99.png"/><Relationship Id="rId13" Type="http://schemas.openxmlformats.org/officeDocument/2006/relationships/image" Target="../media/image104.png"/><Relationship Id="rId18" Type="http://schemas.openxmlformats.org/officeDocument/2006/relationships/image" Target="../media/image41.png"/><Relationship Id="rId26" Type="http://schemas.openxmlformats.org/officeDocument/2006/relationships/image" Target="../media/image36.png"/><Relationship Id="rId3" Type="http://schemas.openxmlformats.org/officeDocument/2006/relationships/image" Target="../media/image28.png"/><Relationship Id="rId21" Type="http://schemas.openxmlformats.org/officeDocument/2006/relationships/image" Target="../media/image44.png"/><Relationship Id="rId7" Type="http://schemas.openxmlformats.org/officeDocument/2006/relationships/image" Target="../media/image98.png"/><Relationship Id="rId12" Type="http://schemas.openxmlformats.org/officeDocument/2006/relationships/image" Target="../media/image103.png"/><Relationship Id="rId17" Type="http://schemas.openxmlformats.org/officeDocument/2006/relationships/image" Target="../media/image40.png"/><Relationship Id="rId25" Type="http://schemas.openxmlformats.org/officeDocument/2006/relationships/image" Target="../media/image49.png"/><Relationship Id="rId2" Type="http://schemas.openxmlformats.org/officeDocument/2006/relationships/notesSlide" Target="../notesSlides/notesSlide8.xml"/><Relationship Id="rId16" Type="http://schemas.openxmlformats.org/officeDocument/2006/relationships/image" Target="../media/image39.png"/><Relationship Id="rId20" Type="http://schemas.openxmlformats.org/officeDocument/2006/relationships/image" Target="../media/image43.png"/><Relationship Id="rId1" Type="http://schemas.openxmlformats.org/officeDocument/2006/relationships/slideLayout" Target="../slideLayouts/slideLayout10.xml"/><Relationship Id="rId6" Type="http://schemas.openxmlformats.org/officeDocument/2006/relationships/image" Target="../media/image97.png"/><Relationship Id="rId11" Type="http://schemas.openxmlformats.org/officeDocument/2006/relationships/image" Target="../media/image102.png"/><Relationship Id="rId24" Type="http://schemas.openxmlformats.org/officeDocument/2006/relationships/image" Target="../media/image47.png"/><Relationship Id="rId5" Type="http://schemas.openxmlformats.org/officeDocument/2006/relationships/image" Target="../media/image30.png"/><Relationship Id="rId15" Type="http://schemas.openxmlformats.org/officeDocument/2006/relationships/image" Target="../media/image38.png"/><Relationship Id="rId23" Type="http://schemas.openxmlformats.org/officeDocument/2006/relationships/image" Target="../media/image46.png"/><Relationship Id="rId10" Type="http://schemas.openxmlformats.org/officeDocument/2006/relationships/image" Target="../media/image101.png"/><Relationship Id="rId19" Type="http://schemas.openxmlformats.org/officeDocument/2006/relationships/image" Target="../media/image42.png"/><Relationship Id="rId4" Type="http://schemas.openxmlformats.org/officeDocument/2006/relationships/image" Target="../media/image29.png"/><Relationship Id="rId9" Type="http://schemas.openxmlformats.org/officeDocument/2006/relationships/image" Target="../media/image100.png"/><Relationship Id="rId14" Type="http://schemas.openxmlformats.org/officeDocument/2006/relationships/image" Target="../media/image37.png"/><Relationship Id="rId22" Type="http://schemas.openxmlformats.org/officeDocument/2006/relationships/image" Target="../media/image4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image" Target="../media/image93.png"/><Relationship Id="rId7" Type="http://schemas.openxmlformats.org/officeDocument/2006/relationships/image" Target="../media/image106.png"/><Relationship Id="rId2" Type="http://schemas.openxmlformats.org/officeDocument/2006/relationships/image" Target="../media/image92.png"/><Relationship Id="rId1" Type="http://schemas.openxmlformats.org/officeDocument/2006/relationships/slideLayout" Target="../slideLayouts/slideLayout10.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10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9.png"/><Relationship Id="rId7" Type="http://schemas.openxmlformats.org/officeDocument/2006/relationships/image" Target="../media/image113.png"/><Relationship Id="rId2" Type="http://schemas.openxmlformats.org/officeDocument/2006/relationships/image" Target="../media/image108.png"/><Relationship Id="rId1" Type="http://schemas.openxmlformats.org/officeDocument/2006/relationships/slideLayout" Target="../slideLayouts/slideLayout10.xml"/><Relationship Id="rId6" Type="http://schemas.openxmlformats.org/officeDocument/2006/relationships/image" Target="../media/image112.png"/><Relationship Id="rId5" Type="http://schemas.openxmlformats.org/officeDocument/2006/relationships/image" Target="../media/image111.png"/><Relationship Id="rId4" Type="http://schemas.openxmlformats.org/officeDocument/2006/relationships/image" Target="../media/image1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image" Target="../media/image119.png"/><Relationship Id="rId13" Type="http://schemas.openxmlformats.org/officeDocument/2006/relationships/image" Target="../media/image124.png"/><Relationship Id="rId18" Type="http://schemas.openxmlformats.org/officeDocument/2006/relationships/image" Target="../media/image129.png"/><Relationship Id="rId3" Type="http://schemas.openxmlformats.org/officeDocument/2006/relationships/image" Target="../media/image114.png"/><Relationship Id="rId21" Type="http://schemas.openxmlformats.org/officeDocument/2006/relationships/image" Target="../media/image132.png"/><Relationship Id="rId7" Type="http://schemas.openxmlformats.org/officeDocument/2006/relationships/image" Target="../media/image118.png"/><Relationship Id="rId12" Type="http://schemas.openxmlformats.org/officeDocument/2006/relationships/image" Target="../media/image123.png"/><Relationship Id="rId17" Type="http://schemas.openxmlformats.org/officeDocument/2006/relationships/image" Target="../media/image128.png"/><Relationship Id="rId2" Type="http://schemas.openxmlformats.org/officeDocument/2006/relationships/notesSlide" Target="../notesSlides/notesSlide9.xml"/><Relationship Id="rId16" Type="http://schemas.openxmlformats.org/officeDocument/2006/relationships/image" Target="../media/image127.png"/><Relationship Id="rId20" Type="http://schemas.openxmlformats.org/officeDocument/2006/relationships/image" Target="../media/image131.png"/><Relationship Id="rId1" Type="http://schemas.openxmlformats.org/officeDocument/2006/relationships/slideLayout" Target="../slideLayouts/slideLayout10.xml"/><Relationship Id="rId6" Type="http://schemas.openxmlformats.org/officeDocument/2006/relationships/image" Target="../media/image117.png"/><Relationship Id="rId11" Type="http://schemas.openxmlformats.org/officeDocument/2006/relationships/image" Target="../media/image122.png"/><Relationship Id="rId5" Type="http://schemas.openxmlformats.org/officeDocument/2006/relationships/image" Target="../media/image116.png"/><Relationship Id="rId15" Type="http://schemas.openxmlformats.org/officeDocument/2006/relationships/image" Target="../media/image126.png"/><Relationship Id="rId23" Type="http://schemas.openxmlformats.org/officeDocument/2006/relationships/image" Target="../media/image134.png"/><Relationship Id="rId10" Type="http://schemas.openxmlformats.org/officeDocument/2006/relationships/image" Target="../media/image121.png"/><Relationship Id="rId19" Type="http://schemas.openxmlformats.org/officeDocument/2006/relationships/image" Target="../media/image130.png"/><Relationship Id="rId4" Type="http://schemas.openxmlformats.org/officeDocument/2006/relationships/image" Target="../media/image115.png"/><Relationship Id="rId9" Type="http://schemas.openxmlformats.org/officeDocument/2006/relationships/image" Target="../media/image120.png"/><Relationship Id="rId14" Type="http://schemas.openxmlformats.org/officeDocument/2006/relationships/image" Target="../media/image125.png"/><Relationship Id="rId22" Type="http://schemas.openxmlformats.org/officeDocument/2006/relationships/image" Target="../media/image133.png"/></Relationships>
</file>

<file path=ppt/slides/_rels/slide2.xml.rels><?xml version="1.0" encoding="UTF-8" standalone="yes"?>
<Relationships xmlns="http://schemas.openxmlformats.org/package/2006/relationships"><Relationship Id="rId8" Type="http://schemas.openxmlformats.org/officeDocument/2006/relationships/slide" Target="slide30.xml"/><Relationship Id="rId13" Type="http://schemas.openxmlformats.org/officeDocument/2006/relationships/slide" Target="slide20.xml"/><Relationship Id="rId18" Type="http://schemas.openxmlformats.org/officeDocument/2006/relationships/slide" Target="slide34.xml"/><Relationship Id="rId3" Type="http://schemas.openxmlformats.org/officeDocument/2006/relationships/slide" Target="slide5.xml"/><Relationship Id="rId21" Type="http://schemas.openxmlformats.org/officeDocument/2006/relationships/slide" Target="slide48.xml"/><Relationship Id="rId7" Type="http://schemas.openxmlformats.org/officeDocument/2006/relationships/slide" Target="slide19.xml"/><Relationship Id="rId12" Type="http://schemas.openxmlformats.org/officeDocument/2006/relationships/slide" Target="slide13.xml"/><Relationship Id="rId17" Type="http://schemas.openxmlformats.org/officeDocument/2006/relationships/slide" Target="slide37.xml"/><Relationship Id="rId2" Type="http://schemas.openxmlformats.org/officeDocument/2006/relationships/notesSlide" Target="../notesSlides/notesSlide2.xml"/><Relationship Id="rId16" Type="http://schemas.openxmlformats.org/officeDocument/2006/relationships/slide" Target="slide45.xml"/><Relationship Id="rId20" Type="http://schemas.openxmlformats.org/officeDocument/2006/relationships/slide" Target="slide46.xml"/><Relationship Id="rId1" Type="http://schemas.openxmlformats.org/officeDocument/2006/relationships/slideLayout" Target="../slideLayouts/slideLayout10.xml"/><Relationship Id="rId6" Type="http://schemas.openxmlformats.org/officeDocument/2006/relationships/slide" Target="slide51.xml"/><Relationship Id="rId11" Type="http://schemas.openxmlformats.org/officeDocument/2006/relationships/slide" Target="slide43.xml"/><Relationship Id="rId24" Type="http://schemas.openxmlformats.org/officeDocument/2006/relationships/slide" Target="slide38.xml"/><Relationship Id="rId5" Type="http://schemas.openxmlformats.org/officeDocument/2006/relationships/slide" Target="slide10.xml"/><Relationship Id="rId15" Type="http://schemas.openxmlformats.org/officeDocument/2006/relationships/slide" Target="slide40.xml"/><Relationship Id="rId23" Type="http://schemas.openxmlformats.org/officeDocument/2006/relationships/slide" Target="slide47.xml"/><Relationship Id="rId10" Type="http://schemas.openxmlformats.org/officeDocument/2006/relationships/slide" Target="slide17.xml"/><Relationship Id="rId19" Type="http://schemas.openxmlformats.org/officeDocument/2006/relationships/slide" Target="slide36.xml"/><Relationship Id="rId4" Type="http://schemas.openxmlformats.org/officeDocument/2006/relationships/slide" Target="slide25.xml"/><Relationship Id="rId9" Type="http://schemas.openxmlformats.org/officeDocument/2006/relationships/slide" Target="slide49.xml"/><Relationship Id="rId14" Type="http://schemas.openxmlformats.org/officeDocument/2006/relationships/slide" Target="slide28.xml"/><Relationship Id="rId22" Type="http://schemas.openxmlformats.org/officeDocument/2006/relationships/slide" Target="slide8.xml"/></Relationships>
</file>

<file path=ppt/slides/_rels/slide20.xml.rels><?xml version="1.0" encoding="UTF-8" standalone="yes"?>
<Relationships xmlns="http://schemas.openxmlformats.org/package/2006/relationships"><Relationship Id="rId8" Type="http://schemas.openxmlformats.org/officeDocument/2006/relationships/image" Target="../media/image141.png"/><Relationship Id="rId13" Type="http://schemas.openxmlformats.org/officeDocument/2006/relationships/image" Target="../media/image146.png"/><Relationship Id="rId3" Type="http://schemas.openxmlformats.org/officeDocument/2006/relationships/image" Target="../media/image136.png"/><Relationship Id="rId7" Type="http://schemas.openxmlformats.org/officeDocument/2006/relationships/image" Target="../media/image140.png"/><Relationship Id="rId12" Type="http://schemas.openxmlformats.org/officeDocument/2006/relationships/image" Target="../media/image145.png"/><Relationship Id="rId17" Type="http://schemas.openxmlformats.org/officeDocument/2006/relationships/image" Target="../media/image150.png"/><Relationship Id="rId2" Type="http://schemas.openxmlformats.org/officeDocument/2006/relationships/image" Target="../media/image135.png"/><Relationship Id="rId16" Type="http://schemas.openxmlformats.org/officeDocument/2006/relationships/image" Target="../media/image149.png"/><Relationship Id="rId1" Type="http://schemas.openxmlformats.org/officeDocument/2006/relationships/slideLayout" Target="../slideLayouts/slideLayout10.xml"/><Relationship Id="rId6" Type="http://schemas.openxmlformats.org/officeDocument/2006/relationships/image" Target="../media/image139.png"/><Relationship Id="rId11" Type="http://schemas.openxmlformats.org/officeDocument/2006/relationships/image" Target="../media/image144.png"/><Relationship Id="rId5" Type="http://schemas.openxmlformats.org/officeDocument/2006/relationships/image" Target="../media/image138.png"/><Relationship Id="rId15" Type="http://schemas.openxmlformats.org/officeDocument/2006/relationships/image" Target="../media/image148.png"/><Relationship Id="rId10" Type="http://schemas.openxmlformats.org/officeDocument/2006/relationships/image" Target="../media/image143.png"/><Relationship Id="rId4" Type="http://schemas.openxmlformats.org/officeDocument/2006/relationships/image" Target="../media/image137.png"/><Relationship Id="rId9" Type="http://schemas.openxmlformats.org/officeDocument/2006/relationships/image" Target="../media/image142.png"/><Relationship Id="rId14" Type="http://schemas.openxmlformats.org/officeDocument/2006/relationships/image" Target="../media/image14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image" Target="../media/image157.png"/><Relationship Id="rId13" Type="http://schemas.openxmlformats.org/officeDocument/2006/relationships/image" Target="../media/image162.png"/><Relationship Id="rId18" Type="http://schemas.openxmlformats.org/officeDocument/2006/relationships/image" Target="../media/image167.png"/><Relationship Id="rId3" Type="http://schemas.openxmlformats.org/officeDocument/2006/relationships/image" Target="../media/image152.png"/><Relationship Id="rId7" Type="http://schemas.openxmlformats.org/officeDocument/2006/relationships/image" Target="../media/image156.png"/><Relationship Id="rId12" Type="http://schemas.openxmlformats.org/officeDocument/2006/relationships/image" Target="../media/image161.png"/><Relationship Id="rId17" Type="http://schemas.openxmlformats.org/officeDocument/2006/relationships/image" Target="../media/image166.png"/><Relationship Id="rId2" Type="http://schemas.openxmlformats.org/officeDocument/2006/relationships/image" Target="../media/image151.png"/><Relationship Id="rId16" Type="http://schemas.openxmlformats.org/officeDocument/2006/relationships/image" Target="../media/image165.png"/><Relationship Id="rId1" Type="http://schemas.openxmlformats.org/officeDocument/2006/relationships/slideLayout" Target="../slideLayouts/slideLayout10.xml"/><Relationship Id="rId6" Type="http://schemas.openxmlformats.org/officeDocument/2006/relationships/image" Target="../media/image155.png"/><Relationship Id="rId11" Type="http://schemas.openxmlformats.org/officeDocument/2006/relationships/image" Target="../media/image160.png"/><Relationship Id="rId5" Type="http://schemas.openxmlformats.org/officeDocument/2006/relationships/image" Target="../media/image154.png"/><Relationship Id="rId15" Type="http://schemas.openxmlformats.org/officeDocument/2006/relationships/image" Target="../media/image164.png"/><Relationship Id="rId10" Type="http://schemas.openxmlformats.org/officeDocument/2006/relationships/image" Target="../media/image159.png"/><Relationship Id="rId4" Type="http://schemas.openxmlformats.org/officeDocument/2006/relationships/image" Target="../media/image153.png"/><Relationship Id="rId9" Type="http://schemas.openxmlformats.org/officeDocument/2006/relationships/image" Target="../media/image158.png"/><Relationship Id="rId14" Type="http://schemas.openxmlformats.org/officeDocument/2006/relationships/image" Target="../media/image163.png"/></Relationships>
</file>

<file path=ppt/slides/_rels/slide23.xml.rels><?xml version="1.0" encoding="UTF-8" standalone="yes"?>
<Relationships xmlns="http://schemas.openxmlformats.org/package/2006/relationships"><Relationship Id="rId8" Type="http://schemas.openxmlformats.org/officeDocument/2006/relationships/image" Target="../media/image174.png"/><Relationship Id="rId3" Type="http://schemas.openxmlformats.org/officeDocument/2006/relationships/image" Target="../media/image169.png"/><Relationship Id="rId7" Type="http://schemas.openxmlformats.org/officeDocument/2006/relationships/image" Target="../media/image173.png"/><Relationship Id="rId2" Type="http://schemas.openxmlformats.org/officeDocument/2006/relationships/image" Target="../media/image168.png"/><Relationship Id="rId1" Type="http://schemas.openxmlformats.org/officeDocument/2006/relationships/slideLayout" Target="../slideLayouts/slideLayout10.xml"/><Relationship Id="rId6" Type="http://schemas.openxmlformats.org/officeDocument/2006/relationships/image" Target="../media/image172.png"/><Relationship Id="rId5" Type="http://schemas.openxmlformats.org/officeDocument/2006/relationships/image" Target="../media/image171.png"/><Relationship Id="rId4" Type="http://schemas.openxmlformats.org/officeDocument/2006/relationships/image" Target="../media/image170.png"/><Relationship Id="rId9" Type="http://schemas.openxmlformats.org/officeDocument/2006/relationships/image" Target="../media/image17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8" Type="http://schemas.openxmlformats.org/officeDocument/2006/relationships/image" Target="../media/image181.png"/><Relationship Id="rId13" Type="http://schemas.openxmlformats.org/officeDocument/2006/relationships/image" Target="../media/image185.png"/><Relationship Id="rId18" Type="http://schemas.openxmlformats.org/officeDocument/2006/relationships/image" Target="../media/image190.png"/><Relationship Id="rId3" Type="http://schemas.openxmlformats.org/officeDocument/2006/relationships/image" Target="../media/image176.png"/><Relationship Id="rId21" Type="http://schemas.openxmlformats.org/officeDocument/2006/relationships/image" Target="../media/image96.png"/><Relationship Id="rId7" Type="http://schemas.openxmlformats.org/officeDocument/2006/relationships/image" Target="../media/image180.png"/><Relationship Id="rId12" Type="http://schemas.openxmlformats.org/officeDocument/2006/relationships/image" Target="../media/image184.png"/><Relationship Id="rId17" Type="http://schemas.openxmlformats.org/officeDocument/2006/relationships/image" Target="../media/image189.png"/><Relationship Id="rId2" Type="http://schemas.openxmlformats.org/officeDocument/2006/relationships/notesSlide" Target="../notesSlides/notesSlide10.xml"/><Relationship Id="rId16" Type="http://schemas.openxmlformats.org/officeDocument/2006/relationships/image" Target="../media/image188.png"/><Relationship Id="rId20" Type="http://schemas.openxmlformats.org/officeDocument/2006/relationships/image" Target="../media/image95.png"/><Relationship Id="rId1" Type="http://schemas.openxmlformats.org/officeDocument/2006/relationships/slideLayout" Target="../slideLayouts/slideLayout10.xml"/><Relationship Id="rId6" Type="http://schemas.openxmlformats.org/officeDocument/2006/relationships/image" Target="../media/image179.png"/><Relationship Id="rId11" Type="http://schemas.openxmlformats.org/officeDocument/2006/relationships/image" Target="../media/image183.png"/><Relationship Id="rId5" Type="http://schemas.openxmlformats.org/officeDocument/2006/relationships/image" Target="../media/image178.png"/><Relationship Id="rId15" Type="http://schemas.openxmlformats.org/officeDocument/2006/relationships/image" Target="../media/image187.png"/><Relationship Id="rId10" Type="http://schemas.openxmlformats.org/officeDocument/2006/relationships/image" Target="../media/image182.png"/><Relationship Id="rId19" Type="http://schemas.openxmlformats.org/officeDocument/2006/relationships/image" Target="../media/image191.png"/><Relationship Id="rId4" Type="http://schemas.openxmlformats.org/officeDocument/2006/relationships/image" Target="../media/image177.png"/><Relationship Id="rId9" Type="http://schemas.openxmlformats.org/officeDocument/2006/relationships/image" Target="../media/image5.png"/><Relationship Id="rId14" Type="http://schemas.openxmlformats.org/officeDocument/2006/relationships/image" Target="../media/image186.png"/></Relationships>
</file>

<file path=ppt/slides/_rels/slide26.xml.rels><?xml version="1.0" encoding="UTF-8" standalone="yes"?>
<Relationships xmlns="http://schemas.openxmlformats.org/package/2006/relationships"><Relationship Id="rId3" Type="http://schemas.openxmlformats.org/officeDocument/2006/relationships/image" Target="../media/image193.png"/><Relationship Id="rId2" Type="http://schemas.openxmlformats.org/officeDocument/2006/relationships/image" Target="../media/image192.png"/><Relationship Id="rId1" Type="http://schemas.openxmlformats.org/officeDocument/2006/relationships/slideLayout" Target="../slideLayouts/slideLayout10.xml"/><Relationship Id="rId4" Type="http://schemas.openxmlformats.org/officeDocument/2006/relationships/image" Target="../media/image19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96.png"/><Relationship Id="rId2" Type="http://schemas.openxmlformats.org/officeDocument/2006/relationships/image" Target="../media/image195.png"/><Relationship Id="rId1" Type="http://schemas.openxmlformats.org/officeDocument/2006/relationships/slideLayout" Target="../slideLayouts/slideLayout10.xml"/><Relationship Id="rId5" Type="http://schemas.openxmlformats.org/officeDocument/2006/relationships/image" Target="../media/image198.png"/><Relationship Id="rId4" Type="http://schemas.openxmlformats.org/officeDocument/2006/relationships/image" Target="../media/image19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image" Target="../media/image204.png"/><Relationship Id="rId3" Type="http://schemas.openxmlformats.org/officeDocument/2006/relationships/image" Target="../media/image199.png"/><Relationship Id="rId7" Type="http://schemas.openxmlformats.org/officeDocument/2006/relationships/image" Target="../media/image203.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202.png"/><Relationship Id="rId5" Type="http://schemas.openxmlformats.org/officeDocument/2006/relationships/image" Target="../media/image201.png"/><Relationship Id="rId4" Type="http://schemas.openxmlformats.org/officeDocument/2006/relationships/image" Target="../media/image20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8" Type="http://schemas.openxmlformats.org/officeDocument/2006/relationships/image" Target="../media/image209.png"/><Relationship Id="rId3" Type="http://schemas.openxmlformats.org/officeDocument/2006/relationships/image" Target="../media/image205.png"/><Relationship Id="rId7" Type="http://schemas.openxmlformats.org/officeDocument/2006/relationships/image" Target="../media/image202.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208.png"/><Relationship Id="rId5" Type="http://schemas.openxmlformats.org/officeDocument/2006/relationships/image" Target="../media/image207.png"/><Relationship Id="rId4" Type="http://schemas.openxmlformats.org/officeDocument/2006/relationships/image" Target="../media/image206.png"/><Relationship Id="rId9" Type="http://schemas.openxmlformats.org/officeDocument/2006/relationships/image" Target="../media/image2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8" Type="http://schemas.openxmlformats.org/officeDocument/2006/relationships/image" Target="../media/image217.png"/><Relationship Id="rId3" Type="http://schemas.openxmlformats.org/officeDocument/2006/relationships/image" Target="../media/image212.png"/><Relationship Id="rId7" Type="http://schemas.openxmlformats.org/officeDocument/2006/relationships/image" Target="../media/image216.png"/><Relationship Id="rId2" Type="http://schemas.openxmlformats.org/officeDocument/2006/relationships/image" Target="../media/image211.png"/><Relationship Id="rId1" Type="http://schemas.openxmlformats.org/officeDocument/2006/relationships/slideLayout" Target="../slideLayouts/slideLayout10.xml"/><Relationship Id="rId6" Type="http://schemas.openxmlformats.org/officeDocument/2006/relationships/image" Target="../media/image215.png"/><Relationship Id="rId11" Type="http://schemas.openxmlformats.org/officeDocument/2006/relationships/image" Target="../media/image219.png"/><Relationship Id="rId5" Type="http://schemas.openxmlformats.org/officeDocument/2006/relationships/image" Target="../media/image214.png"/><Relationship Id="rId10" Type="http://schemas.openxmlformats.org/officeDocument/2006/relationships/image" Target="../media/image218.png"/><Relationship Id="rId4" Type="http://schemas.openxmlformats.org/officeDocument/2006/relationships/image" Target="../media/image213.png"/><Relationship Id="rId9" Type="http://schemas.openxmlformats.org/officeDocument/2006/relationships/image" Target="../media/image20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21.png"/><Relationship Id="rId2" Type="http://schemas.openxmlformats.org/officeDocument/2006/relationships/image" Target="../media/image220.png"/><Relationship Id="rId1" Type="http://schemas.openxmlformats.org/officeDocument/2006/relationships/slideLayout" Target="../slideLayouts/slideLayout10.xml"/><Relationship Id="rId4" Type="http://schemas.openxmlformats.org/officeDocument/2006/relationships/image" Target="../media/image2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24.png"/><Relationship Id="rId2" Type="http://schemas.openxmlformats.org/officeDocument/2006/relationships/image" Target="../media/image223.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image" Target="../media/image230.png"/><Relationship Id="rId13" Type="http://schemas.openxmlformats.org/officeDocument/2006/relationships/image" Target="../media/image235.png"/><Relationship Id="rId18" Type="http://schemas.openxmlformats.org/officeDocument/2006/relationships/image" Target="../media/image240.png"/><Relationship Id="rId3" Type="http://schemas.openxmlformats.org/officeDocument/2006/relationships/image" Target="../media/image225.png"/><Relationship Id="rId7" Type="http://schemas.openxmlformats.org/officeDocument/2006/relationships/image" Target="../media/image229.png"/><Relationship Id="rId12" Type="http://schemas.openxmlformats.org/officeDocument/2006/relationships/image" Target="../media/image234.png"/><Relationship Id="rId17" Type="http://schemas.openxmlformats.org/officeDocument/2006/relationships/image" Target="../media/image239.png"/><Relationship Id="rId2" Type="http://schemas.openxmlformats.org/officeDocument/2006/relationships/notesSlide" Target="../notesSlides/notesSlide13.xml"/><Relationship Id="rId16" Type="http://schemas.openxmlformats.org/officeDocument/2006/relationships/image" Target="../media/image238.png"/><Relationship Id="rId20" Type="http://schemas.openxmlformats.org/officeDocument/2006/relationships/image" Target="../media/image242.png"/><Relationship Id="rId1" Type="http://schemas.openxmlformats.org/officeDocument/2006/relationships/slideLayout" Target="../slideLayouts/slideLayout10.xml"/><Relationship Id="rId6" Type="http://schemas.openxmlformats.org/officeDocument/2006/relationships/image" Target="../media/image228.png"/><Relationship Id="rId11" Type="http://schemas.openxmlformats.org/officeDocument/2006/relationships/image" Target="../media/image233.png"/><Relationship Id="rId5" Type="http://schemas.openxmlformats.org/officeDocument/2006/relationships/image" Target="../media/image227.png"/><Relationship Id="rId15" Type="http://schemas.openxmlformats.org/officeDocument/2006/relationships/image" Target="../media/image237.png"/><Relationship Id="rId10" Type="http://schemas.openxmlformats.org/officeDocument/2006/relationships/image" Target="../media/image232.png"/><Relationship Id="rId19" Type="http://schemas.openxmlformats.org/officeDocument/2006/relationships/image" Target="../media/image241.png"/><Relationship Id="rId4" Type="http://schemas.openxmlformats.org/officeDocument/2006/relationships/image" Target="../media/image226.png"/><Relationship Id="rId9" Type="http://schemas.openxmlformats.org/officeDocument/2006/relationships/image" Target="../media/image231.png"/><Relationship Id="rId14" Type="http://schemas.openxmlformats.org/officeDocument/2006/relationships/image" Target="../media/image236.png"/></Relationships>
</file>

<file path=ppt/slides/_rels/slide41.xml.rels><?xml version="1.0" encoding="UTF-8" standalone="yes"?>
<Relationships xmlns="http://schemas.openxmlformats.org/package/2006/relationships"><Relationship Id="rId8" Type="http://schemas.openxmlformats.org/officeDocument/2006/relationships/image" Target="../media/image248.png"/><Relationship Id="rId13" Type="http://schemas.openxmlformats.org/officeDocument/2006/relationships/image" Target="../media/image253.png"/><Relationship Id="rId18" Type="http://schemas.openxmlformats.org/officeDocument/2006/relationships/image" Target="../media/image258.png"/><Relationship Id="rId26" Type="http://schemas.openxmlformats.org/officeDocument/2006/relationships/image" Target="../media/image266.png"/><Relationship Id="rId3" Type="http://schemas.openxmlformats.org/officeDocument/2006/relationships/image" Target="../media/image243.png"/><Relationship Id="rId21" Type="http://schemas.openxmlformats.org/officeDocument/2006/relationships/image" Target="../media/image261.png"/><Relationship Id="rId7" Type="http://schemas.openxmlformats.org/officeDocument/2006/relationships/image" Target="../media/image247.png"/><Relationship Id="rId12" Type="http://schemas.openxmlformats.org/officeDocument/2006/relationships/image" Target="../media/image252.png"/><Relationship Id="rId17" Type="http://schemas.openxmlformats.org/officeDocument/2006/relationships/image" Target="../media/image257.png"/><Relationship Id="rId25" Type="http://schemas.openxmlformats.org/officeDocument/2006/relationships/image" Target="../media/image265.png"/><Relationship Id="rId2" Type="http://schemas.openxmlformats.org/officeDocument/2006/relationships/image" Target="../media/image225.png"/><Relationship Id="rId16" Type="http://schemas.openxmlformats.org/officeDocument/2006/relationships/image" Target="../media/image256.png"/><Relationship Id="rId20" Type="http://schemas.openxmlformats.org/officeDocument/2006/relationships/image" Target="../media/image260.png"/><Relationship Id="rId1" Type="http://schemas.openxmlformats.org/officeDocument/2006/relationships/slideLayout" Target="../slideLayouts/slideLayout10.xml"/><Relationship Id="rId6" Type="http://schemas.openxmlformats.org/officeDocument/2006/relationships/image" Target="../media/image246.png"/><Relationship Id="rId11" Type="http://schemas.openxmlformats.org/officeDocument/2006/relationships/image" Target="../media/image251.png"/><Relationship Id="rId24" Type="http://schemas.openxmlformats.org/officeDocument/2006/relationships/image" Target="../media/image264.png"/><Relationship Id="rId5" Type="http://schemas.openxmlformats.org/officeDocument/2006/relationships/image" Target="../media/image245.png"/><Relationship Id="rId15" Type="http://schemas.openxmlformats.org/officeDocument/2006/relationships/image" Target="../media/image255.png"/><Relationship Id="rId23" Type="http://schemas.openxmlformats.org/officeDocument/2006/relationships/image" Target="../media/image263.png"/><Relationship Id="rId10" Type="http://schemas.openxmlformats.org/officeDocument/2006/relationships/image" Target="../media/image250.png"/><Relationship Id="rId19" Type="http://schemas.openxmlformats.org/officeDocument/2006/relationships/image" Target="../media/image259.png"/><Relationship Id="rId4" Type="http://schemas.openxmlformats.org/officeDocument/2006/relationships/image" Target="../media/image244.png"/><Relationship Id="rId9" Type="http://schemas.openxmlformats.org/officeDocument/2006/relationships/image" Target="../media/image249.png"/><Relationship Id="rId14" Type="http://schemas.openxmlformats.org/officeDocument/2006/relationships/image" Target="../media/image254.png"/><Relationship Id="rId22" Type="http://schemas.openxmlformats.org/officeDocument/2006/relationships/image" Target="../media/image262.png"/><Relationship Id="rId27" Type="http://schemas.openxmlformats.org/officeDocument/2006/relationships/image" Target="../media/image26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68.png"/><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269.png"/><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8" Type="http://schemas.openxmlformats.org/officeDocument/2006/relationships/image" Target="../media/image275.png"/><Relationship Id="rId13" Type="http://schemas.openxmlformats.org/officeDocument/2006/relationships/image" Target="../media/image280.png"/><Relationship Id="rId18" Type="http://schemas.openxmlformats.org/officeDocument/2006/relationships/image" Target="../media/image284.png"/><Relationship Id="rId3" Type="http://schemas.openxmlformats.org/officeDocument/2006/relationships/image" Target="../media/image270.png"/><Relationship Id="rId21" Type="http://schemas.openxmlformats.org/officeDocument/2006/relationships/image" Target="../media/image286.png"/><Relationship Id="rId7" Type="http://schemas.openxmlformats.org/officeDocument/2006/relationships/image" Target="../media/image274.png"/><Relationship Id="rId12" Type="http://schemas.openxmlformats.org/officeDocument/2006/relationships/image" Target="../media/image279.png"/><Relationship Id="rId17" Type="http://schemas.openxmlformats.org/officeDocument/2006/relationships/image" Target="../media/image283.png"/><Relationship Id="rId2" Type="http://schemas.openxmlformats.org/officeDocument/2006/relationships/notesSlide" Target="../notesSlides/notesSlide14.xml"/><Relationship Id="rId16" Type="http://schemas.openxmlformats.org/officeDocument/2006/relationships/image" Target="../media/image3.png"/><Relationship Id="rId20" Type="http://schemas.openxmlformats.org/officeDocument/2006/relationships/image" Target="../media/image8.png"/><Relationship Id="rId1" Type="http://schemas.openxmlformats.org/officeDocument/2006/relationships/slideLayout" Target="../slideLayouts/slideLayout10.xml"/><Relationship Id="rId6" Type="http://schemas.openxmlformats.org/officeDocument/2006/relationships/image" Target="../media/image273.png"/><Relationship Id="rId11" Type="http://schemas.openxmlformats.org/officeDocument/2006/relationships/image" Target="../media/image278.png"/><Relationship Id="rId5" Type="http://schemas.openxmlformats.org/officeDocument/2006/relationships/image" Target="../media/image272.png"/><Relationship Id="rId15" Type="http://schemas.openxmlformats.org/officeDocument/2006/relationships/image" Target="../media/image282.png"/><Relationship Id="rId10" Type="http://schemas.openxmlformats.org/officeDocument/2006/relationships/image" Target="../media/image277.png"/><Relationship Id="rId19" Type="http://schemas.openxmlformats.org/officeDocument/2006/relationships/image" Target="../media/image285.png"/><Relationship Id="rId4" Type="http://schemas.openxmlformats.org/officeDocument/2006/relationships/image" Target="../media/image271.png"/><Relationship Id="rId9" Type="http://schemas.openxmlformats.org/officeDocument/2006/relationships/image" Target="../media/image276.png"/><Relationship Id="rId14" Type="http://schemas.openxmlformats.org/officeDocument/2006/relationships/image" Target="../media/image281.png"/><Relationship Id="rId22" Type="http://schemas.openxmlformats.org/officeDocument/2006/relationships/image" Target="../media/image287.png"/></Relationships>
</file>

<file path=ppt/slides/_rels/slide47.xml.rels><?xml version="1.0" encoding="UTF-8" standalone="yes"?>
<Relationships xmlns="http://schemas.openxmlformats.org/package/2006/relationships"><Relationship Id="rId3" Type="http://schemas.openxmlformats.org/officeDocument/2006/relationships/image" Target="../media/image289.png"/><Relationship Id="rId2" Type="http://schemas.openxmlformats.org/officeDocument/2006/relationships/image" Target="../media/image288.png"/><Relationship Id="rId1" Type="http://schemas.openxmlformats.org/officeDocument/2006/relationships/slideLayout" Target="../slideLayouts/slideLayout10.xml"/><Relationship Id="rId6" Type="http://schemas.openxmlformats.org/officeDocument/2006/relationships/image" Target="../media/image292.png"/><Relationship Id="rId5" Type="http://schemas.openxmlformats.org/officeDocument/2006/relationships/image" Target="../media/image291.png"/><Relationship Id="rId4" Type="http://schemas.openxmlformats.org/officeDocument/2006/relationships/image" Target="../media/image290.png"/></Relationships>
</file>

<file path=ppt/slides/_rels/slide48.xml.rels><?xml version="1.0" encoding="UTF-8" standalone="yes"?>
<Relationships xmlns="http://schemas.openxmlformats.org/package/2006/relationships"><Relationship Id="rId8" Type="http://schemas.openxmlformats.org/officeDocument/2006/relationships/image" Target="../media/image299.png"/><Relationship Id="rId13" Type="http://schemas.openxmlformats.org/officeDocument/2006/relationships/image" Target="../media/image304.png"/><Relationship Id="rId3" Type="http://schemas.openxmlformats.org/officeDocument/2006/relationships/image" Target="../media/image294.png"/><Relationship Id="rId7" Type="http://schemas.openxmlformats.org/officeDocument/2006/relationships/image" Target="../media/image298.png"/><Relationship Id="rId12" Type="http://schemas.openxmlformats.org/officeDocument/2006/relationships/image" Target="../media/image303.png"/><Relationship Id="rId2" Type="http://schemas.openxmlformats.org/officeDocument/2006/relationships/image" Target="../media/image293.png"/><Relationship Id="rId1" Type="http://schemas.openxmlformats.org/officeDocument/2006/relationships/slideLayout" Target="../slideLayouts/slideLayout10.xml"/><Relationship Id="rId6" Type="http://schemas.openxmlformats.org/officeDocument/2006/relationships/image" Target="../media/image297.png"/><Relationship Id="rId11" Type="http://schemas.openxmlformats.org/officeDocument/2006/relationships/image" Target="../media/image302.png"/><Relationship Id="rId5" Type="http://schemas.openxmlformats.org/officeDocument/2006/relationships/image" Target="../media/image296.png"/><Relationship Id="rId15" Type="http://schemas.openxmlformats.org/officeDocument/2006/relationships/image" Target="../media/image306.png"/><Relationship Id="rId10" Type="http://schemas.openxmlformats.org/officeDocument/2006/relationships/image" Target="../media/image301.png"/><Relationship Id="rId4" Type="http://schemas.openxmlformats.org/officeDocument/2006/relationships/image" Target="../media/image295.png"/><Relationship Id="rId9" Type="http://schemas.openxmlformats.org/officeDocument/2006/relationships/image" Target="../media/image300.png"/><Relationship Id="rId14" Type="http://schemas.openxmlformats.org/officeDocument/2006/relationships/image" Target="../media/image305.png"/></Relationships>
</file>

<file path=ppt/slides/_rels/slide49.xml.rels><?xml version="1.0" encoding="UTF-8" standalone="yes"?>
<Relationships xmlns="http://schemas.openxmlformats.org/package/2006/relationships"><Relationship Id="rId3" Type="http://schemas.openxmlformats.org/officeDocument/2006/relationships/image" Target="../media/image307.emf"/><Relationship Id="rId2" Type="http://schemas.openxmlformats.org/officeDocument/2006/relationships/notesSlide" Target="../notesSlides/notesSlide15.xml"/><Relationship Id="rId1" Type="http://schemas.openxmlformats.org/officeDocument/2006/relationships/slideLayout" Target="../slideLayouts/slideLayout10.xml"/><Relationship Id="rId5" Type="http://schemas.openxmlformats.org/officeDocument/2006/relationships/image" Target="../media/image9.png"/><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9.png"/><Relationship Id="rId21" Type="http://schemas.openxmlformats.org/officeDocument/2006/relationships/image" Target="../media/image26.png"/><Relationship Id="rId7" Type="http://schemas.openxmlformats.org/officeDocument/2006/relationships/image" Target="../media/image13.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notesSlide" Target="../notesSlides/notesSlide3.xml"/><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10.xml"/><Relationship Id="rId6" Type="http://schemas.openxmlformats.org/officeDocument/2006/relationships/image" Target="../media/image12.png"/><Relationship Id="rId11" Type="http://schemas.openxmlformats.org/officeDocument/2006/relationships/image" Target="../media/image16.png"/><Relationship Id="rId5" Type="http://schemas.openxmlformats.org/officeDocument/2006/relationships/image" Target="../media/image11.png"/><Relationship Id="rId15" Type="http://schemas.openxmlformats.org/officeDocument/2006/relationships/image" Target="../media/image20.png"/><Relationship Id="rId10" Type="http://schemas.openxmlformats.org/officeDocument/2006/relationships/image" Target="../media/image4.png"/><Relationship Id="rId19" Type="http://schemas.openxmlformats.org/officeDocument/2006/relationships/image" Target="../media/image24.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19.png"/><Relationship Id="rId22" Type="http://schemas.openxmlformats.org/officeDocument/2006/relationships/image" Target="../media/image27.png"/></Relationships>
</file>

<file path=ppt/slides/_rels/slide50.xml.rels><?xml version="1.0" encoding="UTF-8" standalone="yes"?>
<Relationships xmlns="http://schemas.openxmlformats.org/package/2006/relationships"><Relationship Id="rId3" Type="http://schemas.openxmlformats.org/officeDocument/2006/relationships/image" Target="../media/image278.png"/><Relationship Id="rId2" Type="http://schemas.openxmlformats.org/officeDocument/2006/relationships/image" Target="../media/image280.png"/><Relationship Id="rId1" Type="http://schemas.openxmlformats.org/officeDocument/2006/relationships/slideLayout" Target="../slideLayouts/slideLayout10.xml"/><Relationship Id="rId4" Type="http://schemas.openxmlformats.org/officeDocument/2006/relationships/image" Target="../media/image274.png"/></Relationships>
</file>

<file path=ppt/slides/_rels/slide51.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79.png"/><Relationship Id="rId7" Type="http://schemas.openxmlformats.org/officeDocument/2006/relationships/image" Target="../media/image102.png"/><Relationship Id="rId2" Type="http://schemas.openxmlformats.org/officeDocument/2006/relationships/notesSlide" Target="../notesSlides/notesSlide16.xml"/><Relationship Id="rId1" Type="http://schemas.openxmlformats.org/officeDocument/2006/relationships/slideLayout" Target="../slideLayouts/slideLayout11.xml"/><Relationship Id="rId6" Type="http://schemas.openxmlformats.org/officeDocument/2006/relationships/image" Target="../media/image308.png"/><Relationship Id="rId5" Type="http://schemas.openxmlformats.org/officeDocument/2006/relationships/image" Target="../media/image28.png"/><Relationship Id="rId10" Type="http://schemas.openxmlformats.org/officeDocument/2006/relationships/image" Target="../media/image66.png"/><Relationship Id="rId4" Type="http://schemas.openxmlformats.org/officeDocument/2006/relationships/image" Target="../media/image9.png"/><Relationship Id="rId9" Type="http://schemas.openxmlformats.org/officeDocument/2006/relationships/image" Target="../media/image65.png"/></Relationships>
</file>

<file path=ppt/slides/_rels/slide6.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18" Type="http://schemas.openxmlformats.org/officeDocument/2006/relationships/image" Target="../media/image43.png"/><Relationship Id="rId3" Type="http://schemas.openxmlformats.org/officeDocument/2006/relationships/image" Target="../media/image28.png"/><Relationship Id="rId21" Type="http://schemas.openxmlformats.org/officeDocument/2006/relationships/image" Target="../media/image46.png"/><Relationship Id="rId7" Type="http://schemas.openxmlformats.org/officeDocument/2006/relationships/image" Target="../media/image32.png"/><Relationship Id="rId12" Type="http://schemas.openxmlformats.org/officeDocument/2006/relationships/image" Target="../media/image37.png"/><Relationship Id="rId17" Type="http://schemas.openxmlformats.org/officeDocument/2006/relationships/image" Target="../media/image42.png"/><Relationship Id="rId2" Type="http://schemas.openxmlformats.org/officeDocument/2006/relationships/notesSlide" Target="../notesSlides/notesSlide4.xml"/><Relationship Id="rId16" Type="http://schemas.openxmlformats.org/officeDocument/2006/relationships/image" Target="../media/image41.png"/><Relationship Id="rId20" Type="http://schemas.openxmlformats.org/officeDocument/2006/relationships/image" Target="../media/image45.png"/><Relationship Id="rId1" Type="http://schemas.openxmlformats.org/officeDocument/2006/relationships/slideLayout" Target="../slideLayouts/slideLayout10.xml"/><Relationship Id="rId6" Type="http://schemas.openxmlformats.org/officeDocument/2006/relationships/image" Target="../media/image31.png"/><Relationship Id="rId11" Type="http://schemas.openxmlformats.org/officeDocument/2006/relationships/image" Target="../media/image36.png"/><Relationship Id="rId24" Type="http://schemas.openxmlformats.org/officeDocument/2006/relationships/image" Target="../media/image49.png"/><Relationship Id="rId5" Type="http://schemas.openxmlformats.org/officeDocument/2006/relationships/image" Target="../media/image30.png"/><Relationship Id="rId15" Type="http://schemas.openxmlformats.org/officeDocument/2006/relationships/image" Target="../media/image40.png"/><Relationship Id="rId23" Type="http://schemas.openxmlformats.org/officeDocument/2006/relationships/image" Target="../media/image48.png"/><Relationship Id="rId10" Type="http://schemas.openxmlformats.org/officeDocument/2006/relationships/image" Target="../media/image35.png"/><Relationship Id="rId19" Type="http://schemas.openxmlformats.org/officeDocument/2006/relationships/image" Target="../media/image44.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 Id="rId22" Type="http://schemas.openxmlformats.org/officeDocument/2006/relationships/image" Target="../media/image4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18" Type="http://schemas.openxmlformats.org/officeDocument/2006/relationships/image" Target="../media/image65.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9.png"/><Relationship Id="rId17" Type="http://schemas.openxmlformats.org/officeDocument/2006/relationships/image" Target="../media/image64.png"/><Relationship Id="rId2" Type="http://schemas.openxmlformats.org/officeDocument/2006/relationships/notesSlide" Target="../notesSlides/notesSlide5.xml"/><Relationship Id="rId16" Type="http://schemas.openxmlformats.org/officeDocument/2006/relationships/image" Target="../media/image63.png"/><Relationship Id="rId1" Type="http://schemas.openxmlformats.org/officeDocument/2006/relationships/slideLayout" Target="../slideLayouts/slideLayout10.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5" Type="http://schemas.openxmlformats.org/officeDocument/2006/relationships/image" Target="../media/image62.png"/><Relationship Id="rId10" Type="http://schemas.openxmlformats.org/officeDocument/2006/relationships/image" Target="../media/image57.png"/><Relationship Id="rId19" Type="http://schemas.openxmlformats.org/officeDocument/2006/relationships/image" Target="../media/image66.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6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06" y="-69702"/>
            <a:ext cx="7772400" cy="1102519"/>
          </a:xfrm>
        </p:spPr>
        <p:txBody>
          <a:bodyPr anchor="ctr">
            <a:normAutofit/>
          </a:bodyPr>
          <a:lstStyle/>
          <a:p>
            <a:r>
              <a:rPr lang="en-US" sz="3200" b="0" dirty="0">
                <a:latin typeface="Helvetica Neue"/>
                <a:cs typeface="Helvetica Neue"/>
              </a:rPr>
              <a:t>AWS Simple Icons</a:t>
            </a:r>
            <a:br>
              <a:rPr lang="en-US" sz="4000" b="0" dirty="0">
                <a:latin typeface="Helvetica Neue"/>
                <a:cs typeface="Helvetica Neue"/>
              </a:rPr>
            </a:br>
            <a:endParaRPr lang="en-US" sz="1600" b="0" dirty="0">
              <a:solidFill>
                <a:schemeClr val="bg1">
                  <a:lumMod val="65000"/>
                </a:schemeClr>
              </a:solidFill>
              <a:latin typeface="Helvetica Neue"/>
              <a:cs typeface="Helvetica Neue"/>
            </a:endParaRPr>
          </a:p>
        </p:txBody>
      </p:sp>
      <p:sp>
        <p:nvSpPr>
          <p:cNvPr id="27" name="Rectangle 26"/>
          <p:cNvSpPr/>
          <p:nvPr/>
        </p:nvSpPr>
        <p:spPr>
          <a:xfrm>
            <a:off x="212378" y="4723768"/>
            <a:ext cx="3181555" cy="307777"/>
          </a:xfrm>
          <a:prstGeom prst="rect">
            <a:avLst/>
          </a:prstGeom>
        </p:spPr>
        <p:txBody>
          <a:bodyPr wrap="none">
            <a:spAutoFit/>
          </a:bodyPr>
          <a:lstStyle/>
          <a:p>
            <a:r>
              <a:rPr lang="en-US" sz="1400" dirty="0">
                <a:solidFill>
                  <a:schemeClr val="bg1">
                    <a:lumMod val="65000"/>
                  </a:schemeClr>
                </a:solidFill>
              </a:rPr>
              <a:t>AWS Simple Icons: Usage Guidelines</a:t>
            </a:r>
          </a:p>
        </p:txBody>
      </p:sp>
      <p:sp>
        <p:nvSpPr>
          <p:cNvPr id="26" name="TextBox 10"/>
          <p:cNvSpPr txBox="1">
            <a:spLocks noChangeArrowheads="1"/>
          </p:cNvSpPr>
          <p:nvPr/>
        </p:nvSpPr>
        <p:spPr bwMode="auto">
          <a:xfrm>
            <a:off x="1219621" y="990015"/>
            <a:ext cx="2891420" cy="3693319"/>
          </a:xfrm>
          <a:prstGeom prst="rect">
            <a:avLst/>
          </a:prstGeom>
          <a:noFill/>
          <a:ln w="9525">
            <a:noFill/>
            <a:miter lim="800000"/>
            <a:headEnd/>
            <a:tailEnd/>
          </a:ln>
        </p:spPr>
        <p:txBody>
          <a:bodyPr wrap="square">
            <a:spAutoFit/>
          </a:bodyPr>
          <a:lstStyle/>
          <a:p>
            <a:r>
              <a:rPr lang="en-US" sz="1100" b="1" dirty="0">
                <a:latin typeface="Helvetica Neue"/>
                <a:ea typeface="Verdana" pitchFamily="34" charset="0"/>
                <a:cs typeface="Helvetica Neue"/>
              </a:rPr>
              <a:t>Check to make sure you have the most recent set of AWS Simple Icons</a:t>
            </a:r>
          </a:p>
          <a:p>
            <a:r>
              <a:rPr lang="en-US" sz="1000" dirty="0">
                <a:solidFill>
                  <a:srgbClr val="595959"/>
                </a:solidFill>
                <a:latin typeface="Helvetica Neue"/>
                <a:ea typeface="Verdana" pitchFamily="34" charset="0"/>
                <a:cs typeface="Helvetica Neue"/>
              </a:rPr>
              <a:t>Find the most recent set at: </a:t>
            </a:r>
            <a:r>
              <a:rPr lang="en-US" sz="1000" dirty="0">
                <a:latin typeface="Helvetica Neue"/>
                <a:ea typeface="Verdana" pitchFamily="34" charset="0"/>
                <a:cs typeface="Helvetica Neue"/>
                <a:hlinkClick r:id="rId3"/>
              </a:rPr>
              <a:t>aws.amazon.com/architecture/icons/</a:t>
            </a:r>
            <a:br>
              <a:rPr lang="en-US" sz="1000" dirty="0">
                <a:latin typeface="Helvetica Neue"/>
                <a:ea typeface="Verdana" pitchFamily="34" charset="0"/>
                <a:cs typeface="Helvetica Neue"/>
              </a:rPr>
            </a:br>
            <a:endParaRPr lang="en-US" sz="1000" dirty="0">
              <a:latin typeface="Helvetica Neue"/>
              <a:ea typeface="Verdana" pitchFamily="34" charset="0"/>
              <a:cs typeface="Helvetica Neue"/>
            </a:endParaRPr>
          </a:p>
          <a:p>
            <a:endParaRPr lang="en-US" sz="1000" dirty="0">
              <a:latin typeface="Helvetica Neue"/>
              <a:ea typeface="Verdana" pitchFamily="34" charset="0"/>
              <a:cs typeface="Helvetica Neue"/>
            </a:endParaRPr>
          </a:p>
          <a:p>
            <a:endParaRPr lang="en-US" sz="1000" dirty="0">
              <a:latin typeface="Helvetica Neue"/>
              <a:ea typeface="Verdana" pitchFamily="34" charset="0"/>
              <a:cs typeface="Helvetica Neue"/>
            </a:endParaRPr>
          </a:p>
          <a:p>
            <a:endParaRPr lang="en-US" sz="1000" dirty="0">
              <a:latin typeface="Helvetica Neue"/>
              <a:ea typeface="Verdana" pitchFamily="34" charset="0"/>
              <a:cs typeface="Helvetica Neue"/>
            </a:endParaRPr>
          </a:p>
          <a:p>
            <a:endParaRPr lang="en-US" sz="1000" dirty="0">
              <a:latin typeface="Helvetica Neue"/>
              <a:ea typeface="Verdana" pitchFamily="34" charset="0"/>
              <a:cs typeface="Helvetica Neue"/>
            </a:endParaRPr>
          </a:p>
          <a:p>
            <a:r>
              <a:rPr lang="en-US" sz="1100" b="1" dirty="0">
                <a:latin typeface="Helvetica Neue"/>
                <a:ea typeface="Verdana" pitchFamily="34" charset="0"/>
                <a:cs typeface="Helvetica Neue"/>
              </a:rPr>
              <a:t>Always use icon labels</a:t>
            </a:r>
            <a:r>
              <a:rPr lang="en-US" sz="1100" dirty="0">
                <a:latin typeface="Helvetica Neue"/>
                <a:ea typeface="Verdana" pitchFamily="34" charset="0"/>
                <a:cs typeface="Helvetica Neue"/>
              </a:rPr>
              <a:t> </a:t>
            </a:r>
          </a:p>
          <a:p>
            <a:r>
              <a:rPr lang="en-US" sz="1000" dirty="0">
                <a:solidFill>
                  <a:schemeClr val="tx1">
                    <a:lumMod val="65000"/>
                    <a:lumOff val="35000"/>
                  </a:schemeClr>
                </a:solidFill>
                <a:latin typeface="Helvetica Neue"/>
                <a:ea typeface="Verdana" pitchFamily="34" charset="0"/>
                <a:cs typeface="Helvetica Neue"/>
              </a:rPr>
              <a:t>Be sure to always include a label below the icon or on the group in Arial. The only exception is in complex diagrams; you have the option to create a key.</a:t>
            </a:r>
          </a:p>
          <a:p>
            <a:r>
              <a:rPr lang="en-US" sz="1000" dirty="0">
                <a:latin typeface="Helvetica Neue"/>
                <a:ea typeface="Verdana" pitchFamily="34" charset="0"/>
                <a:cs typeface="Helvetica Neue"/>
              </a:rPr>
              <a:t> </a:t>
            </a:r>
          </a:p>
          <a:p>
            <a:endParaRPr lang="en-US" sz="1000" dirty="0">
              <a:latin typeface="Helvetica Neue"/>
              <a:ea typeface="Verdana" pitchFamily="34" charset="0"/>
              <a:cs typeface="Helvetica Neue"/>
            </a:endParaRPr>
          </a:p>
          <a:p>
            <a:endParaRPr lang="en-US" sz="1000" dirty="0">
              <a:latin typeface="Helvetica Neue"/>
              <a:ea typeface="Verdana" pitchFamily="34" charset="0"/>
              <a:cs typeface="Helvetica Neue"/>
            </a:endParaRPr>
          </a:p>
          <a:p>
            <a:endParaRPr lang="en-US" sz="1000" dirty="0">
              <a:latin typeface="Helvetica Neue"/>
              <a:ea typeface="Verdana" pitchFamily="34" charset="0"/>
              <a:cs typeface="Helvetica Neue"/>
            </a:endParaRPr>
          </a:p>
          <a:p>
            <a:r>
              <a:rPr lang="en-US" sz="1100" b="1" dirty="0">
                <a:latin typeface="Helvetica Neue"/>
                <a:ea typeface="Verdana" pitchFamily="34" charset="0"/>
                <a:cs typeface="Helvetica Neue"/>
              </a:rPr>
              <a:t>Non-AWS technology</a:t>
            </a:r>
            <a:r>
              <a:rPr lang="en-US" sz="1100" dirty="0">
                <a:latin typeface="Helvetica Neue"/>
                <a:ea typeface="Verdana" pitchFamily="34" charset="0"/>
                <a:cs typeface="Helvetica Neue"/>
              </a:rPr>
              <a:t> </a:t>
            </a:r>
            <a:r>
              <a:rPr lang="en-US" sz="1000" dirty="0">
                <a:latin typeface="Helvetica Neue"/>
                <a:ea typeface="Verdana" pitchFamily="34" charset="0"/>
                <a:cs typeface="Helvetica Neue"/>
              </a:rPr>
              <a:t> </a:t>
            </a:r>
          </a:p>
          <a:p>
            <a:r>
              <a:rPr lang="en-US" sz="1000" dirty="0">
                <a:solidFill>
                  <a:schemeClr val="tx1">
                    <a:lumMod val="65000"/>
                    <a:lumOff val="35000"/>
                  </a:schemeClr>
                </a:solidFill>
                <a:latin typeface="Helvetica Neue"/>
                <a:ea typeface="Verdana" pitchFamily="34" charset="0"/>
                <a:cs typeface="Helvetica Neue"/>
              </a:rPr>
              <a:t>Any server or other non-AWS technology in an architecture diagram should be represented with the grey server (see Slide 29). </a:t>
            </a:r>
          </a:p>
          <a:p>
            <a:endParaRPr lang="en-US" sz="1000" dirty="0">
              <a:latin typeface="Helvetica Neue"/>
              <a:ea typeface="Verdana" pitchFamily="34" charset="0"/>
              <a:cs typeface="Helvetica Neue"/>
            </a:endParaRPr>
          </a:p>
        </p:txBody>
      </p:sp>
      <p:sp>
        <p:nvSpPr>
          <p:cNvPr id="28" name="Rectangle 27"/>
          <p:cNvSpPr/>
          <p:nvPr/>
        </p:nvSpPr>
        <p:spPr>
          <a:xfrm>
            <a:off x="5748771" y="990015"/>
            <a:ext cx="3046202" cy="2739211"/>
          </a:xfrm>
          <a:prstGeom prst="rect">
            <a:avLst/>
          </a:prstGeom>
        </p:spPr>
        <p:txBody>
          <a:bodyPr wrap="square">
            <a:spAutoFit/>
          </a:bodyPr>
          <a:lstStyle/>
          <a:p>
            <a:r>
              <a:rPr lang="en-US" sz="1100" b="1" dirty="0">
                <a:latin typeface="Helvetica Neue"/>
                <a:ea typeface="Verdana" pitchFamily="34" charset="0"/>
                <a:cs typeface="Helvetica Neue"/>
              </a:rPr>
              <a:t>Creating diagrams</a:t>
            </a:r>
          </a:p>
          <a:p>
            <a:r>
              <a:rPr lang="en-US" sz="1000" dirty="0">
                <a:solidFill>
                  <a:schemeClr val="tx1">
                    <a:lumMod val="65000"/>
                    <a:lumOff val="35000"/>
                  </a:schemeClr>
                </a:solidFill>
                <a:latin typeface="Helvetica Neue"/>
                <a:ea typeface="Verdana" pitchFamily="34" charset="0"/>
                <a:cs typeface="Helvetica Neue"/>
              </a:rPr>
              <a:t>Try to use direct lines (rather than ‘criss-cross’), use adequate whitespace, and remember to label all icons.</a:t>
            </a:r>
          </a:p>
          <a:p>
            <a:endParaRPr lang="en-US" sz="1000" b="1" dirty="0">
              <a:latin typeface="Helvetica Neue"/>
              <a:ea typeface="Verdana" pitchFamily="34" charset="0"/>
              <a:cs typeface="Helvetica Neue"/>
            </a:endParaRPr>
          </a:p>
          <a:p>
            <a:endParaRPr lang="en-US" sz="1000" b="1" dirty="0">
              <a:latin typeface="Helvetica Neue"/>
              <a:ea typeface="Verdana" pitchFamily="34" charset="0"/>
              <a:cs typeface="Helvetica Neue"/>
            </a:endParaRPr>
          </a:p>
          <a:p>
            <a:endParaRPr lang="en-US" sz="1000" b="1" dirty="0">
              <a:latin typeface="Helvetica Neue"/>
              <a:ea typeface="Verdana" pitchFamily="34" charset="0"/>
              <a:cs typeface="Helvetica Neue"/>
            </a:endParaRPr>
          </a:p>
          <a:p>
            <a:endParaRPr lang="en-US" sz="1000" b="1" dirty="0">
              <a:latin typeface="Helvetica Neue"/>
              <a:ea typeface="Verdana" pitchFamily="34" charset="0"/>
              <a:cs typeface="Helvetica Neue"/>
            </a:endParaRPr>
          </a:p>
          <a:p>
            <a:endParaRPr lang="en-US" sz="1000" b="1" dirty="0">
              <a:latin typeface="Helvetica Neue"/>
              <a:ea typeface="Verdana" pitchFamily="34" charset="0"/>
              <a:cs typeface="Helvetica Neue"/>
            </a:endParaRPr>
          </a:p>
          <a:p>
            <a:r>
              <a:rPr lang="en-US" sz="1100" b="1" dirty="0">
                <a:latin typeface="Helvetica Neue"/>
                <a:ea typeface="Verdana" pitchFamily="34" charset="0"/>
                <a:cs typeface="Helvetica Neue"/>
              </a:rPr>
              <a:t>Console icons </a:t>
            </a:r>
            <a:endParaRPr lang="en-US" sz="1100" dirty="0">
              <a:latin typeface="Helvetica Neue"/>
              <a:ea typeface="Verdana" pitchFamily="34" charset="0"/>
              <a:cs typeface="Helvetica Neue"/>
            </a:endParaRPr>
          </a:p>
          <a:p>
            <a:r>
              <a:rPr lang="en-US" sz="1000" dirty="0">
                <a:solidFill>
                  <a:schemeClr val="tx1">
                    <a:lumMod val="65000"/>
                    <a:lumOff val="35000"/>
                  </a:schemeClr>
                </a:solidFill>
                <a:latin typeface="Helvetica Neue"/>
                <a:ea typeface="Verdana" pitchFamily="34" charset="0"/>
                <a:cs typeface="Helvetica Neue"/>
              </a:rPr>
              <a:t>The first icon in most service sets is the console icon. These should be used to represent the service on a more general level when you will </a:t>
            </a:r>
            <a:br>
              <a:rPr lang="en-US" sz="1000" dirty="0">
                <a:solidFill>
                  <a:schemeClr val="tx1">
                    <a:lumMod val="65000"/>
                    <a:lumOff val="35000"/>
                  </a:schemeClr>
                </a:solidFill>
                <a:latin typeface="Helvetica Neue"/>
                <a:ea typeface="Verdana" pitchFamily="34" charset="0"/>
                <a:cs typeface="Helvetica Neue"/>
              </a:rPr>
            </a:br>
            <a:r>
              <a:rPr lang="en-US" sz="1000" dirty="0">
                <a:solidFill>
                  <a:schemeClr val="tx1">
                    <a:lumMod val="65000"/>
                    <a:lumOff val="35000"/>
                  </a:schemeClr>
                </a:solidFill>
                <a:latin typeface="Helvetica Neue"/>
                <a:ea typeface="Verdana" pitchFamily="34" charset="0"/>
                <a:cs typeface="Helvetica Neue"/>
              </a:rPr>
              <a:t>not be going into as much depth.</a:t>
            </a:r>
            <a:endParaRPr lang="en-US" sz="1000" b="1" dirty="0">
              <a:solidFill>
                <a:schemeClr val="tx1">
                  <a:lumMod val="65000"/>
                  <a:lumOff val="35000"/>
                </a:schemeClr>
              </a:solidFill>
              <a:latin typeface="Helvetica Neue"/>
              <a:ea typeface="Verdana" pitchFamily="34" charset="0"/>
              <a:cs typeface="Helvetica Neue"/>
            </a:endParaRPr>
          </a:p>
          <a:p>
            <a:endParaRPr lang="en-US" sz="1000" b="1" dirty="0">
              <a:latin typeface="Helvetica Neue"/>
              <a:ea typeface="Verdana" pitchFamily="34" charset="0"/>
              <a:cs typeface="Helvetica Neue"/>
            </a:endParaRPr>
          </a:p>
          <a:p>
            <a:r>
              <a:rPr lang="en-US" sz="1000" dirty="0">
                <a:latin typeface="Helvetica Neue"/>
                <a:ea typeface="Verdana" pitchFamily="34" charset="0"/>
                <a:cs typeface="Helvetica Neue"/>
              </a:rPr>
              <a:t> </a:t>
            </a:r>
          </a:p>
          <a:p>
            <a:endParaRPr lang="en-US" sz="1000" dirty="0">
              <a:latin typeface="Helvetica Neue"/>
              <a:ea typeface="Verdana" pitchFamily="34" charset="0"/>
              <a:cs typeface="Helvetica Neue"/>
            </a:endParaRPr>
          </a:p>
        </p:txBody>
      </p:sp>
      <p:pic>
        <p:nvPicPr>
          <p:cNvPr id="29"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579655" y="893616"/>
            <a:ext cx="1012079" cy="10120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5" name="Group 4"/>
          <p:cNvGrpSpPr/>
          <p:nvPr/>
        </p:nvGrpSpPr>
        <p:grpSpPr>
          <a:xfrm>
            <a:off x="261733" y="3671463"/>
            <a:ext cx="914556" cy="954539"/>
            <a:chOff x="261733" y="3671463"/>
            <a:chExt cx="914556" cy="954539"/>
          </a:xfrm>
        </p:grpSpPr>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417" y="3671463"/>
              <a:ext cx="393267" cy="543083"/>
            </a:xfrm>
            <a:prstGeom prst="rect">
              <a:avLst/>
            </a:prstGeom>
          </p:spPr>
        </p:pic>
        <p:sp>
          <p:nvSpPr>
            <p:cNvPr id="32" name="TextBox 31"/>
            <p:cNvSpPr txBox="1"/>
            <p:nvPr/>
          </p:nvSpPr>
          <p:spPr>
            <a:xfrm>
              <a:off x="261733" y="4225892"/>
              <a:ext cx="914556" cy="400110"/>
            </a:xfrm>
            <a:prstGeom prst="rect">
              <a:avLst/>
            </a:prstGeom>
            <a:noFill/>
          </p:spPr>
          <p:txBody>
            <a:bodyPr wrap="square" rtlCol="0">
              <a:spAutoFit/>
            </a:bodyPr>
            <a:lstStyle/>
            <a:p>
              <a:pPr algn="ctr"/>
              <a:r>
                <a:rPr lang="en-US" sz="1000" dirty="0">
                  <a:latin typeface="Arial"/>
                  <a:cs typeface="Arial"/>
                </a:rPr>
                <a:t>traditional server</a:t>
              </a:r>
            </a:p>
          </p:txBody>
        </p:sp>
      </p:grpSp>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33915" y="2340334"/>
            <a:ext cx="603250" cy="723900"/>
          </a:xfrm>
          <a:prstGeom prst="rect">
            <a:avLst/>
          </a:prstGeom>
        </p:spPr>
      </p:pic>
      <p:sp>
        <p:nvSpPr>
          <p:cNvPr id="34" name="TextBox 33"/>
          <p:cNvSpPr txBox="1"/>
          <p:nvPr/>
        </p:nvSpPr>
        <p:spPr>
          <a:xfrm>
            <a:off x="4528804" y="3065310"/>
            <a:ext cx="998785" cy="246221"/>
          </a:xfrm>
          <a:prstGeom prst="rect">
            <a:avLst/>
          </a:prstGeom>
          <a:noFill/>
        </p:spPr>
        <p:txBody>
          <a:bodyPr wrap="square" rtlCol="0">
            <a:spAutoFit/>
          </a:bodyPr>
          <a:lstStyle/>
          <a:p>
            <a:pPr algn="ctr"/>
            <a:r>
              <a:rPr lang="en-US" sz="1000" dirty="0">
                <a:latin typeface="Arial"/>
                <a:cs typeface="Arial"/>
              </a:rPr>
              <a:t>Amazon EC2</a:t>
            </a:r>
          </a:p>
        </p:txBody>
      </p:sp>
      <p:grpSp>
        <p:nvGrpSpPr>
          <p:cNvPr id="4" name="Group 3"/>
          <p:cNvGrpSpPr/>
          <p:nvPr/>
        </p:nvGrpSpPr>
        <p:grpSpPr>
          <a:xfrm>
            <a:off x="440637" y="2396505"/>
            <a:ext cx="501908" cy="789714"/>
            <a:chOff x="440637" y="2396505"/>
            <a:chExt cx="501908" cy="789714"/>
          </a:xfrm>
        </p:grpSpPr>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0637" y="2396505"/>
              <a:ext cx="491221" cy="559992"/>
            </a:xfrm>
            <a:prstGeom prst="rect">
              <a:avLst/>
            </a:prstGeom>
          </p:spPr>
        </p:pic>
        <p:sp>
          <p:nvSpPr>
            <p:cNvPr id="51" name="TextBox 50"/>
            <p:cNvSpPr txBox="1"/>
            <p:nvPr/>
          </p:nvSpPr>
          <p:spPr>
            <a:xfrm>
              <a:off x="471567" y="3031617"/>
              <a:ext cx="470978" cy="154602"/>
            </a:xfrm>
            <a:prstGeom prst="rect">
              <a:avLst/>
            </a:prstGeom>
            <a:noFill/>
          </p:spPr>
          <p:txBody>
            <a:bodyPr wrap="square" lIns="0" tIns="0" rIns="0" bIns="0" rtlCol="0">
              <a:spAutoFit/>
            </a:bodyPr>
            <a:lstStyle/>
            <a:p>
              <a:pPr algn="ctr"/>
              <a:r>
                <a:rPr lang="en-US" sz="1000" dirty="0"/>
                <a:t>cluster</a:t>
              </a:r>
            </a:p>
          </p:txBody>
        </p:sp>
      </p:gr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4995" y="901046"/>
            <a:ext cx="822960" cy="822960"/>
          </a:xfrm>
          <a:prstGeom prst="rect">
            <a:avLst/>
          </a:prstGeom>
        </p:spPr>
      </p:pic>
    </p:spTree>
    <p:extLst>
      <p:ext uri="{BB962C8B-B14F-4D97-AF65-F5344CB8AC3E}">
        <p14:creationId xmlns:p14="http://schemas.microsoft.com/office/powerpoint/2010/main" val="3304741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6789" y="114936"/>
            <a:ext cx="8205304" cy="545192"/>
          </a:xfrm>
        </p:spPr>
        <p:txBody>
          <a:bodyPr/>
          <a:lstStyle/>
          <a:p>
            <a:r>
              <a:rPr lang="en-US" dirty="0"/>
              <a:t>Database</a:t>
            </a:r>
          </a:p>
        </p:txBody>
      </p:sp>
      <p:cxnSp>
        <p:nvCxnSpPr>
          <p:cNvPr id="65" name="Straight Connector 64"/>
          <p:cNvCxnSpPr/>
          <p:nvPr/>
        </p:nvCxnSpPr>
        <p:spPr>
          <a:xfrm>
            <a:off x="759618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36356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610340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4" name="Group 3"/>
          <p:cNvGrpSpPr/>
          <p:nvPr/>
        </p:nvGrpSpPr>
        <p:grpSpPr>
          <a:xfrm>
            <a:off x="4379940" y="709817"/>
            <a:ext cx="1643017" cy="4225614"/>
            <a:chOff x="365197" y="709817"/>
            <a:chExt cx="1643017" cy="4225614"/>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839" y="709817"/>
              <a:ext cx="543466" cy="601994"/>
            </a:xfrm>
            <a:prstGeom prst="rect">
              <a:avLst/>
            </a:prstGeom>
          </p:spPr>
        </p:pic>
        <p:sp>
          <p:nvSpPr>
            <p:cNvPr id="55" name="TextBox 54"/>
            <p:cNvSpPr txBox="1"/>
            <p:nvPr/>
          </p:nvSpPr>
          <p:spPr>
            <a:xfrm>
              <a:off x="1277377" y="3588345"/>
              <a:ext cx="640080" cy="274320"/>
            </a:xfrm>
            <a:prstGeom prst="rect">
              <a:avLst/>
            </a:prstGeom>
            <a:noFill/>
          </p:spPr>
          <p:txBody>
            <a:bodyPr wrap="square" lIns="0" tIns="0" rIns="0" bIns="0" rtlCol="0" anchor="t">
              <a:noAutofit/>
            </a:bodyPr>
            <a:lstStyle/>
            <a:p>
              <a:pPr algn="ctr"/>
              <a:r>
                <a:rPr lang="en-US" sz="800" b="1" dirty="0"/>
                <a:t>item</a:t>
              </a:r>
              <a:endParaRPr lang="en-US" sz="1400" b="1" dirty="0"/>
            </a:p>
          </p:txBody>
        </p:sp>
        <p:pic>
          <p:nvPicPr>
            <p:cNvPr id="135" name="Picture 1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8104" y="2924648"/>
              <a:ext cx="486609" cy="521366"/>
            </a:xfrm>
            <a:prstGeom prst="rect">
              <a:avLst/>
            </a:prstGeom>
          </p:spPr>
        </p:pic>
        <p:sp>
          <p:nvSpPr>
            <p:cNvPr id="56" name="TextBox 55"/>
            <p:cNvSpPr txBox="1"/>
            <p:nvPr/>
          </p:nvSpPr>
          <p:spPr>
            <a:xfrm>
              <a:off x="487923" y="4661111"/>
              <a:ext cx="640080" cy="274320"/>
            </a:xfrm>
            <a:prstGeom prst="rect">
              <a:avLst/>
            </a:prstGeom>
            <a:noFill/>
          </p:spPr>
          <p:txBody>
            <a:bodyPr wrap="square" lIns="0" tIns="0" rIns="0" bIns="0" rtlCol="0" anchor="t">
              <a:noAutofit/>
            </a:bodyPr>
            <a:lstStyle/>
            <a:p>
              <a:pPr algn="ctr"/>
              <a:r>
                <a:rPr lang="en-US" sz="800" b="1" dirty="0"/>
                <a:t>items</a:t>
              </a:r>
              <a:endParaRPr lang="en-US" sz="1400" b="1" dirty="0"/>
            </a:p>
          </p:txBody>
        </p:sp>
        <p:pic>
          <p:nvPicPr>
            <p:cNvPr id="136" name="Picture 1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966" y="3991336"/>
              <a:ext cx="503071" cy="529549"/>
            </a:xfrm>
            <a:prstGeom prst="rect">
              <a:avLst/>
            </a:prstGeom>
          </p:spPr>
        </p:pic>
        <p:sp>
          <p:nvSpPr>
            <p:cNvPr id="94" name="TextBox 93"/>
            <p:cNvSpPr txBox="1"/>
            <p:nvPr/>
          </p:nvSpPr>
          <p:spPr>
            <a:xfrm>
              <a:off x="491934" y="2534480"/>
              <a:ext cx="640080" cy="274320"/>
            </a:xfrm>
            <a:prstGeom prst="rect">
              <a:avLst/>
            </a:prstGeom>
            <a:noFill/>
          </p:spPr>
          <p:txBody>
            <a:bodyPr wrap="square" lIns="0" tIns="0" rIns="0" bIns="0" rtlCol="0" anchor="t">
              <a:noAutofit/>
            </a:bodyPr>
            <a:lstStyle/>
            <a:p>
              <a:pPr algn="ctr"/>
              <a:r>
                <a:rPr lang="en-US" sz="800" b="1" dirty="0"/>
                <a:t>attribute</a:t>
              </a:r>
              <a:endParaRPr lang="en-US" sz="1400" b="1" dirty="0"/>
            </a:p>
          </p:txBody>
        </p:sp>
        <p:pic>
          <p:nvPicPr>
            <p:cNvPr id="95" name="Picture 9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4732" y="1879770"/>
              <a:ext cx="495298" cy="530676"/>
            </a:xfrm>
            <a:prstGeom prst="rect">
              <a:avLst/>
            </a:prstGeom>
          </p:spPr>
        </p:pic>
        <p:sp>
          <p:nvSpPr>
            <p:cNvPr id="92" name="TextBox 91"/>
            <p:cNvSpPr txBox="1"/>
            <p:nvPr/>
          </p:nvSpPr>
          <p:spPr>
            <a:xfrm>
              <a:off x="1278146" y="2534480"/>
              <a:ext cx="640080" cy="274320"/>
            </a:xfrm>
            <a:prstGeom prst="rect">
              <a:avLst/>
            </a:prstGeom>
            <a:noFill/>
          </p:spPr>
          <p:txBody>
            <a:bodyPr wrap="square" lIns="0" tIns="0" rIns="0" bIns="0" rtlCol="0" anchor="t">
              <a:noAutofit/>
            </a:bodyPr>
            <a:lstStyle/>
            <a:p>
              <a:pPr algn="ctr"/>
              <a:r>
                <a:rPr lang="en-US" sz="800" b="1" dirty="0"/>
                <a:t>attributes</a:t>
              </a:r>
              <a:endParaRPr lang="en-US" sz="1400" b="1" dirty="0"/>
            </a:p>
          </p:txBody>
        </p:sp>
        <p:pic>
          <p:nvPicPr>
            <p:cNvPr id="97" name="Picture 9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42244" y="1879770"/>
              <a:ext cx="503071" cy="529549"/>
            </a:xfrm>
            <a:prstGeom prst="rect">
              <a:avLst/>
            </a:prstGeom>
          </p:spPr>
        </p:pic>
        <p:sp>
          <p:nvSpPr>
            <p:cNvPr id="93" name="TextBox 92"/>
            <p:cNvSpPr txBox="1"/>
            <p:nvPr/>
          </p:nvSpPr>
          <p:spPr>
            <a:xfrm>
              <a:off x="436151" y="3588345"/>
              <a:ext cx="749876" cy="274320"/>
            </a:xfrm>
            <a:prstGeom prst="rect">
              <a:avLst/>
            </a:prstGeom>
            <a:noFill/>
          </p:spPr>
          <p:txBody>
            <a:bodyPr wrap="square" lIns="0" tIns="0" rIns="0" bIns="0" rtlCol="0" anchor="t">
              <a:noAutofit/>
            </a:bodyPr>
            <a:lstStyle/>
            <a:p>
              <a:pPr algn="ctr"/>
              <a:r>
                <a:rPr lang="en-US" sz="800" b="1" spc="-50" dirty="0"/>
                <a:t>global secondary index</a:t>
              </a:r>
              <a:endParaRPr lang="en-US" sz="1400" b="1" spc="-50" dirty="0"/>
            </a:p>
          </p:txBody>
        </p:sp>
        <p:pic>
          <p:nvPicPr>
            <p:cNvPr id="98" name="Picture 9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8271" y="2937920"/>
              <a:ext cx="503071" cy="494824"/>
            </a:xfrm>
            <a:prstGeom prst="rect">
              <a:avLst/>
            </a:prstGeom>
          </p:spPr>
        </p:pic>
        <p:sp>
          <p:nvSpPr>
            <p:cNvPr id="100" name="TextBox 99"/>
            <p:cNvSpPr txBox="1"/>
            <p:nvPr/>
          </p:nvSpPr>
          <p:spPr>
            <a:xfrm>
              <a:off x="1276354" y="4661111"/>
              <a:ext cx="640080" cy="274320"/>
            </a:xfrm>
            <a:prstGeom prst="rect">
              <a:avLst/>
            </a:prstGeom>
            <a:noFill/>
          </p:spPr>
          <p:txBody>
            <a:bodyPr wrap="square" lIns="0" tIns="0" rIns="0" bIns="0" rtlCol="0" anchor="t">
              <a:noAutofit/>
            </a:bodyPr>
            <a:lstStyle/>
            <a:p>
              <a:pPr algn="ctr"/>
              <a:r>
                <a:rPr lang="en-US" sz="800" b="1" dirty="0"/>
                <a:t>table</a:t>
              </a:r>
              <a:endParaRPr lang="en-US" sz="1400" b="1" dirty="0"/>
            </a:p>
          </p:txBody>
        </p:sp>
        <p:pic>
          <p:nvPicPr>
            <p:cNvPr id="101" name="Picture 10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53846" y="4016449"/>
              <a:ext cx="487309" cy="479320"/>
            </a:xfrm>
            <a:prstGeom prst="rect">
              <a:avLst/>
            </a:prstGeom>
          </p:spPr>
        </p:pic>
        <p:sp>
          <p:nvSpPr>
            <p:cNvPr id="255" name="TextBox 254"/>
            <p:cNvSpPr txBox="1"/>
            <p:nvPr/>
          </p:nvSpPr>
          <p:spPr>
            <a:xfrm>
              <a:off x="365197"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err="1"/>
                <a:t>DynamoDB</a:t>
              </a:r>
              <a:endParaRPr lang="en-US" b="1" dirty="0"/>
            </a:p>
          </p:txBody>
        </p:sp>
        <p:cxnSp>
          <p:nvCxnSpPr>
            <p:cNvPr id="256" name="Straight Connector 255"/>
            <p:cNvCxnSpPr/>
            <p:nvPr/>
          </p:nvCxnSpPr>
          <p:spPr>
            <a:xfrm>
              <a:off x="408014" y="1739909"/>
              <a:ext cx="16002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pic>
        <p:nvPicPr>
          <p:cNvPr id="64" name="Picture 6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84982" y="690987"/>
            <a:ext cx="548639" cy="647575"/>
          </a:xfrm>
          <a:prstGeom prst="rect">
            <a:avLst/>
          </a:prstGeom>
        </p:spPr>
      </p:pic>
      <p:sp>
        <p:nvSpPr>
          <p:cNvPr id="69" name="TextBox 68"/>
          <p:cNvSpPr txBox="1"/>
          <p:nvPr/>
        </p:nvSpPr>
        <p:spPr>
          <a:xfrm>
            <a:off x="7829128" y="2534480"/>
            <a:ext cx="640080" cy="274320"/>
          </a:xfrm>
          <a:prstGeom prst="rect">
            <a:avLst/>
          </a:prstGeom>
          <a:noFill/>
        </p:spPr>
        <p:txBody>
          <a:bodyPr wrap="square" lIns="0" tIns="0" rIns="0" bIns="0" rtlCol="0" anchor="t">
            <a:noAutofit/>
          </a:bodyPr>
          <a:lstStyle/>
          <a:p>
            <a:pPr algn="ctr"/>
            <a:r>
              <a:rPr lang="en-US" sz="800" b="1" dirty="0"/>
              <a:t>cache node</a:t>
            </a:r>
            <a:endParaRPr lang="en-US" sz="1400" b="1" dirty="0"/>
          </a:p>
        </p:txBody>
      </p:sp>
      <p:pic>
        <p:nvPicPr>
          <p:cNvPr id="140" name="Picture 13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892482" y="1859873"/>
            <a:ext cx="511724" cy="530676"/>
          </a:xfrm>
          <a:prstGeom prst="rect">
            <a:avLst/>
          </a:prstGeom>
        </p:spPr>
      </p:pic>
      <p:sp>
        <p:nvSpPr>
          <p:cNvPr id="73" name="TextBox 72"/>
          <p:cNvSpPr txBox="1"/>
          <p:nvPr/>
        </p:nvSpPr>
        <p:spPr>
          <a:xfrm>
            <a:off x="7829128" y="3588345"/>
            <a:ext cx="640080" cy="274320"/>
          </a:xfrm>
          <a:prstGeom prst="rect">
            <a:avLst/>
          </a:prstGeom>
          <a:noFill/>
        </p:spPr>
        <p:txBody>
          <a:bodyPr wrap="square" lIns="0" tIns="0" rIns="0" bIns="0" rtlCol="0" anchor="t">
            <a:noAutofit/>
          </a:bodyPr>
          <a:lstStyle/>
          <a:p>
            <a:pPr algn="ctr"/>
            <a:r>
              <a:rPr lang="en-US" sz="800" b="1" dirty="0" err="1"/>
              <a:t>Memcached</a:t>
            </a:r>
            <a:endParaRPr lang="en-US" sz="1400" b="1" dirty="0"/>
          </a:p>
        </p:txBody>
      </p:sp>
      <p:pic>
        <p:nvPicPr>
          <p:cNvPr id="142" name="Picture 14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905726" y="2929137"/>
            <a:ext cx="494088" cy="512387"/>
          </a:xfrm>
          <a:prstGeom prst="rect">
            <a:avLst/>
          </a:prstGeom>
        </p:spPr>
      </p:pic>
      <p:sp>
        <p:nvSpPr>
          <p:cNvPr id="77" name="TextBox 76"/>
          <p:cNvSpPr txBox="1"/>
          <p:nvPr/>
        </p:nvSpPr>
        <p:spPr>
          <a:xfrm>
            <a:off x="7829128" y="4661111"/>
            <a:ext cx="640080" cy="274320"/>
          </a:xfrm>
          <a:prstGeom prst="rect">
            <a:avLst/>
          </a:prstGeom>
          <a:noFill/>
        </p:spPr>
        <p:txBody>
          <a:bodyPr wrap="square" lIns="0" tIns="0" rIns="0" bIns="0" rtlCol="0" anchor="t">
            <a:noAutofit/>
          </a:bodyPr>
          <a:lstStyle/>
          <a:p>
            <a:pPr algn="ctr"/>
            <a:r>
              <a:rPr lang="en-US" sz="800" b="1" dirty="0" err="1"/>
              <a:t>Redis</a:t>
            </a:r>
            <a:endParaRPr lang="en-US" sz="1400" b="1" dirty="0"/>
          </a:p>
        </p:txBody>
      </p:sp>
      <p:pic>
        <p:nvPicPr>
          <p:cNvPr id="80" name="Picture 7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909985" y="3997531"/>
            <a:ext cx="494088" cy="512387"/>
          </a:xfrm>
          <a:prstGeom prst="rect">
            <a:avLst/>
          </a:prstGeom>
        </p:spPr>
      </p:pic>
      <p:sp>
        <p:nvSpPr>
          <p:cNvPr id="366" name="TextBox 365"/>
          <p:cNvSpPr txBox="1"/>
          <p:nvPr/>
        </p:nvSpPr>
        <p:spPr>
          <a:xfrm>
            <a:off x="7657249" y="1360220"/>
            <a:ext cx="1020442" cy="155632"/>
          </a:xfrm>
          <a:prstGeom prst="rect">
            <a:avLst/>
          </a:prstGeom>
          <a:noFill/>
        </p:spPr>
        <p:txBody>
          <a:bodyPr wrap="square" lIns="0" tIns="0" rIns="0" bIns="0" rtlCol="0" anchor="t">
            <a:noAutofit/>
          </a:bodyPr>
          <a:lstStyle/>
          <a:p>
            <a:pPr algn="ctr"/>
            <a:r>
              <a:rPr lang="en-US" sz="1000" b="1" dirty="0"/>
              <a:t>Amazon </a:t>
            </a:r>
            <a:br>
              <a:rPr lang="en-US" sz="1000" b="1" dirty="0"/>
            </a:br>
            <a:r>
              <a:rPr lang="en-US" sz="1000" b="1" dirty="0" err="1"/>
              <a:t>ElastiCache</a:t>
            </a:r>
            <a:endParaRPr lang="en-US" sz="1000" b="1" dirty="0"/>
          </a:p>
        </p:txBody>
      </p:sp>
      <p:cxnSp>
        <p:nvCxnSpPr>
          <p:cNvPr id="367" name="Straight Connector 366"/>
          <p:cNvCxnSpPr/>
          <p:nvPr/>
        </p:nvCxnSpPr>
        <p:spPr>
          <a:xfrm>
            <a:off x="768242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8" name="Group 7"/>
          <p:cNvGrpSpPr/>
          <p:nvPr/>
        </p:nvGrpSpPr>
        <p:grpSpPr>
          <a:xfrm>
            <a:off x="356109" y="718387"/>
            <a:ext cx="3942475" cy="4217044"/>
            <a:chOff x="3141507" y="718387"/>
            <a:chExt cx="3942475" cy="4217044"/>
          </a:xfrm>
        </p:grpSpPr>
        <p:pic>
          <p:nvPicPr>
            <p:cNvPr id="6" name="Picture 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200" y="718387"/>
              <a:ext cx="521366" cy="602829"/>
            </a:xfrm>
            <a:prstGeom prst="rect">
              <a:avLst/>
            </a:prstGeom>
          </p:spPr>
        </p:pic>
        <p:sp>
          <p:nvSpPr>
            <p:cNvPr id="123" name="TextBox 122"/>
            <p:cNvSpPr txBox="1"/>
            <p:nvPr/>
          </p:nvSpPr>
          <p:spPr>
            <a:xfrm>
              <a:off x="5607835" y="3588345"/>
              <a:ext cx="640080" cy="274320"/>
            </a:xfrm>
            <a:prstGeom prst="rect">
              <a:avLst/>
            </a:prstGeom>
            <a:noFill/>
          </p:spPr>
          <p:txBody>
            <a:bodyPr wrap="square" lIns="0" tIns="0" rIns="0" bIns="0" rtlCol="0" anchor="t">
              <a:noAutofit/>
            </a:bodyPr>
            <a:lstStyle/>
            <a:p>
              <a:pPr algn="ctr"/>
              <a:r>
                <a:rPr lang="en-US" sz="800" b="1" dirty="0"/>
                <a:t>RDS DB instance</a:t>
              </a:r>
              <a:endParaRPr lang="en-US" sz="1400" b="1" dirty="0"/>
            </a:p>
          </p:txBody>
        </p:sp>
        <p:pic>
          <p:nvPicPr>
            <p:cNvPr id="83" name="Picture 8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695064" y="2883916"/>
              <a:ext cx="457319" cy="602829"/>
            </a:xfrm>
            <a:prstGeom prst="rect">
              <a:avLst/>
            </a:prstGeom>
          </p:spPr>
        </p:pic>
        <p:sp>
          <p:nvSpPr>
            <p:cNvPr id="38" name="TextBox 37"/>
            <p:cNvSpPr txBox="1"/>
            <p:nvPr/>
          </p:nvSpPr>
          <p:spPr>
            <a:xfrm>
              <a:off x="4825880" y="2534480"/>
              <a:ext cx="640080" cy="274320"/>
            </a:xfrm>
            <a:prstGeom prst="rect">
              <a:avLst/>
            </a:prstGeom>
            <a:noFill/>
          </p:spPr>
          <p:txBody>
            <a:bodyPr wrap="square" lIns="0" tIns="0" rIns="0" bIns="0" rtlCol="0" anchor="t">
              <a:noAutofit/>
            </a:bodyPr>
            <a:lstStyle/>
            <a:p>
              <a:pPr algn="ctr"/>
              <a:r>
                <a:rPr lang="en-US" sz="800" b="1" dirty="0"/>
                <a:t>MySQL DB instance</a:t>
              </a:r>
              <a:endParaRPr lang="en-US" sz="1400" b="1" dirty="0"/>
            </a:p>
          </p:txBody>
        </p:sp>
        <p:pic>
          <p:nvPicPr>
            <p:cNvPr id="86" name="Picture 8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893408" y="1856116"/>
              <a:ext cx="512376" cy="550330"/>
            </a:xfrm>
            <a:prstGeom prst="rect">
              <a:avLst/>
            </a:prstGeom>
          </p:spPr>
        </p:pic>
        <p:sp>
          <p:nvSpPr>
            <p:cNvPr id="45" name="TextBox 44"/>
            <p:cNvSpPr txBox="1"/>
            <p:nvPr/>
          </p:nvSpPr>
          <p:spPr>
            <a:xfrm>
              <a:off x="5609490" y="4661111"/>
              <a:ext cx="640080" cy="274320"/>
            </a:xfrm>
            <a:prstGeom prst="rect">
              <a:avLst/>
            </a:prstGeom>
            <a:noFill/>
          </p:spPr>
          <p:txBody>
            <a:bodyPr wrap="square" lIns="0" tIns="0" rIns="0" bIns="0" rtlCol="0" anchor="t">
              <a:noAutofit/>
            </a:bodyPr>
            <a:lstStyle/>
            <a:p>
              <a:pPr algn="ctr"/>
              <a:r>
                <a:rPr lang="en-US" sz="800" b="1" dirty="0"/>
                <a:t>SQL slave</a:t>
              </a:r>
              <a:endParaRPr lang="en-US" sz="1400" b="1" dirty="0"/>
            </a:p>
          </p:txBody>
        </p:sp>
        <p:pic>
          <p:nvPicPr>
            <p:cNvPr id="89" name="Picture 8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663041" y="3990727"/>
              <a:ext cx="521366" cy="550330"/>
            </a:xfrm>
            <a:prstGeom prst="rect">
              <a:avLst/>
            </a:prstGeom>
          </p:spPr>
        </p:pic>
        <p:sp>
          <p:nvSpPr>
            <p:cNvPr id="126" name="TextBox 125"/>
            <p:cNvSpPr txBox="1"/>
            <p:nvPr/>
          </p:nvSpPr>
          <p:spPr>
            <a:xfrm>
              <a:off x="4818371" y="3588345"/>
              <a:ext cx="640080" cy="274320"/>
            </a:xfrm>
            <a:prstGeom prst="rect">
              <a:avLst/>
            </a:prstGeom>
            <a:noFill/>
          </p:spPr>
          <p:txBody>
            <a:bodyPr wrap="square" lIns="0" tIns="0" rIns="0" bIns="0" rtlCol="0" anchor="t">
              <a:noAutofit/>
            </a:bodyPr>
            <a:lstStyle/>
            <a:p>
              <a:pPr algn="ctr"/>
              <a:r>
                <a:rPr lang="en-US" sz="800" b="1" dirty="0"/>
                <a:t>Postgre SQL instance</a:t>
              </a:r>
              <a:endParaRPr lang="en-US" sz="1400" b="1" dirty="0"/>
            </a:p>
          </p:txBody>
        </p:sp>
        <p:pic>
          <p:nvPicPr>
            <p:cNvPr id="129" name="Picture 12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889103" y="2915911"/>
              <a:ext cx="512055" cy="531020"/>
            </a:xfrm>
            <a:prstGeom prst="rect">
              <a:avLst/>
            </a:prstGeom>
          </p:spPr>
        </p:pic>
        <p:sp>
          <p:nvSpPr>
            <p:cNvPr id="132" name="TextBox 131"/>
            <p:cNvSpPr txBox="1"/>
            <p:nvPr/>
          </p:nvSpPr>
          <p:spPr>
            <a:xfrm>
              <a:off x="3258113" y="3588345"/>
              <a:ext cx="640080" cy="274320"/>
            </a:xfrm>
            <a:prstGeom prst="rect">
              <a:avLst/>
            </a:prstGeom>
            <a:noFill/>
          </p:spPr>
          <p:txBody>
            <a:bodyPr wrap="square" lIns="0" tIns="0" rIns="0" bIns="0" rtlCol="0" anchor="t">
              <a:noAutofit/>
            </a:bodyPr>
            <a:lstStyle/>
            <a:p>
              <a:pPr algn="ctr"/>
              <a:r>
                <a:rPr lang="en-US" sz="800" b="1" dirty="0"/>
                <a:t>Oracle DB instance alternate</a:t>
              </a:r>
              <a:endParaRPr lang="en-US" sz="1400" b="1" dirty="0"/>
            </a:p>
          </p:txBody>
        </p:sp>
        <p:pic>
          <p:nvPicPr>
            <p:cNvPr id="133" name="Picture 132"/>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329501" y="2910504"/>
              <a:ext cx="512055" cy="531020"/>
            </a:xfrm>
            <a:prstGeom prst="rect">
              <a:avLst/>
            </a:prstGeom>
          </p:spPr>
        </p:pic>
        <p:sp>
          <p:nvSpPr>
            <p:cNvPr id="125" name="TextBox 124"/>
            <p:cNvSpPr txBox="1"/>
            <p:nvPr/>
          </p:nvSpPr>
          <p:spPr>
            <a:xfrm>
              <a:off x="3216194" y="4661111"/>
              <a:ext cx="746446" cy="274320"/>
            </a:xfrm>
            <a:prstGeom prst="rect">
              <a:avLst/>
            </a:prstGeom>
            <a:noFill/>
          </p:spPr>
          <p:txBody>
            <a:bodyPr wrap="square" lIns="0" tIns="0" rIns="0" bIns="0" rtlCol="0" anchor="t">
              <a:noAutofit/>
            </a:bodyPr>
            <a:lstStyle/>
            <a:p>
              <a:pPr algn="ctr"/>
              <a:r>
                <a:rPr lang="en-US" sz="800" b="1" spc="-50" dirty="0"/>
                <a:t>RDS DB </a:t>
              </a:r>
              <a:br>
                <a:rPr lang="en-US" sz="800" b="1" spc="-50" dirty="0"/>
              </a:br>
              <a:r>
                <a:rPr lang="en-US" sz="800" b="1" spc="-50" dirty="0"/>
                <a:t>instance standby (multi-AZ)</a:t>
              </a:r>
              <a:endParaRPr lang="en-US" sz="1400" b="1" spc="-50" dirty="0"/>
            </a:p>
          </p:txBody>
        </p:sp>
        <p:pic>
          <p:nvPicPr>
            <p:cNvPr id="84" name="Picture 83"/>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354685" y="3974362"/>
              <a:ext cx="457319" cy="602829"/>
            </a:xfrm>
            <a:prstGeom prst="rect">
              <a:avLst/>
            </a:prstGeom>
          </p:spPr>
        </p:pic>
        <p:sp>
          <p:nvSpPr>
            <p:cNvPr id="40" name="TextBox 39"/>
            <p:cNvSpPr txBox="1"/>
            <p:nvPr/>
          </p:nvSpPr>
          <p:spPr>
            <a:xfrm>
              <a:off x="6395872" y="2534480"/>
              <a:ext cx="640080" cy="274320"/>
            </a:xfrm>
            <a:prstGeom prst="rect">
              <a:avLst/>
            </a:prstGeom>
            <a:noFill/>
          </p:spPr>
          <p:txBody>
            <a:bodyPr wrap="square" lIns="0" tIns="0" rIns="0" bIns="0" rtlCol="0" anchor="t">
              <a:noAutofit/>
            </a:bodyPr>
            <a:lstStyle/>
            <a:p>
              <a:pPr algn="ctr"/>
              <a:r>
                <a:rPr lang="en-US" sz="800" b="1" dirty="0"/>
                <a:t>Oracle DB instance</a:t>
              </a:r>
              <a:endParaRPr lang="en-US" sz="1400" b="1" dirty="0"/>
            </a:p>
          </p:txBody>
        </p:sp>
        <p:pic>
          <p:nvPicPr>
            <p:cNvPr id="87" name="Picture 86"/>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461302" y="1856116"/>
              <a:ext cx="512377" cy="550330"/>
            </a:xfrm>
            <a:prstGeom prst="rect">
              <a:avLst/>
            </a:prstGeom>
          </p:spPr>
        </p:pic>
        <p:sp>
          <p:nvSpPr>
            <p:cNvPr id="49" name="TextBox 48"/>
            <p:cNvSpPr txBox="1"/>
            <p:nvPr/>
          </p:nvSpPr>
          <p:spPr>
            <a:xfrm>
              <a:off x="4037680" y="3588345"/>
              <a:ext cx="640080" cy="274320"/>
            </a:xfrm>
            <a:prstGeom prst="rect">
              <a:avLst/>
            </a:prstGeom>
            <a:noFill/>
          </p:spPr>
          <p:txBody>
            <a:bodyPr wrap="square" lIns="0" tIns="0" rIns="0" bIns="0" rtlCol="0" anchor="t">
              <a:noAutofit/>
            </a:bodyPr>
            <a:lstStyle/>
            <a:p>
              <a:pPr algn="ctr"/>
              <a:r>
                <a:rPr lang="en-US" sz="800" b="1" dirty="0"/>
                <a:t>PIOP</a:t>
              </a:r>
              <a:endParaRPr lang="en-US" sz="1400" b="1" dirty="0"/>
            </a:p>
          </p:txBody>
        </p:sp>
        <p:pic>
          <p:nvPicPr>
            <p:cNvPr id="90" name="Picture 8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098223" y="2914626"/>
              <a:ext cx="512055" cy="531020"/>
            </a:xfrm>
            <a:prstGeom prst="rect">
              <a:avLst/>
            </a:prstGeom>
          </p:spPr>
        </p:pic>
        <p:sp>
          <p:nvSpPr>
            <p:cNvPr id="127" name="TextBox 126"/>
            <p:cNvSpPr txBox="1"/>
            <p:nvPr/>
          </p:nvSpPr>
          <p:spPr>
            <a:xfrm>
              <a:off x="5560369" y="2534480"/>
              <a:ext cx="748530" cy="274320"/>
            </a:xfrm>
            <a:prstGeom prst="rect">
              <a:avLst/>
            </a:prstGeom>
            <a:noFill/>
          </p:spPr>
          <p:txBody>
            <a:bodyPr wrap="square" lIns="0" tIns="0" rIns="0" bIns="0" rtlCol="0" anchor="t">
              <a:noAutofit/>
            </a:bodyPr>
            <a:lstStyle/>
            <a:p>
              <a:pPr algn="ctr"/>
              <a:r>
                <a:rPr lang="en-US" sz="800" b="1" spc="-60" dirty="0"/>
                <a:t>MySQL </a:t>
              </a:r>
              <a:br>
                <a:rPr lang="en-US" sz="800" b="1" spc="-60" dirty="0"/>
              </a:br>
              <a:r>
                <a:rPr lang="en-US" sz="800" b="1" spc="-60" dirty="0"/>
                <a:t>instance alternate</a:t>
              </a:r>
              <a:endParaRPr lang="en-US" sz="1400" b="1" spc="-60" dirty="0"/>
            </a:p>
          </p:txBody>
        </p:sp>
        <p:pic>
          <p:nvPicPr>
            <p:cNvPr id="130" name="Picture 129"/>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677516" y="1856116"/>
              <a:ext cx="512055" cy="531020"/>
            </a:xfrm>
            <a:prstGeom prst="rect">
              <a:avLst/>
            </a:prstGeom>
          </p:spPr>
        </p:pic>
        <p:sp>
          <p:nvSpPr>
            <p:cNvPr id="42" name="TextBox 41"/>
            <p:cNvSpPr txBox="1"/>
            <p:nvPr/>
          </p:nvSpPr>
          <p:spPr>
            <a:xfrm>
              <a:off x="4046472" y="4661111"/>
              <a:ext cx="640080" cy="274320"/>
            </a:xfrm>
            <a:prstGeom prst="rect">
              <a:avLst/>
            </a:prstGeom>
            <a:noFill/>
          </p:spPr>
          <p:txBody>
            <a:bodyPr wrap="square" lIns="0" tIns="0" rIns="0" bIns="0" rtlCol="0" anchor="t">
              <a:noAutofit/>
            </a:bodyPr>
            <a:lstStyle/>
            <a:p>
              <a:pPr algn="ctr"/>
              <a:r>
                <a:rPr lang="en-US" sz="800" b="1" dirty="0"/>
                <a:t>RDS DB </a:t>
              </a:r>
              <a:br>
                <a:rPr lang="en-US" sz="800" b="1" dirty="0"/>
              </a:br>
              <a:r>
                <a:rPr lang="en-US" sz="800" b="1" dirty="0"/>
                <a:t>instance read replica</a:t>
              </a:r>
              <a:endParaRPr lang="en-US" sz="1400" b="1" dirty="0"/>
            </a:p>
          </p:txBody>
        </p:sp>
        <p:pic>
          <p:nvPicPr>
            <p:cNvPr id="85" name="Picture 84"/>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4147979" y="3970765"/>
              <a:ext cx="457319" cy="602829"/>
            </a:xfrm>
            <a:prstGeom prst="rect">
              <a:avLst/>
            </a:prstGeom>
          </p:spPr>
        </p:pic>
        <p:sp>
          <p:nvSpPr>
            <p:cNvPr id="41" name="TextBox 40"/>
            <p:cNvSpPr txBox="1"/>
            <p:nvPr/>
          </p:nvSpPr>
          <p:spPr>
            <a:xfrm>
              <a:off x="3253958" y="2534480"/>
              <a:ext cx="640080" cy="274320"/>
            </a:xfrm>
            <a:prstGeom prst="rect">
              <a:avLst/>
            </a:prstGeom>
            <a:noFill/>
          </p:spPr>
          <p:txBody>
            <a:bodyPr wrap="square" lIns="0" tIns="0" rIns="0" bIns="0" rtlCol="0" anchor="t">
              <a:noAutofit/>
            </a:bodyPr>
            <a:lstStyle/>
            <a:p>
              <a:pPr algn="ctr"/>
              <a:r>
                <a:rPr lang="en-US" sz="800" b="1" dirty="0"/>
                <a:t>MS SQL instance</a:t>
              </a:r>
              <a:endParaRPr lang="en-US" sz="1400" b="1" dirty="0"/>
            </a:p>
          </p:txBody>
        </p:sp>
        <p:pic>
          <p:nvPicPr>
            <p:cNvPr id="88" name="Picture 87"/>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3325512" y="1856116"/>
              <a:ext cx="512377" cy="550330"/>
            </a:xfrm>
            <a:prstGeom prst="rect">
              <a:avLst/>
            </a:prstGeom>
          </p:spPr>
        </p:pic>
        <p:sp>
          <p:nvSpPr>
            <p:cNvPr id="50" name="TextBox 49"/>
            <p:cNvSpPr txBox="1"/>
            <p:nvPr/>
          </p:nvSpPr>
          <p:spPr>
            <a:xfrm>
              <a:off x="4825880" y="4661111"/>
              <a:ext cx="640080" cy="274320"/>
            </a:xfrm>
            <a:prstGeom prst="rect">
              <a:avLst/>
            </a:prstGeom>
            <a:noFill/>
          </p:spPr>
          <p:txBody>
            <a:bodyPr wrap="square" lIns="0" tIns="0" rIns="0" bIns="0" rtlCol="0" anchor="t">
              <a:noAutofit/>
            </a:bodyPr>
            <a:lstStyle/>
            <a:p>
              <a:pPr algn="ctr"/>
              <a:r>
                <a:rPr lang="en-US" sz="800" b="1" dirty="0"/>
                <a:t>SQL master</a:t>
              </a:r>
              <a:endParaRPr lang="en-US" sz="1400" b="1" dirty="0"/>
            </a:p>
          </p:txBody>
        </p:sp>
        <p:pic>
          <p:nvPicPr>
            <p:cNvPr id="91" name="Picture 9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4884896" y="3990727"/>
              <a:ext cx="521366" cy="550330"/>
            </a:xfrm>
            <a:prstGeom prst="rect">
              <a:avLst/>
            </a:prstGeom>
          </p:spPr>
        </p:pic>
        <p:sp>
          <p:nvSpPr>
            <p:cNvPr id="128" name="TextBox 127"/>
            <p:cNvSpPr txBox="1"/>
            <p:nvPr/>
          </p:nvSpPr>
          <p:spPr>
            <a:xfrm>
              <a:off x="4001976" y="2534480"/>
              <a:ext cx="736214" cy="274320"/>
            </a:xfrm>
            <a:prstGeom prst="rect">
              <a:avLst/>
            </a:prstGeom>
            <a:noFill/>
          </p:spPr>
          <p:txBody>
            <a:bodyPr wrap="square" lIns="0" tIns="0" rIns="0" bIns="0" rtlCol="0" anchor="t">
              <a:noAutofit/>
            </a:bodyPr>
            <a:lstStyle/>
            <a:p>
              <a:pPr algn="ctr"/>
              <a:r>
                <a:rPr lang="en-US" sz="800" b="1" spc="-60" dirty="0"/>
                <a:t>MS SQL </a:t>
              </a:r>
              <a:br>
                <a:rPr lang="en-US" sz="800" b="1" spc="-60" dirty="0"/>
              </a:br>
              <a:r>
                <a:rPr lang="en-US" sz="800" b="1" spc="-60" dirty="0"/>
                <a:t>instance alternate</a:t>
              </a:r>
              <a:endParaRPr lang="en-US" sz="1400" b="1" spc="-60" dirty="0"/>
            </a:p>
          </p:txBody>
        </p:sp>
        <p:pic>
          <p:nvPicPr>
            <p:cNvPr id="131" name="Picture 130"/>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4109621" y="1856116"/>
              <a:ext cx="512055" cy="531020"/>
            </a:xfrm>
            <a:prstGeom prst="rect">
              <a:avLst/>
            </a:prstGeom>
          </p:spPr>
        </p:pic>
        <p:cxnSp>
          <p:nvCxnSpPr>
            <p:cNvPr id="397" name="Straight Connector 396"/>
            <p:cNvCxnSpPr/>
            <p:nvPr/>
          </p:nvCxnSpPr>
          <p:spPr>
            <a:xfrm>
              <a:off x="3197782" y="1739909"/>
              <a:ext cx="38862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98" name="TextBox 397"/>
            <p:cNvSpPr txBox="1"/>
            <p:nvPr/>
          </p:nvSpPr>
          <p:spPr>
            <a:xfrm>
              <a:off x="3141507"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RDS</a:t>
              </a:r>
              <a:endParaRPr lang="en-US" b="1" dirty="0"/>
            </a:p>
          </p:txBody>
        </p:sp>
      </p:grpSp>
      <p:sp>
        <p:nvSpPr>
          <p:cNvPr id="67" name="TextBox 66"/>
          <p:cNvSpPr txBox="1"/>
          <p:nvPr/>
        </p:nvSpPr>
        <p:spPr>
          <a:xfrm>
            <a:off x="5503865" y="114936"/>
            <a:ext cx="3496869" cy="261610"/>
          </a:xfrm>
          <a:prstGeom prst="rect">
            <a:avLst/>
          </a:prstGeom>
          <a:noFill/>
        </p:spPr>
        <p:txBody>
          <a:bodyPr wrap="square" rtlCol="0">
            <a:spAutoFit/>
          </a:bodyPr>
          <a:lstStyle/>
          <a:p>
            <a:pPr algn="r"/>
            <a:r>
              <a:rPr lang="en-US" sz="1050" i="1" dirty="0">
                <a:solidFill>
                  <a:schemeClr val="accent6">
                    <a:lumMod val="60000"/>
                    <a:lumOff val="40000"/>
                  </a:schemeClr>
                </a:solidFill>
              </a:rPr>
              <a:t>Database icons continue on next slide</a:t>
            </a:r>
          </a:p>
        </p:txBody>
      </p:sp>
      <p:grpSp>
        <p:nvGrpSpPr>
          <p:cNvPr id="76" name="Group 75"/>
          <p:cNvGrpSpPr/>
          <p:nvPr/>
        </p:nvGrpSpPr>
        <p:grpSpPr>
          <a:xfrm>
            <a:off x="6215092" y="696397"/>
            <a:ext cx="1260268" cy="819455"/>
            <a:chOff x="7281825" y="696397"/>
            <a:chExt cx="1260268" cy="819455"/>
          </a:xfrm>
        </p:grpSpPr>
        <p:pic>
          <p:nvPicPr>
            <p:cNvPr id="81" name="Picture 80"/>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7635465" y="696397"/>
              <a:ext cx="548639" cy="620647"/>
            </a:xfrm>
            <a:prstGeom prst="rect">
              <a:avLst/>
            </a:prstGeom>
          </p:spPr>
        </p:pic>
        <p:sp>
          <p:nvSpPr>
            <p:cNvPr id="96" name="TextBox 95"/>
            <p:cNvSpPr txBox="1"/>
            <p:nvPr/>
          </p:nvSpPr>
          <p:spPr>
            <a:xfrm>
              <a:off x="7281825" y="1360220"/>
              <a:ext cx="1260268" cy="155632"/>
            </a:xfrm>
            <a:prstGeom prst="rect">
              <a:avLst/>
            </a:prstGeom>
            <a:noFill/>
          </p:spPr>
          <p:txBody>
            <a:bodyPr wrap="square" lIns="0" tIns="0" rIns="0" bIns="0" rtlCol="0" anchor="t">
              <a:noAutofit/>
            </a:bodyPr>
            <a:lstStyle/>
            <a:p>
              <a:pPr algn="ctr"/>
              <a:r>
                <a:rPr lang="en-US" sz="1000" b="1" dirty="0"/>
                <a:t>Amazon </a:t>
              </a:r>
              <a:r>
                <a:rPr lang="en-US" sz="1000" b="1" dirty="0" err="1"/>
                <a:t>DynamoDB</a:t>
              </a:r>
              <a:r>
                <a:rPr lang="en-US" sz="1000" b="1" dirty="0"/>
                <a:t> Accelerator</a:t>
              </a:r>
            </a:p>
          </p:txBody>
        </p:sp>
      </p:grpSp>
      <p:cxnSp>
        <p:nvCxnSpPr>
          <p:cNvPr id="99" name="Straight Connector 98"/>
          <p:cNvCxnSpPr/>
          <p:nvPr/>
        </p:nvCxnSpPr>
        <p:spPr>
          <a:xfrm>
            <a:off x="6173616" y="1739909"/>
            <a:ext cx="13432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5955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itle 2"/>
          <p:cNvSpPr>
            <a:spLocks noGrp="1"/>
          </p:cNvSpPr>
          <p:nvPr>
            <p:ph type="title"/>
          </p:nvPr>
        </p:nvSpPr>
        <p:spPr>
          <a:xfrm>
            <a:off x="336789" y="114936"/>
            <a:ext cx="8205304" cy="545192"/>
          </a:xfrm>
        </p:spPr>
        <p:txBody>
          <a:bodyPr/>
          <a:lstStyle/>
          <a:p>
            <a:r>
              <a:rPr lang="en-US" dirty="0"/>
              <a:t>Database (Continued)</a:t>
            </a:r>
          </a:p>
        </p:txBody>
      </p:sp>
      <p:cxnSp>
        <p:nvCxnSpPr>
          <p:cNvPr id="70" name="Straight Connector 69"/>
          <p:cNvCxnSpPr/>
          <p:nvPr/>
        </p:nvCxnSpPr>
        <p:spPr>
          <a:xfrm>
            <a:off x="143293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544577" y="701631"/>
            <a:ext cx="1188720" cy="2107169"/>
            <a:chOff x="236084" y="701631"/>
            <a:chExt cx="1188720" cy="2107169"/>
          </a:xfrm>
        </p:grpSpPr>
        <p:pic>
          <p:nvPicPr>
            <p:cNvPr id="72" name="Picture 7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698" y="701631"/>
              <a:ext cx="561420" cy="631598"/>
            </a:xfrm>
            <a:prstGeom prst="rect">
              <a:avLst/>
            </a:prstGeom>
          </p:spPr>
        </p:pic>
        <p:sp>
          <p:nvSpPr>
            <p:cNvPr id="74" name="TextBox 73"/>
            <p:cNvSpPr txBox="1"/>
            <p:nvPr/>
          </p:nvSpPr>
          <p:spPr>
            <a:xfrm>
              <a:off x="268768" y="1360220"/>
              <a:ext cx="1097280" cy="155632"/>
            </a:xfrm>
            <a:prstGeom prst="rect">
              <a:avLst/>
            </a:prstGeom>
            <a:noFill/>
          </p:spPr>
          <p:txBody>
            <a:bodyPr wrap="square" lIns="0" tIns="0" rIns="0" bIns="0" rtlCol="0" anchor="t">
              <a:noAutofit/>
            </a:bodyPr>
            <a:lstStyle/>
            <a:p>
              <a:pPr algn="ctr"/>
              <a:r>
                <a:rPr lang="en-US" sz="1000" b="1" dirty="0"/>
                <a:t>AWS DMS</a:t>
              </a:r>
            </a:p>
          </p:txBody>
        </p:sp>
        <p:cxnSp>
          <p:nvCxnSpPr>
            <p:cNvPr id="75" name="Straight Connector 74"/>
            <p:cNvCxnSpPr/>
            <p:nvPr/>
          </p:nvCxnSpPr>
          <p:spPr>
            <a:xfrm>
              <a:off x="236084" y="1739909"/>
              <a:ext cx="11887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268768" y="2534480"/>
              <a:ext cx="1097280" cy="274320"/>
            </a:xfrm>
            <a:prstGeom prst="rect">
              <a:avLst/>
            </a:prstGeom>
            <a:noFill/>
          </p:spPr>
          <p:txBody>
            <a:bodyPr wrap="square" lIns="0" tIns="0" rIns="0" bIns="0" rtlCol="0" anchor="t">
              <a:noAutofit/>
            </a:bodyPr>
            <a:lstStyle/>
            <a:p>
              <a:pPr algn="ctr"/>
              <a:r>
                <a:rPr lang="en-US" sz="800" b="1" dirty="0"/>
                <a:t>database migration workflow/job</a:t>
              </a:r>
              <a:endParaRPr lang="en-US" sz="1400" b="1" dirty="0"/>
            </a:p>
          </p:txBody>
        </p:sp>
        <p:pic>
          <p:nvPicPr>
            <p:cNvPr id="79" name="Picture 7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895" y="1879770"/>
              <a:ext cx="281026" cy="530676"/>
            </a:xfrm>
            <a:prstGeom prst="rect">
              <a:avLst/>
            </a:prstGeom>
          </p:spPr>
        </p:pic>
      </p:grpSp>
      <p:grpSp>
        <p:nvGrpSpPr>
          <p:cNvPr id="82" name="Group 81"/>
          <p:cNvGrpSpPr/>
          <p:nvPr/>
        </p:nvGrpSpPr>
        <p:grpSpPr>
          <a:xfrm>
            <a:off x="336002" y="712460"/>
            <a:ext cx="1020442" cy="3150205"/>
            <a:chOff x="7227122" y="712460"/>
            <a:chExt cx="1020442" cy="3150205"/>
          </a:xfrm>
        </p:grpSpPr>
        <p:pic>
          <p:nvPicPr>
            <p:cNvPr id="102" name="Picture 10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0068" y="712460"/>
              <a:ext cx="548640" cy="603504"/>
            </a:xfrm>
            <a:prstGeom prst="rect">
              <a:avLst/>
            </a:prstGeom>
          </p:spPr>
        </p:pic>
        <p:sp>
          <p:nvSpPr>
            <p:cNvPr id="103" name="TextBox 102"/>
            <p:cNvSpPr txBox="1"/>
            <p:nvPr/>
          </p:nvSpPr>
          <p:spPr>
            <a:xfrm>
              <a:off x="7338172" y="2534480"/>
              <a:ext cx="744530" cy="274320"/>
            </a:xfrm>
            <a:prstGeom prst="rect">
              <a:avLst/>
            </a:prstGeom>
            <a:noFill/>
          </p:spPr>
          <p:txBody>
            <a:bodyPr wrap="square" lIns="0" tIns="0" rIns="0" bIns="0" rtlCol="0" anchor="t">
              <a:noAutofit/>
            </a:bodyPr>
            <a:lstStyle/>
            <a:p>
              <a:pPr algn="ctr"/>
              <a:r>
                <a:rPr lang="en-US" sz="800" b="1" dirty="0"/>
                <a:t>dense compute node</a:t>
              </a:r>
              <a:endParaRPr lang="en-US" sz="1400" b="1" dirty="0"/>
            </a:p>
          </p:txBody>
        </p:sp>
        <p:pic>
          <p:nvPicPr>
            <p:cNvPr id="104" name="Picture 10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85706" y="1856116"/>
              <a:ext cx="449462" cy="512387"/>
            </a:xfrm>
            <a:prstGeom prst="rect">
              <a:avLst/>
            </a:prstGeom>
          </p:spPr>
        </p:pic>
        <p:sp>
          <p:nvSpPr>
            <p:cNvPr id="105" name="TextBox 104"/>
            <p:cNvSpPr txBox="1"/>
            <p:nvPr/>
          </p:nvSpPr>
          <p:spPr>
            <a:xfrm>
              <a:off x="7390397" y="3588345"/>
              <a:ext cx="640080" cy="274320"/>
            </a:xfrm>
            <a:prstGeom prst="rect">
              <a:avLst/>
            </a:prstGeom>
            <a:noFill/>
          </p:spPr>
          <p:txBody>
            <a:bodyPr wrap="square" lIns="0" tIns="0" rIns="0" bIns="0" rtlCol="0" anchor="t">
              <a:noAutofit/>
            </a:bodyPr>
            <a:lstStyle/>
            <a:p>
              <a:pPr algn="ctr"/>
              <a:r>
                <a:rPr lang="en-US" sz="800" b="1" dirty="0"/>
                <a:t>dense storage node</a:t>
              </a:r>
              <a:endParaRPr lang="en-US" sz="1400" b="1" dirty="0"/>
            </a:p>
          </p:txBody>
        </p:sp>
        <p:pic>
          <p:nvPicPr>
            <p:cNvPr id="106" name="Picture 10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85706" y="2925544"/>
              <a:ext cx="449462" cy="512387"/>
            </a:xfrm>
            <a:prstGeom prst="rect">
              <a:avLst/>
            </a:prstGeom>
          </p:spPr>
        </p:pic>
        <p:sp>
          <p:nvSpPr>
            <p:cNvPr id="107" name="TextBox 106"/>
            <p:cNvSpPr txBox="1"/>
            <p:nvPr/>
          </p:nvSpPr>
          <p:spPr>
            <a:xfrm>
              <a:off x="7227122" y="1360220"/>
              <a:ext cx="1020442" cy="155632"/>
            </a:xfrm>
            <a:prstGeom prst="rect">
              <a:avLst/>
            </a:prstGeom>
            <a:noFill/>
          </p:spPr>
          <p:txBody>
            <a:bodyPr wrap="square" lIns="0" tIns="0" rIns="0" bIns="0" rtlCol="0" anchor="t">
              <a:noAutofit/>
            </a:bodyPr>
            <a:lstStyle/>
            <a:p>
              <a:pPr algn="ctr"/>
              <a:r>
                <a:rPr lang="en-US" sz="1000" b="1" dirty="0"/>
                <a:t>Amazon </a:t>
              </a:r>
              <a:br>
                <a:rPr lang="en-US" sz="1000" b="1" dirty="0"/>
              </a:br>
              <a:r>
                <a:rPr lang="en-US" sz="1000" b="1" dirty="0"/>
                <a:t>Redshift</a:t>
              </a:r>
            </a:p>
          </p:txBody>
        </p:sp>
        <p:cxnSp>
          <p:nvCxnSpPr>
            <p:cNvPr id="108" name="Straight Connector 107"/>
            <p:cNvCxnSpPr/>
            <p:nvPr/>
          </p:nvCxnSpPr>
          <p:spPr>
            <a:xfrm>
              <a:off x="725230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3983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Networking &amp; Content Delivery</a:t>
            </a:r>
          </a:p>
        </p:txBody>
      </p:sp>
    </p:spTree>
    <p:extLst>
      <p:ext uri="{BB962C8B-B14F-4D97-AF65-F5344CB8AC3E}">
        <p14:creationId xmlns:p14="http://schemas.microsoft.com/office/powerpoint/2010/main" val="501157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Networking &amp; Content Delivery</a:t>
            </a:r>
          </a:p>
        </p:txBody>
      </p:sp>
      <p:cxnSp>
        <p:nvCxnSpPr>
          <p:cNvPr id="98" name="Straight Connector 97"/>
          <p:cNvCxnSpPr/>
          <p:nvPr/>
        </p:nvCxnSpPr>
        <p:spPr>
          <a:xfrm>
            <a:off x="357510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583528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7039531" y="1360404"/>
            <a:ext cx="943550" cy="155448"/>
          </a:xfrm>
          <a:prstGeom prst="rect">
            <a:avLst/>
          </a:prstGeom>
          <a:noFill/>
        </p:spPr>
        <p:txBody>
          <a:bodyPr wrap="square" lIns="0" tIns="0" rIns="0" bIns="0" rtlCol="0" anchor="t">
            <a:noAutofit/>
          </a:bodyPr>
          <a:lstStyle/>
          <a:p>
            <a:pPr algn="ctr"/>
            <a:r>
              <a:rPr lang="en-US" sz="1000" b="1" dirty="0"/>
              <a:t>Elastic Load Balancing*</a:t>
            </a:r>
            <a:endParaRPr lang="en-US" b="1" dirty="0"/>
          </a:p>
        </p:txBody>
      </p:sp>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8916" y="673146"/>
            <a:ext cx="544780" cy="653737"/>
          </a:xfrm>
          <a:prstGeom prst="rect">
            <a:avLst/>
          </a:prstGeom>
        </p:spPr>
      </p:pic>
      <p:sp>
        <p:nvSpPr>
          <p:cNvPr id="42" name="TextBox 41"/>
          <p:cNvSpPr txBox="1"/>
          <p:nvPr/>
        </p:nvSpPr>
        <p:spPr>
          <a:xfrm>
            <a:off x="7116937" y="3589456"/>
            <a:ext cx="788738" cy="274320"/>
          </a:xfrm>
          <a:prstGeom prst="rect">
            <a:avLst/>
          </a:prstGeom>
          <a:noFill/>
        </p:spPr>
        <p:txBody>
          <a:bodyPr wrap="square" lIns="0" tIns="0" rIns="0" bIns="0" rtlCol="0" anchor="t">
            <a:noAutofit/>
          </a:bodyPr>
          <a:lstStyle/>
          <a:p>
            <a:pPr algn="ctr"/>
            <a:r>
              <a:rPr lang="en-US" sz="800" b="1" dirty="0"/>
              <a:t>Application Load Balancer</a:t>
            </a:r>
            <a:endParaRPr lang="en-US" sz="1400" b="1" dirty="0"/>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9487" y="2904477"/>
            <a:ext cx="543639" cy="564959"/>
          </a:xfrm>
          <a:prstGeom prst="rect">
            <a:avLst/>
          </a:prstGeom>
        </p:spPr>
      </p:pic>
      <p:sp>
        <p:nvSpPr>
          <p:cNvPr id="44" name="TextBox 43"/>
          <p:cNvSpPr txBox="1"/>
          <p:nvPr/>
        </p:nvSpPr>
        <p:spPr>
          <a:xfrm>
            <a:off x="7193033" y="2523808"/>
            <a:ext cx="636547" cy="274320"/>
          </a:xfrm>
          <a:prstGeom prst="rect">
            <a:avLst/>
          </a:prstGeom>
          <a:noFill/>
        </p:spPr>
        <p:txBody>
          <a:bodyPr wrap="square" lIns="0" tIns="0" rIns="0" bIns="0" rtlCol="0" anchor="t">
            <a:noAutofit/>
          </a:bodyPr>
          <a:lstStyle/>
          <a:p>
            <a:pPr algn="ctr"/>
            <a:r>
              <a:rPr lang="en-US" sz="800" b="1" dirty="0"/>
              <a:t>Classic Load Balancer</a:t>
            </a:r>
            <a:endParaRPr lang="en-US" sz="1400" b="1" dirty="0"/>
          </a:p>
        </p:txBody>
      </p:sp>
      <p:pic>
        <p:nvPicPr>
          <p:cNvPr id="45" name="Picture 4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9487" y="1847036"/>
            <a:ext cx="543639" cy="564958"/>
          </a:xfrm>
          <a:prstGeom prst="rect">
            <a:avLst/>
          </a:prstGeom>
        </p:spPr>
      </p:pic>
      <p:cxnSp>
        <p:nvCxnSpPr>
          <p:cNvPr id="49" name="Straight Connector 48"/>
          <p:cNvCxnSpPr/>
          <p:nvPr/>
        </p:nvCxnSpPr>
        <p:spPr>
          <a:xfrm>
            <a:off x="703124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591203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6026335" y="1360220"/>
            <a:ext cx="731520" cy="155632"/>
          </a:xfrm>
          <a:prstGeom prst="rect">
            <a:avLst/>
          </a:prstGeom>
          <a:noFill/>
        </p:spPr>
        <p:txBody>
          <a:bodyPr wrap="square" lIns="0" tIns="0" rIns="0" bIns="0" rtlCol="0" anchor="t">
            <a:noAutofit/>
          </a:bodyPr>
          <a:lstStyle/>
          <a:p>
            <a:pPr algn="ctr"/>
            <a:r>
              <a:rPr lang="en-US" sz="1000" b="1" dirty="0"/>
              <a:t>AWS Direct Connect</a:t>
            </a:r>
          </a:p>
        </p:txBody>
      </p:sp>
      <p:pic>
        <p:nvPicPr>
          <p:cNvPr id="50" name="Picture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19705" y="670825"/>
            <a:ext cx="544780" cy="653737"/>
          </a:xfrm>
          <a:prstGeom prst="rect">
            <a:avLst/>
          </a:prstGeom>
        </p:spPr>
      </p:pic>
      <p:pic>
        <p:nvPicPr>
          <p:cNvPr id="97" name="Picture 9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65261" y="680288"/>
            <a:ext cx="544780" cy="653098"/>
          </a:xfrm>
          <a:prstGeom prst="rect">
            <a:avLst/>
          </a:prstGeom>
        </p:spPr>
      </p:pic>
      <p:sp>
        <p:nvSpPr>
          <p:cNvPr id="100" name="TextBox 99"/>
          <p:cNvSpPr txBox="1"/>
          <p:nvPr/>
        </p:nvSpPr>
        <p:spPr>
          <a:xfrm>
            <a:off x="3817611" y="2531572"/>
            <a:ext cx="640080" cy="274320"/>
          </a:xfrm>
          <a:prstGeom prst="rect">
            <a:avLst/>
          </a:prstGeom>
          <a:noFill/>
        </p:spPr>
        <p:txBody>
          <a:bodyPr wrap="square" lIns="0" tIns="0" rIns="0" bIns="0" rtlCol="0" anchor="t">
            <a:noAutofit/>
          </a:bodyPr>
          <a:lstStyle/>
          <a:p>
            <a:pPr algn="ctr"/>
            <a:r>
              <a:rPr lang="en-US" sz="800" b="1" dirty="0"/>
              <a:t>download distribution</a:t>
            </a:r>
            <a:endParaRPr lang="en-US" sz="1400" b="1" dirty="0"/>
          </a:p>
        </p:txBody>
      </p:sp>
      <p:pic>
        <p:nvPicPr>
          <p:cNvPr id="101" name="Picture 10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87447" y="1873584"/>
            <a:ext cx="500409" cy="520033"/>
          </a:xfrm>
          <a:prstGeom prst="rect">
            <a:avLst/>
          </a:prstGeom>
        </p:spPr>
      </p:pic>
      <p:sp>
        <p:nvSpPr>
          <p:cNvPr id="102" name="TextBox 101"/>
          <p:cNvSpPr txBox="1"/>
          <p:nvPr/>
        </p:nvSpPr>
        <p:spPr>
          <a:xfrm>
            <a:off x="3817611" y="3577781"/>
            <a:ext cx="640080" cy="274320"/>
          </a:xfrm>
          <a:prstGeom prst="rect">
            <a:avLst/>
          </a:prstGeom>
          <a:noFill/>
        </p:spPr>
        <p:txBody>
          <a:bodyPr wrap="square" lIns="0" tIns="0" rIns="0" bIns="0" rtlCol="0" anchor="t">
            <a:noAutofit/>
          </a:bodyPr>
          <a:lstStyle/>
          <a:p>
            <a:pPr algn="ctr"/>
            <a:r>
              <a:rPr lang="en-US" sz="800" b="1" dirty="0"/>
              <a:t>edge location</a:t>
            </a:r>
            <a:endParaRPr lang="en-US" sz="1400" b="1" dirty="0"/>
          </a:p>
        </p:txBody>
      </p:sp>
      <p:pic>
        <p:nvPicPr>
          <p:cNvPr id="103" name="Picture 10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79369" y="2899712"/>
            <a:ext cx="516564" cy="563883"/>
          </a:xfrm>
          <a:prstGeom prst="rect">
            <a:avLst/>
          </a:prstGeom>
          <a:noFill/>
          <a:ln>
            <a:noFill/>
          </a:ln>
        </p:spPr>
      </p:pic>
      <p:sp>
        <p:nvSpPr>
          <p:cNvPr id="104" name="TextBox 103"/>
          <p:cNvSpPr txBox="1"/>
          <p:nvPr/>
        </p:nvSpPr>
        <p:spPr>
          <a:xfrm>
            <a:off x="3817611" y="4661797"/>
            <a:ext cx="640080" cy="274320"/>
          </a:xfrm>
          <a:prstGeom prst="rect">
            <a:avLst/>
          </a:prstGeom>
          <a:noFill/>
        </p:spPr>
        <p:txBody>
          <a:bodyPr wrap="square" lIns="0" tIns="0" rIns="0" bIns="0" rtlCol="0" anchor="t">
            <a:noAutofit/>
          </a:bodyPr>
          <a:lstStyle/>
          <a:p>
            <a:pPr algn="ctr"/>
            <a:r>
              <a:rPr lang="en-US" sz="800" b="1" dirty="0"/>
              <a:t>streaming distribution</a:t>
            </a:r>
            <a:endParaRPr lang="en-US" sz="1400" b="1" dirty="0"/>
          </a:p>
        </p:txBody>
      </p:sp>
      <p:pic>
        <p:nvPicPr>
          <p:cNvPr id="105" name="Picture 10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67255" y="3987215"/>
            <a:ext cx="540793" cy="562001"/>
          </a:xfrm>
          <a:prstGeom prst="rect">
            <a:avLst/>
          </a:prstGeom>
        </p:spPr>
      </p:pic>
      <p:sp>
        <p:nvSpPr>
          <p:cNvPr id="106" name="TextBox 105"/>
          <p:cNvSpPr txBox="1"/>
          <p:nvPr/>
        </p:nvSpPr>
        <p:spPr>
          <a:xfrm>
            <a:off x="3771891" y="1360220"/>
            <a:ext cx="731520" cy="155632"/>
          </a:xfrm>
          <a:prstGeom prst="rect">
            <a:avLst/>
          </a:prstGeom>
          <a:noFill/>
        </p:spPr>
        <p:txBody>
          <a:bodyPr wrap="square" lIns="0" tIns="0" rIns="0" bIns="0" rtlCol="0" anchor="t">
            <a:noAutofit/>
          </a:bodyPr>
          <a:lstStyle/>
          <a:p>
            <a:pPr algn="ctr"/>
            <a:r>
              <a:rPr lang="en-US" sz="1000" b="1" dirty="0"/>
              <a:t>Amazon </a:t>
            </a:r>
            <a:r>
              <a:rPr lang="en-US" sz="1000" b="1" dirty="0" err="1"/>
              <a:t>CloudFront</a:t>
            </a:r>
            <a:endParaRPr lang="en-US" b="1" dirty="0"/>
          </a:p>
        </p:txBody>
      </p:sp>
      <p:cxnSp>
        <p:nvCxnSpPr>
          <p:cNvPr id="107" name="Straight Connector 106"/>
          <p:cNvCxnSpPr/>
          <p:nvPr/>
        </p:nvCxnSpPr>
        <p:spPr>
          <a:xfrm>
            <a:off x="365759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a:off x="470580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11" name="Picture 1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92108" y="683139"/>
            <a:ext cx="537317" cy="638065"/>
          </a:xfrm>
          <a:prstGeom prst="rect">
            <a:avLst/>
          </a:prstGeom>
        </p:spPr>
      </p:pic>
      <p:sp>
        <p:nvSpPr>
          <p:cNvPr id="112" name="TextBox 111"/>
          <p:cNvSpPr txBox="1"/>
          <p:nvPr/>
        </p:nvSpPr>
        <p:spPr>
          <a:xfrm>
            <a:off x="4942204" y="2531068"/>
            <a:ext cx="643781" cy="274320"/>
          </a:xfrm>
          <a:prstGeom prst="rect">
            <a:avLst/>
          </a:prstGeom>
          <a:noFill/>
        </p:spPr>
        <p:txBody>
          <a:bodyPr wrap="square" lIns="0" tIns="0" rIns="0" bIns="0" rtlCol="0" anchor="t">
            <a:noAutofit/>
          </a:bodyPr>
          <a:lstStyle/>
          <a:p>
            <a:pPr algn="ctr"/>
            <a:r>
              <a:rPr lang="en-US" sz="800" b="1" dirty="0"/>
              <a:t>hosted zone</a:t>
            </a:r>
            <a:endParaRPr lang="en-US" sz="1400" b="1" dirty="0"/>
          </a:p>
        </p:txBody>
      </p:sp>
      <p:pic>
        <p:nvPicPr>
          <p:cNvPr id="113" name="Picture 11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991703" y="1852664"/>
            <a:ext cx="544782" cy="544782"/>
          </a:xfrm>
          <a:prstGeom prst="rect">
            <a:avLst/>
          </a:prstGeom>
        </p:spPr>
      </p:pic>
      <p:sp>
        <p:nvSpPr>
          <p:cNvPr id="114" name="TextBox 113"/>
          <p:cNvSpPr txBox="1"/>
          <p:nvPr/>
        </p:nvSpPr>
        <p:spPr>
          <a:xfrm>
            <a:off x="4942204" y="3585135"/>
            <a:ext cx="643781" cy="274320"/>
          </a:xfrm>
          <a:prstGeom prst="rect">
            <a:avLst/>
          </a:prstGeom>
          <a:noFill/>
        </p:spPr>
        <p:txBody>
          <a:bodyPr wrap="square" lIns="0" tIns="0" rIns="0" bIns="0" rtlCol="0" anchor="t">
            <a:noAutofit/>
          </a:bodyPr>
          <a:lstStyle/>
          <a:p>
            <a:pPr algn="ctr"/>
            <a:r>
              <a:rPr lang="en-US" sz="800" b="1" dirty="0"/>
              <a:t>route table</a:t>
            </a:r>
            <a:endParaRPr lang="en-US" sz="1400" b="1" dirty="0"/>
          </a:p>
        </p:txBody>
      </p:sp>
      <p:pic>
        <p:nvPicPr>
          <p:cNvPr id="115" name="Picture 11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996027" y="2904838"/>
            <a:ext cx="536134" cy="496713"/>
          </a:xfrm>
          <a:prstGeom prst="rect">
            <a:avLst/>
          </a:prstGeom>
        </p:spPr>
      </p:pic>
      <p:cxnSp>
        <p:nvCxnSpPr>
          <p:cNvPr id="116" name="Straight Connector 115"/>
          <p:cNvCxnSpPr/>
          <p:nvPr/>
        </p:nvCxnSpPr>
        <p:spPr>
          <a:xfrm>
            <a:off x="478229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17" name="TextBox 116"/>
          <p:cNvSpPr txBox="1"/>
          <p:nvPr/>
        </p:nvSpPr>
        <p:spPr>
          <a:xfrm>
            <a:off x="4895007" y="1360220"/>
            <a:ext cx="731520"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Route 53</a:t>
            </a:r>
          </a:p>
        </p:txBody>
      </p:sp>
      <p:cxnSp>
        <p:nvCxnSpPr>
          <p:cNvPr id="190" name="Straight Connector 189"/>
          <p:cNvCxnSpPr/>
          <p:nvPr/>
        </p:nvCxnSpPr>
        <p:spPr>
          <a:xfrm>
            <a:off x="414395" y="1739909"/>
            <a:ext cx="309863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95170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sp>
        <p:nvSpPr>
          <p:cNvPr id="62" name="TextBox 61"/>
          <p:cNvSpPr txBox="1"/>
          <p:nvPr/>
        </p:nvSpPr>
        <p:spPr>
          <a:xfrm>
            <a:off x="1268893" y="3584503"/>
            <a:ext cx="640080" cy="274320"/>
          </a:xfrm>
          <a:prstGeom prst="rect">
            <a:avLst/>
          </a:prstGeom>
          <a:noFill/>
        </p:spPr>
        <p:txBody>
          <a:bodyPr wrap="square" lIns="0" tIns="0" rIns="0" bIns="0" rtlCol="0" anchor="t">
            <a:noAutofit/>
          </a:bodyPr>
          <a:lstStyle/>
          <a:p>
            <a:pPr algn="ctr"/>
            <a:r>
              <a:rPr lang="en-US" sz="800" b="1" dirty="0"/>
              <a:t>Internet gateway</a:t>
            </a:r>
            <a:endParaRPr lang="en-US" sz="1400" b="1" dirty="0"/>
          </a:p>
        </p:txBody>
      </p:sp>
      <p:sp>
        <p:nvSpPr>
          <p:cNvPr id="63" name="TextBox 62"/>
          <p:cNvSpPr txBox="1"/>
          <p:nvPr/>
        </p:nvSpPr>
        <p:spPr>
          <a:xfrm>
            <a:off x="481184" y="3584503"/>
            <a:ext cx="640080" cy="274320"/>
          </a:xfrm>
          <a:prstGeom prst="rect">
            <a:avLst/>
          </a:prstGeom>
          <a:noFill/>
        </p:spPr>
        <p:txBody>
          <a:bodyPr wrap="square" lIns="0" tIns="0" rIns="0" bIns="0" rtlCol="0" anchor="t">
            <a:noAutofit/>
          </a:bodyPr>
          <a:lstStyle/>
          <a:p>
            <a:pPr algn="ctr"/>
            <a:r>
              <a:rPr lang="en-US" sz="800" b="1" dirty="0"/>
              <a:t>flow logs</a:t>
            </a:r>
            <a:endParaRPr lang="en-US" sz="1400" b="1" dirty="0"/>
          </a:p>
        </p:txBody>
      </p:sp>
      <p:sp>
        <p:nvSpPr>
          <p:cNvPr id="64" name="TextBox 63"/>
          <p:cNvSpPr txBox="1"/>
          <p:nvPr/>
        </p:nvSpPr>
        <p:spPr>
          <a:xfrm>
            <a:off x="485340" y="2534035"/>
            <a:ext cx="640080" cy="274320"/>
          </a:xfrm>
          <a:prstGeom prst="rect">
            <a:avLst/>
          </a:prstGeom>
          <a:noFill/>
        </p:spPr>
        <p:txBody>
          <a:bodyPr wrap="square" lIns="0" tIns="0" rIns="0" bIns="0" rtlCol="0" anchor="t">
            <a:noAutofit/>
          </a:bodyPr>
          <a:lstStyle/>
          <a:p>
            <a:pPr algn="ctr"/>
            <a:r>
              <a:rPr lang="en-US" sz="800" b="1" dirty="0"/>
              <a:t>customer gateway</a:t>
            </a:r>
            <a:endParaRPr lang="en-US" sz="1400" b="1" dirty="0"/>
          </a:p>
        </p:txBody>
      </p:sp>
      <p:pic>
        <p:nvPicPr>
          <p:cNvPr id="66" name="Picture 6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36578" y="1845846"/>
            <a:ext cx="538196" cy="564237"/>
          </a:xfrm>
          <a:prstGeom prst="rect">
            <a:avLst/>
          </a:prstGeom>
        </p:spPr>
      </p:pic>
      <p:sp>
        <p:nvSpPr>
          <p:cNvPr id="67" name="TextBox 66"/>
          <p:cNvSpPr txBox="1"/>
          <p:nvPr/>
        </p:nvSpPr>
        <p:spPr>
          <a:xfrm>
            <a:off x="2077854" y="4654811"/>
            <a:ext cx="640080" cy="274320"/>
          </a:xfrm>
          <a:prstGeom prst="rect">
            <a:avLst/>
          </a:prstGeom>
          <a:noFill/>
        </p:spPr>
        <p:txBody>
          <a:bodyPr wrap="square" lIns="0" tIns="0" rIns="0" bIns="0" rtlCol="0" anchor="t">
            <a:noAutofit/>
          </a:bodyPr>
          <a:lstStyle/>
          <a:p>
            <a:pPr algn="ctr"/>
            <a:r>
              <a:rPr lang="en-US" sz="800" b="1" dirty="0"/>
              <a:t>VPN gateway</a:t>
            </a:r>
            <a:endParaRPr lang="en-US" sz="1400" b="1" dirty="0"/>
          </a:p>
        </p:txBody>
      </p:sp>
      <p:pic>
        <p:nvPicPr>
          <p:cNvPr id="79" name="Picture 7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128796" y="3977309"/>
            <a:ext cx="538196" cy="564237"/>
          </a:xfrm>
          <a:prstGeom prst="rect">
            <a:avLst/>
          </a:prstGeom>
        </p:spPr>
      </p:pic>
      <p:sp>
        <p:nvSpPr>
          <p:cNvPr id="80" name="TextBox 79"/>
          <p:cNvSpPr txBox="1"/>
          <p:nvPr/>
        </p:nvSpPr>
        <p:spPr>
          <a:xfrm>
            <a:off x="1250600" y="4652223"/>
            <a:ext cx="640080" cy="274320"/>
          </a:xfrm>
          <a:prstGeom prst="rect">
            <a:avLst/>
          </a:prstGeom>
          <a:noFill/>
        </p:spPr>
        <p:txBody>
          <a:bodyPr wrap="square" lIns="0" tIns="0" rIns="0" bIns="0" rtlCol="0" anchor="t">
            <a:noAutofit/>
          </a:bodyPr>
          <a:lstStyle/>
          <a:p>
            <a:pPr algn="ctr"/>
            <a:r>
              <a:rPr lang="en-US" sz="800" b="1" dirty="0"/>
              <a:t>VPN connection</a:t>
            </a:r>
            <a:endParaRPr lang="en-US" sz="1400" b="1" dirty="0"/>
          </a:p>
        </p:txBody>
      </p:sp>
      <p:pic>
        <p:nvPicPr>
          <p:cNvPr id="81" name="Picture 8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310509" y="4042817"/>
            <a:ext cx="532112" cy="423718"/>
          </a:xfrm>
          <a:prstGeom prst="rect">
            <a:avLst/>
          </a:prstGeom>
        </p:spPr>
      </p:pic>
      <p:sp>
        <p:nvSpPr>
          <p:cNvPr id="82" name="TextBox 81"/>
          <p:cNvSpPr txBox="1"/>
          <p:nvPr/>
        </p:nvSpPr>
        <p:spPr>
          <a:xfrm>
            <a:off x="474989" y="4654811"/>
            <a:ext cx="640080" cy="274320"/>
          </a:xfrm>
          <a:prstGeom prst="rect">
            <a:avLst/>
          </a:prstGeom>
          <a:noFill/>
        </p:spPr>
        <p:txBody>
          <a:bodyPr wrap="square" lIns="0" tIns="0" rIns="0" bIns="0" rtlCol="0" anchor="t">
            <a:noAutofit/>
          </a:bodyPr>
          <a:lstStyle/>
          <a:p>
            <a:pPr algn="ctr"/>
            <a:r>
              <a:rPr lang="en-US" sz="800" b="1" dirty="0"/>
              <a:t>VPC</a:t>
            </a:r>
            <a:br>
              <a:rPr lang="en-US" sz="800" b="1" dirty="0"/>
            </a:br>
            <a:r>
              <a:rPr lang="en-US" sz="800" b="1" dirty="0"/>
              <a:t>peering</a:t>
            </a:r>
            <a:endParaRPr lang="en-US" sz="1400" b="1" dirty="0"/>
          </a:p>
        </p:txBody>
      </p:sp>
      <p:pic>
        <p:nvPicPr>
          <p:cNvPr id="83" name="Picture 82"/>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622" y="3977309"/>
            <a:ext cx="538196" cy="564237"/>
          </a:xfrm>
          <a:prstGeom prst="rect">
            <a:avLst/>
          </a:prstGeom>
        </p:spPr>
      </p:pic>
      <p:sp>
        <p:nvSpPr>
          <p:cNvPr id="84" name="TextBox 83"/>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a:t>elastic network adapter</a:t>
            </a:r>
            <a:endParaRPr lang="en-US" sz="1400" b="1" dirty="0"/>
          </a:p>
        </p:txBody>
      </p:sp>
      <p:pic>
        <p:nvPicPr>
          <p:cNvPr id="86" name="Picture 8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922480" y="1845846"/>
            <a:ext cx="538195" cy="564237"/>
          </a:xfrm>
          <a:prstGeom prst="rect">
            <a:avLst/>
          </a:prstGeom>
        </p:spPr>
      </p:pic>
      <p:sp>
        <p:nvSpPr>
          <p:cNvPr id="87" name="TextBox 86"/>
          <p:cNvSpPr txBox="1"/>
          <p:nvPr/>
        </p:nvSpPr>
        <p:spPr>
          <a:xfrm>
            <a:off x="2025808" y="2531068"/>
            <a:ext cx="744172" cy="274320"/>
          </a:xfrm>
          <a:prstGeom prst="rect">
            <a:avLst/>
          </a:prstGeom>
          <a:noFill/>
        </p:spPr>
        <p:txBody>
          <a:bodyPr wrap="square" lIns="0" tIns="0" rIns="0" bIns="0" rtlCol="0" anchor="t">
            <a:noAutofit/>
          </a:bodyPr>
          <a:lstStyle/>
          <a:p>
            <a:pPr algn="ctr"/>
            <a:r>
              <a:rPr lang="en-US" sz="800" b="1" dirty="0"/>
              <a:t>elastic network interface</a:t>
            </a:r>
            <a:endParaRPr lang="en-US" sz="1400" b="1" dirty="0"/>
          </a:p>
        </p:txBody>
      </p:sp>
      <p:pic>
        <p:nvPicPr>
          <p:cNvPr id="88" name="Picture 87"/>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132937" y="1848277"/>
            <a:ext cx="529915" cy="550695"/>
          </a:xfrm>
          <a:prstGeom prst="rect">
            <a:avLst/>
          </a:prstGeom>
        </p:spPr>
      </p:pic>
      <p:sp>
        <p:nvSpPr>
          <p:cNvPr id="89" name="TextBox 88"/>
          <p:cNvSpPr txBox="1"/>
          <p:nvPr/>
        </p:nvSpPr>
        <p:spPr>
          <a:xfrm>
            <a:off x="2077854" y="3584503"/>
            <a:ext cx="640080" cy="274320"/>
          </a:xfrm>
          <a:prstGeom prst="rect">
            <a:avLst/>
          </a:prstGeom>
          <a:noFill/>
        </p:spPr>
        <p:txBody>
          <a:bodyPr wrap="square" lIns="0" tIns="0" rIns="0" bIns="0" rtlCol="0" anchor="t">
            <a:noAutofit/>
          </a:bodyPr>
          <a:lstStyle/>
          <a:p>
            <a:pPr algn="ctr"/>
            <a:r>
              <a:rPr lang="en-US" sz="800" b="1" dirty="0"/>
              <a:t>router</a:t>
            </a:r>
            <a:endParaRPr lang="en-US" sz="1400" b="1" dirty="0"/>
          </a:p>
        </p:txBody>
      </p:sp>
      <p:sp>
        <p:nvSpPr>
          <p:cNvPr id="90" name="TextBox 89"/>
          <p:cNvSpPr txBox="1"/>
          <p:nvPr/>
        </p:nvSpPr>
        <p:spPr>
          <a:xfrm>
            <a:off x="2869075" y="2531068"/>
            <a:ext cx="640080" cy="274320"/>
          </a:xfrm>
          <a:prstGeom prst="rect">
            <a:avLst/>
          </a:prstGeom>
          <a:noFill/>
        </p:spPr>
        <p:txBody>
          <a:bodyPr wrap="square" lIns="0" tIns="0" rIns="0" bIns="0" rtlCol="0" anchor="t">
            <a:noAutofit/>
          </a:bodyPr>
          <a:lstStyle/>
          <a:p>
            <a:pPr algn="ctr"/>
            <a:r>
              <a:rPr lang="en-US" sz="800" b="1" dirty="0"/>
              <a:t>endpoints</a:t>
            </a:r>
            <a:endParaRPr lang="en-US" sz="1400" b="1" dirty="0"/>
          </a:p>
        </p:txBody>
      </p:sp>
      <p:sp>
        <p:nvSpPr>
          <p:cNvPr id="91" name="TextBox 90"/>
          <p:cNvSpPr txBox="1"/>
          <p:nvPr/>
        </p:nvSpPr>
        <p:spPr>
          <a:xfrm>
            <a:off x="2863144" y="3584503"/>
            <a:ext cx="640080" cy="274320"/>
          </a:xfrm>
          <a:prstGeom prst="rect">
            <a:avLst/>
          </a:prstGeom>
          <a:noFill/>
        </p:spPr>
        <p:txBody>
          <a:bodyPr wrap="square" lIns="0" tIns="0" rIns="0" bIns="0" rtlCol="0" anchor="t">
            <a:noAutofit/>
          </a:bodyPr>
          <a:lstStyle/>
          <a:p>
            <a:pPr algn="ctr"/>
            <a:r>
              <a:rPr lang="en-US" sz="800" b="1" dirty="0"/>
              <a:t>VPC NAT gateway</a:t>
            </a:r>
            <a:endParaRPr lang="en-US" sz="1400" b="1" dirty="0"/>
          </a:p>
        </p:txBody>
      </p:sp>
      <p:pic>
        <p:nvPicPr>
          <p:cNvPr id="92" name="Picture 91"/>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128796" y="2904838"/>
            <a:ext cx="538196" cy="564237"/>
          </a:xfrm>
          <a:prstGeom prst="rect">
            <a:avLst/>
          </a:prstGeom>
        </p:spPr>
      </p:pic>
      <p:pic>
        <p:nvPicPr>
          <p:cNvPr id="93" name="Picture 92"/>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318698" y="2904838"/>
            <a:ext cx="538196" cy="564237"/>
          </a:xfrm>
          <a:prstGeom prst="rect">
            <a:avLst/>
          </a:prstGeom>
        </p:spPr>
      </p:pic>
      <p:pic>
        <p:nvPicPr>
          <p:cNvPr id="94" name="Picture 93"/>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48977" y="2918288"/>
            <a:ext cx="529915" cy="555557"/>
          </a:xfrm>
          <a:prstGeom prst="rect">
            <a:avLst/>
          </a:prstGeom>
        </p:spPr>
      </p:pic>
      <p:pic>
        <p:nvPicPr>
          <p:cNvPr id="95" name="Picture 94"/>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913233" y="2909178"/>
            <a:ext cx="538195" cy="555557"/>
          </a:xfrm>
          <a:prstGeom prst="rect">
            <a:avLst/>
          </a:prstGeom>
        </p:spPr>
      </p:pic>
      <p:pic>
        <p:nvPicPr>
          <p:cNvPr id="96" name="Picture 9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pic>
        <p:nvPicPr>
          <p:cNvPr id="99" name="Picture 98"/>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883319" y="3987215"/>
            <a:ext cx="537008" cy="554331"/>
          </a:xfrm>
          <a:prstGeom prst="rect">
            <a:avLst/>
          </a:prstGeom>
        </p:spPr>
      </p:pic>
      <p:sp>
        <p:nvSpPr>
          <p:cNvPr id="109" name="TextBox 108"/>
          <p:cNvSpPr txBox="1"/>
          <p:nvPr/>
        </p:nvSpPr>
        <p:spPr>
          <a:xfrm>
            <a:off x="2758602" y="4656615"/>
            <a:ext cx="786441" cy="274320"/>
          </a:xfrm>
          <a:prstGeom prst="rect">
            <a:avLst/>
          </a:prstGeom>
          <a:noFill/>
        </p:spPr>
        <p:txBody>
          <a:bodyPr wrap="square" lIns="0" tIns="0" rIns="0" bIns="0" rtlCol="0" anchor="t">
            <a:noAutofit/>
          </a:bodyPr>
          <a:lstStyle/>
          <a:p>
            <a:pPr algn="ctr"/>
            <a:r>
              <a:rPr lang="en-US" sz="800" b="1" dirty="0"/>
              <a:t>network </a:t>
            </a:r>
            <a:r>
              <a:rPr lang="en-US" sz="800" b="1"/>
              <a:t>access control list</a:t>
            </a:r>
            <a:endParaRPr lang="en-US" sz="1400" b="1" dirty="0"/>
          </a:p>
        </p:txBody>
      </p:sp>
      <p:pic>
        <p:nvPicPr>
          <p:cNvPr id="110" name="Picture 109"/>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545899" y="679660"/>
            <a:ext cx="530056" cy="644902"/>
          </a:xfrm>
          <a:prstGeom prst="rect">
            <a:avLst/>
          </a:prstGeom>
        </p:spPr>
      </p:pic>
      <p:sp>
        <p:nvSpPr>
          <p:cNvPr id="118" name="TextBox 117"/>
          <p:cNvSpPr txBox="1"/>
          <p:nvPr/>
        </p:nvSpPr>
        <p:spPr>
          <a:xfrm>
            <a:off x="489650" y="1360220"/>
            <a:ext cx="643781" cy="155632"/>
          </a:xfrm>
          <a:prstGeom prst="rect">
            <a:avLst/>
          </a:prstGeom>
          <a:noFill/>
        </p:spPr>
        <p:txBody>
          <a:bodyPr wrap="square" lIns="0" tIns="0" rIns="0" bIns="0" rtlCol="0" anchor="t">
            <a:noAutofit/>
          </a:bodyPr>
          <a:lstStyle/>
          <a:p>
            <a:pPr algn="ctr"/>
            <a:r>
              <a:rPr lang="en-US" sz="1000" b="1" dirty="0"/>
              <a:t>Amazon VPC*</a:t>
            </a:r>
            <a:endParaRPr lang="en-US" b="1" dirty="0"/>
          </a:p>
        </p:txBody>
      </p:sp>
    </p:spTree>
    <p:extLst>
      <p:ext uri="{BB962C8B-B14F-4D97-AF65-F5344CB8AC3E}">
        <p14:creationId xmlns:p14="http://schemas.microsoft.com/office/powerpoint/2010/main" val="2772973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Migration</a:t>
            </a:r>
          </a:p>
        </p:txBody>
      </p:sp>
    </p:spTree>
    <p:extLst>
      <p:ext uri="{BB962C8B-B14F-4D97-AF65-F5344CB8AC3E}">
        <p14:creationId xmlns:p14="http://schemas.microsoft.com/office/powerpoint/2010/main" val="1215262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a:spLocks noGrp="1"/>
          </p:cNvSpPr>
          <p:nvPr>
            <p:ph type="title"/>
          </p:nvPr>
        </p:nvSpPr>
        <p:spPr>
          <a:xfrm>
            <a:off x="336789" y="114936"/>
            <a:ext cx="8205304" cy="545192"/>
          </a:xfrm>
        </p:spPr>
        <p:txBody>
          <a:bodyPr/>
          <a:lstStyle/>
          <a:p>
            <a:r>
              <a:rPr lang="en-US" dirty="0"/>
              <a:t>Migration</a:t>
            </a:r>
          </a:p>
        </p:txBody>
      </p:sp>
      <p:cxnSp>
        <p:nvCxnSpPr>
          <p:cNvPr id="30" name="Straight Connector 29"/>
          <p:cNvCxnSpPr/>
          <p:nvPr/>
        </p:nvCxnSpPr>
        <p:spPr>
          <a:xfrm>
            <a:off x="374544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143024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261830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2816057" y="1360220"/>
            <a:ext cx="731520" cy="155632"/>
          </a:xfrm>
          <a:prstGeom prst="rect">
            <a:avLst/>
          </a:prstGeom>
          <a:noFill/>
        </p:spPr>
        <p:txBody>
          <a:bodyPr wrap="square" lIns="0" tIns="0" rIns="0" bIns="0" rtlCol="0" anchor="t">
            <a:noAutofit/>
          </a:bodyPr>
          <a:lstStyle/>
          <a:p>
            <a:pPr algn="ctr"/>
            <a:r>
              <a:rPr lang="en-US" sz="1000" b="1" dirty="0"/>
              <a:t>AWS DMS</a:t>
            </a:r>
            <a:endParaRPr lang="en-US" b="1" dirty="0"/>
          </a:p>
        </p:txBody>
      </p:sp>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1107" y="701631"/>
            <a:ext cx="561420" cy="631598"/>
          </a:xfrm>
          <a:prstGeom prst="rect">
            <a:avLst/>
          </a:prstGeom>
        </p:spPr>
      </p:pic>
      <p:sp>
        <p:nvSpPr>
          <p:cNvPr id="35" name="TextBox 34"/>
          <p:cNvSpPr txBox="1"/>
          <p:nvPr/>
        </p:nvSpPr>
        <p:spPr>
          <a:xfrm>
            <a:off x="2633177" y="2534480"/>
            <a:ext cx="1097280" cy="274320"/>
          </a:xfrm>
          <a:prstGeom prst="rect">
            <a:avLst/>
          </a:prstGeom>
          <a:noFill/>
        </p:spPr>
        <p:txBody>
          <a:bodyPr wrap="square" lIns="0" tIns="0" rIns="0" bIns="0" rtlCol="0" anchor="t">
            <a:noAutofit/>
          </a:bodyPr>
          <a:lstStyle/>
          <a:p>
            <a:pPr algn="ctr"/>
            <a:r>
              <a:rPr lang="en-US" sz="800" b="1" dirty="0"/>
              <a:t>database migration workflow/job</a:t>
            </a:r>
            <a:endParaRPr lang="en-US" sz="1400" b="1" dirty="0"/>
          </a:p>
        </p:txBody>
      </p:sp>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1304" y="1879770"/>
            <a:ext cx="281026" cy="530676"/>
          </a:xfrm>
          <a:prstGeom prst="rect">
            <a:avLst/>
          </a:prstGeom>
        </p:spPr>
      </p:pic>
      <p:cxnSp>
        <p:nvCxnSpPr>
          <p:cNvPr id="37" name="Straight Connector 36"/>
          <p:cNvCxnSpPr/>
          <p:nvPr/>
        </p:nvCxnSpPr>
        <p:spPr>
          <a:xfrm>
            <a:off x="2674146"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413203" y="1360220"/>
            <a:ext cx="906508" cy="155632"/>
          </a:xfrm>
          <a:prstGeom prst="rect">
            <a:avLst/>
          </a:prstGeom>
          <a:noFill/>
        </p:spPr>
        <p:txBody>
          <a:bodyPr wrap="square" lIns="0" tIns="0" rIns="0" bIns="0" rtlCol="0" anchor="t">
            <a:noAutofit/>
          </a:bodyPr>
          <a:lstStyle/>
          <a:p>
            <a:pPr algn="ctr"/>
            <a:r>
              <a:rPr lang="en-US" sz="1000" b="1" dirty="0"/>
              <a:t>AWS Migration Hub</a:t>
            </a:r>
            <a:endParaRPr lang="en-US" b="1" dirty="0"/>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568" y="736043"/>
            <a:ext cx="531778" cy="566763"/>
          </a:xfrm>
          <a:prstGeom prst="rect">
            <a:avLst/>
          </a:prstGeom>
        </p:spPr>
      </p:pic>
      <p:cxnSp>
        <p:nvCxnSpPr>
          <p:cNvPr id="40" name="Straight Connector 39"/>
          <p:cNvCxnSpPr/>
          <p:nvPr/>
        </p:nvCxnSpPr>
        <p:spPr>
          <a:xfrm>
            <a:off x="358786"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4922595" y="1360220"/>
            <a:ext cx="1005840" cy="155632"/>
          </a:xfrm>
          <a:prstGeom prst="rect">
            <a:avLst/>
          </a:prstGeom>
          <a:noFill/>
        </p:spPr>
        <p:txBody>
          <a:bodyPr wrap="square" lIns="0" tIns="0" rIns="0" bIns="0" rtlCol="0" anchor="t">
            <a:noAutofit/>
          </a:bodyPr>
          <a:lstStyle/>
          <a:p>
            <a:pPr algn="ctr"/>
            <a:r>
              <a:rPr lang="en-US" sz="1000" b="1" spc="-50" dirty="0"/>
              <a:t>AWS Snowball*</a:t>
            </a:r>
            <a:endParaRPr lang="en-US" b="1" spc="-50" dirty="0"/>
          </a:p>
        </p:txBody>
      </p:sp>
      <p:pic>
        <p:nvPicPr>
          <p:cNvPr id="42" name="Picture 4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94836" y="1884549"/>
            <a:ext cx="461359" cy="461359"/>
          </a:xfrm>
          <a:prstGeom prst="rect">
            <a:avLst/>
          </a:prstGeom>
        </p:spPr>
      </p:pic>
      <p:pic>
        <p:nvPicPr>
          <p:cNvPr id="43" name="Picture 4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53870" y="698794"/>
            <a:ext cx="543291" cy="641262"/>
          </a:xfrm>
          <a:prstGeom prst="rect">
            <a:avLst/>
          </a:prstGeom>
        </p:spPr>
      </p:pic>
      <p:sp>
        <p:nvSpPr>
          <p:cNvPr id="44" name="TextBox 43"/>
          <p:cNvSpPr txBox="1"/>
          <p:nvPr/>
        </p:nvSpPr>
        <p:spPr>
          <a:xfrm>
            <a:off x="5105475" y="2536369"/>
            <a:ext cx="640080" cy="274320"/>
          </a:xfrm>
          <a:prstGeom prst="rect">
            <a:avLst/>
          </a:prstGeom>
          <a:noFill/>
        </p:spPr>
        <p:txBody>
          <a:bodyPr wrap="square" lIns="0" tIns="0" rIns="0" bIns="0" rtlCol="0" anchor="t">
            <a:noAutofit/>
          </a:bodyPr>
          <a:lstStyle/>
          <a:p>
            <a:pPr algn="ctr"/>
            <a:r>
              <a:rPr lang="en-US" sz="800" b="1" dirty="0"/>
              <a:t>import/</a:t>
            </a:r>
            <a:br>
              <a:rPr lang="en-US" sz="800" b="1" dirty="0"/>
            </a:br>
            <a:r>
              <a:rPr lang="en-US" sz="800" b="1" dirty="0"/>
              <a:t>export</a:t>
            </a:r>
            <a:endParaRPr lang="en-US" sz="1400" b="1" dirty="0"/>
          </a:p>
        </p:txBody>
      </p:sp>
      <p:cxnSp>
        <p:nvCxnSpPr>
          <p:cNvPr id="45" name="Straight Connector 44"/>
          <p:cNvCxnSpPr/>
          <p:nvPr/>
        </p:nvCxnSpPr>
        <p:spPr>
          <a:xfrm>
            <a:off x="4917844"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3939767" y="1360220"/>
            <a:ext cx="731520" cy="155632"/>
          </a:xfrm>
          <a:prstGeom prst="rect">
            <a:avLst/>
          </a:prstGeom>
          <a:noFill/>
        </p:spPr>
        <p:txBody>
          <a:bodyPr wrap="square" lIns="0" tIns="0" rIns="0" bIns="0" rtlCol="0" anchor="t">
            <a:noAutofit/>
          </a:bodyPr>
          <a:lstStyle/>
          <a:p>
            <a:pPr algn="ctr"/>
            <a:r>
              <a:rPr lang="en-US" sz="1000" b="1" dirty="0"/>
              <a:t>AWS SMS</a:t>
            </a:r>
            <a:endParaRPr lang="en-US" b="1" dirty="0"/>
          </a:p>
        </p:txBody>
      </p:sp>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39638" y="698794"/>
            <a:ext cx="531778" cy="641262"/>
          </a:xfrm>
          <a:prstGeom prst="rect">
            <a:avLst/>
          </a:prstGeom>
        </p:spPr>
      </p:pic>
      <p:cxnSp>
        <p:nvCxnSpPr>
          <p:cNvPr id="48" name="Straight Connector 47"/>
          <p:cNvCxnSpPr/>
          <p:nvPr/>
        </p:nvCxnSpPr>
        <p:spPr>
          <a:xfrm>
            <a:off x="3797856"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86543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sp>
        <p:nvSpPr>
          <p:cNvPr id="51" name="TextBox 50"/>
          <p:cNvSpPr txBox="1"/>
          <p:nvPr/>
        </p:nvSpPr>
        <p:spPr>
          <a:xfrm>
            <a:off x="1468455" y="1360219"/>
            <a:ext cx="1119132" cy="721499"/>
          </a:xfrm>
          <a:prstGeom prst="rect">
            <a:avLst/>
          </a:prstGeom>
          <a:noFill/>
        </p:spPr>
        <p:txBody>
          <a:bodyPr wrap="square" lIns="0" tIns="0" rIns="0" bIns="0" rtlCol="0" anchor="t">
            <a:noAutofit/>
          </a:bodyPr>
          <a:lstStyle/>
          <a:p>
            <a:pPr algn="ctr"/>
            <a:r>
              <a:rPr lang="en-US" sz="1000" b="1" dirty="0"/>
              <a:t>AWS Application Discovery Service</a:t>
            </a:r>
          </a:p>
        </p:txBody>
      </p:sp>
      <p:pic>
        <p:nvPicPr>
          <p:cNvPr id="52" name="Picture 5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70975" y="699848"/>
            <a:ext cx="514093" cy="619316"/>
          </a:xfrm>
          <a:prstGeom prst="rect">
            <a:avLst/>
          </a:prstGeom>
        </p:spPr>
      </p:pic>
      <p:cxnSp>
        <p:nvCxnSpPr>
          <p:cNvPr id="53" name="Straight Connector 52"/>
          <p:cNvCxnSpPr/>
          <p:nvPr/>
        </p:nvCxnSpPr>
        <p:spPr>
          <a:xfrm>
            <a:off x="1520350"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4219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Developer Tools</a:t>
            </a:r>
          </a:p>
        </p:txBody>
      </p:sp>
    </p:spTree>
    <p:extLst>
      <p:ext uri="{BB962C8B-B14F-4D97-AF65-F5344CB8AC3E}">
        <p14:creationId xmlns:p14="http://schemas.microsoft.com/office/powerpoint/2010/main" val="3131998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Developer Tools</a:t>
            </a:r>
          </a:p>
        </p:txBody>
      </p:sp>
      <p:cxnSp>
        <p:nvCxnSpPr>
          <p:cNvPr id="98" name="Straight Connector 97"/>
          <p:cNvCxnSpPr/>
          <p:nvPr/>
        </p:nvCxnSpPr>
        <p:spPr>
          <a:xfrm>
            <a:off x="133679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241754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638" y="688821"/>
            <a:ext cx="528778" cy="634534"/>
          </a:xfrm>
          <a:prstGeom prst="rect">
            <a:avLst/>
          </a:prstGeom>
        </p:spPr>
      </p:pic>
      <p:sp>
        <p:nvSpPr>
          <p:cNvPr id="154" name="TextBox 153"/>
          <p:cNvSpPr txBox="1"/>
          <p:nvPr/>
        </p:nvSpPr>
        <p:spPr>
          <a:xfrm>
            <a:off x="1423252"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a:t>CodeCommit</a:t>
            </a:r>
            <a:endParaRPr lang="en-US" sz="1000" b="1" dirty="0"/>
          </a:p>
        </p:txBody>
      </p:sp>
      <p:cxnSp>
        <p:nvCxnSpPr>
          <p:cNvPr id="293" name="Straight Connector 292"/>
          <p:cNvCxnSpPr/>
          <p:nvPr/>
        </p:nvCxnSpPr>
        <p:spPr>
          <a:xfrm>
            <a:off x="141496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7308" y="688821"/>
            <a:ext cx="544780" cy="653736"/>
          </a:xfrm>
          <a:prstGeom prst="rect">
            <a:avLst/>
          </a:prstGeom>
        </p:spPr>
      </p:pic>
      <p:sp>
        <p:nvSpPr>
          <p:cNvPr id="233" name="TextBox 232"/>
          <p:cNvSpPr txBox="1"/>
          <p:nvPr/>
        </p:nvSpPr>
        <p:spPr>
          <a:xfrm>
            <a:off x="3577923"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a:t>CodeDeploy</a:t>
            </a:r>
            <a:endParaRPr lang="en-US" sz="1000" b="1" dirty="0"/>
          </a:p>
        </p:txBody>
      </p:sp>
      <p:cxnSp>
        <p:nvCxnSpPr>
          <p:cNvPr id="294" name="Straight Connector 293"/>
          <p:cNvCxnSpPr/>
          <p:nvPr/>
        </p:nvCxnSpPr>
        <p:spPr>
          <a:xfrm>
            <a:off x="355836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350572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247261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6059" y="688821"/>
            <a:ext cx="533234" cy="643018"/>
          </a:xfrm>
          <a:prstGeom prst="rect">
            <a:avLst/>
          </a:prstGeom>
        </p:spPr>
      </p:pic>
      <p:sp>
        <p:nvSpPr>
          <p:cNvPr id="19" name="TextBox 18"/>
          <p:cNvSpPr txBox="1"/>
          <p:nvPr/>
        </p:nvSpPr>
        <p:spPr>
          <a:xfrm>
            <a:off x="2480901"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a:t>CodeBuild</a:t>
            </a:r>
            <a:endParaRPr lang="en-US" sz="1000" b="1" dirty="0"/>
          </a:p>
        </p:txBody>
      </p:sp>
      <p:pic>
        <p:nvPicPr>
          <p:cNvPr id="84" name="Picture 8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7002" y="688821"/>
            <a:ext cx="537317" cy="643018"/>
          </a:xfrm>
          <a:prstGeom prst="rect">
            <a:avLst/>
          </a:prstGeom>
        </p:spPr>
      </p:pic>
      <p:sp>
        <p:nvSpPr>
          <p:cNvPr id="236" name="TextBox 235"/>
          <p:cNvSpPr txBox="1"/>
          <p:nvPr/>
        </p:nvSpPr>
        <p:spPr>
          <a:xfrm>
            <a:off x="4643885"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a:t>CodePipeline</a:t>
            </a:r>
            <a:endParaRPr lang="en-US" sz="1000" b="1" dirty="0"/>
          </a:p>
        </p:txBody>
      </p:sp>
      <p:cxnSp>
        <p:nvCxnSpPr>
          <p:cNvPr id="21" name="Straight Connector 20"/>
          <p:cNvCxnSpPr/>
          <p:nvPr/>
        </p:nvCxnSpPr>
        <p:spPr>
          <a:xfrm>
            <a:off x="463560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457410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567588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63715" y="708049"/>
            <a:ext cx="544780" cy="615280"/>
          </a:xfrm>
          <a:prstGeom prst="rect">
            <a:avLst/>
          </a:prstGeom>
        </p:spPr>
      </p:pic>
      <p:sp>
        <p:nvSpPr>
          <p:cNvPr id="26" name="TextBox 25"/>
          <p:cNvSpPr txBox="1"/>
          <p:nvPr/>
        </p:nvSpPr>
        <p:spPr>
          <a:xfrm>
            <a:off x="5704728" y="1360404"/>
            <a:ext cx="1062754" cy="155448"/>
          </a:xfrm>
          <a:prstGeom prst="rect">
            <a:avLst/>
          </a:prstGeom>
          <a:noFill/>
        </p:spPr>
        <p:txBody>
          <a:bodyPr wrap="square" lIns="0" tIns="0" rIns="0" bIns="0" rtlCol="0" anchor="t">
            <a:noAutofit/>
          </a:bodyPr>
          <a:lstStyle/>
          <a:p>
            <a:pPr algn="ctr"/>
            <a:r>
              <a:rPr lang="en-US" sz="1000" b="1" dirty="0"/>
              <a:t>AWS</a:t>
            </a:r>
          </a:p>
          <a:p>
            <a:pPr algn="ctr"/>
            <a:r>
              <a:rPr lang="en-US" sz="1000" b="1" dirty="0"/>
              <a:t>X-Ray</a:t>
            </a:r>
          </a:p>
        </p:txBody>
      </p:sp>
      <p:cxnSp>
        <p:nvCxnSpPr>
          <p:cNvPr id="27" name="Straight Connector 26"/>
          <p:cNvCxnSpPr/>
          <p:nvPr/>
        </p:nvCxnSpPr>
        <p:spPr>
          <a:xfrm>
            <a:off x="575604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44818" y="1360404"/>
            <a:ext cx="1062754" cy="155448"/>
          </a:xfrm>
          <a:prstGeom prst="rect">
            <a:avLst/>
          </a:prstGeom>
          <a:noFill/>
        </p:spPr>
        <p:txBody>
          <a:bodyPr wrap="square" lIns="0" tIns="0" rIns="0" bIns="0" rtlCol="0" anchor="t">
            <a:noAutofit/>
          </a:bodyPr>
          <a:lstStyle/>
          <a:p>
            <a:pPr algn="ctr"/>
            <a:r>
              <a:rPr lang="en-US" sz="1000" b="1" dirty="0"/>
              <a:t>AWS </a:t>
            </a:r>
          </a:p>
          <a:p>
            <a:pPr algn="ctr"/>
            <a:r>
              <a:rPr lang="en-US" sz="1000" b="1" dirty="0" err="1"/>
              <a:t>CodeStar</a:t>
            </a:r>
            <a:endParaRPr lang="en-US" sz="1000" b="1" dirty="0"/>
          </a:p>
        </p:txBody>
      </p:sp>
      <p:cxnSp>
        <p:nvCxnSpPr>
          <p:cNvPr id="22" name="Straight Connector 21"/>
          <p:cNvCxnSpPr/>
          <p:nvPr/>
        </p:nvCxnSpPr>
        <p:spPr>
          <a:xfrm>
            <a:off x="29613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2964" y="688821"/>
            <a:ext cx="526462" cy="634534"/>
          </a:xfrm>
          <a:prstGeom prst="rect">
            <a:avLst/>
          </a:prstGeom>
        </p:spPr>
      </p:pic>
    </p:spTree>
    <p:extLst>
      <p:ext uri="{BB962C8B-B14F-4D97-AF65-F5344CB8AC3E}">
        <p14:creationId xmlns:p14="http://schemas.microsoft.com/office/powerpoint/2010/main" val="55473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Tools</a:t>
            </a:r>
          </a:p>
        </p:txBody>
      </p:sp>
    </p:spTree>
    <p:extLst>
      <p:ext uri="{BB962C8B-B14F-4D97-AF65-F5344CB8AC3E}">
        <p14:creationId xmlns:p14="http://schemas.microsoft.com/office/powerpoint/2010/main" val="4248209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Management Tools</a:t>
            </a:r>
          </a:p>
        </p:txBody>
      </p:sp>
      <p:sp>
        <p:nvSpPr>
          <p:cNvPr id="68" name="TextBox 67"/>
          <p:cNvSpPr txBox="1"/>
          <p:nvPr/>
        </p:nvSpPr>
        <p:spPr>
          <a:xfrm>
            <a:off x="488847" y="2536369"/>
            <a:ext cx="643781" cy="274320"/>
          </a:xfrm>
          <a:prstGeom prst="rect">
            <a:avLst/>
          </a:prstGeom>
          <a:noFill/>
        </p:spPr>
        <p:txBody>
          <a:bodyPr wrap="square" lIns="0" tIns="0" rIns="0" bIns="0" rtlCol="0" anchor="t">
            <a:noAutofit/>
          </a:bodyPr>
          <a:lstStyle/>
          <a:p>
            <a:pPr algn="ctr"/>
            <a:r>
              <a:rPr lang="en-US" sz="800" b="1" dirty="0"/>
              <a:t>alarm</a:t>
            </a:r>
            <a:endParaRPr lang="en-US" sz="1400" b="1" dirty="0"/>
          </a:p>
        </p:txBody>
      </p:sp>
      <p:pic>
        <p:nvPicPr>
          <p:cNvPr id="69" name="Picture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011" y="1840548"/>
            <a:ext cx="470197" cy="55483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044" y="710759"/>
            <a:ext cx="525324" cy="596313"/>
          </a:xfrm>
          <a:prstGeom prst="rect">
            <a:avLst/>
          </a:prstGeom>
        </p:spPr>
      </p:pic>
      <p:sp>
        <p:nvSpPr>
          <p:cNvPr id="121" name="TextBox 120"/>
          <p:cNvSpPr txBox="1"/>
          <p:nvPr/>
        </p:nvSpPr>
        <p:spPr>
          <a:xfrm>
            <a:off x="344931" y="1360404"/>
            <a:ext cx="943550" cy="155448"/>
          </a:xfrm>
          <a:prstGeom prst="rect">
            <a:avLst/>
          </a:prstGeom>
          <a:noFill/>
        </p:spPr>
        <p:txBody>
          <a:bodyPr wrap="square" lIns="0" tIns="0" rIns="0" bIns="0" rtlCol="0" anchor="t">
            <a:noAutofit/>
          </a:bodyPr>
          <a:lstStyle/>
          <a:p>
            <a:pPr algn="ctr"/>
            <a:r>
              <a:rPr lang="en-US" sz="1000" b="1" dirty="0"/>
              <a:t>Amazon </a:t>
            </a:r>
            <a:r>
              <a:rPr lang="en-US" sz="1000" b="1" dirty="0" err="1"/>
              <a:t>CloudWatch</a:t>
            </a:r>
            <a:endParaRPr lang="en-US" sz="1000" b="1" dirty="0"/>
          </a:p>
        </p:txBody>
      </p:sp>
      <p:sp>
        <p:nvSpPr>
          <p:cNvPr id="63" name="TextBox 62"/>
          <p:cNvSpPr txBox="1"/>
          <p:nvPr/>
        </p:nvSpPr>
        <p:spPr>
          <a:xfrm>
            <a:off x="486970" y="3584093"/>
            <a:ext cx="643781" cy="274320"/>
          </a:xfrm>
          <a:prstGeom prst="rect">
            <a:avLst/>
          </a:prstGeom>
          <a:noFill/>
        </p:spPr>
        <p:txBody>
          <a:bodyPr wrap="square" lIns="0" tIns="0" rIns="0" bIns="0" rtlCol="0" anchor="t">
            <a:noAutofit/>
          </a:bodyPr>
          <a:lstStyle/>
          <a:p>
            <a:pPr algn="ctr"/>
            <a:r>
              <a:rPr lang="en-US" sz="800" b="1" dirty="0"/>
              <a:t>rule</a:t>
            </a:r>
            <a:endParaRPr lang="en-US" sz="1400" b="1" dirty="0"/>
          </a:p>
        </p:txBody>
      </p:sp>
      <p:pic>
        <p:nvPicPr>
          <p:cNvPr id="64" name="Picture 6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7106" y="2918466"/>
            <a:ext cx="412804" cy="536981"/>
          </a:xfrm>
          <a:prstGeom prst="rect">
            <a:avLst/>
          </a:prstGeom>
        </p:spPr>
      </p:pic>
      <p:sp>
        <p:nvSpPr>
          <p:cNvPr id="67" name="TextBox 66"/>
          <p:cNvSpPr txBox="1"/>
          <p:nvPr/>
        </p:nvSpPr>
        <p:spPr>
          <a:xfrm>
            <a:off x="1268057" y="2536369"/>
            <a:ext cx="643781" cy="274320"/>
          </a:xfrm>
          <a:prstGeom prst="rect">
            <a:avLst/>
          </a:prstGeom>
          <a:noFill/>
        </p:spPr>
        <p:txBody>
          <a:bodyPr wrap="square" lIns="0" tIns="0" rIns="0" bIns="0" rtlCol="0" anchor="t">
            <a:noAutofit/>
          </a:bodyPr>
          <a:lstStyle/>
          <a:p>
            <a:pPr algn="ctr"/>
            <a:r>
              <a:rPr lang="en-US" sz="800" b="1" dirty="0"/>
              <a:t>event </a:t>
            </a:r>
            <a:br>
              <a:rPr lang="en-US" sz="800" b="1" dirty="0"/>
            </a:br>
            <a:r>
              <a:rPr lang="en-US" sz="800" b="1" dirty="0"/>
              <a:t>(time-based)</a:t>
            </a:r>
            <a:endParaRPr lang="en-US" sz="1400" b="1" dirty="0"/>
          </a:p>
        </p:txBody>
      </p:sp>
      <p:pic>
        <p:nvPicPr>
          <p:cNvPr id="70" name="Picture 6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8999" y="1871685"/>
            <a:ext cx="394437" cy="514606"/>
          </a:xfrm>
          <a:prstGeom prst="rect">
            <a:avLst/>
          </a:prstGeom>
        </p:spPr>
      </p:pic>
      <p:sp>
        <p:nvSpPr>
          <p:cNvPr id="71" name="TextBox 70"/>
          <p:cNvSpPr txBox="1"/>
          <p:nvPr/>
        </p:nvSpPr>
        <p:spPr>
          <a:xfrm>
            <a:off x="449370" y="4659844"/>
            <a:ext cx="718982" cy="274320"/>
          </a:xfrm>
          <a:prstGeom prst="rect">
            <a:avLst/>
          </a:prstGeom>
          <a:noFill/>
        </p:spPr>
        <p:txBody>
          <a:bodyPr wrap="square" lIns="0" tIns="0" rIns="0" bIns="0" rtlCol="0" anchor="t">
            <a:noAutofit/>
          </a:bodyPr>
          <a:lstStyle/>
          <a:p>
            <a:pPr algn="ctr"/>
            <a:r>
              <a:rPr lang="en-US" sz="800" b="1" dirty="0"/>
              <a:t>event </a:t>
            </a:r>
            <a:br>
              <a:rPr lang="en-US" sz="800" b="1" dirty="0"/>
            </a:br>
            <a:r>
              <a:rPr lang="en-US" sz="800" b="1" dirty="0"/>
              <a:t>(event-based)</a:t>
            </a:r>
            <a:endParaRPr lang="en-US" sz="1400" b="1" dirty="0"/>
          </a:p>
        </p:txBody>
      </p:sp>
      <p:pic>
        <p:nvPicPr>
          <p:cNvPr id="72" name="Picture 7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590" y="3977906"/>
            <a:ext cx="402697" cy="556399"/>
          </a:xfrm>
          <a:prstGeom prst="rect">
            <a:avLst/>
          </a:prstGeom>
        </p:spPr>
      </p:pic>
      <p:cxnSp>
        <p:nvCxnSpPr>
          <p:cNvPr id="73" name="Straight Connector 72"/>
          <p:cNvCxnSpPr/>
          <p:nvPr/>
        </p:nvCxnSpPr>
        <p:spPr>
          <a:xfrm>
            <a:off x="203756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329864" y="1739909"/>
            <a:ext cx="1626582"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9" name="Picture 4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88140" y="675707"/>
            <a:ext cx="543291" cy="606601"/>
          </a:xfrm>
          <a:prstGeom prst="rect">
            <a:avLst/>
          </a:prstGeom>
        </p:spPr>
      </p:pic>
      <p:sp>
        <p:nvSpPr>
          <p:cNvPr id="50" name="TextBox 49"/>
          <p:cNvSpPr txBox="1"/>
          <p:nvPr/>
        </p:nvSpPr>
        <p:spPr>
          <a:xfrm>
            <a:off x="3133465" y="4659844"/>
            <a:ext cx="643781" cy="274320"/>
          </a:xfrm>
          <a:prstGeom prst="rect">
            <a:avLst/>
          </a:prstGeom>
          <a:noFill/>
        </p:spPr>
        <p:txBody>
          <a:bodyPr wrap="square" lIns="0" tIns="0" rIns="0" bIns="0" rtlCol="0" anchor="t">
            <a:noAutofit/>
          </a:bodyPr>
          <a:lstStyle/>
          <a:p>
            <a:pPr algn="ctr"/>
            <a:r>
              <a:rPr lang="en-US" sz="800" b="1" dirty="0"/>
              <a:t>State Manager</a:t>
            </a:r>
            <a:endParaRPr lang="en-US" sz="1400" b="1" dirty="0"/>
          </a:p>
        </p:txBody>
      </p:sp>
      <p:pic>
        <p:nvPicPr>
          <p:cNvPr id="51" name="Picture 5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26755" y="4059090"/>
            <a:ext cx="457200" cy="477826"/>
          </a:xfrm>
          <a:prstGeom prst="rect">
            <a:avLst/>
          </a:prstGeom>
        </p:spPr>
      </p:pic>
      <p:sp>
        <p:nvSpPr>
          <p:cNvPr id="53" name="TextBox 52"/>
          <p:cNvSpPr txBox="1"/>
          <p:nvPr/>
        </p:nvSpPr>
        <p:spPr>
          <a:xfrm>
            <a:off x="2337895" y="3584093"/>
            <a:ext cx="643781" cy="274320"/>
          </a:xfrm>
          <a:prstGeom prst="rect">
            <a:avLst/>
          </a:prstGeom>
          <a:noFill/>
        </p:spPr>
        <p:txBody>
          <a:bodyPr wrap="square" lIns="0" tIns="0" rIns="0" bIns="0" rtlCol="0" anchor="t">
            <a:noAutofit/>
          </a:bodyPr>
          <a:lstStyle/>
          <a:p>
            <a:pPr algn="ctr"/>
            <a:r>
              <a:rPr lang="en-US" sz="800" b="1" dirty="0"/>
              <a:t>Maintenance Windows</a:t>
            </a:r>
            <a:endParaRPr lang="en-US" sz="1400" b="1" dirty="0"/>
          </a:p>
        </p:txBody>
      </p:sp>
      <p:pic>
        <p:nvPicPr>
          <p:cNvPr id="54" name="Picture 5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31185" y="2931110"/>
            <a:ext cx="457200" cy="480848"/>
          </a:xfrm>
          <a:prstGeom prst="rect">
            <a:avLst/>
          </a:prstGeom>
        </p:spPr>
      </p:pic>
      <p:sp>
        <p:nvSpPr>
          <p:cNvPr id="55" name="TextBox 54"/>
          <p:cNvSpPr txBox="1"/>
          <p:nvPr/>
        </p:nvSpPr>
        <p:spPr>
          <a:xfrm>
            <a:off x="3914551" y="2525614"/>
            <a:ext cx="643781" cy="274320"/>
          </a:xfrm>
          <a:prstGeom prst="rect">
            <a:avLst/>
          </a:prstGeom>
          <a:noFill/>
        </p:spPr>
        <p:txBody>
          <a:bodyPr wrap="square" lIns="0" tIns="0" rIns="0" bIns="0" rtlCol="0" anchor="t">
            <a:noAutofit/>
          </a:bodyPr>
          <a:lstStyle/>
          <a:p>
            <a:pPr algn="ctr"/>
            <a:r>
              <a:rPr lang="en-US" sz="800" b="1" dirty="0"/>
              <a:t>Inventory</a:t>
            </a:r>
            <a:endParaRPr lang="en-US" sz="1400" b="1" dirty="0"/>
          </a:p>
        </p:txBody>
      </p:sp>
      <p:pic>
        <p:nvPicPr>
          <p:cNvPr id="56" name="Picture 5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04106" y="1864951"/>
            <a:ext cx="464670" cy="544439"/>
          </a:xfrm>
          <a:prstGeom prst="rect">
            <a:avLst/>
          </a:prstGeom>
        </p:spPr>
      </p:pic>
      <p:sp>
        <p:nvSpPr>
          <p:cNvPr id="57" name="TextBox 56"/>
          <p:cNvSpPr txBox="1"/>
          <p:nvPr/>
        </p:nvSpPr>
        <p:spPr>
          <a:xfrm>
            <a:off x="2337895" y="2525614"/>
            <a:ext cx="643781" cy="274320"/>
          </a:xfrm>
          <a:prstGeom prst="rect">
            <a:avLst/>
          </a:prstGeom>
          <a:noFill/>
        </p:spPr>
        <p:txBody>
          <a:bodyPr wrap="square" lIns="0" tIns="0" rIns="0" bIns="0" rtlCol="0" anchor="t">
            <a:noAutofit/>
          </a:bodyPr>
          <a:lstStyle/>
          <a:p>
            <a:pPr algn="ctr"/>
            <a:r>
              <a:rPr lang="en-US" sz="800" b="1" dirty="0"/>
              <a:t>Automation</a:t>
            </a:r>
            <a:endParaRPr lang="en-US" sz="1400" b="1" dirty="0"/>
          </a:p>
        </p:txBody>
      </p:sp>
      <p:pic>
        <p:nvPicPr>
          <p:cNvPr id="58" name="Picture 5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431185" y="1896746"/>
            <a:ext cx="457200" cy="480849"/>
          </a:xfrm>
          <a:prstGeom prst="rect">
            <a:avLst/>
          </a:prstGeom>
        </p:spPr>
      </p:pic>
      <p:sp>
        <p:nvSpPr>
          <p:cNvPr id="59" name="TextBox 58"/>
          <p:cNvSpPr txBox="1"/>
          <p:nvPr/>
        </p:nvSpPr>
        <p:spPr>
          <a:xfrm>
            <a:off x="3133465" y="2525614"/>
            <a:ext cx="643781" cy="274320"/>
          </a:xfrm>
          <a:prstGeom prst="rect">
            <a:avLst/>
          </a:prstGeom>
          <a:noFill/>
        </p:spPr>
        <p:txBody>
          <a:bodyPr wrap="square" lIns="0" tIns="0" rIns="0" bIns="0" rtlCol="0" anchor="t">
            <a:noAutofit/>
          </a:bodyPr>
          <a:lstStyle/>
          <a:p>
            <a:pPr algn="ctr"/>
            <a:r>
              <a:rPr lang="en-US" sz="800" b="1" dirty="0"/>
              <a:t>documents</a:t>
            </a:r>
            <a:endParaRPr lang="en-US" sz="1400" b="1" dirty="0"/>
          </a:p>
        </p:txBody>
      </p:sp>
      <p:pic>
        <p:nvPicPr>
          <p:cNvPr id="60" name="Picture 5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26471" y="1879867"/>
            <a:ext cx="457768" cy="514606"/>
          </a:xfrm>
          <a:prstGeom prst="rect">
            <a:avLst/>
          </a:prstGeom>
        </p:spPr>
      </p:pic>
      <p:sp>
        <p:nvSpPr>
          <p:cNvPr id="61" name="TextBox 60"/>
          <p:cNvSpPr txBox="1"/>
          <p:nvPr/>
        </p:nvSpPr>
        <p:spPr>
          <a:xfrm>
            <a:off x="3133465" y="3584093"/>
            <a:ext cx="643781" cy="274320"/>
          </a:xfrm>
          <a:prstGeom prst="rect">
            <a:avLst/>
          </a:prstGeom>
          <a:noFill/>
        </p:spPr>
        <p:txBody>
          <a:bodyPr wrap="square" lIns="0" tIns="0" rIns="0" bIns="0" rtlCol="0" anchor="t">
            <a:noAutofit/>
          </a:bodyPr>
          <a:lstStyle/>
          <a:p>
            <a:pPr algn="ctr"/>
            <a:r>
              <a:rPr lang="en-US" sz="800" b="1" dirty="0"/>
              <a:t>Parameter Store</a:t>
            </a:r>
            <a:endParaRPr lang="en-US" sz="1400" b="1" dirty="0"/>
          </a:p>
        </p:txBody>
      </p:sp>
      <p:pic>
        <p:nvPicPr>
          <p:cNvPr id="65" name="Picture 6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286002" y="2940904"/>
            <a:ext cx="338706" cy="461261"/>
          </a:xfrm>
          <a:prstGeom prst="rect">
            <a:avLst/>
          </a:prstGeom>
        </p:spPr>
      </p:pic>
      <p:sp>
        <p:nvSpPr>
          <p:cNvPr id="66" name="TextBox 65"/>
          <p:cNvSpPr txBox="1"/>
          <p:nvPr/>
        </p:nvSpPr>
        <p:spPr>
          <a:xfrm>
            <a:off x="2337895" y="4659844"/>
            <a:ext cx="643781" cy="274320"/>
          </a:xfrm>
          <a:prstGeom prst="rect">
            <a:avLst/>
          </a:prstGeom>
          <a:noFill/>
        </p:spPr>
        <p:txBody>
          <a:bodyPr wrap="square" lIns="0" tIns="0" rIns="0" bIns="0" rtlCol="0" anchor="t">
            <a:noAutofit/>
          </a:bodyPr>
          <a:lstStyle/>
          <a:p>
            <a:pPr algn="ctr"/>
            <a:r>
              <a:rPr lang="en-US" sz="800" b="1" dirty="0"/>
              <a:t>Run Command</a:t>
            </a:r>
            <a:endParaRPr lang="en-US" sz="1400" b="1" dirty="0"/>
          </a:p>
        </p:txBody>
      </p:sp>
      <p:pic>
        <p:nvPicPr>
          <p:cNvPr id="74" name="Picture 7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420224" y="4123206"/>
            <a:ext cx="479122" cy="349595"/>
          </a:xfrm>
          <a:prstGeom prst="rect">
            <a:avLst/>
          </a:prstGeom>
        </p:spPr>
      </p:pic>
      <p:sp>
        <p:nvSpPr>
          <p:cNvPr id="75" name="TextBox 74"/>
          <p:cNvSpPr txBox="1"/>
          <p:nvPr/>
        </p:nvSpPr>
        <p:spPr>
          <a:xfrm>
            <a:off x="3914551" y="3584093"/>
            <a:ext cx="643781" cy="274320"/>
          </a:xfrm>
          <a:prstGeom prst="rect">
            <a:avLst/>
          </a:prstGeom>
          <a:noFill/>
        </p:spPr>
        <p:txBody>
          <a:bodyPr wrap="square" lIns="0" tIns="0" rIns="0" bIns="0" rtlCol="0" anchor="t">
            <a:noAutofit/>
          </a:bodyPr>
          <a:lstStyle/>
          <a:p>
            <a:pPr algn="ctr"/>
            <a:r>
              <a:rPr lang="en-US" sz="800" b="1" dirty="0"/>
              <a:t>Patch Manager</a:t>
            </a:r>
            <a:endParaRPr lang="en-US" sz="1400" b="1" dirty="0"/>
          </a:p>
        </p:txBody>
      </p:sp>
      <p:pic>
        <p:nvPicPr>
          <p:cNvPr id="76" name="Picture 7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001985" y="2926126"/>
            <a:ext cx="468912" cy="490816"/>
          </a:xfrm>
          <a:prstGeom prst="rect">
            <a:avLst/>
          </a:prstGeom>
        </p:spPr>
      </p:pic>
      <p:sp>
        <p:nvSpPr>
          <p:cNvPr id="81" name="TextBox 80"/>
          <p:cNvSpPr txBox="1"/>
          <p:nvPr/>
        </p:nvSpPr>
        <p:spPr>
          <a:xfrm>
            <a:off x="2108129" y="1360404"/>
            <a:ext cx="1103313" cy="271828"/>
          </a:xfrm>
          <a:prstGeom prst="rect">
            <a:avLst/>
          </a:prstGeom>
          <a:noFill/>
        </p:spPr>
        <p:txBody>
          <a:bodyPr wrap="square" lIns="0" tIns="0" rIns="0" bIns="0" rtlCol="0" anchor="t">
            <a:noAutofit/>
          </a:bodyPr>
          <a:lstStyle/>
          <a:p>
            <a:pPr algn="ctr"/>
            <a:r>
              <a:rPr lang="en-US" sz="1000" b="1"/>
              <a:t>Amazon EC2 Systems Manager</a:t>
            </a:r>
            <a:endParaRPr lang="en-US" sz="1000" b="1" dirty="0"/>
          </a:p>
        </p:txBody>
      </p:sp>
      <p:cxnSp>
        <p:nvCxnSpPr>
          <p:cNvPr id="82" name="Straight Connector 81"/>
          <p:cNvCxnSpPr/>
          <p:nvPr/>
        </p:nvCxnSpPr>
        <p:spPr>
          <a:xfrm>
            <a:off x="2097807" y="1739909"/>
            <a:ext cx="25146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578301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845666"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7922587"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53" name="TextBox 152"/>
          <p:cNvSpPr txBox="1"/>
          <p:nvPr/>
        </p:nvSpPr>
        <p:spPr>
          <a:xfrm>
            <a:off x="4908433" y="3587509"/>
            <a:ext cx="643781" cy="274320"/>
          </a:xfrm>
          <a:prstGeom prst="rect">
            <a:avLst/>
          </a:prstGeom>
          <a:noFill/>
        </p:spPr>
        <p:txBody>
          <a:bodyPr wrap="square" lIns="0" tIns="0" rIns="0" bIns="0" rtlCol="0" anchor="t">
            <a:noAutofit/>
          </a:bodyPr>
          <a:lstStyle/>
          <a:p>
            <a:pPr algn="ctr"/>
            <a:r>
              <a:rPr lang="en-US" sz="800" b="1" dirty="0"/>
              <a:t>template</a:t>
            </a:r>
            <a:endParaRPr lang="en-US" sz="1400" b="1" dirty="0"/>
          </a:p>
        </p:txBody>
      </p:sp>
      <p:pic>
        <p:nvPicPr>
          <p:cNvPr id="154" name="Picture 15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001922" y="2912930"/>
            <a:ext cx="469638" cy="535388"/>
          </a:xfrm>
          <a:prstGeom prst="rect">
            <a:avLst/>
          </a:prstGeom>
        </p:spPr>
      </p:pic>
      <p:sp>
        <p:nvSpPr>
          <p:cNvPr id="155" name="TextBox 154"/>
          <p:cNvSpPr txBox="1"/>
          <p:nvPr/>
        </p:nvSpPr>
        <p:spPr>
          <a:xfrm>
            <a:off x="4907860" y="2535851"/>
            <a:ext cx="643781" cy="274320"/>
          </a:xfrm>
          <a:prstGeom prst="rect">
            <a:avLst/>
          </a:prstGeom>
          <a:noFill/>
        </p:spPr>
        <p:txBody>
          <a:bodyPr wrap="square" lIns="0" tIns="0" rIns="0" bIns="0" rtlCol="0" anchor="t">
            <a:noAutofit/>
          </a:bodyPr>
          <a:lstStyle/>
          <a:p>
            <a:pPr algn="ctr"/>
            <a:r>
              <a:rPr lang="en-US" sz="800" b="1" dirty="0"/>
              <a:t>stack</a:t>
            </a:r>
            <a:endParaRPr lang="en-US" sz="1400" b="1" dirty="0"/>
          </a:p>
        </p:txBody>
      </p:sp>
      <p:pic>
        <p:nvPicPr>
          <p:cNvPr id="156" name="Picture 15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029207" y="1964290"/>
            <a:ext cx="434850" cy="355786"/>
          </a:xfrm>
          <a:prstGeom prst="rect">
            <a:avLst/>
          </a:prstGeom>
        </p:spPr>
      </p:pic>
      <p:pic>
        <p:nvPicPr>
          <p:cNvPr id="157" name="Picture 15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981596" y="691978"/>
            <a:ext cx="514094" cy="635057"/>
          </a:xfrm>
          <a:prstGeom prst="rect">
            <a:avLst/>
          </a:prstGeom>
        </p:spPr>
      </p:pic>
      <p:pic>
        <p:nvPicPr>
          <p:cNvPr id="158" name="Picture 15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037672" y="656618"/>
            <a:ext cx="537316" cy="644779"/>
          </a:xfrm>
          <a:prstGeom prst="rect">
            <a:avLst/>
          </a:prstGeom>
        </p:spPr>
      </p:pic>
      <p:pic>
        <p:nvPicPr>
          <p:cNvPr id="159" name="Picture 15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114150" y="655971"/>
            <a:ext cx="543291" cy="651949"/>
          </a:xfrm>
          <a:prstGeom prst="rect">
            <a:avLst/>
          </a:prstGeom>
        </p:spPr>
      </p:pic>
      <p:sp>
        <p:nvSpPr>
          <p:cNvPr id="160" name="TextBox 159"/>
          <p:cNvSpPr txBox="1"/>
          <p:nvPr/>
        </p:nvSpPr>
        <p:spPr>
          <a:xfrm>
            <a:off x="4735723" y="1360404"/>
            <a:ext cx="100584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err="1"/>
              <a:t>CloudFormation</a:t>
            </a:r>
            <a:endParaRPr lang="en-US" sz="1000" b="1" dirty="0"/>
          </a:p>
        </p:txBody>
      </p:sp>
      <p:cxnSp>
        <p:nvCxnSpPr>
          <p:cNvPr id="161" name="Straight Connector 160"/>
          <p:cNvCxnSpPr/>
          <p:nvPr/>
        </p:nvCxnSpPr>
        <p:spPr>
          <a:xfrm>
            <a:off x="476181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62" name="TextBox 161"/>
          <p:cNvSpPr txBox="1"/>
          <p:nvPr/>
        </p:nvSpPr>
        <p:spPr>
          <a:xfrm>
            <a:off x="5838503" y="1360404"/>
            <a:ext cx="94355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err="1"/>
              <a:t>CloudTrail</a:t>
            </a:r>
            <a:endParaRPr lang="en-US" sz="1000" b="1" dirty="0"/>
          </a:p>
        </p:txBody>
      </p:sp>
      <p:cxnSp>
        <p:nvCxnSpPr>
          <p:cNvPr id="163" name="Straight Connector 162"/>
          <p:cNvCxnSpPr/>
          <p:nvPr/>
        </p:nvCxnSpPr>
        <p:spPr>
          <a:xfrm>
            <a:off x="584821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64" name="TextBox 163"/>
          <p:cNvSpPr txBox="1"/>
          <p:nvPr/>
        </p:nvSpPr>
        <p:spPr>
          <a:xfrm>
            <a:off x="6914020" y="1360404"/>
            <a:ext cx="94355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err="1"/>
              <a:t>Config</a:t>
            </a:r>
            <a:endParaRPr lang="en-US" sz="1000" b="1" dirty="0"/>
          </a:p>
        </p:txBody>
      </p:sp>
      <p:cxnSp>
        <p:nvCxnSpPr>
          <p:cNvPr id="165" name="Straight Connector 164"/>
          <p:cNvCxnSpPr/>
          <p:nvPr/>
        </p:nvCxnSpPr>
        <p:spPr>
          <a:xfrm>
            <a:off x="6906798"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66" name="TextBox 165"/>
          <p:cNvSpPr txBox="1"/>
          <p:nvPr/>
        </p:nvSpPr>
        <p:spPr>
          <a:xfrm>
            <a:off x="4908433" y="4659844"/>
            <a:ext cx="643781" cy="274320"/>
          </a:xfrm>
          <a:prstGeom prst="rect">
            <a:avLst/>
          </a:prstGeom>
          <a:noFill/>
        </p:spPr>
        <p:txBody>
          <a:bodyPr wrap="square" lIns="0" tIns="0" rIns="0" bIns="0" rtlCol="0" anchor="t">
            <a:noAutofit/>
          </a:bodyPr>
          <a:lstStyle/>
          <a:p>
            <a:pPr algn="ctr"/>
            <a:r>
              <a:rPr lang="en-US" sz="800" b="1" dirty="0"/>
              <a:t>change set</a:t>
            </a:r>
            <a:endParaRPr lang="en-US" sz="1400" b="1" dirty="0"/>
          </a:p>
        </p:txBody>
      </p:sp>
      <p:pic>
        <p:nvPicPr>
          <p:cNvPr id="167" name="Picture 16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001922" y="3985463"/>
            <a:ext cx="469638" cy="535387"/>
          </a:xfrm>
          <a:prstGeom prst="rect">
            <a:avLst/>
          </a:prstGeom>
        </p:spPr>
      </p:pic>
      <p:cxnSp>
        <p:nvCxnSpPr>
          <p:cNvPr id="168" name="Straight Connector 167"/>
          <p:cNvCxnSpPr/>
          <p:nvPr/>
        </p:nvCxnSpPr>
        <p:spPr>
          <a:xfrm>
            <a:off x="470379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69" name="Picture 168"/>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8196603" y="699848"/>
            <a:ext cx="513579" cy="619317"/>
          </a:xfrm>
          <a:prstGeom prst="rect">
            <a:avLst/>
          </a:prstGeom>
        </p:spPr>
      </p:pic>
      <p:sp>
        <p:nvSpPr>
          <p:cNvPr id="170" name="TextBox 169"/>
          <p:cNvSpPr txBox="1"/>
          <p:nvPr/>
        </p:nvSpPr>
        <p:spPr>
          <a:xfrm>
            <a:off x="7907014" y="1360404"/>
            <a:ext cx="1092759" cy="155448"/>
          </a:xfrm>
          <a:prstGeom prst="rect">
            <a:avLst/>
          </a:prstGeom>
          <a:noFill/>
        </p:spPr>
        <p:txBody>
          <a:bodyPr wrap="square" lIns="0" tIns="0" rIns="0" bIns="0" rtlCol="0" anchor="t">
            <a:noAutofit/>
          </a:bodyPr>
          <a:lstStyle/>
          <a:p>
            <a:pPr algn="ctr"/>
            <a:r>
              <a:rPr lang="en-US" sz="1000" b="1" dirty="0"/>
              <a:t>AWS Managed Services</a:t>
            </a:r>
          </a:p>
        </p:txBody>
      </p:sp>
      <p:cxnSp>
        <p:nvCxnSpPr>
          <p:cNvPr id="171" name="Straight Connector 170"/>
          <p:cNvCxnSpPr/>
          <p:nvPr/>
        </p:nvCxnSpPr>
        <p:spPr>
          <a:xfrm>
            <a:off x="7919520"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798065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7043486" y="2530578"/>
            <a:ext cx="643781" cy="274320"/>
          </a:xfrm>
          <a:prstGeom prst="rect">
            <a:avLst/>
          </a:prstGeom>
          <a:noFill/>
        </p:spPr>
        <p:txBody>
          <a:bodyPr wrap="square" lIns="0" tIns="0" rIns="0" bIns="0" rtlCol="0" anchor="t">
            <a:noAutofit/>
          </a:bodyPr>
          <a:lstStyle/>
          <a:p>
            <a:pPr algn="ctr"/>
            <a:r>
              <a:rPr lang="en-US" sz="800" b="1" dirty="0"/>
              <a:t>rule</a:t>
            </a:r>
            <a:endParaRPr lang="en-US" sz="1400" b="1" dirty="0"/>
          </a:p>
        </p:txBody>
      </p:sp>
      <p:pic>
        <p:nvPicPr>
          <p:cNvPr id="77" name="Picture 7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63622" y="1864951"/>
            <a:ext cx="412804" cy="536981"/>
          </a:xfrm>
          <a:prstGeom prst="rect">
            <a:avLst/>
          </a:prstGeom>
        </p:spPr>
      </p:pic>
      <p:sp>
        <p:nvSpPr>
          <p:cNvPr id="78" name="TextBox 77"/>
          <p:cNvSpPr txBox="1"/>
          <p:nvPr/>
        </p:nvSpPr>
        <p:spPr>
          <a:xfrm>
            <a:off x="5503865" y="114936"/>
            <a:ext cx="3496869" cy="261610"/>
          </a:xfrm>
          <a:prstGeom prst="rect">
            <a:avLst/>
          </a:prstGeom>
          <a:noFill/>
        </p:spPr>
        <p:txBody>
          <a:bodyPr wrap="square" rtlCol="0">
            <a:spAutoFit/>
          </a:bodyPr>
          <a:lstStyle/>
          <a:p>
            <a:pPr algn="r"/>
            <a:r>
              <a:rPr lang="en-US" sz="1050" i="1" dirty="0">
                <a:solidFill>
                  <a:schemeClr val="accent6">
                    <a:lumMod val="60000"/>
                    <a:lumOff val="40000"/>
                  </a:schemeClr>
                </a:solidFill>
              </a:rPr>
              <a:t>Management Tools icons continue on next slide</a:t>
            </a:r>
          </a:p>
        </p:txBody>
      </p:sp>
    </p:spTree>
    <p:extLst>
      <p:ext uri="{BB962C8B-B14F-4D97-AF65-F5344CB8AC3E}">
        <p14:creationId xmlns:p14="http://schemas.microsoft.com/office/powerpoint/2010/main" val="1128292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6789" y="114936"/>
            <a:ext cx="8205304" cy="545192"/>
          </a:xfrm>
        </p:spPr>
        <p:txBody>
          <a:bodyPr/>
          <a:lstStyle/>
          <a:p>
            <a:r>
              <a:rPr lang="en-US" dirty="0"/>
              <a:t>Table of Contents</a:t>
            </a:r>
          </a:p>
        </p:txBody>
      </p:sp>
      <p:cxnSp>
        <p:nvCxnSpPr>
          <p:cNvPr id="85" name="Straight Connector 84"/>
          <p:cNvCxnSpPr/>
          <p:nvPr/>
        </p:nvCxnSpPr>
        <p:spPr>
          <a:xfrm>
            <a:off x="311858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603618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336789" y="1124713"/>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2629913" y="853580"/>
            <a:ext cx="352857" cy="276999"/>
          </a:xfrm>
          <a:prstGeom prst="rect">
            <a:avLst/>
          </a:prstGeom>
          <a:noFill/>
          <a:ln>
            <a:noFill/>
          </a:ln>
        </p:spPr>
        <p:txBody>
          <a:bodyPr wrap="square" rtlCol="0">
            <a:spAutoFit/>
          </a:bodyPr>
          <a:lstStyle/>
          <a:p>
            <a:pPr algn="r"/>
            <a:r>
              <a:rPr lang="en-US" sz="1200" b="1" dirty="0">
                <a:hlinkClick r:id="rId3" action="ppaction://hlinksldjump"/>
              </a:rPr>
              <a:t>4</a:t>
            </a:r>
            <a:endParaRPr lang="en-US" sz="1200" b="1" dirty="0"/>
          </a:p>
        </p:txBody>
      </p:sp>
      <p:grpSp>
        <p:nvGrpSpPr>
          <p:cNvPr id="11" name="Group 10"/>
          <p:cNvGrpSpPr/>
          <p:nvPr/>
        </p:nvGrpSpPr>
        <p:grpSpPr>
          <a:xfrm>
            <a:off x="336790" y="853580"/>
            <a:ext cx="2398317" cy="276999"/>
            <a:chOff x="336790" y="853580"/>
            <a:chExt cx="2398317" cy="276999"/>
          </a:xfrm>
        </p:grpSpPr>
        <p:sp>
          <p:nvSpPr>
            <p:cNvPr id="29" name="TextBox 28"/>
            <p:cNvSpPr txBox="1"/>
            <p:nvPr/>
          </p:nvSpPr>
          <p:spPr>
            <a:xfrm>
              <a:off x="336790" y="853580"/>
              <a:ext cx="852739" cy="276999"/>
            </a:xfrm>
            <a:prstGeom prst="rect">
              <a:avLst/>
            </a:prstGeom>
            <a:noFill/>
            <a:ln>
              <a:noFill/>
            </a:ln>
          </p:spPr>
          <p:txBody>
            <a:bodyPr wrap="square" rtlCol="0">
              <a:spAutoFit/>
            </a:bodyPr>
            <a:lstStyle/>
            <a:p>
              <a:r>
                <a:rPr lang="en-US" sz="1200" b="1" dirty="0"/>
                <a:t>Compute</a:t>
              </a:r>
            </a:p>
          </p:txBody>
        </p:sp>
        <p:cxnSp>
          <p:nvCxnSpPr>
            <p:cNvPr id="26" name="Straight Connector 25"/>
            <p:cNvCxnSpPr/>
            <p:nvPr/>
          </p:nvCxnSpPr>
          <p:spPr>
            <a:xfrm>
              <a:off x="1155701" y="1009381"/>
              <a:ext cx="1579406"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78" name="Straight Connector 77"/>
          <p:cNvCxnSpPr/>
          <p:nvPr/>
        </p:nvCxnSpPr>
        <p:spPr>
          <a:xfrm>
            <a:off x="3254391" y="112509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4" name="TextBox 93"/>
          <p:cNvSpPr txBox="1"/>
          <p:nvPr/>
        </p:nvSpPr>
        <p:spPr>
          <a:xfrm>
            <a:off x="5543044" y="853580"/>
            <a:ext cx="357329" cy="276999"/>
          </a:xfrm>
          <a:prstGeom prst="rect">
            <a:avLst/>
          </a:prstGeom>
          <a:noFill/>
          <a:ln>
            <a:noFill/>
          </a:ln>
        </p:spPr>
        <p:txBody>
          <a:bodyPr wrap="square" rtlCol="0">
            <a:spAutoFit/>
          </a:bodyPr>
          <a:lstStyle/>
          <a:p>
            <a:pPr algn="r"/>
            <a:r>
              <a:rPr lang="en-US" sz="1200" b="1" dirty="0">
                <a:hlinkClick r:id="rId4" action="ppaction://hlinksldjump"/>
              </a:rPr>
              <a:t>24</a:t>
            </a:r>
            <a:endParaRPr lang="en-US" sz="1200" b="1" dirty="0"/>
          </a:p>
        </p:txBody>
      </p:sp>
      <p:grpSp>
        <p:nvGrpSpPr>
          <p:cNvPr id="10" name="Group 9"/>
          <p:cNvGrpSpPr/>
          <p:nvPr/>
        </p:nvGrpSpPr>
        <p:grpSpPr>
          <a:xfrm>
            <a:off x="3254391" y="853580"/>
            <a:ext cx="2295173" cy="276999"/>
            <a:chOff x="3254391" y="853580"/>
            <a:chExt cx="2295173" cy="276999"/>
          </a:xfrm>
        </p:grpSpPr>
        <p:sp>
          <p:nvSpPr>
            <p:cNvPr id="77" name="TextBox 76"/>
            <p:cNvSpPr txBox="1"/>
            <p:nvPr/>
          </p:nvSpPr>
          <p:spPr>
            <a:xfrm>
              <a:off x="3254391" y="853580"/>
              <a:ext cx="1689843" cy="276999"/>
            </a:xfrm>
            <a:prstGeom prst="rect">
              <a:avLst/>
            </a:prstGeom>
            <a:noFill/>
            <a:ln>
              <a:noFill/>
            </a:ln>
          </p:spPr>
          <p:txBody>
            <a:bodyPr wrap="square" rtlCol="0">
              <a:spAutoFit/>
            </a:bodyPr>
            <a:lstStyle/>
            <a:p>
              <a:r>
                <a:rPr lang="en-US" sz="1200" b="1" dirty="0"/>
                <a:t>Analytics</a:t>
              </a:r>
            </a:p>
          </p:txBody>
        </p:sp>
        <p:cxnSp>
          <p:nvCxnSpPr>
            <p:cNvPr id="106" name="Straight Connector 105"/>
            <p:cNvCxnSpPr/>
            <p:nvPr/>
          </p:nvCxnSpPr>
          <p:spPr>
            <a:xfrm>
              <a:off x="4097704" y="1009381"/>
              <a:ext cx="145186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45" name="Straight Connector 44"/>
          <p:cNvCxnSpPr/>
          <p:nvPr/>
        </p:nvCxnSpPr>
        <p:spPr>
          <a:xfrm>
            <a:off x="336789" y="2114431"/>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89" name="TextBox 88"/>
          <p:cNvSpPr txBox="1"/>
          <p:nvPr/>
        </p:nvSpPr>
        <p:spPr>
          <a:xfrm>
            <a:off x="2629913" y="1836615"/>
            <a:ext cx="352857" cy="276999"/>
          </a:xfrm>
          <a:prstGeom prst="rect">
            <a:avLst/>
          </a:prstGeom>
          <a:noFill/>
          <a:ln>
            <a:noFill/>
          </a:ln>
        </p:spPr>
        <p:txBody>
          <a:bodyPr wrap="square" rtlCol="0">
            <a:spAutoFit/>
          </a:bodyPr>
          <a:lstStyle/>
          <a:p>
            <a:pPr algn="r"/>
            <a:r>
              <a:rPr lang="en-US" sz="1200" b="1" dirty="0">
                <a:hlinkClick r:id="rId5" action="ppaction://hlinksldjump"/>
              </a:rPr>
              <a:t>9</a:t>
            </a:r>
            <a:endParaRPr lang="en-US" sz="1200" b="1" dirty="0"/>
          </a:p>
        </p:txBody>
      </p:sp>
      <p:grpSp>
        <p:nvGrpSpPr>
          <p:cNvPr id="13" name="Group 12"/>
          <p:cNvGrpSpPr/>
          <p:nvPr/>
        </p:nvGrpSpPr>
        <p:grpSpPr>
          <a:xfrm>
            <a:off x="336790" y="1836615"/>
            <a:ext cx="2398316" cy="276999"/>
            <a:chOff x="336790" y="1836615"/>
            <a:chExt cx="2398316" cy="276999"/>
          </a:xfrm>
        </p:grpSpPr>
        <p:sp>
          <p:nvSpPr>
            <p:cNvPr id="44" name="TextBox 43"/>
            <p:cNvSpPr txBox="1"/>
            <p:nvPr/>
          </p:nvSpPr>
          <p:spPr>
            <a:xfrm>
              <a:off x="336790" y="1836615"/>
              <a:ext cx="2217189" cy="276999"/>
            </a:xfrm>
            <a:prstGeom prst="rect">
              <a:avLst/>
            </a:prstGeom>
            <a:noFill/>
            <a:ln>
              <a:noFill/>
            </a:ln>
          </p:spPr>
          <p:txBody>
            <a:bodyPr wrap="square" rtlCol="0">
              <a:spAutoFit/>
            </a:bodyPr>
            <a:lstStyle/>
            <a:p>
              <a:r>
                <a:rPr lang="en-US" sz="1200" b="1" dirty="0"/>
                <a:t>Database</a:t>
              </a:r>
            </a:p>
          </p:txBody>
        </p:sp>
        <p:cxnSp>
          <p:nvCxnSpPr>
            <p:cNvPr id="100" name="Straight Connector 99"/>
            <p:cNvCxnSpPr/>
            <p:nvPr/>
          </p:nvCxnSpPr>
          <p:spPr>
            <a:xfrm>
              <a:off x="1173345" y="1993627"/>
              <a:ext cx="1561761"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79" name="Straight Connector 78"/>
          <p:cNvCxnSpPr/>
          <p:nvPr/>
        </p:nvCxnSpPr>
        <p:spPr>
          <a:xfrm>
            <a:off x="6171995" y="4080501"/>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8464269" y="3802321"/>
            <a:ext cx="353708" cy="276999"/>
          </a:xfrm>
          <a:prstGeom prst="rect">
            <a:avLst/>
          </a:prstGeom>
          <a:noFill/>
          <a:ln>
            <a:noFill/>
          </a:ln>
        </p:spPr>
        <p:txBody>
          <a:bodyPr wrap="square" rtlCol="0">
            <a:spAutoFit/>
          </a:bodyPr>
          <a:lstStyle/>
          <a:p>
            <a:pPr algn="r"/>
            <a:r>
              <a:rPr lang="en-US" sz="1200" b="1" dirty="0">
                <a:hlinkClick r:id="rId6" action="ppaction://hlinksldjump"/>
              </a:rPr>
              <a:t>50</a:t>
            </a:r>
            <a:endParaRPr lang="en-US" sz="1200" b="1" dirty="0"/>
          </a:p>
        </p:txBody>
      </p:sp>
      <p:grpSp>
        <p:nvGrpSpPr>
          <p:cNvPr id="23" name="Group 22"/>
          <p:cNvGrpSpPr/>
          <p:nvPr/>
        </p:nvGrpSpPr>
        <p:grpSpPr>
          <a:xfrm>
            <a:off x="6171996" y="3802321"/>
            <a:ext cx="2311355" cy="276999"/>
            <a:chOff x="6171996" y="3802321"/>
            <a:chExt cx="2311355" cy="276999"/>
          </a:xfrm>
        </p:grpSpPr>
        <p:sp>
          <p:nvSpPr>
            <p:cNvPr id="76" name="TextBox 75"/>
            <p:cNvSpPr txBox="1"/>
            <p:nvPr/>
          </p:nvSpPr>
          <p:spPr>
            <a:xfrm>
              <a:off x="6171996" y="3802321"/>
              <a:ext cx="827616" cy="276999"/>
            </a:xfrm>
            <a:prstGeom prst="rect">
              <a:avLst/>
            </a:prstGeom>
            <a:noFill/>
            <a:ln>
              <a:noFill/>
            </a:ln>
          </p:spPr>
          <p:txBody>
            <a:bodyPr wrap="square" rtlCol="0">
              <a:spAutoFit/>
            </a:bodyPr>
            <a:lstStyle/>
            <a:p>
              <a:r>
                <a:rPr lang="en-US" sz="1200" b="1" dirty="0"/>
                <a:t>Example</a:t>
              </a:r>
            </a:p>
          </p:txBody>
        </p:sp>
        <p:cxnSp>
          <p:nvCxnSpPr>
            <p:cNvPr id="102" name="Straight Connector 101"/>
            <p:cNvCxnSpPr/>
            <p:nvPr/>
          </p:nvCxnSpPr>
          <p:spPr>
            <a:xfrm>
              <a:off x="6967721" y="3967471"/>
              <a:ext cx="151563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51" name="Straight Connector 50"/>
          <p:cNvCxnSpPr/>
          <p:nvPr/>
        </p:nvCxnSpPr>
        <p:spPr>
          <a:xfrm>
            <a:off x="336789" y="408833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2" name="TextBox 91"/>
          <p:cNvSpPr txBox="1"/>
          <p:nvPr/>
        </p:nvSpPr>
        <p:spPr>
          <a:xfrm>
            <a:off x="2629912" y="3811339"/>
            <a:ext cx="352857" cy="276999"/>
          </a:xfrm>
          <a:prstGeom prst="rect">
            <a:avLst/>
          </a:prstGeom>
          <a:noFill/>
          <a:ln>
            <a:noFill/>
          </a:ln>
        </p:spPr>
        <p:txBody>
          <a:bodyPr wrap="square" rtlCol="0">
            <a:spAutoFit/>
          </a:bodyPr>
          <a:lstStyle/>
          <a:p>
            <a:pPr algn="r"/>
            <a:r>
              <a:rPr lang="en-US" sz="1200" b="1" dirty="0">
                <a:hlinkClick r:id="rId7" action="ppaction://hlinksldjump"/>
              </a:rPr>
              <a:t>18</a:t>
            </a:r>
            <a:endParaRPr lang="en-US" sz="1200" b="1" dirty="0"/>
          </a:p>
        </p:txBody>
      </p:sp>
      <p:grpSp>
        <p:nvGrpSpPr>
          <p:cNvPr id="16" name="Group 15"/>
          <p:cNvGrpSpPr/>
          <p:nvPr/>
        </p:nvGrpSpPr>
        <p:grpSpPr>
          <a:xfrm>
            <a:off x="336790" y="3809368"/>
            <a:ext cx="2311963" cy="276999"/>
            <a:chOff x="336790" y="3809368"/>
            <a:chExt cx="2311963" cy="276999"/>
          </a:xfrm>
        </p:grpSpPr>
        <p:sp>
          <p:nvSpPr>
            <p:cNvPr id="50" name="TextBox 49"/>
            <p:cNvSpPr txBox="1"/>
            <p:nvPr/>
          </p:nvSpPr>
          <p:spPr>
            <a:xfrm>
              <a:off x="336790" y="3809368"/>
              <a:ext cx="1554620" cy="276999"/>
            </a:xfrm>
            <a:prstGeom prst="rect">
              <a:avLst/>
            </a:prstGeom>
            <a:noFill/>
            <a:ln>
              <a:noFill/>
            </a:ln>
          </p:spPr>
          <p:txBody>
            <a:bodyPr wrap="square" rtlCol="0">
              <a:spAutoFit/>
            </a:bodyPr>
            <a:lstStyle/>
            <a:p>
              <a:r>
                <a:rPr lang="en-US" sz="1200" b="1" dirty="0"/>
                <a:t>Management Tools</a:t>
              </a:r>
            </a:p>
          </p:txBody>
        </p:sp>
        <p:cxnSp>
          <p:nvCxnSpPr>
            <p:cNvPr id="104" name="Straight Connector 103"/>
            <p:cNvCxnSpPr/>
            <p:nvPr/>
          </p:nvCxnSpPr>
          <p:spPr>
            <a:xfrm>
              <a:off x="1858616" y="3967376"/>
              <a:ext cx="790137"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107" name="Straight Connector 106"/>
          <p:cNvCxnSpPr/>
          <p:nvPr/>
        </p:nvCxnSpPr>
        <p:spPr>
          <a:xfrm>
            <a:off x="3254391" y="3589574"/>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5543044" y="3311394"/>
            <a:ext cx="357329" cy="276999"/>
          </a:xfrm>
          <a:prstGeom prst="rect">
            <a:avLst/>
          </a:prstGeom>
          <a:noFill/>
          <a:ln>
            <a:noFill/>
          </a:ln>
        </p:spPr>
        <p:txBody>
          <a:bodyPr wrap="square" rtlCol="0">
            <a:spAutoFit/>
          </a:bodyPr>
          <a:lstStyle/>
          <a:p>
            <a:pPr algn="r"/>
            <a:r>
              <a:rPr lang="en-US" sz="1200" b="1" dirty="0">
                <a:hlinkClick r:id="rId8" action="ppaction://hlinksldjump"/>
              </a:rPr>
              <a:t>36</a:t>
            </a:r>
            <a:endParaRPr lang="en-US" sz="1200" b="1" dirty="0"/>
          </a:p>
        </p:txBody>
      </p:sp>
      <p:cxnSp>
        <p:nvCxnSpPr>
          <p:cNvPr id="139" name="Straight Connector 138"/>
          <p:cNvCxnSpPr/>
          <p:nvPr/>
        </p:nvCxnSpPr>
        <p:spPr>
          <a:xfrm>
            <a:off x="6171995" y="3584891"/>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40" name="TextBox 139"/>
          <p:cNvSpPr txBox="1"/>
          <p:nvPr/>
        </p:nvSpPr>
        <p:spPr>
          <a:xfrm>
            <a:off x="8464269" y="3311394"/>
            <a:ext cx="353708" cy="276999"/>
          </a:xfrm>
          <a:prstGeom prst="rect">
            <a:avLst/>
          </a:prstGeom>
          <a:noFill/>
          <a:ln>
            <a:noFill/>
          </a:ln>
        </p:spPr>
        <p:txBody>
          <a:bodyPr wrap="square" rtlCol="0">
            <a:spAutoFit/>
          </a:bodyPr>
          <a:lstStyle/>
          <a:p>
            <a:pPr algn="r"/>
            <a:r>
              <a:rPr lang="en-US" sz="1200" b="1" dirty="0">
                <a:hlinkClick r:id="rId9" action="ppaction://hlinksldjump"/>
              </a:rPr>
              <a:t>48</a:t>
            </a:r>
            <a:endParaRPr lang="en-US" sz="1200" b="1" dirty="0"/>
          </a:p>
        </p:txBody>
      </p:sp>
      <p:grpSp>
        <p:nvGrpSpPr>
          <p:cNvPr id="22" name="Group 21"/>
          <p:cNvGrpSpPr/>
          <p:nvPr/>
        </p:nvGrpSpPr>
        <p:grpSpPr>
          <a:xfrm>
            <a:off x="6171995" y="3311394"/>
            <a:ext cx="2311356" cy="276999"/>
            <a:chOff x="6171995" y="3311394"/>
            <a:chExt cx="2311356" cy="276999"/>
          </a:xfrm>
        </p:grpSpPr>
        <p:sp>
          <p:nvSpPr>
            <p:cNvPr id="138" name="TextBox 137"/>
            <p:cNvSpPr txBox="1"/>
            <p:nvPr/>
          </p:nvSpPr>
          <p:spPr>
            <a:xfrm>
              <a:off x="6171995" y="3311394"/>
              <a:ext cx="738603" cy="276999"/>
            </a:xfrm>
            <a:prstGeom prst="rect">
              <a:avLst/>
            </a:prstGeom>
            <a:noFill/>
            <a:ln>
              <a:noFill/>
            </a:ln>
          </p:spPr>
          <p:txBody>
            <a:bodyPr wrap="square" rtlCol="0">
              <a:spAutoFit/>
            </a:bodyPr>
            <a:lstStyle/>
            <a:p>
              <a:r>
                <a:rPr lang="en-US" sz="1200" b="1" dirty="0"/>
                <a:t>Groups</a:t>
              </a:r>
            </a:p>
          </p:txBody>
        </p:sp>
        <p:cxnSp>
          <p:nvCxnSpPr>
            <p:cNvPr id="141" name="Straight Connector 140"/>
            <p:cNvCxnSpPr/>
            <p:nvPr/>
          </p:nvCxnSpPr>
          <p:spPr>
            <a:xfrm>
              <a:off x="6902506" y="3469174"/>
              <a:ext cx="1580845"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121" name="Straight Connector 120"/>
          <p:cNvCxnSpPr/>
          <p:nvPr/>
        </p:nvCxnSpPr>
        <p:spPr>
          <a:xfrm>
            <a:off x="336789" y="3589574"/>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5" name="TextBox 134"/>
          <p:cNvSpPr txBox="1"/>
          <p:nvPr/>
        </p:nvSpPr>
        <p:spPr>
          <a:xfrm>
            <a:off x="2629912" y="3311394"/>
            <a:ext cx="352857" cy="276999"/>
          </a:xfrm>
          <a:prstGeom prst="rect">
            <a:avLst/>
          </a:prstGeom>
          <a:noFill/>
          <a:ln>
            <a:noFill/>
          </a:ln>
        </p:spPr>
        <p:txBody>
          <a:bodyPr wrap="square" rtlCol="0">
            <a:spAutoFit/>
          </a:bodyPr>
          <a:lstStyle/>
          <a:p>
            <a:pPr algn="r"/>
            <a:r>
              <a:rPr lang="en-US" sz="1200" b="1" dirty="0">
                <a:hlinkClick r:id="rId10" action="ppaction://hlinksldjump"/>
              </a:rPr>
              <a:t>16</a:t>
            </a:r>
            <a:endParaRPr lang="en-US" sz="1200" b="1" dirty="0"/>
          </a:p>
        </p:txBody>
      </p:sp>
      <p:grpSp>
        <p:nvGrpSpPr>
          <p:cNvPr id="15" name="Group 14"/>
          <p:cNvGrpSpPr/>
          <p:nvPr/>
        </p:nvGrpSpPr>
        <p:grpSpPr>
          <a:xfrm>
            <a:off x="336789" y="3311394"/>
            <a:ext cx="2311965" cy="276999"/>
            <a:chOff x="336789" y="3311394"/>
            <a:chExt cx="2311965" cy="276999"/>
          </a:xfrm>
        </p:grpSpPr>
        <p:sp>
          <p:nvSpPr>
            <p:cNvPr id="131" name="TextBox 130"/>
            <p:cNvSpPr txBox="1"/>
            <p:nvPr/>
          </p:nvSpPr>
          <p:spPr>
            <a:xfrm>
              <a:off x="336789" y="3311394"/>
              <a:ext cx="1554621" cy="276999"/>
            </a:xfrm>
            <a:prstGeom prst="rect">
              <a:avLst/>
            </a:prstGeom>
            <a:noFill/>
            <a:ln>
              <a:noFill/>
            </a:ln>
          </p:spPr>
          <p:txBody>
            <a:bodyPr wrap="square" rtlCol="0">
              <a:spAutoFit/>
            </a:bodyPr>
            <a:lstStyle/>
            <a:p>
              <a:r>
                <a:rPr lang="en-US" sz="1200" b="1" dirty="0"/>
                <a:t>Developer Tools</a:t>
              </a:r>
            </a:p>
          </p:txBody>
        </p:sp>
        <p:cxnSp>
          <p:nvCxnSpPr>
            <p:cNvPr id="142" name="Straight Connector 141"/>
            <p:cNvCxnSpPr/>
            <p:nvPr/>
          </p:nvCxnSpPr>
          <p:spPr>
            <a:xfrm>
              <a:off x="1669774" y="3469070"/>
              <a:ext cx="97898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122" name="Straight Connector 121"/>
          <p:cNvCxnSpPr/>
          <p:nvPr/>
        </p:nvCxnSpPr>
        <p:spPr>
          <a:xfrm>
            <a:off x="3254391" y="3097466"/>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7" name="TextBox 136"/>
          <p:cNvSpPr txBox="1"/>
          <p:nvPr/>
        </p:nvSpPr>
        <p:spPr>
          <a:xfrm>
            <a:off x="5543044" y="2819286"/>
            <a:ext cx="357329" cy="276999"/>
          </a:xfrm>
          <a:prstGeom prst="rect">
            <a:avLst/>
          </a:prstGeom>
          <a:noFill/>
          <a:ln>
            <a:noFill/>
          </a:ln>
        </p:spPr>
        <p:txBody>
          <a:bodyPr wrap="square" rtlCol="0">
            <a:spAutoFit/>
          </a:bodyPr>
          <a:lstStyle/>
          <a:p>
            <a:pPr algn="r"/>
            <a:r>
              <a:rPr lang="en-US" sz="1200" b="1" dirty="0">
                <a:hlinkClick r:id="rId11" action="ppaction://hlinksldjump"/>
              </a:rPr>
              <a:t>34</a:t>
            </a:r>
            <a:endParaRPr lang="en-US" sz="1200" b="1" dirty="0"/>
          </a:p>
        </p:txBody>
      </p:sp>
      <p:cxnSp>
        <p:nvCxnSpPr>
          <p:cNvPr id="72" name="Straight Connector 71"/>
          <p:cNvCxnSpPr/>
          <p:nvPr/>
        </p:nvCxnSpPr>
        <p:spPr>
          <a:xfrm>
            <a:off x="336789" y="2603037"/>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336789" y="2324176"/>
            <a:ext cx="2447166" cy="276999"/>
          </a:xfrm>
          <a:prstGeom prst="rect">
            <a:avLst/>
          </a:prstGeom>
          <a:noFill/>
          <a:ln>
            <a:noFill/>
          </a:ln>
        </p:spPr>
        <p:txBody>
          <a:bodyPr wrap="square" rtlCol="0">
            <a:spAutoFit/>
          </a:bodyPr>
          <a:lstStyle/>
          <a:p>
            <a:r>
              <a:rPr lang="en-US" sz="1200" b="1" dirty="0"/>
              <a:t>Networking &amp; Content Delivery </a:t>
            </a:r>
          </a:p>
        </p:txBody>
      </p:sp>
      <p:sp>
        <p:nvSpPr>
          <p:cNvPr id="90" name="TextBox 89"/>
          <p:cNvSpPr txBox="1"/>
          <p:nvPr/>
        </p:nvSpPr>
        <p:spPr>
          <a:xfrm>
            <a:off x="2629913" y="2329540"/>
            <a:ext cx="352857" cy="276999"/>
          </a:xfrm>
          <a:prstGeom prst="rect">
            <a:avLst/>
          </a:prstGeom>
          <a:noFill/>
          <a:ln>
            <a:noFill/>
          </a:ln>
        </p:spPr>
        <p:txBody>
          <a:bodyPr wrap="square" rtlCol="0">
            <a:spAutoFit/>
          </a:bodyPr>
          <a:lstStyle/>
          <a:p>
            <a:pPr algn="r"/>
            <a:r>
              <a:rPr lang="en-US" sz="1200" b="1" dirty="0">
                <a:hlinkClick r:id="rId12" action="ppaction://hlinksldjump"/>
              </a:rPr>
              <a:t>12</a:t>
            </a:r>
            <a:endParaRPr lang="en-US" sz="1200" b="1" dirty="0"/>
          </a:p>
        </p:txBody>
      </p:sp>
      <p:cxnSp>
        <p:nvCxnSpPr>
          <p:cNvPr id="49" name="Straight Connector 48"/>
          <p:cNvCxnSpPr/>
          <p:nvPr/>
        </p:nvCxnSpPr>
        <p:spPr>
          <a:xfrm>
            <a:off x="336789" y="3097466"/>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1" name="TextBox 90"/>
          <p:cNvSpPr txBox="1"/>
          <p:nvPr/>
        </p:nvSpPr>
        <p:spPr>
          <a:xfrm>
            <a:off x="2629912" y="2819286"/>
            <a:ext cx="352857" cy="276999"/>
          </a:xfrm>
          <a:prstGeom prst="rect">
            <a:avLst/>
          </a:prstGeom>
          <a:noFill/>
          <a:ln>
            <a:noFill/>
          </a:ln>
        </p:spPr>
        <p:txBody>
          <a:bodyPr wrap="square" rtlCol="0">
            <a:spAutoFit/>
          </a:bodyPr>
          <a:lstStyle/>
          <a:p>
            <a:pPr algn="r"/>
            <a:r>
              <a:rPr lang="en-US" sz="1200" b="1" dirty="0">
                <a:hlinkClick r:id="rId12" action="ppaction://hlinksldjump"/>
              </a:rPr>
              <a:t>14</a:t>
            </a:r>
            <a:endParaRPr lang="en-US" sz="1200" b="1" dirty="0"/>
          </a:p>
        </p:txBody>
      </p:sp>
      <p:grpSp>
        <p:nvGrpSpPr>
          <p:cNvPr id="14" name="Group 13"/>
          <p:cNvGrpSpPr/>
          <p:nvPr/>
        </p:nvGrpSpPr>
        <p:grpSpPr>
          <a:xfrm>
            <a:off x="336789" y="2815699"/>
            <a:ext cx="2311965" cy="276999"/>
            <a:chOff x="336789" y="2815699"/>
            <a:chExt cx="2311965" cy="276999"/>
          </a:xfrm>
        </p:grpSpPr>
        <p:sp>
          <p:nvSpPr>
            <p:cNvPr id="48" name="TextBox 47"/>
            <p:cNvSpPr txBox="1"/>
            <p:nvPr/>
          </p:nvSpPr>
          <p:spPr>
            <a:xfrm>
              <a:off x="336789" y="2815699"/>
              <a:ext cx="1554621" cy="276999"/>
            </a:xfrm>
            <a:prstGeom prst="rect">
              <a:avLst/>
            </a:prstGeom>
            <a:noFill/>
            <a:ln>
              <a:noFill/>
            </a:ln>
          </p:spPr>
          <p:txBody>
            <a:bodyPr wrap="square" rtlCol="0">
              <a:spAutoFit/>
            </a:bodyPr>
            <a:lstStyle/>
            <a:p>
              <a:r>
                <a:rPr lang="en-US" sz="1200" b="1" dirty="0"/>
                <a:t>Migration</a:t>
              </a:r>
            </a:p>
          </p:txBody>
        </p:sp>
        <p:cxnSp>
          <p:nvCxnSpPr>
            <p:cNvPr id="103" name="Straight Connector 102"/>
            <p:cNvCxnSpPr/>
            <p:nvPr/>
          </p:nvCxnSpPr>
          <p:spPr>
            <a:xfrm>
              <a:off x="1155701" y="2980849"/>
              <a:ext cx="1493053"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75" name="Straight Connector 74"/>
          <p:cNvCxnSpPr/>
          <p:nvPr/>
        </p:nvCxnSpPr>
        <p:spPr>
          <a:xfrm>
            <a:off x="324515" y="457340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3" name="TextBox 92"/>
          <p:cNvSpPr txBox="1"/>
          <p:nvPr/>
        </p:nvSpPr>
        <p:spPr>
          <a:xfrm>
            <a:off x="2613168" y="4302269"/>
            <a:ext cx="357329" cy="276999"/>
          </a:xfrm>
          <a:prstGeom prst="rect">
            <a:avLst/>
          </a:prstGeom>
          <a:noFill/>
          <a:ln>
            <a:noFill/>
          </a:ln>
        </p:spPr>
        <p:txBody>
          <a:bodyPr wrap="square" rtlCol="0">
            <a:spAutoFit/>
          </a:bodyPr>
          <a:lstStyle/>
          <a:p>
            <a:pPr algn="r"/>
            <a:r>
              <a:rPr lang="en-US" sz="1200" b="1" dirty="0">
                <a:hlinkClick r:id="rId13" action="ppaction://hlinksldjump"/>
              </a:rPr>
              <a:t>21</a:t>
            </a:r>
            <a:endParaRPr lang="en-US" sz="1200" b="1" dirty="0"/>
          </a:p>
        </p:txBody>
      </p:sp>
      <p:cxnSp>
        <p:nvCxnSpPr>
          <p:cNvPr id="61" name="Straight Connector 60"/>
          <p:cNvCxnSpPr/>
          <p:nvPr/>
        </p:nvCxnSpPr>
        <p:spPr>
          <a:xfrm>
            <a:off x="3254391" y="1622323"/>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5" name="TextBox 94"/>
          <p:cNvSpPr txBox="1"/>
          <p:nvPr/>
        </p:nvSpPr>
        <p:spPr>
          <a:xfrm>
            <a:off x="5543044" y="1344507"/>
            <a:ext cx="357329" cy="276999"/>
          </a:xfrm>
          <a:prstGeom prst="rect">
            <a:avLst/>
          </a:prstGeom>
          <a:noFill/>
          <a:ln>
            <a:noFill/>
          </a:ln>
        </p:spPr>
        <p:txBody>
          <a:bodyPr wrap="square" rtlCol="0">
            <a:spAutoFit/>
          </a:bodyPr>
          <a:lstStyle/>
          <a:p>
            <a:pPr algn="r"/>
            <a:r>
              <a:rPr lang="en-US" sz="1200" b="1" dirty="0">
                <a:hlinkClick r:id="rId14" action="ppaction://hlinksldjump"/>
              </a:rPr>
              <a:t>27</a:t>
            </a:r>
            <a:endParaRPr lang="en-US" sz="1200" b="1" dirty="0"/>
          </a:p>
        </p:txBody>
      </p:sp>
      <p:grpSp>
        <p:nvGrpSpPr>
          <p:cNvPr id="9" name="Group 8"/>
          <p:cNvGrpSpPr/>
          <p:nvPr/>
        </p:nvGrpSpPr>
        <p:grpSpPr>
          <a:xfrm>
            <a:off x="3254391" y="1344507"/>
            <a:ext cx="2295172" cy="276999"/>
            <a:chOff x="3254391" y="1344507"/>
            <a:chExt cx="2295172" cy="276999"/>
          </a:xfrm>
        </p:grpSpPr>
        <p:sp>
          <p:nvSpPr>
            <p:cNvPr id="58" name="TextBox 57"/>
            <p:cNvSpPr txBox="1"/>
            <p:nvPr/>
          </p:nvSpPr>
          <p:spPr>
            <a:xfrm>
              <a:off x="3254391" y="1344507"/>
              <a:ext cx="1843592" cy="276999"/>
            </a:xfrm>
            <a:prstGeom prst="rect">
              <a:avLst/>
            </a:prstGeom>
            <a:noFill/>
            <a:ln>
              <a:noFill/>
            </a:ln>
          </p:spPr>
          <p:txBody>
            <a:bodyPr wrap="square" rtlCol="0">
              <a:spAutoFit/>
            </a:bodyPr>
            <a:lstStyle/>
            <a:p>
              <a:r>
                <a:rPr lang="en-US" sz="1200" b="1" dirty="0"/>
                <a:t>Artificial Intelligence</a:t>
              </a:r>
            </a:p>
          </p:txBody>
        </p:sp>
        <p:cxnSp>
          <p:nvCxnSpPr>
            <p:cNvPr id="118" name="Straight Connector 117"/>
            <p:cNvCxnSpPr/>
            <p:nvPr/>
          </p:nvCxnSpPr>
          <p:spPr>
            <a:xfrm>
              <a:off x="4899991" y="1507538"/>
              <a:ext cx="64957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81" name="Straight Connector 80"/>
          <p:cNvCxnSpPr/>
          <p:nvPr/>
        </p:nvCxnSpPr>
        <p:spPr>
          <a:xfrm>
            <a:off x="3254391" y="210974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5543044" y="1836251"/>
            <a:ext cx="357329" cy="276999"/>
          </a:xfrm>
          <a:prstGeom prst="rect">
            <a:avLst/>
          </a:prstGeom>
          <a:noFill/>
          <a:ln>
            <a:noFill/>
          </a:ln>
        </p:spPr>
        <p:txBody>
          <a:bodyPr wrap="square" rtlCol="0">
            <a:spAutoFit/>
          </a:bodyPr>
          <a:lstStyle/>
          <a:p>
            <a:pPr algn="r"/>
            <a:r>
              <a:rPr lang="en-US" sz="1200" b="1" dirty="0">
                <a:hlinkClick r:id="rId15" action="ppaction://hlinksldjump"/>
              </a:rPr>
              <a:t>29</a:t>
            </a:r>
            <a:endParaRPr lang="en-US" sz="1200" b="1" dirty="0"/>
          </a:p>
        </p:txBody>
      </p:sp>
      <p:cxnSp>
        <p:nvCxnSpPr>
          <p:cNvPr id="84" name="Straight Connector 83"/>
          <p:cNvCxnSpPr/>
          <p:nvPr/>
        </p:nvCxnSpPr>
        <p:spPr>
          <a:xfrm>
            <a:off x="3254391" y="260535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5543044" y="2327178"/>
            <a:ext cx="357329" cy="276999"/>
          </a:xfrm>
          <a:prstGeom prst="rect">
            <a:avLst/>
          </a:prstGeom>
          <a:noFill/>
          <a:ln>
            <a:noFill/>
          </a:ln>
        </p:spPr>
        <p:txBody>
          <a:bodyPr wrap="square" rtlCol="0">
            <a:spAutoFit/>
          </a:bodyPr>
          <a:lstStyle/>
          <a:p>
            <a:pPr algn="r"/>
            <a:r>
              <a:rPr lang="en-US" sz="1200" b="1" dirty="0">
                <a:hlinkClick r:id="rId16" action="ppaction://hlinksldjump"/>
              </a:rPr>
              <a:t>32</a:t>
            </a:r>
            <a:endParaRPr lang="en-US" sz="1200" b="1" dirty="0"/>
          </a:p>
        </p:txBody>
      </p:sp>
      <p:cxnSp>
        <p:nvCxnSpPr>
          <p:cNvPr id="69" name="Straight Connector 68"/>
          <p:cNvCxnSpPr/>
          <p:nvPr/>
        </p:nvCxnSpPr>
        <p:spPr>
          <a:xfrm>
            <a:off x="3254391" y="408247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5543044" y="3811339"/>
            <a:ext cx="357329" cy="276999"/>
          </a:xfrm>
          <a:prstGeom prst="rect">
            <a:avLst/>
          </a:prstGeom>
          <a:noFill/>
          <a:ln>
            <a:noFill/>
          </a:ln>
        </p:spPr>
        <p:txBody>
          <a:bodyPr wrap="square" rtlCol="0">
            <a:spAutoFit/>
          </a:bodyPr>
          <a:lstStyle/>
          <a:p>
            <a:pPr algn="r"/>
            <a:r>
              <a:rPr lang="en-US" sz="1200" b="1" dirty="0">
                <a:hlinkClick r:id="rId17" action="ppaction://hlinksldjump"/>
              </a:rPr>
              <a:t>38</a:t>
            </a:r>
            <a:endParaRPr lang="en-US" sz="1200" b="1" dirty="0"/>
          </a:p>
        </p:txBody>
      </p:sp>
      <p:cxnSp>
        <p:nvCxnSpPr>
          <p:cNvPr id="114" name="Straight Connector 113"/>
          <p:cNvCxnSpPr/>
          <p:nvPr/>
        </p:nvCxnSpPr>
        <p:spPr>
          <a:xfrm>
            <a:off x="3254391" y="457340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0" name="TextBox 129"/>
          <p:cNvSpPr txBox="1"/>
          <p:nvPr/>
        </p:nvSpPr>
        <p:spPr>
          <a:xfrm>
            <a:off x="5546665" y="4302269"/>
            <a:ext cx="353708" cy="276999"/>
          </a:xfrm>
          <a:prstGeom prst="rect">
            <a:avLst/>
          </a:prstGeom>
          <a:noFill/>
          <a:ln>
            <a:noFill/>
          </a:ln>
        </p:spPr>
        <p:txBody>
          <a:bodyPr wrap="square" rtlCol="0">
            <a:spAutoFit/>
          </a:bodyPr>
          <a:lstStyle/>
          <a:p>
            <a:pPr algn="r"/>
            <a:r>
              <a:rPr lang="en-US" sz="1200" b="1" dirty="0">
                <a:hlinkClick r:id="rId18" action="ppaction://hlinksldjump"/>
              </a:rPr>
              <a:t>40</a:t>
            </a:r>
            <a:endParaRPr lang="en-US" sz="1200" b="1" dirty="0"/>
          </a:p>
        </p:txBody>
      </p:sp>
      <p:cxnSp>
        <p:nvCxnSpPr>
          <p:cNvPr id="111" name="Straight Connector 110"/>
          <p:cNvCxnSpPr/>
          <p:nvPr/>
        </p:nvCxnSpPr>
        <p:spPr>
          <a:xfrm>
            <a:off x="6171995" y="112509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8464269" y="853580"/>
            <a:ext cx="353708" cy="276999"/>
          </a:xfrm>
          <a:prstGeom prst="rect">
            <a:avLst/>
          </a:prstGeom>
          <a:noFill/>
          <a:ln>
            <a:noFill/>
          </a:ln>
        </p:spPr>
        <p:txBody>
          <a:bodyPr wrap="square" rtlCol="0">
            <a:spAutoFit/>
          </a:bodyPr>
          <a:lstStyle/>
          <a:p>
            <a:pPr algn="r"/>
            <a:r>
              <a:rPr lang="en-US" sz="1200" b="1" dirty="0">
                <a:hlinkClick r:id="rId19" action="ppaction://hlinksldjump"/>
              </a:rPr>
              <a:t>42</a:t>
            </a:r>
            <a:endParaRPr lang="en-US" sz="1200" b="1" dirty="0"/>
          </a:p>
        </p:txBody>
      </p:sp>
      <p:cxnSp>
        <p:nvCxnSpPr>
          <p:cNvPr id="127" name="Straight Connector 126"/>
          <p:cNvCxnSpPr/>
          <p:nvPr/>
        </p:nvCxnSpPr>
        <p:spPr>
          <a:xfrm>
            <a:off x="6171995" y="2114067"/>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3" name="TextBox 132"/>
          <p:cNvSpPr txBox="1"/>
          <p:nvPr/>
        </p:nvSpPr>
        <p:spPr>
          <a:xfrm>
            <a:off x="8464269" y="1836251"/>
            <a:ext cx="353708" cy="276999"/>
          </a:xfrm>
          <a:prstGeom prst="rect">
            <a:avLst/>
          </a:prstGeom>
          <a:noFill/>
          <a:ln>
            <a:noFill/>
          </a:ln>
        </p:spPr>
        <p:txBody>
          <a:bodyPr wrap="square" rtlCol="0">
            <a:spAutoFit/>
          </a:bodyPr>
          <a:lstStyle/>
          <a:p>
            <a:pPr algn="r"/>
            <a:r>
              <a:rPr lang="en-US" sz="1200" b="1" dirty="0">
                <a:hlinkClick r:id="rId20" action="ppaction://hlinksldjump"/>
              </a:rPr>
              <a:t>45</a:t>
            </a:r>
            <a:endParaRPr lang="en-US" sz="1200" b="1" dirty="0"/>
          </a:p>
        </p:txBody>
      </p:sp>
      <p:grpSp>
        <p:nvGrpSpPr>
          <p:cNvPr id="20" name="Group 19"/>
          <p:cNvGrpSpPr/>
          <p:nvPr/>
        </p:nvGrpSpPr>
        <p:grpSpPr>
          <a:xfrm>
            <a:off x="6171995" y="1836251"/>
            <a:ext cx="2311356" cy="276999"/>
            <a:chOff x="6171995" y="1836251"/>
            <a:chExt cx="2311356" cy="276999"/>
          </a:xfrm>
        </p:grpSpPr>
        <p:sp>
          <p:nvSpPr>
            <p:cNvPr id="126" name="TextBox 125"/>
            <p:cNvSpPr txBox="1"/>
            <p:nvPr/>
          </p:nvSpPr>
          <p:spPr>
            <a:xfrm>
              <a:off x="6171995" y="1836251"/>
              <a:ext cx="820327" cy="276999"/>
            </a:xfrm>
            <a:prstGeom prst="rect">
              <a:avLst/>
            </a:prstGeom>
            <a:noFill/>
            <a:ln>
              <a:noFill/>
            </a:ln>
          </p:spPr>
          <p:txBody>
            <a:bodyPr wrap="square" rtlCol="0">
              <a:spAutoFit/>
            </a:bodyPr>
            <a:lstStyle/>
            <a:p>
              <a:r>
                <a:rPr lang="en-US" sz="1200" b="1" dirty="0"/>
                <a:t>General</a:t>
              </a:r>
            </a:p>
          </p:txBody>
        </p:sp>
        <p:cxnSp>
          <p:nvCxnSpPr>
            <p:cNvPr id="128" name="Straight Connector 127"/>
            <p:cNvCxnSpPr/>
            <p:nvPr/>
          </p:nvCxnSpPr>
          <p:spPr>
            <a:xfrm>
              <a:off x="6880133" y="1999282"/>
              <a:ext cx="1603218"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124" name="Straight Connector 123"/>
          <p:cNvCxnSpPr/>
          <p:nvPr/>
        </p:nvCxnSpPr>
        <p:spPr>
          <a:xfrm>
            <a:off x="6171995" y="3092783"/>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2" name="TextBox 131"/>
          <p:cNvSpPr txBox="1"/>
          <p:nvPr/>
        </p:nvSpPr>
        <p:spPr>
          <a:xfrm>
            <a:off x="8464269" y="2819286"/>
            <a:ext cx="353708" cy="276999"/>
          </a:xfrm>
          <a:prstGeom prst="rect">
            <a:avLst/>
          </a:prstGeom>
          <a:noFill/>
          <a:ln>
            <a:noFill/>
          </a:ln>
        </p:spPr>
        <p:txBody>
          <a:bodyPr wrap="square" rtlCol="0">
            <a:spAutoFit/>
          </a:bodyPr>
          <a:lstStyle/>
          <a:p>
            <a:pPr algn="r"/>
            <a:r>
              <a:rPr lang="en-US" sz="1200" b="1" dirty="0">
                <a:hlinkClick r:id="rId21" action="ppaction://hlinksldjump"/>
              </a:rPr>
              <a:t>47</a:t>
            </a:r>
            <a:endParaRPr lang="en-US" sz="1200" b="1" dirty="0"/>
          </a:p>
        </p:txBody>
      </p:sp>
      <p:grpSp>
        <p:nvGrpSpPr>
          <p:cNvPr id="21" name="Group 20"/>
          <p:cNvGrpSpPr/>
          <p:nvPr/>
        </p:nvGrpSpPr>
        <p:grpSpPr>
          <a:xfrm>
            <a:off x="6171996" y="2819286"/>
            <a:ext cx="2311355" cy="276999"/>
            <a:chOff x="6171996" y="2819286"/>
            <a:chExt cx="2311355" cy="276999"/>
          </a:xfrm>
        </p:grpSpPr>
        <p:sp>
          <p:nvSpPr>
            <p:cNvPr id="123" name="TextBox 122"/>
            <p:cNvSpPr txBox="1"/>
            <p:nvPr/>
          </p:nvSpPr>
          <p:spPr>
            <a:xfrm>
              <a:off x="6171996" y="2819286"/>
              <a:ext cx="594700" cy="276999"/>
            </a:xfrm>
            <a:prstGeom prst="rect">
              <a:avLst/>
            </a:prstGeom>
            <a:noFill/>
            <a:ln>
              <a:noFill/>
            </a:ln>
          </p:spPr>
          <p:txBody>
            <a:bodyPr wrap="square" rtlCol="0">
              <a:spAutoFit/>
            </a:bodyPr>
            <a:lstStyle/>
            <a:p>
              <a:r>
                <a:rPr lang="en-US" sz="1200" b="1" dirty="0"/>
                <a:t>SDKs</a:t>
              </a:r>
            </a:p>
          </p:txBody>
        </p:sp>
        <p:cxnSp>
          <p:nvCxnSpPr>
            <p:cNvPr id="125" name="Straight Connector 124"/>
            <p:cNvCxnSpPr/>
            <p:nvPr/>
          </p:nvCxnSpPr>
          <p:spPr>
            <a:xfrm>
              <a:off x="6744322" y="2977066"/>
              <a:ext cx="1739029"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41" name="Straight Connector 40"/>
          <p:cNvCxnSpPr/>
          <p:nvPr/>
        </p:nvCxnSpPr>
        <p:spPr>
          <a:xfrm>
            <a:off x="336789" y="161684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88" name="TextBox 87"/>
          <p:cNvSpPr txBox="1"/>
          <p:nvPr/>
        </p:nvSpPr>
        <p:spPr>
          <a:xfrm>
            <a:off x="2629913" y="1345324"/>
            <a:ext cx="352857" cy="276999"/>
          </a:xfrm>
          <a:prstGeom prst="rect">
            <a:avLst/>
          </a:prstGeom>
          <a:noFill/>
          <a:ln>
            <a:noFill/>
          </a:ln>
        </p:spPr>
        <p:txBody>
          <a:bodyPr wrap="square" rtlCol="0">
            <a:spAutoFit/>
          </a:bodyPr>
          <a:lstStyle/>
          <a:p>
            <a:pPr algn="r"/>
            <a:r>
              <a:rPr lang="en-US" sz="1200" b="1" dirty="0">
                <a:hlinkClick r:id="rId22" action="ppaction://hlinksldjump"/>
              </a:rPr>
              <a:t>7</a:t>
            </a:r>
            <a:endParaRPr lang="en-US" sz="1200" b="1" dirty="0"/>
          </a:p>
        </p:txBody>
      </p:sp>
      <p:grpSp>
        <p:nvGrpSpPr>
          <p:cNvPr id="12" name="Group 11"/>
          <p:cNvGrpSpPr/>
          <p:nvPr/>
        </p:nvGrpSpPr>
        <p:grpSpPr>
          <a:xfrm>
            <a:off x="336789" y="1345324"/>
            <a:ext cx="2398318" cy="276999"/>
            <a:chOff x="336789" y="1345324"/>
            <a:chExt cx="2398318" cy="276999"/>
          </a:xfrm>
        </p:grpSpPr>
        <p:sp>
          <p:nvSpPr>
            <p:cNvPr id="38" name="TextBox 37"/>
            <p:cNvSpPr txBox="1"/>
            <p:nvPr/>
          </p:nvSpPr>
          <p:spPr>
            <a:xfrm>
              <a:off x="336789" y="1345324"/>
              <a:ext cx="818912" cy="276999"/>
            </a:xfrm>
            <a:prstGeom prst="rect">
              <a:avLst/>
            </a:prstGeom>
            <a:noFill/>
            <a:ln>
              <a:noFill/>
            </a:ln>
          </p:spPr>
          <p:txBody>
            <a:bodyPr wrap="square" rtlCol="0">
              <a:spAutoFit/>
            </a:bodyPr>
            <a:lstStyle/>
            <a:p>
              <a:r>
                <a:rPr lang="en-US" sz="1200" b="1" dirty="0"/>
                <a:t>Storage</a:t>
              </a:r>
            </a:p>
          </p:txBody>
        </p:sp>
        <p:cxnSp>
          <p:nvCxnSpPr>
            <p:cNvPr id="99" name="Straight Connector 98"/>
            <p:cNvCxnSpPr/>
            <p:nvPr/>
          </p:nvCxnSpPr>
          <p:spPr>
            <a:xfrm>
              <a:off x="1054510" y="1502004"/>
              <a:ext cx="1680597"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sp>
        <p:nvSpPr>
          <p:cNvPr id="156" name="TextBox 155"/>
          <p:cNvSpPr txBox="1"/>
          <p:nvPr/>
        </p:nvSpPr>
        <p:spPr>
          <a:xfrm>
            <a:off x="6171995" y="2327178"/>
            <a:ext cx="1957648" cy="276999"/>
          </a:xfrm>
          <a:prstGeom prst="rect">
            <a:avLst/>
          </a:prstGeom>
          <a:noFill/>
          <a:ln>
            <a:noFill/>
          </a:ln>
        </p:spPr>
        <p:txBody>
          <a:bodyPr wrap="square" rtlCol="0">
            <a:spAutoFit/>
          </a:bodyPr>
          <a:lstStyle/>
          <a:p>
            <a:r>
              <a:rPr lang="en-US" sz="1200" b="1" dirty="0"/>
              <a:t>On-Demand Workforce</a:t>
            </a:r>
          </a:p>
        </p:txBody>
      </p:sp>
      <p:cxnSp>
        <p:nvCxnSpPr>
          <p:cNvPr id="157" name="Straight Connector 156"/>
          <p:cNvCxnSpPr/>
          <p:nvPr/>
        </p:nvCxnSpPr>
        <p:spPr>
          <a:xfrm>
            <a:off x="6171995" y="2604994"/>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58" name="TextBox 157"/>
          <p:cNvSpPr txBox="1"/>
          <p:nvPr/>
        </p:nvSpPr>
        <p:spPr>
          <a:xfrm>
            <a:off x="8464269" y="2327178"/>
            <a:ext cx="353708" cy="276999"/>
          </a:xfrm>
          <a:prstGeom prst="rect">
            <a:avLst/>
          </a:prstGeom>
          <a:noFill/>
          <a:ln>
            <a:noFill/>
          </a:ln>
        </p:spPr>
        <p:txBody>
          <a:bodyPr wrap="square" rtlCol="0">
            <a:spAutoFit/>
          </a:bodyPr>
          <a:lstStyle/>
          <a:p>
            <a:pPr algn="r"/>
            <a:r>
              <a:rPr lang="en-US" sz="1200" b="1" dirty="0">
                <a:hlinkClick r:id="rId23" action="ppaction://hlinksldjump"/>
              </a:rPr>
              <a:t>46</a:t>
            </a:r>
            <a:endParaRPr lang="en-US" sz="1200" b="1" dirty="0"/>
          </a:p>
        </p:txBody>
      </p:sp>
      <p:cxnSp>
        <p:nvCxnSpPr>
          <p:cNvPr id="159" name="Straight Connector 158"/>
          <p:cNvCxnSpPr/>
          <p:nvPr/>
        </p:nvCxnSpPr>
        <p:spPr>
          <a:xfrm>
            <a:off x="7977647" y="2490209"/>
            <a:ext cx="505703"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nvGrpSpPr>
          <p:cNvPr id="5" name="Group 4"/>
          <p:cNvGrpSpPr/>
          <p:nvPr/>
        </p:nvGrpSpPr>
        <p:grpSpPr>
          <a:xfrm>
            <a:off x="3254392" y="3804683"/>
            <a:ext cx="2295171" cy="276999"/>
            <a:chOff x="3254392" y="2327178"/>
            <a:chExt cx="2295171" cy="276999"/>
          </a:xfrm>
        </p:grpSpPr>
        <p:sp>
          <p:nvSpPr>
            <p:cNvPr id="83" name="TextBox 82"/>
            <p:cNvSpPr txBox="1"/>
            <p:nvPr/>
          </p:nvSpPr>
          <p:spPr>
            <a:xfrm>
              <a:off x="3254392" y="2327178"/>
              <a:ext cx="1818824" cy="276999"/>
            </a:xfrm>
            <a:prstGeom prst="rect">
              <a:avLst/>
            </a:prstGeom>
            <a:noFill/>
            <a:ln>
              <a:noFill/>
            </a:ln>
          </p:spPr>
          <p:txBody>
            <a:bodyPr wrap="square" rtlCol="0">
              <a:spAutoFit/>
            </a:bodyPr>
            <a:lstStyle/>
            <a:p>
              <a:r>
                <a:rPr lang="en-US" sz="1200" b="1" dirty="0"/>
                <a:t>Application Services</a:t>
              </a:r>
            </a:p>
          </p:txBody>
        </p:sp>
        <p:cxnSp>
          <p:nvCxnSpPr>
            <p:cNvPr id="116" name="Straight Connector 115"/>
            <p:cNvCxnSpPr/>
            <p:nvPr/>
          </p:nvCxnSpPr>
          <p:spPr>
            <a:xfrm>
              <a:off x="4899991" y="2492328"/>
              <a:ext cx="64957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3" name="Group 2"/>
          <p:cNvGrpSpPr/>
          <p:nvPr/>
        </p:nvGrpSpPr>
        <p:grpSpPr>
          <a:xfrm>
            <a:off x="3263489" y="3305532"/>
            <a:ext cx="2295171" cy="276999"/>
            <a:chOff x="3254392" y="1836251"/>
            <a:chExt cx="2295171" cy="276999"/>
          </a:xfrm>
        </p:grpSpPr>
        <p:sp>
          <p:nvSpPr>
            <p:cNvPr id="80" name="TextBox 79"/>
            <p:cNvSpPr txBox="1"/>
            <p:nvPr/>
          </p:nvSpPr>
          <p:spPr>
            <a:xfrm>
              <a:off x="3254392" y="1836251"/>
              <a:ext cx="1539242" cy="276999"/>
            </a:xfrm>
            <a:prstGeom prst="rect">
              <a:avLst/>
            </a:prstGeom>
            <a:noFill/>
            <a:ln>
              <a:noFill/>
            </a:ln>
          </p:spPr>
          <p:txBody>
            <a:bodyPr wrap="square" rtlCol="0">
              <a:spAutoFit/>
            </a:bodyPr>
            <a:lstStyle/>
            <a:p>
              <a:r>
                <a:rPr lang="en-US" sz="1200" b="1" dirty="0"/>
                <a:t>Mobile Services</a:t>
              </a:r>
            </a:p>
          </p:txBody>
        </p:sp>
        <p:cxnSp>
          <p:nvCxnSpPr>
            <p:cNvPr id="117" name="Straight Connector 116"/>
            <p:cNvCxnSpPr/>
            <p:nvPr/>
          </p:nvCxnSpPr>
          <p:spPr>
            <a:xfrm>
              <a:off x="4528790" y="1994031"/>
              <a:ext cx="1020773"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6" name="Group 5"/>
          <p:cNvGrpSpPr/>
          <p:nvPr/>
        </p:nvGrpSpPr>
        <p:grpSpPr>
          <a:xfrm>
            <a:off x="3254392" y="4295613"/>
            <a:ext cx="2295172" cy="276999"/>
            <a:chOff x="3254392" y="2819286"/>
            <a:chExt cx="2295172" cy="276999"/>
          </a:xfrm>
        </p:grpSpPr>
        <p:sp>
          <p:nvSpPr>
            <p:cNvPr id="136" name="TextBox 135"/>
            <p:cNvSpPr txBox="1"/>
            <p:nvPr/>
          </p:nvSpPr>
          <p:spPr>
            <a:xfrm>
              <a:off x="3254392" y="2819286"/>
              <a:ext cx="1181796" cy="276999"/>
            </a:xfrm>
            <a:prstGeom prst="rect">
              <a:avLst/>
            </a:prstGeom>
            <a:noFill/>
            <a:ln>
              <a:noFill/>
            </a:ln>
          </p:spPr>
          <p:txBody>
            <a:bodyPr wrap="square" rtlCol="0">
              <a:spAutoFit/>
            </a:bodyPr>
            <a:lstStyle/>
            <a:p>
              <a:r>
                <a:rPr lang="en-US" sz="1200" b="1" dirty="0"/>
                <a:t>Messaging</a:t>
              </a:r>
            </a:p>
          </p:txBody>
        </p:sp>
        <p:cxnSp>
          <p:nvCxnSpPr>
            <p:cNvPr id="143" name="Straight Connector 142"/>
            <p:cNvCxnSpPr/>
            <p:nvPr/>
          </p:nvCxnSpPr>
          <p:spPr>
            <a:xfrm>
              <a:off x="4190870" y="2984436"/>
              <a:ext cx="1358694"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7" name="Group 6"/>
          <p:cNvGrpSpPr/>
          <p:nvPr/>
        </p:nvGrpSpPr>
        <p:grpSpPr>
          <a:xfrm>
            <a:off x="6171994" y="842619"/>
            <a:ext cx="2311356" cy="276999"/>
            <a:chOff x="3254391" y="3313365"/>
            <a:chExt cx="2311356" cy="276999"/>
          </a:xfrm>
        </p:grpSpPr>
        <p:sp>
          <p:nvSpPr>
            <p:cNvPr id="146" name="TextBox 145"/>
            <p:cNvSpPr txBox="1"/>
            <p:nvPr/>
          </p:nvSpPr>
          <p:spPr>
            <a:xfrm>
              <a:off x="3254391" y="3313365"/>
              <a:ext cx="1843587" cy="276999"/>
            </a:xfrm>
            <a:prstGeom prst="rect">
              <a:avLst/>
            </a:prstGeom>
            <a:noFill/>
            <a:ln>
              <a:noFill/>
            </a:ln>
          </p:spPr>
          <p:txBody>
            <a:bodyPr wrap="square" rtlCol="0">
              <a:spAutoFit/>
            </a:bodyPr>
            <a:lstStyle/>
            <a:p>
              <a:r>
                <a:rPr lang="en-US" sz="1200" b="1" dirty="0"/>
                <a:t>Business Productivity</a:t>
              </a:r>
            </a:p>
          </p:txBody>
        </p:sp>
        <p:cxnSp>
          <p:nvCxnSpPr>
            <p:cNvPr id="147" name="Straight Connector 146"/>
            <p:cNvCxnSpPr/>
            <p:nvPr/>
          </p:nvCxnSpPr>
          <p:spPr>
            <a:xfrm>
              <a:off x="5002280" y="3469070"/>
              <a:ext cx="563467"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8" name="Group 7"/>
          <p:cNvGrpSpPr/>
          <p:nvPr/>
        </p:nvGrpSpPr>
        <p:grpSpPr>
          <a:xfrm>
            <a:off x="6171992" y="1344143"/>
            <a:ext cx="2295172" cy="276999"/>
            <a:chOff x="3254392" y="3803502"/>
            <a:chExt cx="2295172" cy="276999"/>
          </a:xfrm>
        </p:grpSpPr>
        <p:sp>
          <p:nvSpPr>
            <p:cNvPr id="68" name="TextBox 67"/>
            <p:cNvSpPr txBox="1"/>
            <p:nvPr/>
          </p:nvSpPr>
          <p:spPr>
            <a:xfrm>
              <a:off x="3254392" y="3803502"/>
              <a:ext cx="2152839" cy="276999"/>
            </a:xfrm>
            <a:prstGeom prst="rect">
              <a:avLst/>
            </a:prstGeom>
            <a:noFill/>
            <a:ln>
              <a:noFill/>
            </a:ln>
          </p:spPr>
          <p:txBody>
            <a:bodyPr wrap="square" rtlCol="0">
              <a:spAutoFit/>
            </a:bodyPr>
            <a:lstStyle/>
            <a:p>
              <a:r>
                <a:rPr lang="en-US" sz="1200" b="1" dirty="0"/>
                <a:t>Desktop &amp; App Streaming</a:t>
              </a:r>
            </a:p>
          </p:txBody>
        </p:sp>
        <p:cxnSp>
          <p:nvCxnSpPr>
            <p:cNvPr id="115" name="Straight Connector 114"/>
            <p:cNvCxnSpPr/>
            <p:nvPr/>
          </p:nvCxnSpPr>
          <p:spPr>
            <a:xfrm>
              <a:off x="5271422" y="3961510"/>
              <a:ext cx="27814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2" name="Group 1"/>
          <p:cNvGrpSpPr/>
          <p:nvPr/>
        </p:nvGrpSpPr>
        <p:grpSpPr>
          <a:xfrm>
            <a:off x="3254393" y="1836096"/>
            <a:ext cx="2311355" cy="276999"/>
            <a:chOff x="3254393" y="5858081"/>
            <a:chExt cx="2311355" cy="276999"/>
          </a:xfrm>
        </p:grpSpPr>
        <p:sp>
          <p:nvSpPr>
            <p:cNvPr id="149" name="TextBox 148"/>
            <p:cNvSpPr txBox="1"/>
            <p:nvPr/>
          </p:nvSpPr>
          <p:spPr>
            <a:xfrm>
              <a:off x="3254393" y="5858081"/>
              <a:ext cx="1539242" cy="276999"/>
            </a:xfrm>
            <a:prstGeom prst="rect">
              <a:avLst/>
            </a:prstGeom>
            <a:noFill/>
            <a:ln>
              <a:noFill/>
            </a:ln>
          </p:spPr>
          <p:txBody>
            <a:bodyPr wrap="square" rtlCol="0">
              <a:spAutoFit/>
            </a:bodyPr>
            <a:lstStyle/>
            <a:p>
              <a:r>
                <a:rPr lang="en-US" sz="1200" b="1" dirty="0"/>
                <a:t>Internet of Things</a:t>
              </a:r>
            </a:p>
          </p:txBody>
        </p:sp>
        <p:cxnSp>
          <p:nvCxnSpPr>
            <p:cNvPr id="119" name="Straight Connector 118"/>
            <p:cNvCxnSpPr/>
            <p:nvPr/>
          </p:nvCxnSpPr>
          <p:spPr>
            <a:xfrm>
              <a:off x="4718578" y="6026160"/>
              <a:ext cx="84717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17" name="Group 16"/>
          <p:cNvGrpSpPr/>
          <p:nvPr/>
        </p:nvGrpSpPr>
        <p:grpSpPr>
          <a:xfrm>
            <a:off x="325191" y="4117603"/>
            <a:ext cx="2294497" cy="461665"/>
            <a:chOff x="325191" y="4117603"/>
            <a:chExt cx="2294497" cy="461665"/>
          </a:xfrm>
        </p:grpSpPr>
        <p:sp>
          <p:nvSpPr>
            <p:cNvPr id="74" name="TextBox 73"/>
            <p:cNvSpPr txBox="1"/>
            <p:nvPr/>
          </p:nvSpPr>
          <p:spPr>
            <a:xfrm>
              <a:off x="325191" y="4117603"/>
              <a:ext cx="1585290" cy="461665"/>
            </a:xfrm>
            <a:prstGeom prst="rect">
              <a:avLst/>
            </a:prstGeom>
            <a:noFill/>
            <a:ln>
              <a:noFill/>
            </a:ln>
          </p:spPr>
          <p:txBody>
            <a:bodyPr wrap="square" rtlCol="0">
              <a:spAutoFit/>
            </a:bodyPr>
            <a:lstStyle/>
            <a:p>
              <a:r>
                <a:rPr lang="en-US" sz="1200" b="1" dirty="0"/>
                <a:t>Security, Identity, </a:t>
              </a:r>
              <a:br>
                <a:rPr lang="en-US" sz="1200" b="1" dirty="0"/>
              </a:br>
              <a:r>
                <a:rPr lang="en-US" sz="1200" b="1" dirty="0"/>
                <a:t>&amp; Compliance</a:t>
              </a:r>
            </a:p>
          </p:txBody>
        </p:sp>
        <p:cxnSp>
          <p:nvCxnSpPr>
            <p:cNvPr id="105" name="Straight Connector 104"/>
            <p:cNvCxnSpPr/>
            <p:nvPr/>
          </p:nvCxnSpPr>
          <p:spPr>
            <a:xfrm>
              <a:off x="1485900" y="4458617"/>
              <a:ext cx="1133788"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a:off x="3255727" y="2814827"/>
            <a:ext cx="2311356" cy="276999"/>
            <a:chOff x="6171995" y="853580"/>
            <a:chExt cx="2311356" cy="276999"/>
          </a:xfrm>
        </p:grpSpPr>
        <p:sp>
          <p:nvSpPr>
            <p:cNvPr id="110" name="TextBox 109"/>
            <p:cNvSpPr txBox="1"/>
            <p:nvPr/>
          </p:nvSpPr>
          <p:spPr>
            <a:xfrm>
              <a:off x="6171995" y="853580"/>
              <a:ext cx="2087101" cy="276999"/>
            </a:xfrm>
            <a:prstGeom prst="rect">
              <a:avLst/>
            </a:prstGeom>
            <a:noFill/>
            <a:ln>
              <a:noFill/>
            </a:ln>
          </p:spPr>
          <p:txBody>
            <a:bodyPr wrap="square" rtlCol="0">
              <a:spAutoFit/>
            </a:bodyPr>
            <a:lstStyle/>
            <a:p>
              <a:r>
                <a:rPr lang="en-US" sz="1200" b="1" dirty="0"/>
                <a:t>Game Development</a:t>
              </a:r>
            </a:p>
          </p:txBody>
        </p:sp>
        <p:cxnSp>
          <p:nvCxnSpPr>
            <p:cNvPr id="112" name="Straight Connector 111"/>
            <p:cNvCxnSpPr/>
            <p:nvPr/>
          </p:nvCxnSpPr>
          <p:spPr>
            <a:xfrm>
              <a:off x="7743825" y="1009381"/>
              <a:ext cx="739526"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101" name="Straight Connector 100"/>
          <p:cNvCxnSpPr/>
          <p:nvPr/>
        </p:nvCxnSpPr>
        <p:spPr>
          <a:xfrm>
            <a:off x="6171992" y="162114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13" name="TextBox 112"/>
          <p:cNvSpPr txBox="1"/>
          <p:nvPr/>
        </p:nvSpPr>
        <p:spPr>
          <a:xfrm>
            <a:off x="8460645" y="1343326"/>
            <a:ext cx="357329" cy="276999"/>
          </a:xfrm>
          <a:prstGeom prst="rect">
            <a:avLst/>
          </a:prstGeom>
          <a:noFill/>
          <a:ln>
            <a:noFill/>
          </a:ln>
        </p:spPr>
        <p:txBody>
          <a:bodyPr wrap="square" rtlCol="0">
            <a:spAutoFit/>
          </a:bodyPr>
          <a:lstStyle/>
          <a:p>
            <a:pPr algn="r"/>
            <a:r>
              <a:rPr lang="en-US" sz="1200" b="1" dirty="0">
                <a:hlinkClick r:id="rId24" action="ppaction://hlinksldjump"/>
              </a:rPr>
              <a:t>44</a:t>
            </a:r>
            <a:endParaRPr lang="en-US" sz="1200" b="1" dirty="0"/>
          </a:p>
        </p:txBody>
      </p:sp>
      <p:grpSp>
        <p:nvGrpSpPr>
          <p:cNvPr id="19" name="Group 18"/>
          <p:cNvGrpSpPr/>
          <p:nvPr/>
        </p:nvGrpSpPr>
        <p:grpSpPr>
          <a:xfrm>
            <a:off x="3255736" y="2321160"/>
            <a:ext cx="2295172" cy="276999"/>
            <a:chOff x="6171992" y="1343326"/>
            <a:chExt cx="2295172" cy="276999"/>
          </a:xfrm>
        </p:grpSpPr>
        <p:sp>
          <p:nvSpPr>
            <p:cNvPr id="108" name="TextBox 107"/>
            <p:cNvSpPr txBox="1"/>
            <p:nvPr/>
          </p:nvSpPr>
          <p:spPr>
            <a:xfrm>
              <a:off x="6171992" y="1343326"/>
              <a:ext cx="1294790" cy="276999"/>
            </a:xfrm>
            <a:prstGeom prst="rect">
              <a:avLst/>
            </a:prstGeom>
            <a:noFill/>
            <a:ln>
              <a:noFill/>
            </a:ln>
          </p:spPr>
          <p:txBody>
            <a:bodyPr wrap="square" rtlCol="0">
              <a:spAutoFit/>
            </a:bodyPr>
            <a:lstStyle/>
            <a:p>
              <a:r>
                <a:rPr lang="en-US" sz="1200" b="1"/>
                <a:t>Contact Center</a:t>
              </a:r>
              <a:endParaRPr lang="en-US" sz="1200" b="1" dirty="0"/>
            </a:p>
          </p:txBody>
        </p:sp>
        <p:cxnSp>
          <p:nvCxnSpPr>
            <p:cNvPr id="120" name="Straight Connector 119"/>
            <p:cNvCxnSpPr/>
            <p:nvPr/>
          </p:nvCxnSpPr>
          <p:spPr>
            <a:xfrm>
              <a:off x="7418832" y="1506357"/>
              <a:ext cx="104833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98290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Tools (Continued)</a:t>
            </a:r>
          </a:p>
        </p:txBody>
      </p:sp>
      <p:cxnSp>
        <p:nvCxnSpPr>
          <p:cNvPr id="23" name="Straight Connector 22"/>
          <p:cNvCxnSpPr/>
          <p:nvPr/>
        </p:nvCxnSpPr>
        <p:spPr>
          <a:xfrm>
            <a:off x="3895737"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3955626" y="1360404"/>
            <a:ext cx="943550" cy="155448"/>
          </a:xfrm>
          <a:prstGeom prst="rect">
            <a:avLst/>
          </a:prstGeom>
          <a:noFill/>
        </p:spPr>
        <p:txBody>
          <a:bodyPr wrap="square" lIns="0" tIns="0" rIns="0" bIns="0" rtlCol="0" anchor="t">
            <a:noAutofit/>
          </a:bodyPr>
          <a:lstStyle/>
          <a:p>
            <a:pPr algn="ctr"/>
            <a:r>
              <a:rPr lang="en-US" sz="1000" b="1" dirty="0"/>
              <a:t>AWS Trusted Advisor</a:t>
            </a:r>
          </a:p>
        </p:txBody>
      </p:sp>
      <p:sp>
        <p:nvSpPr>
          <p:cNvPr id="26" name="TextBox 25"/>
          <p:cNvSpPr txBox="1"/>
          <p:nvPr/>
        </p:nvSpPr>
        <p:spPr>
          <a:xfrm>
            <a:off x="2856176" y="1360404"/>
            <a:ext cx="100584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a:t>Service Catalog</a:t>
            </a:r>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1171" y="684016"/>
            <a:ext cx="535850" cy="643020"/>
          </a:xfrm>
          <a:prstGeom prst="rect">
            <a:avLst/>
          </a:prstGeom>
        </p:spPr>
      </p:pic>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9477" y="684017"/>
            <a:ext cx="535848" cy="643018"/>
          </a:xfrm>
          <a:prstGeom prst="rect">
            <a:avLst/>
          </a:prstGeom>
        </p:spPr>
      </p:pic>
      <p:cxnSp>
        <p:nvCxnSpPr>
          <p:cNvPr id="42" name="Straight Connector 41"/>
          <p:cNvCxnSpPr/>
          <p:nvPr/>
        </p:nvCxnSpPr>
        <p:spPr>
          <a:xfrm>
            <a:off x="287752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4067952" y="3584093"/>
            <a:ext cx="731192" cy="274320"/>
          </a:xfrm>
          <a:prstGeom prst="rect">
            <a:avLst/>
          </a:prstGeom>
          <a:noFill/>
        </p:spPr>
        <p:txBody>
          <a:bodyPr wrap="square" lIns="0" tIns="0" rIns="0" bIns="0" rtlCol="0" anchor="t">
            <a:noAutofit/>
          </a:bodyPr>
          <a:lstStyle/>
          <a:p>
            <a:pPr algn="ctr"/>
            <a:r>
              <a:rPr lang="en-US" sz="800" b="1" dirty="0"/>
              <a:t>checklist fault tolerance</a:t>
            </a:r>
            <a:endParaRPr lang="en-US" sz="1400" b="1" dirty="0"/>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6759" y="2918466"/>
            <a:ext cx="422872" cy="536981"/>
          </a:xfrm>
          <a:prstGeom prst="rect">
            <a:avLst/>
          </a:prstGeom>
        </p:spPr>
      </p:pic>
      <p:sp>
        <p:nvSpPr>
          <p:cNvPr id="47" name="TextBox 46"/>
          <p:cNvSpPr txBox="1"/>
          <p:nvPr/>
        </p:nvSpPr>
        <p:spPr>
          <a:xfrm>
            <a:off x="4111657" y="2525614"/>
            <a:ext cx="643781" cy="274320"/>
          </a:xfrm>
          <a:prstGeom prst="rect">
            <a:avLst/>
          </a:prstGeom>
          <a:noFill/>
        </p:spPr>
        <p:txBody>
          <a:bodyPr wrap="square" lIns="0" tIns="0" rIns="0" bIns="0" rtlCol="0" anchor="t">
            <a:noAutofit/>
          </a:bodyPr>
          <a:lstStyle/>
          <a:p>
            <a:pPr algn="ctr"/>
            <a:r>
              <a:rPr lang="en-US" sz="800" b="1" dirty="0"/>
              <a:t>checklist</a:t>
            </a:r>
            <a:endParaRPr lang="en-US" sz="1400" b="1" dirty="0"/>
          </a:p>
        </p:txBody>
      </p:sp>
      <p:pic>
        <p:nvPicPr>
          <p:cNvPr id="48" name="Picture 4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7550" y="1873497"/>
            <a:ext cx="468294" cy="544440"/>
          </a:xfrm>
          <a:prstGeom prst="rect">
            <a:avLst/>
          </a:prstGeom>
        </p:spPr>
      </p:pic>
      <p:sp>
        <p:nvSpPr>
          <p:cNvPr id="49" name="TextBox 48"/>
          <p:cNvSpPr txBox="1"/>
          <p:nvPr/>
        </p:nvSpPr>
        <p:spPr>
          <a:xfrm>
            <a:off x="4892744" y="2525614"/>
            <a:ext cx="643781" cy="274320"/>
          </a:xfrm>
          <a:prstGeom prst="rect">
            <a:avLst/>
          </a:prstGeom>
          <a:noFill/>
        </p:spPr>
        <p:txBody>
          <a:bodyPr wrap="square" lIns="0" tIns="0" rIns="0" bIns="0" rtlCol="0" anchor="t">
            <a:noAutofit/>
          </a:bodyPr>
          <a:lstStyle/>
          <a:p>
            <a:pPr algn="ctr"/>
            <a:r>
              <a:rPr lang="en-US" sz="800" b="1" dirty="0"/>
              <a:t>checklist cost</a:t>
            </a:r>
            <a:endParaRPr lang="en-US" sz="1400" b="1" dirty="0"/>
          </a:p>
        </p:txBody>
      </p:sp>
      <p:pic>
        <p:nvPicPr>
          <p:cNvPr id="50" name="Picture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0383" y="1879866"/>
            <a:ext cx="501137" cy="554951"/>
          </a:xfrm>
          <a:prstGeom prst="rect">
            <a:avLst/>
          </a:prstGeom>
        </p:spPr>
      </p:pic>
      <p:sp>
        <p:nvSpPr>
          <p:cNvPr id="51" name="TextBox 50"/>
          <p:cNvSpPr txBox="1"/>
          <p:nvPr/>
        </p:nvSpPr>
        <p:spPr>
          <a:xfrm>
            <a:off x="4799143" y="3584093"/>
            <a:ext cx="830984" cy="274320"/>
          </a:xfrm>
          <a:prstGeom prst="rect">
            <a:avLst/>
          </a:prstGeom>
          <a:noFill/>
        </p:spPr>
        <p:txBody>
          <a:bodyPr wrap="square" lIns="0" tIns="0" rIns="0" bIns="0" rtlCol="0" anchor="t">
            <a:noAutofit/>
          </a:bodyPr>
          <a:lstStyle/>
          <a:p>
            <a:pPr algn="ctr"/>
            <a:r>
              <a:rPr lang="en-US" sz="800" b="1" dirty="0"/>
              <a:t>checklist performance</a:t>
            </a:r>
            <a:endParaRPr lang="en-US" sz="1400" b="1" dirty="0"/>
          </a:p>
        </p:txBody>
      </p:sp>
      <p:pic>
        <p:nvPicPr>
          <p:cNvPr id="52" name="Picture 5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23139" y="2920050"/>
            <a:ext cx="460281" cy="554354"/>
          </a:xfrm>
          <a:prstGeom prst="rect">
            <a:avLst/>
          </a:prstGeom>
        </p:spPr>
      </p:pic>
      <p:sp>
        <p:nvSpPr>
          <p:cNvPr id="53" name="TextBox 52"/>
          <p:cNvSpPr txBox="1"/>
          <p:nvPr/>
        </p:nvSpPr>
        <p:spPr>
          <a:xfrm>
            <a:off x="4111657" y="4659844"/>
            <a:ext cx="643781" cy="274320"/>
          </a:xfrm>
          <a:prstGeom prst="rect">
            <a:avLst/>
          </a:prstGeom>
          <a:noFill/>
        </p:spPr>
        <p:txBody>
          <a:bodyPr wrap="square" lIns="0" tIns="0" rIns="0" bIns="0" rtlCol="0" anchor="t">
            <a:noAutofit/>
          </a:bodyPr>
          <a:lstStyle/>
          <a:p>
            <a:pPr algn="ctr"/>
            <a:r>
              <a:rPr lang="en-US" sz="800" b="1" dirty="0"/>
              <a:t>checklist security</a:t>
            </a:r>
            <a:endParaRPr lang="en-US" sz="1400" b="1" dirty="0"/>
          </a:p>
        </p:txBody>
      </p:sp>
      <p:pic>
        <p:nvPicPr>
          <p:cNvPr id="54" name="Picture 5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20144" y="3977907"/>
            <a:ext cx="400809" cy="502654"/>
          </a:xfrm>
          <a:prstGeom prst="rect">
            <a:avLst/>
          </a:prstGeom>
        </p:spPr>
      </p:pic>
      <p:cxnSp>
        <p:nvCxnSpPr>
          <p:cNvPr id="25" name="Straight Connector 24"/>
          <p:cNvCxnSpPr/>
          <p:nvPr/>
        </p:nvCxnSpPr>
        <p:spPr>
          <a:xfrm>
            <a:off x="3948479" y="1739909"/>
            <a:ext cx="1681647"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5" name="Picture 5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4580" y="653033"/>
            <a:ext cx="543291" cy="651949"/>
          </a:xfrm>
          <a:prstGeom prst="rect">
            <a:avLst/>
          </a:prstGeom>
        </p:spPr>
      </p:pic>
      <p:sp>
        <p:nvSpPr>
          <p:cNvPr id="56" name="TextBox 55"/>
          <p:cNvSpPr txBox="1"/>
          <p:nvPr/>
        </p:nvSpPr>
        <p:spPr>
          <a:xfrm>
            <a:off x="1234168" y="4659844"/>
            <a:ext cx="643781" cy="274320"/>
          </a:xfrm>
          <a:prstGeom prst="rect">
            <a:avLst/>
          </a:prstGeom>
          <a:noFill/>
        </p:spPr>
        <p:txBody>
          <a:bodyPr wrap="square" lIns="0" tIns="0" rIns="0" bIns="0" rtlCol="0" anchor="t">
            <a:noAutofit/>
          </a:bodyPr>
          <a:lstStyle/>
          <a:p>
            <a:pPr algn="ctr"/>
            <a:r>
              <a:rPr lang="en-US" sz="800" b="1" dirty="0"/>
              <a:t>stack</a:t>
            </a:r>
            <a:endParaRPr lang="en-US" sz="1400" b="1" dirty="0"/>
          </a:p>
        </p:txBody>
      </p:sp>
      <p:pic>
        <p:nvPicPr>
          <p:cNvPr id="57" name="Picture 5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98100" y="3984274"/>
            <a:ext cx="533737" cy="541362"/>
          </a:xfrm>
          <a:prstGeom prst="rect">
            <a:avLst/>
          </a:prstGeom>
        </p:spPr>
      </p:pic>
      <p:sp>
        <p:nvSpPr>
          <p:cNvPr id="58" name="TextBox 57"/>
          <p:cNvSpPr txBox="1"/>
          <p:nvPr/>
        </p:nvSpPr>
        <p:spPr>
          <a:xfrm>
            <a:off x="453081" y="3584093"/>
            <a:ext cx="643781" cy="274320"/>
          </a:xfrm>
          <a:prstGeom prst="rect">
            <a:avLst/>
          </a:prstGeom>
          <a:noFill/>
        </p:spPr>
        <p:txBody>
          <a:bodyPr wrap="square" lIns="0" tIns="0" rIns="0" bIns="0" rtlCol="0" anchor="t">
            <a:noAutofit/>
          </a:bodyPr>
          <a:lstStyle/>
          <a:p>
            <a:pPr algn="ctr"/>
            <a:r>
              <a:rPr lang="en-US" sz="800" b="1" dirty="0"/>
              <a:t>layers</a:t>
            </a:r>
            <a:endParaRPr lang="en-US" sz="1400" b="1" dirty="0"/>
          </a:p>
        </p:txBody>
      </p:sp>
      <p:pic>
        <p:nvPicPr>
          <p:cNvPr id="59" name="Picture 5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11129" y="2918466"/>
            <a:ext cx="536981" cy="536981"/>
          </a:xfrm>
          <a:prstGeom prst="rect">
            <a:avLst/>
          </a:prstGeom>
        </p:spPr>
      </p:pic>
      <p:sp>
        <p:nvSpPr>
          <p:cNvPr id="60" name="TextBox 59"/>
          <p:cNvSpPr txBox="1"/>
          <p:nvPr/>
        </p:nvSpPr>
        <p:spPr>
          <a:xfrm>
            <a:off x="2015254" y="2525614"/>
            <a:ext cx="643781" cy="274320"/>
          </a:xfrm>
          <a:prstGeom prst="rect">
            <a:avLst/>
          </a:prstGeom>
          <a:noFill/>
        </p:spPr>
        <p:txBody>
          <a:bodyPr wrap="square" lIns="0" tIns="0" rIns="0" bIns="0" rtlCol="0" anchor="t">
            <a:noAutofit/>
          </a:bodyPr>
          <a:lstStyle/>
          <a:p>
            <a:pPr algn="ctr"/>
            <a:r>
              <a:rPr lang="en-US" sz="800" b="1" dirty="0"/>
              <a:t>instances</a:t>
            </a:r>
            <a:endParaRPr lang="en-US" sz="1400" b="1" dirty="0"/>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72312" y="1864951"/>
            <a:ext cx="536981" cy="544439"/>
          </a:xfrm>
          <a:prstGeom prst="rect">
            <a:avLst/>
          </a:prstGeom>
        </p:spPr>
      </p:pic>
      <p:sp>
        <p:nvSpPr>
          <p:cNvPr id="62" name="TextBox 61"/>
          <p:cNvSpPr txBox="1"/>
          <p:nvPr/>
        </p:nvSpPr>
        <p:spPr>
          <a:xfrm>
            <a:off x="453081" y="2525614"/>
            <a:ext cx="643781" cy="274320"/>
          </a:xfrm>
          <a:prstGeom prst="rect">
            <a:avLst/>
          </a:prstGeom>
          <a:noFill/>
        </p:spPr>
        <p:txBody>
          <a:bodyPr wrap="square" lIns="0" tIns="0" rIns="0" bIns="0" rtlCol="0" anchor="t">
            <a:noAutofit/>
          </a:bodyPr>
          <a:lstStyle/>
          <a:p>
            <a:pPr algn="ctr"/>
            <a:r>
              <a:rPr lang="en-US" sz="800" b="1" dirty="0"/>
              <a:t>apps</a:t>
            </a:r>
            <a:endParaRPr lang="en-US" sz="1400" b="1" dirty="0"/>
          </a:p>
        </p:txBody>
      </p:sp>
      <p:pic>
        <p:nvPicPr>
          <p:cNvPr id="63" name="Picture 6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00901" y="1873497"/>
            <a:ext cx="544440" cy="544440"/>
          </a:xfrm>
          <a:prstGeom prst="rect">
            <a:avLst/>
          </a:prstGeom>
        </p:spPr>
      </p:pic>
      <p:sp>
        <p:nvSpPr>
          <p:cNvPr id="64" name="TextBox 63"/>
          <p:cNvSpPr txBox="1"/>
          <p:nvPr/>
        </p:nvSpPr>
        <p:spPr>
          <a:xfrm>
            <a:off x="1234168" y="2525614"/>
            <a:ext cx="643781" cy="274320"/>
          </a:xfrm>
          <a:prstGeom prst="rect">
            <a:avLst/>
          </a:prstGeom>
          <a:noFill/>
        </p:spPr>
        <p:txBody>
          <a:bodyPr wrap="square" lIns="0" tIns="0" rIns="0" bIns="0" rtlCol="0" anchor="t">
            <a:noAutofit/>
          </a:bodyPr>
          <a:lstStyle/>
          <a:p>
            <a:pPr algn="ctr"/>
            <a:r>
              <a:rPr lang="en-US" sz="800" b="1" dirty="0"/>
              <a:t>deployments</a:t>
            </a:r>
            <a:endParaRPr lang="en-US" sz="1400" b="1" dirty="0"/>
          </a:p>
        </p:txBody>
      </p:sp>
      <p:pic>
        <p:nvPicPr>
          <p:cNvPr id="65" name="Picture 6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83838" y="1871685"/>
            <a:ext cx="536981" cy="514606"/>
          </a:xfrm>
          <a:prstGeom prst="rect">
            <a:avLst/>
          </a:prstGeom>
        </p:spPr>
      </p:pic>
      <p:sp>
        <p:nvSpPr>
          <p:cNvPr id="66" name="TextBox 65"/>
          <p:cNvSpPr txBox="1"/>
          <p:nvPr/>
        </p:nvSpPr>
        <p:spPr>
          <a:xfrm>
            <a:off x="1234168" y="3584093"/>
            <a:ext cx="643781" cy="274320"/>
          </a:xfrm>
          <a:prstGeom prst="rect">
            <a:avLst/>
          </a:prstGeom>
          <a:noFill/>
        </p:spPr>
        <p:txBody>
          <a:bodyPr wrap="square" lIns="0" tIns="0" rIns="0" bIns="0" rtlCol="0" anchor="t">
            <a:noAutofit/>
          </a:bodyPr>
          <a:lstStyle/>
          <a:p>
            <a:pPr algn="ctr"/>
            <a:r>
              <a:rPr lang="en-US" sz="800" b="1" dirty="0"/>
              <a:t>monitoring</a:t>
            </a:r>
            <a:endParaRPr lang="en-US" sz="1400" b="1" dirty="0"/>
          </a:p>
        </p:txBody>
      </p:sp>
      <p:pic>
        <p:nvPicPr>
          <p:cNvPr id="67" name="Picture 6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283838" y="2942910"/>
            <a:ext cx="544439" cy="461261"/>
          </a:xfrm>
          <a:prstGeom prst="rect">
            <a:avLst/>
          </a:prstGeom>
        </p:spPr>
      </p:pic>
      <p:sp>
        <p:nvSpPr>
          <p:cNvPr id="68" name="TextBox 67"/>
          <p:cNvSpPr txBox="1"/>
          <p:nvPr/>
        </p:nvSpPr>
        <p:spPr>
          <a:xfrm>
            <a:off x="453081" y="4659844"/>
            <a:ext cx="643781" cy="274320"/>
          </a:xfrm>
          <a:prstGeom prst="rect">
            <a:avLst/>
          </a:prstGeom>
          <a:noFill/>
        </p:spPr>
        <p:txBody>
          <a:bodyPr wrap="square" lIns="0" tIns="0" rIns="0" bIns="0" rtlCol="0" anchor="t">
            <a:noAutofit/>
          </a:bodyPr>
          <a:lstStyle/>
          <a:p>
            <a:pPr algn="ctr"/>
            <a:r>
              <a:rPr lang="en-US" sz="800" b="1" dirty="0"/>
              <a:t>resources</a:t>
            </a:r>
            <a:endParaRPr lang="en-US" sz="1400" b="1" dirty="0"/>
          </a:p>
        </p:txBody>
      </p:sp>
      <p:pic>
        <p:nvPicPr>
          <p:cNvPr id="69" name="Picture 6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37489" y="3977906"/>
            <a:ext cx="479122" cy="556399"/>
          </a:xfrm>
          <a:prstGeom prst="rect">
            <a:avLst/>
          </a:prstGeom>
        </p:spPr>
      </p:pic>
      <p:sp>
        <p:nvSpPr>
          <p:cNvPr id="70" name="TextBox 69"/>
          <p:cNvSpPr txBox="1"/>
          <p:nvPr/>
        </p:nvSpPr>
        <p:spPr>
          <a:xfrm>
            <a:off x="2015254" y="3584093"/>
            <a:ext cx="643781" cy="274320"/>
          </a:xfrm>
          <a:prstGeom prst="rect">
            <a:avLst/>
          </a:prstGeom>
          <a:noFill/>
        </p:spPr>
        <p:txBody>
          <a:bodyPr wrap="square" lIns="0" tIns="0" rIns="0" bIns="0" rtlCol="0" anchor="t">
            <a:noAutofit/>
          </a:bodyPr>
          <a:lstStyle/>
          <a:p>
            <a:pPr algn="ctr"/>
            <a:r>
              <a:rPr lang="en-US" sz="800" b="1" dirty="0"/>
              <a:t>permissions</a:t>
            </a:r>
            <a:endParaRPr lang="en-US" sz="1400" b="1" dirty="0"/>
          </a:p>
        </p:txBody>
      </p:sp>
      <p:pic>
        <p:nvPicPr>
          <p:cNvPr id="71" name="Picture 7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102546" y="2897847"/>
            <a:ext cx="468912" cy="562694"/>
          </a:xfrm>
          <a:prstGeom prst="rect">
            <a:avLst/>
          </a:prstGeom>
        </p:spPr>
      </p:pic>
      <p:sp>
        <p:nvSpPr>
          <p:cNvPr id="72" name="TextBox 71"/>
          <p:cNvSpPr txBox="1"/>
          <p:nvPr/>
        </p:nvSpPr>
        <p:spPr>
          <a:xfrm>
            <a:off x="304450" y="1360404"/>
            <a:ext cx="94355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err="1"/>
              <a:t>OpsWorks</a:t>
            </a:r>
            <a:endParaRPr lang="en-US" sz="1000" b="1" dirty="0"/>
          </a:p>
        </p:txBody>
      </p:sp>
      <p:cxnSp>
        <p:nvCxnSpPr>
          <p:cNvPr id="73" name="Straight Connector 72"/>
          <p:cNvCxnSpPr/>
          <p:nvPr/>
        </p:nvCxnSpPr>
        <p:spPr>
          <a:xfrm>
            <a:off x="398440" y="1739909"/>
            <a:ext cx="23317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823293"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1108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393" y="1969202"/>
            <a:ext cx="8426059" cy="930105"/>
          </a:xfrm>
        </p:spPr>
        <p:txBody>
          <a:bodyPr/>
          <a:lstStyle/>
          <a:p>
            <a:r>
              <a:rPr lang="en-US" dirty="0"/>
              <a:t>Security, Identity &amp; Compliance</a:t>
            </a:r>
          </a:p>
        </p:txBody>
      </p:sp>
    </p:spTree>
    <p:extLst>
      <p:ext uri="{BB962C8B-B14F-4D97-AF65-F5344CB8AC3E}">
        <p14:creationId xmlns:p14="http://schemas.microsoft.com/office/powerpoint/2010/main" val="633807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Security, Identity &amp; Compliance</a:t>
            </a:r>
          </a:p>
        </p:txBody>
      </p:sp>
      <p:cxnSp>
        <p:nvCxnSpPr>
          <p:cNvPr id="8" name="Straight Connector 7"/>
          <p:cNvCxnSpPr/>
          <p:nvPr/>
        </p:nvCxnSpPr>
        <p:spPr>
          <a:xfrm>
            <a:off x="4689732" y="844006"/>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794321"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897664"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032" y="663020"/>
            <a:ext cx="335701" cy="636066"/>
          </a:xfrm>
          <a:prstGeom prst="rect">
            <a:avLst/>
          </a:prstGeom>
        </p:spPr>
      </p:pic>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98" y="1971380"/>
            <a:ext cx="544780" cy="321915"/>
          </a:xfrm>
          <a:prstGeom prst="rect">
            <a:avLst/>
          </a:prstGeom>
        </p:spPr>
      </p:pic>
      <p:sp>
        <p:nvSpPr>
          <p:cNvPr id="24" name="TextBox 23"/>
          <p:cNvSpPr txBox="1"/>
          <p:nvPr/>
        </p:nvSpPr>
        <p:spPr>
          <a:xfrm>
            <a:off x="1047358" y="2527292"/>
            <a:ext cx="843172" cy="274320"/>
          </a:xfrm>
          <a:prstGeom prst="rect">
            <a:avLst/>
          </a:prstGeom>
          <a:noFill/>
        </p:spPr>
        <p:txBody>
          <a:bodyPr wrap="square" lIns="0" tIns="0" rIns="0" bIns="0" rtlCol="0" anchor="t">
            <a:noAutofit/>
          </a:bodyPr>
          <a:lstStyle/>
          <a:p>
            <a:pPr algn="ctr"/>
            <a:r>
              <a:rPr lang="en-US" sz="800" b="1" dirty="0"/>
              <a:t>AWS STS</a:t>
            </a:r>
            <a:endParaRPr lang="en-US" sz="1400" b="1" dirty="0"/>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4649" y="1997063"/>
            <a:ext cx="544781" cy="312744"/>
          </a:xfrm>
          <a:prstGeom prst="rect">
            <a:avLst/>
          </a:prstGeom>
        </p:spPr>
      </p:pic>
      <p:sp>
        <p:nvSpPr>
          <p:cNvPr id="26" name="TextBox 25"/>
          <p:cNvSpPr txBox="1"/>
          <p:nvPr/>
        </p:nvSpPr>
        <p:spPr>
          <a:xfrm>
            <a:off x="2682774" y="2527292"/>
            <a:ext cx="717360" cy="274320"/>
          </a:xfrm>
          <a:prstGeom prst="rect">
            <a:avLst/>
          </a:prstGeom>
          <a:noFill/>
        </p:spPr>
        <p:txBody>
          <a:bodyPr wrap="square" lIns="0" tIns="0" rIns="0" bIns="0" rtlCol="0" anchor="t">
            <a:noAutofit/>
          </a:bodyPr>
          <a:lstStyle/>
          <a:p>
            <a:pPr algn="ctr"/>
            <a:r>
              <a:rPr lang="en-US" sz="800" b="1" spc="-50" dirty="0"/>
              <a:t>data </a:t>
            </a:r>
            <a:br>
              <a:rPr lang="en-US" sz="800" b="1" spc="-50" dirty="0"/>
            </a:br>
            <a:r>
              <a:rPr lang="en-US" sz="800" b="1" spc="-50" dirty="0"/>
              <a:t>encryption key</a:t>
            </a:r>
            <a:endParaRPr lang="en-US" sz="1400" b="1" spc="-50" dirty="0"/>
          </a:p>
        </p:txBody>
      </p:sp>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08389" y="1840685"/>
            <a:ext cx="455105" cy="585135"/>
          </a:xfrm>
          <a:prstGeom prst="rect">
            <a:avLst/>
          </a:prstGeom>
        </p:spPr>
      </p:pic>
      <p:pic>
        <p:nvPicPr>
          <p:cNvPr id="28" name="Picture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6995" y="2894389"/>
            <a:ext cx="444702" cy="585135"/>
          </a:xfrm>
          <a:prstGeom prst="rect">
            <a:avLst/>
          </a:prstGeom>
        </p:spPr>
      </p:pic>
      <p:sp>
        <p:nvSpPr>
          <p:cNvPr id="29" name="TextBox 28"/>
          <p:cNvSpPr txBox="1"/>
          <p:nvPr/>
        </p:nvSpPr>
        <p:spPr>
          <a:xfrm>
            <a:off x="366843" y="4649814"/>
            <a:ext cx="640080" cy="274320"/>
          </a:xfrm>
          <a:prstGeom prst="rect">
            <a:avLst/>
          </a:prstGeom>
          <a:noFill/>
        </p:spPr>
        <p:txBody>
          <a:bodyPr wrap="square" lIns="0" tIns="0" rIns="0" bIns="0" rtlCol="0" anchor="t">
            <a:noAutofit/>
          </a:bodyPr>
          <a:lstStyle/>
          <a:p>
            <a:pPr algn="ctr"/>
            <a:r>
              <a:rPr lang="en-US" sz="800" b="1" dirty="0"/>
              <a:t>permissions</a:t>
            </a:r>
            <a:endParaRPr lang="en-US" sz="1400" b="1" dirty="0"/>
          </a:p>
        </p:txBody>
      </p:sp>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7931" y="3969933"/>
            <a:ext cx="423718" cy="564958"/>
          </a:xfrm>
          <a:prstGeom prst="rect">
            <a:avLst/>
          </a:prstGeom>
        </p:spPr>
      </p:pic>
      <p:sp>
        <p:nvSpPr>
          <p:cNvPr id="31" name="TextBox 30"/>
          <p:cNvSpPr txBox="1"/>
          <p:nvPr/>
        </p:nvSpPr>
        <p:spPr>
          <a:xfrm>
            <a:off x="1146191" y="4649814"/>
            <a:ext cx="640080" cy="274320"/>
          </a:xfrm>
          <a:prstGeom prst="rect">
            <a:avLst/>
          </a:prstGeom>
          <a:noFill/>
        </p:spPr>
        <p:txBody>
          <a:bodyPr wrap="square" lIns="0" tIns="0" rIns="0" bIns="0" rtlCol="0" anchor="t">
            <a:noAutofit/>
          </a:bodyPr>
          <a:lstStyle/>
          <a:p>
            <a:pPr algn="ctr"/>
            <a:r>
              <a:rPr lang="en-US" sz="800" b="1" dirty="0"/>
              <a:t>role</a:t>
            </a:r>
            <a:endParaRPr lang="en-US" sz="1400" b="1" dirty="0"/>
          </a:p>
        </p:txBody>
      </p:sp>
      <p:pic>
        <p:nvPicPr>
          <p:cNvPr id="32" name="Picture 3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27191" y="2985185"/>
            <a:ext cx="495256" cy="403541"/>
          </a:xfrm>
          <a:prstGeom prst="rect">
            <a:avLst/>
          </a:prstGeom>
        </p:spPr>
      </p:pic>
      <p:sp>
        <p:nvSpPr>
          <p:cNvPr id="33" name="TextBox 32"/>
          <p:cNvSpPr txBox="1"/>
          <p:nvPr/>
        </p:nvSpPr>
        <p:spPr>
          <a:xfrm>
            <a:off x="366843" y="2527292"/>
            <a:ext cx="640080" cy="274320"/>
          </a:xfrm>
          <a:prstGeom prst="rect">
            <a:avLst/>
          </a:prstGeom>
          <a:noFill/>
        </p:spPr>
        <p:txBody>
          <a:bodyPr wrap="square" lIns="0" tIns="0" rIns="0" bIns="0" rtlCol="0" anchor="t">
            <a:noAutofit/>
          </a:bodyPr>
          <a:lstStyle/>
          <a:p>
            <a:pPr algn="ctr"/>
            <a:r>
              <a:rPr lang="en-US" sz="800" b="1" dirty="0"/>
              <a:t>add-on</a:t>
            </a:r>
            <a:endParaRPr lang="en-US" sz="1400" b="1" dirty="0"/>
          </a:p>
        </p:txBody>
      </p:sp>
      <p:sp>
        <p:nvSpPr>
          <p:cNvPr id="34" name="TextBox 33"/>
          <p:cNvSpPr txBox="1"/>
          <p:nvPr/>
        </p:nvSpPr>
        <p:spPr>
          <a:xfrm>
            <a:off x="366843" y="3594107"/>
            <a:ext cx="640080" cy="274320"/>
          </a:xfrm>
          <a:prstGeom prst="rect">
            <a:avLst/>
          </a:prstGeom>
          <a:noFill/>
        </p:spPr>
        <p:txBody>
          <a:bodyPr wrap="square" lIns="0" tIns="0" rIns="0" bIns="0" rtlCol="0" anchor="t">
            <a:noAutofit/>
          </a:bodyPr>
          <a:lstStyle/>
          <a:p>
            <a:pPr algn="ctr"/>
            <a:r>
              <a:rPr lang="en-US" sz="800" b="1" dirty="0"/>
              <a:t>encrypted data</a:t>
            </a:r>
            <a:endParaRPr lang="en-US" sz="1400" b="1" dirty="0"/>
          </a:p>
        </p:txBody>
      </p:sp>
      <p:sp>
        <p:nvSpPr>
          <p:cNvPr id="35" name="TextBox 34"/>
          <p:cNvSpPr txBox="1"/>
          <p:nvPr/>
        </p:nvSpPr>
        <p:spPr>
          <a:xfrm>
            <a:off x="1146191" y="3594107"/>
            <a:ext cx="640080" cy="274320"/>
          </a:xfrm>
          <a:prstGeom prst="rect">
            <a:avLst/>
          </a:prstGeom>
          <a:noFill/>
        </p:spPr>
        <p:txBody>
          <a:bodyPr wrap="square" lIns="0" tIns="0" rIns="0" bIns="0" rtlCol="0" anchor="t">
            <a:noAutofit/>
          </a:bodyPr>
          <a:lstStyle/>
          <a:p>
            <a:pPr algn="ctr"/>
            <a:r>
              <a:rPr lang="en-US" sz="800" b="1" dirty="0"/>
              <a:t>long-term security credential</a:t>
            </a:r>
            <a:endParaRPr lang="en-US" sz="1400" b="1" dirty="0"/>
          </a:p>
        </p:txBody>
      </p:sp>
      <p:sp>
        <p:nvSpPr>
          <p:cNvPr id="36" name="TextBox 35"/>
          <p:cNvSpPr txBox="1"/>
          <p:nvPr/>
        </p:nvSpPr>
        <p:spPr>
          <a:xfrm>
            <a:off x="1925539" y="4649814"/>
            <a:ext cx="640080" cy="274320"/>
          </a:xfrm>
          <a:prstGeom prst="rect">
            <a:avLst/>
          </a:prstGeom>
          <a:noFill/>
        </p:spPr>
        <p:txBody>
          <a:bodyPr wrap="square" lIns="0" tIns="0" rIns="0" bIns="0" rtlCol="0" anchor="t">
            <a:noAutofit/>
          </a:bodyPr>
          <a:lstStyle/>
          <a:p>
            <a:pPr algn="ctr"/>
            <a:r>
              <a:rPr lang="en-US" sz="800" b="1" dirty="0"/>
              <a:t>temporary security credential</a:t>
            </a:r>
            <a:endParaRPr lang="en-US" sz="1400" b="1" dirty="0"/>
          </a:p>
        </p:txBody>
      </p:sp>
      <p:pic>
        <p:nvPicPr>
          <p:cNvPr id="37" name="Picture 3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13318" y="4047728"/>
            <a:ext cx="491816" cy="442634"/>
          </a:xfrm>
          <a:prstGeom prst="rect">
            <a:avLst/>
          </a:prstGeom>
        </p:spPr>
      </p:pic>
      <p:sp>
        <p:nvSpPr>
          <p:cNvPr id="38" name="TextBox 37"/>
          <p:cNvSpPr txBox="1"/>
          <p:nvPr/>
        </p:nvSpPr>
        <p:spPr>
          <a:xfrm>
            <a:off x="1925539" y="3594107"/>
            <a:ext cx="640080" cy="274320"/>
          </a:xfrm>
          <a:prstGeom prst="rect">
            <a:avLst/>
          </a:prstGeom>
          <a:noFill/>
        </p:spPr>
        <p:txBody>
          <a:bodyPr wrap="square" lIns="0" tIns="0" rIns="0" bIns="0" rtlCol="0" anchor="t">
            <a:noAutofit/>
          </a:bodyPr>
          <a:lstStyle/>
          <a:p>
            <a:pPr algn="ctr"/>
            <a:r>
              <a:rPr lang="en-US" sz="800" b="1" dirty="0"/>
              <a:t>MFA token</a:t>
            </a:r>
            <a:endParaRPr lang="en-US" sz="1400" b="1" dirty="0"/>
          </a:p>
        </p:txBody>
      </p:sp>
      <p:pic>
        <p:nvPicPr>
          <p:cNvPr id="43" name="Picture 4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26153" y="1856568"/>
            <a:ext cx="438851" cy="564238"/>
          </a:xfrm>
          <a:prstGeom prst="rect">
            <a:avLst/>
          </a:prstGeom>
        </p:spPr>
      </p:pic>
      <p:sp>
        <p:nvSpPr>
          <p:cNvPr id="44" name="TextBox 43"/>
          <p:cNvSpPr txBox="1"/>
          <p:nvPr/>
        </p:nvSpPr>
        <p:spPr>
          <a:xfrm>
            <a:off x="1825267" y="2527292"/>
            <a:ext cx="851476" cy="274320"/>
          </a:xfrm>
          <a:prstGeom prst="rect">
            <a:avLst/>
          </a:prstGeom>
          <a:noFill/>
        </p:spPr>
        <p:txBody>
          <a:bodyPr wrap="square" lIns="0" tIns="0" rIns="0" bIns="0" rtlCol="0" anchor="t">
            <a:noAutofit/>
          </a:bodyPr>
          <a:lstStyle/>
          <a:p>
            <a:pPr algn="ctr"/>
            <a:r>
              <a:rPr lang="en-US" sz="800" b="1" dirty="0"/>
              <a:t>AWS STS</a:t>
            </a:r>
            <a:br>
              <a:rPr lang="en-US" sz="800" b="1" dirty="0"/>
            </a:br>
            <a:r>
              <a:rPr lang="en-US" sz="800" b="1" dirty="0"/>
              <a:t>(alternate)</a:t>
            </a:r>
            <a:endParaRPr lang="en-US" sz="1400" b="1" dirty="0"/>
          </a:p>
        </p:txBody>
      </p:sp>
      <p:pic>
        <p:nvPicPr>
          <p:cNvPr id="46" name="Picture 4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89348" y="4024297"/>
            <a:ext cx="548639" cy="470262"/>
          </a:xfrm>
          <a:prstGeom prst="rect">
            <a:avLst/>
          </a:prstGeom>
        </p:spPr>
      </p:pic>
      <p:pic>
        <p:nvPicPr>
          <p:cNvPr id="50" name="Picture 4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08525" y="2951824"/>
            <a:ext cx="470263" cy="470263"/>
          </a:xfrm>
          <a:prstGeom prst="rect">
            <a:avLst/>
          </a:prstGeom>
        </p:spPr>
      </p:pic>
      <p:sp>
        <p:nvSpPr>
          <p:cNvPr id="51" name="TextBox 50"/>
          <p:cNvSpPr txBox="1"/>
          <p:nvPr/>
        </p:nvSpPr>
        <p:spPr>
          <a:xfrm>
            <a:off x="366843" y="1360404"/>
            <a:ext cx="640080" cy="155448"/>
          </a:xfrm>
          <a:prstGeom prst="rect">
            <a:avLst/>
          </a:prstGeom>
          <a:noFill/>
        </p:spPr>
        <p:txBody>
          <a:bodyPr wrap="square" lIns="0" tIns="0" rIns="0" bIns="0" rtlCol="0" anchor="t">
            <a:noAutofit/>
          </a:bodyPr>
          <a:lstStyle/>
          <a:p>
            <a:pPr algn="ctr"/>
            <a:r>
              <a:rPr lang="en-US" sz="1000" b="1" dirty="0"/>
              <a:t>IAM</a:t>
            </a:r>
          </a:p>
        </p:txBody>
      </p:sp>
      <p:cxnSp>
        <p:nvCxnSpPr>
          <p:cNvPr id="52" name="Straight Connector 51"/>
          <p:cNvCxnSpPr/>
          <p:nvPr/>
        </p:nvCxnSpPr>
        <p:spPr>
          <a:xfrm>
            <a:off x="330406" y="1739909"/>
            <a:ext cx="3081528"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3468186" y="844006"/>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6159640" y="153728"/>
            <a:ext cx="2757857" cy="461665"/>
          </a:xfrm>
          <a:prstGeom prst="rect">
            <a:avLst/>
          </a:prstGeom>
          <a:noFill/>
        </p:spPr>
        <p:txBody>
          <a:bodyPr wrap="square" rtlCol="0">
            <a:spAutoFit/>
          </a:bodyPr>
          <a:lstStyle/>
          <a:p>
            <a:pPr algn="r"/>
            <a:r>
              <a:rPr lang="en-US" sz="1200" i="1" dirty="0">
                <a:solidFill>
                  <a:schemeClr val="accent6">
                    <a:lumMod val="60000"/>
                    <a:lumOff val="40000"/>
                  </a:schemeClr>
                </a:solidFill>
              </a:rPr>
              <a:t>Security, Identity &amp; Compliance icons continue on next slide</a:t>
            </a:r>
          </a:p>
        </p:txBody>
      </p:sp>
      <p:sp>
        <p:nvSpPr>
          <p:cNvPr id="78" name="TextBox 77"/>
          <p:cNvSpPr txBox="1"/>
          <p:nvPr/>
        </p:nvSpPr>
        <p:spPr>
          <a:xfrm>
            <a:off x="3538390" y="1360403"/>
            <a:ext cx="1084132" cy="325989"/>
          </a:xfrm>
          <a:prstGeom prst="rect">
            <a:avLst/>
          </a:prstGeom>
          <a:noFill/>
        </p:spPr>
        <p:txBody>
          <a:bodyPr wrap="square" lIns="0" tIns="0" rIns="0" bIns="0" rtlCol="0" anchor="t">
            <a:noAutofit/>
          </a:bodyPr>
          <a:lstStyle/>
          <a:p>
            <a:pPr algn="ctr"/>
            <a:r>
              <a:rPr lang="en-US" sz="1000" b="1" dirty="0"/>
              <a:t>Amazon </a:t>
            </a:r>
          </a:p>
          <a:p>
            <a:pPr algn="ctr"/>
            <a:r>
              <a:rPr lang="en-US" sz="1000" b="1" dirty="0"/>
              <a:t>Cloud Directory</a:t>
            </a:r>
          </a:p>
        </p:txBody>
      </p:sp>
      <p:cxnSp>
        <p:nvCxnSpPr>
          <p:cNvPr id="79" name="Straight Connector 78"/>
          <p:cNvCxnSpPr/>
          <p:nvPr/>
        </p:nvCxnSpPr>
        <p:spPr>
          <a:xfrm>
            <a:off x="3531816" y="1739909"/>
            <a:ext cx="109728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0" name="Picture 7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09395" y="689722"/>
            <a:ext cx="542122" cy="582661"/>
          </a:xfrm>
          <a:prstGeom prst="rect">
            <a:avLst/>
          </a:prstGeom>
        </p:spPr>
      </p:pic>
      <p:sp>
        <p:nvSpPr>
          <p:cNvPr id="82" name="TextBox 81"/>
          <p:cNvSpPr txBox="1"/>
          <p:nvPr/>
        </p:nvSpPr>
        <p:spPr>
          <a:xfrm>
            <a:off x="4760075" y="1360404"/>
            <a:ext cx="943550" cy="155448"/>
          </a:xfrm>
          <a:prstGeom prst="rect">
            <a:avLst/>
          </a:prstGeom>
          <a:noFill/>
        </p:spPr>
        <p:txBody>
          <a:bodyPr wrap="square" lIns="0" tIns="0" rIns="0" bIns="0" rtlCol="0" anchor="t">
            <a:noAutofit/>
          </a:bodyPr>
          <a:lstStyle/>
          <a:p>
            <a:pPr algn="ctr"/>
            <a:r>
              <a:rPr lang="en-US" sz="1000" b="1" dirty="0"/>
              <a:t>Amazon Inspector</a:t>
            </a:r>
          </a:p>
        </p:txBody>
      </p:sp>
      <p:cxnSp>
        <p:nvCxnSpPr>
          <p:cNvPr id="83" name="Straight Connector 82"/>
          <p:cNvCxnSpPr/>
          <p:nvPr/>
        </p:nvCxnSpPr>
        <p:spPr>
          <a:xfrm>
            <a:off x="475179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4" name="Picture 8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959460" y="654185"/>
            <a:ext cx="544780" cy="653736"/>
          </a:xfrm>
          <a:prstGeom prst="rect">
            <a:avLst/>
          </a:prstGeom>
        </p:spPr>
      </p:pic>
      <p:pic>
        <p:nvPicPr>
          <p:cNvPr id="85" name="Picture 8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984962" y="1877094"/>
            <a:ext cx="493776" cy="513014"/>
          </a:xfrm>
          <a:prstGeom prst="rect">
            <a:avLst/>
          </a:prstGeom>
        </p:spPr>
      </p:pic>
      <p:sp>
        <p:nvSpPr>
          <p:cNvPr id="86" name="TextBox 85"/>
          <p:cNvSpPr txBox="1"/>
          <p:nvPr/>
        </p:nvSpPr>
        <p:spPr>
          <a:xfrm>
            <a:off x="4911810" y="2527292"/>
            <a:ext cx="640080" cy="274320"/>
          </a:xfrm>
          <a:prstGeom prst="rect">
            <a:avLst/>
          </a:prstGeom>
          <a:noFill/>
        </p:spPr>
        <p:txBody>
          <a:bodyPr wrap="square" lIns="0" tIns="0" rIns="0" bIns="0" rtlCol="0" anchor="t">
            <a:noAutofit/>
          </a:bodyPr>
          <a:lstStyle/>
          <a:p>
            <a:pPr algn="ctr"/>
            <a:r>
              <a:rPr lang="en-US" sz="800" b="1" dirty="0"/>
              <a:t>agent</a:t>
            </a:r>
            <a:endParaRPr lang="en-US" sz="1400" b="1" dirty="0"/>
          </a:p>
        </p:txBody>
      </p:sp>
      <p:cxnSp>
        <p:nvCxnSpPr>
          <p:cNvPr id="88" name="Straight Connector 87"/>
          <p:cNvCxnSpPr/>
          <p:nvPr/>
        </p:nvCxnSpPr>
        <p:spPr>
          <a:xfrm>
            <a:off x="585356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9" name="Picture 8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903400" y="822171"/>
            <a:ext cx="860453" cy="455534"/>
          </a:xfrm>
          <a:prstGeom prst="rect">
            <a:avLst/>
          </a:prstGeom>
        </p:spPr>
      </p:pic>
      <p:sp>
        <p:nvSpPr>
          <p:cNvPr id="90" name="TextBox 89"/>
          <p:cNvSpPr txBox="1"/>
          <p:nvPr/>
        </p:nvSpPr>
        <p:spPr>
          <a:xfrm>
            <a:off x="5861851" y="1360404"/>
            <a:ext cx="943550" cy="155448"/>
          </a:xfrm>
          <a:prstGeom prst="rect">
            <a:avLst/>
          </a:prstGeom>
          <a:noFill/>
        </p:spPr>
        <p:txBody>
          <a:bodyPr wrap="square" lIns="0" tIns="0" rIns="0" bIns="0" rtlCol="0" anchor="t">
            <a:noAutofit/>
          </a:bodyPr>
          <a:lstStyle/>
          <a:p>
            <a:pPr algn="ctr"/>
            <a:r>
              <a:rPr lang="en-US" sz="1000" b="1" dirty="0"/>
              <a:t>Amazon </a:t>
            </a:r>
            <a:br>
              <a:rPr lang="en-US" sz="1000" b="1" dirty="0"/>
            </a:br>
            <a:r>
              <a:rPr lang="en-US" sz="1000" b="1" dirty="0"/>
              <a:t>Macie</a:t>
            </a:r>
          </a:p>
        </p:txBody>
      </p:sp>
      <p:pic>
        <p:nvPicPr>
          <p:cNvPr id="92" name="Picture 9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186150" y="756732"/>
            <a:ext cx="544779" cy="448642"/>
          </a:xfrm>
          <a:prstGeom prst="rect">
            <a:avLst/>
          </a:prstGeom>
        </p:spPr>
      </p:pic>
      <p:sp>
        <p:nvSpPr>
          <p:cNvPr id="93" name="TextBox 92"/>
          <p:cNvSpPr txBox="1"/>
          <p:nvPr/>
        </p:nvSpPr>
        <p:spPr>
          <a:xfrm>
            <a:off x="6965973" y="1360404"/>
            <a:ext cx="985132" cy="155448"/>
          </a:xfrm>
          <a:prstGeom prst="rect">
            <a:avLst/>
          </a:prstGeom>
          <a:noFill/>
        </p:spPr>
        <p:txBody>
          <a:bodyPr wrap="square" lIns="0" tIns="0" rIns="0" bIns="0" rtlCol="0" anchor="t">
            <a:noAutofit/>
          </a:bodyPr>
          <a:lstStyle/>
          <a:p>
            <a:pPr algn="ctr"/>
            <a:r>
              <a:rPr lang="en-US" sz="1000" b="1" dirty="0"/>
              <a:t>AWS Certificate Manager</a:t>
            </a:r>
          </a:p>
        </p:txBody>
      </p:sp>
      <p:cxnSp>
        <p:nvCxnSpPr>
          <p:cNvPr id="94" name="Straight Connector 93"/>
          <p:cNvCxnSpPr/>
          <p:nvPr/>
        </p:nvCxnSpPr>
        <p:spPr>
          <a:xfrm>
            <a:off x="697847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95" name="Picture 9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268839" y="1971380"/>
            <a:ext cx="379401" cy="321916"/>
          </a:xfrm>
          <a:prstGeom prst="rect">
            <a:avLst/>
          </a:prstGeom>
        </p:spPr>
      </p:pic>
      <p:sp>
        <p:nvSpPr>
          <p:cNvPr id="96" name="TextBox 95"/>
          <p:cNvSpPr txBox="1"/>
          <p:nvPr/>
        </p:nvSpPr>
        <p:spPr>
          <a:xfrm>
            <a:off x="7138499" y="2527292"/>
            <a:ext cx="640080" cy="274320"/>
          </a:xfrm>
          <a:prstGeom prst="rect">
            <a:avLst/>
          </a:prstGeom>
          <a:noFill/>
        </p:spPr>
        <p:txBody>
          <a:bodyPr wrap="square" lIns="0" tIns="0" rIns="0" bIns="0" rtlCol="0" anchor="t">
            <a:noAutofit/>
          </a:bodyPr>
          <a:lstStyle/>
          <a:p>
            <a:pPr algn="ctr"/>
            <a:r>
              <a:rPr lang="en-US" sz="800" b="1" dirty="0"/>
              <a:t>certificate manager</a:t>
            </a:r>
            <a:endParaRPr lang="en-US" sz="1400" b="1" dirty="0"/>
          </a:p>
        </p:txBody>
      </p:sp>
    </p:spTree>
    <p:extLst>
      <p:ext uri="{BB962C8B-B14F-4D97-AF65-F5344CB8AC3E}">
        <p14:creationId xmlns:p14="http://schemas.microsoft.com/office/powerpoint/2010/main" val="838011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Straight Connector 52"/>
          <p:cNvCxnSpPr/>
          <p:nvPr/>
        </p:nvCxnSpPr>
        <p:spPr>
          <a:xfrm>
            <a:off x="5938662"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3652872"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35" name="TextBox 234"/>
          <p:cNvSpPr txBox="1"/>
          <p:nvPr/>
        </p:nvSpPr>
        <p:spPr>
          <a:xfrm>
            <a:off x="333756" y="1360404"/>
            <a:ext cx="94355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err="1"/>
              <a:t>CloudHSM</a:t>
            </a:r>
            <a:endParaRPr lang="en-US" sz="1000" b="1" dirty="0"/>
          </a:p>
        </p:txBody>
      </p:sp>
      <p:cxnSp>
        <p:nvCxnSpPr>
          <p:cNvPr id="236" name="Straight Connector 235"/>
          <p:cNvCxnSpPr/>
          <p:nvPr/>
        </p:nvCxnSpPr>
        <p:spPr>
          <a:xfrm>
            <a:off x="32547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96" name="Picture 9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470" y="654185"/>
            <a:ext cx="542122" cy="653736"/>
          </a:xfrm>
          <a:prstGeom prst="rect">
            <a:avLst/>
          </a:prstGeom>
        </p:spPr>
      </p:pic>
      <p:cxnSp>
        <p:nvCxnSpPr>
          <p:cNvPr id="101" name="Straight Connector 100"/>
          <p:cNvCxnSpPr/>
          <p:nvPr/>
        </p:nvCxnSpPr>
        <p:spPr>
          <a:xfrm>
            <a:off x="1361654"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2508954"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7175111" y="1360404"/>
            <a:ext cx="943550" cy="155448"/>
          </a:xfrm>
          <a:prstGeom prst="rect">
            <a:avLst/>
          </a:prstGeom>
          <a:noFill/>
        </p:spPr>
        <p:txBody>
          <a:bodyPr wrap="square" lIns="0" tIns="0" rIns="0" bIns="0" rtlCol="0" anchor="t">
            <a:noAutofit/>
          </a:bodyPr>
          <a:lstStyle/>
          <a:p>
            <a:pPr algn="ctr"/>
            <a:r>
              <a:rPr lang="en-US" sz="1000" b="1" dirty="0"/>
              <a:t>AWS Artifact</a:t>
            </a:r>
          </a:p>
        </p:txBody>
      </p:sp>
      <p:cxnSp>
        <p:nvCxnSpPr>
          <p:cNvPr id="37" name="Straight Connector 36"/>
          <p:cNvCxnSpPr/>
          <p:nvPr/>
        </p:nvCxnSpPr>
        <p:spPr>
          <a:xfrm>
            <a:off x="716682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1859" y="660146"/>
            <a:ext cx="530055" cy="641813"/>
          </a:xfrm>
          <a:prstGeom prst="rect">
            <a:avLst/>
          </a:prstGeom>
        </p:spPr>
      </p:pic>
      <p:cxnSp>
        <p:nvCxnSpPr>
          <p:cNvPr id="39" name="Straight Connector 38"/>
          <p:cNvCxnSpPr/>
          <p:nvPr/>
        </p:nvCxnSpPr>
        <p:spPr>
          <a:xfrm>
            <a:off x="374534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8060" y="656618"/>
            <a:ext cx="534694" cy="644779"/>
          </a:xfrm>
          <a:prstGeom prst="rect">
            <a:avLst/>
          </a:prstGeom>
        </p:spPr>
      </p:pic>
      <p:sp>
        <p:nvSpPr>
          <p:cNvPr id="41" name="TextBox 40"/>
          <p:cNvSpPr txBox="1"/>
          <p:nvPr/>
        </p:nvSpPr>
        <p:spPr>
          <a:xfrm>
            <a:off x="3753632" y="1360404"/>
            <a:ext cx="94355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a:t>Organizations</a:t>
            </a:r>
          </a:p>
        </p:txBody>
      </p:sp>
      <p:sp>
        <p:nvSpPr>
          <p:cNvPr id="42" name="TextBox 41"/>
          <p:cNvSpPr txBox="1"/>
          <p:nvPr/>
        </p:nvSpPr>
        <p:spPr>
          <a:xfrm>
            <a:off x="2761450" y="1360404"/>
            <a:ext cx="640080" cy="155448"/>
          </a:xfrm>
          <a:prstGeom prst="rect">
            <a:avLst/>
          </a:prstGeom>
          <a:noFill/>
        </p:spPr>
        <p:txBody>
          <a:bodyPr wrap="square" lIns="0" tIns="0" rIns="0" bIns="0" rtlCol="0" anchor="t">
            <a:noAutofit/>
          </a:bodyPr>
          <a:lstStyle/>
          <a:p>
            <a:pPr algn="ctr"/>
            <a:r>
              <a:rPr lang="en-US" sz="1000" b="1" spc="-50" dirty="0"/>
              <a:t>AWS KMS</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09100" y="654185"/>
            <a:ext cx="544780" cy="653736"/>
          </a:xfrm>
          <a:prstGeom prst="rect">
            <a:avLst/>
          </a:prstGeom>
        </p:spPr>
      </p:pic>
      <p:cxnSp>
        <p:nvCxnSpPr>
          <p:cNvPr id="44" name="Straight Connector 43"/>
          <p:cNvCxnSpPr/>
          <p:nvPr/>
        </p:nvCxnSpPr>
        <p:spPr>
          <a:xfrm>
            <a:off x="260143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4802450"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6" name="Title 2"/>
          <p:cNvSpPr>
            <a:spLocks noGrp="1"/>
          </p:cNvSpPr>
          <p:nvPr>
            <p:ph type="title"/>
          </p:nvPr>
        </p:nvSpPr>
        <p:spPr>
          <a:xfrm>
            <a:off x="336789" y="114936"/>
            <a:ext cx="8205304" cy="545192"/>
          </a:xfrm>
        </p:spPr>
        <p:txBody>
          <a:bodyPr/>
          <a:lstStyle/>
          <a:p>
            <a:r>
              <a:rPr lang="en-US" dirty="0"/>
              <a:t>Security, Identity &amp; Compliance </a:t>
            </a:r>
            <a:r>
              <a:rPr lang="en-US"/>
              <a:t>(Continued)</a:t>
            </a:r>
            <a:endParaRPr lang="en-US" dirty="0"/>
          </a:p>
        </p:txBody>
      </p:sp>
      <p:pic>
        <p:nvPicPr>
          <p:cNvPr id="48" name="Picture 4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64894" y="654185"/>
            <a:ext cx="544780" cy="653736"/>
          </a:xfrm>
          <a:prstGeom prst="rect">
            <a:avLst/>
          </a:prstGeom>
        </p:spPr>
      </p:pic>
      <p:sp>
        <p:nvSpPr>
          <p:cNvPr id="50" name="TextBox 49"/>
          <p:cNvSpPr txBox="1"/>
          <p:nvPr/>
        </p:nvSpPr>
        <p:spPr>
          <a:xfrm>
            <a:off x="1465509" y="1360404"/>
            <a:ext cx="943550" cy="155448"/>
          </a:xfrm>
          <a:prstGeom prst="rect">
            <a:avLst/>
          </a:prstGeom>
          <a:noFill/>
        </p:spPr>
        <p:txBody>
          <a:bodyPr wrap="square" lIns="0" tIns="0" rIns="0" bIns="0" rtlCol="0" anchor="t">
            <a:noAutofit/>
          </a:bodyPr>
          <a:lstStyle/>
          <a:p>
            <a:pPr algn="ctr"/>
            <a:r>
              <a:rPr lang="en-US" sz="1000" b="1" dirty="0"/>
              <a:t>AWS Directory Service</a:t>
            </a:r>
          </a:p>
        </p:txBody>
      </p:sp>
      <p:cxnSp>
        <p:nvCxnSpPr>
          <p:cNvPr id="51" name="Straight Connector 50"/>
          <p:cNvCxnSpPr/>
          <p:nvPr/>
        </p:nvCxnSpPr>
        <p:spPr>
          <a:xfrm>
            <a:off x="145722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488722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5" name="Picture 5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02260" y="734733"/>
            <a:ext cx="530055" cy="492639"/>
          </a:xfrm>
          <a:prstGeom prst="rect">
            <a:avLst/>
          </a:prstGeom>
        </p:spPr>
      </p:pic>
      <p:sp>
        <p:nvSpPr>
          <p:cNvPr id="56" name="TextBox 55"/>
          <p:cNvSpPr txBox="1"/>
          <p:nvPr/>
        </p:nvSpPr>
        <p:spPr>
          <a:xfrm>
            <a:off x="4895512" y="1360404"/>
            <a:ext cx="943550" cy="155448"/>
          </a:xfrm>
          <a:prstGeom prst="rect">
            <a:avLst/>
          </a:prstGeom>
          <a:noFill/>
        </p:spPr>
        <p:txBody>
          <a:bodyPr wrap="square" lIns="0" tIns="0" rIns="0" bIns="0" rtlCol="0" anchor="t">
            <a:noAutofit/>
          </a:bodyPr>
          <a:lstStyle/>
          <a:p>
            <a:pPr algn="ctr"/>
            <a:r>
              <a:rPr lang="en-US" sz="1000" b="1" dirty="0"/>
              <a:t>AWS Shield</a:t>
            </a:r>
          </a:p>
        </p:txBody>
      </p:sp>
      <p:sp>
        <p:nvSpPr>
          <p:cNvPr id="58" name="TextBox 57"/>
          <p:cNvSpPr txBox="1"/>
          <p:nvPr/>
        </p:nvSpPr>
        <p:spPr>
          <a:xfrm>
            <a:off x="6025193" y="1360404"/>
            <a:ext cx="943550" cy="155448"/>
          </a:xfrm>
          <a:prstGeom prst="rect">
            <a:avLst/>
          </a:prstGeom>
          <a:noFill/>
        </p:spPr>
        <p:txBody>
          <a:bodyPr wrap="square" lIns="0" tIns="0" rIns="0" bIns="0" rtlCol="0" anchor="t">
            <a:noAutofit/>
          </a:bodyPr>
          <a:lstStyle/>
          <a:p>
            <a:pPr algn="ctr"/>
            <a:r>
              <a:rPr lang="en-US" sz="1000" b="1" dirty="0"/>
              <a:t>AWS WAF</a:t>
            </a:r>
          </a:p>
        </p:txBody>
      </p:sp>
      <p:pic>
        <p:nvPicPr>
          <p:cNvPr id="59" name="Picture 5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32872" y="659544"/>
            <a:ext cx="528193" cy="643017"/>
          </a:xfrm>
          <a:prstGeom prst="rect">
            <a:avLst/>
          </a:prstGeom>
        </p:spPr>
      </p:pic>
      <p:sp>
        <p:nvSpPr>
          <p:cNvPr id="67" name="TextBox 66"/>
          <p:cNvSpPr txBox="1"/>
          <p:nvPr/>
        </p:nvSpPr>
        <p:spPr>
          <a:xfrm>
            <a:off x="6176928" y="2527292"/>
            <a:ext cx="640080" cy="274320"/>
          </a:xfrm>
          <a:prstGeom prst="rect">
            <a:avLst/>
          </a:prstGeom>
          <a:noFill/>
        </p:spPr>
        <p:txBody>
          <a:bodyPr wrap="square" lIns="0" tIns="0" rIns="0" bIns="0" rtlCol="0" anchor="t">
            <a:noAutofit/>
          </a:bodyPr>
          <a:lstStyle/>
          <a:p>
            <a:pPr algn="ctr"/>
            <a:r>
              <a:rPr lang="en-US" sz="800" b="1" dirty="0"/>
              <a:t>filtering rule</a:t>
            </a:r>
            <a:endParaRPr lang="en-US" sz="1400" b="1" dirty="0"/>
          </a:p>
        </p:txBody>
      </p:sp>
      <p:pic>
        <p:nvPicPr>
          <p:cNvPr id="68" name="Picture 6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70710" y="1897205"/>
            <a:ext cx="452517" cy="470263"/>
          </a:xfrm>
          <a:prstGeom prst="rect">
            <a:avLst/>
          </a:prstGeom>
        </p:spPr>
      </p:pic>
      <p:cxnSp>
        <p:nvCxnSpPr>
          <p:cNvPr id="69" name="Straight Connector 68"/>
          <p:cNvCxnSpPr/>
          <p:nvPr/>
        </p:nvCxnSpPr>
        <p:spPr>
          <a:xfrm>
            <a:off x="6016908"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7067784"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921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Analytics</a:t>
            </a:r>
          </a:p>
        </p:txBody>
      </p:sp>
    </p:spTree>
    <p:extLst>
      <p:ext uri="{BB962C8B-B14F-4D97-AF65-F5344CB8AC3E}">
        <p14:creationId xmlns:p14="http://schemas.microsoft.com/office/powerpoint/2010/main" val="146200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Analytics</a:t>
            </a:r>
          </a:p>
        </p:txBody>
      </p:sp>
      <p:cxnSp>
        <p:nvCxnSpPr>
          <p:cNvPr id="98" name="Straight Connector 97"/>
          <p:cNvCxnSpPr/>
          <p:nvPr/>
        </p:nvCxnSpPr>
        <p:spPr>
          <a:xfrm>
            <a:off x="530651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305119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706198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4" name="Picture 8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0763" y="704846"/>
            <a:ext cx="537317" cy="644780"/>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6371" y="1831906"/>
            <a:ext cx="589477" cy="598275"/>
          </a:xfrm>
          <a:prstGeom prst="rect">
            <a:avLst/>
          </a:prstGeom>
        </p:spPr>
      </p:pic>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54179" y="4005662"/>
            <a:ext cx="462524" cy="488220"/>
          </a:xfrm>
          <a:prstGeom prst="rect">
            <a:avLst/>
          </a:prstGeom>
        </p:spPr>
      </p:pic>
      <p:pic>
        <p:nvPicPr>
          <p:cNvPr id="44" name="Picture 4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64267" y="2925822"/>
            <a:ext cx="467068" cy="493017"/>
          </a:xfrm>
          <a:prstGeom prst="rect">
            <a:avLst/>
          </a:prstGeom>
        </p:spPr>
      </p:pic>
      <p:sp>
        <p:nvSpPr>
          <p:cNvPr id="45" name="TextBox 44"/>
          <p:cNvSpPr txBox="1"/>
          <p:nvPr/>
        </p:nvSpPr>
        <p:spPr>
          <a:xfrm>
            <a:off x="5430335" y="4654811"/>
            <a:ext cx="749248" cy="274320"/>
          </a:xfrm>
          <a:prstGeom prst="rect">
            <a:avLst/>
          </a:prstGeom>
          <a:noFill/>
        </p:spPr>
        <p:txBody>
          <a:bodyPr wrap="square" lIns="0" tIns="0" rIns="0" bIns="0" rtlCol="0" anchor="t">
            <a:noAutofit/>
          </a:bodyPr>
          <a:lstStyle/>
          <a:p>
            <a:pPr algn="ctr"/>
            <a:r>
              <a:rPr lang="en-US" sz="800" b="1" spc="-50" dirty="0"/>
              <a:t>Amazon Kinesis Streams</a:t>
            </a:r>
            <a:endParaRPr lang="en-US" sz="1400" b="1" spc="-50" dirty="0"/>
          </a:p>
        </p:txBody>
      </p:sp>
      <p:sp>
        <p:nvSpPr>
          <p:cNvPr id="46" name="TextBox 45"/>
          <p:cNvSpPr txBox="1"/>
          <p:nvPr/>
        </p:nvSpPr>
        <p:spPr>
          <a:xfrm>
            <a:off x="5431368" y="3586138"/>
            <a:ext cx="749248" cy="274320"/>
          </a:xfrm>
          <a:prstGeom prst="rect">
            <a:avLst/>
          </a:prstGeom>
          <a:noFill/>
        </p:spPr>
        <p:txBody>
          <a:bodyPr wrap="square" lIns="0" tIns="0" rIns="0" bIns="0" rtlCol="0" anchor="t">
            <a:noAutofit/>
          </a:bodyPr>
          <a:lstStyle/>
          <a:p>
            <a:pPr algn="ctr"/>
            <a:r>
              <a:rPr lang="en-US" sz="800" b="1" spc="-50" dirty="0"/>
              <a:t>Amazon Kinesis Firehose</a:t>
            </a:r>
            <a:endParaRPr lang="en-US" sz="1400" b="1" spc="-50" dirty="0"/>
          </a:p>
        </p:txBody>
      </p:sp>
      <p:sp>
        <p:nvSpPr>
          <p:cNvPr id="47" name="TextBox 46"/>
          <p:cNvSpPr txBox="1"/>
          <p:nvPr/>
        </p:nvSpPr>
        <p:spPr>
          <a:xfrm>
            <a:off x="5431368" y="2534428"/>
            <a:ext cx="749248" cy="274320"/>
          </a:xfrm>
          <a:prstGeom prst="rect">
            <a:avLst/>
          </a:prstGeom>
          <a:noFill/>
        </p:spPr>
        <p:txBody>
          <a:bodyPr wrap="square" lIns="0" tIns="0" rIns="0" bIns="0" rtlCol="0" anchor="t">
            <a:noAutofit/>
          </a:bodyPr>
          <a:lstStyle/>
          <a:p>
            <a:pPr algn="ctr"/>
            <a:r>
              <a:rPr lang="en-US" sz="800" b="1" spc="-50" dirty="0"/>
              <a:t>Amazon Kinesis Analytics</a:t>
            </a:r>
            <a:endParaRPr lang="en-US" sz="1400" b="1" spc="-50" dirty="0"/>
          </a:p>
        </p:txBody>
      </p:sp>
      <p:sp>
        <p:nvSpPr>
          <p:cNvPr id="54" name="TextBox 53"/>
          <p:cNvSpPr txBox="1"/>
          <p:nvPr/>
        </p:nvSpPr>
        <p:spPr>
          <a:xfrm>
            <a:off x="6204303" y="2531098"/>
            <a:ext cx="779084" cy="274320"/>
          </a:xfrm>
          <a:prstGeom prst="rect">
            <a:avLst/>
          </a:prstGeom>
          <a:noFill/>
        </p:spPr>
        <p:txBody>
          <a:bodyPr wrap="square" lIns="0" tIns="0" rIns="0" bIns="0" rtlCol="0" anchor="t">
            <a:noAutofit/>
          </a:bodyPr>
          <a:lstStyle/>
          <a:p>
            <a:pPr algn="ctr"/>
            <a:r>
              <a:rPr lang="en-US" sz="800" b="1" spc="-50" dirty="0"/>
              <a:t>Amazon Kinesis</a:t>
            </a:r>
            <a:r>
              <a:rPr lang="en-US" sz="800" b="1" dirty="0"/>
              <a:t>–</a:t>
            </a:r>
            <a:br>
              <a:rPr lang="en-US" sz="800" b="1" dirty="0"/>
            </a:br>
            <a:r>
              <a:rPr lang="en-US" sz="800" b="1" spc="-50" dirty="0"/>
              <a:t>enabled app</a:t>
            </a:r>
            <a:endParaRPr lang="en-US" sz="1400" b="1" spc="-50" dirty="0"/>
          </a:p>
        </p:txBody>
      </p:sp>
      <p:pic>
        <p:nvPicPr>
          <p:cNvPr id="55" name="Picture 5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55656" y="1858653"/>
            <a:ext cx="509633" cy="544781"/>
          </a:xfrm>
          <a:prstGeom prst="rect">
            <a:avLst/>
          </a:prstGeom>
        </p:spPr>
      </p:pic>
      <p:cxnSp>
        <p:nvCxnSpPr>
          <p:cNvPr id="232" name="Straight Connector 231"/>
          <p:cNvCxnSpPr/>
          <p:nvPr/>
        </p:nvCxnSpPr>
        <p:spPr>
          <a:xfrm>
            <a:off x="5403515" y="1739909"/>
            <a:ext cx="155448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33" name="TextBox 232"/>
          <p:cNvSpPr txBox="1"/>
          <p:nvPr/>
        </p:nvSpPr>
        <p:spPr>
          <a:xfrm>
            <a:off x="5446883" y="1360220"/>
            <a:ext cx="731520" cy="155632"/>
          </a:xfrm>
          <a:prstGeom prst="rect">
            <a:avLst/>
          </a:prstGeom>
          <a:noFill/>
        </p:spPr>
        <p:txBody>
          <a:bodyPr wrap="square" lIns="0" tIns="0" rIns="0" bIns="0" rtlCol="0" anchor="t">
            <a:noAutofit/>
          </a:bodyPr>
          <a:lstStyle/>
          <a:p>
            <a:pPr algn="ctr"/>
            <a:r>
              <a:rPr lang="en-US" sz="1000" b="1" dirty="0"/>
              <a:t>Amazon Kinesis</a:t>
            </a:r>
          </a:p>
        </p:txBody>
      </p:sp>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43991" y="709203"/>
            <a:ext cx="530056" cy="636067"/>
          </a:xfrm>
          <a:prstGeom prst="rect">
            <a:avLst/>
          </a:prstGeom>
        </p:spPr>
      </p:pic>
      <p:sp>
        <p:nvSpPr>
          <p:cNvPr id="68" name="TextBox 67"/>
          <p:cNvSpPr txBox="1"/>
          <p:nvPr/>
        </p:nvSpPr>
        <p:spPr>
          <a:xfrm>
            <a:off x="1475992" y="2531098"/>
            <a:ext cx="640080" cy="274320"/>
          </a:xfrm>
          <a:prstGeom prst="rect">
            <a:avLst/>
          </a:prstGeom>
          <a:noFill/>
        </p:spPr>
        <p:txBody>
          <a:bodyPr wrap="square" lIns="0" tIns="0" rIns="0" bIns="0" rtlCol="0" anchor="t">
            <a:noAutofit/>
          </a:bodyPr>
          <a:lstStyle/>
          <a:p>
            <a:pPr algn="ctr"/>
            <a:r>
              <a:rPr lang="en-US" sz="800" b="1" dirty="0"/>
              <a:t>cluster</a:t>
            </a:r>
            <a:endParaRPr lang="en-US" sz="1400" b="1" dirty="0"/>
          </a:p>
        </p:txBody>
      </p:sp>
      <p:pic>
        <p:nvPicPr>
          <p:cNvPr id="69" name="Picture 6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53957" y="1866370"/>
            <a:ext cx="494945" cy="564237"/>
          </a:xfrm>
          <a:prstGeom prst="rect">
            <a:avLst/>
          </a:prstGeom>
        </p:spPr>
      </p:pic>
      <p:sp>
        <p:nvSpPr>
          <p:cNvPr id="72" name="TextBox 71"/>
          <p:cNvSpPr txBox="1"/>
          <p:nvPr/>
        </p:nvSpPr>
        <p:spPr>
          <a:xfrm>
            <a:off x="2264985" y="2531098"/>
            <a:ext cx="640080" cy="274320"/>
          </a:xfrm>
          <a:prstGeom prst="rect">
            <a:avLst/>
          </a:prstGeom>
          <a:noFill/>
        </p:spPr>
        <p:txBody>
          <a:bodyPr wrap="square" lIns="0" tIns="0" rIns="0" bIns="0" rtlCol="0" anchor="t">
            <a:noAutofit/>
          </a:bodyPr>
          <a:lstStyle/>
          <a:p>
            <a:pPr algn="ctr"/>
            <a:r>
              <a:rPr lang="en-US" sz="800" b="1" dirty="0"/>
              <a:t>EMR engine</a:t>
            </a:r>
            <a:endParaRPr lang="en-US" sz="1400" b="1" dirty="0"/>
          </a:p>
        </p:txBody>
      </p:sp>
      <p:pic>
        <p:nvPicPr>
          <p:cNvPr id="73" name="Picture 7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11626" y="1935431"/>
            <a:ext cx="544781" cy="397542"/>
          </a:xfrm>
          <a:prstGeom prst="rect">
            <a:avLst/>
          </a:prstGeom>
        </p:spPr>
      </p:pic>
      <p:sp>
        <p:nvSpPr>
          <p:cNvPr id="74" name="TextBox 73"/>
          <p:cNvSpPr txBox="1"/>
          <p:nvPr/>
        </p:nvSpPr>
        <p:spPr>
          <a:xfrm>
            <a:off x="1477100" y="3586672"/>
            <a:ext cx="640080" cy="274320"/>
          </a:xfrm>
          <a:prstGeom prst="rect">
            <a:avLst/>
          </a:prstGeom>
          <a:noFill/>
        </p:spPr>
        <p:txBody>
          <a:bodyPr wrap="square" lIns="0" tIns="0" rIns="0" bIns="0" rtlCol="0" anchor="t">
            <a:noAutofit/>
          </a:bodyPr>
          <a:lstStyle/>
          <a:p>
            <a:pPr algn="ctr"/>
            <a:r>
              <a:rPr lang="en-US" sz="800" b="1" dirty="0"/>
              <a:t>EMR engine MapR M3</a:t>
            </a:r>
            <a:endParaRPr lang="en-US" sz="1400" b="1" dirty="0"/>
          </a:p>
        </p:txBody>
      </p:sp>
      <p:pic>
        <p:nvPicPr>
          <p:cNvPr id="75" name="Picture 7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27915" y="2976801"/>
            <a:ext cx="544781" cy="392243"/>
          </a:xfrm>
          <a:prstGeom prst="rect">
            <a:avLst/>
          </a:prstGeom>
        </p:spPr>
      </p:pic>
      <p:sp>
        <p:nvSpPr>
          <p:cNvPr id="76" name="TextBox 75"/>
          <p:cNvSpPr txBox="1"/>
          <p:nvPr/>
        </p:nvSpPr>
        <p:spPr>
          <a:xfrm>
            <a:off x="2264948" y="3586672"/>
            <a:ext cx="640080" cy="274320"/>
          </a:xfrm>
          <a:prstGeom prst="rect">
            <a:avLst/>
          </a:prstGeom>
          <a:noFill/>
        </p:spPr>
        <p:txBody>
          <a:bodyPr wrap="square" lIns="0" tIns="0" rIns="0" bIns="0" rtlCol="0" anchor="t">
            <a:noAutofit/>
          </a:bodyPr>
          <a:lstStyle/>
          <a:p>
            <a:pPr algn="ctr"/>
            <a:r>
              <a:rPr lang="en-US" sz="800" b="1" dirty="0"/>
              <a:t>EMR engine MapR M5</a:t>
            </a:r>
            <a:endParaRPr lang="en-US" sz="1400" b="1" dirty="0"/>
          </a:p>
        </p:txBody>
      </p:sp>
      <p:pic>
        <p:nvPicPr>
          <p:cNvPr id="77" name="Picture 7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24497" y="2982720"/>
            <a:ext cx="537518" cy="392242"/>
          </a:xfrm>
          <a:prstGeom prst="rect">
            <a:avLst/>
          </a:prstGeom>
        </p:spPr>
      </p:pic>
      <p:sp>
        <p:nvSpPr>
          <p:cNvPr id="78" name="TextBox 77"/>
          <p:cNvSpPr txBox="1"/>
          <p:nvPr/>
        </p:nvSpPr>
        <p:spPr>
          <a:xfrm>
            <a:off x="1481210" y="4654811"/>
            <a:ext cx="640080" cy="274320"/>
          </a:xfrm>
          <a:prstGeom prst="rect">
            <a:avLst/>
          </a:prstGeom>
          <a:noFill/>
        </p:spPr>
        <p:txBody>
          <a:bodyPr wrap="square" lIns="0" tIns="0" rIns="0" bIns="0" rtlCol="0" anchor="t">
            <a:noAutofit/>
          </a:bodyPr>
          <a:lstStyle/>
          <a:p>
            <a:pPr algn="ctr"/>
            <a:r>
              <a:rPr lang="en-US" sz="800" b="1" dirty="0"/>
              <a:t>EMR engine </a:t>
            </a:r>
            <a:r>
              <a:rPr lang="en-US" sz="800" b="1" dirty="0" err="1"/>
              <a:t>MapR</a:t>
            </a:r>
            <a:r>
              <a:rPr lang="en-US" sz="800" b="1" dirty="0"/>
              <a:t> M7</a:t>
            </a:r>
            <a:endParaRPr lang="en-US" sz="1400" b="1" dirty="0"/>
          </a:p>
        </p:txBody>
      </p:sp>
      <p:pic>
        <p:nvPicPr>
          <p:cNvPr id="85" name="Picture 8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23077" y="4060657"/>
            <a:ext cx="544779" cy="397541"/>
          </a:xfrm>
          <a:prstGeom prst="rect">
            <a:avLst/>
          </a:prstGeom>
        </p:spPr>
      </p:pic>
      <p:sp>
        <p:nvSpPr>
          <p:cNvPr id="230" name="TextBox 229"/>
          <p:cNvSpPr txBox="1"/>
          <p:nvPr/>
        </p:nvSpPr>
        <p:spPr>
          <a:xfrm>
            <a:off x="1434870" y="1360220"/>
            <a:ext cx="731520" cy="155632"/>
          </a:xfrm>
          <a:prstGeom prst="rect">
            <a:avLst/>
          </a:prstGeom>
          <a:noFill/>
        </p:spPr>
        <p:txBody>
          <a:bodyPr wrap="square" lIns="0" tIns="0" rIns="0" bIns="0" rtlCol="0" anchor="t">
            <a:noAutofit/>
          </a:bodyPr>
          <a:lstStyle/>
          <a:p>
            <a:pPr algn="ctr"/>
            <a:r>
              <a:rPr lang="en-US" sz="1000" b="1" dirty="0"/>
              <a:t>Amazon EMR</a:t>
            </a:r>
          </a:p>
        </p:txBody>
      </p:sp>
      <p:cxnSp>
        <p:nvCxnSpPr>
          <p:cNvPr id="231" name="Straight Connector 230"/>
          <p:cNvCxnSpPr/>
          <p:nvPr/>
        </p:nvCxnSpPr>
        <p:spPr>
          <a:xfrm>
            <a:off x="1415767" y="1739909"/>
            <a:ext cx="155448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2258312" y="4654811"/>
            <a:ext cx="640080" cy="274320"/>
          </a:xfrm>
          <a:prstGeom prst="rect">
            <a:avLst/>
          </a:prstGeom>
          <a:noFill/>
        </p:spPr>
        <p:txBody>
          <a:bodyPr wrap="square" lIns="0" tIns="0" rIns="0" bIns="0" rtlCol="0" anchor="t">
            <a:noAutofit/>
          </a:bodyPr>
          <a:lstStyle/>
          <a:p>
            <a:pPr algn="ctr"/>
            <a:r>
              <a:rPr lang="en-US" sz="800" b="1" dirty="0"/>
              <a:t>HDFS cluster</a:t>
            </a:r>
            <a:endParaRPr lang="en-US" sz="1400" b="1" dirty="0"/>
          </a:p>
        </p:txBody>
      </p:sp>
      <p:pic>
        <p:nvPicPr>
          <p:cNvPr id="49" name="Picture 4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336277" y="4024729"/>
            <a:ext cx="494945" cy="494945"/>
          </a:xfrm>
          <a:prstGeom prst="rect">
            <a:avLst/>
          </a:prstGeom>
        </p:spPr>
      </p:pic>
      <p:cxnSp>
        <p:nvCxnSpPr>
          <p:cNvPr id="53" name="Straight Connector 52"/>
          <p:cNvCxnSpPr/>
          <p:nvPr/>
        </p:nvCxnSpPr>
        <p:spPr>
          <a:xfrm>
            <a:off x="134857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1" name="Picture 5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27818" y="790788"/>
            <a:ext cx="543292" cy="540096"/>
          </a:xfrm>
          <a:prstGeom prst="rect">
            <a:avLst/>
          </a:prstGeom>
        </p:spPr>
      </p:pic>
      <p:sp>
        <p:nvSpPr>
          <p:cNvPr id="57" name="TextBox 56"/>
          <p:cNvSpPr txBox="1"/>
          <p:nvPr/>
        </p:nvSpPr>
        <p:spPr>
          <a:xfrm>
            <a:off x="250824" y="1360220"/>
            <a:ext cx="1097280"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Athena</a:t>
            </a:r>
          </a:p>
        </p:txBody>
      </p:sp>
      <p:cxnSp>
        <p:nvCxnSpPr>
          <p:cNvPr id="59" name="Straight Connector 58"/>
          <p:cNvCxnSpPr/>
          <p:nvPr/>
        </p:nvCxnSpPr>
        <p:spPr>
          <a:xfrm>
            <a:off x="31940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2" name="Picture 5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346533" y="723588"/>
            <a:ext cx="504114" cy="607295"/>
          </a:xfrm>
          <a:prstGeom prst="rect">
            <a:avLst/>
          </a:prstGeom>
        </p:spPr>
      </p:pic>
      <p:sp>
        <p:nvSpPr>
          <p:cNvPr id="58" name="TextBox 57"/>
          <p:cNvSpPr txBox="1"/>
          <p:nvPr/>
        </p:nvSpPr>
        <p:spPr>
          <a:xfrm>
            <a:off x="3173428" y="1360220"/>
            <a:ext cx="850324" cy="155632"/>
          </a:xfrm>
          <a:prstGeom prst="rect">
            <a:avLst/>
          </a:prstGeom>
          <a:noFill/>
        </p:spPr>
        <p:txBody>
          <a:bodyPr wrap="square" lIns="0" tIns="0" rIns="0" bIns="0" rtlCol="0" anchor="t">
            <a:noAutofit/>
          </a:bodyPr>
          <a:lstStyle/>
          <a:p>
            <a:pPr algn="ctr"/>
            <a:r>
              <a:rPr lang="en-US" sz="1000" b="1" dirty="0"/>
              <a:t>Amazon </a:t>
            </a:r>
            <a:r>
              <a:rPr lang="en-US" sz="1000" b="1" dirty="0" err="1"/>
              <a:t>CloudSearch</a:t>
            </a:r>
            <a:endParaRPr lang="en-US" sz="1000" b="1" dirty="0"/>
          </a:p>
        </p:txBody>
      </p:sp>
      <p:cxnSp>
        <p:nvCxnSpPr>
          <p:cNvPr id="60" name="Straight Connector 59"/>
          <p:cNvCxnSpPr/>
          <p:nvPr/>
        </p:nvCxnSpPr>
        <p:spPr>
          <a:xfrm>
            <a:off x="311853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3178709" y="2531098"/>
            <a:ext cx="839762" cy="274320"/>
          </a:xfrm>
          <a:prstGeom prst="rect">
            <a:avLst/>
          </a:prstGeom>
          <a:noFill/>
        </p:spPr>
        <p:txBody>
          <a:bodyPr wrap="square" lIns="0" tIns="0" rIns="0" bIns="0" rtlCol="0" anchor="t">
            <a:noAutofit/>
          </a:bodyPr>
          <a:lstStyle/>
          <a:p>
            <a:pPr algn="ctr"/>
            <a:r>
              <a:rPr lang="en-US" sz="800" b="1" dirty="0"/>
              <a:t>search documents</a:t>
            </a:r>
            <a:endParaRPr lang="en-US" sz="1400" b="1" dirty="0"/>
          </a:p>
        </p:txBody>
      </p:sp>
      <p:pic>
        <p:nvPicPr>
          <p:cNvPr id="63" name="Picture 62"/>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343774" y="1866789"/>
            <a:ext cx="509632" cy="528508"/>
          </a:xfrm>
          <a:prstGeom prst="rect">
            <a:avLst/>
          </a:prstGeom>
        </p:spPr>
      </p:pic>
      <p:cxnSp>
        <p:nvCxnSpPr>
          <p:cNvPr id="65" name="Straight Connector 64"/>
          <p:cNvCxnSpPr/>
          <p:nvPr/>
        </p:nvCxnSpPr>
        <p:spPr>
          <a:xfrm>
            <a:off x="416310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9" name="Picture 3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462028" y="684190"/>
            <a:ext cx="543291" cy="651950"/>
          </a:xfrm>
          <a:prstGeom prst="rect">
            <a:avLst/>
          </a:prstGeom>
        </p:spPr>
      </p:pic>
      <p:sp>
        <p:nvSpPr>
          <p:cNvPr id="50" name="TextBox 49"/>
          <p:cNvSpPr txBox="1"/>
          <p:nvPr/>
        </p:nvSpPr>
        <p:spPr>
          <a:xfrm>
            <a:off x="4169655" y="1360220"/>
            <a:ext cx="1128037" cy="155632"/>
          </a:xfrm>
          <a:prstGeom prst="rect">
            <a:avLst/>
          </a:prstGeom>
          <a:noFill/>
        </p:spPr>
        <p:txBody>
          <a:bodyPr wrap="square" lIns="0" tIns="0" rIns="0" bIns="0" rtlCol="0" anchor="t">
            <a:noAutofit/>
          </a:bodyPr>
          <a:lstStyle/>
          <a:p>
            <a:pPr algn="ctr"/>
            <a:r>
              <a:rPr lang="en-US" sz="1000" b="1" dirty="0"/>
              <a:t>Amazon ES</a:t>
            </a:r>
          </a:p>
        </p:txBody>
      </p:sp>
      <p:cxnSp>
        <p:nvCxnSpPr>
          <p:cNvPr id="79" name="Straight Connector 78"/>
          <p:cNvCxnSpPr/>
          <p:nvPr/>
        </p:nvCxnSpPr>
        <p:spPr>
          <a:xfrm>
            <a:off x="425361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0" name="Picture 7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362207" y="727766"/>
            <a:ext cx="544780" cy="598939"/>
          </a:xfrm>
          <a:prstGeom prst="rect">
            <a:avLst/>
          </a:prstGeom>
        </p:spPr>
      </p:pic>
      <p:sp>
        <p:nvSpPr>
          <p:cNvPr id="81" name="TextBox 80"/>
          <p:cNvSpPr txBox="1"/>
          <p:nvPr/>
        </p:nvSpPr>
        <p:spPr>
          <a:xfrm>
            <a:off x="7268837" y="1360220"/>
            <a:ext cx="731520" cy="155632"/>
          </a:xfrm>
          <a:prstGeom prst="rect">
            <a:avLst/>
          </a:prstGeom>
          <a:noFill/>
        </p:spPr>
        <p:txBody>
          <a:bodyPr wrap="square" lIns="0" tIns="0" rIns="0" bIns="0" rtlCol="0" anchor="t">
            <a:noAutofit/>
          </a:bodyPr>
          <a:lstStyle/>
          <a:p>
            <a:pPr algn="ctr"/>
            <a:r>
              <a:rPr lang="en-US" sz="1000" b="1" dirty="0"/>
              <a:t>Amazon Redshift*</a:t>
            </a:r>
          </a:p>
        </p:txBody>
      </p:sp>
      <p:sp>
        <p:nvSpPr>
          <p:cNvPr id="56" name="TextBox 55"/>
          <p:cNvSpPr txBox="1"/>
          <p:nvPr/>
        </p:nvSpPr>
        <p:spPr>
          <a:xfrm>
            <a:off x="7262332" y="2534480"/>
            <a:ext cx="744530" cy="274320"/>
          </a:xfrm>
          <a:prstGeom prst="rect">
            <a:avLst/>
          </a:prstGeom>
          <a:noFill/>
        </p:spPr>
        <p:txBody>
          <a:bodyPr wrap="square" lIns="0" tIns="0" rIns="0" bIns="0" rtlCol="0" anchor="t">
            <a:noAutofit/>
          </a:bodyPr>
          <a:lstStyle/>
          <a:p>
            <a:pPr algn="ctr"/>
            <a:r>
              <a:rPr lang="en-US" sz="800" b="1" dirty="0"/>
              <a:t>dense compute node</a:t>
            </a:r>
            <a:endParaRPr lang="en-US" sz="1400" b="1" dirty="0"/>
          </a:p>
        </p:txBody>
      </p:sp>
      <p:pic>
        <p:nvPicPr>
          <p:cNvPr id="67" name="Picture 6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409866" y="1856116"/>
            <a:ext cx="449462" cy="512387"/>
          </a:xfrm>
          <a:prstGeom prst="rect">
            <a:avLst/>
          </a:prstGeom>
        </p:spPr>
      </p:pic>
      <p:sp>
        <p:nvSpPr>
          <p:cNvPr id="71" name="TextBox 70"/>
          <p:cNvSpPr txBox="1"/>
          <p:nvPr/>
        </p:nvSpPr>
        <p:spPr>
          <a:xfrm>
            <a:off x="7314557" y="3588345"/>
            <a:ext cx="640080" cy="274320"/>
          </a:xfrm>
          <a:prstGeom prst="rect">
            <a:avLst/>
          </a:prstGeom>
          <a:noFill/>
        </p:spPr>
        <p:txBody>
          <a:bodyPr wrap="square" lIns="0" tIns="0" rIns="0" bIns="0" rtlCol="0" anchor="t">
            <a:noAutofit/>
          </a:bodyPr>
          <a:lstStyle/>
          <a:p>
            <a:pPr algn="ctr"/>
            <a:r>
              <a:rPr lang="en-US" sz="800" b="1" dirty="0"/>
              <a:t>dense storage node</a:t>
            </a:r>
            <a:endParaRPr lang="en-US" sz="1400" b="1" dirty="0"/>
          </a:p>
        </p:txBody>
      </p:sp>
      <p:pic>
        <p:nvPicPr>
          <p:cNvPr id="82" name="Picture 81"/>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409866" y="2925544"/>
            <a:ext cx="449462" cy="512387"/>
          </a:xfrm>
          <a:prstGeom prst="rect">
            <a:avLst/>
          </a:prstGeom>
        </p:spPr>
      </p:pic>
      <p:cxnSp>
        <p:nvCxnSpPr>
          <p:cNvPr id="86" name="Straight Connector 85"/>
          <p:cNvCxnSpPr/>
          <p:nvPr/>
        </p:nvCxnSpPr>
        <p:spPr>
          <a:xfrm>
            <a:off x="715453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8" name="TextBox 87"/>
          <p:cNvSpPr txBox="1"/>
          <p:nvPr/>
        </p:nvSpPr>
        <p:spPr>
          <a:xfrm>
            <a:off x="5503865" y="114936"/>
            <a:ext cx="3496869" cy="261610"/>
          </a:xfrm>
          <a:prstGeom prst="rect">
            <a:avLst/>
          </a:prstGeom>
          <a:noFill/>
        </p:spPr>
        <p:txBody>
          <a:bodyPr wrap="square" rtlCol="0">
            <a:spAutoFit/>
          </a:bodyPr>
          <a:lstStyle/>
          <a:p>
            <a:pPr algn="r"/>
            <a:r>
              <a:rPr lang="en-US" sz="1050" i="1" dirty="0">
                <a:solidFill>
                  <a:schemeClr val="accent6">
                    <a:lumMod val="60000"/>
                    <a:lumOff val="40000"/>
                  </a:schemeClr>
                </a:solidFill>
              </a:rPr>
              <a:t>Analytics icons continue on next slide</a:t>
            </a:r>
          </a:p>
        </p:txBody>
      </p:sp>
      <p:sp>
        <p:nvSpPr>
          <p:cNvPr id="89" name="TextBox 88"/>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spTree>
    <p:extLst>
      <p:ext uri="{BB962C8B-B14F-4D97-AF65-F5344CB8AC3E}">
        <p14:creationId xmlns:p14="http://schemas.microsoft.com/office/powerpoint/2010/main" val="11201375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Analytics (Continued)</a:t>
            </a:r>
          </a:p>
        </p:txBody>
      </p:sp>
      <p:cxnSp>
        <p:nvCxnSpPr>
          <p:cNvPr id="5" name="Straight Connector 4"/>
          <p:cNvCxnSpPr/>
          <p:nvPr/>
        </p:nvCxnSpPr>
        <p:spPr>
          <a:xfrm>
            <a:off x="134857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2732" y="700368"/>
            <a:ext cx="544780" cy="653736"/>
          </a:xfrm>
          <a:prstGeom prst="rect">
            <a:avLst/>
          </a:prstGeom>
        </p:spPr>
      </p:pic>
      <p:sp>
        <p:nvSpPr>
          <p:cNvPr id="12" name="TextBox 11"/>
          <p:cNvSpPr txBox="1"/>
          <p:nvPr/>
        </p:nvSpPr>
        <p:spPr>
          <a:xfrm>
            <a:off x="1549362" y="1360220"/>
            <a:ext cx="731520" cy="155632"/>
          </a:xfrm>
          <a:prstGeom prst="rect">
            <a:avLst/>
          </a:prstGeom>
          <a:noFill/>
        </p:spPr>
        <p:txBody>
          <a:bodyPr wrap="square" lIns="0" tIns="0" rIns="0" bIns="0" rtlCol="0" anchor="t">
            <a:noAutofit/>
          </a:bodyPr>
          <a:lstStyle/>
          <a:p>
            <a:pPr algn="ctr"/>
            <a:r>
              <a:rPr lang="en-US" sz="1000" b="1" dirty="0"/>
              <a:t>AWS Data Pipeline</a:t>
            </a:r>
          </a:p>
        </p:txBody>
      </p:sp>
      <p:cxnSp>
        <p:nvCxnSpPr>
          <p:cNvPr id="6" name="Straight Connector 5"/>
          <p:cNvCxnSpPr/>
          <p:nvPr/>
        </p:nvCxnSpPr>
        <p:spPr>
          <a:xfrm>
            <a:off x="143506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59137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705677" y="1360220"/>
            <a:ext cx="731520" cy="155632"/>
          </a:xfrm>
          <a:prstGeom prst="rect">
            <a:avLst/>
          </a:prstGeom>
          <a:noFill/>
        </p:spPr>
        <p:txBody>
          <a:bodyPr wrap="square" lIns="0" tIns="0" rIns="0" bIns="0" rtlCol="0" anchor="t">
            <a:noAutofit/>
          </a:bodyPr>
          <a:lstStyle/>
          <a:p>
            <a:pPr algn="ctr"/>
            <a:r>
              <a:rPr lang="en-US" sz="1000" b="1" dirty="0"/>
              <a:t>AWS Glue</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8211" y="700368"/>
            <a:ext cx="526453" cy="636067"/>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833" y="816924"/>
            <a:ext cx="420624" cy="420624"/>
          </a:xfrm>
          <a:prstGeom prst="rect">
            <a:avLst/>
          </a:prstGeom>
        </p:spPr>
      </p:pic>
      <p:sp>
        <p:nvSpPr>
          <p:cNvPr id="15" name="TextBox 14"/>
          <p:cNvSpPr txBox="1"/>
          <p:nvPr/>
        </p:nvSpPr>
        <p:spPr>
          <a:xfrm>
            <a:off x="409385" y="1360220"/>
            <a:ext cx="731520" cy="155632"/>
          </a:xfrm>
          <a:prstGeom prst="rect">
            <a:avLst/>
          </a:prstGeom>
          <a:noFill/>
        </p:spPr>
        <p:txBody>
          <a:bodyPr wrap="square" lIns="0" tIns="0" rIns="0" bIns="0" rtlCol="0" anchor="t">
            <a:noAutofit/>
          </a:bodyPr>
          <a:lstStyle/>
          <a:p>
            <a:pPr algn="ctr"/>
            <a:r>
              <a:rPr lang="en-US" sz="1000" b="1" dirty="0"/>
              <a:t>Amazon </a:t>
            </a:r>
            <a:r>
              <a:rPr lang="en-US" sz="1000" b="1" dirty="0" err="1"/>
              <a:t>QuickSight</a:t>
            </a:r>
            <a:endParaRPr lang="en-US" sz="1000" b="1" dirty="0"/>
          </a:p>
        </p:txBody>
      </p:sp>
      <p:cxnSp>
        <p:nvCxnSpPr>
          <p:cNvPr id="16" name="Straight Connector 15"/>
          <p:cNvCxnSpPr/>
          <p:nvPr/>
        </p:nvCxnSpPr>
        <p:spPr>
          <a:xfrm>
            <a:off x="29508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249800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6651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Artificial Intelligence</a:t>
            </a:r>
          </a:p>
        </p:txBody>
      </p:sp>
    </p:spTree>
    <p:extLst>
      <p:ext uri="{BB962C8B-B14F-4D97-AF65-F5344CB8AC3E}">
        <p14:creationId xmlns:p14="http://schemas.microsoft.com/office/powerpoint/2010/main" val="30942577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Artificial Intelligence</a:t>
            </a:r>
          </a:p>
        </p:txBody>
      </p:sp>
      <p:cxnSp>
        <p:nvCxnSpPr>
          <p:cNvPr id="6" name="Straight Connector 5"/>
          <p:cNvCxnSpPr/>
          <p:nvPr/>
        </p:nvCxnSpPr>
        <p:spPr>
          <a:xfrm>
            <a:off x="135784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42535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905" y="726147"/>
            <a:ext cx="528778" cy="559882"/>
          </a:xfrm>
          <a:prstGeom prst="rect">
            <a:avLst/>
          </a:prstGeom>
        </p:spPr>
      </p:pic>
      <p:sp>
        <p:nvSpPr>
          <p:cNvPr id="8" name="TextBox 7"/>
          <p:cNvSpPr txBox="1"/>
          <p:nvPr/>
        </p:nvSpPr>
        <p:spPr>
          <a:xfrm>
            <a:off x="322519" y="1360404"/>
            <a:ext cx="943550" cy="155448"/>
          </a:xfrm>
          <a:prstGeom prst="rect">
            <a:avLst/>
          </a:prstGeom>
          <a:noFill/>
        </p:spPr>
        <p:txBody>
          <a:bodyPr wrap="square" lIns="0" tIns="0" rIns="0" bIns="0" rtlCol="0" anchor="t">
            <a:noAutofit/>
          </a:bodyPr>
          <a:lstStyle/>
          <a:p>
            <a:pPr algn="ctr"/>
            <a:r>
              <a:rPr lang="en-US" sz="1000" b="1" dirty="0"/>
              <a:t>Amazon </a:t>
            </a:r>
          </a:p>
          <a:p>
            <a:pPr algn="ctr"/>
            <a:r>
              <a:rPr lang="en-US" sz="1000" b="1" dirty="0"/>
              <a:t>Lex</a:t>
            </a:r>
          </a:p>
        </p:txBody>
      </p:sp>
      <p:cxnSp>
        <p:nvCxnSpPr>
          <p:cNvPr id="11" name="Straight Connector 10"/>
          <p:cNvCxnSpPr/>
          <p:nvPr/>
        </p:nvCxnSpPr>
        <p:spPr>
          <a:xfrm>
            <a:off x="31423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7804" y="689140"/>
            <a:ext cx="544780" cy="653098"/>
          </a:xfrm>
          <a:prstGeom prst="rect">
            <a:avLst/>
          </a:prstGeom>
        </p:spPr>
      </p:pic>
      <p:sp>
        <p:nvSpPr>
          <p:cNvPr id="9" name="TextBox 8"/>
          <p:cNvSpPr txBox="1"/>
          <p:nvPr/>
        </p:nvSpPr>
        <p:spPr>
          <a:xfrm>
            <a:off x="1418419" y="1360404"/>
            <a:ext cx="943550" cy="155448"/>
          </a:xfrm>
          <a:prstGeom prst="rect">
            <a:avLst/>
          </a:prstGeom>
          <a:noFill/>
        </p:spPr>
        <p:txBody>
          <a:bodyPr wrap="square" lIns="0" tIns="0" rIns="0" bIns="0" rtlCol="0" anchor="t">
            <a:noAutofit/>
          </a:bodyPr>
          <a:lstStyle/>
          <a:p>
            <a:pPr algn="ctr"/>
            <a:r>
              <a:rPr lang="en-US" sz="1000" b="1" dirty="0"/>
              <a:t>Amazon </a:t>
            </a:r>
          </a:p>
          <a:p>
            <a:pPr algn="ctr"/>
            <a:r>
              <a:rPr lang="en-US" sz="1000" b="1" dirty="0"/>
              <a:t>Polly</a:t>
            </a:r>
          </a:p>
        </p:txBody>
      </p:sp>
      <p:cxnSp>
        <p:nvCxnSpPr>
          <p:cNvPr id="13" name="Straight Connector 12"/>
          <p:cNvCxnSpPr/>
          <p:nvPr/>
        </p:nvCxnSpPr>
        <p:spPr>
          <a:xfrm>
            <a:off x="141013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361374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4006" y="701261"/>
            <a:ext cx="539599" cy="651950"/>
          </a:xfrm>
          <a:prstGeom prst="rect">
            <a:avLst/>
          </a:prstGeom>
        </p:spPr>
      </p:pic>
      <p:sp>
        <p:nvSpPr>
          <p:cNvPr id="15" name="TextBox 14"/>
          <p:cNvSpPr txBox="1"/>
          <p:nvPr/>
        </p:nvSpPr>
        <p:spPr>
          <a:xfrm>
            <a:off x="3545165" y="1360220"/>
            <a:ext cx="1097280" cy="155632"/>
          </a:xfrm>
          <a:prstGeom prst="rect">
            <a:avLst/>
          </a:prstGeom>
          <a:noFill/>
        </p:spPr>
        <p:txBody>
          <a:bodyPr wrap="square" lIns="0" tIns="0" rIns="0" bIns="0" rtlCol="0" anchor="t">
            <a:noAutofit/>
          </a:bodyPr>
          <a:lstStyle/>
          <a:p>
            <a:pPr algn="ctr"/>
            <a:r>
              <a:rPr lang="en-US" sz="1000" b="1" spc="-50" dirty="0"/>
              <a:t> Amazon Machine Learning</a:t>
            </a:r>
          </a:p>
        </p:txBody>
      </p:sp>
      <p:cxnSp>
        <p:nvCxnSpPr>
          <p:cNvPr id="18" name="Straight Connector 17"/>
          <p:cNvCxnSpPr/>
          <p:nvPr/>
        </p:nvCxnSpPr>
        <p:spPr>
          <a:xfrm>
            <a:off x="349006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88279" y="688821"/>
            <a:ext cx="533234" cy="643018"/>
          </a:xfrm>
          <a:prstGeom prst="rect">
            <a:avLst/>
          </a:prstGeom>
        </p:spPr>
      </p:pic>
      <p:sp>
        <p:nvSpPr>
          <p:cNvPr id="10" name="TextBox 9"/>
          <p:cNvSpPr txBox="1"/>
          <p:nvPr/>
        </p:nvSpPr>
        <p:spPr>
          <a:xfrm>
            <a:off x="2483121" y="1360404"/>
            <a:ext cx="943550" cy="155448"/>
          </a:xfrm>
          <a:prstGeom prst="rect">
            <a:avLst/>
          </a:prstGeom>
          <a:noFill/>
        </p:spPr>
        <p:txBody>
          <a:bodyPr wrap="square" lIns="0" tIns="0" rIns="0" bIns="0" rtlCol="0" anchor="t">
            <a:noAutofit/>
          </a:bodyPr>
          <a:lstStyle/>
          <a:p>
            <a:pPr algn="ctr"/>
            <a:r>
              <a:rPr lang="en-US" sz="1000" b="1" dirty="0"/>
              <a:t>Amazon </a:t>
            </a:r>
            <a:r>
              <a:rPr lang="en-US" sz="1000" b="1" dirty="0" err="1"/>
              <a:t>Rekognition</a:t>
            </a:r>
            <a:endParaRPr lang="en-US" sz="1000" b="1" dirty="0"/>
          </a:p>
        </p:txBody>
      </p:sp>
      <p:cxnSp>
        <p:nvCxnSpPr>
          <p:cNvPr id="20" name="Straight Connector 19"/>
          <p:cNvCxnSpPr/>
          <p:nvPr/>
        </p:nvCxnSpPr>
        <p:spPr>
          <a:xfrm>
            <a:off x="247483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01448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Mobile Services</a:t>
            </a:r>
          </a:p>
        </p:txBody>
      </p:sp>
    </p:spTree>
    <p:extLst>
      <p:ext uri="{BB962C8B-B14F-4D97-AF65-F5344CB8AC3E}">
        <p14:creationId xmlns:p14="http://schemas.microsoft.com/office/powerpoint/2010/main" val="677737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a:t>
            </a:r>
          </a:p>
        </p:txBody>
      </p:sp>
    </p:spTree>
    <p:extLst>
      <p:ext uri="{BB962C8B-B14F-4D97-AF65-F5344CB8AC3E}">
        <p14:creationId xmlns:p14="http://schemas.microsoft.com/office/powerpoint/2010/main" val="12557356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Mobile Services</a:t>
            </a:r>
          </a:p>
        </p:txBody>
      </p:sp>
      <p:cxnSp>
        <p:nvCxnSpPr>
          <p:cNvPr id="16" name="Straight Connector 15"/>
          <p:cNvCxnSpPr/>
          <p:nvPr/>
        </p:nvCxnSpPr>
        <p:spPr>
          <a:xfrm>
            <a:off x="243221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50151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457082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36290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2032" y="681967"/>
            <a:ext cx="536997" cy="653735"/>
          </a:xfrm>
          <a:prstGeom prst="rect">
            <a:avLst/>
          </a:prstGeom>
        </p:spPr>
      </p:pic>
      <p:sp>
        <p:nvSpPr>
          <p:cNvPr id="126" name="TextBox 125"/>
          <p:cNvSpPr txBox="1"/>
          <p:nvPr/>
        </p:nvSpPr>
        <p:spPr>
          <a:xfrm>
            <a:off x="4653154" y="1360220"/>
            <a:ext cx="894752" cy="155632"/>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a:t>Device Farm</a:t>
            </a:r>
          </a:p>
        </p:txBody>
      </p:sp>
      <p:cxnSp>
        <p:nvCxnSpPr>
          <p:cNvPr id="130" name="Straight Connector 129"/>
          <p:cNvCxnSpPr/>
          <p:nvPr/>
        </p:nvCxnSpPr>
        <p:spPr>
          <a:xfrm>
            <a:off x="462047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64091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56217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6834" y="681967"/>
            <a:ext cx="590796" cy="670728"/>
          </a:xfrm>
          <a:prstGeom prst="rect">
            <a:avLst/>
          </a:prstGeom>
        </p:spPr>
      </p:pic>
      <p:sp>
        <p:nvSpPr>
          <p:cNvPr id="49" name="TextBox 48"/>
          <p:cNvSpPr txBox="1"/>
          <p:nvPr/>
        </p:nvSpPr>
        <p:spPr>
          <a:xfrm>
            <a:off x="3594856" y="1360220"/>
            <a:ext cx="894752" cy="155632"/>
          </a:xfrm>
          <a:prstGeom prst="rect">
            <a:avLst/>
          </a:prstGeom>
          <a:noFill/>
        </p:spPr>
        <p:txBody>
          <a:bodyPr wrap="square" lIns="0" tIns="0" rIns="0" bIns="0" rtlCol="0" anchor="t">
            <a:noAutofit/>
          </a:bodyPr>
          <a:lstStyle/>
          <a:p>
            <a:pPr algn="ctr"/>
            <a:r>
              <a:rPr lang="en-US" sz="1000" b="1" dirty="0"/>
              <a:t>Amazon Pinpoint</a:t>
            </a:r>
          </a:p>
        </p:txBody>
      </p:sp>
      <p:sp>
        <p:nvSpPr>
          <p:cNvPr id="27" name="TextBox 26"/>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2929" y="681967"/>
            <a:ext cx="614834" cy="670728"/>
          </a:xfrm>
          <a:prstGeom prst="rect">
            <a:avLst/>
          </a:prstGeom>
        </p:spPr>
      </p:pic>
      <p:sp>
        <p:nvSpPr>
          <p:cNvPr id="38" name="TextBox 37"/>
          <p:cNvSpPr txBox="1"/>
          <p:nvPr/>
        </p:nvSpPr>
        <p:spPr>
          <a:xfrm>
            <a:off x="342970" y="1360220"/>
            <a:ext cx="894752" cy="155632"/>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a:t>Mobile Hub</a:t>
            </a:r>
          </a:p>
        </p:txBody>
      </p:sp>
      <p:cxnSp>
        <p:nvCxnSpPr>
          <p:cNvPr id="39" name="Straight Connector 38"/>
          <p:cNvCxnSpPr/>
          <p:nvPr/>
        </p:nvCxnSpPr>
        <p:spPr>
          <a:xfrm>
            <a:off x="31028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141405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3431" y="689421"/>
            <a:ext cx="521366" cy="625640"/>
          </a:xfrm>
          <a:prstGeom prst="rect">
            <a:avLst/>
          </a:prstGeom>
        </p:spPr>
      </p:pic>
      <p:sp>
        <p:nvSpPr>
          <p:cNvPr id="43" name="TextBox 42"/>
          <p:cNvSpPr txBox="1"/>
          <p:nvPr/>
        </p:nvSpPr>
        <p:spPr>
          <a:xfrm>
            <a:off x="1446738" y="1360220"/>
            <a:ext cx="894752" cy="155632"/>
          </a:xfrm>
          <a:prstGeom prst="rect">
            <a:avLst/>
          </a:prstGeom>
          <a:noFill/>
        </p:spPr>
        <p:txBody>
          <a:bodyPr wrap="square" lIns="0" tIns="0" rIns="0" bIns="0" rtlCol="0" anchor="t">
            <a:noAutofit/>
          </a:bodyPr>
          <a:lstStyle/>
          <a:p>
            <a:pPr algn="ctr"/>
            <a:r>
              <a:rPr lang="en-US" sz="1000" b="1" dirty="0"/>
              <a:t>Amazon API Gateway*</a:t>
            </a:r>
            <a:endParaRPr lang="en-US" b="1" dirty="0"/>
          </a:p>
        </p:txBody>
      </p:sp>
      <p:pic>
        <p:nvPicPr>
          <p:cNvPr id="45" name="Picture 4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97870" y="698208"/>
            <a:ext cx="519942" cy="623930"/>
          </a:xfrm>
          <a:prstGeom prst="rect">
            <a:avLst/>
          </a:prstGeom>
        </p:spPr>
      </p:pic>
      <p:sp>
        <p:nvSpPr>
          <p:cNvPr id="47" name="TextBox 46"/>
          <p:cNvSpPr txBox="1"/>
          <p:nvPr/>
        </p:nvSpPr>
        <p:spPr>
          <a:xfrm>
            <a:off x="2510465"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err="1"/>
              <a:t>Cognito</a:t>
            </a:r>
            <a:endParaRPr lang="en-US" b="1" dirty="0"/>
          </a:p>
        </p:txBody>
      </p:sp>
      <p:cxnSp>
        <p:nvCxnSpPr>
          <p:cNvPr id="48" name="Straight Connector 47"/>
          <p:cNvCxnSpPr/>
          <p:nvPr/>
        </p:nvCxnSpPr>
        <p:spPr>
          <a:xfrm>
            <a:off x="247778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1" name="Picture 5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35712" y="774178"/>
            <a:ext cx="531809" cy="544779"/>
          </a:xfrm>
          <a:prstGeom prst="rect">
            <a:avLst/>
          </a:prstGeom>
        </p:spPr>
      </p:pic>
      <p:sp>
        <p:nvSpPr>
          <p:cNvPr id="52" name="TextBox 51"/>
          <p:cNvSpPr txBox="1"/>
          <p:nvPr/>
        </p:nvSpPr>
        <p:spPr>
          <a:xfrm>
            <a:off x="5691395" y="1360220"/>
            <a:ext cx="1020442" cy="155632"/>
          </a:xfrm>
          <a:prstGeom prst="rect">
            <a:avLst/>
          </a:prstGeom>
          <a:noFill/>
        </p:spPr>
        <p:txBody>
          <a:bodyPr wrap="square" lIns="0" tIns="0" rIns="0" bIns="0" rtlCol="0" anchor="t">
            <a:noAutofit/>
          </a:bodyPr>
          <a:lstStyle/>
          <a:p>
            <a:pPr algn="ctr"/>
            <a:r>
              <a:rPr lang="en-US" sz="1000" b="1" spc="-50" dirty="0"/>
              <a:t>Amazon </a:t>
            </a:r>
            <a:br>
              <a:rPr lang="en-US" sz="1000" b="1" spc="-50" dirty="0"/>
            </a:br>
            <a:r>
              <a:rPr lang="en-US" sz="1000" b="1" spc="-50" dirty="0"/>
              <a:t>Mobile Analytics</a:t>
            </a:r>
          </a:p>
        </p:txBody>
      </p:sp>
      <p:cxnSp>
        <p:nvCxnSpPr>
          <p:cNvPr id="53" name="Straight Connector 52"/>
          <p:cNvCxnSpPr/>
          <p:nvPr/>
        </p:nvCxnSpPr>
        <p:spPr>
          <a:xfrm>
            <a:off x="572155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67062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Services</a:t>
            </a:r>
          </a:p>
        </p:txBody>
      </p:sp>
    </p:spTree>
    <p:extLst>
      <p:ext uri="{BB962C8B-B14F-4D97-AF65-F5344CB8AC3E}">
        <p14:creationId xmlns:p14="http://schemas.microsoft.com/office/powerpoint/2010/main" val="32921209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Services</a:t>
            </a:r>
          </a:p>
        </p:txBody>
      </p:sp>
      <p:cxnSp>
        <p:nvCxnSpPr>
          <p:cNvPr id="16" name="Straight Connector 15"/>
          <p:cNvCxnSpPr/>
          <p:nvPr/>
        </p:nvCxnSpPr>
        <p:spPr>
          <a:xfrm>
            <a:off x="136244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46993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57460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67094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183" y="713212"/>
            <a:ext cx="518823" cy="625640"/>
          </a:xfrm>
          <a:prstGeom prst="rect">
            <a:avLst/>
          </a:prstGeom>
        </p:spPr>
      </p:pic>
      <p:sp>
        <p:nvSpPr>
          <p:cNvPr id="34" name="TextBox 33"/>
          <p:cNvSpPr txBox="1"/>
          <p:nvPr/>
        </p:nvSpPr>
        <p:spPr>
          <a:xfrm>
            <a:off x="289281" y="1360220"/>
            <a:ext cx="1060626" cy="155632"/>
          </a:xfrm>
          <a:prstGeom prst="rect">
            <a:avLst/>
          </a:prstGeom>
          <a:noFill/>
        </p:spPr>
        <p:txBody>
          <a:bodyPr wrap="square" lIns="0" tIns="0" rIns="0" bIns="0" rtlCol="0" anchor="t">
            <a:noAutofit/>
          </a:bodyPr>
          <a:lstStyle/>
          <a:p>
            <a:pPr algn="ctr"/>
            <a:r>
              <a:rPr lang="en-US" sz="1000" b="1" dirty="0"/>
              <a:t>AWS Step Functions</a:t>
            </a:r>
            <a:endParaRPr lang="en-US" b="1" dirty="0"/>
          </a:p>
        </p:txBody>
      </p:sp>
      <p:cxnSp>
        <p:nvCxnSpPr>
          <p:cNvPr id="35" name="Straight Connector 34"/>
          <p:cNvCxnSpPr/>
          <p:nvPr/>
        </p:nvCxnSpPr>
        <p:spPr>
          <a:xfrm>
            <a:off x="33953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142524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2911" y="699164"/>
            <a:ext cx="544780" cy="653736"/>
          </a:xfrm>
          <a:prstGeom prst="rect">
            <a:avLst/>
          </a:prstGeom>
        </p:spPr>
      </p:pic>
      <p:sp>
        <p:nvSpPr>
          <p:cNvPr id="39" name="TextBox 38"/>
          <p:cNvSpPr txBox="1"/>
          <p:nvPr/>
        </p:nvSpPr>
        <p:spPr>
          <a:xfrm>
            <a:off x="1585261" y="3587727"/>
            <a:ext cx="640080" cy="274320"/>
          </a:xfrm>
          <a:prstGeom prst="rect">
            <a:avLst/>
          </a:prstGeom>
          <a:noFill/>
        </p:spPr>
        <p:txBody>
          <a:bodyPr wrap="square" lIns="0" tIns="0" rIns="0" bIns="0" rtlCol="0" anchor="t">
            <a:noAutofit/>
          </a:bodyPr>
          <a:lstStyle/>
          <a:p>
            <a:pPr algn="ctr"/>
            <a:r>
              <a:rPr lang="en-US" sz="800" b="1" dirty="0"/>
              <a:t>worker</a:t>
            </a:r>
            <a:endParaRPr lang="en-US" sz="1400" b="1" dirty="0"/>
          </a:p>
        </p:txBody>
      </p:sp>
      <p:pic>
        <p:nvPicPr>
          <p:cNvPr id="40" name="Picture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2780" y="2949245"/>
            <a:ext cx="445042" cy="469767"/>
          </a:xfrm>
          <a:prstGeom prst="rect">
            <a:avLst/>
          </a:prstGeom>
        </p:spPr>
      </p:pic>
      <p:sp>
        <p:nvSpPr>
          <p:cNvPr id="41" name="TextBox 40"/>
          <p:cNvSpPr txBox="1"/>
          <p:nvPr/>
        </p:nvSpPr>
        <p:spPr>
          <a:xfrm>
            <a:off x="1585261" y="2535534"/>
            <a:ext cx="640080" cy="274320"/>
          </a:xfrm>
          <a:prstGeom prst="rect">
            <a:avLst/>
          </a:prstGeom>
          <a:noFill/>
        </p:spPr>
        <p:txBody>
          <a:bodyPr wrap="square" lIns="0" tIns="0" rIns="0" bIns="0" rtlCol="0" anchor="t">
            <a:noAutofit/>
          </a:bodyPr>
          <a:lstStyle/>
          <a:p>
            <a:pPr algn="ctr"/>
            <a:r>
              <a:rPr lang="en-US" sz="800" b="1" dirty="0"/>
              <a:t>decider</a:t>
            </a:r>
            <a:endParaRPr lang="en-US" sz="1400" b="1" dirty="0"/>
          </a:p>
        </p:txBody>
      </p:sp>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09657" y="1931116"/>
            <a:ext cx="391288" cy="412249"/>
          </a:xfrm>
          <a:prstGeom prst="rect">
            <a:avLst/>
          </a:prstGeom>
        </p:spPr>
      </p:pic>
      <p:sp>
        <p:nvSpPr>
          <p:cNvPr id="46" name="TextBox 45"/>
          <p:cNvSpPr txBox="1"/>
          <p:nvPr/>
        </p:nvSpPr>
        <p:spPr>
          <a:xfrm>
            <a:off x="1457925" y="1360220"/>
            <a:ext cx="894752" cy="155632"/>
          </a:xfrm>
          <a:prstGeom prst="rect">
            <a:avLst/>
          </a:prstGeom>
          <a:noFill/>
        </p:spPr>
        <p:txBody>
          <a:bodyPr wrap="square" lIns="0" tIns="0" rIns="0" bIns="0" rtlCol="0" anchor="t">
            <a:noAutofit/>
          </a:bodyPr>
          <a:lstStyle/>
          <a:p>
            <a:pPr algn="ctr"/>
            <a:r>
              <a:rPr lang="en-US" sz="1000" b="1" dirty="0"/>
              <a:t>Amazon</a:t>
            </a:r>
          </a:p>
          <a:p>
            <a:pPr algn="ctr"/>
            <a:r>
              <a:rPr lang="en-US" sz="1000" b="1" dirty="0"/>
              <a:t>SWF</a:t>
            </a:r>
            <a:endParaRPr lang="en-US" b="1" dirty="0"/>
          </a:p>
        </p:txBody>
      </p:sp>
      <p:pic>
        <p:nvPicPr>
          <p:cNvPr id="48" name="Picture 4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5425" y="689421"/>
            <a:ext cx="521366" cy="625640"/>
          </a:xfrm>
          <a:prstGeom prst="rect">
            <a:avLst/>
          </a:prstGeom>
        </p:spPr>
      </p:pic>
      <p:sp>
        <p:nvSpPr>
          <p:cNvPr id="49" name="TextBox 48"/>
          <p:cNvSpPr txBox="1"/>
          <p:nvPr/>
        </p:nvSpPr>
        <p:spPr>
          <a:xfrm>
            <a:off x="2568732" y="1360220"/>
            <a:ext cx="894752" cy="155632"/>
          </a:xfrm>
          <a:prstGeom prst="rect">
            <a:avLst/>
          </a:prstGeom>
          <a:noFill/>
        </p:spPr>
        <p:txBody>
          <a:bodyPr wrap="square" lIns="0" tIns="0" rIns="0" bIns="0" rtlCol="0" anchor="t">
            <a:noAutofit/>
          </a:bodyPr>
          <a:lstStyle/>
          <a:p>
            <a:pPr algn="ctr"/>
            <a:r>
              <a:rPr lang="en-US" sz="1000" b="1" dirty="0"/>
              <a:t>Amazon API Gateway</a:t>
            </a:r>
            <a:endParaRPr lang="en-US" b="1" dirty="0"/>
          </a:p>
        </p:txBody>
      </p:sp>
      <p:cxnSp>
        <p:nvCxnSpPr>
          <p:cNvPr id="50" name="Straight Connector 49"/>
          <p:cNvCxnSpPr/>
          <p:nvPr/>
        </p:nvCxnSpPr>
        <p:spPr>
          <a:xfrm>
            <a:off x="2536048"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2" name="Picture 5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50393" y="713212"/>
            <a:ext cx="521366" cy="625640"/>
          </a:xfrm>
          <a:prstGeom prst="rect">
            <a:avLst/>
          </a:prstGeom>
        </p:spPr>
      </p:pic>
      <p:sp>
        <p:nvSpPr>
          <p:cNvPr id="53" name="TextBox 52"/>
          <p:cNvSpPr txBox="1"/>
          <p:nvPr/>
        </p:nvSpPr>
        <p:spPr>
          <a:xfrm>
            <a:off x="3580763" y="1360220"/>
            <a:ext cx="1060626" cy="155632"/>
          </a:xfrm>
          <a:prstGeom prst="rect">
            <a:avLst/>
          </a:prstGeom>
          <a:noFill/>
        </p:spPr>
        <p:txBody>
          <a:bodyPr wrap="square" lIns="0" tIns="0" rIns="0" bIns="0" rtlCol="0" anchor="t">
            <a:noAutofit/>
          </a:bodyPr>
          <a:lstStyle/>
          <a:p>
            <a:pPr algn="ctr"/>
            <a:r>
              <a:rPr lang="en-US" sz="1000" b="1" dirty="0"/>
              <a:t>Amazon Elastic </a:t>
            </a:r>
            <a:br>
              <a:rPr lang="en-US" sz="1000" b="1" dirty="0"/>
            </a:br>
            <a:r>
              <a:rPr lang="en-US" sz="1000" b="1" dirty="0"/>
              <a:t>Transcoder</a:t>
            </a:r>
            <a:endParaRPr lang="en-US" b="1" dirty="0"/>
          </a:p>
        </p:txBody>
      </p:sp>
      <p:cxnSp>
        <p:nvCxnSpPr>
          <p:cNvPr id="54" name="Straight Connector 53"/>
          <p:cNvCxnSpPr/>
          <p:nvPr/>
        </p:nvCxnSpPr>
        <p:spPr>
          <a:xfrm>
            <a:off x="363101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6" name="Picture 5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32388" y="699164"/>
            <a:ext cx="544780" cy="653736"/>
          </a:xfrm>
          <a:prstGeom prst="rect">
            <a:avLst/>
          </a:prstGeom>
        </p:spPr>
      </p:pic>
      <p:sp>
        <p:nvSpPr>
          <p:cNvPr id="57" name="TextBox 56"/>
          <p:cNvSpPr txBox="1"/>
          <p:nvPr/>
        </p:nvSpPr>
        <p:spPr>
          <a:xfrm>
            <a:off x="4719065" y="1360220"/>
            <a:ext cx="971427" cy="154723"/>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err="1"/>
              <a:t>AppStream</a:t>
            </a:r>
            <a:r>
              <a:rPr lang="en-US" sz="1000" b="1" dirty="0"/>
              <a:t> 2.0*</a:t>
            </a:r>
            <a:endParaRPr lang="en-US" b="1" dirty="0"/>
          </a:p>
        </p:txBody>
      </p:sp>
      <p:cxnSp>
        <p:nvCxnSpPr>
          <p:cNvPr id="58" name="Straight Connector 57"/>
          <p:cNvCxnSpPr/>
          <p:nvPr/>
        </p:nvCxnSpPr>
        <p:spPr>
          <a:xfrm>
            <a:off x="4724718"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4216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Messaging</a:t>
            </a:r>
          </a:p>
        </p:txBody>
      </p:sp>
    </p:spTree>
    <p:extLst>
      <p:ext uri="{BB962C8B-B14F-4D97-AF65-F5344CB8AC3E}">
        <p14:creationId xmlns:p14="http://schemas.microsoft.com/office/powerpoint/2010/main" val="15349487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Messaging</a:t>
            </a:r>
          </a:p>
        </p:txBody>
      </p:sp>
      <p:cxnSp>
        <p:nvCxnSpPr>
          <p:cNvPr id="14" name="Straight Connector 13"/>
          <p:cNvCxnSpPr/>
          <p:nvPr/>
        </p:nvCxnSpPr>
        <p:spPr>
          <a:xfrm>
            <a:off x="246057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354962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135671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pic>
        <p:nvPicPr>
          <p:cNvPr id="36" name="Picture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291" y="699164"/>
            <a:ext cx="544780" cy="653736"/>
          </a:xfrm>
          <a:prstGeom prst="rect">
            <a:avLst/>
          </a:prstGeom>
        </p:spPr>
      </p:pic>
      <p:sp>
        <p:nvSpPr>
          <p:cNvPr id="37" name="TextBox 36"/>
          <p:cNvSpPr txBox="1"/>
          <p:nvPr/>
        </p:nvSpPr>
        <p:spPr>
          <a:xfrm>
            <a:off x="507641" y="3587727"/>
            <a:ext cx="640080" cy="274320"/>
          </a:xfrm>
          <a:prstGeom prst="rect">
            <a:avLst/>
          </a:prstGeom>
          <a:noFill/>
        </p:spPr>
        <p:txBody>
          <a:bodyPr wrap="square" lIns="0" tIns="0" rIns="0" bIns="0" rtlCol="0" anchor="t">
            <a:noAutofit/>
          </a:bodyPr>
          <a:lstStyle/>
          <a:p>
            <a:pPr algn="ctr"/>
            <a:r>
              <a:rPr lang="en-US" sz="800" b="1" dirty="0"/>
              <a:t>queue</a:t>
            </a:r>
            <a:endParaRPr lang="en-US" sz="1400" b="1" dirty="0"/>
          </a:p>
        </p:txBody>
      </p:sp>
      <p:pic>
        <p:nvPicPr>
          <p:cNvPr id="48" name="Picture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160" y="3035780"/>
            <a:ext cx="445042" cy="296694"/>
          </a:xfrm>
          <a:prstGeom prst="rect">
            <a:avLst/>
          </a:prstGeom>
        </p:spPr>
      </p:pic>
      <p:sp>
        <p:nvSpPr>
          <p:cNvPr id="49" name="TextBox 48"/>
          <p:cNvSpPr txBox="1"/>
          <p:nvPr/>
        </p:nvSpPr>
        <p:spPr>
          <a:xfrm>
            <a:off x="507641" y="2535534"/>
            <a:ext cx="640080" cy="274320"/>
          </a:xfrm>
          <a:prstGeom prst="rect">
            <a:avLst/>
          </a:prstGeom>
          <a:noFill/>
        </p:spPr>
        <p:txBody>
          <a:bodyPr wrap="square" lIns="0" tIns="0" rIns="0" bIns="0" rtlCol="0" anchor="t">
            <a:noAutofit/>
          </a:bodyPr>
          <a:lstStyle/>
          <a:p>
            <a:pPr algn="ctr"/>
            <a:r>
              <a:rPr lang="en-US" sz="800" b="1" dirty="0"/>
              <a:t>message</a:t>
            </a:r>
            <a:endParaRPr lang="en-US" sz="1400" b="1" dirty="0"/>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087" y="1886743"/>
            <a:ext cx="389189" cy="460881"/>
          </a:xfrm>
          <a:prstGeom prst="rect">
            <a:avLst/>
          </a:prstGeom>
        </p:spPr>
      </p:pic>
      <p:sp>
        <p:nvSpPr>
          <p:cNvPr id="55" name="TextBox 54"/>
          <p:cNvSpPr txBox="1"/>
          <p:nvPr/>
        </p:nvSpPr>
        <p:spPr>
          <a:xfrm>
            <a:off x="380305"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SQS</a:t>
            </a:r>
            <a:endParaRPr lang="en-US" b="1" dirty="0"/>
          </a:p>
        </p:txBody>
      </p:sp>
      <p:cxnSp>
        <p:nvCxnSpPr>
          <p:cNvPr id="56" name="Straight Connector 55"/>
          <p:cNvCxnSpPr/>
          <p:nvPr/>
        </p:nvCxnSpPr>
        <p:spPr>
          <a:xfrm>
            <a:off x="34762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9322" y="768592"/>
            <a:ext cx="521367" cy="521367"/>
          </a:xfrm>
          <a:prstGeom prst="rect">
            <a:avLst/>
          </a:prstGeom>
        </p:spPr>
      </p:pic>
      <p:sp>
        <p:nvSpPr>
          <p:cNvPr id="59" name="TextBox 58"/>
          <p:cNvSpPr txBox="1"/>
          <p:nvPr/>
        </p:nvSpPr>
        <p:spPr>
          <a:xfrm>
            <a:off x="1588115" y="2535854"/>
            <a:ext cx="643781" cy="274320"/>
          </a:xfrm>
          <a:prstGeom prst="rect">
            <a:avLst/>
          </a:prstGeom>
          <a:noFill/>
        </p:spPr>
        <p:txBody>
          <a:bodyPr wrap="square" lIns="0" tIns="0" rIns="0" bIns="0" rtlCol="0" anchor="t">
            <a:noAutofit/>
          </a:bodyPr>
          <a:lstStyle/>
          <a:p>
            <a:pPr algn="ctr"/>
            <a:r>
              <a:rPr lang="en-US" sz="800" b="1" dirty="0"/>
              <a:t>email notification</a:t>
            </a:r>
            <a:endParaRPr lang="en-US" sz="1400" b="1" dirty="0"/>
          </a:p>
        </p:txBody>
      </p:sp>
      <p:pic>
        <p:nvPicPr>
          <p:cNvPr id="60" name="Picture 5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40499" y="1958415"/>
            <a:ext cx="539013" cy="337781"/>
          </a:xfrm>
          <a:prstGeom prst="rect">
            <a:avLst/>
          </a:prstGeom>
        </p:spPr>
      </p:pic>
      <p:sp>
        <p:nvSpPr>
          <p:cNvPr id="61" name="TextBox 60"/>
          <p:cNvSpPr txBox="1"/>
          <p:nvPr/>
        </p:nvSpPr>
        <p:spPr>
          <a:xfrm>
            <a:off x="1588115" y="3582340"/>
            <a:ext cx="643781" cy="274320"/>
          </a:xfrm>
          <a:prstGeom prst="rect">
            <a:avLst/>
          </a:prstGeom>
          <a:noFill/>
        </p:spPr>
        <p:txBody>
          <a:bodyPr wrap="square" lIns="0" tIns="0" rIns="0" bIns="0" rtlCol="0" anchor="t">
            <a:noAutofit/>
          </a:bodyPr>
          <a:lstStyle/>
          <a:p>
            <a:pPr algn="ctr"/>
            <a:r>
              <a:rPr lang="en-US" sz="800" b="1" dirty="0"/>
              <a:t>HTTP notification</a:t>
            </a:r>
            <a:endParaRPr lang="en-US" sz="1400" b="1" dirty="0"/>
          </a:p>
        </p:txBody>
      </p:sp>
      <p:sp>
        <p:nvSpPr>
          <p:cNvPr id="62" name="TextBox 61"/>
          <p:cNvSpPr txBox="1"/>
          <p:nvPr/>
        </p:nvSpPr>
        <p:spPr>
          <a:xfrm>
            <a:off x="1588115" y="4654811"/>
            <a:ext cx="643781" cy="274320"/>
          </a:xfrm>
          <a:prstGeom prst="rect">
            <a:avLst/>
          </a:prstGeom>
          <a:noFill/>
        </p:spPr>
        <p:txBody>
          <a:bodyPr wrap="square" lIns="0" tIns="0" rIns="0" bIns="0" rtlCol="0" anchor="t">
            <a:noAutofit/>
          </a:bodyPr>
          <a:lstStyle/>
          <a:p>
            <a:pPr algn="ctr"/>
            <a:r>
              <a:rPr lang="en-US" sz="800" b="1" dirty="0"/>
              <a:t>topic</a:t>
            </a:r>
            <a:endParaRPr lang="en-US" sz="1400" b="1" dirty="0"/>
          </a:p>
        </p:txBody>
      </p:sp>
      <p:pic>
        <p:nvPicPr>
          <p:cNvPr id="63" name="Picture 6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40499" y="3006385"/>
            <a:ext cx="539013" cy="337781"/>
          </a:xfrm>
          <a:prstGeom prst="rect">
            <a:avLst/>
          </a:prstGeom>
          <a:noFill/>
          <a:ln>
            <a:noFill/>
          </a:ln>
        </p:spPr>
      </p:pic>
      <p:pic>
        <p:nvPicPr>
          <p:cNvPr id="64" name="Picture 6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45923" y="4105249"/>
            <a:ext cx="528165" cy="334933"/>
          </a:xfrm>
          <a:prstGeom prst="rect">
            <a:avLst/>
          </a:prstGeom>
        </p:spPr>
      </p:pic>
      <p:sp>
        <p:nvSpPr>
          <p:cNvPr id="65" name="TextBox 64"/>
          <p:cNvSpPr txBox="1"/>
          <p:nvPr/>
        </p:nvSpPr>
        <p:spPr>
          <a:xfrm>
            <a:off x="1462629"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SNS</a:t>
            </a:r>
          </a:p>
        </p:txBody>
      </p:sp>
      <p:cxnSp>
        <p:nvCxnSpPr>
          <p:cNvPr id="66" name="Straight Connector 65"/>
          <p:cNvCxnSpPr/>
          <p:nvPr/>
        </p:nvCxnSpPr>
        <p:spPr>
          <a:xfrm>
            <a:off x="142994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251907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9" name="Picture 6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03733" y="681967"/>
            <a:ext cx="590796" cy="670728"/>
          </a:xfrm>
          <a:prstGeom prst="rect">
            <a:avLst/>
          </a:prstGeom>
        </p:spPr>
      </p:pic>
      <p:sp>
        <p:nvSpPr>
          <p:cNvPr id="70" name="TextBox 69"/>
          <p:cNvSpPr txBox="1"/>
          <p:nvPr/>
        </p:nvSpPr>
        <p:spPr>
          <a:xfrm>
            <a:off x="2551755" y="1360220"/>
            <a:ext cx="894752" cy="155632"/>
          </a:xfrm>
          <a:prstGeom prst="rect">
            <a:avLst/>
          </a:prstGeom>
          <a:noFill/>
        </p:spPr>
        <p:txBody>
          <a:bodyPr wrap="square" lIns="0" tIns="0" rIns="0" bIns="0" rtlCol="0" anchor="t">
            <a:noAutofit/>
          </a:bodyPr>
          <a:lstStyle/>
          <a:p>
            <a:pPr algn="ctr"/>
            <a:r>
              <a:rPr lang="en-US" sz="1000" b="1" dirty="0"/>
              <a:t>Amazon Pinpoint*</a:t>
            </a:r>
          </a:p>
        </p:txBody>
      </p:sp>
      <p:pic>
        <p:nvPicPr>
          <p:cNvPr id="72" name="Picture 7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22187" y="709709"/>
            <a:ext cx="542268" cy="632646"/>
          </a:xfrm>
          <a:prstGeom prst="rect">
            <a:avLst/>
          </a:prstGeom>
        </p:spPr>
      </p:pic>
      <p:sp>
        <p:nvSpPr>
          <p:cNvPr id="73" name="TextBox 72"/>
          <p:cNvSpPr txBox="1"/>
          <p:nvPr/>
        </p:nvSpPr>
        <p:spPr>
          <a:xfrm>
            <a:off x="3773281" y="2535534"/>
            <a:ext cx="640080" cy="274320"/>
          </a:xfrm>
          <a:prstGeom prst="rect">
            <a:avLst/>
          </a:prstGeom>
          <a:noFill/>
        </p:spPr>
        <p:txBody>
          <a:bodyPr wrap="square" lIns="0" tIns="0" rIns="0" bIns="0" rtlCol="0" anchor="t">
            <a:noAutofit/>
          </a:bodyPr>
          <a:lstStyle/>
          <a:p>
            <a:pPr algn="ctr"/>
            <a:r>
              <a:rPr lang="en-US" sz="800" b="1" dirty="0"/>
              <a:t>email</a:t>
            </a:r>
            <a:endParaRPr lang="en-US" sz="1400" b="1" dirty="0"/>
          </a:p>
        </p:txBody>
      </p:sp>
      <p:pic>
        <p:nvPicPr>
          <p:cNvPr id="74" name="Picture 7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97699" y="1883509"/>
            <a:ext cx="591244" cy="459856"/>
          </a:xfrm>
          <a:prstGeom prst="rect">
            <a:avLst/>
          </a:prstGeom>
        </p:spPr>
      </p:pic>
      <p:sp>
        <p:nvSpPr>
          <p:cNvPr id="75" name="TextBox 74"/>
          <p:cNvSpPr txBox="1"/>
          <p:nvPr/>
        </p:nvSpPr>
        <p:spPr>
          <a:xfrm>
            <a:off x="3645945" y="1360220"/>
            <a:ext cx="894752" cy="155632"/>
          </a:xfrm>
          <a:prstGeom prst="rect">
            <a:avLst/>
          </a:prstGeom>
          <a:noFill/>
        </p:spPr>
        <p:txBody>
          <a:bodyPr wrap="square" lIns="0" tIns="0" rIns="0" bIns="0" rtlCol="0" anchor="t">
            <a:noAutofit/>
          </a:bodyPr>
          <a:lstStyle/>
          <a:p>
            <a:pPr algn="ctr"/>
            <a:r>
              <a:rPr lang="en-US" sz="1000" b="1" dirty="0"/>
              <a:t>Amazon</a:t>
            </a:r>
          </a:p>
          <a:p>
            <a:pPr algn="ctr"/>
            <a:r>
              <a:rPr lang="en-US" sz="1000" b="1" dirty="0"/>
              <a:t>SES</a:t>
            </a:r>
            <a:endParaRPr lang="en-US" b="1" dirty="0"/>
          </a:p>
        </p:txBody>
      </p:sp>
      <p:cxnSp>
        <p:nvCxnSpPr>
          <p:cNvPr id="76" name="Straight Connector 75"/>
          <p:cNvCxnSpPr/>
          <p:nvPr/>
        </p:nvCxnSpPr>
        <p:spPr>
          <a:xfrm>
            <a:off x="361326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2713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Business Productivity</a:t>
            </a:r>
          </a:p>
        </p:txBody>
      </p:sp>
    </p:spTree>
    <p:extLst>
      <p:ext uri="{BB962C8B-B14F-4D97-AF65-F5344CB8AC3E}">
        <p14:creationId xmlns:p14="http://schemas.microsoft.com/office/powerpoint/2010/main" val="17059493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Productivity</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8977" y="691004"/>
            <a:ext cx="537147" cy="62425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091" y="749414"/>
            <a:ext cx="508669" cy="507431"/>
          </a:xfrm>
          <a:prstGeom prst="rect">
            <a:avLst/>
          </a:prstGeom>
        </p:spPr>
      </p:pic>
      <p:cxnSp>
        <p:nvCxnSpPr>
          <p:cNvPr id="4" name="Straight Connector 3"/>
          <p:cNvCxnSpPr/>
          <p:nvPr/>
        </p:nvCxnSpPr>
        <p:spPr>
          <a:xfrm>
            <a:off x="135929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68049"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Chime</a:t>
            </a:r>
            <a:endParaRPr lang="en-US" b="1" dirty="0"/>
          </a:p>
        </p:txBody>
      </p:sp>
      <p:cxnSp>
        <p:nvCxnSpPr>
          <p:cNvPr id="9" name="Straight Connector 8"/>
          <p:cNvCxnSpPr/>
          <p:nvPr/>
        </p:nvCxnSpPr>
        <p:spPr>
          <a:xfrm>
            <a:off x="33536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540174"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err="1"/>
              <a:t>WorkMail</a:t>
            </a:r>
            <a:endParaRPr lang="en-US" b="1" dirty="0"/>
          </a:p>
        </p:txBody>
      </p:sp>
      <p:cxnSp>
        <p:nvCxnSpPr>
          <p:cNvPr id="11" name="Straight Connector 10"/>
          <p:cNvCxnSpPr/>
          <p:nvPr/>
        </p:nvCxnSpPr>
        <p:spPr>
          <a:xfrm>
            <a:off x="250749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8830" y="707552"/>
            <a:ext cx="508669" cy="591155"/>
          </a:xfrm>
          <a:prstGeom prst="rect">
            <a:avLst/>
          </a:prstGeom>
        </p:spPr>
      </p:pic>
      <p:cxnSp>
        <p:nvCxnSpPr>
          <p:cNvPr id="14" name="Straight Connector 13"/>
          <p:cNvCxnSpPr/>
          <p:nvPr/>
        </p:nvCxnSpPr>
        <p:spPr>
          <a:xfrm>
            <a:off x="244703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455788"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err="1"/>
              <a:t>WorkDocs</a:t>
            </a:r>
            <a:endParaRPr lang="en-US" b="1" dirty="0"/>
          </a:p>
        </p:txBody>
      </p:sp>
      <p:cxnSp>
        <p:nvCxnSpPr>
          <p:cNvPr id="16" name="Straight Connector 15"/>
          <p:cNvCxnSpPr/>
          <p:nvPr/>
        </p:nvCxnSpPr>
        <p:spPr>
          <a:xfrm>
            <a:off x="142310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27585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Desktop &amp; App Streaming</a:t>
            </a:r>
          </a:p>
        </p:txBody>
      </p:sp>
    </p:spTree>
    <p:extLst>
      <p:ext uri="{BB962C8B-B14F-4D97-AF65-F5344CB8AC3E}">
        <p14:creationId xmlns:p14="http://schemas.microsoft.com/office/powerpoint/2010/main" val="2540225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Desktop &amp; App Streaming</a:t>
            </a:r>
          </a:p>
        </p:txBody>
      </p:sp>
      <p:cxnSp>
        <p:nvCxnSpPr>
          <p:cNvPr id="24" name="Straight Connector 23"/>
          <p:cNvCxnSpPr/>
          <p:nvPr/>
        </p:nvCxnSpPr>
        <p:spPr>
          <a:xfrm>
            <a:off x="138502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225" y="711142"/>
            <a:ext cx="490716" cy="591155"/>
          </a:xfrm>
          <a:prstGeom prst="rect">
            <a:avLst/>
          </a:prstGeom>
        </p:spPr>
      </p:pic>
      <p:sp>
        <p:nvSpPr>
          <p:cNvPr id="19" name="TextBox 18"/>
          <p:cNvSpPr txBox="1"/>
          <p:nvPr/>
        </p:nvSpPr>
        <p:spPr>
          <a:xfrm>
            <a:off x="1426934" y="1363809"/>
            <a:ext cx="989298" cy="624223"/>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err="1"/>
              <a:t>AppStream</a:t>
            </a:r>
            <a:r>
              <a:rPr lang="en-US" sz="1000" b="1" dirty="0"/>
              <a:t> 2.0*</a:t>
            </a:r>
            <a:endParaRPr lang="en-US" b="1" dirty="0"/>
          </a:p>
        </p:txBody>
      </p:sp>
      <p:cxnSp>
        <p:nvCxnSpPr>
          <p:cNvPr id="20" name="Straight Connector 19"/>
          <p:cNvCxnSpPr/>
          <p:nvPr/>
        </p:nvCxnSpPr>
        <p:spPr>
          <a:xfrm>
            <a:off x="1441523" y="174349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334" y="676916"/>
            <a:ext cx="535030" cy="621791"/>
          </a:xfrm>
          <a:prstGeom prst="rect">
            <a:avLst/>
          </a:prstGeom>
        </p:spPr>
      </p:pic>
      <p:sp>
        <p:nvSpPr>
          <p:cNvPr id="23" name="TextBox 22"/>
          <p:cNvSpPr txBox="1"/>
          <p:nvPr/>
        </p:nvSpPr>
        <p:spPr>
          <a:xfrm>
            <a:off x="369473"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err="1"/>
              <a:t>WorkSpaces</a:t>
            </a:r>
            <a:endParaRPr lang="en-US" b="1" dirty="0"/>
          </a:p>
        </p:txBody>
      </p:sp>
      <p:cxnSp>
        <p:nvCxnSpPr>
          <p:cNvPr id="31" name="Straight Connector 30"/>
          <p:cNvCxnSpPr/>
          <p:nvPr/>
        </p:nvCxnSpPr>
        <p:spPr>
          <a:xfrm>
            <a:off x="33678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39889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Internet of Things (</a:t>
            </a:r>
            <a:r>
              <a:rPr lang="en-US" dirty="0" err="1"/>
              <a:t>IoT</a:t>
            </a:r>
            <a:r>
              <a:rPr lang="en-US" dirty="0"/>
              <a:t>)</a:t>
            </a:r>
          </a:p>
        </p:txBody>
      </p:sp>
    </p:spTree>
    <p:extLst>
      <p:ext uri="{BB962C8B-B14F-4D97-AF65-F5344CB8AC3E}">
        <p14:creationId xmlns:p14="http://schemas.microsoft.com/office/powerpoint/2010/main" val="3054858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フローチャート: 処理 6">
            <a:extLst>
              <a:ext uri="{FF2B5EF4-FFF2-40B4-BE49-F238E27FC236}">
                <a16:creationId xmlns:a16="http://schemas.microsoft.com/office/drawing/2014/main" id="{A5D41297-0A3F-4220-8732-E8C6CF17FE1F}"/>
              </a:ext>
            </a:extLst>
          </p:cNvPr>
          <p:cNvSpPr/>
          <p:nvPr/>
        </p:nvSpPr>
        <p:spPr>
          <a:xfrm>
            <a:off x="3613160" y="2452642"/>
            <a:ext cx="1116651" cy="777667"/>
          </a:xfrm>
          <a:prstGeom prst="flowChartProcess">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Top</a:t>
            </a:r>
            <a:r>
              <a:rPr lang="ja-JP" altLang="en-US" dirty="0"/>
              <a:t>　</a:t>
            </a:r>
            <a:r>
              <a:rPr lang="en-US" dirty="0"/>
              <a:t>page</a:t>
            </a:r>
          </a:p>
          <a:p>
            <a:pPr algn="ctr"/>
            <a:endParaRPr lang="en-US" dirty="0"/>
          </a:p>
        </p:txBody>
      </p:sp>
      <p:sp>
        <p:nvSpPr>
          <p:cNvPr id="8" name="フローチャート: 処理 7">
            <a:extLst>
              <a:ext uri="{FF2B5EF4-FFF2-40B4-BE49-F238E27FC236}">
                <a16:creationId xmlns:a16="http://schemas.microsoft.com/office/drawing/2014/main" id="{8B87BE7C-1420-4AD6-AAB8-EB6431E7167B}"/>
              </a:ext>
            </a:extLst>
          </p:cNvPr>
          <p:cNvSpPr/>
          <p:nvPr/>
        </p:nvSpPr>
        <p:spPr>
          <a:xfrm>
            <a:off x="3489247" y="1365903"/>
            <a:ext cx="1364479" cy="777667"/>
          </a:xfrm>
          <a:prstGeom prst="flowChartProcess">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Csv</a:t>
            </a:r>
            <a:r>
              <a:rPr lang="ja-JP" altLang="en-US" sz="1000" dirty="0"/>
              <a:t>アップロード画面</a:t>
            </a:r>
            <a:endParaRPr lang="en-US" sz="1000" dirty="0"/>
          </a:p>
        </p:txBody>
      </p:sp>
      <p:sp>
        <p:nvSpPr>
          <p:cNvPr id="9" name="フローチャート: 処理 8">
            <a:extLst>
              <a:ext uri="{FF2B5EF4-FFF2-40B4-BE49-F238E27FC236}">
                <a16:creationId xmlns:a16="http://schemas.microsoft.com/office/drawing/2014/main" id="{63CB34CF-02FF-4E6B-A161-75E449774ADA}"/>
              </a:ext>
            </a:extLst>
          </p:cNvPr>
          <p:cNvSpPr/>
          <p:nvPr/>
        </p:nvSpPr>
        <p:spPr>
          <a:xfrm>
            <a:off x="3805727" y="279165"/>
            <a:ext cx="731520" cy="777667"/>
          </a:xfrm>
          <a:prstGeom prst="flowChartProcess">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Picture 129">
            <a:extLst>
              <a:ext uri="{FF2B5EF4-FFF2-40B4-BE49-F238E27FC236}">
                <a16:creationId xmlns:a16="http://schemas.microsoft.com/office/drawing/2014/main" id="{B76CD329-2AEB-4715-81EE-9CD5940987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2836" y="2575965"/>
            <a:ext cx="512055" cy="531020"/>
          </a:xfrm>
          <a:prstGeom prst="rect">
            <a:avLst/>
          </a:prstGeom>
        </p:spPr>
      </p:pic>
      <p:pic>
        <p:nvPicPr>
          <p:cNvPr id="11" name="Picture 129">
            <a:extLst>
              <a:ext uri="{FF2B5EF4-FFF2-40B4-BE49-F238E27FC236}">
                <a16:creationId xmlns:a16="http://schemas.microsoft.com/office/drawing/2014/main" id="{B059764B-71BE-4DE0-B530-402B41A45F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6808" y="1489225"/>
            <a:ext cx="512055" cy="531020"/>
          </a:xfrm>
          <a:prstGeom prst="rect">
            <a:avLst/>
          </a:prstGeom>
        </p:spPr>
      </p:pic>
      <p:pic>
        <p:nvPicPr>
          <p:cNvPr id="12" name="Picture 41">
            <a:extLst>
              <a:ext uri="{FF2B5EF4-FFF2-40B4-BE49-F238E27FC236}">
                <a16:creationId xmlns:a16="http://schemas.microsoft.com/office/drawing/2014/main" id="{7108B7E1-B622-432A-AFB7-2D02CDDCB7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5727" y="3780172"/>
            <a:ext cx="731520" cy="707136"/>
          </a:xfrm>
          <a:prstGeom prst="rect">
            <a:avLst/>
          </a:prstGeom>
        </p:spPr>
      </p:pic>
      <p:cxnSp>
        <p:nvCxnSpPr>
          <p:cNvPr id="14" name="直線矢印コネクタ 13">
            <a:extLst>
              <a:ext uri="{FF2B5EF4-FFF2-40B4-BE49-F238E27FC236}">
                <a16:creationId xmlns:a16="http://schemas.microsoft.com/office/drawing/2014/main" id="{AE15D635-F680-489E-A26C-1C306B727477}"/>
              </a:ext>
            </a:extLst>
          </p:cNvPr>
          <p:cNvCxnSpPr>
            <a:cxnSpLocks/>
            <a:stCxn id="7" idx="1"/>
            <a:endCxn id="10" idx="3"/>
          </p:cNvCxnSpPr>
          <p:nvPr/>
        </p:nvCxnSpPr>
        <p:spPr>
          <a:xfrm flipH="1" flipV="1">
            <a:off x="3164891" y="2841475"/>
            <a:ext cx="448269"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直線矢印コネクタ 16">
            <a:extLst>
              <a:ext uri="{FF2B5EF4-FFF2-40B4-BE49-F238E27FC236}">
                <a16:creationId xmlns:a16="http://schemas.microsoft.com/office/drawing/2014/main" id="{98530F06-2786-4010-A103-3CD371483565}"/>
              </a:ext>
            </a:extLst>
          </p:cNvPr>
          <p:cNvCxnSpPr>
            <a:cxnSpLocks/>
            <a:stCxn id="12" idx="0"/>
            <a:endCxn id="7" idx="2"/>
          </p:cNvCxnSpPr>
          <p:nvPr/>
        </p:nvCxnSpPr>
        <p:spPr>
          <a:xfrm flipH="1" flipV="1">
            <a:off x="4171486" y="3230309"/>
            <a:ext cx="1" cy="5498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直線矢印コネクタ 19">
            <a:extLst>
              <a:ext uri="{FF2B5EF4-FFF2-40B4-BE49-F238E27FC236}">
                <a16:creationId xmlns:a16="http://schemas.microsoft.com/office/drawing/2014/main" id="{3E9F08F6-A5C4-4B73-81B7-209752147542}"/>
              </a:ext>
            </a:extLst>
          </p:cNvPr>
          <p:cNvCxnSpPr>
            <a:cxnSpLocks/>
            <a:stCxn id="7" idx="0"/>
            <a:endCxn id="8" idx="2"/>
          </p:cNvCxnSpPr>
          <p:nvPr/>
        </p:nvCxnSpPr>
        <p:spPr>
          <a:xfrm flipV="1">
            <a:off x="4171486" y="2143570"/>
            <a:ext cx="1" cy="3090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直線矢印コネクタ 22">
            <a:extLst>
              <a:ext uri="{FF2B5EF4-FFF2-40B4-BE49-F238E27FC236}">
                <a16:creationId xmlns:a16="http://schemas.microsoft.com/office/drawing/2014/main" id="{848F9A08-2EAF-4DAE-AD5D-B2A7BDEC0BCA}"/>
              </a:ext>
            </a:extLst>
          </p:cNvPr>
          <p:cNvCxnSpPr>
            <a:cxnSpLocks/>
            <a:stCxn id="8" idx="1"/>
            <a:endCxn id="11" idx="3"/>
          </p:cNvCxnSpPr>
          <p:nvPr/>
        </p:nvCxnSpPr>
        <p:spPr>
          <a:xfrm flipH="1" flipV="1">
            <a:off x="2908863" y="1754735"/>
            <a:ext cx="580384"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直線矢印コネクタ 26">
            <a:extLst>
              <a:ext uri="{FF2B5EF4-FFF2-40B4-BE49-F238E27FC236}">
                <a16:creationId xmlns:a16="http://schemas.microsoft.com/office/drawing/2014/main" id="{8826FD21-4C5F-40B3-98F1-2B35B3901ED5}"/>
              </a:ext>
            </a:extLst>
          </p:cNvPr>
          <p:cNvCxnSpPr>
            <a:cxnSpLocks/>
            <a:stCxn id="8" idx="0"/>
            <a:endCxn id="9" idx="2"/>
          </p:cNvCxnSpPr>
          <p:nvPr/>
        </p:nvCxnSpPr>
        <p:spPr>
          <a:xfrm flipV="1">
            <a:off x="4171487" y="1056832"/>
            <a:ext cx="0" cy="3090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91164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Internet of Things (</a:t>
            </a:r>
            <a:r>
              <a:rPr lang="en-US" dirty="0" err="1"/>
              <a:t>IoT</a:t>
            </a:r>
            <a:r>
              <a:rPr lang="en-US" dirty="0"/>
              <a:t>)</a:t>
            </a:r>
          </a:p>
        </p:txBody>
      </p:sp>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064" y="693306"/>
            <a:ext cx="548640" cy="658368"/>
          </a:xfrm>
          <a:prstGeom prst="rect">
            <a:avLst/>
          </a:prstGeom>
        </p:spPr>
      </p:pic>
      <p:sp>
        <p:nvSpPr>
          <p:cNvPr id="36" name="TextBox 35"/>
          <p:cNvSpPr txBox="1"/>
          <p:nvPr/>
        </p:nvSpPr>
        <p:spPr>
          <a:xfrm>
            <a:off x="6775130" y="253628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generic</a:t>
            </a:r>
            <a:endParaRPr lang="en-US" sz="1400" b="1" dirty="0"/>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5901" y="1862692"/>
            <a:ext cx="514067" cy="521207"/>
          </a:xfrm>
          <a:prstGeom prst="rect">
            <a:avLst/>
          </a:prstGeom>
        </p:spPr>
      </p:pic>
      <p:sp>
        <p:nvSpPr>
          <p:cNvPr id="37" name="TextBox 36"/>
          <p:cNvSpPr txBox="1"/>
          <p:nvPr/>
        </p:nvSpPr>
        <p:spPr>
          <a:xfrm>
            <a:off x="4432926" y="3590750"/>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windfarm</a:t>
            </a:r>
            <a:endParaRPr lang="en-US" sz="1400" b="1" dirty="0"/>
          </a:p>
        </p:txBody>
      </p:sp>
      <p:pic>
        <p:nvPicPr>
          <p:cNvPr id="40" name="Picture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7551" y="2917000"/>
            <a:ext cx="521367" cy="521367"/>
          </a:xfrm>
          <a:prstGeom prst="rect">
            <a:avLst/>
          </a:prstGeom>
        </p:spPr>
      </p:pic>
      <p:sp>
        <p:nvSpPr>
          <p:cNvPr id="11" name="TextBox 10"/>
          <p:cNvSpPr txBox="1"/>
          <p:nvPr/>
        </p:nvSpPr>
        <p:spPr>
          <a:xfrm>
            <a:off x="1231615" y="3590750"/>
            <a:ext cx="752302" cy="274320"/>
          </a:xfrm>
          <a:prstGeom prst="rect">
            <a:avLst/>
          </a:prstGeom>
          <a:noFill/>
        </p:spPr>
        <p:txBody>
          <a:bodyPr wrap="square" lIns="0" tIns="0" rIns="0" bIns="0" rtlCol="0" anchor="t">
            <a:noAutofit/>
          </a:bodyPr>
          <a:lstStyle/>
          <a:p>
            <a:pPr algn="ctr"/>
            <a:r>
              <a:rPr lang="en-US" sz="800" b="1" spc="-20" dirty="0" err="1"/>
              <a:t>IoT</a:t>
            </a:r>
            <a:r>
              <a:rPr lang="en-US" sz="800" b="1" spc="-20" dirty="0"/>
              <a:t> thing police </a:t>
            </a:r>
            <a:br>
              <a:rPr lang="en-US" sz="800" b="1" spc="-20" dirty="0"/>
            </a:br>
            <a:r>
              <a:rPr lang="en-US" sz="800" b="1" spc="-20" dirty="0"/>
              <a:t>emergency</a:t>
            </a:r>
            <a:endParaRPr lang="en-US" sz="1400" b="1" spc="-20" dirty="0"/>
          </a:p>
        </p:txBody>
      </p: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8497" y="2917000"/>
            <a:ext cx="521367" cy="521367"/>
          </a:xfrm>
          <a:prstGeom prst="rect">
            <a:avLst/>
          </a:prstGeom>
        </p:spPr>
      </p:pic>
      <p:sp>
        <p:nvSpPr>
          <p:cNvPr id="9" name="TextBox 8"/>
          <p:cNvSpPr txBox="1"/>
          <p:nvPr/>
        </p:nvSpPr>
        <p:spPr>
          <a:xfrm>
            <a:off x="2850899"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car</a:t>
            </a:r>
            <a:endParaRPr lang="en-US" sz="1400" b="1" dirty="0"/>
          </a:p>
        </p:txBody>
      </p:sp>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11670" y="1869752"/>
            <a:ext cx="521367" cy="521367"/>
          </a:xfrm>
          <a:prstGeom prst="rect">
            <a:avLst/>
          </a:prstGeom>
        </p:spPr>
      </p:pic>
      <p:sp>
        <p:nvSpPr>
          <p:cNvPr id="5" name="TextBox 4"/>
          <p:cNvSpPr txBox="1"/>
          <p:nvPr/>
        </p:nvSpPr>
        <p:spPr>
          <a:xfrm>
            <a:off x="8337380" y="253628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lightbulb</a:t>
            </a:r>
            <a:endParaRPr lang="en-US" sz="1400" b="1" dirty="0"/>
          </a:p>
        </p:txBody>
      </p:sp>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97400" y="1867539"/>
            <a:ext cx="514067" cy="521207"/>
          </a:xfrm>
          <a:prstGeom prst="rect">
            <a:avLst/>
          </a:prstGeom>
        </p:spPr>
      </p:pic>
      <p:sp>
        <p:nvSpPr>
          <p:cNvPr id="8" name="TextBox 7"/>
          <p:cNvSpPr txBox="1"/>
          <p:nvPr/>
        </p:nvSpPr>
        <p:spPr>
          <a:xfrm>
            <a:off x="1288717"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bicycle</a:t>
            </a:r>
            <a:endParaRPr lang="en-US" sz="1400" b="1" dirty="0"/>
          </a:p>
        </p:txBody>
      </p:sp>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46304" y="1869752"/>
            <a:ext cx="521367" cy="521367"/>
          </a:xfrm>
          <a:prstGeom prst="rect">
            <a:avLst/>
          </a:prstGeom>
        </p:spPr>
      </p:pic>
      <p:sp>
        <p:nvSpPr>
          <p:cNvPr id="12" name="TextBox 11"/>
          <p:cNvSpPr txBox="1"/>
          <p:nvPr/>
        </p:nvSpPr>
        <p:spPr>
          <a:xfrm>
            <a:off x="5217222" y="253628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door lock</a:t>
            </a:r>
            <a:endParaRPr lang="en-US" sz="1400" b="1" dirty="0"/>
          </a:p>
        </p:txBody>
      </p:sp>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70786" y="1862692"/>
            <a:ext cx="521367" cy="521367"/>
          </a:xfrm>
          <a:prstGeom prst="rect">
            <a:avLst/>
          </a:prstGeom>
        </p:spPr>
      </p:pic>
      <p:sp>
        <p:nvSpPr>
          <p:cNvPr id="24" name="TextBox 23"/>
          <p:cNvSpPr txBox="1"/>
          <p:nvPr/>
        </p:nvSpPr>
        <p:spPr>
          <a:xfrm>
            <a:off x="2853652" y="3590750"/>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travel</a:t>
            </a:r>
            <a:endParaRPr lang="en-US" sz="1400" b="1" dirty="0"/>
          </a:p>
        </p:txBody>
      </p:sp>
      <p:pic>
        <p:nvPicPr>
          <p:cNvPr id="27" name="Picture 2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28331" y="2917000"/>
            <a:ext cx="521367" cy="521367"/>
          </a:xfrm>
          <a:prstGeom prst="rect">
            <a:avLst/>
          </a:prstGeom>
        </p:spPr>
      </p:pic>
      <p:sp>
        <p:nvSpPr>
          <p:cNvPr id="38" name="TextBox 37"/>
          <p:cNvSpPr txBox="1"/>
          <p:nvPr/>
        </p:nvSpPr>
        <p:spPr>
          <a:xfrm>
            <a:off x="3634743" y="3590750"/>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utility</a:t>
            </a:r>
            <a:endParaRPr lang="en-US" sz="1400" b="1" dirty="0"/>
          </a:p>
        </p:txBody>
      </p:sp>
      <p:pic>
        <p:nvPicPr>
          <p:cNvPr id="41" name="Picture 4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11014" y="2917000"/>
            <a:ext cx="521367" cy="521367"/>
          </a:xfrm>
          <a:prstGeom prst="rect">
            <a:avLst/>
          </a:prstGeom>
        </p:spPr>
      </p:pic>
      <p:sp>
        <p:nvSpPr>
          <p:cNvPr id="42" name="TextBox 41"/>
          <p:cNvSpPr txBox="1"/>
          <p:nvPr/>
        </p:nvSpPr>
        <p:spPr>
          <a:xfrm>
            <a:off x="2061262"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camera</a:t>
            </a:r>
            <a:endParaRPr lang="en-US" sz="1400" b="1" dirty="0"/>
          </a:p>
        </p:txBody>
      </p:sp>
      <p:pic>
        <p:nvPicPr>
          <p:cNvPr id="43" name="Picture 4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28987" y="1869752"/>
            <a:ext cx="521367" cy="521367"/>
          </a:xfrm>
          <a:prstGeom prst="rect">
            <a:avLst/>
          </a:prstGeom>
        </p:spPr>
      </p:pic>
      <p:sp>
        <p:nvSpPr>
          <p:cNvPr id="44" name="TextBox 43"/>
          <p:cNvSpPr txBox="1"/>
          <p:nvPr/>
        </p:nvSpPr>
        <p:spPr>
          <a:xfrm>
            <a:off x="441757" y="3590750"/>
            <a:ext cx="745454" cy="274320"/>
          </a:xfrm>
          <a:prstGeom prst="rect">
            <a:avLst/>
          </a:prstGeom>
          <a:noFill/>
        </p:spPr>
        <p:txBody>
          <a:bodyPr wrap="square" lIns="0" tIns="0" rIns="0" bIns="0" rtlCol="0" anchor="t">
            <a:noAutofit/>
          </a:bodyPr>
          <a:lstStyle/>
          <a:p>
            <a:pPr algn="ctr"/>
            <a:r>
              <a:rPr lang="en-US" sz="800" b="1" spc="-50" dirty="0" err="1"/>
              <a:t>IoT</a:t>
            </a:r>
            <a:r>
              <a:rPr lang="en-US" sz="800" b="1" spc="-50" dirty="0"/>
              <a:t> thing medical emergency</a:t>
            </a:r>
            <a:endParaRPr lang="en-US" sz="1400" b="1" spc="-50" dirty="0"/>
          </a:p>
        </p:txBody>
      </p:sp>
      <p:pic>
        <p:nvPicPr>
          <p:cNvPr id="45" name="Picture 4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46529" y="2917000"/>
            <a:ext cx="521367" cy="521367"/>
          </a:xfrm>
          <a:prstGeom prst="rect">
            <a:avLst/>
          </a:prstGeom>
        </p:spPr>
      </p:pic>
      <p:sp>
        <p:nvSpPr>
          <p:cNvPr id="7" name="TextBox 6"/>
          <p:cNvSpPr txBox="1"/>
          <p:nvPr/>
        </p:nvSpPr>
        <p:spPr>
          <a:xfrm>
            <a:off x="5985493" y="253628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factory</a:t>
            </a:r>
            <a:endParaRPr lang="en-US" sz="1400" b="1" dirty="0"/>
          </a:p>
        </p:txBody>
      </p:sp>
      <p:pic>
        <p:nvPicPr>
          <p:cNvPr id="16" name="Picture 1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058084" y="1862692"/>
            <a:ext cx="514067" cy="521207"/>
          </a:xfrm>
          <a:prstGeom prst="rect">
            <a:avLst/>
          </a:prstGeom>
        </p:spPr>
      </p:pic>
      <p:sp>
        <p:nvSpPr>
          <p:cNvPr id="13" name="TextBox 12"/>
          <p:cNvSpPr txBox="1"/>
          <p:nvPr/>
        </p:nvSpPr>
        <p:spPr>
          <a:xfrm>
            <a:off x="3631990"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cart</a:t>
            </a:r>
            <a:endParaRPr lang="en-US" sz="1400" b="1" dirty="0"/>
          </a:p>
        </p:txBody>
      </p:sp>
      <p:pic>
        <p:nvPicPr>
          <p:cNvPr id="22" name="Picture 2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694355" y="1869752"/>
            <a:ext cx="521367" cy="521367"/>
          </a:xfrm>
          <a:prstGeom prst="rect">
            <a:avLst/>
          </a:prstGeom>
        </p:spPr>
      </p:pic>
      <p:sp>
        <p:nvSpPr>
          <p:cNvPr id="23" name="TextBox 22"/>
          <p:cNvSpPr txBox="1"/>
          <p:nvPr/>
        </p:nvSpPr>
        <p:spPr>
          <a:xfrm>
            <a:off x="4406895"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coffee pot</a:t>
            </a:r>
            <a:endParaRPr lang="en-US" sz="1400" b="1" dirty="0"/>
          </a:p>
        </p:txBody>
      </p:sp>
      <p:pic>
        <p:nvPicPr>
          <p:cNvPr id="26" name="Picture 2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477551" y="1862692"/>
            <a:ext cx="521367" cy="521367"/>
          </a:xfrm>
          <a:prstGeom prst="rect">
            <a:avLst/>
          </a:prstGeom>
        </p:spPr>
      </p:pic>
      <p:sp>
        <p:nvSpPr>
          <p:cNvPr id="6" name="TextBox 5"/>
          <p:cNvSpPr txBox="1"/>
          <p:nvPr/>
        </p:nvSpPr>
        <p:spPr>
          <a:xfrm>
            <a:off x="7555014" y="253628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house</a:t>
            </a:r>
            <a:endParaRPr lang="en-US" sz="1400" b="1" dirty="0"/>
          </a:p>
        </p:txBody>
      </p:sp>
      <p:pic>
        <p:nvPicPr>
          <p:cNvPr id="15" name="Picture 1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608737" y="1862692"/>
            <a:ext cx="521208" cy="521208"/>
          </a:xfrm>
          <a:prstGeom prst="rect">
            <a:avLst/>
          </a:prstGeom>
        </p:spPr>
      </p:pic>
      <p:sp>
        <p:nvSpPr>
          <p:cNvPr id="10" name="TextBox 9"/>
          <p:cNvSpPr txBox="1"/>
          <p:nvPr/>
        </p:nvSpPr>
        <p:spPr>
          <a:xfrm>
            <a:off x="492965"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bank</a:t>
            </a:r>
            <a:endParaRPr lang="en-US" sz="1400" b="1" dirty="0"/>
          </a:p>
        </p:txBody>
      </p:sp>
      <p:pic>
        <p:nvPicPr>
          <p:cNvPr id="19" name="Picture 18"/>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46529" y="1869752"/>
            <a:ext cx="521367" cy="521367"/>
          </a:xfrm>
          <a:prstGeom prst="rect">
            <a:avLst/>
          </a:prstGeom>
        </p:spPr>
      </p:pic>
      <p:sp>
        <p:nvSpPr>
          <p:cNvPr id="25" name="TextBox 24"/>
          <p:cNvSpPr txBox="1"/>
          <p:nvPr/>
        </p:nvSpPr>
        <p:spPr>
          <a:xfrm>
            <a:off x="2074992" y="3590750"/>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thermostat</a:t>
            </a:r>
            <a:endParaRPr lang="en-US" sz="1400" b="1" dirty="0"/>
          </a:p>
        </p:txBody>
      </p:sp>
      <p:pic>
        <p:nvPicPr>
          <p:cNvPr id="28" name="Picture 2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145648" y="2917000"/>
            <a:ext cx="521367" cy="521367"/>
          </a:xfrm>
          <a:prstGeom prst="rect">
            <a:avLst/>
          </a:prstGeom>
        </p:spPr>
      </p:pic>
      <p:cxnSp>
        <p:nvCxnSpPr>
          <p:cNvPr id="84" name="Straight Connector 83"/>
          <p:cNvCxnSpPr/>
          <p:nvPr/>
        </p:nvCxnSpPr>
        <p:spPr>
          <a:xfrm>
            <a:off x="434829" y="1739909"/>
            <a:ext cx="859536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491534" y="1360220"/>
            <a:ext cx="643781" cy="155632"/>
          </a:xfrm>
          <a:prstGeom prst="rect">
            <a:avLst/>
          </a:prstGeom>
          <a:noFill/>
        </p:spPr>
        <p:txBody>
          <a:bodyPr wrap="square" lIns="0" tIns="0" rIns="0" bIns="0" rtlCol="0" anchor="t">
            <a:noAutofit/>
          </a:bodyPr>
          <a:lstStyle/>
          <a:p>
            <a:pPr algn="ctr"/>
            <a:r>
              <a:rPr lang="en-US" sz="1000" b="1" dirty="0"/>
              <a:t>AWS </a:t>
            </a:r>
            <a:r>
              <a:rPr lang="en-US" sz="1000" b="1" dirty="0" err="1"/>
              <a:t>IoT</a:t>
            </a:r>
            <a:endParaRPr lang="en-US" b="1" dirty="0"/>
          </a:p>
        </p:txBody>
      </p:sp>
      <p:sp>
        <p:nvSpPr>
          <p:cNvPr id="46" name="TextBox 45"/>
          <p:cNvSpPr txBox="1"/>
          <p:nvPr/>
        </p:nvSpPr>
        <p:spPr>
          <a:xfrm>
            <a:off x="5503865" y="114936"/>
            <a:ext cx="3496869" cy="261610"/>
          </a:xfrm>
          <a:prstGeom prst="rect">
            <a:avLst/>
          </a:prstGeom>
          <a:noFill/>
        </p:spPr>
        <p:txBody>
          <a:bodyPr wrap="square" rtlCol="0">
            <a:spAutoFit/>
          </a:bodyPr>
          <a:lstStyle/>
          <a:p>
            <a:pPr algn="r"/>
            <a:r>
              <a:rPr lang="en-US" sz="1050" i="1" dirty="0">
                <a:solidFill>
                  <a:schemeClr val="accent6">
                    <a:lumMod val="60000"/>
                    <a:lumOff val="40000"/>
                  </a:schemeClr>
                </a:solidFill>
              </a:rPr>
              <a:t>Internet of Things (</a:t>
            </a:r>
            <a:r>
              <a:rPr lang="en-US" sz="1050" i="1" dirty="0" err="1">
                <a:solidFill>
                  <a:schemeClr val="accent6">
                    <a:lumMod val="60000"/>
                    <a:lumOff val="40000"/>
                  </a:schemeClr>
                </a:solidFill>
              </a:rPr>
              <a:t>IoT</a:t>
            </a:r>
            <a:r>
              <a:rPr lang="en-US" sz="1050" i="1" dirty="0">
                <a:solidFill>
                  <a:schemeClr val="accent6">
                    <a:lumMod val="60000"/>
                    <a:lumOff val="40000"/>
                  </a:schemeClr>
                </a:solidFill>
              </a:rPr>
              <a:t>) icons continue on next slide</a:t>
            </a:r>
          </a:p>
        </p:txBody>
      </p:sp>
    </p:spTree>
    <p:extLst>
      <p:ext uri="{BB962C8B-B14F-4D97-AF65-F5344CB8AC3E}">
        <p14:creationId xmlns:p14="http://schemas.microsoft.com/office/powerpoint/2010/main" val="19217159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of Things (</a:t>
            </a:r>
            <a:r>
              <a:rPr lang="en-US" dirty="0" err="1"/>
              <a:t>IoT</a:t>
            </a:r>
            <a:r>
              <a:rPr lang="en-US" dirty="0"/>
              <a:t>) (Continued)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064" y="693306"/>
            <a:ext cx="548640" cy="658368"/>
          </a:xfrm>
          <a:prstGeom prst="rect">
            <a:avLst/>
          </a:prstGeom>
        </p:spPr>
      </p:pic>
      <p:sp>
        <p:nvSpPr>
          <p:cNvPr id="38" name="TextBox 37"/>
          <p:cNvSpPr txBox="1"/>
          <p:nvPr/>
        </p:nvSpPr>
        <p:spPr>
          <a:xfrm>
            <a:off x="2837887" y="3585790"/>
            <a:ext cx="640080" cy="274320"/>
          </a:xfrm>
          <a:prstGeom prst="rect">
            <a:avLst/>
          </a:prstGeom>
          <a:noFill/>
        </p:spPr>
        <p:txBody>
          <a:bodyPr wrap="square" lIns="0" tIns="0" rIns="0" bIns="0" rtlCol="0" anchor="t">
            <a:noAutofit/>
          </a:bodyPr>
          <a:lstStyle/>
          <a:p>
            <a:pPr algn="ctr"/>
            <a:r>
              <a:rPr lang="en-US" sz="800" b="1" dirty="0" err="1"/>
              <a:t>IoT</a:t>
            </a:r>
            <a:br>
              <a:rPr lang="en-US" sz="800" b="1" dirty="0"/>
            </a:br>
            <a:r>
              <a:rPr lang="en-US" sz="800" b="1" dirty="0"/>
              <a:t>sensor</a:t>
            </a:r>
            <a:endParaRPr lang="en-US" sz="1400" b="1" dirty="0"/>
          </a:p>
        </p:txBody>
      </p:sp>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3528" y="2903194"/>
            <a:ext cx="468799" cy="542468"/>
          </a:xfrm>
          <a:prstGeom prst="rect">
            <a:avLst/>
          </a:prstGeom>
        </p:spPr>
      </p:pic>
      <p:sp>
        <p:nvSpPr>
          <p:cNvPr id="40" name="TextBox 39"/>
          <p:cNvSpPr txBox="1"/>
          <p:nvPr/>
        </p:nvSpPr>
        <p:spPr>
          <a:xfrm>
            <a:off x="2837887"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desired state</a:t>
            </a:r>
            <a:endParaRPr lang="en-US" sz="1400" b="1" dirty="0"/>
          </a:p>
        </p:txBody>
      </p:sp>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1739" y="1867769"/>
            <a:ext cx="512376" cy="531353"/>
          </a:xfrm>
          <a:prstGeom prst="rect">
            <a:avLst/>
          </a:prstGeom>
        </p:spPr>
      </p:pic>
      <p:sp>
        <p:nvSpPr>
          <p:cNvPr id="42" name="TextBox 41"/>
          <p:cNvSpPr txBox="1"/>
          <p:nvPr/>
        </p:nvSpPr>
        <p:spPr>
          <a:xfrm>
            <a:off x="5980793" y="3585790"/>
            <a:ext cx="640080" cy="274320"/>
          </a:xfrm>
          <a:prstGeom prst="rect">
            <a:avLst/>
          </a:prstGeom>
          <a:noFill/>
        </p:spPr>
        <p:txBody>
          <a:bodyPr wrap="square" lIns="0" tIns="0" rIns="0" bIns="0" rtlCol="0" anchor="t">
            <a:noAutofit/>
          </a:bodyPr>
          <a:lstStyle/>
          <a:p>
            <a:pPr algn="ctr"/>
            <a:r>
              <a:rPr lang="en-US" sz="800" b="1" dirty="0" err="1"/>
              <a:t>IoT</a:t>
            </a:r>
            <a:br>
              <a:rPr lang="en-US" sz="800" b="1" dirty="0"/>
            </a:br>
            <a:r>
              <a:rPr lang="en-US" sz="800" b="1" dirty="0"/>
              <a:t>topic</a:t>
            </a:r>
            <a:endParaRPr lang="en-US" sz="1400" b="1" dirty="0"/>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6126" y="2908918"/>
            <a:ext cx="389414" cy="531020"/>
          </a:xfrm>
          <a:prstGeom prst="rect">
            <a:avLst/>
          </a:prstGeom>
        </p:spPr>
      </p:pic>
      <p:sp>
        <p:nvSpPr>
          <p:cNvPr id="44" name="TextBox 43"/>
          <p:cNvSpPr txBox="1"/>
          <p:nvPr/>
        </p:nvSpPr>
        <p:spPr>
          <a:xfrm>
            <a:off x="5980793" y="2525690"/>
            <a:ext cx="640080" cy="274320"/>
          </a:xfrm>
          <a:prstGeom prst="rect">
            <a:avLst/>
          </a:prstGeom>
          <a:noFill/>
        </p:spPr>
        <p:txBody>
          <a:bodyPr wrap="square" lIns="0" tIns="0" rIns="0" bIns="0" rtlCol="0" anchor="t">
            <a:noAutofit/>
          </a:bodyPr>
          <a:lstStyle/>
          <a:p>
            <a:pPr algn="ctr"/>
            <a:r>
              <a:rPr lang="en-US" sz="800" b="1" dirty="0" err="1"/>
              <a:t>IoT</a:t>
            </a:r>
            <a:r>
              <a:rPr lang="en-US" sz="800" b="1" dirty="0"/>
              <a:t> MQTT</a:t>
            </a:r>
            <a:br>
              <a:rPr lang="en-US" sz="800" b="1" dirty="0"/>
            </a:br>
            <a:r>
              <a:rPr lang="en-US" sz="800" b="1" dirty="0"/>
              <a:t>protocol</a:t>
            </a:r>
            <a:endParaRPr lang="en-US" sz="1400" b="1" dirty="0"/>
          </a:p>
        </p:txBody>
      </p:sp>
      <p:pic>
        <p:nvPicPr>
          <p:cNvPr id="45" name="Picture 4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53024" y="1859462"/>
            <a:ext cx="495618" cy="522170"/>
          </a:xfrm>
          <a:prstGeom prst="rect">
            <a:avLst/>
          </a:prstGeom>
        </p:spPr>
      </p:pic>
      <p:sp>
        <p:nvSpPr>
          <p:cNvPr id="46" name="TextBox 45"/>
          <p:cNvSpPr txBox="1"/>
          <p:nvPr/>
        </p:nvSpPr>
        <p:spPr>
          <a:xfrm>
            <a:off x="1256865" y="2531822"/>
            <a:ext cx="640080" cy="274320"/>
          </a:xfrm>
          <a:prstGeom prst="rect">
            <a:avLst/>
          </a:prstGeom>
          <a:noFill/>
        </p:spPr>
        <p:txBody>
          <a:bodyPr wrap="square" lIns="0" tIns="0" rIns="0" bIns="0" rtlCol="0" anchor="t">
            <a:noAutofit/>
          </a:bodyPr>
          <a:lstStyle/>
          <a:p>
            <a:pPr algn="ctr"/>
            <a:r>
              <a:rPr lang="en-US" sz="800" b="1" dirty="0" err="1"/>
              <a:t>IoT</a:t>
            </a:r>
            <a:br>
              <a:rPr lang="en-US" sz="800" b="1" dirty="0"/>
            </a:br>
            <a:r>
              <a:rPr lang="en-US" sz="800" b="1" dirty="0"/>
              <a:t>actuator</a:t>
            </a:r>
            <a:endParaRPr lang="en-US" sz="1400" b="1" dirty="0"/>
          </a:p>
        </p:txBody>
      </p:sp>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42506" y="1851460"/>
            <a:ext cx="468799" cy="542468"/>
          </a:xfrm>
          <a:prstGeom prst="rect">
            <a:avLst/>
          </a:prstGeom>
        </p:spPr>
      </p:pic>
      <p:sp>
        <p:nvSpPr>
          <p:cNvPr id="48" name="TextBox 47"/>
          <p:cNvSpPr txBox="1"/>
          <p:nvPr/>
        </p:nvSpPr>
        <p:spPr>
          <a:xfrm>
            <a:off x="1256865" y="3585790"/>
            <a:ext cx="640080" cy="274320"/>
          </a:xfrm>
          <a:prstGeom prst="rect">
            <a:avLst/>
          </a:prstGeom>
          <a:noFill/>
        </p:spPr>
        <p:txBody>
          <a:bodyPr wrap="square" lIns="0" tIns="0" rIns="0" bIns="0" rtlCol="0" anchor="t">
            <a:noAutofit/>
          </a:bodyPr>
          <a:lstStyle/>
          <a:p>
            <a:pPr algn="ctr"/>
            <a:r>
              <a:rPr lang="en-US" sz="800" b="1" dirty="0" err="1"/>
              <a:t>IoT</a:t>
            </a:r>
            <a:r>
              <a:rPr lang="en-US" sz="800" b="1" dirty="0"/>
              <a:t> reported state</a:t>
            </a:r>
            <a:endParaRPr lang="en-US" sz="1400" b="1" dirty="0"/>
          </a:p>
        </p:txBody>
      </p:sp>
      <p:pic>
        <p:nvPicPr>
          <p:cNvPr id="49" name="Picture 4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20717" y="2908752"/>
            <a:ext cx="512376" cy="531353"/>
          </a:xfrm>
          <a:prstGeom prst="rect">
            <a:avLst/>
          </a:prstGeom>
        </p:spPr>
      </p:pic>
      <p:sp>
        <p:nvSpPr>
          <p:cNvPr id="50" name="TextBox 49"/>
          <p:cNvSpPr txBox="1"/>
          <p:nvPr/>
        </p:nvSpPr>
        <p:spPr>
          <a:xfrm>
            <a:off x="4408229" y="3585790"/>
            <a:ext cx="640080" cy="274320"/>
          </a:xfrm>
          <a:prstGeom prst="rect">
            <a:avLst/>
          </a:prstGeom>
          <a:noFill/>
        </p:spPr>
        <p:txBody>
          <a:bodyPr wrap="square" lIns="0" tIns="0" rIns="0" bIns="0" rtlCol="0" anchor="t">
            <a:noAutofit/>
          </a:bodyPr>
          <a:lstStyle/>
          <a:p>
            <a:pPr algn="ctr"/>
            <a:r>
              <a:rPr lang="en-US" sz="800" b="1" dirty="0" err="1"/>
              <a:t>IoT</a:t>
            </a:r>
            <a:endParaRPr lang="en-US" sz="800" b="1" dirty="0"/>
          </a:p>
          <a:p>
            <a:pPr algn="ctr"/>
            <a:r>
              <a:rPr lang="en-US" sz="800" b="1" dirty="0"/>
              <a:t>shadow</a:t>
            </a:r>
          </a:p>
        </p:txBody>
      </p:sp>
      <p:pic>
        <p:nvPicPr>
          <p:cNvPr id="51" name="Picture 5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76035" y="2908918"/>
            <a:ext cx="504469" cy="531020"/>
          </a:xfrm>
          <a:prstGeom prst="rect">
            <a:avLst/>
          </a:prstGeom>
        </p:spPr>
      </p:pic>
      <p:sp>
        <p:nvSpPr>
          <p:cNvPr id="52" name="TextBox 51"/>
          <p:cNvSpPr txBox="1"/>
          <p:nvPr/>
        </p:nvSpPr>
        <p:spPr>
          <a:xfrm>
            <a:off x="4408229" y="2525690"/>
            <a:ext cx="640080" cy="274320"/>
          </a:xfrm>
          <a:prstGeom prst="rect">
            <a:avLst/>
          </a:prstGeom>
          <a:noFill/>
        </p:spPr>
        <p:txBody>
          <a:bodyPr wrap="square" lIns="0" tIns="0" rIns="0" bIns="0" rtlCol="0" anchor="t">
            <a:noAutofit/>
          </a:bodyPr>
          <a:lstStyle/>
          <a:p>
            <a:pPr algn="ctr"/>
            <a:r>
              <a:rPr lang="en-US" sz="800" b="1" dirty="0" err="1"/>
              <a:t>IoT</a:t>
            </a:r>
            <a:r>
              <a:rPr lang="en-US" sz="800" b="1" dirty="0"/>
              <a:t> HTTP</a:t>
            </a:r>
            <a:br>
              <a:rPr lang="en-US" sz="800" b="1" dirty="0"/>
            </a:br>
            <a:r>
              <a:rPr lang="en-US" sz="800" b="1" dirty="0"/>
              <a:t>protocol</a:t>
            </a:r>
            <a:endParaRPr lang="en-US" sz="1400" b="1" dirty="0"/>
          </a:p>
        </p:txBody>
      </p:sp>
      <p:pic>
        <p:nvPicPr>
          <p:cNvPr id="53" name="Picture 5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80460" y="1868964"/>
            <a:ext cx="495618" cy="522170"/>
          </a:xfrm>
          <a:prstGeom prst="rect">
            <a:avLst/>
          </a:prstGeom>
        </p:spPr>
      </p:pic>
      <p:sp>
        <p:nvSpPr>
          <p:cNvPr id="54" name="TextBox 53"/>
          <p:cNvSpPr txBox="1"/>
          <p:nvPr/>
        </p:nvSpPr>
        <p:spPr>
          <a:xfrm>
            <a:off x="5199704" y="3585790"/>
            <a:ext cx="640080" cy="274320"/>
          </a:xfrm>
          <a:prstGeom prst="rect">
            <a:avLst/>
          </a:prstGeom>
          <a:noFill/>
        </p:spPr>
        <p:txBody>
          <a:bodyPr wrap="square" lIns="0" tIns="0" rIns="0" bIns="0" rtlCol="0" anchor="t">
            <a:noAutofit/>
          </a:bodyPr>
          <a:lstStyle/>
          <a:p>
            <a:pPr algn="ctr"/>
            <a:r>
              <a:rPr lang="en-US" sz="800" b="1" dirty="0" err="1"/>
              <a:t>IoT</a:t>
            </a:r>
            <a:br>
              <a:rPr lang="en-US" sz="800" b="1" dirty="0"/>
            </a:br>
            <a:r>
              <a:rPr lang="en-US" sz="800" b="1" dirty="0"/>
              <a:t>simulator</a:t>
            </a:r>
            <a:endParaRPr lang="en-US" sz="1400" b="1" dirty="0"/>
          </a:p>
        </p:txBody>
      </p:sp>
      <p:pic>
        <p:nvPicPr>
          <p:cNvPr id="55" name="Picture 5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259061" y="2902245"/>
            <a:ext cx="521366" cy="544367"/>
          </a:xfrm>
          <a:prstGeom prst="rect">
            <a:avLst/>
          </a:prstGeom>
        </p:spPr>
      </p:pic>
      <p:sp>
        <p:nvSpPr>
          <p:cNvPr id="56" name="TextBox 55"/>
          <p:cNvSpPr txBox="1"/>
          <p:nvPr/>
        </p:nvSpPr>
        <p:spPr>
          <a:xfrm>
            <a:off x="2045739"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certificate</a:t>
            </a:r>
            <a:endParaRPr lang="en-US" sz="1400" b="1" dirty="0"/>
          </a:p>
        </p:txBody>
      </p:sp>
      <p:pic>
        <p:nvPicPr>
          <p:cNvPr id="57" name="Picture 5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61170" y="1866051"/>
            <a:ext cx="409219" cy="550330"/>
          </a:xfrm>
          <a:prstGeom prst="rect">
            <a:avLst/>
          </a:prstGeom>
        </p:spPr>
      </p:pic>
      <p:sp>
        <p:nvSpPr>
          <p:cNvPr id="58" name="TextBox 57"/>
          <p:cNvSpPr txBox="1"/>
          <p:nvPr/>
        </p:nvSpPr>
        <p:spPr>
          <a:xfrm>
            <a:off x="2045739" y="3585790"/>
            <a:ext cx="640080" cy="274320"/>
          </a:xfrm>
          <a:prstGeom prst="rect">
            <a:avLst/>
          </a:prstGeom>
          <a:noFill/>
        </p:spPr>
        <p:txBody>
          <a:bodyPr wrap="square" lIns="0" tIns="0" rIns="0" bIns="0" rtlCol="0" anchor="t">
            <a:noAutofit/>
          </a:bodyPr>
          <a:lstStyle/>
          <a:p>
            <a:pPr algn="ctr"/>
            <a:r>
              <a:rPr lang="en-US" sz="800" b="1" dirty="0" err="1"/>
              <a:t>IoT</a:t>
            </a:r>
            <a:br>
              <a:rPr lang="en-US" sz="800" b="1" dirty="0"/>
            </a:br>
            <a:r>
              <a:rPr lang="en-US" sz="800" b="1" dirty="0"/>
              <a:t>rule</a:t>
            </a:r>
            <a:endParaRPr lang="en-US" sz="1400" b="1" dirty="0"/>
          </a:p>
        </p:txBody>
      </p:sp>
      <p:pic>
        <p:nvPicPr>
          <p:cNvPr id="59" name="Picture 5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33025" y="2914690"/>
            <a:ext cx="265509" cy="519476"/>
          </a:xfrm>
          <a:prstGeom prst="rect">
            <a:avLst/>
          </a:prstGeom>
        </p:spPr>
      </p:pic>
      <p:sp>
        <p:nvSpPr>
          <p:cNvPr id="60" name="TextBox 59"/>
          <p:cNvSpPr txBox="1"/>
          <p:nvPr/>
        </p:nvSpPr>
        <p:spPr>
          <a:xfrm>
            <a:off x="5199704" y="2525690"/>
            <a:ext cx="640080" cy="274320"/>
          </a:xfrm>
          <a:prstGeom prst="rect">
            <a:avLst/>
          </a:prstGeom>
          <a:noFill/>
        </p:spPr>
        <p:txBody>
          <a:bodyPr wrap="square" lIns="0" tIns="0" rIns="0" bIns="0" rtlCol="0" anchor="t">
            <a:noAutofit/>
          </a:bodyPr>
          <a:lstStyle/>
          <a:p>
            <a:pPr algn="ctr"/>
            <a:r>
              <a:rPr lang="en-US" sz="800" b="1" dirty="0" err="1"/>
              <a:t>IoT</a:t>
            </a:r>
            <a:r>
              <a:rPr lang="en-US" sz="800" b="1" dirty="0"/>
              <a:t> HTTP/2</a:t>
            </a:r>
            <a:br>
              <a:rPr lang="en-US" sz="800" b="1" dirty="0"/>
            </a:br>
            <a:r>
              <a:rPr lang="en-US" sz="800" b="1" dirty="0"/>
              <a:t>protocol</a:t>
            </a:r>
            <a:endParaRPr lang="en-US" sz="1400" b="1" dirty="0"/>
          </a:p>
        </p:txBody>
      </p:sp>
      <p:pic>
        <p:nvPicPr>
          <p:cNvPr id="61" name="Picture 6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271935" y="1859462"/>
            <a:ext cx="495618" cy="522170"/>
          </a:xfrm>
          <a:prstGeom prst="rect">
            <a:avLst/>
          </a:prstGeom>
        </p:spPr>
      </p:pic>
      <p:sp>
        <p:nvSpPr>
          <p:cNvPr id="62" name="TextBox 61"/>
          <p:cNvSpPr txBox="1"/>
          <p:nvPr/>
        </p:nvSpPr>
        <p:spPr>
          <a:xfrm>
            <a:off x="3628300" y="3585790"/>
            <a:ext cx="640080" cy="274320"/>
          </a:xfrm>
          <a:prstGeom prst="rect">
            <a:avLst/>
          </a:prstGeom>
          <a:noFill/>
        </p:spPr>
        <p:txBody>
          <a:bodyPr wrap="square" lIns="0" tIns="0" rIns="0" bIns="0" rtlCol="0" anchor="t">
            <a:noAutofit/>
          </a:bodyPr>
          <a:lstStyle/>
          <a:p>
            <a:pPr algn="ctr"/>
            <a:r>
              <a:rPr lang="en-US" sz="800" b="1" dirty="0" err="1"/>
              <a:t>IoT</a:t>
            </a:r>
            <a:br>
              <a:rPr lang="en-US" sz="800" b="1" dirty="0"/>
            </a:br>
            <a:r>
              <a:rPr lang="en-US" sz="800" b="1" dirty="0"/>
              <a:t>servo</a:t>
            </a:r>
            <a:endParaRPr lang="en-US" sz="1400" b="1" dirty="0"/>
          </a:p>
        </p:txBody>
      </p:sp>
      <p:pic>
        <p:nvPicPr>
          <p:cNvPr id="63" name="Picture 6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687658" y="2989207"/>
            <a:ext cx="521365" cy="370443"/>
          </a:xfrm>
          <a:prstGeom prst="rect">
            <a:avLst/>
          </a:prstGeom>
        </p:spPr>
      </p:pic>
      <p:sp>
        <p:nvSpPr>
          <p:cNvPr id="64" name="TextBox 63"/>
          <p:cNvSpPr txBox="1"/>
          <p:nvPr/>
        </p:nvSpPr>
        <p:spPr>
          <a:xfrm>
            <a:off x="479605" y="2531822"/>
            <a:ext cx="640080" cy="274320"/>
          </a:xfrm>
          <a:prstGeom prst="rect">
            <a:avLst/>
          </a:prstGeom>
          <a:noFill/>
        </p:spPr>
        <p:txBody>
          <a:bodyPr wrap="square" lIns="0" tIns="0" rIns="0" bIns="0" rtlCol="0" anchor="t">
            <a:noAutofit/>
          </a:bodyPr>
          <a:lstStyle/>
          <a:p>
            <a:pPr algn="ctr"/>
            <a:r>
              <a:rPr lang="en-US" sz="800" b="1" dirty="0" err="1"/>
              <a:t>IoT</a:t>
            </a:r>
            <a:br>
              <a:rPr lang="en-US" sz="800" b="1" dirty="0"/>
            </a:br>
            <a:r>
              <a:rPr lang="en-US" sz="800" b="1" dirty="0"/>
              <a:t>action</a:t>
            </a:r>
            <a:endParaRPr lang="en-US" sz="1400" b="1" dirty="0"/>
          </a:p>
        </p:txBody>
      </p:sp>
      <p:pic>
        <p:nvPicPr>
          <p:cNvPr id="65" name="Picture 6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43291" y="1878367"/>
            <a:ext cx="512708" cy="531020"/>
          </a:xfrm>
          <a:prstGeom prst="rect">
            <a:avLst/>
          </a:prstGeom>
        </p:spPr>
      </p:pic>
      <p:sp>
        <p:nvSpPr>
          <p:cNvPr id="66" name="TextBox 65"/>
          <p:cNvSpPr txBox="1"/>
          <p:nvPr/>
        </p:nvSpPr>
        <p:spPr>
          <a:xfrm>
            <a:off x="479605" y="3585790"/>
            <a:ext cx="640080" cy="274320"/>
          </a:xfrm>
          <a:prstGeom prst="rect">
            <a:avLst/>
          </a:prstGeom>
          <a:noFill/>
        </p:spPr>
        <p:txBody>
          <a:bodyPr wrap="square" lIns="0" tIns="0" rIns="0" bIns="0" rtlCol="0" anchor="t">
            <a:noAutofit/>
          </a:bodyPr>
          <a:lstStyle/>
          <a:p>
            <a:pPr algn="ctr"/>
            <a:r>
              <a:rPr lang="en-US" sz="800" b="1" dirty="0" err="1"/>
              <a:t>IoT</a:t>
            </a:r>
            <a:br>
              <a:rPr lang="en-US" sz="800" b="1" dirty="0"/>
            </a:br>
            <a:r>
              <a:rPr lang="en-US" sz="800" b="1" dirty="0"/>
              <a:t>policy</a:t>
            </a:r>
            <a:endParaRPr lang="en-US" sz="1400" b="1" dirty="0"/>
          </a:p>
        </p:txBody>
      </p:sp>
      <p:pic>
        <p:nvPicPr>
          <p:cNvPr id="67" name="Picture 6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33702" y="2908918"/>
            <a:ext cx="331887" cy="531020"/>
          </a:xfrm>
          <a:prstGeom prst="rect">
            <a:avLst/>
          </a:prstGeom>
        </p:spPr>
      </p:pic>
      <p:sp>
        <p:nvSpPr>
          <p:cNvPr id="68" name="TextBox 67"/>
          <p:cNvSpPr txBox="1"/>
          <p:nvPr/>
        </p:nvSpPr>
        <p:spPr>
          <a:xfrm>
            <a:off x="3628300"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hardware</a:t>
            </a:r>
            <a:br>
              <a:rPr lang="en-US" sz="800" b="1" dirty="0"/>
            </a:br>
            <a:r>
              <a:rPr lang="en-US" sz="800" b="1" dirty="0"/>
              <a:t>board</a:t>
            </a:r>
            <a:endParaRPr lang="en-US" sz="1400" b="1" dirty="0"/>
          </a:p>
        </p:txBody>
      </p:sp>
      <p:pic>
        <p:nvPicPr>
          <p:cNvPr id="69" name="Picture 6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724132" y="1874520"/>
            <a:ext cx="448417" cy="531020"/>
          </a:xfrm>
          <a:prstGeom prst="rect">
            <a:avLst/>
          </a:prstGeom>
        </p:spPr>
      </p:pic>
      <p:sp>
        <p:nvSpPr>
          <p:cNvPr id="71" name="TextBox 70"/>
          <p:cNvSpPr txBox="1"/>
          <p:nvPr/>
        </p:nvSpPr>
        <p:spPr>
          <a:xfrm>
            <a:off x="264365" y="1360220"/>
            <a:ext cx="1097280" cy="155632"/>
          </a:xfrm>
          <a:prstGeom prst="rect">
            <a:avLst/>
          </a:prstGeom>
          <a:noFill/>
        </p:spPr>
        <p:txBody>
          <a:bodyPr wrap="square" lIns="0" tIns="0" rIns="0" bIns="0" rtlCol="0" anchor="t">
            <a:noAutofit/>
          </a:bodyPr>
          <a:lstStyle/>
          <a:p>
            <a:pPr algn="ctr"/>
            <a:r>
              <a:rPr lang="en-US" sz="1000" b="1" dirty="0"/>
              <a:t>AWS </a:t>
            </a:r>
            <a:r>
              <a:rPr lang="en-US" sz="1000" b="1" dirty="0" err="1"/>
              <a:t>IoT</a:t>
            </a:r>
            <a:r>
              <a:rPr lang="en-US" sz="1000" b="1" dirty="0"/>
              <a:t> (Continued)</a:t>
            </a:r>
            <a:endParaRPr lang="en-US" b="1" dirty="0"/>
          </a:p>
        </p:txBody>
      </p:sp>
      <p:sp>
        <p:nvSpPr>
          <p:cNvPr id="72" name="TextBox 71"/>
          <p:cNvSpPr txBox="1"/>
          <p:nvPr/>
        </p:nvSpPr>
        <p:spPr>
          <a:xfrm>
            <a:off x="2837887" y="4643753"/>
            <a:ext cx="640080" cy="274320"/>
          </a:xfrm>
          <a:prstGeom prst="rect">
            <a:avLst/>
          </a:prstGeom>
          <a:noFill/>
        </p:spPr>
        <p:txBody>
          <a:bodyPr wrap="square" lIns="0" tIns="0" rIns="0" bIns="0" rtlCol="0" anchor="t">
            <a:noAutofit/>
          </a:bodyPr>
          <a:lstStyle/>
          <a:p>
            <a:pPr algn="ctr"/>
            <a:r>
              <a:rPr lang="en-US" sz="800" b="1" dirty="0"/>
              <a:t>Alexa enabled device</a:t>
            </a:r>
            <a:endParaRPr lang="en-US" sz="1400" b="1" dirty="0"/>
          </a:p>
        </p:txBody>
      </p:sp>
      <p:sp>
        <p:nvSpPr>
          <p:cNvPr id="76" name="TextBox 75"/>
          <p:cNvSpPr txBox="1"/>
          <p:nvPr/>
        </p:nvSpPr>
        <p:spPr>
          <a:xfrm>
            <a:off x="1256865" y="4643753"/>
            <a:ext cx="640080" cy="274320"/>
          </a:xfrm>
          <a:prstGeom prst="rect">
            <a:avLst/>
          </a:prstGeom>
          <a:noFill/>
        </p:spPr>
        <p:txBody>
          <a:bodyPr wrap="square" lIns="0" tIns="0" rIns="0" bIns="0" rtlCol="0" anchor="t">
            <a:noAutofit/>
          </a:bodyPr>
          <a:lstStyle/>
          <a:p>
            <a:pPr algn="ctr"/>
            <a:r>
              <a:rPr lang="en-US" sz="800" b="1" dirty="0"/>
              <a:t>Alexa smart home skill</a:t>
            </a:r>
            <a:endParaRPr lang="en-US" sz="1400" b="1" dirty="0"/>
          </a:p>
        </p:txBody>
      </p:sp>
      <p:pic>
        <p:nvPicPr>
          <p:cNvPr id="77" name="Picture 7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320717" y="4032007"/>
            <a:ext cx="512376" cy="400769"/>
          </a:xfrm>
          <a:prstGeom prst="rect">
            <a:avLst/>
          </a:prstGeom>
        </p:spPr>
      </p:pic>
      <p:sp>
        <p:nvSpPr>
          <p:cNvPr id="78" name="TextBox 77"/>
          <p:cNvSpPr txBox="1"/>
          <p:nvPr/>
        </p:nvSpPr>
        <p:spPr>
          <a:xfrm>
            <a:off x="4408229" y="4643753"/>
            <a:ext cx="640080" cy="274320"/>
          </a:xfrm>
          <a:prstGeom prst="rect">
            <a:avLst/>
          </a:prstGeom>
          <a:noFill/>
        </p:spPr>
        <p:txBody>
          <a:bodyPr wrap="square" lIns="0" tIns="0" rIns="0" bIns="0" rtlCol="0" anchor="t">
            <a:noAutofit/>
          </a:bodyPr>
          <a:lstStyle/>
          <a:p>
            <a:pPr algn="ctr"/>
            <a:r>
              <a:rPr lang="en-US" sz="800" b="1" dirty="0"/>
              <a:t>Fire TV</a:t>
            </a:r>
          </a:p>
        </p:txBody>
      </p:sp>
      <p:sp>
        <p:nvSpPr>
          <p:cNvPr id="80" name="TextBox 79"/>
          <p:cNvSpPr txBox="1"/>
          <p:nvPr/>
        </p:nvSpPr>
        <p:spPr>
          <a:xfrm>
            <a:off x="5199704" y="4643753"/>
            <a:ext cx="640080" cy="274320"/>
          </a:xfrm>
          <a:prstGeom prst="rect">
            <a:avLst/>
          </a:prstGeom>
          <a:noFill/>
        </p:spPr>
        <p:txBody>
          <a:bodyPr wrap="square" lIns="0" tIns="0" rIns="0" bIns="0" rtlCol="0" anchor="t">
            <a:noAutofit/>
          </a:bodyPr>
          <a:lstStyle/>
          <a:p>
            <a:pPr algn="ctr"/>
            <a:r>
              <a:rPr lang="en-US" sz="800" b="1" dirty="0"/>
              <a:t>Fire TV stick</a:t>
            </a:r>
            <a:endParaRPr lang="en-US" sz="1400" b="1" dirty="0"/>
          </a:p>
        </p:txBody>
      </p:sp>
      <p:sp>
        <p:nvSpPr>
          <p:cNvPr id="82" name="TextBox 81"/>
          <p:cNvSpPr txBox="1"/>
          <p:nvPr/>
        </p:nvSpPr>
        <p:spPr>
          <a:xfrm>
            <a:off x="2045739" y="4643753"/>
            <a:ext cx="640080" cy="274320"/>
          </a:xfrm>
          <a:prstGeom prst="rect">
            <a:avLst/>
          </a:prstGeom>
          <a:noFill/>
        </p:spPr>
        <p:txBody>
          <a:bodyPr wrap="square" lIns="0" tIns="0" rIns="0" bIns="0" rtlCol="0" anchor="t">
            <a:noAutofit/>
          </a:bodyPr>
          <a:lstStyle/>
          <a:p>
            <a:pPr algn="ctr"/>
            <a:r>
              <a:rPr lang="en-US" sz="800" b="1" dirty="0"/>
              <a:t>Alexa voice service</a:t>
            </a:r>
            <a:endParaRPr lang="en-US" sz="1400" b="1" dirty="0"/>
          </a:p>
        </p:txBody>
      </p:sp>
      <p:sp>
        <p:nvSpPr>
          <p:cNvPr id="84" name="TextBox 83"/>
          <p:cNvSpPr txBox="1"/>
          <p:nvPr/>
        </p:nvSpPr>
        <p:spPr>
          <a:xfrm>
            <a:off x="3628300" y="4643753"/>
            <a:ext cx="640080" cy="274320"/>
          </a:xfrm>
          <a:prstGeom prst="rect">
            <a:avLst/>
          </a:prstGeom>
          <a:noFill/>
        </p:spPr>
        <p:txBody>
          <a:bodyPr wrap="square" lIns="0" tIns="0" rIns="0" bIns="0" rtlCol="0" anchor="t">
            <a:noAutofit/>
          </a:bodyPr>
          <a:lstStyle/>
          <a:p>
            <a:pPr algn="ctr"/>
            <a:r>
              <a:rPr lang="en-US" sz="800" b="1" dirty="0"/>
              <a:t>Echo</a:t>
            </a:r>
            <a:endParaRPr lang="en-US" sz="1400" b="1" dirty="0"/>
          </a:p>
        </p:txBody>
      </p:sp>
      <p:sp>
        <p:nvSpPr>
          <p:cNvPr id="86" name="TextBox 85"/>
          <p:cNvSpPr txBox="1"/>
          <p:nvPr/>
        </p:nvSpPr>
        <p:spPr>
          <a:xfrm>
            <a:off x="479605" y="4643753"/>
            <a:ext cx="640080" cy="274320"/>
          </a:xfrm>
          <a:prstGeom prst="rect">
            <a:avLst/>
          </a:prstGeom>
          <a:noFill/>
        </p:spPr>
        <p:txBody>
          <a:bodyPr wrap="square" lIns="0" tIns="0" rIns="0" bIns="0" rtlCol="0" anchor="t">
            <a:noAutofit/>
          </a:bodyPr>
          <a:lstStyle/>
          <a:p>
            <a:pPr algn="ctr"/>
            <a:r>
              <a:rPr lang="en-US" sz="800" b="1" dirty="0"/>
              <a:t>Alexa skill</a:t>
            </a:r>
            <a:endParaRPr lang="en-US" sz="1400" b="1" dirty="0"/>
          </a:p>
        </p:txBody>
      </p:sp>
      <p:pic>
        <p:nvPicPr>
          <p:cNvPr id="88" name="Picture 8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45437" y="3966715"/>
            <a:ext cx="508416" cy="531353"/>
          </a:xfrm>
          <a:prstGeom prst="rect">
            <a:avLst/>
          </a:prstGeom>
        </p:spPr>
      </p:pic>
      <p:pic>
        <p:nvPicPr>
          <p:cNvPr id="89" name="Picture 8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901739" y="3976203"/>
            <a:ext cx="512376" cy="512376"/>
          </a:xfrm>
          <a:prstGeom prst="rect">
            <a:avLst/>
          </a:prstGeom>
        </p:spPr>
      </p:pic>
      <p:pic>
        <p:nvPicPr>
          <p:cNvPr id="90" name="Picture 8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1571" y="3966715"/>
            <a:ext cx="508416" cy="531353"/>
          </a:xfrm>
          <a:prstGeom prst="rect">
            <a:avLst/>
          </a:prstGeom>
        </p:spPr>
      </p:pic>
      <p:pic>
        <p:nvPicPr>
          <p:cNvPr id="91" name="Picture 9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472081" y="4045236"/>
            <a:ext cx="512376" cy="374310"/>
          </a:xfrm>
          <a:prstGeom prst="rect">
            <a:avLst/>
          </a:prstGeom>
        </p:spPr>
      </p:pic>
      <p:pic>
        <p:nvPicPr>
          <p:cNvPr id="92" name="Picture 9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831702" y="3966715"/>
            <a:ext cx="233276" cy="531353"/>
          </a:xfrm>
          <a:prstGeom prst="rect">
            <a:avLst/>
          </a:prstGeom>
        </p:spPr>
      </p:pic>
      <p:pic>
        <p:nvPicPr>
          <p:cNvPr id="94" name="Picture 93"/>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5263556" y="4135310"/>
            <a:ext cx="512376" cy="194163"/>
          </a:xfrm>
          <a:prstGeom prst="rect">
            <a:avLst/>
          </a:prstGeom>
        </p:spPr>
      </p:pic>
      <p:pic>
        <p:nvPicPr>
          <p:cNvPr id="95" name="Picture 94"/>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007568" y="688821"/>
            <a:ext cx="533234" cy="643017"/>
          </a:xfrm>
          <a:prstGeom prst="rect">
            <a:avLst/>
          </a:prstGeom>
        </p:spPr>
      </p:pic>
      <p:cxnSp>
        <p:nvCxnSpPr>
          <p:cNvPr id="96" name="Straight Connector 95"/>
          <p:cNvCxnSpPr/>
          <p:nvPr/>
        </p:nvCxnSpPr>
        <p:spPr>
          <a:xfrm>
            <a:off x="671055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802410" y="1360404"/>
            <a:ext cx="943550" cy="155448"/>
          </a:xfrm>
          <a:prstGeom prst="rect">
            <a:avLst/>
          </a:prstGeom>
          <a:noFill/>
        </p:spPr>
        <p:txBody>
          <a:bodyPr wrap="square" lIns="0" tIns="0" rIns="0" bIns="0" rtlCol="0" anchor="t">
            <a:noAutofit/>
          </a:bodyPr>
          <a:lstStyle/>
          <a:p>
            <a:pPr algn="ctr"/>
            <a:r>
              <a:rPr lang="en-US" sz="1000" b="1" dirty="0"/>
              <a:t>AWS </a:t>
            </a:r>
            <a:r>
              <a:rPr lang="en-US" sz="1000" b="1" dirty="0" err="1"/>
              <a:t>Greengrass</a:t>
            </a:r>
            <a:endParaRPr lang="en-US" sz="1000" b="1" dirty="0"/>
          </a:p>
        </p:txBody>
      </p:sp>
      <p:cxnSp>
        <p:nvCxnSpPr>
          <p:cNvPr id="99" name="Straight Connector 98"/>
          <p:cNvCxnSpPr/>
          <p:nvPr/>
        </p:nvCxnSpPr>
        <p:spPr>
          <a:xfrm>
            <a:off x="679412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34830" y="1739909"/>
            <a:ext cx="6120212"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5980793" y="4643753"/>
            <a:ext cx="640080" cy="274320"/>
          </a:xfrm>
          <a:prstGeom prst="rect">
            <a:avLst/>
          </a:prstGeom>
          <a:noFill/>
        </p:spPr>
        <p:txBody>
          <a:bodyPr wrap="square" lIns="0" tIns="0" rIns="0" bIns="0" rtlCol="0" anchor="t">
            <a:noAutofit/>
          </a:bodyPr>
          <a:lstStyle/>
          <a:p>
            <a:pPr algn="ctr"/>
            <a:r>
              <a:rPr lang="en-US" sz="800" b="1" dirty="0"/>
              <a:t>Lambda function</a:t>
            </a:r>
            <a:endParaRPr lang="en-US" sz="1400" b="1" dirty="0"/>
          </a:p>
        </p:txBody>
      </p:sp>
      <p:pic>
        <p:nvPicPr>
          <p:cNvPr id="79" name="Picture 78"/>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6014939" y="3966715"/>
            <a:ext cx="539424" cy="566395"/>
          </a:xfrm>
          <a:prstGeom prst="rect">
            <a:avLst/>
          </a:prstGeom>
        </p:spPr>
      </p:pic>
    </p:spTree>
    <p:extLst>
      <p:ext uri="{BB962C8B-B14F-4D97-AF65-F5344CB8AC3E}">
        <p14:creationId xmlns:p14="http://schemas.microsoft.com/office/powerpoint/2010/main" val="35820070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Game Development</a:t>
            </a:r>
          </a:p>
        </p:txBody>
      </p:sp>
    </p:spTree>
    <p:extLst>
      <p:ext uri="{BB962C8B-B14F-4D97-AF65-F5344CB8AC3E}">
        <p14:creationId xmlns:p14="http://schemas.microsoft.com/office/powerpoint/2010/main" val="22861361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Game Development</a:t>
            </a:r>
          </a:p>
        </p:txBody>
      </p:sp>
      <p:sp>
        <p:nvSpPr>
          <p:cNvPr id="3" name="TextBox 2"/>
          <p:cNvSpPr txBox="1"/>
          <p:nvPr/>
        </p:nvSpPr>
        <p:spPr>
          <a:xfrm>
            <a:off x="343913" y="1360404"/>
            <a:ext cx="943550" cy="155448"/>
          </a:xfrm>
          <a:prstGeom prst="rect">
            <a:avLst/>
          </a:prstGeom>
          <a:noFill/>
        </p:spPr>
        <p:txBody>
          <a:bodyPr wrap="square" lIns="0" tIns="0" rIns="0" bIns="0" rtlCol="0" anchor="t">
            <a:noAutofit/>
          </a:bodyPr>
          <a:lstStyle/>
          <a:p>
            <a:pPr algn="ctr"/>
            <a:r>
              <a:rPr lang="en-US" sz="1000" b="1" dirty="0"/>
              <a:t>Amazon </a:t>
            </a:r>
            <a:r>
              <a:rPr lang="en-US" sz="1000" b="1" dirty="0" err="1"/>
              <a:t>GameLift</a:t>
            </a:r>
            <a:endParaRPr lang="en-US" sz="1000" b="1" dirty="0"/>
          </a:p>
        </p:txBody>
      </p:sp>
      <p:cxnSp>
        <p:nvCxnSpPr>
          <p:cNvPr id="4" name="Straight Connector 3"/>
          <p:cNvCxnSpPr/>
          <p:nvPr/>
        </p:nvCxnSpPr>
        <p:spPr>
          <a:xfrm>
            <a:off x="34549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835" y="669591"/>
            <a:ext cx="524567" cy="622923"/>
          </a:xfrm>
          <a:prstGeom prst="rect">
            <a:avLst/>
          </a:prstGeom>
        </p:spPr>
      </p:pic>
      <p:cxnSp>
        <p:nvCxnSpPr>
          <p:cNvPr id="6" name="Straight Connector 5"/>
          <p:cNvCxnSpPr/>
          <p:nvPr/>
        </p:nvCxnSpPr>
        <p:spPr>
          <a:xfrm>
            <a:off x="136196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32988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Contact Center</a:t>
            </a:r>
          </a:p>
        </p:txBody>
      </p:sp>
    </p:spTree>
    <p:extLst>
      <p:ext uri="{BB962C8B-B14F-4D97-AF65-F5344CB8AC3E}">
        <p14:creationId xmlns:p14="http://schemas.microsoft.com/office/powerpoint/2010/main" val="6011064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Center</a:t>
            </a:r>
          </a:p>
        </p:txBody>
      </p:sp>
      <p:sp>
        <p:nvSpPr>
          <p:cNvPr id="3" name="TextBox 2"/>
          <p:cNvSpPr txBox="1"/>
          <p:nvPr/>
        </p:nvSpPr>
        <p:spPr>
          <a:xfrm>
            <a:off x="352988" y="1360404"/>
            <a:ext cx="943550" cy="155448"/>
          </a:xfrm>
          <a:prstGeom prst="rect">
            <a:avLst/>
          </a:prstGeom>
          <a:noFill/>
        </p:spPr>
        <p:txBody>
          <a:bodyPr wrap="square" lIns="0" tIns="0" rIns="0" bIns="0" rtlCol="0" anchor="t">
            <a:noAutofit/>
          </a:bodyPr>
          <a:lstStyle/>
          <a:p>
            <a:pPr algn="ctr"/>
            <a:r>
              <a:rPr lang="en-US" sz="1000" b="1" dirty="0"/>
              <a:t>Amazon Connect</a:t>
            </a:r>
          </a:p>
        </p:txBody>
      </p:sp>
      <p:cxnSp>
        <p:nvCxnSpPr>
          <p:cNvPr id="4" name="Straight Connector 3"/>
          <p:cNvCxnSpPr/>
          <p:nvPr/>
        </p:nvCxnSpPr>
        <p:spPr>
          <a:xfrm>
            <a:off x="34470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443" y="787760"/>
            <a:ext cx="548640" cy="422030"/>
          </a:xfrm>
          <a:prstGeom prst="rect">
            <a:avLst/>
          </a:prstGeom>
        </p:spPr>
      </p:pic>
      <p:cxnSp>
        <p:nvCxnSpPr>
          <p:cNvPr id="7" name="Straight Connector 6"/>
          <p:cNvCxnSpPr/>
          <p:nvPr/>
        </p:nvCxnSpPr>
        <p:spPr>
          <a:xfrm>
            <a:off x="137259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31136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653414"/>
          </a:xfrm>
        </p:spPr>
        <p:txBody>
          <a:bodyPr/>
          <a:lstStyle/>
          <a:p>
            <a:r>
              <a:rPr lang="en-US" b="0" dirty="0">
                <a:latin typeface="Helvetica Neue"/>
                <a:cs typeface="Helvetica Neue"/>
              </a:rPr>
              <a:t>General</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4385" y="791846"/>
            <a:ext cx="731520" cy="73152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4224" y="859853"/>
            <a:ext cx="709267" cy="701253"/>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6647" y="2122985"/>
            <a:ext cx="479271" cy="731520"/>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96004" y="2148255"/>
            <a:ext cx="731520" cy="707136"/>
          </a:xfrm>
          <a:prstGeom prst="rect">
            <a:avLst/>
          </a:prstGeom>
        </p:spPr>
      </p:pic>
      <p:sp>
        <p:nvSpPr>
          <p:cNvPr id="20" name="TextBox 19"/>
          <p:cNvSpPr txBox="1"/>
          <p:nvPr/>
        </p:nvSpPr>
        <p:spPr>
          <a:xfrm>
            <a:off x="4620069" y="296626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mobile client</a:t>
            </a:r>
          </a:p>
        </p:txBody>
      </p:sp>
      <p:sp>
        <p:nvSpPr>
          <p:cNvPr id="21" name="TextBox 20"/>
          <p:cNvSpPr txBox="1"/>
          <p:nvPr/>
        </p:nvSpPr>
        <p:spPr>
          <a:xfrm>
            <a:off x="5719338" y="296626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multimedia</a:t>
            </a:r>
          </a:p>
        </p:txBody>
      </p:sp>
      <p:sp>
        <p:nvSpPr>
          <p:cNvPr id="22" name="TextBox 21"/>
          <p:cNvSpPr txBox="1"/>
          <p:nvPr/>
        </p:nvSpPr>
        <p:spPr>
          <a:xfrm>
            <a:off x="5700247" y="162425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Internet</a:t>
            </a:r>
          </a:p>
        </p:txBody>
      </p:sp>
      <p:sp>
        <p:nvSpPr>
          <p:cNvPr id="23" name="TextBox 22"/>
          <p:cNvSpPr txBox="1"/>
          <p:nvPr/>
        </p:nvSpPr>
        <p:spPr>
          <a:xfrm>
            <a:off x="4591147" y="162425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client</a:t>
            </a:r>
          </a:p>
        </p:txBody>
      </p:sp>
      <p:sp>
        <p:nvSpPr>
          <p:cNvPr id="24" name="TextBox 23"/>
          <p:cNvSpPr txBox="1"/>
          <p:nvPr/>
        </p:nvSpPr>
        <p:spPr>
          <a:xfrm>
            <a:off x="6809347" y="162425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Internet alt1</a:t>
            </a:r>
          </a:p>
        </p:txBody>
      </p:sp>
      <p:sp>
        <p:nvSpPr>
          <p:cNvPr id="25" name="TextBox 24"/>
          <p:cNvSpPr txBox="1"/>
          <p:nvPr/>
        </p:nvSpPr>
        <p:spPr>
          <a:xfrm>
            <a:off x="7918447" y="162425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Internet alt2</a:t>
            </a:r>
          </a:p>
        </p:txBody>
      </p:sp>
      <p:sp>
        <p:nvSpPr>
          <p:cNvPr id="27" name="TextBox 26"/>
          <p:cNvSpPr txBox="1"/>
          <p:nvPr/>
        </p:nvSpPr>
        <p:spPr>
          <a:xfrm>
            <a:off x="173628" y="2975163"/>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corporate data center</a:t>
            </a:r>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9329" y="2137759"/>
            <a:ext cx="529721" cy="731520"/>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95545" y="2157596"/>
            <a:ext cx="706295" cy="731520"/>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56665" y="2159043"/>
            <a:ext cx="554946" cy="731520"/>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95671" y="2146835"/>
            <a:ext cx="306502" cy="731520"/>
          </a:xfrm>
          <a:prstGeom prst="rect">
            <a:avLst/>
          </a:prstGeom>
        </p:spPr>
      </p:pic>
      <p:sp>
        <p:nvSpPr>
          <p:cNvPr id="28" name="TextBox 27"/>
          <p:cNvSpPr txBox="1"/>
          <p:nvPr/>
        </p:nvSpPr>
        <p:spPr>
          <a:xfrm>
            <a:off x="1285561" y="2975163"/>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disk</a:t>
            </a:r>
          </a:p>
        </p:txBody>
      </p:sp>
      <p:sp>
        <p:nvSpPr>
          <p:cNvPr id="29" name="TextBox 28"/>
          <p:cNvSpPr txBox="1"/>
          <p:nvPr/>
        </p:nvSpPr>
        <p:spPr>
          <a:xfrm>
            <a:off x="2397494" y="2975163"/>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generic database</a:t>
            </a:r>
          </a:p>
        </p:txBody>
      </p:sp>
      <p:sp>
        <p:nvSpPr>
          <p:cNvPr id="30" name="TextBox 29"/>
          <p:cNvSpPr txBox="1"/>
          <p:nvPr/>
        </p:nvSpPr>
        <p:spPr>
          <a:xfrm>
            <a:off x="3509427" y="2975163"/>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office building</a:t>
            </a:r>
          </a:p>
        </p:txBody>
      </p:sp>
      <p:pic>
        <p:nvPicPr>
          <p:cNvPr id="3" name="Picture 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48858" y="895344"/>
            <a:ext cx="731520" cy="477520"/>
          </a:xfrm>
          <a:prstGeom prst="rect">
            <a:avLst/>
          </a:prstGeom>
        </p:spPr>
      </p:pic>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49052" y="791846"/>
            <a:ext cx="731520" cy="731520"/>
          </a:xfrm>
          <a:prstGeom prst="rect">
            <a:avLst/>
          </a:prstGeom>
        </p:spPr>
      </p:pic>
      <p:pic>
        <p:nvPicPr>
          <p:cNvPr id="17" name="Picture 1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675526" y="868362"/>
            <a:ext cx="731520" cy="477520"/>
          </a:xfrm>
          <a:prstGeom prst="rect">
            <a:avLst/>
          </a:prstGeom>
        </p:spPr>
      </p:pic>
      <p:sp>
        <p:nvSpPr>
          <p:cNvPr id="18" name="TextBox 17"/>
          <p:cNvSpPr txBox="1"/>
          <p:nvPr/>
        </p:nvSpPr>
        <p:spPr>
          <a:xfrm>
            <a:off x="183127" y="1621659"/>
            <a:ext cx="1082127" cy="153888"/>
          </a:xfrm>
          <a:prstGeom prst="rect">
            <a:avLst/>
          </a:prstGeom>
          <a:noFill/>
        </p:spPr>
        <p:txBody>
          <a:bodyPr wrap="square" lIns="0" tIns="0" rIns="0" bIns="0" rtlCol="0">
            <a:noAutofit/>
          </a:bodyPr>
          <a:lstStyle/>
          <a:p>
            <a:pPr algn="ctr"/>
            <a:r>
              <a:rPr lang="en-US" sz="1000" dirty="0">
                <a:latin typeface="Helvetica Neue"/>
                <a:cs typeface="Helvetica Neue"/>
              </a:rPr>
              <a:t>AWS cloud</a:t>
            </a:r>
          </a:p>
        </p:txBody>
      </p:sp>
      <p:sp>
        <p:nvSpPr>
          <p:cNvPr id="19" name="TextBox 18"/>
          <p:cNvSpPr txBox="1"/>
          <p:nvPr/>
        </p:nvSpPr>
        <p:spPr>
          <a:xfrm>
            <a:off x="1292060" y="1620099"/>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AWS Management Console</a:t>
            </a:r>
          </a:p>
        </p:txBody>
      </p:sp>
      <p:sp>
        <p:nvSpPr>
          <p:cNvPr id="31" name="TextBox 30"/>
          <p:cNvSpPr txBox="1"/>
          <p:nvPr/>
        </p:nvSpPr>
        <p:spPr>
          <a:xfrm>
            <a:off x="3503656" y="1620099"/>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virtual private cloud</a:t>
            </a:r>
          </a:p>
        </p:txBody>
      </p:sp>
      <p:sp>
        <p:nvSpPr>
          <p:cNvPr id="32" name="TextBox 31"/>
          <p:cNvSpPr txBox="1"/>
          <p:nvPr/>
        </p:nvSpPr>
        <p:spPr>
          <a:xfrm>
            <a:off x="2397858" y="1620099"/>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forums</a:t>
            </a:r>
          </a:p>
        </p:txBody>
      </p:sp>
      <p:pic>
        <p:nvPicPr>
          <p:cNvPr id="33" name="Picture 3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576657" y="787101"/>
            <a:ext cx="731520" cy="694006"/>
          </a:xfrm>
          <a:prstGeom prst="rect">
            <a:avLst/>
          </a:prstGeom>
        </p:spPr>
      </p:pic>
      <p:sp>
        <p:nvSpPr>
          <p:cNvPr id="34" name="Rectangle 33"/>
          <p:cNvSpPr/>
          <p:nvPr/>
        </p:nvSpPr>
        <p:spPr>
          <a:xfrm>
            <a:off x="212378" y="4723768"/>
            <a:ext cx="3430697" cy="307777"/>
          </a:xfrm>
          <a:prstGeom prst="rect">
            <a:avLst/>
          </a:prstGeom>
        </p:spPr>
        <p:txBody>
          <a:bodyPr wrap="none">
            <a:spAutoFit/>
          </a:bodyPr>
          <a:lstStyle/>
          <a:p>
            <a:r>
              <a:rPr lang="en-US" sz="1400" dirty="0">
                <a:solidFill>
                  <a:schemeClr val="bg1">
                    <a:lumMod val="65000"/>
                  </a:schemeClr>
                </a:solidFill>
                <a:latin typeface="Helvetica Neue"/>
                <a:cs typeface="Helvetica Neue"/>
              </a:rPr>
              <a:t>AWS Simple Icons: Non-Service Specific</a:t>
            </a:r>
          </a:p>
        </p:txBody>
      </p:sp>
      <p:pic>
        <p:nvPicPr>
          <p:cNvPr id="35" name="Picture 3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74864" y="3530267"/>
            <a:ext cx="731520" cy="376517"/>
          </a:xfrm>
          <a:prstGeom prst="rect">
            <a:avLst/>
          </a:prstGeom>
        </p:spPr>
      </p:pic>
      <p:pic>
        <p:nvPicPr>
          <p:cNvPr id="36" name="Picture 3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542064" y="3313638"/>
            <a:ext cx="529721" cy="731520"/>
          </a:xfrm>
          <a:prstGeom prst="rect">
            <a:avLst/>
          </a:prstGeom>
        </p:spPr>
      </p:pic>
      <p:sp>
        <p:nvSpPr>
          <p:cNvPr id="37" name="TextBox 36"/>
          <p:cNvSpPr txBox="1"/>
          <p:nvPr/>
        </p:nvSpPr>
        <p:spPr>
          <a:xfrm>
            <a:off x="1285227" y="4141966"/>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traditional server</a:t>
            </a:r>
          </a:p>
        </p:txBody>
      </p:sp>
      <p:sp>
        <p:nvSpPr>
          <p:cNvPr id="38" name="TextBox 37"/>
          <p:cNvSpPr txBox="1"/>
          <p:nvPr/>
        </p:nvSpPr>
        <p:spPr>
          <a:xfrm>
            <a:off x="183127" y="4141966"/>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tape storage</a:t>
            </a:r>
          </a:p>
        </p:txBody>
      </p:sp>
      <p:pic>
        <p:nvPicPr>
          <p:cNvPr id="39" name="Picture 3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079380" y="2239712"/>
            <a:ext cx="479271" cy="498065"/>
          </a:xfrm>
          <a:prstGeom prst="rect">
            <a:avLst/>
          </a:prstGeom>
        </p:spPr>
      </p:pic>
      <p:pic>
        <p:nvPicPr>
          <p:cNvPr id="40" name="Picture 3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150416" y="2148255"/>
            <a:ext cx="568161" cy="707136"/>
          </a:xfrm>
          <a:prstGeom prst="rect">
            <a:avLst/>
          </a:prstGeom>
        </p:spPr>
      </p:pic>
      <p:pic>
        <p:nvPicPr>
          <p:cNvPr id="41" name="Picture 4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885245" y="3313638"/>
            <a:ext cx="548640" cy="731520"/>
          </a:xfrm>
          <a:prstGeom prst="rect">
            <a:avLst/>
          </a:prstGeom>
        </p:spPr>
      </p:pic>
      <p:pic>
        <p:nvPicPr>
          <p:cNvPr id="42" name="Picture 41"/>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907004" y="3344336"/>
            <a:ext cx="731520" cy="707136"/>
          </a:xfrm>
          <a:prstGeom prst="rect">
            <a:avLst/>
          </a:prstGeom>
        </p:spPr>
      </p:pic>
      <p:sp>
        <p:nvSpPr>
          <p:cNvPr id="43" name="TextBox 42"/>
          <p:cNvSpPr txBox="1"/>
          <p:nvPr/>
        </p:nvSpPr>
        <p:spPr>
          <a:xfrm>
            <a:off x="4620069" y="4146049"/>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user</a:t>
            </a:r>
          </a:p>
        </p:txBody>
      </p:sp>
      <p:sp>
        <p:nvSpPr>
          <p:cNvPr id="44" name="TextBox 43"/>
          <p:cNvSpPr txBox="1"/>
          <p:nvPr/>
        </p:nvSpPr>
        <p:spPr>
          <a:xfrm>
            <a:off x="5719338" y="4146049"/>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users</a:t>
            </a:r>
          </a:p>
        </p:txBody>
      </p:sp>
      <p:sp>
        <p:nvSpPr>
          <p:cNvPr id="46" name="TextBox 45"/>
          <p:cNvSpPr txBox="1"/>
          <p:nvPr/>
        </p:nvSpPr>
        <p:spPr>
          <a:xfrm>
            <a:off x="6779520" y="296626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SAML token</a:t>
            </a:r>
          </a:p>
        </p:txBody>
      </p:sp>
      <p:sp>
        <p:nvSpPr>
          <p:cNvPr id="47" name="TextBox 46"/>
          <p:cNvSpPr txBox="1"/>
          <p:nvPr/>
        </p:nvSpPr>
        <p:spPr>
          <a:xfrm>
            <a:off x="7888620" y="296626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SSL padlock</a:t>
            </a:r>
          </a:p>
        </p:txBody>
      </p:sp>
      <p:pic>
        <p:nvPicPr>
          <p:cNvPr id="48" name="Picture 47"/>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984528" y="918846"/>
            <a:ext cx="728629" cy="477520"/>
          </a:xfrm>
          <a:prstGeom prst="rect">
            <a:avLst/>
          </a:prstGeom>
        </p:spPr>
      </p:pic>
      <p:pic>
        <p:nvPicPr>
          <p:cNvPr id="49" name="Picture 48"/>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070181" y="918846"/>
            <a:ext cx="728629" cy="477520"/>
          </a:xfrm>
          <a:prstGeom prst="rect">
            <a:avLst/>
          </a:prstGeom>
        </p:spPr>
      </p:pic>
    </p:spTree>
    <p:extLst>
      <p:ext uri="{BB962C8B-B14F-4D97-AF65-F5344CB8AC3E}">
        <p14:creationId xmlns:p14="http://schemas.microsoft.com/office/powerpoint/2010/main" val="4424162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89914"/>
          </a:xfrm>
        </p:spPr>
        <p:txBody>
          <a:bodyPr/>
          <a:lstStyle/>
          <a:p>
            <a:r>
              <a:rPr lang="en-US" b="0" dirty="0">
                <a:latin typeface="Helvetica Neue"/>
                <a:cs typeface="Helvetica Neue"/>
              </a:rPr>
              <a:t>On</a:t>
            </a:r>
            <a:r>
              <a:rPr lang="en-US" dirty="0"/>
              <a:t>-</a:t>
            </a:r>
            <a:r>
              <a:rPr lang="en-US" b="0" dirty="0">
                <a:latin typeface="Helvetica Neue"/>
                <a:cs typeface="Helvetica Neue"/>
              </a:rPr>
              <a:t>Demand Workforce</a:t>
            </a:r>
          </a:p>
        </p:txBody>
      </p:sp>
      <p:sp>
        <p:nvSpPr>
          <p:cNvPr id="3" name="TextBox 2"/>
          <p:cNvSpPr txBox="1"/>
          <p:nvPr/>
        </p:nvSpPr>
        <p:spPr>
          <a:xfrm>
            <a:off x="257707" y="906180"/>
            <a:ext cx="3285593" cy="338554"/>
          </a:xfrm>
          <a:prstGeom prst="rect">
            <a:avLst/>
          </a:prstGeom>
          <a:noFill/>
        </p:spPr>
        <p:txBody>
          <a:bodyPr wrap="square" rtlCol="0">
            <a:spAutoFit/>
          </a:bodyPr>
          <a:lstStyle/>
          <a:p>
            <a:r>
              <a:rPr lang="en-US" sz="1600" dirty="0">
                <a:solidFill>
                  <a:srgbClr val="7F7F7F"/>
                </a:solidFill>
                <a:latin typeface="Helvetica Neue"/>
                <a:ea typeface="Verdana" pitchFamily="34" charset="0"/>
                <a:cs typeface="Helvetica Neue"/>
              </a:rPr>
              <a:t>Amazon Mechanical Turk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085" y="1305016"/>
            <a:ext cx="609600" cy="73152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7330" y="2686931"/>
            <a:ext cx="630620" cy="73151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8309" y="2667307"/>
            <a:ext cx="702259" cy="73151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826" y="2686931"/>
            <a:ext cx="529721" cy="731519"/>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73359" y="2693380"/>
            <a:ext cx="731520" cy="707136"/>
          </a:xfrm>
          <a:prstGeom prst="rect">
            <a:avLst/>
          </a:prstGeom>
        </p:spPr>
      </p:pic>
      <p:sp>
        <p:nvSpPr>
          <p:cNvPr id="9" name="TextBox 64"/>
          <p:cNvSpPr txBox="1">
            <a:spLocks noChangeArrowheads="1"/>
          </p:cNvSpPr>
          <p:nvPr/>
        </p:nvSpPr>
        <p:spPr bwMode="auto">
          <a:xfrm>
            <a:off x="1433584" y="3589280"/>
            <a:ext cx="1031710" cy="276999"/>
          </a:xfrm>
          <a:prstGeom prst="rect">
            <a:avLst/>
          </a:prstGeom>
          <a:noFill/>
          <a:ln w="9525">
            <a:noFill/>
            <a:miter lim="800000"/>
            <a:headEnd/>
            <a:tailEnd/>
          </a:ln>
        </p:spPr>
        <p:txBody>
          <a:bodyPr wrap="square" lIns="0" tIns="0" rIns="0" bIns="0" anchor="b">
            <a:spAutoFit/>
          </a:bodyPr>
          <a:lstStyle/>
          <a:p>
            <a:pPr algn="ctr"/>
            <a:r>
              <a:rPr lang="en-US" sz="900" dirty="0">
                <a:latin typeface="Helvetica Neue"/>
                <a:ea typeface="Verdana" pitchFamily="34" charset="0"/>
                <a:cs typeface="Helvetica Neue"/>
              </a:rPr>
              <a:t>human intelligence tasks (HIT)</a:t>
            </a:r>
          </a:p>
        </p:txBody>
      </p:sp>
      <p:sp>
        <p:nvSpPr>
          <p:cNvPr id="10" name="TextBox 65"/>
          <p:cNvSpPr txBox="1">
            <a:spLocks noChangeArrowheads="1"/>
          </p:cNvSpPr>
          <p:nvPr/>
        </p:nvSpPr>
        <p:spPr bwMode="auto">
          <a:xfrm>
            <a:off x="311785" y="3589280"/>
            <a:ext cx="849804" cy="276999"/>
          </a:xfrm>
          <a:prstGeom prst="rect">
            <a:avLst/>
          </a:prstGeom>
          <a:noFill/>
          <a:ln w="9525">
            <a:noFill/>
            <a:miter lim="800000"/>
            <a:headEnd/>
            <a:tailEnd/>
          </a:ln>
        </p:spPr>
        <p:txBody>
          <a:bodyPr wrap="square" lIns="0" tIns="0" rIns="0" bIns="0" anchor="b">
            <a:spAutoFit/>
          </a:bodyPr>
          <a:lstStyle/>
          <a:p>
            <a:pPr algn="ctr"/>
            <a:r>
              <a:rPr lang="en-US" sz="900" dirty="0">
                <a:latin typeface="Helvetica Neue"/>
                <a:ea typeface="Verdana" pitchFamily="34" charset="0"/>
                <a:cs typeface="Helvetica Neue"/>
              </a:rPr>
              <a:t>assignment/</a:t>
            </a:r>
          </a:p>
          <a:p>
            <a:pPr algn="ctr"/>
            <a:r>
              <a:rPr lang="en-US" sz="900" dirty="0">
                <a:latin typeface="Helvetica Neue"/>
                <a:ea typeface="Verdana" pitchFamily="34" charset="0"/>
                <a:cs typeface="Helvetica Neue"/>
              </a:rPr>
              <a:t>task</a:t>
            </a:r>
          </a:p>
        </p:txBody>
      </p:sp>
      <p:sp>
        <p:nvSpPr>
          <p:cNvPr id="11" name="TextBox 66"/>
          <p:cNvSpPr txBox="1">
            <a:spLocks noChangeArrowheads="1"/>
          </p:cNvSpPr>
          <p:nvPr/>
        </p:nvSpPr>
        <p:spPr bwMode="auto">
          <a:xfrm>
            <a:off x="2861464" y="3589280"/>
            <a:ext cx="702352" cy="138499"/>
          </a:xfrm>
          <a:prstGeom prst="rect">
            <a:avLst/>
          </a:prstGeom>
          <a:noFill/>
          <a:ln w="9525">
            <a:noFill/>
            <a:miter lim="800000"/>
            <a:headEnd/>
            <a:tailEnd/>
          </a:ln>
        </p:spPr>
        <p:txBody>
          <a:bodyPr wrap="square" lIns="0" tIns="0" rIns="0" bIns="0" anchor="b">
            <a:spAutoFit/>
          </a:bodyPr>
          <a:lstStyle/>
          <a:p>
            <a:pPr algn="ctr"/>
            <a:r>
              <a:rPr lang="en-US" sz="900" dirty="0">
                <a:latin typeface="Helvetica Neue"/>
                <a:ea typeface="Verdana" pitchFamily="34" charset="0"/>
                <a:cs typeface="Helvetica Neue"/>
              </a:rPr>
              <a:t>requester</a:t>
            </a:r>
          </a:p>
        </p:txBody>
      </p:sp>
      <p:sp>
        <p:nvSpPr>
          <p:cNvPr id="12" name="TextBox 67"/>
          <p:cNvSpPr txBox="1">
            <a:spLocks noChangeArrowheads="1"/>
          </p:cNvSpPr>
          <p:nvPr/>
        </p:nvSpPr>
        <p:spPr bwMode="auto">
          <a:xfrm>
            <a:off x="4170062" y="3589280"/>
            <a:ext cx="738114" cy="138499"/>
          </a:xfrm>
          <a:prstGeom prst="rect">
            <a:avLst/>
          </a:prstGeom>
          <a:noFill/>
          <a:ln w="9525">
            <a:noFill/>
            <a:miter lim="800000"/>
            <a:headEnd/>
            <a:tailEnd/>
          </a:ln>
        </p:spPr>
        <p:txBody>
          <a:bodyPr wrap="square" lIns="0" tIns="0" rIns="0" bIns="0" anchor="b">
            <a:spAutoFit/>
          </a:bodyPr>
          <a:lstStyle/>
          <a:p>
            <a:pPr algn="ctr"/>
            <a:r>
              <a:rPr lang="en-US" sz="900" dirty="0">
                <a:latin typeface="Helvetica Neue"/>
                <a:ea typeface="Verdana" pitchFamily="34" charset="0"/>
                <a:cs typeface="Helvetica Neue"/>
              </a:rPr>
              <a:t>workers</a:t>
            </a:r>
          </a:p>
        </p:txBody>
      </p:sp>
      <p:sp>
        <p:nvSpPr>
          <p:cNvPr id="13" name="TextBox 65"/>
          <p:cNvSpPr txBox="1">
            <a:spLocks noChangeArrowheads="1"/>
          </p:cNvSpPr>
          <p:nvPr/>
        </p:nvSpPr>
        <p:spPr bwMode="auto">
          <a:xfrm>
            <a:off x="42452" y="2217464"/>
            <a:ext cx="1374775" cy="276999"/>
          </a:xfrm>
          <a:prstGeom prst="rect">
            <a:avLst/>
          </a:prstGeom>
          <a:noFill/>
          <a:ln w="9525">
            <a:noFill/>
            <a:miter lim="800000"/>
            <a:headEnd/>
            <a:tailEnd/>
          </a:ln>
        </p:spPr>
        <p:txBody>
          <a:bodyPr lIns="0" tIns="0" rIns="0" bIns="0" anchor="b">
            <a:spAutoFit/>
          </a:bodyPr>
          <a:lstStyle/>
          <a:p>
            <a:pPr algn="ctr"/>
            <a:r>
              <a:rPr lang="en-US" sz="900" dirty="0">
                <a:latin typeface="Helvetica Neue"/>
                <a:ea typeface="Verdana" pitchFamily="34" charset="0"/>
                <a:cs typeface="Helvetica Neue"/>
              </a:rPr>
              <a:t>Amazon </a:t>
            </a:r>
          </a:p>
          <a:p>
            <a:pPr algn="ctr"/>
            <a:r>
              <a:rPr lang="en-US" sz="900" dirty="0">
                <a:latin typeface="Helvetica Neue"/>
                <a:ea typeface="Verdana" pitchFamily="34" charset="0"/>
                <a:cs typeface="Helvetica Neue"/>
              </a:rPr>
              <a:t>Mechanical Turk</a:t>
            </a:r>
          </a:p>
        </p:txBody>
      </p:sp>
      <p:sp>
        <p:nvSpPr>
          <p:cNvPr id="14" name="TextBox 13"/>
          <p:cNvSpPr txBox="1"/>
          <p:nvPr/>
        </p:nvSpPr>
        <p:spPr>
          <a:xfrm>
            <a:off x="226268" y="3986279"/>
            <a:ext cx="6879382" cy="707886"/>
          </a:xfrm>
          <a:prstGeom prst="rect">
            <a:avLst/>
          </a:prstGeom>
          <a:noFill/>
        </p:spPr>
        <p:txBody>
          <a:bodyPr wrap="square" rtlCol="0">
            <a:spAutoFit/>
          </a:bodyPr>
          <a:lstStyle/>
          <a:p>
            <a:r>
              <a:rPr lang="en-US" sz="1000" dirty="0">
                <a:solidFill>
                  <a:srgbClr val="7F7F7F"/>
                </a:solidFill>
                <a:latin typeface="Helvetica Neue"/>
                <a:cs typeface="Helvetica Neue"/>
              </a:rPr>
              <a:t>Mechanical Turk vs. Amazon Mechanical Turk</a:t>
            </a:r>
          </a:p>
          <a:p>
            <a:r>
              <a:rPr lang="en-US" sz="1000" dirty="0">
                <a:solidFill>
                  <a:srgbClr val="7F7F7F"/>
                </a:solidFill>
                <a:latin typeface="Helvetica Neue"/>
                <a:cs typeface="Helvetica Neue"/>
              </a:rPr>
              <a:t>Do not use simple "Mechanical Turk" to refer to Amazon Mechanical Turk. Use Amazon Mechanical Turk to describe the entire system, Amazon Mechanical Turk website for the worker website, and Amazon Mechanical Turk web service to describe the product.</a:t>
            </a:r>
          </a:p>
        </p:txBody>
      </p:sp>
      <p:sp>
        <p:nvSpPr>
          <p:cNvPr id="15" name="Rectangle 14"/>
          <p:cNvSpPr/>
          <p:nvPr/>
        </p:nvSpPr>
        <p:spPr>
          <a:xfrm>
            <a:off x="212378" y="4723768"/>
            <a:ext cx="3606902" cy="307777"/>
          </a:xfrm>
          <a:prstGeom prst="rect">
            <a:avLst/>
          </a:prstGeom>
        </p:spPr>
        <p:txBody>
          <a:bodyPr wrap="none">
            <a:spAutoFit/>
          </a:bodyPr>
          <a:lstStyle/>
          <a:p>
            <a:r>
              <a:rPr lang="en-US" sz="1400" dirty="0">
                <a:solidFill>
                  <a:schemeClr val="bg1">
                    <a:lumMod val="65000"/>
                  </a:schemeClr>
                </a:solidFill>
                <a:latin typeface="Helvetica Neue"/>
                <a:cs typeface="Helvetica Neue"/>
              </a:rPr>
              <a:t>AWS Simple Icons: On-Demand Workforce</a:t>
            </a:r>
          </a:p>
        </p:txBody>
      </p:sp>
      <p:cxnSp>
        <p:nvCxnSpPr>
          <p:cNvPr id="16" name="Straight Connector 15"/>
          <p:cNvCxnSpPr/>
          <p:nvPr/>
        </p:nvCxnSpPr>
        <p:spPr>
          <a:xfrm>
            <a:off x="311785" y="2587634"/>
            <a:ext cx="6889115"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75787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20064"/>
          </a:xfrm>
        </p:spPr>
        <p:txBody>
          <a:bodyPr/>
          <a:lstStyle/>
          <a:p>
            <a:r>
              <a:rPr lang="en-US" b="0" dirty="0">
                <a:latin typeface="Helvetica Neue"/>
                <a:cs typeface="Helvetica Neue"/>
              </a:rPr>
              <a:t>SDKs</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461" y="2717800"/>
            <a:ext cx="635267" cy="731519"/>
          </a:xfrm>
          <a:prstGeom prst="rect">
            <a:avLst/>
          </a:prstGeom>
        </p:spPr>
      </p:pic>
      <p:sp>
        <p:nvSpPr>
          <p:cNvPr id="19" name="TextBox 18"/>
          <p:cNvSpPr txBox="1"/>
          <p:nvPr/>
        </p:nvSpPr>
        <p:spPr>
          <a:xfrm>
            <a:off x="1616614" y="3752850"/>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Ruby</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0461" y="879174"/>
            <a:ext cx="635267" cy="731519"/>
          </a:xfrm>
          <a:prstGeom prst="rect">
            <a:avLst/>
          </a:prstGeom>
        </p:spPr>
      </p:pic>
      <p:sp>
        <p:nvSpPr>
          <p:cNvPr id="21" name="TextBox 20"/>
          <p:cNvSpPr txBox="1"/>
          <p:nvPr/>
        </p:nvSpPr>
        <p:spPr>
          <a:xfrm>
            <a:off x="1616614" y="19142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iOS</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639" y="2717799"/>
            <a:ext cx="635267" cy="731519"/>
          </a:xfrm>
          <a:prstGeom prst="rect">
            <a:avLst/>
          </a:prstGeom>
        </p:spPr>
      </p:pic>
      <p:sp>
        <p:nvSpPr>
          <p:cNvPr id="16" name="TextBox 15"/>
          <p:cNvSpPr txBox="1"/>
          <p:nvPr/>
        </p:nvSpPr>
        <p:spPr>
          <a:xfrm>
            <a:off x="339792" y="3752850"/>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Python (boto)</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3639" y="879174"/>
            <a:ext cx="635267" cy="731519"/>
          </a:xfrm>
          <a:prstGeom prst="rect">
            <a:avLst/>
          </a:prstGeom>
        </p:spPr>
      </p:pic>
      <p:sp>
        <p:nvSpPr>
          <p:cNvPr id="22" name="TextBox 21"/>
          <p:cNvSpPr txBox="1"/>
          <p:nvPr/>
        </p:nvSpPr>
        <p:spPr>
          <a:xfrm>
            <a:off x="339792" y="19142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Android</a:t>
            </a: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17749" y="879174"/>
            <a:ext cx="635267" cy="731519"/>
          </a:xfrm>
          <a:prstGeom prst="rect">
            <a:avLst/>
          </a:prstGeom>
        </p:spPr>
      </p:pic>
      <p:sp>
        <p:nvSpPr>
          <p:cNvPr id="20" name="TextBox 19"/>
          <p:cNvSpPr txBox="1"/>
          <p:nvPr/>
        </p:nvSpPr>
        <p:spPr>
          <a:xfrm>
            <a:off x="6723902"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Node.js</a:t>
            </a:r>
          </a:p>
        </p:txBody>
      </p:sp>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9164" y="2717800"/>
            <a:ext cx="652436" cy="731519"/>
          </a:xfrm>
          <a:prstGeom prst="rect">
            <a:avLst/>
          </a:prstGeom>
        </p:spPr>
      </p:pic>
      <p:sp>
        <p:nvSpPr>
          <p:cNvPr id="23" name="TextBox 22"/>
          <p:cNvSpPr txBox="1"/>
          <p:nvPr/>
        </p:nvSpPr>
        <p:spPr>
          <a:xfrm>
            <a:off x="6723902" y="3752850"/>
            <a:ext cx="822960" cy="320040"/>
          </a:xfrm>
          <a:prstGeom prst="rect">
            <a:avLst/>
          </a:prstGeom>
          <a:noFill/>
        </p:spPr>
        <p:txBody>
          <a:bodyPr wrap="square" lIns="0" tIns="0" rIns="0" bIns="0" rtlCol="0" anchor="t">
            <a:noAutofit/>
          </a:bodyPr>
          <a:lstStyle/>
          <a:p>
            <a:pPr algn="ctr"/>
            <a:r>
              <a:rPr lang="en-US" sz="1100" dirty="0">
                <a:latin typeface="Helvetica Neue"/>
                <a:cs typeface="Helvetica Neue"/>
              </a:rPr>
              <a:t>AWS Toolkit for Visual Studio</a:t>
            </a:r>
          </a:p>
        </p:txBody>
      </p:sp>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40927" y="879174"/>
            <a:ext cx="635267" cy="731519"/>
          </a:xfrm>
          <a:prstGeom prst="rect">
            <a:avLst/>
          </a:prstGeom>
        </p:spPr>
      </p:pic>
      <p:sp>
        <p:nvSpPr>
          <p:cNvPr id="18" name="TextBox 17"/>
          <p:cNvSpPr txBox="1"/>
          <p:nvPr/>
        </p:nvSpPr>
        <p:spPr>
          <a:xfrm>
            <a:off x="5447080"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.NET</a:t>
            </a:r>
          </a:p>
        </p:txBody>
      </p:sp>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32342" y="2717800"/>
            <a:ext cx="652436" cy="731519"/>
          </a:xfrm>
          <a:prstGeom prst="rect">
            <a:avLst/>
          </a:prstGeom>
        </p:spPr>
      </p:pic>
      <p:sp>
        <p:nvSpPr>
          <p:cNvPr id="24" name="TextBox 23"/>
          <p:cNvSpPr txBox="1"/>
          <p:nvPr/>
        </p:nvSpPr>
        <p:spPr>
          <a:xfrm>
            <a:off x="5447080" y="3752850"/>
            <a:ext cx="822960" cy="320040"/>
          </a:xfrm>
          <a:prstGeom prst="rect">
            <a:avLst/>
          </a:prstGeom>
          <a:noFill/>
        </p:spPr>
        <p:txBody>
          <a:bodyPr wrap="square" lIns="0" tIns="0" rIns="0" bIns="0" rtlCol="0" anchor="t">
            <a:noAutofit/>
          </a:bodyPr>
          <a:lstStyle/>
          <a:p>
            <a:pPr algn="ctr"/>
            <a:r>
              <a:rPr lang="en-US" sz="1100" dirty="0">
                <a:latin typeface="Helvetica Neue"/>
                <a:cs typeface="Helvetica Neue"/>
              </a:rPr>
              <a:t>AWS Toolkit for Eclipse</a:t>
            </a:r>
          </a:p>
        </p:txBody>
      </p:sp>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94570" y="879174"/>
            <a:ext cx="635267" cy="731519"/>
          </a:xfrm>
          <a:prstGeom prst="rect">
            <a:avLst/>
          </a:prstGeom>
        </p:spPr>
      </p:pic>
      <p:sp>
        <p:nvSpPr>
          <p:cNvPr id="17" name="TextBox 16"/>
          <p:cNvSpPr txBox="1"/>
          <p:nvPr/>
        </p:nvSpPr>
        <p:spPr>
          <a:xfrm>
            <a:off x="8000723"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PHP</a:t>
            </a:r>
          </a:p>
        </p:txBody>
      </p:sp>
      <p:pic>
        <p:nvPicPr>
          <p:cNvPr id="14" name="Pictur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085985" y="2717800"/>
            <a:ext cx="652436" cy="731519"/>
          </a:xfrm>
          <a:prstGeom prst="rect">
            <a:avLst/>
          </a:prstGeom>
        </p:spPr>
      </p:pic>
      <p:sp>
        <p:nvSpPr>
          <p:cNvPr id="25" name="TextBox 24"/>
          <p:cNvSpPr txBox="1"/>
          <p:nvPr/>
        </p:nvSpPr>
        <p:spPr>
          <a:xfrm>
            <a:off x="8000723" y="3752850"/>
            <a:ext cx="822960" cy="320040"/>
          </a:xfrm>
          <a:prstGeom prst="rect">
            <a:avLst/>
          </a:prstGeom>
          <a:noFill/>
        </p:spPr>
        <p:txBody>
          <a:bodyPr wrap="square" lIns="0" tIns="0" rIns="0" bIns="0" rtlCol="0" anchor="t">
            <a:noAutofit/>
          </a:bodyPr>
          <a:lstStyle/>
          <a:p>
            <a:pPr algn="ctr"/>
            <a:r>
              <a:rPr lang="en-US" sz="1100" dirty="0">
                <a:latin typeface="Helvetica Neue"/>
                <a:cs typeface="Helvetica Neue"/>
              </a:rPr>
              <a:t>AWS Tools for Windows PowerShell</a:t>
            </a:r>
          </a:p>
        </p:txBody>
      </p:sp>
      <p:sp>
        <p:nvSpPr>
          <p:cNvPr id="27" name="Rectangle 26"/>
          <p:cNvSpPr/>
          <p:nvPr/>
        </p:nvSpPr>
        <p:spPr>
          <a:xfrm>
            <a:off x="212378" y="4723768"/>
            <a:ext cx="2223297" cy="307777"/>
          </a:xfrm>
          <a:prstGeom prst="rect">
            <a:avLst/>
          </a:prstGeom>
        </p:spPr>
        <p:txBody>
          <a:bodyPr wrap="none">
            <a:spAutoFit/>
          </a:bodyPr>
          <a:lstStyle/>
          <a:p>
            <a:r>
              <a:rPr lang="en-US" sz="1400" dirty="0">
                <a:solidFill>
                  <a:schemeClr val="bg1">
                    <a:lumMod val="65000"/>
                  </a:schemeClr>
                </a:solidFill>
                <a:latin typeface="Helvetica Neue"/>
                <a:cs typeface="Helvetica Neue"/>
              </a:rPr>
              <a:t>AWS Simple Icons: SDKs</a:t>
            </a:r>
          </a:p>
        </p:txBody>
      </p:sp>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255520" y="2717800"/>
            <a:ext cx="652436" cy="731519"/>
          </a:xfrm>
          <a:prstGeom prst="rect">
            <a:avLst/>
          </a:prstGeom>
        </p:spPr>
      </p:pic>
      <p:sp>
        <p:nvSpPr>
          <p:cNvPr id="26" name="TextBox 25"/>
          <p:cNvSpPr txBox="1"/>
          <p:nvPr/>
        </p:nvSpPr>
        <p:spPr>
          <a:xfrm>
            <a:off x="4170258" y="3752850"/>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AWS CLI</a:t>
            </a:r>
          </a:p>
        </p:txBody>
      </p:sp>
      <p:sp>
        <p:nvSpPr>
          <p:cNvPr id="29" name="TextBox 28"/>
          <p:cNvSpPr txBox="1"/>
          <p:nvPr/>
        </p:nvSpPr>
        <p:spPr>
          <a:xfrm>
            <a:off x="4170258" y="1909431"/>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JavaScript</a:t>
            </a:r>
          </a:p>
        </p:txBody>
      </p:sp>
      <p:pic>
        <p:nvPicPr>
          <p:cNvPr id="30" name="Picture 2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251879" y="879174"/>
            <a:ext cx="659718" cy="759675"/>
          </a:xfrm>
          <a:prstGeom prst="rect">
            <a:avLst/>
          </a:prstGeom>
        </p:spPr>
      </p:pic>
      <p:pic>
        <p:nvPicPr>
          <p:cNvPr id="6" name="Picture 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987283" y="879174"/>
            <a:ext cx="635267" cy="731519"/>
          </a:xfrm>
          <a:prstGeom prst="rect">
            <a:avLst/>
          </a:prstGeom>
        </p:spPr>
      </p:pic>
      <p:sp>
        <p:nvSpPr>
          <p:cNvPr id="15" name="TextBox 14"/>
          <p:cNvSpPr txBox="1"/>
          <p:nvPr/>
        </p:nvSpPr>
        <p:spPr>
          <a:xfrm>
            <a:off x="2893436"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Java</a:t>
            </a:r>
          </a:p>
        </p:txBody>
      </p:sp>
      <p:pic>
        <p:nvPicPr>
          <p:cNvPr id="31" name="Picture 3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987283" y="2717800"/>
            <a:ext cx="635266" cy="731519"/>
          </a:xfrm>
          <a:prstGeom prst="rect">
            <a:avLst/>
          </a:prstGeom>
        </p:spPr>
      </p:pic>
      <p:sp>
        <p:nvSpPr>
          <p:cNvPr id="33" name="TextBox 32"/>
          <p:cNvSpPr txBox="1"/>
          <p:nvPr/>
        </p:nvSpPr>
        <p:spPr>
          <a:xfrm>
            <a:off x="2893436" y="3752850"/>
            <a:ext cx="822960" cy="320040"/>
          </a:xfrm>
          <a:prstGeom prst="rect">
            <a:avLst/>
          </a:prstGeom>
          <a:noFill/>
        </p:spPr>
        <p:txBody>
          <a:bodyPr wrap="none" lIns="0" tIns="0" rIns="0" bIns="0" rtlCol="0" anchor="t">
            <a:noAutofit/>
          </a:bodyPr>
          <a:lstStyle/>
          <a:p>
            <a:pPr algn="ctr"/>
            <a:r>
              <a:rPr lang="en-US" sz="1100" dirty="0" err="1">
                <a:latin typeface="Helvetica Neue"/>
                <a:cs typeface="Helvetica Neue"/>
              </a:rPr>
              <a:t>Xamarin</a:t>
            </a:r>
            <a:endParaRPr lang="en-US" sz="1100" dirty="0">
              <a:latin typeface="Helvetica Neue"/>
              <a:cs typeface="Helvetica Neue"/>
            </a:endParaRPr>
          </a:p>
        </p:txBody>
      </p:sp>
    </p:spTree>
    <p:extLst>
      <p:ext uri="{BB962C8B-B14F-4D97-AF65-F5344CB8AC3E}">
        <p14:creationId xmlns:p14="http://schemas.microsoft.com/office/powerpoint/2010/main" val="6040754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72358"/>
          </a:xfrm>
        </p:spPr>
        <p:txBody>
          <a:bodyPr/>
          <a:lstStyle/>
          <a:p>
            <a:r>
              <a:rPr lang="en-US" b="0" dirty="0">
                <a:latin typeface="Helvetica Neue"/>
                <a:cs typeface="Helvetica Neue"/>
              </a:rPr>
              <a:t>Groups</a:t>
            </a:r>
          </a:p>
        </p:txBody>
      </p:sp>
      <p:sp>
        <p:nvSpPr>
          <p:cNvPr id="4" name="Rounded Rectangle 3"/>
          <p:cNvSpPr/>
          <p:nvPr/>
        </p:nvSpPr>
        <p:spPr>
          <a:xfrm>
            <a:off x="463550" y="738000"/>
            <a:ext cx="1709738" cy="1733550"/>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5" name="TextBox 31"/>
          <p:cNvSpPr txBox="1">
            <a:spLocks noChangeArrowheads="1"/>
          </p:cNvSpPr>
          <p:nvPr/>
        </p:nvSpPr>
        <p:spPr bwMode="auto">
          <a:xfrm>
            <a:off x="546100" y="2220725"/>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Auto Scaling group</a:t>
            </a:r>
          </a:p>
        </p:txBody>
      </p:sp>
      <p:sp>
        <p:nvSpPr>
          <p:cNvPr id="7" name="Rounded Rectangle 6"/>
          <p:cNvSpPr/>
          <p:nvPr/>
        </p:nvSpPr>
        <p:spPr>
          <a:xfrm>
            <a:off x="2549525" y="738000"/>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8" name="TextBox 32"/>
          <p:cNvSpPr txBox="1">
            <a:spLocks noChangeArrowheads="1"/>
          </p:cNvSpPr>
          <p:nvPr/>
        </p:nvSpPr>
        <p:spPr bwMode="auto">
          <a:xfrm>
            <a:off x="2619375" y="2220725"/>
            <a:ext cx="1557338" cy="230832"/>
          </a:xfrm>
          <a:prstGeom prst="rect">
            <a:avLst/>
          </a:prstGeom>
          <a:noFill/>
          <a:ln w="9525">
            <a:noFill/>
            <a:miter lim="800000"/>
            <a:headEnd/>
            <a:tailEnd/>
          </a:ln>
        </p:spPr>
        <p:txBody>
          <a:bodyPr>
            <a:spAutoFit/>
          </a:bodyPr>
          <a:lstStyle/>
          <a:p>
            <a:pPr algn="ctr"/>
            <a:r>
              <a:rPr lang="en-US" sz="900" b="1" dirty="0">
                <a:solidFill>
                  <a:srgbClr val="F7981F"/>
                </a:solidFill>
                <a:latin typeface="+mj-lt"/>
                <a:ea typeface="Verdana" pitchFamily="34" charset="0"/>
                <a:cs typeface="Helvetica Neue"/>
              </a:rPr>
              <a:t>Availability Zone</a:t>
            </a:r>
          </a:p>
        </p:txBody>
      </p:sp>
      <p:sp>
        <p:nvSpPr>
          <p:cNvPr id="10" name="Rounded Rectangle 9"/>
          <p:cNvSpPr/>
          <p:nvPr/>
        </p:nvSpPr>
        <p:spPr>
          <a:xfrm>
            <a:off x="4614863" y="738000"/>
            <a:ext cx="1752600" cy="1733550"/>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1" name="TextBox 33"/>
          <p:cNvSpPr txBox="1">
            <a:spLocks noChangeArrowheads="1"/>
          </p:cNvSpPr>
          <p:nvPr/>
        </p:nvSpPr>
        <p:spPr bwMode="auto">
          <a:xfrm>
            <a:off x="4721225" y="2220725"/>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region</a:t>
            </a:r>
          </a:p>
        </p:txBody>
      </p:sp>
      <p:grpSp>
        <p:nvGrpSpPr>
          <p:cNvPr id="13" name="Group 21"/>
          <p:cNvGrpSpPr>
            <a:grpSpLocks/>
          </p:cNvGrpSpPr>
          <p:nvPr/>
        </p:nvGrpSpPr>
        <p:grpSpPr bwMode="auto">
          <a:xfrm>
            <a:off x="6743700" y="738000"/>
            <a:ext cx="1752600" cy="1733550"/>
            <a:chOff x="545458" y="4783771"/>
            <a:chExt cx="2293787" cy="1733798"/>
          </a:xfrm>
        </p:grpSpPr>
        <p:sp>
          <p:nvSpPr>
            <p:cNvPr id="15" name="Rounded Rectangle 14"/>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6" name="Rounded Rectangle 15"/>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sp>
        <p:nvSpPr>
          <p:cNvPr id="14" name="TextBox 34"/>
          <p:cNvSpPr txBox="1">
            <a:spLocks noChangeArrowheads="1"/>
          </p:cNvSpPr>
          <p:nvPr/>
        </p:nvSpPr>
        <p:spPr bwMode="auto">
          <a:xfrm>
            <a:off x="6851650" y="2220725"/>
            <a:ext cx="1555750" cy="230832"/>
          </a:xfrm>
          <a:prstGeom prst="rect">
            <a:avLst/>
          </a:prstGeom>
          <a:noFill/>
          <a:ln w="9525">
            <a:noFill/>
            <a:miter lim="800000"/>
            <a:headEnd/>
            <a:tailEnd/>
          </a:ln>
        </p:spPr>
        <p:txBody>
          <a:bodyPr>
            <a:spAutoFit/>
          </a:bodyPr>
          <a:lstStyle/>
          <a:p>
            <a:pPr algn="ctr"/>
            <a:r>
              <a:rPr lang="en-US" sz="900" b="1" dirty="0">
                <a:solidFill>
                  <a:srgbClr val="6F2927"/>
                </a:solidFill>
                <a:latin typeface="+mj-lt"/>
                <a:ea typeface="Verdana" pitchFamily="34" charset="0"/>
                <a:cs typeface="Helvetica Neue"/>
              </a:rPr>
              <a:t>security group</a:t>
            </a:r>
          </a:p>
        </p:txBody>
      </p:sp>
      <p:sp>
        <p:nvSpPr>
          <p:cNvPr id="18" name="TextBox 35"/>
          <p:cNvSpPr txBox="1">
            <a:spLocks noChangeArrowheads="1"/>
          </p:cNvSpPr>
          <p:nvPr/>
        </p:nvSpPr>
        <p:spPr bwMode="auto">
          <a:xfrm>
            <a:off x="476250" y="4277004"/>
            <a:ext cx="1719264" cy="230832"/>
          </a:xfrm>
          <a:prstGeom prst="rect">
            <a:avLst/>
          </a:prstGeom>
          <a:noFill/>
          <a:ln w="9525">
            <a:noFill/>
            <a:miter lim="800000"/>
            <a:headEnd/>
            <a:tailEnd/>
          </a:ln>
        </p:spPr>
        <p:txBody>
          <a:bodyPr wrap="square">
            <a:spAutoFit/>
          </a:bodyPr>
          <a:lstStyle/>
          <a:p>
            <a:pPr algn="ctr"/>
            <a:r>
              <a:rPr lang="en-US" sz="900" b="1" dirty="0">
                <a:latin typeface="+mj-lt"/>
                <a:ea typeface="Verdana" pitchFamily="34" charset="0"/>
                <a:cs typeface="Helvetica Neue"/>
              </a:rPr>
              <a:t>Elastic Beanstalk container</a:t>
            </a:r>
          </a:p>
        </p:txBody>
      </p:sp>
      <p:sp>
        <p:nvSpPr>
          <p:cNvPr id="20" name="TextBox 36"/>
          <p:cNvSpPr txBox="1">
            <a:spLocks noChangeArrowheads="1"/>
          </p:cNvSpPr>
          <p:nvPr/>
        </p:nvSpPr>
        <p:spPr bwMode="auto">
          <a:xfrm>
            <a:off x="2655888" y="4277004"/>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EC2 instance contents</a:t>
            </a:r>
          </a:p>
        </p:txBody>
      </p:sp>
      <p:sp>
        <p:nvSpPr>
          <p:cNvPr id="25" name="Rounded Rectangle 24"/>
          <p:cNvSpPr/>
          <p:nvPr/>
        </p:nvSpPr>
        <p:spPr>
          <a:xfrm>
            <a:off x="6750050" y="2813329"/>
            <a:ext cx="1752600" cy="1735137"/>
          </a:xfrm>
          <a:prstGeom prst="roundRect">
            <a:avLst>
              <a:gd name="adj" fmla="val 9818"/>
            </a:avLst>
          </a:prstGeom>
          <a:solidFill>
            <a:srgbClr val="DBDBDB"/>
          </a:solidFill>
          <a:ln w="6350">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26" name="TextBox 25"/>
          <p:cNvSpPr txBox="1"/>
          <p:nvPr/>
        </p:nvSpPr>
        <p:spPr>
          <a:xfrm>
            <a:off x="6838950" y="4277004"/>
            <a:ext cx="1555750" cy="230832"/>
          </a:xfrm>
          <a:prstGeom prst="rect">
            <a:avLst/>
          </a:prstGeom>
          <a:noFill/>
        </p:spPr>
        <p:txBody>
          <a:bodyPr>
            <a:spAutoFit/>
          </a:bodyPr>
          <a:lstStyle/>
          <a:p>
            <a:pPr algn="ctr" fontAlgn="auto">
              <a:spcBef>
                <a:spcPts val="0"/>
              </a:spcBef>
              <a:spcAft>
                <a:spcPts val="0"/>
              </a:spcAft>
              <a:defRPr/>
            </a:pPr>
            <a:r>
              <a:rPr lang="en-US" sz="900" b="1" dirty="0">
                <a:solidFill>
                  <a:schemeClr val="bg1">
                    <a:lumMod val="50000"/>
                  </a:schemeClr>
                </a:solidFill>
                <a:latin typeface="+mj-lt"/>
                <a:cs typeface="Helvetica Neue"/>
              </a:rPr>
              <a:t>server contents</a:t>
            </a:r>
          </a:p>
        </p:txBody>
      </p:sp>
      <p:sp>
        <p:nvSpPr>
          <p:cNvPr id="22" name="Rounded Rectangle 21"/>
          <p:cNvSpPr/>
          <p:nvPr/>
        </p:nvSpPr>
        <p:spPr>
          <a:xfrm>
            <a:off x="4629150" y="2794279"/>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23" name="TextBox 37"/>
          <p:cNvSpPr txBox="1">
            <a:spLocks noChangeArrowheads="1"/>
          </p:cNvSpPr>
          <p:nvPr/>
        </p:nvSpPr>
        <p:spPr bwMode="auto">
          <a:xfrm>
            <a:off x="4721225" y="4277004"/>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VPC subnet</a:t>
            </a:r>
          </a:p>
        </p:txBody>
      </p:sp>
      <p:pic>
        <p:nvPicPr>
          <p:cNvPr id="36" name="Picture 35"/>
          <p:cNvPicPr>
            <a:picLocks noChangeAspect="1"/>
          </p:cNvPicPr>
          <p:nvPr/>
        </p:nvPicPr>
        <p:blipFill>
          <a:blip r:embed="rId3"/>
          <a:stretch>
            <a:fillRect/>
          </a:stretch>
        </p:blipFill>
        <p:spPr>
          <a:xfrm>
            <a:off x="4808538" y="2631887"/>
            <a:ext cx="215900" cy="241300"/>
          </a:xfrm>
          <a:prstGeom prst="rect">
            <a:avLst/>
          </a:prstGeom>
        </p:spPr>
      </p:pic>
      <p:sp>
        <p:nvSpPr>
          <p:cNvPr id="17" name="Rounded Rectangle 16"/>
          <p:cNvSpPr/>
          <p:nvPr/>
        </p:nvSpPr>
        <p:spPr>
          <a:xfrm>
            <a:off x="442913" y="2794279"/>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004" y="2582466"/>
            <a:ext cx="360192" cy="504268"/>
          </a:xfrm>
          <a:prstGeom prst="rect">
            <a:avLst/>
          </a:prstGeom>
        </p:spPr>
      </p:pic>
      <p:sp>
        <p:nvSpPr>
          <p:cNvPr id="19" name="Rounded Rectangle 18"/>
          <p:cNvSpPr/>
          <p:nvPr/>
        </p:nvSpPr>
        <p:spPr>
          <a:xfrm>
            <a:off x="2536825" y="2794279"/>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29588" y="2625066"/>
            <a:ext cx="353854" cy="366959"/>
          </a:xfrm>
          <a:prstGeom prst="rect">
            <a:avLst/>
          </a:prstGeom>
        </p:spPr>
      </p:pic>
      <p:sp>
        <p:nvSpPr>
          <p:cNvPr id="33" name="Rectangle 32"/>
          <p:cNvSpPr/>
          <p:nvPr/>
        </p:nvSpPr>
        <p:spPr>
          <a:xfrm>
            <a:off x="212378" y="4723768"/>
            <a:ext cx="2353128" cy="307777"/>
          </a:xfrm>
          <a:prstGeom prst="rect">
            <a:avLst/>
          </a:prstGeom>
        </p:spPr>
        <p:txBody>
          <a:bodyPr wrap="none">
            <a:spAutoFit/>
          </a:bodyPr>
          <a:lstStyle/>
          <a:p>
            <a:r>
              <a:rPr lang="en-US" sz="1400" dirty="0">
                <a:solidFill>
                  <a:schemeClr val="bg1">
                    <a:lumMod val="65000"/>
                  </a:schemeClr>
                </a:solidFill>
                <a:latin typeface="Helvetica Neue"/>
                <a:cs typeface="Helvetica Neue"/>
              </a:rPr>
              <a:t>AWS Simple Icons: Groups</a:t>
            </a:r>
          </a:p>
        </p:txBody>
      </p:sp>
    </p:spTree>
    <p:extLst>
      <p:ext uri="{BB962C8B-B14F-4D97-AF65-F5344CB8AC3E}">
        <p14:creationId xmlns:p14="http://schemas.microsoft.com/office/powerpoint/2010/main" val="436904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itle 2"/>
          <p:cNvSpPr>
            <a:spLocks noGrp="1"/>
          </p:cNvSpPr>
          <p:nvPr>
            <p:ph type="title"/>
          </p:nvPr>
        </p:nvSpPr>
        <p:spPr>
          <a:xfrm>
            <a:off x="336789" y="114936"/>
            <a:ext cx="8205304" cy="545192"/>
          </a:xfrm>
        </p:spPr>
        <p:txBody>
          <a:bodyPr/>
          <a:lstStyle/>
          <a:p>
            <a:r>
              <a:rPr lang="en-US" dirty="0"/>
              <a:t>Compute</a:t>
            </a:r>
          </a:p>
        </p:txBody>
      </p:sp>
      <p:sp>
        <p:nvSpPr>
          <p:cNvPr id="131" name="TextBox 130"/>
          <p:cNvSpPr txBox="1"/>
          <p:nvPr/>
        </p:nvSpPr>
        <p:spPr>
          <a:xfrm>
            <a:off x="487692" y="4649595"/>
            <a:ext cx="640080" cy="274320"/>
          </a:xfrm>
          <a:prstGeom prst="rect">
            <a:avLst/>
          </a:prstGeom>
          <a:noFill/>
        </p:spPr>
        <p:txBody>
          <a:bodyPr wrap="square" lIns="0" tIns="0" rIns="0" bIns="0" rtlCol="0" anchor="t">
            <a:noAutofit/>
          </a:bodyPr>
          <a:lstStyle/>
          <a:p>
            <a:pPr algn="ctr"/>
            <a:r>
              <a:rPr lang="en-US" sz="800" b="1" dirty="0"/>
              <a:t>instance</a:t>
            </a:r>
            <a:endParaRPr lang="en-US" sz="1400" b="1" dirty="0"/>
          </a:p>
        </p:txBody>
      </p:sp>
      <p:pic>
        <p:nvPicPr>
          <p:cNvPr id="132" name="Picture 1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342" y="3966668"/>
            <a:ext cx="544781" cy="564959"/>
          </a:xfrm>
          <a:prstGeom prst="rect">
            <a:avLst/>
          </a:prstGeom>
        </p:spPr>
      </p:pic>
      <p:sp>
        <p:nvSpPr>
          <p:cNvPr id="133" name="TextBox 132"/>
          <p:cNvSpPr txBox="1"/>
          <p:nvPr/>
        </p:nvSpPr>
        <p:spPr>
          <a:xfrm>
            <a:off x="487692" y="3589456"/>
            <a:ext cx="640080" cy="274320"/>
          </a:xfrm>
          <a:prstGeom prst="rect">
            <a:avLst/>
          </a:prstGeom>
          <a:noFill/>
        </p:spPr>
        <p:txBody>
          <a:bodyPr wrap="square" lIns="0" tIns="0" rIns="0" bIns="0" rtlCol="0" anchor="t">
            <a:noAutofit/>
          </a:bodyPr>
          <a:lstStyle/>
          <a:p>
            <a:pPr algn="ctr"/>
            <a:r>
              <a:rPr lang="en-US" sz="800" b="1" dirty="0"/>
              <a:t>instances</a:t>
            </a:r>
            <a:endParaRPr lang="en-US" sz="1400" b="1" dirty="0"/>
          </a:p>
        </p:txBody>
      </p:sp>
      <p:pic>
        <p:nvPicPr>
          <p:cNvPr id="134" name="Picture 1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342" y="2901893"/>
            <a:ext cx="544781" cy="575047"/>
          </a:xfrm>
          <a:prstGeom prst="rect">
            <a:avLst/>
          </a:prstGeom>
        </p:spPr>
      </p:pic>
      <p:sp>
        <p:nvSpPr>
          <p:cNvPr id="135" name="TextBox 134"/>
          <p:cNvSpPr txBox="1"/>
          <p:nvPr/>
        </p:nvSpPr>
        <p:spPr>
          <a:xfrm>
            <a:off x="489459" y="2523808"/>
            <a:ext cx="636547" cy="274320"/>
          </a:xfrm>
          <a:prstGeom prst="rect">
            <a:avLst/>
          </a:prstGeom>
          <a:noFill/>
        </p:spPr>
        <p:txBody>
          <a:bodyPr wrap="square" lIns="0" tIns="0" rIns="0" bIns="0" rtlCol="0" anchor="t">
            <a:noAutofit/>
          </a:bodyPr>
          <a:lstStyle/>
          <a:p>
            <a:pPr algn="ctr"/>
            <a:r>
              <a:rPr lang="en-US" sz="800" b="1" dirty="0"/>
              <a:t>AMI</a:t>
            </a:r>
            <a:endParaRPr lang="en-US" sz="1400" b="1" dirty="0"/>
          </a:p>
        </p:txBody>
      </p:sp>
      <p:pic>
        <p:nvPicPr>
          <p:cNvPr id="136" name="Picture 1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5342" y="1847036"/>
            <a:ext cx="544781" cy="564959"/>
          </a:xfrm>
          <a:prstGeom prst="rect">
            <a:avLst/>
          </a:prstGeom>
        </p:spPr>
      </p:pic>
      <p:sp>
        <p:nvSpPr>
          <p:cNvPr id="137" name="TextBox 136"/>
          <p:cNvSpPr txBox="1"/>
          <p:nvPr/>
        </p:nvSpPr>
        <p:spPr>
          <a:xfrm>
            <a:off x="2050074" y="2523808"/>
            <a:ext cx="641615" cy="279062"/>
          </a:xfrm>
          <a:prstGeom prst="rect">
            <a:avLst/>
          </a:prstGeom>
          <a:noFill/>
        </p:spPr>
        <p:txBody>
          <a:bodyPr wrap="square" lIns="0" tIns="0" rIns="0" bIns="0" rtlCol="0" anchor="t">
            <a:noAutofit/>
          </a:bodyPr>
          <a:lstStyle/>
          <a:p>
            <a:pPr algn="ctr"/>
            <a:r>
              <a:rPr lang="en-US" sz="800" b="1" dirty="0"/>
              <a:t>DB on instance</a:t>
            </a:r>
            <a:endParaRPr lang="en-US" sz="1400" b="1" dirty="0"/>
          </a:p>
        </p:txBody>
      </p:sp>
      <p:pic>
        <p:nvPicPr>
          <p:cNvPr id="138" name="Picture 1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98491" y="1836240"/>
            <a:ext cx="544781" cy="575047"/>
          </a:xfrm>
          <a:prstGeom prst="rect">
            <a:avLst/>
          </a:prstGeom>
        </p:spPr>
      </p:pic>
      <p:sp>
        <p:nvSpPr>
          <p:cNvPr id="139" name="TextBox 138"/>
          <p:cNvSpPr txBox="1"/>
          <p:nvPr/>
        </p:nvSpPr>
        <p:spPr>
          <a:xfrm>
            <a:off x="1203084" y="3589456"/>
            <a:ext cx="761962" cy="274320"/>
          </a:xfrm>
          <a:prstGeom prst="rect">
            <a:avLst/>
          </a:prstGeom>
          <a:noFill/>
        </p:spPr>
        <p:txBody>
          <a:bodyPr wrap="square" lIns="0" tIns="0" rIns="0" bIns="0" rtlCol="0" anchor="t">
            <a:noAutofit/>
          </a:bodyPr>
          <a:lstStyle/>
          <a:p>
            <a:pPr algn="ctr"/>
            <a:r>
              <a:rPr lang="en-US" sz="800" b="1" dirty="0"/>
              <a:t>instance with </a:t>
            </a:r>
            <a:r>
              <a:rPr lang="en-US" sz="800" b="1" dirty="0" err="1"/>
              <a:t>CloudWatch</a:t>
            </a:r>
            <a:endParaRPr lang="en-US" sz="1400" b="1" dirty="0"/>
          </a:p>
        </p:txBody>
      </p:sp>
      <p:pic>
        <p:nvPicPr>
          <p:cNvPr id="140" name="Picture 13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1675" y="2894389"/>
            <a:ext cx="544781" cy="575047"/>
          </a:xfrm>
          <a:prstGeom prst="rect">
            <a:avLst/>
          </a:prstGeom>
        </p:spPr>
      </p:pic>
      <p:sp>
        <p:nvSpPr>
          <p:cNvPr id="141" name="TextBox 140"/>
          <p:cNvSpPr txBox="1"/>
          <p:nvPr/>
        </p:nvSpPr>
        <p:spPr>
          <a:xfrm>
            <a:off x="2805289" y="2527547"/>
            <a:ext cx="640080" cy="274320"/>
          </a:xfrm>
          <a:prstGeom prst="rect">
            <a:avLst/>
          </a:prstGeom>
          <a:noFill/>
        </p:spPr>
        <p:txBody>
          <a:bodyPr wrap="square" lIns="0" tIns="0" rIns="0" bIns="0" rtlCol="0" anchor="t">
            <a:noAutofit/>
          </a:bodyPr>
          <a:lstStyle/>
          <a:p>
            <a:pPr algn="ctr"/>
            <a:r>
              <a:rPr lang="en-US" sz="800" b="1" dirty="0"/>
              <a:t>Elastic IP address</a:t>
            </a:r>
            <a:endParaRPr lang="en-US" sz="1400" b="1" dirty="0"/>
          </a:p>
        </p:txBody>
      </p:sp>
      <p:pic>
        <p:nvPicPr>
          <p:cNvPr id="142" name="Picture 14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52938" y="2149068"/>
            <a:ext cx="544782" cy="160230"/>
          </a:xfrm>
          <a:prstGeom prst="rect">
            <a:avLst/>
          </a:prstGeom>
        </p:spPr>
      </p:pic>
      <p:sp>
        <p:nvSpPr>
          <p:cNvPr id="143" name="TextBox 142"/>
          <p:cNvSpPr txBox="1"/>
          <p:nvPr/>
        </p:nvSpPr>
        <p:spPr>
          <a:xfrm>
            <a:off x="2048991" y="3586861"/>
            <a:ext cx="643781" cy="274320"/>
          </a:xfrm>
          <a:prstGeom prst="rect">
            <a:avLst/>
          </a:prstGeom>
          <a:noFill/>
        </p:spPr>
        <p:txBody>
          <a:bodyPr wrap="square" lIns="0" tIns="0" rIns="0" bIns="0" rtlCol="0" anchor="t">
            <a:noAutofit/>
          </a:bodyPr>
          <a:lstStyle/>
          <a:p>
            <a:pPr algn="ctr"/>
            <a:r>
              <a:rPr lang="en-US" sz="800" b="1" dirty="0"/>
              <a:t>optimized instance</a:t>
            </a:r>
            <a:endParaRPr lang="en-US" sz="1400" b="1" dirty="0"/>
          </a:p>
        </p:txBody>
      </p:sp>
      <p:pic>
        <p:nvPicPr>
          <p:cNvPr id="144" name="Picture 14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98491" y="2921062"/>
            <a:ext cx="544781" cy="564959"/>
          </a:xfrm>
          <a:prstGeom prst="rect">
            <a:avLst/>
          </a:prstGeom>
        </p:spPr>
      </p:pic>
      <p:cxnSp>
        <p:nvCxnSpPr>
          <p:cNvPr id="145" name="Straight Connector 144"/>
          <p:cNvCxnSpPr/>
          <p:nvPr/>
        </p:nvCxnSpPr>
        <p:spPr>
          <a:xfrm>
            <a:off x="460992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46" name="Picture 14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5342" y="679296"/>
            <a:ext cx="544781" cy="653737"/>
          </a:xfrm>
          <a:prstGeom prst="rect">
            <a:avLst/>
          </a:prstGeom>
        </p:spPr>
      </p:pic>
      <p:pic>
        <p:nvPicPr>
          <p:cNvPr id="147" name="Picture 14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80203" y="765554"/>
            <a:ext cx="513304" cy="481222"/>
          </a:xfrm>
          <a:prstGeom prst="rect">
            <a:avLst/>
          </a:prstGeom>
        </p:spPr>
      </p:pic>
      <p:sp>
        <p:nvSpPr>
          <p:cNvPr id="148" name="TextBox 147"/>
          <p:cNvSpPr txBox="1"/>
          <p:nvPr/>
        </p:nvSpPr>
        <p:spPr>
          <a:xfrm>
            <a:off x="1262175" y="4649595"/>
            <a:ext cx="643781" cy="274320"/>
          </a:xfrm>
          <a:prstGeom prst="rect">
            <a:avLst/>
          </a:prstGeom>
          <a:noFill/>
        </p:spPr>
        <p:txBody>
          <a:bodyPr wrap="square" lIns="0" tIns="0" rIns="0" bIns="0" rtlCol="0" anchor="t">
            <a:noAutofit/>
          </a:bodyPr>
          <a:lstStyle/>
          <a:p>
            <a:pPr algn="ctr"/>
            <a:r>
              <a:rPr lang="en-US" sz="800" b="1" dirty="0"/>
              <a:t>Spot Instance</a:t>
            </a:r>
            <a:endParaRPr lang="en-US" sz="1400" b="1" dirty="0"/>
          </a:p>
        </p:txBody>
      </p:sp>
      <p:pic>
        <p:nvPicPr>
          <p:cNvPr id="149" name="Picture 14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20755" y="3966668"/>
            <a:ext cx="526621" cy="555878"/>
          </a:xfrm>
          <a:prstGeom prst="rect">
            <a:avLst/>
          </a:prstGeom>
        </p:spPr>
      </p:pic>
      <p:sp>
        <p:nvSpPr>
          <p:cNvPr id="150" name="TextBox 149"/>
          <p:cNvSpPr txBox="1"/>
          <p:nvPr/>
        </p:nvSpPr>
        <p:spPr>
          <a:xfrm>
            <a:off x="2803439" y="3586861"/>
            <a:ext cx="643781" cy="274320"/>
          </a:xfrm>
          <a:prstGeom prst="rect">
            <a:avLst/>
          </a:prstGeom>
          <a:noFill/>
        </p:spPr>
        <p:txBody>
          <a:bodyPr wrap="square" lIns="0" tIns="0" rIns="0" bIns="0" rtlCol="0" anchor="t">
            <a:noAutofit/>
          </a:bodyPr>
          <a:lstStyle/>
          <a:p>
            <a:pPr algn="ctr"/>
            <a:r>
              <a:rPr lang="en-US" sz="800" b="1" dirty="0"/>
              <a:t>Spot Fleet</a:t>
            </a:r>
            <a:endParaRPr lang="en-US" sz="1400" b="1" dirty="0"/>
          </a:p>
        </p:txBody>
      </p:sp>
      <p:pic>
        <p:nvPicPr>
          <p:cNvPr id="151" name="Picture 15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56620" y="2885808"/>
            <a:ext cx="537419" cy="568129"/>
          </a:xfrm>
          <a:prstGeom prst="rect">
            <a:avLst/>
          </a:prstGeom>
        </p:spPr>
      </p:pic>
      <p:sp>
        <p:nvSpPr>
          <p:cNvPr id="152" name="TextBox 151"/>
          <p:cNvSpPr txBox="1"/>
          <p:nvPr/>
        </p:nvSpPr>
        <p:spPr>
          <a:xfrm>
            <a:off x="1268599" y="2523808"/>
            <a:ext cx="630932" cy="274320"/>
          </a:xfrm>
          <a:prstGeom prst="rect">
            <a:avLst/>
          </a:prstGeom>
          <a:noFill/>
        </p:spPr>
        <p:txBody>
          <a:bodyPr wrap="square" lIns="0" tIns="0" rIns="0" bIns="0" rtlCol="0" anchor="t">
            <a:noAutofit/>
          </a:bodyPr>
          <a:lstStyle/>
          <a:p>
            <a:pPr algn="ctr"/>
            <a:r>
              <a:rPr lang="en-US" sz="800" b="1" dirty="0"/>
              <a:t>Auto Scaling</a:t>
            </a:r>
            <a:endParaRPr lang="en-US" sz="1400" b="1" dirty="0"/>
          </a:p>
        </p:txBody>
      </p:sp>
      <p:pic>
        <p:nvPicPr>
          <p:cNvPr id="153" name="Picture 15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11675" y="1864690"/>
            <a:ext cx="544781" cy="529649"/>
          </a:xfrm>
          <a:prstGeom prst="rect">
            <a:avLst/>
          </a:prstGeom>
        </p:spPr>
      </p:pic>
      <p:sp>
        <p:nvSpPr>
          <p:cNvPr id="154" name="TextBox 153"/>
          <p:cNvSpPr txBox="1"/>
          <p:nvPr/>
        </p:nvSpPr>
        <p:spPr>
          <a:xfrm>
            <a:off x="485842" y="1360220"/>
            <a:ext cx="643781" cy="155632"/>
          </a:xfrm>
          <a:prstGeom prst="rect">
            <a:avLst/>
          </a:prstGeom>
          <a:noFill/>
        </p:spPr>
        <p:txBody>
          <a:bodyPr wrap="square" lIns="0" tIns="0" rIns="0" bIns="0" rtlCol="0" anchor="t">
            <a:noAutofit/>
          </a:bodyPr>
          <a:lstStyle/>
          <a:p>
            <a:pPr algn="ctr"/>
            <a:r>
              <a:rPr lang="en-US" sz="1000" b="1" dirty="0"/>
              <a:t>Amazon EC2</a:t>
            </a:r>
            <a:endParaRPr lang="en-US" b="1" dirty="0"/>
          </a:p>
        </p:txBody>
      </p:sp>
      <p:pic>
        <p:nvPicPr>
          <p:cNvPr id="156" name="Picture 15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808772" y="733262"/>
            <a:ext cx="548639" cy="566338"/>
          </a:xfrm>
          <a:prstGeom prst="rect">
            <a:avLst/>
          </a:prstGeom>
        </p:spPr>
      </p:pic>
      <p:sp>
        <p:nvSpPr>
          <p:cNvPr id="157" name="TextBox 156"/>
          <p:cNvSpPr txBox="1"/>
          <p:nvPr/>
        </p:nvSpPr>
        <p:spPr>
          <a:xfrm>
            <a:off x="3671612" y="1360220"/>
            <a:ext cx="822960" cy="155632"/>
          </a:xfrm>
          <a:prstGeom prst="rect">
            <a:avLst/>
          </a:prstGeom>
          <a:noFill/>
        </p:spPr>
        <p:txBody>
          <a:bodyPr wrap="square" lIns="0" tIns="0" rIns="0" bIns="0" rtlCol="0" anchor="t">
            <a:noAutofit/>
          </a:bodyPr>
          <a:lstStyle/>
          <a:p>
            <a:pPr algn="ctr"/>
            <a:r>
              <a:rPr lang="en-US" sz="1000" b="1" dirty="0"/>
              <a:t>Amazon ECR</a:t>
            </a:r>
          </a:p>
        </p:txBody>
      </p:sp>
      <p:sp>
        <p:nvSpPr>
          <p:cNvPr id="158" name="TextBox 157"/>
          <p:cNvSpPr txBox="1"/>
          <p:nvPr/>
        </p:nvSpPr>
        <p:spPr>
          <a:xfrm>
            <a:off x="4725375" y="1360220"/>
            <a:ext cx="822960" cy="155632"/>
          </a:xfrm>
          <a:prstGeom prst="rect">
            <a:avLst/>
          </a:prstGeom>
          <a:noFill/>
        </p:spPr>
        <p:txBody>
          <a:bodyPr wrap="square" lIns="0" tIns="0" rIns="0" bIns="0" rtlCol="0" anchor="t">
            <a:noAutofit/>
          </a:bodyPr>
          <a:lstStyle/>
          <a:p>
            <a:pPr algn="ctr"/>
            <a:r>
              <a:rPr lang="en-US" sz="1000" b="1" dirty="0"/>
              <a:t>Amazon ECS</a:t>
            </a:r>
          </a:p>
        </p:txBody>
      </p:sp>
      <p:cxnSp>
        <p:nvCxnSpPr>
          <p:cNvPr id="159" name="Straight Connector 158"/>
          <p:cNvCxnSpPr/>
          <p:nvPr/>
        </p:nvCxnSpPr>
        <p:spPr>
          <a:xfrm>
            <a:off x="465679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354146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359179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566999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63" name="TextBox 162"/>
          <p:cNvSpPr txBox="1"/>
          <p:nvPr/>
        </p:nvSpPr>
        <p:spPr>
          <a:xfrm>
            <a:off x="3760356" y="2531628"/>
            <a:ext cx="640080" cy="274320"/>
          </a:xfrm>
          <a:prstGeom prst="rect">
            <a:avLst/>
          </a:prstGeom>
          <a:noFill/>
        </p:spPr>
        <p:txBody>
          <a:bodyPr wrap="square" lIns="0" tIns="0" rIns="0" bIns="0" rtlCol="0" anchor="t">
            <a:noAutofit/>
          </a:bodyPr>
          <a:lstStyle/>
          <a:p>
            <a:pPr algn="ctr"/>
            <a:r>
              <a:rPr lang="en-US" sz="800" b="1" dirty="0"/>
              <a:t>ECR registry</a:t>
            </a:r>
            <a:endParaRPr lang="en-US" sz="1400" b="1" dirty="0"/>
          </a:p>
        </p:txBody>
      </p:sp>
      <p:pic>
        <p:nvPicPr>
          <p:cNvPr id="164" name="Picture 16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814523" y="1847036"/>
            <a:ext cx="537139" cy="564959"/>
          </a:xfrm>
          <a:prstGeom prst="rect">
            <a:avLst/>
          </a:prstGeom>
        </p:spPr>
      </p:pic>
      <p:sp>
        <p:nvSpPr>
          <p:cNvPr id="165" name="TextBox 164"/>
          <p:cNvSpPr txBox="1"/>
          <p:nvPr/>
        </p:nvSpPr>
        <p:spPr>
          <a:xfrm>
            <a:off x="2050841" y="4649595"/>
            <a:ext cx="640080" cy="274320"/>
          </a:xfrm>
          <a:prstGeom prst="rect">
            <a:avLst/>
          </a:prstGeom>
          <a:noFill/>
        </p:spPr>
        <p:txBody>
          <a:bodyPr wrap="square" lIns="0" tIns="0" rIns="0" bIns="0" rtlCol="0" anchor="t">
            <a:noAutofit/>
          </a:bodyPr>
          <a:lstStyle/>
          <a:p>
            <a:pPr algn="ctr"/>
            <a:r>
              <a:rPr lang="en-US" sz="800" b="1" dirty="0"/>
              <a:t>X1 instance</a:t>
            </a:r>
            <a:endParaRPr lang="en-US" sz="1400" b="1" dirty="0"/>
          </a:p>
        </p:txBody>
      </p:sp>
      <p:pic>
        <p:nvPicPr>
          <p:cNvPr id="166" name="Picture 16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100595" y="3966668"/>
            <a:ext cx="540572" cy="564959"/>
          </a:xfrm>
          <a:prstGeom prst="rect">
            <a:avLst/>
          </a:prstGeom>
        </p:spPr>
      </p:pic>
      <p:sp>
        <p:nvSpPr>
          <p:cNvPr id="167" name="TextBox 166"/>
          <p:cNvSpPr txBox="1"/>
          <p:nvPr/>
        </p:nvSpPr>
        <p:spPr>
          <a:xfrm>
            <a:off x="4785975" y="2523808"/>
            <a:ext cx="701760" cy="274320"/>
          </a:xfrm>
          <a:prstGeom prst="rect">
            <a:avLst/>
          </a:prstGeom>
          <a:noFill/>
        </p:spPr>
        <p:txBody>
          <a:bodyPr wrap="square" lIns="0" tIns="0" rIns="0" bIns="0" rtlCol="0" anchor="t">
            <a:noAutofit/>
          </a:bodyPr>
          <a:lstStyle/>
          <a:p>
            <a:pPr algn="ctr"/>
            <a:r>
              <a:rPr lang="en-US" sz="800" b="1" dirty="0"/>
              <a:t>ECS </a:t>
            </a:r>
          </a:p>
          <a:p>
            <a:pPr algn="ctr"/>
            <a:r>
              <a:rPr lang="en-US" sz="800" b="1" dirty="0"/>
              <a:t>container 1</a:t>
            </a:r>
            <a:endParaRPr lang="en-US" sz="1400" b="1" dirty="0"/>
          </a:p>
        </p:txBody>
      </p:sp>
      <p:pic>
        <p:nvPicPr>
          <p:cNvPr id="168" name="Picture 167"/>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866569" y="1966303"/>
            <a:ext cx="540572" cy="304833"/>
          </a:xfrm>
          <a:prstGeom prst="rect">
            <a:avLst/>
          </a:prstGeom>
        </p:spPr>
      </p:pic>
      <p:sp>
        <p:nvSpPr>
          <p:cNvPr id="169" name="TextBox 168"/>
          <p:cNvSpPr txBox="1"/>
          <p:nvPr/>
        </p:nvSpPr>
        <p:spPr>
          <a:xfrm>
            <a:off x="4771957" y="3582026"/>
            <a:ext cx="729796" cy="274320"/>
          </a:xfrm>
          <a:prstGeom prst="rect">
            <a:avLst/>
          </a:prstGeom>
          <a:noFill/>
        </p:spPr>
        <p:txBody>
          <a:bodyPr wrap="square" lIns="0" tIns="0" rIns="0" bIns="0" rtlCol="0" anchor="t">
            <a:noAutofit/>
          </a:bodyPr>
          <a:lstStyle/>
          <a:p>
            <a:pPr algn="ctr"/>
            <a:r>
              <a:rPr lang="en-US" sz="800" b="1" dirty="0"/>
              <a:t>ECS </a:t>
            </a:r>
          </a:p>
          <a:p>
            <a:pPr algn="ctr"/>
            <a:r>
              <a:rPr lang="en-US" sz="800" b="1" dirty="0"/>
              <a:t>container 2</a:t>
            </a:r>
            <a:endParaRPr lang="en-US" sz="1400" b="1" dirty="0"/>
          </a:p>
        </p:txBody>
      </p:sp>
      <p:pic>
        <p:nvPicPr>
          <p:cNvPr id="170" name="Picture 16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866569" y="3024521"/>
            <a:ext cx="540572" cy="304833"/>
          </a:xfrm>
          <a:prstGeom prst="rect">
            <a:avLst/>
          </a:prstGeom>
        </p:spPr>
      </p:pic>
      <p:sp>
        <p:nvSpPr>
          <p:cNvPr id="171" name="TextBox 170"/>
          <p:cNvSpPr txBox="1"/>
          <p:nvPr/>
        </p:nvSpPr>
        <p:spPr>
          <a:xfrm>
            <a:off x="4771957" y="4558007"/>
            <a:ext cx="729796" cy="274320"/>
          </a:xfrm>
          <a:prstGeom prst="rect">
            <a:avLst/>
          </a:prstGeom>
          <a:noFill/>
        </p:spPr>
        <p:txBody>
          <a:bodyPr wrap="square" lIns="0" tIns="0" rIns="0" bIns="0" rtlCol="0" anchor="t">
            <a:noAutofit/>
          </a:bodyPr>
          <a:lstStyle/>
          <a:p>
            <a:pPr algn="ctr"/>
            <a:r>
              <a:rPr lang="en-US" sz="800" b="1" dirty="0"/>
              <a:t>ECS </a:t>
            </a:r>
          </a:p>
          <a:p>
            <a:pPr algn="ctr"/>
            <a:r>
              <a:rPr lang="en-US" sz="800" b="1" dirty="0"/>
              <a:t>container 3</a:t>
            </a:r>
            <a:endParaRPr lang="en-US" sz="1400" b="1" dirty="0"/>
          </a:p>
        </p:txBody>
      </p:sp>
      <p:pic>
        <p:nvPicPr>
          <p:cNvPr id="172" name="Picture 171"/>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866569" y="3993003"/>
            <a:ext cx="540572" cy="304833"/>
          </a:xfrm>
          <a:prstGeom prst="rect">
            <a:avLst/>
          </a:prstGeom>
        </p:spPr>
      </p:pic>
      <p:cxnSp>
        <p:nvCxnSpPr>
          <p:cNvPr id="173" name="Straight Connector 172"/>
          <p:cNvCxnSpPr/>
          <p:nvPr/>
        </p:nvCxnSpPr>
        <p:spPr>
          <a:xfrm>
            <a:off x="245813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74" name="TextBox 173"/>
          <p:cNvSpPr txBox="1"/>
          <p:nvPr/>
        </p:nvSpPr>
        <p:spPr>
          <a:xfrm>
            <a:off x="5716907" y="1360404"/>
            <a:ext cx="943550" cy="155448"/>
          </a:xfrm>
          <a:prstGeom prst="rect">
            <a:avLst/>
          </a:prstGeom>
          <a:noFill/>
        </p:spPr>
        <p:txBody>
          <a:bodyPr wrap="square" lIns="0" tIns="0" rIns="0" bIns="0" rtlCol="0" anchor="t">
            <a:noAutofit/>
          </a:bodyPr>
          <a:lstStyle/>
          <a:p>
            <a:pPr algn="ctr"/>
            <a:r>
              <a:rPr lang="en-US" sz="1000" b="1" dirty="0"/>
              <a:t>Amazon </a:t>
            </a:r>
            <a:r>
              <a:rPr lang="en-US" sz="1000" b="1" dirty="0" err="1"/>
              <a:t>Lightsail</a:t>
            </a:r>
            <a:endParaRPr lang="en-US" b="1" dirty="0"/>
          </a:p>
        </p:txBody>
      </p:sp>
      <p:pic>
        <p:nvPicPr>
          <p:cNvPr id="175" name="Picture 174"/>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909428" y="673146"/>
            <a:ext cx="544780" cy="586439"/>
          </a:xfrm>
          <a:prstGeom prst="rect">
            <a:avLst/>
          </a:prstGeom>
        </p:spPr>
      </p:pic>
      <p:cxnSp>
        <p:nvCxnSpPr>
          <p:cNvPr id="176" name="Straight Connector 175"/>
          <p:cNvCxnSpPr/>
          <p:nvPr/>
        </p:nvCxnSpPr>
        <p:spPr>
          <a:xfrm>
            <a:off x="571741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434830" y="1739909"/>
            <a:ext cx="3010539"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78" name="TextBox 177"/>
          <p:cNvSpPr txBox="1"/>
          <p:nvPr/>
        </p:nvSpPr>
        <p:spPr>
          <a:xfrm>
            <a:off x="5503865" y="114936"/>
            <a:ext cx="3496869" cy="261610"/>
          </a:xfrm>
          <a:prstGeom prst="rect">
            <a:avLst/>
          </a:prstGeom>
          <a:noFill/>
        </p:spPr>
        <p:txBody>
          <a:bodyPr wrap="square" rtlCol="0">
            <a:spAutoFit/>
          </a:bodyPr>
          <a:lstStyle/>
          <a:p>
            <a:pPr algn="r"/>
            <a:r>
              <a:rPr lang="en-US" sz="1050" i="1" dirty="0">
                <a:solidFill>
                  <a:schemeClr val="accent6">
                    <a:lumMod val="60000"/>
                    <a:lumOff val="40000"/>
                  </a:schemeClr>
                </a:solidFill>
              </a:rPr>
              <a:t>Compute icons continue on next slide</a:t>
            </a:r>
          </a:p>
        </p:txBody>
      </p:sp>
      <p:pic>
        <p:nvPicPr>
          <p:cNvPr id="2" name="Picture 1"/>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848330" y="3954897"/>
            <a:ext cx="552181" cy="582858"/>
          </a:xfrm>
          <a:prstGeom prst="rect">
            <a:avLst/>
          </a:prstGeom>
        </p:spPr>
      </p:pic>
      <p:sp>
        <p:nvSpPr>
          <p:cNvPr id="51" name="TextBox 50"/>
          <p:cNvSpPr txBox="1"/>
          <p:nvPr/>
        </p:nvSpPr>
        <p:spPr>
          <a:xfrm>
            <a:off x="2796150" y="4649595"/>
            <a:ext cx="640080" cy="274320"/>
          </a:xfrm>
          <a:prstGeom prst="rect">
            <a:avLst/>
          </a:prstGeom>
          <a:noFill/>
        </p:spPr>
        <p:txBody>
          <a:bodyPr wrap="square" lIns="0" tIns="0" rIns="0" bIns="0" rtlCol="0" anchor="t">
            <a:noAutofit/>
          </a:bodyPr>
          <a:lstStyle/>
          <a:p>
            <a:pPr algn="ctr"/>
            <a:r>
              <a:rPr lang="en-US" sz="800" b="1" dirty="0"/>
              <a:t>EC2 </a:t>
            </a:r>
          </a:p>
          <a:p>
            <a:pPr algn="ctr"/>
            <a:r>
              <a:rPr lang="en-US" sz="800" b="1" dirty="0"/>
              <a:t>rescue</a:t>
            </a:r>
            <a:endParaRPr lang="en-US" sz="1400" b="1" dirty="0"/>
          </a:p>
        </p:txBody>
      </p:sp>
    </p:spTree>
    <p:extLst>
      <p:ext uri="{BB962C8B-B14F-4D97-AF65-F5344CB8AC3E}">
        <p14:creationId xmlns:p14="http://schemas.microsoft.com/office/powerpoint/2010/main" val="11093443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87299"/>
          </a:xfrm>
        </p:spPr>
        <p:txBody>
          <a:bodyPr>
            <a:normAutofit/>
          </a:bodyPr>
          <a:lstStyle/>
          <a:p>
            <a:r>
              <a:rPr lang="en-US" b="0" dirty="0">
                <a:latin typeface="Helvetica Neue"/>
                <a:cs typeface="Helvetica Neue"/>
              </a:rPr>
              <a:t>Groups (Continued)</a:t>
            </a:r>
          </a:p>
        </p:txBody>
      </p:sp>
      <p:sp>
        <p:nvSpPr>
          <p:cNvPr id="3" name="Rounded Rectangle 2"/>
          <p:cNvSpPr/>
          <p:nvPr/>
        </p:nvSpPr>
        <p:spPr>
          <a:xfrm>
            <a:off x="2562225" y="1250857"/>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4" name="Rounded Rectangle 3"/>
          <p:cNvSpPr/>
          <p:nvPr/>
        </p:nvSpPr>
        <p:spPr>
          <a:xfrm>
            <a:off x="468313" y="1250857"/>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5" name="TextBox 35"/>
          <p:cNvSpPr txBox="1">
            <a:spLocks noChangeArrowheads="1"/>
          </p:cNvSpPr>
          <p:nvPr/>
        </p:nvSpPr>
        <p:spPr bwMode="auto">
          <a:xfrm>
            <a:off x="557213" y="2739324"/>
            <a:ext cx="1557337"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virtual private cloud</a:t>
            </a:r>
          </a:p>
        </p:txBody>
      </p:sp>
      <p:sp>
        <p:nvSpPr>
          <p:cNvPr id="6" name="TextBox 5"/>
          <p:cNvSpPr txBox="1">
            <a:spLocks noChangeArrowheads="1"/>
          </p:cNvSpPr>
          <p:nvPr/>
        </p:nvSpPr>
        <p:spPr bwMode="auto">
          <a:xfrm>
            <a:off x="2681288" y="2739324"/>
            <a:ext cx="1557337"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AWS cloud</a:t>
            </a:r>
          </a:p>
        </p:txBody>
      </p:sp>
      <p:sp>
        <p:nvSpPr>
          <p:cNvPr id="8" name="Rounded Rectangle 7"/>
          <p:cNvSpPr/>
          <p:nvPr/>
        </p:nvSpPr>
        <p:spPr>
          <a:xfrm>
            <a:off x="4676775" y="1248662"/>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9" name="TextBox 37"/>
          <p:cNvSpPr txBox="1">
            <a:spLocks noChangeArrowheads="1"/>
          </p:cNvSpPr>
          <p:nvPr/>
        </p:nvSpPr>
        <p:spPr bwMode="auto">
          <a:xfrm>
            <a:off x="4768850" y="2739324"/>
            <a:ext cx="1555750" cy="231775"/>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corporate data center</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81" y="988432"/>
            <a:ext cx="599170" cy="391125"/>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5554" y="987017"/>
            <a:ext cx="603504" cy="393954"/>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9370" y="982605"/>
            <a:ext cx="323113" cy="446204"/>
          </a:xfrm>
          <a:prstGeom prst="rect">
            <a:avLst/>
          </a:prstGeom>
        </p:spPr>
      </p:pic>
      <p:sp>
        <p:nvSpPr>
          <p:cNvPr id="14" name="Rectangle 13"/>
          <p:cNvSpPr/>
          <p:nvPr/>
        </p:nvSpPr>
        <p:spPr>
          <a:xfrm>
            <a:off x="212378" y="4723768"/>
            <a:ext cx="2353128" cy="307777"/>
          </a:xfrm>
          <a:prstGeom prst="rect">
            <a:avLst/>
          </a:prstGeom>
        </p:spPr>
        <p:txBody>
          <a:bodyPr wrap="none">
            <a:spAutoFit/>
          </a:bodyPr>
          <a:lstStyle/>
          <a:p>
            <a:r>
              <a:rPr lang="en-US" sz="1400" dirty="0">
                <a:solidFill>
                  <a:schemeClr val="bg1">
                    <a:lumMod val="65000"/>
                  </a:schemeClr>
                </a:solidFill>
                <a:latin typeface="Helvetica Neue"/>
                <a:cs typeface="Helvetica Neue"/>
              </a:rPr>
              <a:t>AWS Simple Icons: Groups</a:t>
            </a:r>
          </a:p>
        </p:txBody>
      </p:sp>
    </p:spTree>
    <p:extLst>
      <p:ext uri="{BB962C8B-B14F-4D97-AF65-F5344CB8AC3E}">
        <p14:creationId xmlns:p14="http://schemas.microsoft.com/office/powerpoint/2010/main" val="42858012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a:spLocks noChangeArrowheads="1"/>
          </p:cNvSpPr>
          <p:nvPr/>
        </p:nvSpPr>
        <p:spPr bwMode="auto">
          <a:xfrm>
            <a:off x="313204" y="196476"/>
            <a:ext cx="6069013" cy="276225"/>
          </a:xfrm>
          <a:prstGeom prst="rect">
            <a:avLst/>
          </a:prstGeom>
          <a:noFill/>
          <a:ln w="9525">
            <a:noFill/>
            <a:miter lim="800000"/>
            <a:headEnd/>
            <a:tailEnd/>
          </a:ln>
        </p:spPr>
        <p:txBody>
          <a:bodyPr>
            <a:spAutoFit/>
          </a:bodyPr>
          <a:lstStyle/>
          <a:p>
            <a:r>
              <a:rPr lang="en-US" sz="1200" b="1" dirty="0">
                <a:latin typeface="Helvetica Neue"/>
                <a:ea typeface="Verdana" pitchFamily="34" charset="0"/>
                <a:cs typeface="Helvetica Neue"/>
              </a:rPr>
              <a:t>Example</a:t>
            </a:r>
            <a:r>
              <a:rPr lang="en-US" sz="1200" dirty="0">
                <a:latin typeface="Helvetica Neue"/>
                <a:ea typeface="Verdana" pitchFamily="34" charset="0"/>
                <a:cs typeface="Helvetica Neue"/>
              </a:rPr>
              <a:t>: 2-Tier Scalable Web Application Architecture in 1 Zone</a:t>
            </a:r>
          </a:p>
        </p:txBody>
      </p:sp>
      <p:grpSp>
        <p:nvGrpSpPr>
          <p:cNvPr id="3" name="Group 2"/>
          <p:cNvGrpSpPr/>
          <p:nvPr/>
        </p:nvGrpSpPr>
        <p:grpSpPr>
          <a:xfrm>
            <a:off x="3137647" y="1683437"/>
            <a:ext cx="2225323" cy="1407692"/>
            <a:chOff x="463550" y="760413"/>
            <a:chExt cx="1709738" cy="1737602"/>
          </a:xfrm>
        </p:grpSpPr>
        <p:sp>
          <p:nvSpPr>
            <p:cNvPr id="4" name="Rounded Rectangle 3"/>
            <p:cNvSpPr/>
            <p:nvPr/>
          </p:nvSpPr>
          <p:spPr>
            <a:xfrm>
              <a:off x="463550" y="760413"/>
              <a:ext cx="1709738" cy="1733550"/>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sp>
          <p:nvSpPr>
            <p:cNvPr id="5" name="TextBox 31"/>
            <p:cNvSpPr txBox="1">
              <a:spLocks noChangeArrowheads="1"/>
            </p:cNvSpPr>
            <p:nvPr/>
          </p:nvSpPr>
          <p:spPr bwMode="auto">
            <a:xfrm>
              <a:off x="546100" y="2251075"/>
              <a:ext cx="1555750" cy="246940"/>
            </a:xfrm>
            <a:prstGeom prst="rect">
              <a:avLst/>
            </a:prstGeom>
            <a:noFill/>
            <a:ln w="9525">
              <a:noFill/>
              <a:miter lim="800000"/>
              <a:headEnd/>
              <a:tailEnd/>
            </a:ln>
          </p:spPr>
          <p:txBody>
            <a:bodyPr>
              <a:spAutoFit/>
            </a:bodyPr>
            <a:lstStyle/>
            <a:p>
              <a:pPr algn="ctr"/>
              <a:r>
                <a:rPr lang="en-US" sz="700" b="1" dirty="0">
                  <a:solidFill>
                    <a:srgbClr val="414042"/>
                  </a:solidFill>
                  <a:latin typeface="Helvetica Neue"/>
                  <a:ea typeface="Verdana" pitchFamily="34" charset="0"/>
                  <a:cs typeface="Helvetica Neue"/>
                </a:rPr>
                <a:t>Auto Scaling group</a:t>
              </a:r>
            </a:p>
          </p:txBody>
        </p:sp>
      </p:grpSp>
      <p:grpSp>
        <p:nvGrpSpPr>
          <p:cNvPr id="6" name="Group 5"/>
          <p:cNvGrpSpPr/>
          <p:nvPr/>
        </p:nvGrpSpPr>
        <p:grpSpPr>
          <a:xfrm>
            <a:off x="3010647" y="1571778"/>
            <a:ext cx="2465614" cy="2843339"/>
            <a:chOff x="2549525" y="760413"/>
            <a:chExt cx="1689100" cy="1733550"/>
          </a:xfrm>
        </p:grpSpPr>
        <p:sp>
          <p:nvSpPr>
            <p:cNvPr id="7" name="Rounded Rectangle 6"/>
            <p:cNvSpPr/>
            <p:nvPr/>
          </p:nvSpPr>
          <p:spPr>
            <a:xfrm>
              <a:off x="2549525" y="760413"/>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sp>
          <p:nvSpPr>
            <p:cNvPr id="8" name="TextBox 32"/>
            <p:cNvSpPr txBox="1">
              <a:spLocks noChangeArrowheads="1"/>
            </p:cNvSpPr>
            <p:nvPr/>
          </p:nvSpPr>
          <p:spPr bwMode="auto">
            <a:xfrm>
              <a:off x="2605191" y="2351726"/>
              <a:ext cx="1557338" cy="121971"/>
            </a:xfrm>
            <a:prstGeom prst="rect">
              <a:avLst/>
            </a:prstGeom>
            <a:noFill/>
            <a:ln w="9525">
              <a:noFill/>
              <a:miter lim="800000"/>
              <a:headEnd/>
              <a:tailEnd/>
            </a:ln>
          </p:spPr>
          <p:txBody>
            <a:bodyPr anchor="ctr" anchorCtr="0">
              <a:spAutoFit/>
            </a:bodyPr>
            <a:lstStyle/>
            <a:p>
              <a:pPr algn="ctr"/>
              <a:r>
                <a:rPr lang="en-US" sz="700" b="1" dirty="0">
                  <a:solidFill>
                    <a:srgbClr val="F7981F"/>
                  </a:solidFill>
                  <a:latin typeface="Helvetica Neue"/>
                  <a:ea typeface="Verdana" pitchFamily="34" charset="0"/>
                  <a:cs typeface="Helvetica Neue"/>
                </a:rPr>
                <a:t>Availability Zone #1</a:t>
              </a:r>
            </a:p>
          </p:txBody>
        </p:sp>
      </p:grpSp>
      <p:cxnSp>
        <p:nvCxnSpPr>
          <p:cNvPr id="9" name="Straight Connector 8"/>
          <p:cNvCxnSpPr/>
          <p:nvPr/>
        </p:nvCxnSpPr>
        <p:spPr>
          <a:xfrm flipH="1">
            <a:off x="1957294" y="2305430"/>
            <a:ext cx="1180354" cy="0"/>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55" idx="2"/>
          </p:cNvCxnSpPr>
          <p:nvPr/>
        </p:nvCxnSpPr>
        <p:spPr>
          <a:xfrm flipH="1">
            <a:off x="1904655" y="1961303"/>
            <a:ext cx="1365" cy="27069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008627" y="610589"/>
            <a:ext cx="1795735" cy="307777"/>
          </a:xfrm>
          <a:prstGeom prst="rect">
            <a:avLst/>
          </a:prstGeom>
          <a:noFill/>
        </p:spPr>
        <p:txBody>
          <a:bodyPr wrap="square" rtlCol="0">
            <a:spAutoFit/>
          </a:bodyPr>
          <a:lstStyle/>
          <a:p>
            <a:pPr algn="ctr"/>
            <a:r>
              <a:rPr lang="en-US" sz="1400" dirty="0">
                <a:latin typeface="Helvetica Neue"/>
                <a:cs typeface="Helvetica Neue"/>
              </a:rPr>
              <a:t>www.example.com</a:t>
            </a: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7739" y="3332051"/>
            <a:ext cx="358453" cy="472506"/>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1434" y="1958521"/>
            <a:ext cx="551151" cy="571564"/>
          </a:xfrm>
          <a:prstGeom prst="rect">
            <a:avLst/>
          </a:prstGeom>
        </p:spPr>
      </p:pic>
      <p:grpSp>
        <p:nvGrpSpPr>
          <p:cNvPr id="21" name="Group 20"/>
          <p:cNvGrpSpPr/>
          <p:nvPr/>
        </p:nvGrpSpPr>
        <p:grpSpPr>
          <a:xfrm>
            <a:off x="3680444" y="3184194"/>
            <a:ext cx="977909" cy="908890"/>
            <a:chOff x="6743700" y="760413"/>
            <a:chExt cx="1752600" cy="1804331"/>
          </a:xfrm>
        </p:grpSpPr>
        <p:grpSp>
          <p:nvGrpSpPr>
            <p:cNvPr id="22" name="Group 21"/>
            <p:cNvGrpSpPr>
              <a:grpSpLocks/>
            </p:cNvGrpSpPr>
            <p:nvPr/>
          </p:nvGrpSpPr>
          <p:grpSpPr bwMode="auto">
            <a:xfrm>
              <a:off x="6743700" y="760413"/>
              <a:ext cx="1752600" cy="1733550"/>
              <a:chOff x="545458" y="4783771"/>
              <a:chExt cx="2293787" cy="1733798"/>
            </a:xfrm>
          </p:grpSpPr>
          <p:sp>
            <p:nvSpPr>
              <p:cNvPr id="24" name="Rounded Rectangle 23"/>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sp>
            <p:nvSpPr>
              <p:cNvPr id="25" name="Rounded Rectangle 24"/>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grpSp>
        <p:sp>
          <p:nvSpPr>
            <p:cNvPr id="23" name="TextBox 34"/>
            <p:cNvSpPr txBox="1">
              <a:spLocks noChangeArrowheads="1"/>
            </p:cNvSpPr>
            <p:nvPr/>
          </p:nvSpPr>
          <p:spPr bwMode="auto">
            <a:xfrm>
              <a:off x="6851651" y="2167594"/>
              <a:ext cx="1555749" cy="397150"/>
            </a:xfrm>
            <a:prstGeom prst="rect">
              <a:avLst/>
            </a:prstGeom>
            <a:noFill/>
            <a:ln w="9525">
              <a:noFill/>
              <a:miter lim="800000"/>
              <a:headEnd/>
              <a:tailEnd/>
            </a:ln>
          </p:spPr>
          <p:txBody>
            <a:bodyPr anchor="ctr" anchorCtr="0">
              <a:spAutoFit/>
            </a:bodyPr>
            <a:lstStyle/>
            <a:p>
              <a:pPr algn="ctr"/>
              <a:r>
                <a:rPr lang="en-US" sz="700" b="1" dirty="0">
                  <a:solidFill>
                    <a:srgbClr val="6F2927"/>
                  </a:solidFill>
                  <a:latin typeface="Helvetica Neue"/>
                  <a:ea typeface="Verdana" pitchFamily="34" charset="0"/>
                  <a:cs typeface="Helvetica Neue"/>
                </a:rPr>
                <a:t>security group</a:t>
              </a:r>
            </a:p>
          </p:txBody>
        </p:sp>
      </p:grpSp>
      <p:grpSp>
        <p:nvGrpSpPr>
          <p:cNvPr id="26" name="Group 25"/>
          <p:cNvGrpSpPr/>
          <p:nvPr/>
        </p:nvGrpSpPr>
        <p:grpSpPr>
          <a:xfrm>
            <a:off x="3314386" y="1801634"/>
            <a:ext cx="977909" cy="1033917"/>
            <a:chOff x="6743700" y="760413"/>
            <a:chExt cx="1752600" cy="1777745"/>
          </a:xfrm>
        </p:grpSpPr>
        <p:grpSp>
          <p:nvGrpSpPr>
            <p:cNvPr id="27" name="Group 26"/>
            <p:cNvGrpSpPr>
              <a:grpSpLocks/>
            </p:cNvGrpSpPr>
            <p:nvPr/>
          </p:nvGrpSpPr>
          <p:grpSpPr bwMode="auto">
            <a:xfrm>
              <a:off x="6743700" y="760413"/>
              <a:ext cx="1752600" cy="1733550"/>
              <a:chOff x="545458" y="4783771"/>
              <a:chExt cx="2293787" cy="1733798"/>
            </a:xfrm>
          </p:grpSpPr>
          <p:sp>
            <p:nvSpPr>
              <p:cNvPr id="29" name="Rounded Rectangle 28"/>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Arial"/>
                  <a:cs typeface="Arial"/>
                </a:endParaRPr>
              </a:p>
            </p:txBody>
          </p:sp>
          <p:sp>
            <p:nvSpPr>
              <p:cNvPr id="30" name="Rounded Rectangle 29"/>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Arial"/>
                  <a:cs typeface="Arial"/>
                </a:endParaRPr>
              </a:p>
            </p:txBody>
          </p:sp>
        </p:grpSp>
        <p:sp>
          <p:nvSpPr>
            <p:cNvPr id="28" name="TextBox 34"/>
            <p:cNvSpPr txBox="1">
              <a:spLocks noChangeArrowheads="1"/>
            </p:cNvSpPr>
            <p:nvPr/>
          </p:nvSpPr>
          <p:spPr bwMode="auto">
            <a:xfrm>
              <a:off x="6851651" y="2194178"/>
              <a:ext cx="1555749" cy="343980"/>
            </a:xfrm>
            <a:prstGeom prst="rect">
              <a:avLst/>
            </a:prstGeom>
            <a:noFill/>
            <a:ln w="9525">
              <a:noFill/>
              <a:miter lim="800000"/>
              <a:headEnd/>
              <a:tailEnd/>
            </a:ln>
          </p:spPr>
          <p:txBody>
            <a:bodyPr anchor="ctr" anchorCtr="0">
              <a:spAutoFit/>
            </a:bodyPr>
            <a:lstStyle/>
            <a:p>
              <a:pPr algn="ctr"/>
              <a:r>
                <a:rPr lang="en-US" sz="700" b="1" dirty="0">
                  <a:solidFill>
                    <a:srgbClr val="414042"/>
                  </a:solidFill>
                  <a:latin typeface="Arial"/>
                  <a:ea typeface="Verdana" pitchFamily="34" charset="0"/>
                  <a:cs typeface="Arial"/>
                </a:rPr>
                <a:t>security group</a:t>
              </a:r>
            </a:p>
          </p:txBody>
        </p:sp>
      </p:grpSp>
      <p:sp>
        <p:nvSpPr>
          <p:cNvPr id="31" name="TextBox 30"/>
          <p:cNvSpPr txBox="1"/>
          <p:nvPr/>
        </p:nvSpPr>
        <p:spPr>
          <a:xfrm>
            <a:off x="4450742" y="2121636"/>
            <a:ext cx="772969" cy="215444"/>
          </a:xfrm>
          <a:prstGeom prst="rect">
            <a:avLst/>
          </a:prstGeom>
          <a:noFill/>
        </p:spPr>
        <p:txBody>
          <a:bodyPr wrap="none" rtlCol="0">
            <a:spAutoFit/>
          </a:bodyPr>
          <a:lstStyle/>
          <a:p>
            <a:pPr algn="ctr"/>
            <a:r>
              <a:rPr lang="en-US" sz="800" b="1" dirty="0">
                <a:latin typeface="Helvetica Neue"/>
                <a:cs typeface="Helvetica Neue"/>
              </a:rPr>
              <a:t>root volume</a:t>
            </a:r>
          </a:p>
        </p:txBody>
      </p:sp>
      <p:sp>
        <p:nvSpPr>
          <p:cNvPr id="32" name="TextBox 31"/>
          <p:cNvSpPr txBox="1"/>
          <p:nvPr/>
        </p:nvSpPr>
        <p:spPr>
          <a:xfrm>
            <a:off x="4438175" y="2728706"/>
            <a:ext cx="813043" cy="215444"/>
          </a:xfrm>
          <a:prstGeom prst="rect">
            <a:avLst/>
          </a:prstGeom>
          <a:noFill/>
        </p:spPr>
        <p:txBody>
          <a:bodyPr wrap="none" rtlCol="0">
            <a:spAutoFit/>
          </a:bodyPr>
          <a:lstStyle/>
          <a:p>
            <a:pPr algn="ctr"/>
            <a:r>
              <a:rPr lang="en-US" sz="800" b="1" dirty="0">
                <a:latin typeface="Helvetica Neue"/>
                <a:cs typeface="Helvetica Neue"/>
              </a:rPr>
              <a:t>data volume</a:t>
            </a:r>
          </a:p>
        </p:txBody>
      </p:sp>
      <p:sp>
        <p:nvSpPr>
          <p:cNvPr id="33" name="TextBox 32"/>
          <p:cNvSpPr txBox="1"/>
          <p:nvPr/>
        </p:nvSpPr>
        <p:spPr>
          <a:xfrm>
            <a:off x="6210858" y="636373"/>
            <a:ext cx="2163672" cy="307777"/>
          </a:xfrm>
          <a:prstGeom prst="rect">
            <a:avLst/>
          </a:prstGeom>
          <a:noFill/>
        </p:spPr>
        <p:txBody>
          <a:bodyPr wrap="square" rtlCol="0">
            <a:spAutoFit/>
          </a:bodyPr>
          <a:lstStyle/>
          <a:p>
            <a:pPr algn="ctr"/>
            <a:r>
              <a:rPr lang="en-US" sz="1400" dirty="0">
                <a:latin typeface="Helvetica Neue"/>
                <a:cs typeface="Helvetica Neue"/>
              </a:rPr>
              <a:t>media.example.com</a:t>
            </a:r>
          </a:p>
        </p:txBody>
      </p:sp>
      <p:sp>
        <p:nvSpPr>
          <p:cNvPr id="34" name="TextBox 33"/>
          <p:cNvSpPr txBox="1"/>
          <p:nvPr/>
        </p:nvSpPr>
        <p:spPr>
          <a:xfrm>
            <a:off x="1406509" y="2576123"/>
            <a:ext cx="999021" cy="338554"/>
          </a:xfrm>
          <a:prstGeom prst="rect">
            <a:avLst/>
          </a:prstGeom>
          <a:noFill/>
        </p:spPr>
        <p:txBody>
          <a:bodyPr wrap="square" rtlCol="0">
            <a:spAutoFit/>
          </a:bodyPr>
          <a:lstStyle/>
          <a:p>
            <a:pPr algn="ctr"/>
            <a:r>
              <a:rPr lang="en-US" sz="800" b="1" dirty="0">
                <a:latin typeface="Helvetica Neue"/>
                <a:cs typeface="Helvetica Neue"/>
              </a:rPr>
              <a:t>Elastic Load Balancing</a:t>
            </a:r>
          </a:p>
        </p:txBody>
      </p:sp>
      <p:cxnSp>
        <p:nvCxnSpPr>
          <p:cNvPr id="35" name="Straight Connector 34"/>
          <p:cNvCxnSpPr>
            <a:endCxn id="29" idx="3"/>
          </p:cNvCxnSpPr>
          <p:nvPr/>
        </p:nvCxnSpPr>
        <p:spPr>
          <a:xfrm flipH="1" flipV="1">
            <a:off x="4292295" y="2305741"/>
            <a:ext cx="2670294" cy="15857"/>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H="1" flipV="1">
            <a:off x="6267824" y="2508019"/>
            <a:ext cx="687295" cy="207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flipV="1">
            <a:off x="5072529" y="2495176"/>
            <a:ext cx="806824" cy="14916"/>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33" idx="2"/>
          </p:cNvCxnSpPr>
          <p:nvPr/>
        </p:nvCxnSpPr>
        <p:spPr>
          <a:xfrm>
            <a:off x="7292694" y="944150"/>
            <a:ext cx="0" cy="132035"/>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6908617" y="2675454"/>
            <a:ext cx="768159" cy="338554"/>
          </a:xfrm>
          <a:prstGeom prst="rect">
            <a:avLst/>
          </a:prstGeom>
          <a:noFill/>
        </p:spPr>
        <p:txBody>
          <a:bodyPr wrap="none" rtlCol="0">
            <a:spAutoFit/>
          </a:bodyPr>
          <a:lstStyle/>
          <a:p>
            <a:pPr algn="ctr"/>
            <a:r>
              <a:rPr lang="en-US" sz="800" b="1" dirty="0">
                <a:latin typeface="Helvetica Neue"/>
                <a:cs typeface="Helvetica Neue"/>
              </a:rPr>
              <a:t>Amazon S3 </a:t>
            </a:r>
            <a:br>
              <a:rPr lang="en-US" sz="800" b="1" dirty="0">
                <a:latin typeface="Helvetica Neue"/>
                <a:cs typeface="Helvetica Neue"/>
              </a:rPr>
            </a:br>
            <a:r>
              <a:rPr lang="en-US" sz="800" b="1" dirty="0">
                <a:latin typeface="Helvetica Neue"/>
                <a:cs typeface="Helvetica Neue"/>
              </a:rPr>
              <a:t>bucket</a:t>
            </a:r>
          </a:p>
        </p:txBody>
      </p:sp>
      <p:sp>
        <p:nvSpPr>
          <p:cNvPr id="40" name="TextBox 39"/>
          <p:cNvSpPr txBox="1"/>
          <p:nvPr/>
        </p:nvSpPr>
        <p:spPr>
          <a:xfrm>
            <a:off x="5887681" y="2121636"/>
            <a:ext cx="396262" cy="215444"/>
          </a:xfrm>
          <a:prstGeom prst="rect">
            <a:avLst/>
          </a:prstGeom>
          <a:noFill/>
        </p:spPr>
        <p:txBody>
          <a:bodyPr wrap="none" rtlCol="0">
            <a:spAutoFit/>
          </a:bodyPr>
          <a:lstStyle/>
          <a:p>
            <a:pPr algn="ctr"/>
            <a:r>
              <a:rPr lang="en-US" sz="800" b="1" dirty="0">
                <a:latin typeface="Helvetica Neue"/>
                <a:cs typeface="Helvetica Neue"/>
              </a:rPr>
              <a:t>logs</a:t>
            </a:r>
          </a:p>
        </p:txBody>
      </p:sp>
      <p:sp>
        <p:nvSpPr>
          <p:cNvPr id="41" name="TextBox 40"/>
          <p:cNvSpPr txBox="1"/>
          <p:nvPr/>
        </p:nvSpPr>
        <p:spPr>
          <a:xfrm>
            <a:off x="5627443" y="2682925"/>
            <a:ext cx="855000" cy="338554"/>
          </a:xfrm>
          <a:prstGeom prst="rect">
            <a:avLst/>
          </a:prstGeom>
          <a:noFill/>
        </p:spPr>
        <p:txBody>
          <a:bodyPr wrap="square" rtlCol="0">
            <a:spAutoFit/>
          </a:bodyPr>
          <a:lstStyle/>
          <a:p>
            <a:pPr algn="ctr"/>
            <a:r>
              <a:rPr lang="en-US" sz="800" b="1" dirty="0">
                <a:latin typeface="Helvetica Neue"/>
                <a:cs typeface="Helvetica Neue"/>
              </a:rPr>
              <a:t>Amazon EBS </a:t>
            </a:r>
            <a:br>
              <a:rPr lang="en-US" sz="800" b="1" dirty="0">
                <a:latin typeface="Helvetica Neue"/>
                <a:cs typeface="Helvetica Neue"/>
              </a:rPr>
            </a:br>
            <a:r>
              <a:rPr lang="en-US" sz="800" b="1" dirty="0">
                <a:latin typeface="Helvetica Neue"/>
                <a:cs typeface="Helvetica Neue"/>
              </a:rPr>
              <a:t>snapshot</a:t>
            </a:r>
          </a:p>
        </p:txBody>
      </p:sp>
      <p:sp>
        <p:nvSpPr>
          <p:cNvPr id="43" name="TextBox 42"/>
          <p:cNvSpPr txBox="1"/>
          <p:nvPr/>
        </p:nvSpPr>
        <p:spPr>
          <a:xfrm>
            <a:off x="6748742" y="1650277"/>
            <a:ext cx="1087906" cy="338554"/>
          </a:xfrm>
          <a:prstGeom prst="rect">
            <a:avLst/>
          </a:prstGeom>
          <a:noFill/>
        </p:spPr>
        <p:txBody>
          <a:bodyPr wrap="square" rtlCol="0">
            <a:spAutoFit/>
          </a:bodyPr>
          <a:lstStyle/>
          <a:p>
            <a:pPr algn="ctr"/>
            <a:r>
              <a:rPr lang="en-US" sz="800" b="1" dirty="0">
                <a:latin typeface="Helvetica Neue"/>
                <a:cs typeface="Helvetica Neue"/>
              </a:rPr>
              <a:t>CloudFront</a:t>
            </a:r>
          </a:p>
          <a:p>
            <a:pPr algn="ctr"/>
            <a:r>
              <a:rPr lang="en-US" sz="800" b="1" dirty="0">
                <a:latin typeface="Helvetica Neue"/>
                <a:cs typeface="Helvetica Neue"/>
              </a:rPr>
              <a:t>distribution</a:t>
            </a:r>
          </a:p>
        </p:txBody>
      </p:sp>
      <p:cxnSp>
        <p:nvCxnSpPr>
          <p:cNvPr id="44" name="Straight Connector 43"/>
          <p:cNvCxnSpPr>
            <a:stCxn id="43" idx="2"/>
          </p:cNvCxnSpPr>
          <p:nvPr/>
        </p:nvCxnSpPr>
        <p:spPr>
          <a:xfrm flipH="1">
            <a:off x="7292694" y="1988831"/>
            <a:ext cx="1" cy="119154"/>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55" idx="0"/>
            <a:endCxn id="12" idx="2"/>
          </p:cNvCxnSpPr>
          <p:nvPr/>
        </p:nvCxnSpPr>
        <p:spPr>
          <a:xfrm flipV="1">
            <a:off x="1906020" y="918366"/>
            <a:ext cx="475" cy="70438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3399154" y="2524470"/>
            <a:ext cx="838691" cy="215444"/>
          </a:xfrm>
          <a:prstGeom prst="rect">
            <a:avLst/>
          </a:prstGeom>
          <a:noFill/>
        </p:spPr>
        <p:txBody>
          <a:bodyPr wrap="none" rtlCol="0">
            <a:spAutoFit/>
          </a:bodyPr>
          <a:lstStyle/>
          <a:p>
            <a:pPr algn="ctr"/>
            <a:r>
              <a:rPr lang="en-US" sz="800" b="1" dirty="0">
                <a:latin typeface="Helvetica Neue"/>
                <a:cs typeface="Helvetica Neue"/>
              </a:rPr>
              <a:t>EC2 instance</a:t>
            </a:r>
          </a:p>
        </p:txBody>
      </p:sp>
      <p:sp>
        <p:nvSpPr>
          <p:cNvPr id="46" name="TextBox 45"/>
          <p:cNvSpPr txBox="1"/>
          <p:nvPr/>
        </p:nvSpPr>
        <p:spPr>
          <a:xfrm>
            <a:off x="3524637" y="2107985"/>
            <a:ext cx="575799" cy="338554"/>
          </a:xfrm>
          <a:prstGeom prst="rect">
            <a:avLst/>
          </a:prstGeom>
          <a:noFill/>
        </p:spPr>
        <p:txBody>
          <a:bodyPr wrap="none" rtlCol="0">
            <a:spAutoFit/>
          </a:bodyPr>
          <a:lstStyle/>
          <a:p>
            <a:pPr algn="ctr"/>
            <a:r>
              <a:rPr lang="en-US" sz="800" dirty="0">
                <a:solidFill>
                  <a:schemeClr val="bg1"/>
                </a:solidFill>
                <a:latin typeface="Helvetica Neue"/>
                <a:cs typeface="Helvetica Neue"/>
              </a:rPr>
              <a:t>web app</a:t>
            </a:r>
          </a:p>
          <a:p>
            <a:pPr algn="ctr"/>
            <a:r>
              <a:rPr lang="en-US" sz="800" dirty="0">
                <a:solidFill>
                  <a:schemeClr val="bg1"/>
                </a:solidFill>
                <a:latin typeface="Helvetica Neue"/>
                <a:cs typeface="Helvetica Neue"/>
              </a:rPr>
              <a:t>server</a:t>
            </a:r>
          </a:p>
        </p:txBody>
      </p:sp>
      <p:pic>
        <p:nvPicPr>
          <p:cNvPr id="62" name="Picture 6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4901" y="2035153"/>
            <a:ext cx="433410" cy="520092"/>
          </a:xfrm>
          <a:prstGeom prst="rect">
            <a:avLst/>
          </a:prstGeom>
        </p:spPr>
      </p:pic>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40995" y="1101541"/>
            <a:ext cx="504920" cy="521207"/>
          </a:xfrm>
          <a:prstGeom prst="rect">
            <a:avLst/>
          </a:prstGeom>
        </p:spPr>
      </p:pic>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80705" y="1014319"/>
            <a:ext cx="450376" cy="534821"/>
          </a:xfrm>
          <a:prstGeom prst="rect">
            <a:avLst/>
          </a:prstGeom>
        </p:spPr>
      </p:pic>
      <p:pic>
        <p:nvPicPr>
          <p:cNvPr id="48" name="Picture 4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38250" y="2170238"/>
            <a:ext cx="468336" cy="485681"/>
          </a:xfrm>
          <a:prstGeom prst="rect">
            <a:avLst/>
          </a:prstGeom>
        </p:spPr>
      </p:pic>
      <p:pic>
        <p:nvPicPr>
          <p:cNvPr id="49" name="Picture 4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67960" y="2325759"/>
            <a:ext cx="306546" cy="427887"/>
          </a:xfrm>
          <a:prstGeom prst="rect">
            <a:avLst/>
          </a:prstGeom>
        </p:spPr>
      </p:pic>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10024" y="2339176"/>
            <a:ext cx="315296" cy="385361"/>
          </a:xfrm>
          <a:prstGeom prst="rect">
            <a:avLst/>
          </a:prstGeom>
        </p:spPr>
      </p:pic>
      <p:pic>
        <p:nvPicPr>
          <p:cNvPr id="51" name="Picture 5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67960" y="1728112"/>
            <a:ext cx="306546" cy="427887"/>
          </a:xfrm>
          <a:prstGeom prst="rect">
            <a:avLst/>
          </a:prstGeom>
        </p:spPr>
      </p:pic>
      <p:sp>
        <p:nvSpPr>
          <p:cNvPr id="52" name="Rectangle 51"/>
          <p:cNvSpPr/>
          <p:nvPr/>
        </p:nvSpPr>
        <p:spPr>
          <a:xfrm>
            <a:off x="212378" y="4723768"/>
            <a:ext cx="2460674" cy="307777"/>
          </a:xfrm>
          <a:prstGeom prst="rect">
            <a:avLst/>
          </a:prstGeom>
        </p:spPr>
        <p:txBody>
          <a:bodyPr wrap="none">
            <a:spAutoFit/>
          </a:bodyPr>
          <a:lstStyle/>
          <a:p>
            <a:r>
              <a:rPr lang="en-US" sz="1400" dirty="0">
                <a:solidFill>
                  <a:schemeClr val="bg1">
                    <a:lumMod val="65000"/>
                  </a:schemeClr>
                </a:solidFill>
                <a:latin typeface="Helvetica Neue"/>
                <a:cs typeface="Helvetica Neue"/>
              </a:rPr>
              <a:t>AWS Simple Icons: Example</a:t>
            </a:r>
          </a:p>
        </p:txBody>
      </p:sp>
      <p:sp>
        <p:nvSpPr>
          <p:cNvPr id="55" name="TextBox 54"/>
          <p:cNvSpPr txBox="1"/>
          <p:nvPr/>
        </p:nvSpPr>
        <p:spPr>
          <a:xfrm>
            <a:off x="1406509" y="1622749"/>
            <a:ext cx="999021" cy="338554"/>
          </a:xfrm>
          <a:prstGeom prst="rect">
            <a:avLst/>
          </a:prstGeom>
          <a:noFill/>
        </p:spPr>
        <p:txBody>
          <a:bodyPr wrap="square" rtlCol="0">
            <a:spAutoFit/>
          </a:bodyPr>
          <a:lstStyle/>
          <a:p>
            <a:pPr algn="ctr"/>
            <a:r>
              <a:rPr lang="en-US" sz="800" b="1" dirty="0">
                <a:latin typeface="Helvetica Neue"/>
                <a:cs typeface="Helvetica Neue"/>
              </a:rPr>
              <a:t>Amazon </a:t>
            </a:r>
            <a:br>
              <a:rPr lang="en-US" sz="800" b="1" dirty="0">
                <a:latin typeface="Helvetica Neue"/>
                <a:cs typeface="Helvetica Neue"/>
              </a:rPr>
            </a:br>
            <a:r>
              <a:rPr lang="en-US" sz="800" b="1" dirty="0">
                <a:latin typeface="Helvetica Neue"/>
                <a:cs typeface="Helvetica Neue"/>
              </a:rPr>
              <a:t>Route 53</a:t>
            </a:r>
          </a:p>
        </p:txBody>
      </p:sp>
    </p:spTree>
    <p:extLst>
      <p:ext uri="{BB962C8B-B14F-4D97-AF65-F5344CB8AC3E}">
        <p14:creationId xmlns:p14="http://schemas.microsoft.com/office/powerpoint/2010/main" val="175236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 (Continued)</a:t>
            </a:r>
          </a:p>
        </p:txBody>
      </p:sp>
      <p:cxnSp>
        <p:nvCxnSpPr>
          <p:cNvPr id="39" name="Straight Connector 38"/>
          <p:cNvCxnSpPr/>
          <p:nvPr/>
        </p:nvCxnSpPr>
        <p:spPr>
          <a:xfrm>
            <a:off x="33688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80675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684993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888953" y="1360404"/>
            <a:ext cx="943550" cy="155448"/>
          </a:xfrm>
          <a:prstGeom prst="rect">
            <a:avLst/>
          </a:prstGeom>
          <a:noFill/>
        </p:spPr>
        <p:txBody>
          <a:bodyPr wrap="square" lIns="0" tIns="0" rIns="0" bIns="0" rtlCol="0" anchor="t">
            <a:noAutofit/>
          </a:bodyPr>
          <a:lstStyle/>
          <a:p>
            <a:pPr algn="ctr"/>
            <a:r>
              <a:rPr lang="en-US" sz="1000" b="1" dirty="0"/>
              <a:t>Elastic Load Balancing*</a:t>
            </a:r>
            <a:endParaRPr lang="en-US" b="1" dirty="0"/>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8338" y="673146"/>
            <a:ext cx="544780" cy="653737"/>
          </a:xfrm>
          <a:prstGeom prst="rect">
            <a:avLst/>
          </a:prstGeom>
        </p:spPr>
      </p:pic>
      <p:sp>
        <p:nvSpPr>
          <p:cNvPr id="32" name="TextBox 31"/>
          <p:cNvSpPr txBox="1"/>
          <p:nvPr/>
        </p:nvSpPr>
        <p:spPr>
          <a:xfrm>
            <a:off x="6998932" y="3589456"/>
            <a:ext cx="723592" cy="274320"/>
          </a:xfrm>
          <a:prstGeom prst="rect">
            <a:avLst/>
          </a:prstGeom>
          <a:noFill/>
        </p:spPr>
        <p:txBody>
          <a:bodyPr wrap="square" lIns="0" tIns="0" rIns="0" bIns="0" rtlCol="0" anchor="t">
            <a:noAutofit/>
          </a:bodyPr>
          <a:lstStyle/>
          <a:p>
            <a:pPr algn="ctr"/>
            <a:r>
              <a:rPr lang="en-US" sz="800" b="1" dirty="0"/>
              <a:t>Application Load Balancer</a:t>
            </a:r>
            <a:endParaRPr lang="en-US" sz="1400" b="1" dirty="0"/>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8909" y="2904477"/>
            <a:ext cx="543639" cy="564959"/>
          </a:xfrm>
          <a:prstGeom prst="rect">
            <a:avLst/>
          </a:prstGeom>
        </p:spPr>
      </p:pic>
      <p:sp>
        <p:nvSpPr>
          <p:cNvPr id="34" name="TextBox 33"/>
          <p:cNvSpPr txBox="1"/>
          <p:nvPr/>
        </p:nvSpPr>
        <p:spPr>
          <a:xfrm>
            <a:off x="7042455" y="2523808"/>
            <a:ext cx="636547" cy="274320"/>
          </a:xfrm>
          <a:prstGeom prst="rect">
            <a:avLst/>
          </a:prstGeom>
          <a:noFill/>
        </p:spPr>
        <p:txBody>
          <a:bodyPr wrap="square" lIns="0" tIns="0" rIns="0" bIns="0" rtlCol="0" anchor="t">
            <a:noAutofit/>
          </a:bodyPr>
          <a:lstStyle/>
          <a:p>
            <a:pPr algn="ctr"/>
            <a:r>
              <a:rPr lang="en-US" sz="800" b="1" dirty="0"/>
              <a:t>Classic Load Balancer</a:t>
            </a:r>
            <a:endParaRPr lang="en-US" sz="1400" b="1" dirty="0"/>
          </a:p>
        </p:txBody>
      </p:sp>
      <p:pic>
        <p:nvPicPr>
          <p:cNvPr id="35"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8909" y="1847036"/>
            <a:ext cx="543639" cy="564958"/>
          </a:xfrm>
          <a:prstGeom prst="rect">
            <a:avLst/>
          </a:prstGeom>
        </p:spPr>
      </p:pic>
      <p:sp>
        <p:nvSpPr>
          <p:cNvPr id="20" name="TextBox 19"/>
          <p:cNvSpPr txBox="1"/>
          <p:nvPr/>
        </p:nvSpPr>
        <p:spPr>
          <a:xfrm>
            <a:off x="4894109" y="2531628"/>
            <a:ext cx="640080" cy="274320"/>
          </a:xfrm>
          <a:prstGeom prst="rect">
            <a:avLst/>
          </a:prstGeom>
          <a:noFill/>
        </p:spPr>
        <p:txBody>
          <a:bodyPr wrap="square" lIns="0" tIns="0" rIns="0" bIns="0" rtlCol="0" anchor="t">
            <a:noAutofit/>
          </a:bodyPr>
          <a:lstStyle/>
          <a:p>
            <a:pPr algn="ctr"/>
            <a:r>
              <a:rPr lang="en-US" sz="800" b="1" dirty="0"/>
              <a:t>application</a:t>
            </a:r>
            <a:endParaRPr lang="en-US" sz="1400" b="1" dirty="0"/>
          </a:p>
        </p:txBody>
      </p:sp>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55319" y="1831196"/>
            <a:ext cx="322832" cy="585134"/>
          </a:xfrm>
          <a:prstGeom prst="rect">
            <a:avLst/>
          </a:prstGeom>
        </p:spPr>
      </p:pic>
      <p:sp>
        <p:nvSpPr>
          <p:cNvPr id="30" name="TextBox 29"/>
          <p:cNvSpPr txBox="1"/>
          <p:nvPr/>
        </p:nvSpPr>
        <p:spPr>
          <a:xfrm>
            <a:off x="4894109" y="3589456"/>
            <a:ext cx="640080" cy="274320"/>
          </a:xfrm>
          <a:prstGeom prst="rect">
            <a:avLst/>
          </a:prstGeom>
          <a:noFill/>
        </p:spPr>
        <p:txBody>
          <a:bodyPr wrap="square" lIns="0" tIns="0" rIns="0" bIns="0" rtlCol="0" anchor="t">
            <a:noAutofit/>
          </a:bodyPr>
          <a:lstStyle/>
          <a:p>
            <a:pPr algn="ctr"/>
            <a:r>
              <a:rPr lang="en-US" sz="800" b="1" dirty="0"/>
              <a:t>deployment</a:t>
            </a:r>
            <a:endParaRPr lang="en-US" sz="1400" b="1" dirty="0"/>
          </a:p>
        </p:txBody>
      </p:sp>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00323" y="2903098"/>
            <a:ext cx="443283" cy="585134"/>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09495" y="679296"/>
            <a:ext cx="544781" cy="653737"/>
          </a:xfrm>
          <a:prstGeom prst="rect">
            <a:avLst/>
          </a:prstGeom>
        </p:spPr>
      </p:pic>
      <p:pic>
        <p:nvPicPr>
          <p:cNvPr id="37" name="Picture 3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96691" y="720373"/>
            <a:ext cx="408274" cy="571583"/>
          </a:xfrm>
          <a:prstGeom prst="rect">
            <a:avLst/>
          </a:prstGeom>
        </p:spPr>
      </p:pic>
      <p:sp>
        <p:nvSpPr>
          <p:cNvPr id="38" name="TextBox 37"/>
          <p:cNvSpPr txBox="1"/>
          <p:nvPr/>
        </p:nvSpPr>
        <p:spPr>
          <a:xfrm>
            <a:off x="4792532" y="1360220"/>
            <a:ext cx="825006" cy="155632"/>
          </a:xfrm>
          <a:prstGeom prst="rect">
            <a:avLst/>
          </a:prstGeom>
          <a:noFill/>
        </p:spPr>
        <p:txBody>
          <a:bodyPr wrap="square" lIns="0" tIns="0" rIns="0" bIns="0" rtlCol="0" anchor="t">
            <a:noAutofit/>
          </a:bodyPr>
          <a:lstStyle/>
          <a:p>
            <a:pPr algn="ctr"/>
            <a:r>
              <a:rPr lang="en-US" sz="1000" b="1" dirty="0"/>
              <a:t>AWS Elastic Beanstalk</a:t>
            </a:r>
          </a:p>
        </p:txBody>
      </p:sp>
      <p:sp>
        <p:nvSpPr>
          <p:cNvPr id="40" name="TextBox 39"/>
          <p:cNvSpPr txBox="1"/>
          <p:nvPr/>
        </p:nvSpPr>
        <p:spPr>
          <a:xfrm>
            <a:off x="5869382" y="1360220"/>
            <a:ext cx="825006" cy="155632"/>
          </a:xfrm>
          <a:prstGeom prst="rect">
            <a:avLst/>
          </a:prstGeom>
          <a:noFill/>
        </p:spPr>
        <p:txBody>
          <a:bodyPr wrap="square" lIns="0" tIns="0" rIns="0" bIns="0" rtlCol="0" anchor="t">
            <a:noAutofit/>
          </a:bodyPr>
          <a:lstStyle/>
          <a:p>
            <a:pPr algn="ctr"/>
            <a:r>
              <a:rPr lang="en-US" sz="1000" b="1" dirty="0"/>
              <a:t>AWS</a:t>
            </a:r>
          </a:p>
          <a:p>
            <a:pPr algn="ctr"/>
            <a:r>
              <a:rPr lang="en-US" sz="1000" b="1" dirty="0"/>
              <a:t>Lambda</a:t>
            </a:r>
          </a:p>
        </p:txBody>
      </p:sp>
      <p:cxnSp>
        <p:nvCxnSpPr>
          <p:cNvPr id="41" name="Straight Connector 40"/>
          <p:cNvCxnSpPr/>
          <p:nvPr/>
        </p:nvCxnSpPr>
        <p:spPr>
          <a:xfrm>
            <a:off x="574251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578569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5963612" y="2523808"/>
            <a:ext cx="636547" cy="274320"/>
          </a:xfrm>
          <a:prstGeom prst="rect">
            <a:avLst/>
          </a:prstGeom>
          <a:noFill/>
        </p:spPr>
        <p:txBody>
          <a:bodyPr wrap="square" lIns="0" tIns="0" rIns="0" bIns="0" rtlCol="0" anchor="t">
            <a:noAutofit/>
          </a:bodyPr>
          <a:lstStyle/>
          <a:p>
            <a:pPr algn="ctr"/>
            <a:r>
              <a:rPr lang="en-US" sz="800" b="1" dirty="0"/>
              <a:t>Lambda function</a:t>
            </a:r>
            <a:endParaRPr lang="en-US" sz="1400" b="1" dirty="0"/>
          </a:p>
        </p:txBody>
      </p:sp>
      <p:pic>
        <p:nvPicPr>
          <p:cNvPr id="44" name="Picture 4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10066" y="1847036"/>
            <a:ext cx="543639" cy="564959"/>
          </a:xfrm>
          <a:prstGeom prst="rect">
            <a:avLst/>
          </a:prstGeom>
        </p:spPr>
      </p:pic>
      <p:pic>
        <p:nvPicPr>
          <p:cNvPr id="25" name="Picture 2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45899" y="679660"/>
            <a:ext cx="530056" cy="644902"/>
          </a:xfrm>
          <a:prstGeom prst="rect">
            <a:avLst/>
          </a:prstGeom>
        </p:spPr>
      </p:pic>
      <p:sp>
        <p:nvSpPr>
          <p:cNvPr id="28" name="TextBox 27"/>
          <p:cNvSpPr txBox="1"/>
          <p:nvPr/>
        </p:nvSpPr>
        <p:spPr>
          <a:xfrm>
            <a:off x="1268893" y="3584503"/>
            <a:ext cx="640080" cy="274320"/>
          </a:xfrm>
          <a:prstGeom prst="rect">
            <a:avLst/>
          </a:prstGeom>
          <a:noFill/>
        </p:spPr>
        <p:txBody>
          <a:bodyPr wrap="square" lIns="0" tIns="0" rIns="0" bIns="0" rtlCol="0" anchor="t">
            <a:noAutofit/>
          </a:bodyPr>
          <a:lstStyle/>
          <a:p>
            <a:pPr algn="ctr"/>
            <a:r>
              <a:rPr lang="en-US" sz="800" b="1" dirty="0"/>
              <a:t>Internet gateway</a:t>
            </a:r>
            <a:endParaRPr lang="en-US" sz="1400" b="1" dirty="0"/>
          </a:p>
        </p:txBody>
      </p:sp>
      <p:sp>
        <p:nvSpPr>
          <p:cNvPr id="29" name="TextBox 28"/>
          <p:cNvSpPr txBox="1"/>
          <p:nvPr/>
        </p:nvSpPr>
        <p:spPr>
          <a:xfrm>
            <a:off x="481184" y="3584503"/>
            <a:ext cx="640080" cy="274320"/>
          </a:xfrm>
          <a:prstGeom prst="rect">
            <a:avLst/>
          </a:prstGeom>
          <a:noFill/>
        </p:spPr>
        <p:txBody>
          <a:bodyPr wrap="square" lIns="0" tIns="0" rIns="0" bIns="0" rtlCol="0" anchor="t">
            <a:noAutofit/>
          </a:bodyPr>
          <a:lstStyle/>
          <a:p>
            <a:pPr algn="ctr"/>
            <a:r>
              <a:rPr lang="en-US" sz="800" b="1" dirty="0"/>
              <a:t>flow logs</a:t>
            </a:r>
            <a:endParaRPr lang="en-US" sz="1400" b="1" dirty="0"/>
          </a:p>
        </p:txBody>
      </p:sp>
      <p:sp>
        <p:nvSpPr>
          <p:cNvPr id="45" name="TextBox 44"/>
          <p:cNvSpPr txBox="1"/>
          <p:nvPr/>
        </p:nvSpPr>
        <p:spPr>
          <a:xfrm>
            <a:off x="485340" y="2534035"/>
            <a:ext cx="640080" cy="274320"/>
          </a:xfrm>
          <a:prstGeom prst="rect">
            <a:avLst/>
          </a:prstGeom>
          <a:noFill/>
        </p:spPr>
        <p:txBody>
          <a:bodyPr wrap="square" lIns="0" tIns="0" rIns="0" bIns="0" rtlCol="0" anchor="t">
            <a:noAutofit/>
          </a:bodyPr>
          <a:lstStyle/>
          <a:p>
            <a:pPr algn="ctr"/>
            <a:r>
              <a:rPr lang="en-US" sz="800" b="1" dirty="0"/>
              <a:t>customer gateway</a:t>
            </a:r>
            <a:endParaRPr lang="en-US" sz="1400" b="1" dirty="0"/>
          </a:p>
        </p:txBody>
      </p:sp>
      <p:pic>
        <p:nvPicPr>
          <p:cNvPr id="46" name="Picture 4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36578" y="1845846"/>
            <a:ext cx="538196" cy="564237"/>
          </a:xfrm>
          <a:prstGeom prst="rect">
            <a:avLst/>
          </a:prstGeom>
        </p:spPr>
      </p:pic>
      <p:sp>
        <p:nvSpPr>
          <p:cNvPr id="47" name="TextBox 46"/>
          <p:cNvSpPr txBox="1"/>
          <p:nvPr/>
        </p:nvSpPr>
        <p:spPr>
          <a:xfrm>
            <a:off x="2077854" y="4654811"/>
            <a:ext cx="640080" cy="274320"/>
          </a:xfrm>
          <a:prstGeom prst="rect">
            <a:avLst/>
          </a:prstGeom>
          <a:noFill/>
        </p:spPr>
        <p:txBody>
          <a:bodyPr wrap="square" lIns="0" tIns="0" rIns="0" bIns="0" rtlCol="0" anchor="t">
            <a:noAutofit/>
          </a:bodyPr>
          <a:lstStyle/>
          <a:p>
            <a:pPr algn="ctr"/>
            <a:r>
              <a:rPr lang="en-US" sz="800" b="1" dirty="0"/>
              <a:t>VPN gateway</a:t>
            </a:r>
            <a:endParaRPr lang="en-US" sz="1400" b="1" dirty="0"/>
          </a:p>
        </p:txBody>
      </p:sp>
      <p:pic>
        <p:nvPicPr>
          <p:cNvPr id="48" name="Picture 4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28796" y="3977309"/>
            <a:ext cx="538196" cy="564237"/>
          </a:xfrm>
          <a:prstGeom prst="rect">
            <a:avLst/>
          </a:prstGeom>
        </p:spPr>
      </p:pic>
      <p:sp>
        <p:nvSpPr>
          <p:cNvPr id="49" name="TextBox 48"/>
          <p:cNvSpPr txBox="1"/>
          <p:nvPr/>
        </p:nvSpPr>
        <p:spPr>
          <a:xfrm>
            <a:off x="1250600" y="4652223"/>
            <a:ext cx="640080" cy="274320"/>
          </a:xfrm>
          <a:prstGeom prst="rect">
            <a:avLst/>
          </a:prstGeom>
          <a:noFill/>
        </p:spPr>
        <p:txBody>
          <a:bodyPr wrap="square" lIns="0" tIns="0" rIns="0" bIns="0" rtlCol="0" anchor="t">
            <a:noAutofit/>
          </a:bodyPr>
          <a:lstStyle/>
          <a:p>
            <a:pPr algn="ctr"/>
            <a:r>
              <a:rPr lang="en-US" sz="800" b="1" dirty="0"/>
              <a:t>VPN connection</a:t>
            </a:r>
            <a:endParaRPr lang="en-US" sz="1400" b="1" dirty="0"/>
          </a:p>
        </p:txBody>
      </p:sp>
      <p:pic>
        <p:nvPicPr>
          <p:cNvPr id="50" name="Picture 4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10509" y="4042817"/>
            <a:ext cx="532112" cy="423718"/>
          </a:xfrm>
          <a:prstGeom prst="rect">
            <a:avLst/>
          </a:prstGeom>
        </p:spPr>
      </p:pic>
      <p:sp>
        <p:nvSpPr>
          <p:cNvPr id="51" name="TextBox 50"/>
          <p:cNvSpPr txBox="1"/>
          <p:nvPr/>
        </p:nvSpPr>
        <p:spPr>
          <a:xfrm>
            <a:off x="474989" y="4654811"/>
            <a:ext cx="640080" cy="274320"/>
          </a:xfrm>
          <a:prstGeom prst="rect">
            <a:avLst/>
          </a:prstGeom>
          <a:noFill/>
        </p:spPr>
        <p:txBody>
          <a:bodyPr wrap="square" lIns="0" tIns="0" rIns="0" bIns="0" rtlCol="0" anchor="t">
            <a:noAutofit/>
          </a:bodyPr>
          <a:lstStyle/>
          <a:p>
            <a:pPr algn="ctr"/>
            <a:r>
              <a:rPr lang="en-US" sz="800" b="1" dirty="0"/>
              <a:t>VPC</a:t>
            </a:r>
            <a:br>
              <a:rPr lang="en-US" sz="800" b="1" dirty="0"/>
            </a:br>
            <a:r>
              <a:rPr lang="en-US" sz="800" b="1" dirty="0"/>
              <a:t>peering</a:t>
            </a:r>
            <a:endParaRPr lang="en-US" sz="1400" b="1" dirty="0"/>
          </a:p>
        </p:txBody>
      </p:sp>
      <p:pic>
        <p:nvPicPr>
          <p:cNvPr id="52" name="Picture 5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21622" y="3977309"/>
            <a:ext cx="538196" cy="564237"/>
          </a:xfrm>
          <a:prstGeom prst="rect">
            <a:avLst/>
          </a:prstGeom>
        </p:spPr>
      </p:pic>
      <p:sp>
        <p:nvSpPr>
          <p:cNvPr id="53" name="TextBox 52"/>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a:t>elastic network adapter</a:t>
            </a:r>
            <a:endParaRPr lang="en-US" sz="1400" b="1" dirty="0"/>
          </a:p>
        </p:txBody>
      </p:sp>
      <p:pic>
        <p:nvPicPr>
          <p:cNvPr id="54" name="Picture 5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922480" y="1845846"/>
            <a:ext cx="538195" cy="564237"/>
          </a:xfrm>
          <a:prstGeom prst="rect">
            <a:avLst/>
          </a:prstGeom>
        </p:spPr>
      </p:pic>
      <p:sp>
        <p:nvSpPr>
          <p:cNvPr id="55" name="TextBox 54"/>
          <p:cNvSpPr txBox="1"/>
          <p:nvPr/>
        </p:nvSpPr>
        <p:spPr>
          <a:xfrm>
            <a:off x="2025808" y="2531068"/>
            <a:ext cx="744172" cy="274320"/>
          </a:xfrm>
          <a:prstGeom prst="rect">
            <a:avLst/>
          </a:prstGeom>
          <a:noFill/>
        </p:spPr>
        <p:txBody>
          <a:bodyPr wrap="square" lIns="0" tIns="0" rIns="0" bIns="0" rtlCol="0" anchor="t">
            <a:noAutofit/>
          </a:bodyPr>
          <a:lstStyle/>
          <a:p>
            <a:pPr algn="ctr"/>
            <a:r>
              <a:rPr lang="en-US" sz="800" b="1" dirty="0"/>
              <a:t>elastic network interface</a:t>
            </a:r>
            <a:endParaRPr lang="en-US" sz="1400" b="1" dirty="0"/>
          </a:p>
        </p:txBody>
      </p:sp>
      <p:pic>
        <p:nvPicPr>
          <p:cNvPr id="56" name="Picture 5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132937" y="1848277"/>
            <a:ext cx="529915" cy="550695"/>
          </a:xfrm>
          <a:prstGeom prst="rect">
            <a:avLst/>
          </a:prstGeom>
        </p:spPr>
      </p:pic>
      <p:cxnSp>
        <p:nvCxnSpPr>
          <p:cNvPr id="57" name="Straight Connector 56"/>
          <p:cNvCxnSpPr/>
          <p:nvPr/>
        </p:nvCxnSpPr>
        <p:spPr>
          <a:xfrm>
            <a:off x="1208989" y="1739909"/>
            <a:ext cx="23317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489650" y="1360220"/>
            <a:ext cx="643781" cy="155632"/>
          </a:xfrm>
          <a:prstGeom prst="rect">
            <a:avLst/>
          </a:prstGeom>
          <a:noFill/>
        </p:spPr>
        <p:txBody>
          <a:bodyPr wrap="square" lIns="0" tIns="0" rIns="0" bIns="0" rtlCol="0" anchor="t">
            <a:noAutofit/>
          </a:bodyPr>
          <a:lstStyle/>
          <a:p>
            <a:pPr algn="ctr"/>
            <a:r>
              <a:rPr lang="en-US" sz="1000" b="1" dirty="0"/>
              <a:t>Amazon VPC*</a:t>
            </a:r>
            <a:endParaRPr lang="en-US" b="1" dirty="0"/>
          </a:p>
        </p:txBody>
      </p:sp>
      <p:cxnSp>
        <p:nvCxnSpPr>
          <p:cNvPr id="59" name="Straight Connector 58"/>
          <p:cNvCxnSpPr/>
          <p:nvPr/>
        </p:nvCxnSpPr>
        <p:spPr>
          <a:xfrm>
            <a:off x="434829" y="1739909"/>
            <a:ext cx="854706"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2077854" y="3584503"/>
            <a:ext cx="640080" cy="274320"/>
          </a:xfrm>
          <a:prstGeom prst="rect">
            <a:avLst/>
          </a:prstGeom>
          <a:noFill/>
        </p:spPr>
        <p:txBody>
          <a:bodyPr wrap="square" lIns="0" tIns="0" rIns="0" bIns="0" rtlCol="0" anchor="t">
            <a:noAutofit/>
          </a:bodyPr>
          <a:lstStyle/>
          <a:p>
            <a:pPr algn="ctr"/>
            <a:r>
              <a:rPr lang="en-US" sz="800" b="1" dirty="0"/>
              <a:t>router</a:t>
            </a:r>
            <a:endParaRPr lang="en-US" sz="1400" b="1" dirty="0"/>
          </a:p>
        </p:txBody>
      </p:sp>
      <p:cxnSp>
        <p:nvCxnSpPr>
          <p:cNvPr id="61" name="Straight Connector 60"/>
          <p:cNvCxnSpPr/>
          <p:nvPr/>
        </p:nvCxnSpPr>
        <p:spPr>
          <a:xfrm>
            <a:off x="360278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2869075" y="2531068"/>
            <a:ext cx="640080" cy="274320"/>
          </a:xfrm>
          <a:prstGeom prst="rect">
            <a:avLst/>
          </a:prstGeom>
          <a:noFill/>
        </p:spPr>
        <p:txBody>
          <a:bodyPr wrap="square" lIns="0" tIns="0" rIns="0" bIns="0" rtlCol="0" anchor="t">
            <a:noAutofit/>
          </a:bodyPr>
          <a:lstStyle/>
          <a:p>
            <a:pPr algn="ctr"/>
            <a:r>
              <a:rPr lang="en-US" sz="800" b="1" dirty="0"/>
              <a:t>endpoints</a:t>
            </a:r>
            <a:endParaRPr lang="en-US" sz="1400" b="1" dirty="0"/>
          </a:p>
        </p:txBody>
      </p:sp>
      <p:sp>
        <p:nvSpPr>
          <p:cNvPr id="63" name="TextBox 62"/>
          <p:cNvSpPr txBox="1"/>
          <p:nvPr/>
        </p:nvSpPr>
        <p:spPr>
          <a:xfrm>
            <a:off x="2863144" y="3584503"/>
            <a:ext cx="640080" cy="274320"/>
          </a:xfrm>
          <a:prstGeom prst="rect">
            <a:avLst/>
          </a:prstGeom>
          <a:noFill/>
        </p:spPr>
        <p:txBody>
          <a:bodyPr wrap="square" lIns="0" tIns="0" rIns="0" bIns="0" rtlCol="0" anchor="t">
            <a:noAutofit/>
          </a:bodyPr>
          <a:lstStyle/>
          <a:p>
            <a:pPr algn="ctr"/>
            <a:r>
              <a:rPr lang="en-US" sz="800" b="1" dirty="0"/>
              <a:t>VPC NAT gateway</a:t>
            </a:r>
            <a:endParaRPr lang="en-US" sz="1400" b="1" dirty="0"/>
          </a:p>
        </p:txBody>
      </p:sp>
      <p:pic>
        <p:nvPicPr>
          <p:cNvPr id="64" name="Picture 63"/>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128796" y="2904838"/>
            <a:ext cx="538196" cy="564237"/>
          </a:xfrm>
          <a:prstGeom prst="rect">
            <a:avLst/>
          </a:prstGeom>
        </p:spPr>
      </p:pic>
      <p:pic>
        <p:nvPicPr>
          <p:cNvPr id="65" name="Picture 64"/>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318698" y="2904838"/>
            <a:ext cx="538196" cy="564237"/>
          </a:xfrm>
          <a:prstGeom prst="rect">
            <a:avLst/>
          </a:prstGeom>
        </p:spPr>
      </p:pic>
      <p:pic>
        <p:nvPicPr>
          <p:cNvPr id="66" name="Picture 65"/>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48977" y="2918288"/>
            <a:ext cx="529915" cy="555557"/>
          </a:xfrm>
          <a:prstGeom prst="rect">
            <a:avLst/>
          </a:prstGeom>
        </p:spPr>
      </p:pic>
      <p:pic>
        <p:nvPicPr>
          <p:cNvPr id="67" name="Picture 66"/>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913233" y="2909178"/>
            <a:ext cx="538195" cy="555557"/>
          </a:xfrm>
          <a:prstGeom prst="rect">
            <a:avLst/>
          </a:prstGeom>
        </p:spPr>
      </p:pic>
      <p:pic>
        <p:nvPicPr>
          <p:cNvPr id="68" name="Picture 67"/>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cxnSp>
        <p:nvCxnSpPr>
          <p:cNvPr id="70" name="Straight Connector 69"/>
          <p:cNvCxnSpPr/>
          <p:nvPr/>
        </p:nvCxnSpPr>
        <p:spPr>
          <a:xfrm>
            <a:off x="364406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3658445" y="1360404"/>
            <a:ext cx="943550" cy="155448"/>
          </a:xfrm>
          <a:prstGeom prst="rect">
            <a:avLst/>
          </a:prstGeom>
          <a:noFill/>
        </p:spPr>
        <p:txBody>
          <a:bodyPr wrap="square" lIns="0" tIns="0" rIns="0" bIns="0" rtlCol="0" anchor="t">
            <a:noAutofit/>
          </a:bodyPr>
          <a:lstStyle/>
          <a:p>
            <a:pPr algn="ctr"/>
            <a:r>
              <a:rPr lang="en-US" sz="1000" b="1" dirty="0"/>
              <a:t>AWS Batch</a:t>
            </a:r>
            <a:endParaRPr lang="en-US" b="1" dirty="0"/>
          </a:p>
        </p:txBody>
      </p:sp>
      <p:pic>
        <p:nvPicPr>
          <p:cNvPr id="72" name="Picture 71"/>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852294" y="673146"/>
            <a:ext cx="542123" cy="653737"/>
          </a:xfrm>
          <a:prstGeom prst="rect">
            <a:avLst/>
          </a:prstGeom>
        </p:spPr>
      </p:pic>
      <p:cxnSp>
        <p:nvCxnSpPr>
          <p:cNvPr id="73" name="Straight Connector 72"/>
          <p:cNvCxnSpPr/>
          <p:nvPr/>
        </p:nvCxnSpPr>
        <p:spPr>
          <a:xfrm>
            <a:off x="468588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47290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pic>
        <p:nvPicPr>
          <p:cNvPr id="75" name="Picture 74"/>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883319" y="3987215"/>
            <a:ext cx="537008" cy="554331"/>
          </a:xfrm>
          <a:prstGeom prst="rect">
            <a:avLst/>
          </a:prstGeom>
        </p:spPr>
      </p:pic>
      <p:sp>
        <p:nvSpPr>
          <p:cNvPr id="76" name="TextBox 75"/>
          <p:cNvSpPr txBox="1"/>
          <p:nvPr/>
        </p:nvSpPr>
        <p:spPr>
          <a:xfrm>
            <a:off x="2758602" y="4656615"/>
            <a:ext cx="786441" cy="274320"/>
          </a:xfrm>
          <a:prstGeom prst="rect">
            <a:avLst/>
          </a:prstGeom>
          <a:noFill/>
        </p:spPr>
        <p:txBody>
          <a:bodyPr wrap="square" lIns="0" tIns="0" rIns="0" bIns="0" rtlCol="0" anchor="t">
            <a:noAutofit/>
          </a:bodyPr>
          <a:lstStyle/>
          <a:p>
            <a:pPr algn="ctr"/>
            <a:r>
              <a:rPr lang="en-US" sz="800" b="1" dirty="0"/>
              <a:t>network </a:t>
            </a:r>
            <a:r>
              <a:rPr lang="en-US" sz="800" b="1"/>
              <a:t>access control list</a:t>
            </a:r>
            <a:endParaRPr lang="en-US" sz="1400" b="1" dirty="0"/>
          </a:p>
        </p:txBody>
      </p:sp>
    </p:spTree>
    <p:extLst>
      <p:ext uri="{BB962C8B-B14F-4D97-AF65-F5344CB8AC3E}">
        <p14:creationId xmlns:p14="http://schemas.microsoft.com/office/powerpoint/2010/main" val="2073128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a:t>
            </a:r>
          </a:p>
        </p:txBody>
      </p:sp>
    </p:spTree>
    <p:extLst>
      <p:ext uri="{BB962C8B-B14F-4D97-AF65-F5344CB8AC3E}">
        <p14:creationId xmlns:p14="http://schemas.microsoft.com/office/powerpoint/2010/main" val="3825657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Storage</a:t>
            </a:r>
          </a:p>
        </p:txBody>
      </p:sp>
      <p:cxnSp>
        <p:nvCxnSpPr>
          <p:cNvPr id="20" name="Straight Connector 19"/>
          <p:cNvCxnSpPr/>
          <p:nvPr/>
        </p:nvCxnSpPr>
        <p:spPr>
          <a:xfrm>
            <a:off x="351112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136031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244594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458687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136196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5" name="Picture 8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7701" y="681263"/>
            <a:ext cx="544780" cy="653736"/>
          </a:xfrm>
          <a:prstGeom prst="rect">
            <a:avLst/>
          </a:prstGeom>
        </p:spPr>
      </p:pic>
      <p:sp>
        <p:nvSpPr>
          <p:cNvPr id="87" name="TextBox 86"/>
          <p:cNvSpPr txBox="1"/>
          <p:nvPr/>
        </p:nvSpPr>
        <p:spPr>
          <a:xfrm>
            <a:off x="2639746" y="2528140"/>
            <a:ext cx="640080" cy="274320"/>
          </a:xfrm>
          <a:prstGeom prst="rect">
            <a:avLst/>
          </a:prstGeom>
          <a:noFill/>
        </p:spPr>
        <p:txBody>
          <a:bodyPr wrap="square" lIns="0" tIns="0" rIns="0" bIns="0" rtlCol="0" anchor="t">
            <a:noAutofit/>
          </a:bodyPr>
          <a:lstStyle/>
          <a:p>
            <a:pPr algn="ctr"/>
            <a:r>
              <a:rPr lang="en-US" sz="800" b="1" dirty="0"/>
              <a:t>archive</a:t>
            </a:r>
            <a:endParaRPr lang="en-US" sz="1400" b="1" dirty="0"/>
          </a:p>
        </p:txBody>
      </p:sp>
      <p:pic>
        <p:nvPicPr>
          <p:cNvPr id="88" name="Picture 8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7185" y="1867193"/>
            <a:ext cx="404959" cy="521774"/>
          </a:xfrm>
          <a:prstGeom prst="rect">
            <a:avLst/>
          </a:prstGeom>
        </p:spPr>
      </p:pic>
      <p:sp>
        <p:nvSpPr>
          <p:cNvPr id="89" name="TextBox 88"/>
          <p:cNvSpPr txBox="1"/>
          <p:nvPr/>
        </p:nvSpPr>
        <p:spPr>
          <a:xfrm>
            <a:off x="2639746" y="3577781"/>
            <a:ext cx="640080" cy="274320"/>
          </a:xfrm>
          <a:prstGeom prst="rect">
            <a:avLst/>
          </a:prstGeom>
          <a:noFill/>
        </p:spPr>
        <p:txBody>
          <a:bodyPr wrap="square" lIns="0" tIns="0" rIns="0" bIns="0" rtlCol="0" anchor="t">
            <a:noAutofit/>
          </a:bodyPr>
          <a:lstStyle/>
          <a:p>
            <a:pPr algn="ctr"/>
            <a:r>
              <a:rPr lang="en-US" sz="800" b="1" dirty="0"/>
              <a:t>vault</a:t>
            </a:r>
            <a:endParaRPr lang="en-US" sz="1400" b="1" dirty="0"/>
          </a:p>
        </p:txBody>
      </p:sp>
      <p:pic>
        <p:nvPicPr>
          <p:cNvPr id="90" name="Picture 8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67185" y="2916428"/>
            <a:ext cx="398034" cy="555590"/>
          </a:xfrm>
          <a:prstGeom prst="rect">
            <a:avLst/>
          </a:prstGeom>
        </p:spPr>
      </p:pic>
      <p:sp>
        <p:nvSpPr>
          <p:cNvPr id="291" name="TextBox 290"/>
          <p:cNvSpPr txBox="1"/>
          <p:nvPr/>
        </p:nvSpPr>
        <p:spPr>
          <a:xfrm>
            <a:off x="2602852" y="1360220"/>
            <a:ext cx="731520" cy="155632"/>
          </a:xfrm>
          <a:prstGeom prst="rect">
            <a:avLst/>
          </a:prstGeom>
          <a:noFill/>
        </p:spPr>
        <p:txBody>
          <a:bodyPr wrap="square" lIns="0" tIns="0" rIns="0" bIns="0" rtlCol="0" anchor="t">
            <a:noAutofit/>
          </a:bodyPr>
          <a:lstStyle/>
          <a:p>
            <a:pPr algn="ctr"/>
            <a:r>
              <a:rPr lang="en-US" sz="1000" b="1" dirty="0"/>
              <a:t>Amazon Glacier</a:t>
            </a:r>
            <a:endParaRPr lang="en-US" b="1" dirty="0"/>
          </a:p>
        </p:txBody>
      </p:sp>
      <p:cxnSp>
        <p:nvCxnSpPr>
          <p:cNvPr id="292" name="Straight Connector 291"/>
          <p:cNvCxnSpPr/>
          <p:nvPr/>
        </p:nvCxnSpPr>
        <p:spPr>
          <a:xfrm>
            <a:off x="248855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7678" y="709358"/>
            <a:ext cx="521367" cy="625640"/>
          </a:xfrm>
          <a:prstGeom prst="rect">
            <a:avLst/>
          </a:prstGeom>
        </p:spPr>
      </p:pic>
      <p:sp>
        <p:nvSpPr>
          <p:cNvPr id="8" name="TextBox 7"/>
          <p:cNvSpPr txBox="1"/>
          <p:nvPr/>
        </p:nvSpPr>
        <p:spPr>
          <a:xfrm>
            <a:off x="497992" y="2540805"/>
            <a:ext cx="640080" cy="274320"/>
          </a:xfrm>
          <a:prstGeom prst="rect">
            <a:avLst/>
          </a:prstGeom>
          <a:noFill/>
        </p:spPr>
        <p:txBody>
          <a:bodyPr wrap="square" lIns="0" tIns="0" rIns="0" bIns="0" rtlCol="0" anchor="t">
            <a:noAutofit/>
          </a:bodyPr>
          <a:lstStyle/>
          <a:p>
            <a:pPr algn="ctr"/>
            <a:r>
              <a:rPr lang="en-US" sz="800" b="1" dirty="0"/>
              <a:t>bucket</a:t>
            </a:r>
            <a:endParaRPr lang="en-US" sz="1400" b="1" dirty="0"/>
          </a:p>
        </p:txBody>
      </p:sp>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2224" y="1867192"/>
            <a:ext cx="503140" cy="521774"/>
          </a:xfrm>
          <a:prstGeom prst="rect">
            <a:avLst/>
          </a:prstGeom>
        </p:spPr>
      </p:pic>
      <p:sp>
        <p:nvSpPr>
          <p:cNvPr id="10" name="TextBox 9"/>
          <p:cNvSpPr txBox="1"/>
          <p:nvPr/>
        </p:nvSpPr>
        <p:spPr>
          <a:xfrm>
            <a:off x="497992" y="3577781"/>
            <a:ext cx="640080" cy="274320"/>
          </a:xfrm>
          <a:prstGeom prst="rect">
            <a:avLst/>
          </a:prstGeom>
          <a:noFill/>
        </p:spPr>
        <p:txBody>
          <a:bodyPr wrap="square" lIns="0" tIns="0" rIns="0" bIns="0" rtlCol="0" anchor="t">
            <a:noAutofit/>
          </a:bodyPr>
          <a:lstStyle/>
          <a:p>
            <a:pPr algn="ctr"/>
            <a:r>
              <a:rPr lang="en-US" sz="800" b="1" dirty="0"/>
              <a:t>bucket with objects</a:t>
            </a:r>
            <a:endParaRPr lang="en-US" sz="1400" b="1" dirty="0"/>
          </a:p>
        </p:txBody>
      </p:sp>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8376" y="2906352"/>
            <a:ext cx="543745" cy="563883"/>
          </a:xfrm>
          <a:prstGeom prst="rect">
            <a:avLst/>
          </a:prstGeom>
        </p:spPr>
      </p:pic>
      <p:sp>
        <p:nvSpPr>
          <p:cNvPr id="12" name="TextBox 11"/>
          <p:cNvSpPr txBox="1"/>
          <p:nvPr/>
        </p:nvSpPr>
        <p:spPr>
          <a:xfrm>
            <a:off x="489446" y="4664432"/>
            <a:ext cx="640080" cy="274320"/>
          </a:xfrm>
          <a:prstGeom prst="rect">
            <a:avLst/>
          </a:prstGeom>
          <a:noFill/>
        </p:spPr>
        <p:txBody>
          <a:bodyPr wrap="square" lIns="0" tIns="0" rIns="0" bIns="0" rtlCol="0" anchor="t">
            <a:noAutofit/>
          </a:bodyPr>
          <a:lstStyle/>
          <a:p>
            <a:pPr algn="ctr"/>
            <a:r>
              <a:rPr lang="en-US" sz="800" b="1" dirty="0"/>
              <a:t>object</a:t>
            </a:r>
            <a:endParaRPr lang="en-US" sz="1400" b="1" dirty="0"/>
          </a:p>
        </p:txBody>
      </p:sp>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4218" y="4065390"/>
            <a:ext cx="359680" cy="388076"/>
          </a:xfrm>
          <a:prstGeom prst="rect">
            <a:avLst/>
          </a:prstGeom>
        </p:spPr>
      </p:pic>
      <p:sp>
        <p:nvSpPr>
          <p:cNvPr id="348" name="TextBox 347"/>
          <p:cNvSpPr txBox="1"/>
          <p:nvPr/>
        </p:nvSpPr>
        <p:spPr>
          <a:xfrm>
            <a:off x="454119" y="1360220"/>
            <a:ext cx="731520"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S3</a:t>
            </a:r>
            <a:endParaRPr lang="en-US" b="1" dirty="0"/>
          </a:p>
        </p:txBody>
      </p:sp>
      <p:cxnSp>
        <p:nvCxnSpPr>
          <p:cNvPr id="349" name="Straight Connector 348"/>
          <p:cNvCxnSpPr/>
          <p:nvPr/>
        </p:nvCxnSpPr>
        <p:spPr>
          <a:xfrm>
            <a:off x="33981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4818794" y="2536369"/>
            <a:ext cx="640080" cy="274320"/>
          </a:xfrm>
          <a:prstGeom prst="rect">
            <a:avLst/>
          </a:prstGeom>
          <a:noFill/>
        </p:spPr>
        <p:txBody>
          <a:bodyPr wrap="square" lIns="0" tIns="0" rIns="0" bIns="0" rtlCol="0" anchor="t">
            <a:noAutofit/>
          </a:bodyPr>
          <a:lstStyle/>
          <a:p>
            <a:pPr algn="ctr"/>
            <a:r>
              <a:rPr lang="en-US" sz="800" b="1" dirty="0"/>
              <a:t>import/</a:t>
            </a:r>
            <a:br>
              <a:rPr lang="en-US" sz="800" b="1" dirty="0"/>
            </a:br>
            <a:r>
              <a:rPr lang="en-US" sz="800" b="1" dirty="0"/>
              <a:t>export</a:t>
            </a:r>
            <a:endParaRPr lang="en-US" sz="1400" b="1" dirty="0"/>
          </a:p>
        </p:txBody>
      </p:sp>
      <p:pic>
        <p:nvPicPr>
          <p:cNvPr id="58" name="Picture 5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10308" y="1884549"/>
            <a:ext cx="461359" cy="461359"/>
          </a:xfrm>
          <a:prstGeom prst="rect">
            <a:avLst/>
          </a:prstGeom>
        </p:spPr>
      </p:pic>
      <p:pic>
        <p:nvPicPr>
          <p:cNvPr id="70" name="Picture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49714" y="698794"/>
            <a:ext cx="543291" cy="641262"/>
          </a:xfrm>
          <a:prstGeom prst="rect">
            <a:avLst/>
          </a:prstGeom>
        </p:spPr>
      </p:pic>
      <p:sp>
        <p:nvSpPr>
          <p:cNvPr id="351" name="TextBox 350"/>
          <p:cNvSpPr txBox="1"/>
          <p:nvPr/>
        </p:nvSpPr>
        <p:spPr>
          <a:xfrm>
            <a:off x="4609508" y="1360220"/>
            <a:ext cx="1005840" cy="155632"/>
          </a:xfrm>
          <a:prstGeom prst="rect">
            <a:avLst/>
          </a:prstGeom>
          <a:noFill/>
        </p:spPr>
        <p:txBody>
          <a:bodyPr wrap="square" lIns="0" tIns="0" rIns="0" bIns="0" rtlCol="0" anchor="t">
            <a:noAutofit/>
          </a:bodyPr>
          <a:lstStyle/>
          <a:p>
            <a:pPr algn="ctr"/>
            <a:r>
              <a:rPr lang="en-US" sz="1000" b="1" spc="-50" dirty="0"/>
              <a:t>AWS Snowball*</a:t>
            </a:r>
            <a:endParaRPr lang="en-US" b="1" spc="-50" dirty="0"/>
          </a:p>
        </p:txBody>
      </p:sp>
      <p:cxnSp>
        <p:nvCxnSpPr>
          <p:cNvPr id="352" name="Straight Connector 351"/>
          <p:cNvCxnSpPr/>
          <p:nvPr/>
        </p:nvCxnSpPr>
        <p:spPr>
          <a:xfrm>
            <a:off x="464903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3" name="Picture 6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53302" y="708269"/>
            <a:ext cx="543292" cy="651950"/>
          </a:xfrm>
          <a:prstGeom prst="rect">
            <a:avLst/>
          </a:prstGeom>
        </p:spPr>
      </p:pic>
      <p:sp>
        <p:nvSpPr>
          <p:cNvPr id="76" name="TextBox 75"/>
          <p:cNvSpPr txBox="1"/>
          <p:nvPr/>
        </p:nvSpPr>
        <p:spPr>
          <a:xfrm>
            <a:off x="3718969" y="4661460"/>
            <a:ext cx="640080" cy="274320"/>
          </a:xfrm>
          <a:prstGeom prst="rect">
            <a:avLst/>
          </a:prstGeom>
          <a:noFill/>
        </p:spPr>
        <p:txBody>
          <a:bodyPr wrap="square" lIns="0" tIns="0" rIns="0" bIns="0" rtlCol="0" anchor="t">
            <a:noAutofit/>
          </a:bodyPr>
          <a:lstStyle/>
          <a:p>
            <a:pPr algn="ctr"/>
            <a:r>
              <a:rPr lang="en-US" sz="800" b="1" dirty="0"/>
              <a:t>virtual tape library</a:t>
            </a:r>
            <a:endParaRPr lang="en-US" sz="1400" b="1" dirty="0"/>
          </a:p>
        </p:txBody>
      </p:sp>
      <p:pic>
        <p:nvPicPr>
          <p:cNvPr id="77" name="Picture 7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21380" y="3998442"/>
            <a:ext cx="420534" cy="513987"/>
          </a:xfrm>
          <a:prstGeom prst="rect">
            <a:avLst/>
          </a:prstGeom>
        </p:spPr>
      </p:pic>
      <p:sp>
        <p:nvSpPr>
          <p:cNvPr id="78" name="TextBox 77"/>
          <p:cNvSpPr txBox="1"/>
          <p:nvPr/>
        </p:nvSpPr>
        <p:spPr>
          <a:xfrm>
            <a:off x="3727515" y="3577781"/>
            <a:ext cx="640080" cy="274320"/>
          </a:xfrm>
          <a:prstGeom prst="rect">
            <a:avLst/>
          </a:prstGeom>
          <a:noFill/>
        </p:spPr>
        <p:txBody>
          <a:bodyPr wrap="square" lIns="0" tIns="0" rIns="0" bIns="0" rtlCol="0" anchor="t">
            <a:noAutofit/>
          </a:bodyPr>
          <a:lstStyle/>
          <a:p>
            <a:pPr algn="ctr"/>
            <a:r>
              <a:rPr lang="en-US" sz="800" b="1" dirty="0"/>
              <a:t>non-cached volume</a:t>
            </a:r>
            <a:endParaRPr lang="en-US" sz="1400" b="1" dirty="0"/>
          </a:p>
        </p:txBody>
      </p:sp>
      <p:pic>
        <p:nvPicPr>
          <p:cNvPr id="79" name="Picture 7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809135" y="2906352"/>
            <a:ext cx="461358" cy="563883"/>
          </a:xfrm>
          <a:prstGeom prst="rect">
            <a:avLst/>
          </a:prstGeom>
        </p:spPr>
      </p:pic>
      <p:sp>
        <p:nvSpPr>
          <p:cNvPr id="72" name="TextBox 71"/>
          <p:cNvSpPr txBox="1"/>
          <p:nvPr/>
        </p:nvSpPr>
        <p:spPr>
          <a:xfrm>
            <a:off x="3718969" y="2526939"/>
            <a:ext cx="640080" cy="274320"/>
          </a:xfrm>
          <a:prstGeom prst="rect">
            <a:avLst/>
          </a:prstGeom>
          <a:noFill/>
        </p:spPr>
        <p:txBody>
          <a:bodyPr wrap="square" lIns="0" tIns="0" rIns="0" bIns="0" rtlCol="0" anchor="t">
            <a:noAutofit/>
          </a:bodyPr>
          <a:lstStyle/>
          <a:p>
            <a:pPr algn="ctr"/>
            <a:r>
              <a:rPr lang="en-US" sz="800" b="1" dirty="0"/>
              <a:t>cached volume</a:t>
            </a:r>
            <a:endParaRPr lang="en-US" sz="1400" b="1" dirty="0"/>
          </a:p>
        </p:txBody>
      </p:sp>
      <p:pic>
        <p:nvPicPr>
          <p:cNvPr id="73" name="Picture 7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815888" y="1846137"/>
            <a:ext cx="461358" cy="563883"/>
          </a:xfrm>
          <a:prstGeom prst="rect">
            <a:avLst/>
          </a:prstGeom>
        </p:spPr>
      </p:pic>
      <p:sp>
        <p:nvSpPr>
          <p:cNvPr id="381" name="TextBox 380"/>
          <p:cNvSpPr txBox="1"/>
          <p:nvPr/>
        </p:nvSpPr>
        <p:spPr>
          <a:xfrm>
            <a:off x="3548469" y="1360220"/>
            <a:ext cx="942488" cy="155632"/>
          </a:xfrm>
          <a:prstGeom prst="rect">
            <a:avLst/>
          </a:prstGeom>
          <a:noFill/>
        </p:spPr>
        <p:txBody>
          <a:bodyPr wrap="square" lIns="0" tIns="0" rIns="0" bIns="0" rtlCol="0" anchor="t">
            <a:noAutofit/>
          </a:bodyPr>
          <a:lstStyle/>
          <a:p>
            <a:pPr algn="ctr"/>
            <a:r>
              <a:rPr lang="en-US" sz="1000" b="1" dirty="0"/>
              <a:t>AWS Storage Gateway</a:t>
            </a:r>
            <a:endParaRPr lang="en-US" b="1" dirty="0"/>
          </a:p>
        </p:txBody>
      </p:sp>
      <p:cxnSp>
        <p:nvCxnSpPr>
          <p:cNvPr id="382" name="Straight Connector 381"/>
          <p:cNvCxnSpPr/>
          <p:nvPr/>
        </p:nvCxnSpPr>
        <p:spPr>
          <a:xfrm>
            <a:off x="357792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6" name="Picture 2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626989" y="686643"/>
            <a:ext cx="543292" cy="651950"/>
          </a:xfrm>
          <a:prstGeom prst="rect">
            <a:avLst/>
          </a:prstGeom>
        </p:spPr>
      </p:pic>
      <p:sp>
        <p:nvSpPr>
          <p:cNvPr id="284" name="TextBox 283"/>
          <p:cNvSpPr txBox="1"/>
          <p:nvPr/>
        </p:nvSpPr>
        <p:spPr>
          <a:xfrm>
            <a:off x="1416428" y="1360220"/>
            <a:ext cx="980160" cy="155632"/>
          </a:xfrm>
          <a:prstGeom prst="rect">
            <a:avLst/>
          </a:prstGeom>
          <a:noFill/>
        </p:spPr>
        <p:txBody>
          <a:bodyPr wrap="square" lIns="0" tIns="0" rIns="0" bIns="0" rtlCol="0" anchor="t">
            <a:noAutofit/>
          </a:bodyPr>
          <a:lstStyle/>
          <a:p>
            <a:pPr algn="ctr"/>
            <a:r>
              <a:rPr lang="en-US" sz="1000" b="1" dirty="0"/>
              <a:t>Amazon </a:t>
            </a:r>
          </a:p>
          <a:p>
            <a:pPr algn="ctr"/>
            <a:r>
              <a:rPr lang="en-US" sz="1000" b="1" dirty="0"/>
              <a:t>EFS</a:t>
            </a:r>
          </a:p>
        </p:txBody>
      </p:sp>
      <p:cxnSp>
        <p:nvCxnSpPr>
          <p:cNvPr id="285" name="Straight Connector 284"/>
          <p:cNvCxnSpPr/>
          <p:nvPr/>
        </p:nvCxnSpPr>
        <p:spPr>
          <a:xfrm>
            <a:off x="141280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1586468" y="2531572"/>
            <a:ext cx="640080" cy="274320"/>
          </a:xfrm>
          <a:prstGeom prst="rect">
            <a:avLst/>
          </a:prstGeom>
          <a:noFill/>
        </p:spPr>
        <p:txBody>
          <a:bodyPr wrap="square" lIns="0" tIns="0" rIns="0" bIns="0" rtlCol="0" anchor="t">
            <a:noAutofit/>
          </a:bodyPr>
          <a:lstStyle/>
          <a:p>
            <a:pPr algn="ctr"/>
            <a:r>
              <a:rPr lang="en-US" sz="800" b="1" dirty="0"/>
              <a:t>file system</a:t>
            </a:r>
            <a:endParaRPr lang="en-US" sz="1400" b="1" dirty="0"/>
          </a:p>
        </p:txBody>
      </p:sp>
      <p:pic>
        <p:nvPicPr>
          <p:cNvPr id="62" name="Picture 6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654618" y="1906086"/>
            <a:ext cx="503781" cy="455028"/>
          </a:xfrm>
          <a:prstGeom prst="rect">
            <a:avLst/>
          </a:prstGeom>
        </p:spPr>
      </p:pic>
      <p:cxnSp>
        <p:nvCxnSpPr>
          <p:cNvPr id="81" name="Straight Connector 80"/>
          <p:cNvCxnSpPr/>
          <p:nvPr/>
        </p:nvCxnSpPr>
        <p:spPr>
          <a:xfrm>
            <a:off x="567272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573008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5661078" y="2509786"/>
            <a:ext cx="899042" cy="274320"/>
          </a:xfrm>
          <a:prstGeom prst="rect">
            <a:avLst/>
          </a:prstGeom>
          <a:noFill/>
        </p:spPr>
        <p:txBody>
          <a:bodyPr wrap="square" lIns="0" tIns="0" rIns="0" bIns="0" rtlCol="0" anchor="t">
            <a:noAutofit/>
          </a:bodyPr>
          <a:lstStyle/>
          <a:p>
            <a:pPr algn="ctr"/>
            <a:r>
              <a:rPr lang="en-US" sz="800" b="1" dirty="0"/>
              <a:t>Amazon EBS</a:t>
            </a:r>
            <a:endParaRPr lang="en-US" sz="1400" b="1" dirty="0"/>
          </a:p>
        </p:txBody>
      </p:sp>
      <p:pic>
        <p:nvPicPr>
          <p:cNvPr id="56" name="Picture 5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926444" y="1854526"/>
            <a:ext cx="368310" cy="514100"/>
          </a:xfrm>
          <a:prstGeom prst="rect">
            <a:avLst/>
          </a:prstGeom>
        </p:spPr>
      </p:pic>
      <p:sp>
        <p:nvSpPr>
          <p:cNvPr id="59" name="TextBox 58"/>
          <p:cNvSpPr txBox="1"/>
          <p:nvPr/>
        </p:nvSpPr>
        <p:spPr>
          <a:xfrm>
            <a:off x="5790559" y="4609819"/>
            <a:ext cx="640080" cy="274320"/>
          </a:xfrm>
          <a:prstGeom prst="rect">
            <a:avLst/>
          </a:prstGeom>
          <a:noFill/>
        </p:spPr>
        <p:txBody>
          <a:bodyPr wrap="square" lIns="0" tIns="0" rIns="0" bIns="0" rtlCol="0" anchor="t">
            <a:noAutofit/>
          </a:bodyPr>
          <a:lstStyle/>
          <a:p>
            <a:pPr algn="ctr"/>
            <a:r>
              <a:rPr lang="en-US" sz="800" b="1" dirty="0"/>
              <a:t>volume</a:t>
            </a:r>
            <a:endParaRPr lang="en-US" sz="1400" b="1" dirty="0"/>
          </a:p>
        </p:txBody>
      </p:sp>
      <p:pic>
        <p:nvPicPr>
          <p:cNvPr id="60" name="Picture 5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911582" y="3948466"/>
            <a:ext cx="398034" cy="555590"/>
          </a:xfrm>
          <a:prstGeom prst="rect">
            <a:avLst/>
          </a:prstGeom>
        </p:spPr>
      </p:pic>
      <p:sp>
        <p:nvSpPr>
          <p:cNvPr id="64" name="TextBox 63"/>
          <p:cNvSpPr txBox="1"/>
          <p:nvPr/>
        </p:nvSpPr>
        <p:spPr>
          <a:xfrm>
            <a:off x="5790559" y="3565046"/>
            <a:ext cx="640080" cy="274320"/>
          </a:xfrm>
          <a:prstGeom prst="rect">
            <a:avLst/>
          </a:prstGeom>
          <a:noFill/>
        </p:spPr>
        <p:txBody>
          <a:bodyPr wrap="square" lIns="0" tIns="0" rIns="0" bIns="0" rtlCol="0" anchor="t">
            <a:noAutofit/>
          </a:bodyPr>
          <a:lstStyle/>
          <a:p>
            <a:pPr algn="ctr"/>
            <a:r>
              <a:rPr lang="en-US" sz="800" b="1" dirty="0"/>
              <a:t>snapshot</a:t>
            </a:r>
            <a:endParaRPr lang="en-US" sz="1400" b="1" dirty="0"/>
          </a:p>
        </p:txBody>
      </p:sp>
      <p:pic>
        <p:nvPicPr>
          <p:cNvPr id="67" name="Picture 6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900332" y="2916587"/>
            <a:ext cx="420534" cy="513986"/>
          </a:xfrm>
          <a:prstGeom prst="rect">
            <a:avLst/>
          </a:prstGeom>
        </p:spPr>
      </p:pic>
      <p:sp>
        <p:nvSpPr>
          <p:cNvPr id="52" name="TextBox 51"/>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spTree>
    <p:extLst>
      <p:ext uri="{BB962C8B-B14F-4D97-AF65-F5344CB8AC3E}">
        <p14:creationId xmlns:p14="http://schemas.microsoft.com/office/powerpoint/2010/main" val="1903304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Database</a:t>
            </a:r>
          </a:p>
        </p:txBody>
      </p:sp>
    </p:spTree>
    <p:extLst>
      <p:ext uri="{BB962C8B-B14F-4D97-AF65-F5344CB8AC3E}">
        <p14:creationId xmlns:p14="http://schemas.microsoft.com/office/powerpoint/2010/main" val="1936996659"/>
      </p:ext>
    </p:extLst>
  </p:cSld>
  <p:clrMapOvr>
    <a:masterClrMapping/>
  </p:clrMapOvr>
</p:sld>
</file>

<file path=ppt/theme/theme1.xml><?xml version="1.0" encoding="utf-8"?>
<a:theme xmlns:a="http://schemas.openxmlformats.org/drawingml/2006/main" name="DeckTemplate-AWS">
  <a:themeElements>
    <a:clrScheme name="Custom 1">
      <a:dk1>
        <a:srgbClr val="474746"/>
      </a:dk1>
      <a:lt1>
        <a:sysClr val="window" lastClr="FFFFFF"/>
      </a:lt1>
      <a:dk2>
        <a:srgbClr val="6D6E6D"/>
      </a:dk2>
      <a:lt2>
        <a:srgbClr val="F8F8F8"/>
      </a:lt2>
      <a:accent1>
        <a:srgbClr val="FCB64C"/>
      </a:accent1>
      <a:accent2>
        <a:srgbClr val="F7A028"/>
      </a:accent2>
      <a:accent3>
        <a:srgbClr val="0C67AE"/>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 PPT template" id="{82A343B7-D19D-4E6E-9E5D-C6238F1C4303}" vid="{1B8EB16C-F7CF-4AA2-8EB3-83C0A947C6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3.xml><?xml version="1.0" encoding="utf-8"?>
<ds:datastoreItem xmlns:ds="http://schemas.openxmlformats.org/officeDocument/2006/customXml" ds:itemID="{C597C89A-FD0C-431E-81F6-90225B937683}">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AWS PPT template</Template>
  <TotalTime>12439</TotalTime>
  <Words>1290</Words>
  <Application>Microsoft Office PowerPoint</Application>
  <PresentationFormat>画面に合わせる (16:9)</PresentationFormat>
  <Paragraphs>542</Paragraphs>
  <Slides>51</Slides>
  <Notes>16</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51</vt:i4>
      </vt:variant>
    </vt:vector>
  </HeadingPairs>
  <TitlesOfParts>
    <vt:vector size="60" baseType="lpstr">
      <vt:lpstr>Helvetica Neue</vt:lpstr>
      <vt:lpstr>ＭＳ Ｐゴシック</vt:lpstr>
      <vt:lpstr>Arial</vt:lpstr>
      <vt:lpstr>Calibri</vt:lpstr>
      <vt:lpstr>Consolas</vt:lpstr>
      <vt:lpstr>Lucida Console</vt:lpstr>
      <vt:lpstr>Times New Roman</vt:lpstr>
      <vt:lpstr>Verdana</vt:lpstr>
      <vt:lpstr>DeckTemplate-AWS</vt:lpstr>
      <vt:lpstr>AWS Simple Icons </vt:lpstr>
      <vt:lpstr>Table of Contents</vt:lpstr>
      <vt:lpstr>Compute</vt:lpstr>
      <vt:lpstr>PowerPoint プレゼンテーション</vt:lpstr>
      <vt:lpstr>Compute</vt:lpstr>
      <vt:lpstr>Compute (Continued)</vt:lpstr>
      <vt:lpstr>Storage</vt:lpstr>
      <vt:lpstr>Storage</vt:lpstr>
      <vt:lpstr>Database</vt:lpstr>
      <vt:lpstr>Database</vt:lpstr>
      <vt:lpstr>Database (Continued)</vt:lpstr>
      <vt:lpstr>Networking &amp; Content Delivery</vt:lpstr>
      <vt:lpstr>Networking &amp; Content Delivery</vt:lpstr>
      <vt:lpstr>Migration</vt:lpstr>
      <vt:lpstr>Migration</vt:lpstr>
      <vt:lpstr>Developer Tools</vt:lpstr>
      <vt:lpstr>Developer Tools</vt:lpstr>
      <vt:lpstr>Management Tools</vt:lpstr>
      <vt:lpstr>Management Tools</vt:lpstr>
      <vt:lpstr>Management Tools (Continued)</vt:lpstr>
      <vt:lpstr>Security, Identity &amp; Compliance</vt:lpstr>
      <vt:lpstr>Security, Identity &amp; Compliance</vt:lpstr>
      <vt:lpstr>Security, Identity &amp; Compliance (Continued)</vt:lpstr>
      <vt:lpstr>Analytics</vt:lpstr>
      <vt:lpstr>Analytics</vt:lpstr>
      <vt:lpstr>Analytics (Continued)</vt:lpstr>
      <vt:lpstr>Artificial Intelligence</vt:lpstr>
      <vt:lpstr>Artificial Intelligence</vt:lpstr>
      <vt:lpstr>Mobile Services</vt:lpstr>
      <vt:lpstr>Mobile Services</vt:lpstr>
      <vt:lpstr>Application Services</vt:lpstr>
      <vt:lpstr>Application Services</vt:lpstr>
      <vt:lpstr>Messaging</vt:lpstr>
      <vt:lpstr>Messaging</vt:lpstr>
      <vt:lpstr>Business Productivity</vt:lpstr>
      <vt:lpstr>Business Productivity</vt:lpstr>
      <vt:lpstr>Desktop &amp; App Streaming</vt:lpstr>
      <vt:lpstr>Desktop &amp; App Streaming</vt:lpstr>
      <vt:lpstr>Internet of Things (IoT)</vt:lpstr>
      <vt:lpstr>Internet of Things (IoT)</vt:lpstr>
      <vt:lpstr>Internet of Things (IoT) (Continued) </vt:lpstr>
      <vt:lpstr>Game Development</vt:lpstr>
      <vt:lpstr>Game Development</vt:lpstr>
      <vt:lpstr>Contact Center</vt:lpstr>
      <vt:lpstr>Contact Center</vt:lpstr>
      <vt:lpstr>General</vt:lpstr>
      <vt:lpstr>On-Demand Workforce</vt:lpstr>
      <vt:lpstr>SDKs</vt:lpstr>
      <vt:lpstr>Groups</vt:lpstr>
      <vt:lpstr>Groups (Continued)</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Olsen</dc:creator>
  <cp:lastModifiedBy>前田有葉</cp:lastModifiedBy>
  <cp:revision>482</cp:revision>
  <cp:lastPrinted>2015-12-08T20:42:53Z</cp:lastPrinted>
  <dcterms:created xsi:type="dcterms:W3CDTF">2015-09-11T19:32:07Z</dcterms:created>
  <dcterms:modified xsi:type="dcterms:W3CDTF">2018-02-11T02:26:48Z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