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4"/>
  </p:notesMasterIdLst>
  <p:handoutMasterIdLst>
    <p:handoutMasterId r:id="rId15"/>
  </p:handoutMasterIdLst>
  <p:sldIdLst>
    <p:sldId id="256" r:id="rId2"/>
    <p:sldId id="275" r:id="rId3"/>
    <p:sldId id="276" r:id="rId4"/>
    <p:sldId id="263" r:id="rId5"/>
    <p:sldId id="259" r:id="rId6"/>
    <p:sldId id="261" r:id="rId7"/>
    <p:sldId id="278" r:id="rId8"/>
    <p:sldId id="265" r:id="rId9"/>
    <p:sldId id="266" r:id="rId10"/>
    <p:sldId id="273" r:id="rId11"/>
    <p:sldId id="279" r:id="rId12"/>
    <p:sldId id="268" r:id="rId13"/>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村上　大貴" initials="村上　大貴"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23841"/>
    <p:restoredTop sz="85366"/>
  </p:normalViewPr>
  <p:slideViewPr>
    <p:cSldViewPr snapToGrid="0" snapToObjects="1">
      <p:cViewPr>
        <p:scale>
          <a:sx n="94" d="100"/>
          <a:sy n="94" d="100"/>
        </p:scale>
        <p:origin x="3056" y="5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commentAuthors" Target="commentAuthor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29F1013-8569-0C46-A87A-32299CFBA061}" type="datetime1">
              <a:rPr kumimoji="1" lang="ja-JP" altLang="en-US" smtClean="0"/>
              <a:t>2017/2/20</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26ADCA8-7FEE-B94B-BE56-9CFD669C8EAC}" type="slidenum">
              <a:rPr kumimoji="1" lang="ja-JP" altLang="en-US" smtClean="0"/>
              <a:t>‹#›</a:t>
            </a:fld>
            <a:endParaRPr kumimoji="1" lang="ja-JP" altLang="en-US"/>
          </a:p>
        </p:txBody>
      </p:sp>
    </p:spTree>
    <p:extLst>
      <p:ext uri="{BB962C8B-B14F-4D97-AF65-F5344CB8AC3E}">
        <p14:creationId xmlns:p14="http://schemas.microsoft.com/office/powerpoint/2010/main" val="16525419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943687-DFD5-7444-BCBD-B6E28169137B}" type="datetime1">
              <a:rPr kumimoji="1" lang="ja-JP" altLang="en-US" smtClean="0"/>
              <a:t>2017/2/20</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2EB6AC-914F-A549-ACB6-8D96833E2F4B}" type="slidenum">
              <a:rPr kumimoji="1" lang="ja-JP" altLang="en-US" smtClean="0"/>
              <a:t>‹#›</a:t>
            </a:fld>
            <a:endParaRPr kumimoji="1" lang="ja-JP" altLang="en-US"/>
          </a:p>
        </p:txBody>
      </p:sp>
    </p:spTree>
    <p:extLst>
      <p:ext uri="{BB962C8B-B14F-4D97-AF65-F5344CB8AC3E}">
        <p14:creationId xmlns:p14="http://schemas.microsoft.com/office/powerpoint/2010/main" val="152457224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西谷研究室の村上が</a:t>
            </a:r>
            <a:r>
              <a:rPr kumimoji="1" lang="en-US" altLang="ja-JP" dirty="0" smtClean="0"/>
              <a:t>,</a:t>
            </a:r>
            <a:r>
              <a:rPr kumimoji="1" lang="ja-JP" altLang="en-US" dirty="0" smtClean="0"/>
              <a:t>ホイヘンスの原理の視覚化プログラムの開発という題目で発表させてもらいます</a:t>
            </a:r>
            <a:r>
              <a:rPr kumimoji="1" lang="en-US" altLang="ja-JP" dirty="0" smtClean="0"/>
              <a:t>.</a:t>
            </a:r>
          </a:p>
          <a:p>
            <a:r>
              <a:rPr kumimoji="1" lang="ja-JP" altLang="en-US" dirty="0" smtClean="0"/>
              <a:t>始めに一つ訂正があるのですが</a:t>
            </a:r>
            <a:r>
              <a:rPr kumimoji="1" lang="en-US" altLang="ja-JP" dirty="0" smtClean="0"/>
              <a:t>,</a:t>
            </a:r>
            <a:r>
              <a:rPr kumimoji="1" lang="ja-JP" altLang="en-US" dirty="0" smtClean="0"/>
              <a:t>アブストのタイトルがこれとは異なるものとなっていますが，こちら側が卒業論文で提出した正式なものです</a:t>
            </a:r>
            <a:r>
              <a:rPr kumimoji="1" lang="en-US" altLang="ja-JP" dirty="0" smtClean="0"/>
              <a:t>.</a:t>
            </a:r>
            <a:r>
              <a:rPr kumimoji="1" lang="ja-JP" altLang="en-US" dirty="0" smtClean="0"/>
              <a:t>失礼いたしました</a:t>
            </a:r>
            <a:r>
              <a:rPr kumimoji="1" lang="en-US" altLang="ja-JP"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402EB6AC-914F-A549-ACB6-8D96833E2F4B}" type="slidenum">
              <a:rPr kumimoji="1" lang="ja-JP" altLang="en-US" smtClean="0"/>
              <a:t>1</a:t>
            </a:fld>
            <a:endParaRPr kumimoji="1" lang="ja-JP" altLang="en-US"/>
          </a:p>
        </p:txBody>
      </p:sp>
    </p:spTree>
    <p:extLst>
      <p:ext uri="{BB962C8B-B14F-4D97-AF65-F5344CB8AC3E}">
        <p14:creationId xmlns:p14="http://schemas.microsoft.com/office/powerpoint/2010/main" val="5829198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02EB6AC-914F-A549-ACB6-8D96833E2F4B}" type="slidenum">
              <a:rPr kumimoji="1" lang="ja-JP" altLang="en-US" smtClean="0"/>
              <a:t>10</a:t>
            </a:fld>
            <a:endParaRPr kumimoji="1" lang="ja-JP" altLang="en-US"/>
          </a:p>
        </p:txBody>
      </p:sp>
    </p:spTree>
    <p:extLst>
      <p:ext uri="{BB962C8B-B14F-4D97-AF65-F5344CB8AC3E}">
        <p14:creationId xmlns:p14="http://schemas.microsoft.com/office/powerpoint/2010/main" val="198327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02EB6AC-914F-A549-ACB6-8D96833E2F4B}" type="slidenum">
              <a:rPr kumimoji="1" lang="ja-JP" altLang="en-US" smtClean="0"/>
              <a:t>12</a:t>
            </a:fld>
            <a:endParaRPr kumimoji="1" lang="ja-JP" altLang="en-US"/>
          </a:p>
        </p:txBody>
      </p:sp>
    </p:spTree>
    <p:extLst>
      <p:ext uri="{BB962C8B-B14F-4D97-AF65-F5344CB8AC3E}">
        <p14:creationId xmlns:p14="http://schemas.microsoft.com/office/powerpoint/2010/main" val="1910870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ICT</a:t>
            </a:r>
            <a:r>
              <a:rPr kumimoji="1" lang="ja-JP" altLang="en-US" dirty="0" smtClean="0"/>
              <a:t>の事をいう</a:t>
            </a:r>
            <a:r>
              <a:rPr kumimoji="1" lang="en-US" altLang="ja-JP" dirty="0" smtClean="0"/>
              <a:t>(</a:t>
            </a:r>
            <a:r>
              <a:rPr kumimoji="1" lang="ja-JP" altLang="en-US" dirty="0" smtClean="0"/>
              <a:t>情報や通信に関する技術の総称</a:t>
            </a:r>
            <a:r>
              <a:rPr kumimoji="1" lang="en-US" altLang="ja-JP"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402EB6AC-914F-A549-ACB6-8D96833E2F4B}" type="slidenum">
              <a:rPr kumimoji="1" lang="ja-JP" altLang="en-US" smtClean="0"/>
              <a:t>2</a:t>
            </a:fld>
            <a:endParaRPr kumimoji="1" lang="ja-JP" altLang="en-US"/>
          </a:p>
        </p:txBody>
      </p:sp>
    </p:spTree>
    <p:extLst>
      <p:ext uri="{BB962C8B-B14F-4D97-AF65-F5344CB8AC3E}">
        <p14:creationId xmlns:p14="http://schemas.microsoft.com/office/powerpoint/2010/main" val="1565612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インタラクティブな教材を作ればいい</a:t>
            </a:r>
            <a:endParaRPr kumimoji="1" lang="en-US" altLang="ja-JP" dirty="0" smtClean="0"/>
          </a:p>
          <a:p>
            <a:endParaRPr kumimoji="1" lang="en-US" altLang="ja-JP" dirty="0" smtClean="0"/>
          </a:p>
          <a:p>
            <a:r>
              <a:rPr kumimoji="1" lang="ja-JP" altLang="en-US" dirty="0" smtClean="0"/>
              <a:t>理解しづらいもの→波の式</a:t>
            </a:r>
            <a:endParaRPr kumimoji="1" lang="en-US" altLang="ja-JP" dirty="0" smtClean="0"/>
          </a:p>
          <a:p>
            <a:r>
              <a:rPr kumimoji="1" lang="ja-JP" altLang="en-US" dirty="0" smtClean="0"/>
              <a:t>力学は現実世界での事象を想像して考えることができる　波はそれがしにくい</a:t>
            </a:r>
            <a:endParaRPr kumimoji="1" lang="ja-JP" altLang="en-US" dirty="0"/>
          </a:p>
        </p:txBody>
      </p:sp>
      <p:sp>
        <p:nvSpPr>
          <p:cNvPr id="4" name="スライド番号プレースホルダー 3"/>
          <p:cNvSpPr>
            <a:spLocks noGrp="1"/>
          </p:cNvSpPr>
          <p:nvPr>
            <p:ph type="sldNum" sz="quarter" idx="10"/>
          </p:nvPr>
        </p:nvSpPr>
        <p:spPr/>
        <p:txBody>
          <a:bodyPr/>
          <a:lstStyle/>
          <a:p>
            <a:fld id="{402EB6AC-914F-A549-ACB6-8D96833E2F4B}" type="slidenum">
              <a:rPr kumimoji="1" lang="ja-JP" altLang="en-US" smtClean="0"/>
              <a:t>3</a:t>
            </a:fld>
            <a:endParaRPr kumimoji="1" lang="ja-JP" altLang="en-US"/>
          </a:p>
        </p:txBody>
      </p:sp>
    </p:spTree>
    <p:extLst>
      <p:ext uri="{BB962C8B-B14F-4D97-AF65-F5344CB8AC3E}">
        <p14:creationId xmlns:p14="http://schemas.microsoft.com/office/powerpoint/2010/main" val="306454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本研究の目的はホイヘンスの原理を用いて波の性質を視覚化する学習支援プログラムの作成です</a:t>
            </a:r>
            <a:endParaRPr kumimoji="1" lang="en-US" altLang="ja-JP" dirty="0" smtClean="0"/>
          </a:p>
          <a:p>
            <a:r>
              <a:rPr kumimoji="1" lang="ja-JP" altLang="en-US" dirty="0" smtClean="0"/>
              <a:t>ここでの波の性質とは高校物理で学習する回折現象</a:t>
            </a:r>
            <a:r>
              <a:rPr kumimoji="1" lang="en-US" altLang="ja-JP" dirty="0" smtClean="0"/>
              <a:t>,</a:t>
            </a:r>
            <a:r>
              <a:rPr kumimoji="1" lang="ja-JP" altLang="en-US" dirty="0" smtClean="0"/>
              <a:t>反射と屈折の法則です</a:t>
            </a:r>
            <a:r>
              <a:rPr kumimoji="1" lang="en-US" altLang="ja-JP" dirty="0" smtClean="0"/>
              <a:t>.</a:t>
            </a:r>
          </a:p>
        </p:txBody>
      </p:sp>
      <p:sp>
        <p:nvSpPr>
          <p:cNvPr id="4" name="スライド番号プレースホルダー 3"/>
          <p:cNvSpPr>
            <a:spLocks noGrp="1"/>
          </p:cNvSpPr>
          <p:nvPr>
            <p:ph type="sldNum" sz="quarter" idx="10"/>
          </p:nvPr>
        </p:nvSpPr>
        <p:spPr/>
        <p:txBody>
          <a:bodyPr/>
          <a:lstStyle/>
          <a:p>
            <a:fld id="{402EB6AC-914F-A549-ACB6-8D96833E2F4B}" type="slidenum">
              <a:rPr kumimoji="1" lang="ja-JP" altLang="en-US" smtClean="0"/>
              <a:t>4</a:t>
            </a:fld>
            <a:endParaRPr kumimoji="1" lang="ja-JP" altLang="en-US"/>
          </a:p>
        </p:txBody>
      </p:sp>
    </p:spTree>
    <p:extLst>
      <p:ext uri="{BB962C8B-B14F-4D97-AF65-F5344CB8AC3E}">
        <p14:creationId xmlns:p14="http://schemas.microsoft.com/office/powerpoint/2010/main" val="1160339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本研究のプログラムでは</a:t>
            </a:r>
            <a:r>
              <a:rPr kumimoji="1" lang="en-US" altLang="ja-JP" dirty="0" err="1" smtClean="0"/>
              <a:t>Procesing</a:t>
            </a:r>
            <a:r>
              <a:rPr kumimoji="1" lang="ja-JP" altLang="en-US" dirty="0" smtClean="0"/>
              <a:t>言語を採用した</a:t>
            </a:r>
            <a:r>
              <a:rPr kumimoji="1" lang="en-US" altLang="ja-JP" dirty="0" smtClean="0"/>
              <a:t>.</a:t>
            </a:r>
          </a:p>
          <a:p>
            <a:r>
              <a:rPr kumimoji="1" lang="en-US" altLang="ja-JP" dirty="0" smtClean="0"/>
              <a:t>Windows </a:t>
            </a:r>
            <a:r>
              <a:rPr kumimoji="1" lang="en-US" altLang="ja-JP" dirty="0" err="1" smtClean="0"/>
              <a:t>iOS,Android</a:t>
            </a:r>
            <a:endParaRPr kumimoji="1" lang="ja-JP" altLang="en-US" dirty="0"/>
          </a:p>
        </p:txBody>
      </p:sp>
      <p:sp>
        <p:nvSpPr>
          <p:cNvPr id="4" name="スライド番号プレースホルダー 3"/>
          <p:cNvSpPr>
            <a:spLocks noGrp="1"/>
          </p:cNvSpPr>
          <p:nvPr>
            <p:ph type="sldNum" sz="quarter" idx="10"/>
          </p:nvPr>
        </p:nvSpPr>
        <p:spPr/>
        <p:txBody>
          <a:bodyPr/>
          <a:lstStyle/>
          <a:p>
            <a:fld id="{402EB6AC-914F-A549-ACB6-8D96833E2F4B}" type="slidenum">
              <a:rPr kumimoji="1" lang="ja-JP" altLang="en-US" smtClean="0"/>
              <a:t>5</a:t>
            </a:fld>
            <a:endParaRPr kumimoji="1" lang="ja-JP" altLang="en-US"/>
          </a:p>
        </p:txBody>
      </p:sp>
    </p:spTree>
    <p:extLst>
      <p:ext uri="{BB962C8B-B14F-4D97-AF65-F5344CB8AC3E}">
        <p14:creationId xmlns:p14="http://schemas.microsoft.com/office/powerpoint/2010/main" val="1545501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これにいきつく凄さが分からない</a:t>
            </a:r>
            <a:endParaRPr kumimoji="1" lang="ja-JP" altLang="en-US" dirty="0"/>
          </a:p>
        </p:txBody>
      </p:sp>
      <p:sp>
        <p:nvSpPr>
          <p:cNvPr id="4" name="スライド番号プレースホルダー 3"/>
          <p:cNvSpPr>
            <a:spLocks noGrp="1"/>
          </p:cNvSpPr>
          <p:nvPr>
            <p:ph type="sldNum" sz="quarter" idx="10"/>
          </p:nvPr>
        </p:nvSpPr>
        <p:spPr/>
        <p:txBody>
          <a:bodyPr/>
          <a:lstStyle/>
          <a:p>
            <a:fld id="{402EB6AC-914F-A549-ACB6-8D96833E2F4B}" type="slidenum">
              <a:rPr kumimoji="1" lang="ja-JP" altLang="en-US" smtClean="0"/>
              <a:t>6</a:t>
            </a:fld>
            <a:endParaRPr kumimoji="1" lang="ja-JP" altLang="en-US"/>
          </a:p>
        </p:txBody>
      </p:sp>
    </p:spTree>
    <p:extLst>
      <p:ext uri="{BB962C8B-B14F-4D97-AF65-F5344CB8AC3E}">
        <p14:creationId xmlns:p14="http://schemas.microsoft.com/office/powerpoint/2010/main" val="1167209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02EB6AC-914F-A549-ACB6-8D96833E2F4B}" type="slidenum">
              <a:rPr kumimoji="1" lang="ja-JP" altLang="en-US" smtClean="0"/>
              <a:t>7</a:t>
            </a:fld>
            <a:endParaRPr kumimoji="1" lang="ja-JP" altLang="en-US"/>
          </a:p>
        </p:txBody>
      </p:sp>
    </p:spTree>
    <p:extLst>
      <p:ext uri="{BB962C8B-B14F-4D97-AF65-F5344CB8AC3E}">
        <p14:creationId xmlns:p14="http://schemas.microsoft.com/office/powerpoint/2010/main" val="1576983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波源の座標等を全て学習者が設定できるようにすることで</a:t>
            </a:r>
            <a:r>
              <a:rPr kumimoji="1" lang="en-US" altLang="ja-JP" dirty="0" smtClean="0"/>
              <a:t>,</a:t>
            </a:r>
            <a:r>
              <a:rPr kumimoji="1" lang="ja-JP" altLang="en-US" dirty="0" smtClean="0"/>
              <a:t>学習者の能動的な学習を促す</a:t>
            </a:r>
            <a:r>
              <a:rPr kumimoji="1" lang="en-US" altLang="ja-JP" dirty="0" smtClean="0"/>
              <a:t>.</a:t>
            </a:r>
          </a:p>
          <a:p>
            <a:r>
              <a:rPr kumimoji="1" lang="ja-JP" altLang="en-US" dirty="0" smtClean="0"/>
              <a:t>回折</a:t>
            </a:r>
            <a:r>
              <a:rPr kumimoji="1" lang="en-US" altLang="ja-JP" dirty="0" smtClean="0"/>
              <a:t>,</a:t>
            </a:r>
            <a:r>
              <a:rPr kumimoji="1" lang="ja-JP" altLang="en-US" dirty="0" smtClean="0"/>
              <a:t>反射</a:t>
            </a:r>
            <a:r>
              <a:rPr kumimoji="1" lang="en-US" altLang="ja-JP" dirty="0" smtClean="0"/>
              <a:t>,</a:t>
            </a:r>
            <a:r>
              <a:rPr kumimoji="1" lang="ja-JP" altLang="en-US" dirty="0" smtClean="0"/>
              <a:t>屈折の性質の可視化には欠かせないため</a:t>
            </a:r>
            <a:r>
              <a:rPr kumimoji="1" lang="en-US" altLang="ja-JP" dirty="0" smtClean="0"/>
              <a:t>,</a:t>
            </a:r>
            <a:r>
              <a:rPr kumimoji="1" lang="ja-JP" altLang="en-US" dirty="0" smtClean="0"/>
              <a:t>先に作成した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02EB6AC-914F-A549-ACB6-8D96833E2F4B}" type="slidenum">
              <a:rPr kumimoji="1" lang="ja-JP" altLang="en-US" smtClean="0"/>
              <a:t>8</a:t>
            </a:fld>
            <a:endParaRPr kumimoji="1" lang="ja-JP" altLang="en-US"/>
          </a:p>
        </p:txBody>
      </p:sp>
    </p:spTree>
    <p:extLst>
      <p:ext uri="{BB962C8B-B14F-4D97-AF65-F5344CB8AC3E}">
        <p14:creationId xmlns:p14="http://schemas.microsoft.com/office/powerpoint/2010/main" val="1927299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干渉の視覚化プログラムでの平面波の描写アルゴリズムをベースとして</a:t>
            </a:r>
            <a:endParaRPr kumimoji="1" lang="en-US" altLang="ja-JP" dirty="0" smtClean="0"/>
          </a:p>
          <a:p>
            <a:r>
              <a:rPr kumimoji="1" lang="ja-JP" altLang="en-US" dirty="0" smtClean="0"/>
              <a:t>スリット間隙＝障害物の隙間の間隔</a:t>
            </a:r>
            <a:endParaRPr kumimoji="1" lang="en-US" altLang="ja-JP" dirty="0" smtClean="0"/>
          </a:p>
          <a:p>
            <a:endParaRPr kumimoji="1" lang="en-US" altLang="ja-JP" dirty="0" smtClean="0"/>
          </a:p>
          <a:p>
            <a:r>
              <a:rPr kumimoji="1" lang="ja-JP" altLang="en-US" dirty="0" smtClean="0"/>
              <a:t>回折現象の例である</a:t>
            </a:r>
            <a:endParaRPr kumimoji="1" lang="en-US" altLang="ja-JP" dirty="0" smtClean="0"/>
          </a:p>
          <a:p>
            <a:endParaRPr kumimoji="1" lang="en-US" altLang="ja-JP" dirty="0" smtClean="0"/>
          </a:p>
          <a:p>
            <a:r>
              <a:rPr kumimoji="1" lang="en-US" altLang="ja-JP" dirty="0" smtClean="0"/>
              <a:t>1.</a:t>
            </a:r>
            <a:r>
              <a:rPr kumimoji="1" lang="ja-JP" altLang="en-US" dirty="0" smtClean="0"/>
              <a:t>スリット間隙</a:t>
            </a:r>
            <a:endParaRPr kumimoji="1" lang="en-US" altLang="ja-JP" dirty="0" smtClean="0"/>
          </a:p>
          <a:p>
            <a:r>
              <a:rPr kumimoji="1" lang="ja-JP" altLang="en-US" dirty="0" smtClean="0"/>
              <a:t>２．波長の長さ</a:t>
            </a:r>
            <a:endParaRPr kumimoji="1" lang="en-US" altLang="ja-JP" dirty="0" smtClean="0"/>
          </a:p>
          <a:p>
            <a:r>
              <a:rPr kumimoji="1" lang="ja-JP" altLang="en-US" dirty="0" smtClean="0"/>
              <a:t>これらの相対的な度合いに左右されることを視覚化することに成功</a:t>
            </a:r>
            <a:endParaRPr kumimoji="1" lang="ja-JP" altLang="en-US" dirty="0"/>
          </a:p>
        </p:txBody>
      </p:sp>
      <p:sp>
        <p:nvSpPr>
          <p:cNvPr id="4" name="スライド番号プレースホルダー 3"/>
          <p:cNvSpPr>
            <a:spLocks noGrp="1"/>
          </p:cNvSpPr>
          <p:nvPr>
            <p:ph type="sldNum" sz="quarter" idx="10"/>
          </p:nvPr>
        </p:nvSpPr>
        <p:spPr/>
        <p:txBody>
          <a:bodyPr/>
          <a:lstStyle/>
          <a:p>
            <a:fld id="{402EB6AC-914F-A549-ACB6-8D96833E2F4B}" type="slidenum">
              <a:rPr kumimoji="1" lang="ja-JP" altLang="en-US" smtClean="0"/>
              <a:t>9</a:t>
            </a:fld>
            <a:endParaRPr kumimoji="1" lang="ja-JP" altLang="en-US"/>
          </a:p>
        </p:txBody>
      </p:sp>
    </p:spTree>
    <p:extLst>
      <p:ext uri="{BB962C8B-B14F-4D97-AF65-F5344CB8AC3E}">
        <p14:creationId xmlns:p14="http://schemas.microsoft.com/office/powerpoint/2010/main" val="242623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9493E317-FA36-B649-951A-669F1AEBFB9F}" type="datetime1">
              <a:rPr kumimoji="1" lang="ja-JP" altLang="en-US" smtClean="0"/>
              <a:t>2017/2/20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73631F4-6948-9242-9104-D2A93BC03C11}" type="slidenum">
              <a:rPr kumimoji="1" lang="ja-JP" altLang="en-US" smtClean="0"/>
              <a:t>‹#›</a:t>
            </a:fld>
            <a:endParaRPr kumimoji="1" lang="ja-JP" altLang="en-US"/>
          </a:p>
        </p:txBody>
      </p:sp>
    </p:spTree>
    <p:extLst>
      <p:ext uri="{BB962C8B-B14F-4D97-AF65-F5344CB8AC3E}">
        <p14:creationId xmlns:p14="http://schemas.microsoft.com/office/powerpoint/2010/main" val="3414195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9561DD8-B585-DA42-AC45-F7AD14F1B1E6}" type="datetime1">
              <a:rPr kumimoji="1" lang="ja-JP" altLang="en-US" smtClean="0"/>
              <a:t>2017/2/20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73631F4-6948-9242-9104-D2A93BC03C11}" type="slidenum">
              <a:rPr kumimoji="1" lang="ja-JP" altLang="en-US" smtClean="0"/>
              <a:t>‹#›</a:t>
            </a:fld>
            <a:endParaRPr kumimoji="1" lang="ja-JP" altLang="en-US"/>
          </a:p>
        </p:txBody>
      </p:sp>
    </p:spTree>
    <p:extLst>
      <p:ext uri="{BB962C8B-B14F-4D97-AF65-F5344CB8AC3E}">
        <p14:creationId xmlns:p14="http://schemas.microsoft.com/office/powerpoint/2010/main" val="2802800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061AC56-328D-284A-9EFA-468A6D5E1168}" type="datetime1">
              <a:rPr kumimoji="1" lang="ja-JP" altLang="en-US" smtClean="0"/>
              <a:t>2017/2/20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73631F4-6948-9242-9104-D2A93BC03C11}" type="slidenum">
              <a:rPr kumimoji="1" lang="ja-JP" altLang="en-US" smtClean="0"/>
              <a:t>‹#›</a:t>
            </a:fld>
            <a:endParaRPr kumimoji="1" lang="ja-JP" altLang="en-US"/>
          </a:p>
        </p:txBody>
      </p:sp>
    </p:spTree>
    <p:extLst>
      <p:ext uri="{BB962C8B-B14F-4D97-AF65-F5344CB8AC3E}">
        <p14:creationId xmlns:p14="http://schemas.microsoft.com/office/powerpoint/2010/main" val="352115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748A0C1-CEB1-754A-8092-64C5F61FD136}" type="datetime1">
              <a:rPr kumimoji="1" lang="ja-JP" altLang="en-US" smtClean="0"/>
              <a:t>2017/2/20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73631F4-6948-9242-9104-D2A93BC03C11}" type="slidenum">
              <a:rPr kumimoji="1" lang="ja-JP" altLang="en-US" smtClean="0"/>
              <a:t>‹#›</a:t>
            </a:fld>
            <a:endParaRPr kumimoji="1" lang="ja-JP" altLang="en-US"/>
          </a:p>
        </p:txBody>
      </p:sp>
    </p:spTree>
    <p:extLst>
      <p:ext uri="{BB962C8B-B14F-4D97-AF65-F5344CB8AC3E}">
        <p14:creationId xmlns:p14="http://schemas.microsoft.com/office/powerpoint/2010/main" val="2646281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EFDDD5FE-21B6-D84D-AAD4-BB456A7B154D}" type="datetime1">
              <a:rPr kumimoji="1" lang="ja-JP" altLang="en-US" smtClean="0"/>
              <a:t>2017/2/20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73631F4-6948-9242-9104-D2A93BC03C11}" type="slidenum">
              <a:rPr kumimoji="1" lang="ja-JP" altLang="en-US" smtClean="0"/>
              <a:t>‹#›</a:t>
            </a:fld>
            <a:endParaRPr kumimoji="1" lang="ja-JP" altLang="en-US"/>
          </a:p>
        </p:txBody>
      </p:sp>
    </p:spTree>
    <p:extLst>
      <p:ext uri="{BB962C8B-B14F-4D97-AF65-F5344CB8AC3E}">
        <p14:creationId xmlns:p14="http://schemas.microsoft.com/office/powerpoint/2010/main" val="709648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064F2AB3-9873-8A48-9B7B-EFD1AB47EE95}" type="datetime1">
              <a:rPr kumimoji="1" lang="ja-JP" altLang="en-US" smtClean="0"/>
              <a:t>2017/2/20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73631F4-6948-9242-9104-D2A93BC03C11}" type="slidenum">
              <a:rPr kumimoji="1" lang="ja-JP" altLang="en-US" smtClean="0"/>
              <a:t>‹#›</a:t>
            </a:fld>
            <a:endParaRPr kumimoji="1" lang="ja-JP" altLang="en-US"/>
          </a:p>
        </p:txBody>
      </p:sp>
    </p:spTree>
    <p:extLst>
      <p:ext uri="{BB962C8B-B14F-4D97-AF65-F5344CB8AC3E}">
        <p14:creationId xmlns:p14="http://schemas.microsoft.com/office/powerpoint/2010/main" val="1405933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4169F7F7-EF45-3D4C-8587-A821BE913832}" type="datetime1">
              <a:rPr kumimoji="1" lang="ja-JP" altLang="en-US" smtClean="0"/>
              <a:t>2017/2/20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73631F4-6948-9242-9104-D2A93BC03C11}" type="slidenum">
              <a:rPr kumimoji="1" lang="ja-JP" altLang="en-US" smtClean="0"/>
              <a:t>‹#›</a:t>
            </a:fld>
            <a:endParaRPr kumimoji="1" lang="ja-JP" altLang="en-US"/>
          </a:p>
        </p:txBody>
      </p:sp>
    </p:spTree>
    <p:extLst>
      <p:ext uri="{BB962C8B-B14F-4D97-AF65-F5344CB8AC3E}">
        <p14:creationId xmlns:p14="http://schemas.microsoft.com/office/powerpoint/2010/main" val="1048638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B1F5127-F940-B34D-88ED-1E93B185222E}" type="datetime1">
              <a:rPr kumimoji="1" lang="ja-JP" altLang="en-US" smtClean="0"/>
              <a:t>2017/2/20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73631F4-6948-9242-9104-D2A93BC03C11}" type="slidenum">
              <a:rPr kumimoji="1" lang="ja-JP" altLang="en-US" smtClean="0"/>
              <a:t>‹#›</a:t>
            </a:fld>
            <a:endParaRPr kumimoji="1" lang="ja-JP" altLang="en-US"/>
          </a:p>
        </p:txBody>
      </p:sp>
    </p:spTree>
    <p:extLst>
      <p:ext uri="{BB962C8B-B14F-4D97-AF65-F5344CB8AC3E}">
        <p14:creationId xmlns:p14="http://schemas.microsoft.com/office/powerpoint/2010/main" val="68463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5B05BAB-A5CC-EE4D-A512-84DA371D3753}" type="datetime1">
              <a:rPr kumimoji="1" lang="ja-JP" altLang="en-US" smtClean="0"/>
              <a:t>2017/2/20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73631F4-6948-9242-9104-D2A93BC03C11}" type="slidenum">
              <a:rPr kumimoji="1" lang="ja-JP" altLang="en-US" smtClean="0"/>
              <a:t>‹#›</a:t>
            </a:fld>
            <a:endParaRPr kumimoji="1" lang="ja-JP" altLang="en-US"/>
          </a:p>
        </p:txBody>
      </p:sp>
    </p:spTree>
    <p:extLst>
      <p:ext uri="{BB962C8B-B14F-4D97-AF65-F5344CB8AC3E}">
        <p14:creationId xmlns:p14="http://schemas.microsoft.com/office/powerpoint/2010/main" val="38424839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9B24521-4ADC-374E-976A-D7909EFB4D9B}" type="datetime1">
              <a:rPr kumimoji="1" lang="ja-JP" altLang="en-US" smtClean="0"/>
              <a:t>2017/2/20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73631F4-6948-9242-9104-D2A93BC03C11}" type="slidenum">
              <a:rPr kumimoji="1" lang="ja-JP" altLang="en-US" smtClean="0"/>
              <a:t>‹#›</a:t>
            </a:fld>
            <a:endParaRPr kumimoji="1" lang="ja-JP" altLang="en-US"/>
          </a:p>
        </p:txBody>
      </p:sp>
    </p:spTree>
    <p:extLst>
      <p:ext uri="{BB962C8B-B14F-4D97-AF65-F5344CB8AC3E}">
        <p14:creationId xmlns:p14="http://schemas.microsoft.com/office/powerpoint/2010/main" val="979820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4F9E929-02E2-224E-8882-867439C02512}" type="datetime1">
              <a:rPr kumimoji="1" lang="ja-JP" altLang="en-US" smtClean="0"/>
              <a:t>2017/2/20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73631F4-6948-9242-9104-D2A93BC03C11}" type="slidenum">
              <a:rPr kumimoji="1" lang="ja-JP" altLang="en-US" smtClean="0"/>
              <a:t>‹#›</a:t>
            </a:fld>
            <a:endParaRPr kumimoji="1" lang="ja-JP" altLang="en-US"/>
          </a:p>
        </p:txBody>
      </p:sp>
    </p:spTree>
    <p:extLst>
      <p:ext uri="{BB962C8B-B14F-4D97-AF65-F5344CB8AC3E}">
        <p14:creationId xmlns:p14="http://schemas.microsoft.com/office/powerpoint/2010/main" val="688088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C80EA-4F93-5B47-B1F6-8C1433E9F750}" type="datetime1">
              <a:rPr kumimoji="1" lang="ja-JP" altLang="en-US" smtClean="0"/>
              <a:t>2017/2/20</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3631F4-6948-9242-9104-D2A93BC03C11}" type="slidenum">
              <a:rPr kumimoji="1" lang="ja-JP" altLang="en-US" smtClean="0"/>
              <a:t>‹#›</a:t>
            </a:fld>
            <a:endParaRPr kumimoji="1" lang="ja-JP" altLang="en-US" dirty="0"/>
          </a:p>
        </p:txBody>
      </p:sp>
    </p:spTree>
    <p:extLst>
      <p:ext uri="{BB962C8B-B14F-4D97-AF65-F5344CB8AC3E}">
        <p14:creationId xmlns:p14="http://schemas.microsoft.com/office/powerpoint/2010/main" val="2936023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hf hdr="0" ftr="0" dt="0"/>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processing_codes/finish/finished_reflection/application.macosx/finished_reflection.app" TargetMode="External"/><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www.mext.to.go.jp/b_menu/houdou/23/0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processing_codes/finish/finished_wave_interference/application.macosx/finished_wave_interference.ap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processing_codes/finish/finished_wave_diffraction/application.macosx/finished_wave_diffraction.ap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244844"/>
            <a:ext cx="7772400" cy="1470025"/>
          </a:xfrm>
        </p:spPr>
        <p:txBody>
          <a:bodyPr/>
          <a:lstStyle/>
          <a:p>
            <a:r>
              <a:rPr lang="ja-JP" altLang="en-US" dirty="0" smtClean="0"/>
              <a:t>ホイヘンスの原理の</a:t>
            </a:r>
            <a:r>
              <a:rPr lang="en-US" altLang="ja-JP" dirty="0" smtClean="0"/>
              <a:t/>
            </a:r>
            <a:br>
              <a:rPr lang="en-US" altLang="ja-JP" dirty="0" smtClean="0"/>
            </a:br>
            <a:r>
              <a:rPr lang="ja-JP" altLang="en-US" dirty="0" smtClean="0"/>
              <a:t>視覚化プログラムの開発</a:t>
            </a:r>
            <a:endParaRPr kumimoji="1" lang="ja-JP" altLang="en-US" dirty="0"/>
          </a:p>
        </p:txBody>
      </p:sp>
      <p:sp>
        <p:nvSpPr>
          <p:cNvPr id="3" name="サブタイトル 2"/>
          <p:cNvSpPr>
            <a:spLocks noGrp="1"/>
          </p:cNvSpPr>
          <p:nvPr>
            <p:ph type="subTitle" idx="1"/>
          </p:nvPr>
        </p:nvSpPr>
        <p:spPr>
          <a:xfrm>
            <a:off x="2057400" y="4227516"/>
            <a:ext cx="6400800" cy="1752600"/>
          </a:xfrm>
        </p:spPr>
        <p:txBody>
          <a:bodyPr>
            <a:normAutofit/>
          </a:bodyPr>
          <a:lstStyle/>
          <a:p>
            <a:pPr algn="r"/>
            <a:r>
              <a:rPr kumimoji="1" lang="ja-JP" altLang="en-US" sz="2400" dirty="0" smtClean="0"/>
              <a:t>情報科学科 </a:t>
            </a:r>
            <a:endParaRPr kumimoji="1" lang="en-US" altLang="ja-JP" sz="2400" dirty="0" smtClean="0"/>
          </a:p>
          <a:p>
            <a:pPr algn="r"/>
            <a:r>
              <a:rPr kumimoji="1" lang="ja-JP" altLang="en-US" sz="2400" dirty="0" smtClean="0"/>
              <a:t>西谷研究室</a:t>
            </a:r>
            <a:r>
              <a:rPr kumimoji="1" lang="en-US" altLang="ja-JP" sz="2400" dirty="0" smtClean="0"/>
              <a:t>3518</a:t>
            </a:r>
            <a:r>
              <a:rPr kumimoji="1" lang="ja-JP" altLang="en-US" sz="2400" dirty="0" smtClean="0"/>
              <a:t>番</a:t>
            </a:r>
            <a:r>
              <a:rPr kumimoji="1" lang="en-US" altLang="ja-JP" sz="2400" dirty="0" smtClean="0"/>
              <a:t> </a:t>
            </a:r>
            <a:r>
              <a:rPr kumimoji="1" lang="ja-JP" altLang="en-US" sz="2400" dirty="0" smtClean="0"/>
              <a:t>村上</a:t>
            </a:r>
            <a:r>
              <a:rPr kumimoji="1" lang="en-US" altLang="ja-JP" sz="2400" dirty="0" smtClean="0"/>
              <a:t> </a:t>
            </a:r>
            <a:r>
              <a:rPr kumimoji="1" lang="ja-JP" altLang="en-US" sz="2400" dirty="0" smtClean="0"/>
              <a:t>大貴</a:t>
            </a:r>
            <a:endParaRPr kumimoji="1" lang="ja-JP" altLang="en-US" sz="2400" dirty="0"/>
          </a:p>
        </p:txBody>
      </p:sp>
    </p:spTree>
    <p:extLst>
      <p:ext uri="{BB962C8B-B14F-4D97-AF65-F5344CB8AC3E}">
        <p14:creationId xmlns:p14="http://schemas.microsoft.com/office/powerpoint/2010/main" val="2461779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407937" y="70082"/>
            <a:ext cx="8229600" cy="373544"/>
          </a:xfrm>
        </p:spPr>
        <p:txBody>
          <a:bodyPr>
            <a:noAutofit/>
          </a:bodyPr>
          <a:lstStyle/>
          <a:p>
            <a:r>
              <a:rPr lang="ja-JP" altLang="en-US" sz="2000" dirty="0"/>
              <a:t>目的</a:t>
            </a:r>
            <a:r>
              <a:rPr lang="en-US" altLang="ja-JP" sz="2000" dirty="0"/>
              <a:t>		</a:t>
            </a:r>
            <a:r>
              <a:rPr lang="ja-JP" altLang="en-US" sz="2000" dirty="0"/>
              <a:t>手法</a:t>
            </a:r>
            <a:r>
              <a:rPr lang="en-US" altLang="ja-JP" sz="2000" dirty="0"/>
              <a:t>		</a:t>
            </a:r>
            <a:r>
              <a:rPr lang="ja-JP" altLang="en-US" sz="2000" dirty="0" smtClean="0">
                <a:solidFill>
                  <a:schemeClr val="accent2"/>
                </a:solidFill>
              </a:rPr>
              <a:t>開発結果</a:t>
            </a:r>
            <a:endParaRPr kumimoji="1" lang="ja-JP" altLang="en-US" sz="2000" dirty="0"/>
          </a:p>
        </p:txBody>
      </p:sp>
      <p:sp>
        <p:nvSpPr>
          <p:cNvPr id="6" name="コンテンツ プレースホルダー 5"/>
          <p:cNvSpPr>
            <a:spLocks noGrp="1"/>
          </p:cNvSpPr>
          <p:nvPr>
            <p:ph idx="1"/>
          </p:nvPr>
        </p:nvSpPr>
        <p:spPr>
          <a:xfrm>
            <a:off x="483486" y="1538444"/>
            <a:ext cx="8229600" cy="4739950"/>
          </a:xfrm>
        </p:spPr>
        <p:txBody>
          <a:bodyPr>
            <a:noAutofit/>
          </a:bodyPr>
          <a:lstStyle/>
          <a:p>
            <a:pPr marL="0" indent="0">
              <a:lnSpc>
                <a:spcPts val="3840"/>
              </a:lnSpc>
              <a:buNone/>
            </a:pPr>
            <a:endParaRPr lang="en-US" altLang="ja-JP" sz="3600" dirty="0" smtClean="0"/>
          </a:p>
          <a:p>
            <a:pPr marL="0" indent="0">
              <a:lnSpc>
                <a:spcPct val="150000"/>
              </a:lnSpc>
              <a:buNone/>
            </a:pPr>
            <a:r>
              <a:rPr kumimoji="1" lang="en-US" altLang="ja-JP" sz="2800" dirty="0" smtClean="0"/>
              <a:t>	</a:t>
            </a:r>
            <a:r>
              <a:rPr kumimoji="1" lang="ja-JP" altLang="en-US" sz="2800" dirty="0" smtClean="0">
                <a:solidFill>
                  <a:schemeClr val="accent2"/>
                </a:solidFill>
              </a:rPr>
              <a:t>波の干渉</a:t>
            </a:r>
            <a:r>
              <a:rPr kumimoji="1" lang="en-US" altLang="ja-JP" sz="2800" dirty="0" smtClean="0">
                <a:solidFill>
                  <a:schemeClr val="accent2"/>
                </a:solidFill>
              </a:rPr>
              <a:t>,</a:t>
            </a:r>
            <a:r>
              <a:rPr kumimoji="1" lang="ja-JP" altLang="en-US" sz="2800" dirty="0" smtClean="0">
                <a:solidFill>
                  <a:schemeClr val="accent2"/>
                </a:solidFill>
              </a:rPr>
              <a:t>回折現象の視覚化プログラムが完成</a:t>
            </a:r>
            <a:endParaRPr lang="en-US" altLang="ja-JP" sz="2800" dirty="0" smtClean="0">
              <a:solidFill>
                <a:schemeClr val="accent2"/>
              </a:solidFill>
            </a:endParaRPr>
          </a:p>
          <a:p>
            <a:pPr marL="0" indent="0">
              <a:lnSpc>
                <a:spcPct val="150000"/>
              </a:lnSpc>
              <a:buNone/>
            </a:pPr>
            <a:r>
              <a:rPr lang="en-US" altLang="ja-JP" sz="2800" dirty="0" smtClean="0"/>
              <a:t>	</a:t>
            </a:r>
            <a:r>
              <a:rPr lang="ja-JP" altLang="en-US" sz="2800" dirty="0" smtClean="0"/>
              <a:t>・　波の干渉を様々な値で容易に視覚化でき</a:t>
            </a:r>
            <a:r>
              <a:rPr lang="en-US" altLang="ja-JP" sz="2800" dirty="0" smtClean="0"/>
              <a:t>,</a:t>
            </a:r>
          </a:p>
          <a:p>
            <a:pPr marL="0" indent="0">
              <a:lnSpc>
                <a:spcPct val="150000"/>
              </a:lnSpc>
              <a:buNone/>
            </a:pPr>
            <a:r>
              <a:rPr lang="en-US" altLang="ja-JP" sz="2800" dirty="0" smtClean="0"/>
              <a:t>	     </a:t>
            </a:r>
            <a:r>
              <a:rPr lang="ja-JP" altLang="en-US" sz="2800" dirty="0" smtClean="0"/>
              <a:t>生徒の能動的な学習を促せるようになった</a:t>
            </a:r>
            <a:endParaRPr lang="en-US" altLang="ja-JP" sz="2800" dirty="0" smtClean="0"/>
          </a:p>
          <a:p>
            <a:pPr marL="0" indent="0">
              <a:lnSpc>
                <a:spcPct val="150000"/>
              </a:lnSpc>
              <a:buNone/>
            </a:pPr>
            <a:r>
              <a:rPr lang="en-US" altLang="ja-JP" sz="2800" dirty="0" smtClean="0"/>
              <a:t>	</a:t>
            </a:r>
            <a:r>
              <a:rPr lang="ja-JP" altLang="en-US" sz="2800" dirty="0" smtClean="0"/>
              <a:t>・　スリット回折での回折の度合いが</a:t>
            </a:r>
            <a:endParaRPr lang="en-US" altLang="ja-JP" sz="2800" dirty="0"/>
          </a:p>
          <a:p>
            <a:pPr marL="0" indent="0">
              <a:lnSpc>
                <a:spcPct val="150000"/>
              </a:lnSpc>
              <a:buNone/>
            </a:pPr>
            <a:r>
              <a:rPr lang="en-US" altLang="ja-JP" sz="2800" dirty="0" smtClean="0"/>
              <a:t>		</a:t>
            </a:r>
            <a:r>
              <a:rPr lang="ja-JP" altLang="en-US" sz="2800" dirty="0" smtClean="0"/>
              <a:t>スリット間隙と波長に依存することを視覚化した</a:t>
            </a:r>
            <a:endParaRPr lang="en-US" altLang="ja-JP" sz="2800" dirty="0" smtClean="0"/>
          </a:p>
        </p:txBody>
      </p:sp>
      <p:sp>
        <p:nvSpPr>
          <p:cNvPr id="4" name="スライド番号プレースホルダー 3"/>
          <p:cNvSpPr>
            <a:spLocks noGrp="1"/>
          </p:cNvSpPr>
          <p:nvPr>
            <p:ph type="sldNum" sz="quarter" idx="12"/>
          </p:nvPr>
        </p:nvSpPr>
        <p:spPr/>
        <p:txBody>
          <a:bodyPr/>
          <a:lstStyle/>
          <a:p>
            <a:r>
              <a:rPr lang="en-US" altLang="ja-JP" sz="2400" dirty="0"/>
              <a:t>9</a:t>
            </a:r>
            <a:endParaRPr kumimoji="1" lang="ja-JP" altLang="en-US" sz="2400" dirty="0"/>
          </a:p>
        </p:txBody>
      </p:sp>
      <p:sp>
        <p:nvSpPr>
          <p:cNvPr id="2" name="テキスト ボックス 1"/>
          <p:cNvSpPr txBox="1"/>
          <p:nvPr/>
        </p:nvSpPr>
        <p:spPr>
          <a:xfrm>
            <a:off x="483486" y="928109"/>
            <a:ext cx="1402948" cy="646331"/>
          </a:xfrm>
          <a:prstGeom prst="rect">
            <a:avLst/>
          </a:prstGeom>
          <a:noFill/>
        </p:spPr>
        <p:txBody>
          <a:bodyPr wrap="none" rtlCol="0">
            <a:spAutoFit/>
          </a:bodyPr>
          <a:lstStyle/>
          <a:p>
            <a:r>
              <a:rPr lang="ja-JP" altLang="en-US" sz="3600" smtClean="0"/>
              <a:t>まとめ</a:t>
            </a:r>
            <a:endParaRPr kumimoji="1" lang="ja-JP" altLang="en-US" sz="3600" dirty="0"/>
          </a:p>
        </p:txBody>
      </p:sp>
    </p:spTree>
    <p:extLst>
      <p:ext uri="{BB962C8B-B14F-4D97-AF65-F5344CB8AC3E}">
        <p14:creationId xmlns:p14="http://schemas.microsoft.com/office/powerpoint/2010/main" val="4157912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42902"/>
            <a:ext cx="8229600" cy="1044871"/>
          </a:xfrm>
        </p:spPr>
        <p:txBody>
          <a:bodyPr>
            <a:normAutofit/>
          </a:bodyPr>
          <a:lstStyle/>
          <a:p>
            <a:pPr algn="l"/>
            <a:r>
              <a:rPr lang="ja-JP" altLang="en-US" sz="3600" dirty="0"/>
              <a:t>今後の課題</a:t>
            </a:r>
            <a:r>
              <a:rPr lang="ja-JP" altLang="en-US" sz="2000" dirty="0"/>
              <a:t/>
            </a:r>
            <a:br>
              <a:rPr lang="ja-JP" altLang="en-US" sz="2000" dirty="0"/>
            </a:br>
            <a:endParaRPr kumimoji="1" lang="ja-JP" altLang="en-US" sz="2000" dirty="0"/>
          </a:p>
        </p:txBody>
      </p:sp>
      <p:sp>
        <p:nvSpPr>
          <p:cNvPr id="3" name="コンテンツ プレースホルダー 2"/>
          <p:cNvSpPr>
            <a:spLocks noGrp="1"/>
          </p:cNvSpPr>
          <p:nvPr>
            <p:ph idx="1"/>
          </p:nvPr>
        </p:nvSpPr>
        <p:spPr>
          <a:xfrm>
            <a:off x="457200" y="2129050"/>
            <a:ext cx="8229600" cy="3751453"/>
          </a:xfrm>
        </p:spPr>
        <p:txBody>
          <a:bodyPr>
            <a:normAutofit/>
          </a:bodyPr>
          <a:lstStyle/>
          <a:p>
            <a:pPr marL="0" indent="0">
              <a:lnSpc>
                <a:spcPct val="150000"/>
              </a:lnSpc>
              <a:buNone/>
            </a:pPr>
            <a:r>
              <a:rPr lang="ja-JP" altLang="en-US" sz="2400" dirty="0">
                <a:latin typeface="+mn-ea"/>
              </a:rPr>
              <a:t>・</a:t>
            </a:r>
            <a:r>
              <a:rPr lang="en-US" altLang="ja-JP" sz="2400" dirty="0">
                <a:latin typeface="+mn-ea"/>
              </a:rPr>
              <a:t>  </a:t>
            </a:r>
            <a:r>
              <a:rPr lang="ja-JP" altLang="en-US" sz="2400" dirty="0">
                <a:solidFill>
                  <a:schemeClr val="accent2"/>
                </a:solidFill>
                <a:latin typeface="+mn-ea"/>
              </a:rPr>
              <a:t>反射角</a:t>
            </a:r>
            <a:r>
              <a:rPr lang="en-US" altLang="ja-JP" sz="2400" dirty="0">
                <a:solidFill>
                  <a:schemeClr val="accent2"/>
                </a:solidFill>
                <a:latin typeface="+mn-ea"/>
              </a:rPr>
              <a:t>,</a:t>
            </a:r>
            <a:r>
              <a:rPr lang="ja-JP" altLang="en-US" sz="2400" dirty="0">
                <a:solidFill>
                  <a:schemeClr val="accent2"/>
                </a:solidFill>
                <a:latin typeface="+mn-ea"/>
              </a:rPr>
              <a:t>屈折角の描写</a:t>
            </a:r>
            <a:r>
              <a:rPr lang="ja-JP" altLang="en-US" sz="2400" dirty="0" smtClean="0">
                <a:solidFill>
                  <a:schemeClr val="accent2"/>
                </a:solidFill>
                <a:latin typeface="+mn-ea"/>
              </a:rPr>
              <a:t>で理論値</a:t>
            </a:r>
            <a:r>
              <a:rPr lang="ja-JP" altLang="en-US" sz="2400" dirty="0">
                <a:solidFill>
                  <a:schemeClr val="accent2"/>
                </a:solidFill>
                <a:latin typeface="+mn-ea"/>
              </a:rPr>
              <a:t>との隔たりが解消できず</a:t>
            </a:r>
            <a:endParaRPr lang="en-US" altLang="ja-JP" sz="2400" dirty="0">
              <a:solidFill>
                <a:schemeClr val="accent2"/>
              </a:solidFill>
              <a:latin typeface="+mn-ea"/>
            </a:endParaRPr>
          </a:p>
          <a:p>
            <a:pPr marL="0" indent="0">
              <a:lnSpc>
                <a:spcPct val="150000"/>
              </a:lnSpc>
              <a:buNone/>
            </a:pPr>
            <a:r>
              <a:rPr lang="en-US" altLang="ja-JP" sz="2400" dirty="0">
                <a:latin typeface="+mn-ea"/>
              </a:rPr>
              <a:t>	</a:t>
            </a:r>
            <a:r>
              <a:rPr lang="ja-JP" altLang="en-US" sz="2400" dirty="0">
                <a:latin typeface="+mn-ea"/>
              </a:rPr>
              <a:t>→</a:t>
            </a:r>
            <a:r>
              <a:rPr lang="en-US" altLang="ja-JP" sz="2400" dirty="0">
                <a:latin typeface="+mn-ea"/>
              </a:rPr>
              <a:t> </a:t>
            </a:r>
            <a:r>
              <a:rPr lang="ja-JP" altLang="en-US" sz="2400" dirty="0">
                <a:latin typeface="+mn-ea"/>
              </a:rPr>
              <a:t>精度向上のために新たな処理方法を考案する必要あり</a:t>
            </a:r>
            <a:endParaRPr lang="en-US" altLang="ja-JP" sz="2400" dirty="0">
              <a:latin typeface="+mn-ea"/>
            </a:endParaRPr>
          </a:p>
          <a:p>
            <a:pPr marL="0" indent="0">
              <a:lnSpc>
                <a:spcPct val="150000"/>
              </a:lnSpc>
              <a:buNone/>
            </a:pPr>
            <a:endParaRPr lang="en-US" altLang="ja-JP" sz="2400" dirty="0" smtClean="0">
              <a:latin typeface="+mn-ea"/>
            </a:endParaRPr>
          </a:p>
          <a:p>
            <a:pPr marL="0" indent="0">
              <a:lnSpc>
                <a:spcPct val="150000"/>
              </a:lnSpc>
              <a:buNone/>
            </a:pPr>
            <a:r>
              <a:rPr lang="ja-JP" altLang="en-US" sz="2400" dirty="0" smtClean="0">
                <a:latin typeface="+mn-ea"/>
              </a:rPr>
              <a:t>・</a:t>
            </a:r>
            <a:r>
              <a:rPr lang="en-US" altLang="ja-JP" sz="2400" dirty="0" smtClean="0">
                <a:latin typeface="+mn-ea"/>
              </a:rPr>
              <a:t>  </a:t>
            </a:r>
            <a:r>
              <a:rPr lang="ja-JP" altLang="en-US" sz="2400" dirty="0">
                <a:solidFill>
                  <a:schemeClr val="accent2"/>
                </a:solidFill>
                <a:latin typeface="+mn-ea"/>
              </a:rPr>
              <a:t>教育現場で利用できる程の完成度に到達せず</a:t>
            </a:r>
            <a:r>
              <a:rPr lang="en-US" altLang="ja-JP" sz="2400" dirty="0">
                <a:latin typeface="+mn-ea"/>
              </a:rPr>
              <a:t/>
            </a:r>
            <a:br>
              <a:rPr lang="en-US" altLang="ja-JP" sz="2400" dirty="0">
                <a:latin typeface="+mn-ea"/>
              </a:rPr>
            </a:br>
            <a:r>
              <a:rPr lang="en-US" altLang="ja-JP" sz="2400" dirty="0">
                <a:latin typeface="+mn-ea"/>
              </a:rPr>
              <a:t>	</a:t>
            </a:r>
            <a:r>
              <a:rPr lang="ja-JP" altLang="en-US" sz="2400" dirty="0">
                <a:latin typeface="+mn-ea"/>
              </a:rPr>
              <a:t>→操作性などのデザイン性を向上させる必要あり</a:t>
            </a:r>
            <a:endParaRPr lang="en-US" altLang="ja-JP" sz="2400" dirty="0">
              <a:latin typeface="+mn-ea"/>
            </a:endParaRPr>
          </a:p>
          <a:p>
            <a:endParaRPr kumimoji="1" lang="ja-JP" altLang="en-US" dirty="0"/>
          </a:p>
        </p:txBody>
      </p:sp>
      <p:sp>
        <p:nvSpPr>
          <p:cNvPr id="4" name="スライド番号プレースホルダー 3"/>
          <p:cNvSpPr>
            <a:spLocks noGrp="1"/>
          </p:cNvSpPr>
          <p:nvPr>
            <p:ph type="sldNum" sz="quarter" idx="12"/>
          </p:nvPr>
        </p:nvSpPr>
        <p:spPr/>
        <p:txBody>
          <a:bodyPr/>
          <a:lstStyle/>
          <a:p>
            <a:r>
              <a:rPr kumimoji="1" lang="en-US" altLang="ja-JP" sz="2000" dirty="0" smtClean="0"/>
              <a:t>10</a:t>
            </a:r>
            <a:endParaRPr kumimoji="1" lang="ja-JP" altLang="en-US" sz="2000" dirty="0"/>
          </a:p>
        </p:txBody>
      </p:sp>
    </p:spTree>
    <p:extLst>
      <p:ext uri="{BB962C8B-B14F-4D97-AF65-F5344CB8AC3E}">
        <p14:creationId xmlns:p14="http://schemas.microsoft.com/office/powerpoint/2010/main" val="119088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457200" y="0"/>
            <a:ext cx="8229600" cy="373544"/>
          </a:xfrm>
        </p:spPr>
        <p:txBody>
          <a:bodyPr>
            <a:normAutofit fontScale="90000"/>
          </a:bodyPr>
          <a:lstStyle/>
          <a:p>
            <a:r>
              <a:rPr kumimoji="1" lang="ja-JP" altLang="en-US" dirty="0" smtClean="0"/>
              <a:t>　</a:t>
            </a:r>
            <a:endParaRPr kumimoji="1" lang="ja-JP" altLang="en-US" dirty="0"/>
          </a:p>
        </p:txBody>
      </p:sp>
      <p:sp>
        <p:nvSpPr>
          <p:cNvPr id="4" name="スライド番号プレースホルダー 3"/>
          <p:cNvSpPr>
            <a:spLocks noGrp="1"/>
          </p:cNvSpPr>
          <p:nvPr>
            <p:ph type="sldNum" sz="quarter" idx="12"/>
          </p:nvPr>
        </p:nvSpPr>
        <p:spPr/>
        <p:txBody>
          <a:bodyPr/>
          <a:lstStyle/>
          <a:p>
            <a:r>
              <a:rPr kumimoji="1" lang="en-US" altLang="ja-JP" dirty="0" smtClean="0"/>
              <a:t>11</a:t>
            </a:r>
          </a:p>
        </p:txBody>
      </p:sp>
      <p:sp>
        <p:nvSpPr>
          <p:cNvPr id="2" name="コンテンツ プレースホルダー 1"/>
          <p:cNvSpPr>
            <a:spLocks noGrp="1"/>
          </p:cNvSpPr>
          <p:nvPr>
            <p:ph idx="1"/>
          </p:nvPr>
        </p:nvSpPr>
        <p:spPr>
          <a:xfrm>
            <a:off x="443552" y="471483"/>
            <a:ext cx="8229600" cy="79776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smtClean="0">
                <a:hlinkClick r:id="rId3" action="ppaction://hlinkfile"/>
              </a:rPr>
              <a:t>・波の反射</a:t>
            </a:r>
            <a:endParaRPr kumimoji="1" lang="ja-JP" altLang="en-US" dirty="0"/>
          </a:p>
        </p:txBody>
      </p:sp>
      <p:pic>
        <p:nvPicPr>
          <p:cNvPr id="3" name="図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307" y="2286430"/>
            <a:ext cx="4080681" cy="2399388"/>
          </a:xfrm>
          <a:prstGeom prst="rect">
            <a:avLst/>
          </a:prstGeom>
        </p:spPr>
      </p:pic>
      <p:pic>
        <p:nvPicPr>
          <p:cNvPr id="6" name="図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4955" y="2407682"/>
            <a:ext cx="3970321" cy="2278136"/>
          </a:xfrm>
          <a:prstGeom prst="rect">
            <a:avLst/>
          </a:prstGeom>
        </p:spPr>
      </p:pic>
      <p:sp>
        <p:nvSpPr>
          <p:cNvPr id="7" name="テキスト ボックス 6"/>
          <p:cNvSpPr txBox="1"/>
          <p:nvPr/>
        </p:nvSpPr>
        <p:spPr>
          <a:xfrm>
            <a:off x="1160060" y="4685818"/>
            <a:ext cx="2276585" cy="369332"/>
          </a:xfrm>
          <a:prstGeom prst="rect">
            <a:avLst/>
          </a:prstGeom>
          <a:noFill/>
        </p:spPr>
        <p:txBody>
          <a:bodyPr wrap="none" rtlCol="0">
            <a:spAutoFit/>
          </a:bodyPr>
          <a:lstStyle/>
          <a:p>
            <a:r>
              <a:rPr lang="en-US" altLang="ja-JP" dirty="0" smtClean="0"/>
              <a:t>(a)</a:t>
            </a:r>
            <a:r>
              <a:rPr lang="ja-JP" altLang="en-US" dirty="0" smtClean="0"/>
              <a:t>角度</a:t>
            </a:r>
            <a:r>
              <a:rPr lang="en-US" altLang="ja-JP" dirty="0" smtClean="0"/>
              <a:t>50</a:t>
            </a:r>
            <a:r>
              <a:rPr lang="ja-JP" altLang="en-US" dirty="0" smtClean="0"/>
              <a:t>度</a:t>
            </a:r>
            <a:r>
              <a:rPr lang="en-US" altLang="ja-JP" dirty="0" smtClean="0"/>
              <a:t>,</a:t>
            </a:r>
            <a:r>
              <a:rPr lang="ja-JP" altLang="en-US" dirty="0" smtClean="0"/>
              <a:t>波源</a:t>
            </a:r>
            <a:r>
              <a:rPr lang="en-US" altLang="ja-JP" dirty="0" smtClean="0"/>
              <a:t>5</a:t>
            </a:r>
            <a:r>
              <a:rPr lang="ja-JP" altLang="en-US" dirty="0" smtClean="0"/>
              <a:t>つ</a:t>
            </a:r>
            <a:r>
              <a:rPr lang="en-US" altLang="ja-JP" dirty="0" smtClean="0"/>
              <a:t>.</a:t>
            </a:r>
            <a:endParaRPr kumimoji="1" lang="ja-JP" altLang="en-US" dirty="0"/>
          </a:p>
        </p:txBody>
      </p:sp>
      <p:sp>
        <p:nvSpPr>
          <p:cNvPr id="11" name="テキスト ボックス 10"/>
          <p:cNvSpPr txBox="1"/>
          <p:nvPr/>
        </p:nvSpPr>
        <p:spPr>
          <a:xfrm>
            <a:off x="5488241" y="4685818"/>
            <a:ext cx="2741456" cy="369332"/>
          </a:xfrm>
          <a:prstGeom prst="rect">
            <a:avLst/>
          </a:prstGeom>
          <a:noFill/>
        </p:spPr>
        <p:txBody>
          <a:bodyPr wrap="none" rtlCol="0">
            <a:spAutoFit/>
          </a:bodyPr>
          <a:lstStyle/>
          <a:p>
            <a:r>
              <a:rPr kumimoji="1" lang="en-US" altLang="ja-JP" dirty="0" smtClean="0"/>
              <a:t>(b)</a:t>
            </a:r>
            <a:r>
              <a:rPr lang="ja-JP" altLang="en-US" dirty="0" smtClean="0"/>
              <a:t>一定時間が経過した</a:t>
            </a:r>
            <a:r>
              <a:rPr lang="ja-JP" altLang="en-US" dirty="0" smtClean="0"/>
              <a:t>後</a:t>
            </a:r>
            <a:r>
              <a:rPr lang="en-US" altLang="ja-JP" dirty="0" smtClean="0"/>
              <a:t>.</a:t>
            </a:r>
            <a:endParaRPr kumimoji="1" lang="ja-JP" altLang="en-US" dirty="0"/>
          </a:p>
        </p:txBody>
      </p:sp>
      <p:sp>
        <p:nvSpPr>
          <p:cNvPr id="12" name="テキスト ボックス 11"/>
          <p:cNvSpPr txBox="1"/>
          <p:nvPr/>
        </p:nvSpPr>
        <p:spPr>
          <a:xfrm>
            <a:off x="463434" y="1455601"/>
            <a:ext cx="6366681" cy="523220"/>
          </a:xfrm>
          <a:prstGeom prst="rect">
            <a:avLst/>
          </a:prstGeom>
          <a:noFill/>
        </p:spPr>
        <p:txBody>
          <a:bodyPr wrap="square" rtlCol="0">
            <a:spAutoFit/>
          </a:bodyPr>
          <a:lstStyle/>
          <a:p>
            <a:r>
              <a:rPr kumimoji="1" lang="ja-JP" altLang="en-US" sz="2800" dirty="0" smtClean="0"/>
              <a:t>波の最大変位を反射角としている理由</a:t>
            </a:r>
            <a:endParaRPr kumimoji="1" lang="ja-JP" altLang="en-US" sz="2800" dirty="0"/>
          </a:p>
        </p:txBody>
      </p:sp>
      <p:sp>
        <p:nvSpPr>
          <p:cNvPr id="13" name="テキスト ボックス 12"/>
          <p:cNvSpPr txBox="1"/>
          <p:nvPr/>
        </p:nvSpPr>
        <p:spPr>
          <a:xfrm>
            <a:off x="2077567" y="5382584"/>
            <a:ext cx="4988866" cy="646331"/>
          </a:xfrm>
          <a:prstGeom prst="rect">
            <a:avLst/>
          </a:prstGeom>
          <a:noFill/>
        </p:spPr>
        <p:txBody>
          <a:bodyPr wrap="none" rtlCol="0">
            <a:spAutoFit/>
          </a:bodyPr>
          <a:lstStyle/>
          <a:p>
            <a:r>
              <a:rPr lang="ja-JP" altLang="en-US" dirty="0" smtClean="0"/>
              <a:t>図</a:t>
            </a:r>
            <a:r>
              <a:rPr lang="en-US" altLang="ja-JP" dirty="0" smtClean="0"/>
              <a:t>2 : </a:t>
            </a:r>
            <a:r>
              <a:rPr lang="ja-JP" altLang="en-US" dirty="0" smtClean="0"/>
              <a:t>入射波の角度に応じて</a:t>
            </a:r>
            <a:endParaRPr lang="en-US" altLang="ja-JP" dirty="0" smtClean="0"/>
          </a:p>
          <a:p>
            <a:r>
              <a:rPr lang="en-US" altLang="ja-JP" dirty="0"/>
              <a:t>	</a:t>
            </a:r>
            <a:r>
              <a:rPr lang="en-US" altLang="ja-JP" dirty="0" smtClean="0"/>
              <a:t> </a:t>
            </a:r>
            <a:r>
              <a:rPr lang="ja-JP" altLang="en-US" dirty="0" smtClean="0"/>
              <a:t>一定時間ごとに素元波を生成した際の</a:t>
            </a:r>
            <a:r>
              <a:rPr lang="ja-JP" altLang="en-US" dirty="0" smtClean="0"/>
              <a:t>挙動</a:t>
            </a:r>
            <a:r>
              <a:rPr lang="en-US" altLang="ja-JP" dirty="0" smtClean="0"/>
              <a:t>.</a:t>
            </a:r>
            <a:endParaRPr kumimoji="1" lang="ja-JP" altLang="en-US" dirty="0"/>
          </a:p>
        </p:txBody>
      </p:sp>
    </p:spTree>
    <p:extLst>
      <p:ext uri="{BB962C8B-B14F-4D97-AF65-F5344CB8AC3E}">
        <p14:creationId xmlns:p14="http://schemas.microsoft.com/office/powerpoint/2010/main" val="1777913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457200" y="0"/>
            <a:ext cx="8229600" cy="373544"/>
          </a:xfrm>
        </p:spPr>
        <p:txBody>
          <a:bodyPr>
            <a:normAutofit fontScale="90000"/>
          </a:bodyPr>
          <a:lstStyle/>
          <a:p>
            <a:r>
              <a:rPr lang="ja-JP" altLang="en-US" sz="2200" dirty="0" smtClean="0">
                <a:solidFill>
                  <a:schemeClr val="accent2"/>
                </a:solidFill>
              </a:rPr>
              <a:t>目的</a:t>
            </a:r>
            <a:r>
              <a:rPr lang="en-US" altLang="ja-JP" sz="2200" dirty="0" smtClean="0"/>
              <a:t>		</a:t>
            </a:r>
            <a:r>
              <a:rPr kumimoji="1" lang="ja-JP" altLang="en-US" sz="2200" dirty="0" smtClean="0"/>
              <a:t>手法</a:t>
            </a:r>
            <a:r>
              <a:rPr lang="en-US" altLang="ja-JP" sz="2200" dirty="0" smtClean="0"/>
              <a:t>		</a:t>
            </a:r>
            <a:r>
              <a:rPr lang="ja-JP" altLang="en-US" sz="2200" dirty="0" smtClean="0"/>
              <a:t>開発</a:t>
            </a:r>
            <a:r>
              <a:rPr kumimoji="1" lang="ja-JP" altLang="en-US" sz="2200" dirty="0" smtClean="0"/>
              <a:t>結果</a:t>
            </a:r>
            <a:r>
              <a:rPr kumimoji="1" lang="ja-JP" altLang="en-US" dirty="0" smtClean="0"/>
              <a:t>　</a:t>
            </a:r>
            <a:endParaRPr kumimoji="1" lang="ja-JP" altLang="en-US" dirty="0"/>
          </a:p>
        </p:txBody>
      </p:sp>
      <p:sp>
        <p:nvSpPr>
          <p:cNvPr id="4" name="スライド番号プレースホルダー 3"/>
          <p:cNvSpPr>
            <a:spLocks noGrp="1"/>
          </p:cNvSpPr>
          <p:nvPr>
            <p:ph type="sldNum" sz="quarter" idx="12"/>
          </p:nvPr>
        </p:nvSpPr>
        <p:spPr/>
        <p:txBody>
          <a:bodyPr/>
          <a:lstStyle/>
          <a:p>
            <a:r>
              <a:rPr lang="en-US" altLang="ja-JP" sz="2400" dirty="0"/>
              <a:t>1</a:t>
            </a:r>
            <a:endParaRPr kumimoji="1" lang="ja-JP" altLang="en-US" sz="2400" dirty="0"/>
          </a:p>
        </p:txBody>
      </p:sp>
      <p:sp>
        <p:nvSpPr>
          <p:cNvPr id="3" name="コンテンツ プレースホルダー 2"/>
          <p:cNvSpPr>
            <a:spLocks noGrp="1"/>
          </p:cNvSpPr>
          <p:nvPr>
            <p:ph idx="1"/>
          </p:nvPr>
        </p:nvSpPr>
        <p:spPr>
          <a:xfrm>
            <a:off x="726920" y="1590031"/>
            <a:ext cx="7954093" cy="3879767"/>
          </a:xfrm>
        </p:spPr>
        <p:txBody>
          <a:bodyPr>
            <a:noAutofit/>
          </a:bodyPr>
          <a:lstStyle/>
          <a:p>
            <a:pPr marL="0" indent="0" algn="ctr">
              <a:lnSpc>
                <a:spcPct val="150000"/>
              </a:lnSpc>
              <a:buNone/>
            </a:pPr>
            <a:r>
              <a:rPr lang="en-US" altLang="ja-JP" sz="2800" dirty="0" smtClean="0">
                <a:latin typeface="+mn-ea"/>
              </a:rPr>
              <a:t>2020</a:t>
            </a:r>
            <a:r>
              <a:rPr lang="ja-JP" altLang="en-US" sz="2800" dirty="0">
                <a:latin typeface="+mn-ea"/>
              </a:rPr>
              <a:t>年</a:t>
            </a:r>
            <a:r>
              <a:rPr lang="en-US" altLang="ja-JP" sz="2800" dirty="0">
                <a:latin typeface="+mn-ea"/>
              </a:rPr>
              <a:t>,</a:t>
            </a:r>
            <a:r>
              <a:rPr lang="ja-JP" altLang="en-US" sz="2800" dirty="0">
                <a:latin typeface="+mn-ea"/>
              </a:rPr>
              <a:t>中高生</a:t>
            </a:r>
            <a:r>
              <a:rPr lang="ja-JP" altLang="en-US" sz="2800" dirty="0" smtClean="0">
                <a:latin typeface="+mn-ea"/>
              </a:rPr>
              <a:t>に対するタブレット端末が配布される</a:t>
            </a:r>
            <a:endParaRPr lang="en-US" altLang="ja-JP" sz="2800" dirty="0">
              <a:latin typeface="+mn-ea"/>
            </a:endParaRPr>
          </a:p>
          <a:p>
            <a:pPr marL="0" indent="0" algn="ctr">
              <a:lnSpc>
                <a:spcPct val="150000"/>
              </a:lnSpc>
              <a:buNone/>
            </a:pPr>
            <a:endParaRPr lang="en-US" altLang="ja-JP" dirty="0" smtClean="0">
              <a:latin typeface="+mn-ea"/>
            </a:endParaRPr>
          </a:p>
          <a:p>
            <a:pPr marL="0" indent="0" algn="ctr">
              <a:lnSpc>
                <a:spcPct val="150000"/>
              </a:lnSpc>
              <a:buNone/>
            </a:pPr>
            <a:endParaRPr lang="en-US" altLang="ja-JP" sz="2800" dirty="0" smtClean="0">
              <a:solidFill>
                <a:schemeClr val="accent2"/>
              </a:solidFill>
              <a:latin typeface="+mn-ea"/>
            </a:endParaRPr>
          </a:p>
          <a:p>
            <a:pPr marL="0" indent="0" algn="ctr">
              <a:lnSpc>
                <a:spcPct val="150000"/>
              </a:lnSpc>
              <a:buNone/>
            </a:pPr>
            <a:endParaRPr lang="en-US" altLang="ja-JP" sz="2800" dirty="0" smtClean="0">
              <a:solidFill>
                <a:schemeClr val="accent2"/>
              </a:solidFill>
              <a:latin typeface="+mn-ea"/>
            </a:endParaRPr>
          </a:p>
          <a:p>
            <a:pPr marL="0" indent="0" algn="ctr">
              <a:lnSpc>
                <a:spcPct val="150000"/>
              </a:lnSpc>
              <a:buNone/>
            </a:pPr>
            <a:r>
              <a:rPr lang="ja-JP" altLang="en-US" sz="2800" dirty="0" smtClean="0">
                <a:solidFill>
                  <a:schemeClr val="accent2"/>
                </a:solidFill>
                <a:latin typeface="+mn-ea"/>
              </a:rPr>
              <a:t>タブレット端末を活用できる教材を作成すべき</a:t>
            </a:r>
            <a:endParaRPr lang="en-US" altLang="ja-JP" sz="2800" dirty="0">
              <a:solidFill>
                <a:schemeClr val="accent2"/>
              </a:solidFill>
              <a:latin typeface="+mn-ea"/>
            </a:endParaRPr>
          </a:p>
          <a:p>
            <a:pPr marL="0" marR="0" lvl="0" indent="0" defTabSz="914400" eaLnBrk="1" fontAlgn="auto" latinLnBrk="0" hangingPunct="1">
              <a:lnSpc>
                <a:spcPct val="150000"/>
              </a:lnSpc>
              <a:spcBef>
                <a:spcPts val="0"/>
              </a:spcBef>
              <a:spcAft>
                <a:spcPts val="0"/>
              </a:spcAft>
              <a:buClrTx/>
              <a:buSzTx/>
              <a:buFontTx/>
              <a:buNone/>
              <a:tabLst/>
              <a:defRPr/>
            </a:pPr>
            <a:endParaRPr lang="en-US" altLang="ja-JP" sz="2600" dirty="0" smtClean="0"/>
          </a:p>
        </p:txBody>
      </p:sp>
      <p:sp>
        <p:nvSpPr>
          <p:cNvPr id="8" name="テキスト ボックス 7"/>
          <p:cNvSpPr txBox="1"/>
          <p:nvPr/>
        </p:nvSpPr>
        <p:spPr>
          <a:xfrm>
            <a:off x="457200" y="836043"/>
            <a:ext cx="2031325" cy="646331"/>
          </a:xfrm>
          <a:prstGeom prst="rect">
            <a:avLst/>
          </a:prstGeom>
          <a:noFill/>
        </p:spPr>
        <p:txBody>
          <a:bodyPr wrap="none" rtlCol="0">
            <a:spAutoFit/>
          </a:bodyPr>
          <a:lstStyle/>
          <a:p>
            <a:r>
              <a:rPr lang="ja-JP" altLang="en-US" sz="3600" dirty="0" smtClean="0"/>
              <a:t>研究背景</a:t>
            </a:r>
            <a:endParaRPr kumimoji="1" lang="ja-JP" altLang="en-US" sz="3600" dirty="0"/>
          </a:p>
        </p:txBody>
      </p:sp>
      <p:sp>
        <p:nvSpPr>
          <p:cNvPr id="10" name="テキスト ボックス 9"/>
          <p:cNvSpPr txBox="1"/>
          <p:nvPr/>
        </p:nvSpPr>
        <p:spPr>
          <a:xfrm>
            <a:off x="4572000" y="2349285"/>
            <a:ext cx="4109013" cy="677108"/>
          </a:xfrm>
          <a:prstGeom prst="rect">
            <a:avLst/>
          </a:prstGeom>
          <a:noFill/>
        </p:spPr>
        <p:txBody>
          <a:bodyPr wrap="square" rtlCol="0">
            <a:spAutoFit/>
          </a:bodyPr>
          <a:lstStyle/>
          <a:p>
            <a:r>
              <a:rPr kumimoji="1" lang="ja-JP" altLang="en-US" sz="1200" dirty="0" smtClean="0">
                <a:latin typeface="+mn-ea"/>
              </a:rPr>
              <a:t>文部科学省</a:t>
            </a:r>
            <a:endParaRPr kumimoji="1" lang="en-US" altLang="ja-JP" sz="1200" dirty="0" smtClean="0">
              <a:latin typeface="+mn-ea"/>
            </a:endParaRPr>
          </a:p>
          <a:p>
            <a:r>
              <a:rPr kumimoji="1" lang="en-US" altLang="ja-JP" sz="1200" dirty="0" smtClean="0">
                <a:latin typeface="+mn-ea"/>
                <a:hlinkClick r:id="rId3"/>
              </a:rPr>
              <a:t>http://www.mext.to.go.jp/b_menu/houdou/23/04/</a:t>
            </a:r>
            <a:r>
              <a:rPr kumimoji="1" lang="en-US" altLang="ja-JP" sz="1200" dirty="0" smtClean="0">
                <a:latin typeface="+mn-ea"/>
              </a:rPr>
              <a:t>__</a:t>
            </a:r>
            <a:r>
              <a:rPr kumimoji="1" lang="en-US" altLang="ja-JP" sz="1200" dirty="0" err="1" smtClean="0">
                <a:latin typeface="+mn-ea"/>
              </a:rPr>
              <a:t>icsFiles</a:t>
            </a:r>
            <a:r>
              <a:rPr kumimoji="1" lang="en-US" altLang="ja-JP" sz="1200" dirty="0" smtClean="0">
                <a:latin typeface="+mn-ea"/>
              </a:rPr>
              <a:t>/</a:t>
            </a:r>
            <a:r>
              <a:rPr kumimoji="1" lang="en-US" altLang="ja-JP" sz="1200" dirty="0" err="1" smtClean="0">
                <a:latin typeface="+mn-ea"/>
              </a:rPr>
              <a:t>afieldfile</a:t>
            </a:r>
            <a:r>
              <a:rPr kumimoji="1" lang="en-US" altLang="ja-JP" sz="1200" dirty="0" smtClean="0">
                <a:latin typeface="+mn-ea"/>
              </a:rPr>
              <a:t>/2011/04/28/1305484_01_1.pdf,34</a:t>
            </a:r>
            <a:r>
              <a:rPr kumimoji="1" lang="en-US" altLang="ja-JP" sz="1400" dirty="0" smtClean="0">
                <a:latin typeface="+mn-ea"/>
              </a:rPr>
              <a:t>.</a:t>
            </a:r>
            <a:endParaRPr kumimoji="1" lang="ja-JP" altLang="en-US" sz="1400" dirty="0">
              <a:latin typeface="+mn-ea"/>
            </a:endParaRPr>
          </a:p>
        </p:txBody>
      </p:sp>
      <p:sp>
        <p:nvSpPr>
          <p:cNvPr id="7" name="下矢印 6"/>
          <p:cNvSpPr/>
          <p:nvPr/>
        </p:nvSpPr>
        <p:spPr>
          <a:xfrm>
            <a:off x="3391382" y="3307241"/>
            <a:ext cx="2361235" cy="95681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10732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457200" y="0"/>
            <a:ext cx="8229600" cy="373544"/>
          </a:xfrm>
        </p:spPr>
        <p:txBody>
          <a:bodyPr>
            <a:normAutofit fontScale="90000"/>
          </a:bodyPr>
          <a:lstStyle/>
          <a:p>
            <a:r>
              <a:rPr lang="ja-JP" altLang="en-US" sz="2200" dirty="0" smtClean="0">
                <a:solidFill>
                  <a:schemeClr val="accent2"/>
                </a:solidFill>
              </a:rPr>
              <a:t>目的</a:t>
            </a:r>
            <a:r>
              <a:rPr lang="en-US" altLang="ja-JP" sz="2200" dirty="0" smtClean="0"/>
              <a:t>		</a:t>
            </a:r>
            <a:r>
              <a:rPr kumimoji="1" lang="ja-JP" altLang="en-US" sz="2200" dirty="0" smtClean="0"/>
              <a:t>手法</a:t>
            </a:r>
            <a:r>
              <a:rPr lang="en-US" altLang="ja-JP" sz="2200" dirty="0" smtClean="0"/>
              <a:t>		</a:t>
            </a:r>
            <a:r>
              <a:rPr lang="ja-JP" altLang="en-US" sz="2200" dirty="0" smtClean="0"/>
              <a:t>開発結果</a:t>
            </a:r>
            <a:r>
              <a:rPr kumimoji="1" lang="ja-JP" altLang="en-US" dirty="0" smtClean="0"/>
              <a:t>　</a:t>
            </a:r>
            <a:endParaRPr kumimoji="1" lang="ja-JP" altLang="en-US" dirty="0"/>
          </a:p>
        </p:txBody>
      </p:sp>
      <p:sp>
        <p:nvSpPr>
          <p:cNvPr id="4" name="スライド番号プレースホルダー 3"/>
          <p:cNvSpPr>
            <a:spLocks noGrp="1"/>
          </p:cNvSpPr>
          <p:nvPr>
            <p:ph type="sldNum" sz="quarter" idx="12"/>
          </p:nvPr>
        </p:nvSpPr>
        <p:spPr/>
        <p:txBody>
          <a:bodyPr/>
          <a:lstStyle/>
          <a:p>
            <a:r>
              <a:rPr lang="en-US" altLang="ja-JP" sz="2400" dirty="0"/>
              <a:t>2</a:t>
            </a:r>
            <a:endParaRPr kumimoji="1" lang="ja-JP" altLang="en-US" sz="2400" dirty="0"/>
          </a:p>
        </p:txBody>
      </p:sp>
      <p:sp>
        <p:nvSpPr>
          <p:cNvPr id="3" name="コンテンツ プレースホルダー 2"/>
          <p:cNvSpPr>
            <a:spLocks noGrp="1"/>
          </p:cNvSpPr>
          <p:nvPr>
            <p:ph idx="1"/>
          </p:nvPr>
        </p:nvSpPr>
        <p:spPr>
          <a:xfrm>
            <a:off x="732707" y="1501582"/>
            <a:ext cx="7954093" cy="2360224"/>
          </a:xfrm>
        </p:spPr>
        <p:txBody>
          <a:bodyPr>
            <a:noAutofit/>
          </a:bodyPr>
          <a:lstStyle/>
          <a:p>
            <a:pPr marL="0" lvl="0" indent="0" algn="ctr" defTabSz="914400">
              <a:lnSpc>
                <a:spcPct val="150000"/>
              </a:lnSpc>
              <a:spcBef>
                <a:spcPts val="0"/>
              </a:spcBef>
              <a:buNone/>
              <a:defRPr/>
            </a:pPr>
            <a:r>
              <a:rPr lang="ja-JP" altLang="en-US" sz="2200" dirty="0" smtClean="0"/>
              <a:t>ホイヘンスの原理によって回折現象や反射</a:t>
            </a:r>
            <a:r>
              <a:rPr lang="en-US" altLang="ja-JP" sz="2200" dirty="0" smtClean="0"/>
              <a:t>,</a:t>
            </a:r>
            <a:r>
              <a:rPr lang="ja-JP" altLang="en-US" sz="2200" dirty="0" smtClean="0"/>
              <a:t>屈折といった</a:t>
            </a:r>
            <a:endParaRPr lang="en-US" altLang="ja-JP" sz="2200" dirty="0" smtClean="0"/>
          </a:p>
          <a:p>
            <a:pPr marL="0" lvl="0" indent="0" algn="ctr" defTabSz="914400">
              <a:lnSpc>
                <a:spcPct val="150000"/>
              </a:lnSpc>
              <a:spcBef>
                <a:spcPts val="0"/>
              </a:spcBef>
              <a:buNone/>
              <a:defRPr/>
            </a:pPr>
            <a:r>
              <a:rPr lang="ja-JP" altLang="en-US" sz="2200" dirty="0" smtClean="0"/>
              <a:t>波の性質を矛盾なく説明可能</a:t>
            </a:r>
            <a:endParaRPr lang="en-US" altLang="ja-JP" sz="2200" dirty="0" smtClean="0"/>
          </a:p>
          <a:p>
            <a:pPr marL="0" lvl="0" indent="0" algn="ctr" defTabSz="914400">
              <a:lnSpc>
                <a:spcPct val="150000"/>
              </a:lnSpc>
              <a:spcBef>
                <a:spcPts val="0"/>
              </a:spcBef>
              <a:buNone/>
              <a:defRPr/>
            </a:pPr>
            <a:r>
              <a:rPr lang="ja-JP" altLang="en-US" sz="2200" dirty="0" smtClean="0"/>
              <a:t>しかし</a:t>
            </a:r>
            <a:r>
              <a:rPr lang="en-US" altLang="ja-JP" sz="2200" dirty="0" smtClean="0"/>
              <a:t>,</a:t>
            </a:r>
            <a:r>
              <a:rPr lang="ja-JP" altLang="en-US" sz="2200" dirty="0" smtClean="0"/>
              <a:t>ホイヘンスの原理の説明で用いる素元波は</a:t>
            </a:r>
            <a:endParaRPr lang="en-US" altLang="ja-JP" sz="2200" dirty="0" smtClean="0"/>
          </a:p>
          <a:p>
            <a:pPr marL="0" lvl="0" indent="0" algn="ctr" defTabSz="914400">
              <a:lnSpc>
                <a:spcPct val="150000"/>
              </a:lnSpc>
              <a:spcBef>
                <a:spcPts val="0"/>
              </a:spcBef>
              <a:buNone/>
              <a:defRPr/>
            </a:pPr>
            <a:r>
              <a:rPr lang="ja-JP" altLang="en-US" sz="2200" dirty="0" smtClean="0"/>
              <a:t>実世界にはないが故に分かりづらい</a:t>
            </a:r>
            <a:endParaRPr lang="en-US" altLang="ja-JP" sz="2200" dirty="0" smtClean="0"/>
          </a:p>
          <a:p>
            <a:pPr marL="0" lvl="0" indent="0" defTabSz="914400">
              <a:lnSpc>
                <a:spcPct val="150000"/>
              </a:lnSpc>
              <a:spcBef>
                <a:spcPts val="0"/>
              </a:spcBef>
              <a:buNone/>
              <a:defRPr/>
            </a:pPr>
            <a:endParaRPr lang="en-US" altLang="ja-JP" sz="2600" dirty="0"/>
          </a:p>
          <a:p>
            <a:pPr marL="0" lvl="0" indent="0" defTabSz="914400">
              <a:lnSpc>
                <a:spcPct val="150000"/>
              </a:lnSpc>
              <a:spcBef>
                <a:spcPts val="0"/>
              </a:spcBef>
              <a:buNone/>
              <a:defRPr/>
            </a:pPr>
            <a:endParaRPr lang="en-US" altLang="ja-JP" sz="2600" dirty="0" smtClean="0"/>
          </a:p>
        </p:txBody>
      </p:sp>
      <p:sp>
        <p:nvSpPr>
          <p:cNvPr id="8" name="テキスト ボックス 7"/>
          <p:cNvSpPr txBox="1"/>
          <p:nvPr/>
        </p:nvSpPr>
        <p:spPr>
          <a:xfrm>
            <a:off x="457200" y="836531"/>
            <a:ext cx="2031325" cy="646331"/>
          </a:xfrm>
          <a:prstGeom prst="rect">
            <a:avLst/>
          </a:prstGeom>
          <a:noFill/>
        </p:spPr>
        <p:txBody>
          <a:bodyPr wrap="none" rtlCol="0">
            <a:spAutoFit/>
          </a:bodyPr>
          <a:lstStyle/>
          <a:p>
            <a:r>
              <a:rPr lang="ja-JP" altLang="en-US" sz="3600" dirty="0" smtClean="0"/>
              <a:t>研究背景</a:t>
            </a:r>
            <a:endParaRPr kumimoji="1" lang="ja-JP" altLang="en-US" sz="3600" dirty="0"/>
          </a:p>
        </p:txBody>
      </p:sp>
      <p:sp>
        <p:nvSpPr>
          <p:cNvPr id="9" name="テキスト ボックス 8"/>
          <p:cNvSpPr txBox="1"/>
          <p:nvPr/>
        </p:nvSpPr>
        <p:spPr>
          <a:xfrm>
            <a:off x="1614194" y="4366538"/>
            <a:ext cx="6191118" cy="461665"/>
          </a:xfrm>
          <a:prstGeom prst="rect">
            <a:avLst/>
          </a:prstGeom>
          <a:noFill/>
        </p:spPr>
        <p:txBody>
          <a:bodyPr wrap="none" rtlCol="0">
            <a:spAutoFit/>
          </a:bodyPr>
          <a:lstStyle/>
          <a:p>
            <a:r>
              <a:rPr lang="ja-JP" altLang="en-US" sz="2400" dirty="0" smtClean="0"/>
              <a:t>これを直観的に理解させ，学習を促進させたい</a:t>
            </a:r>
            <a:endParaRPr kumimoji="1" lang="ja-JP" altLang="en-US" sz="2400" dirty="0"/>
          </a:p>
        </p:txBody>
      </p:sp>
      <p:sp>
        <p:nvSpPr>
          <p:cNvPr id="10" name="テキスト ボックス 9"/>
          <p:cNvSpPr txBox="1"/>
          <p:nvPr/>
        </p:nvSpPr>
        <p:spPr>
          <a:xfrm>
            <a:off x="910475" y="5591047"/>
            <a:ext cx="7598555" cy="523220"/>
          </a:xfrm>
          <a:prstGeom prst="rect">
            <a:avLst/>
          </a:prstGeom>
          <a:noFill/>
        </p:spPr>
        <p:txBody>
          <a:bodyPr wrap="none" rtlCol="0">
            <a:spAutoFit/>
          </a:bodyPr>
          <a:lstStyle/>
          <a:p>
            <a:r>
              <a:rPr lang="ja-JP" altLang="en-US" sz="2800" dirty="0" smtClean="0">
                <a:solidFill>
                  <a:schemeClr val="accent2"/>
                </a:solidFill>
              </a:rPr>
              <a:t>タブレット端末上でプログラムによる</a:t>
            </a:r>
            <a:r>
              <a:rPr lang="ja-JP" altLang="en-US" sz="2800" smtClean="0">
                <a:solidFill>
                  <a:schemeClr val="accent2"/>
                </a:solidFill>
              </a:rPr>
              <a:t>視覚化を図る</a:t>
            </a:r>
            <a:endParaRPr kumimoji="1" lang="ja-JP" altLang="en-US" sz="2800" dirty="0">
              <a:solidFill>
                <a:schemeClr val="accent2"/>
              </a:solidFill>
            </a:endParaRPr>
          </a:p>
        </p:txBody>
      </p:sp>
      <p:sp>
        <p:nvSpPr>
          <p:cNvPr id="14" name="下矢印 13"/>
          <p:cNvSpPr/>
          <p:nvPr/>
        </p:nvSpPr>
        <p:spPr>
          <a:xfrm>
            <a:off x="4055783" y="4847031"/>
            <a:ext cx="1307940" cy="56716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6" name="下矢印 15"/>
          <p:cNvSpPr/>
          <p:nvPr/>
        </p:nvSpPr>
        <p:spPr>
          <a:xfrm>
            <a:off x="4055783" y="3754043"/>
            <a:ext cx="1307940" cy="56716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32099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457200" y="0"/>
            <a:ext cx="8229600" cy="373544"/>
          </a:xfrm>
        </p:spPr>
        <p:txBody>
          <a:bodyPr>
            <a:normAutofit fontScale="90000"/>
          </a:bodyPr>
          <a:lstStyle/>
          <a:p>
            <a:r>
              <a:rPr lang="ja-JP" altLang="en-US" sz="2200" dirty="0" smtClean="0">
                <a:solidFill>
                  <a:schemeClr val="accent2"/>
                </a:solidFill>
              </a:rPr>
              <a:t>目的</a:t>
            </a:r>
            <a:r>
              <a:rPr lang="en-US" altLang="ja-JP" sz="2200" dirty="0"/>
              <a:t>	</a:t>
            </a:r>
            <a:r>
              <a:rPr lang="en-US" altLang="ja-JP" sz="2200" dirty="0" smtClean="0"/>
              <a:t>	</a:t>
            </a:r>
            <a:r>
              <a:rPr kumimoji="1" lang="ja-JP" altLang="en-US" sz="2200" dirty="0" smtClean="0"/>
              <a:t>手法</a:t>
            </a:r>
            <a:r>
              <a:rPr lang="en-US" altLang="ja-JP" sz="2200" dirty="0"/>
              <a:t>	</a:t>
            </a:r>
            <a:r>
              <a:rPr lang="en-US" altLang="ja-JP" sz="2200" dirty="0" smtClean="0"/>
              <a:t>	</a:t>
            </a:r>
            <a:r>
              <a:rPr lang="ja-JP" altLang="en-US" sz="2200" dirty="0" smtClean="0"/>
              <a:t>開発</a:t>
            </a:r>
            <a:r>
              <a:rPr kumimoji="1" lang="ja-JP" altLang="en-US" sz="2200" dirty="0" smtClean="0"/>
              <a:t>結果</a:t>
            </a:r>
            <a:r>
              <a:rPr kumimoji="1" lang="ja-JP" altLang="en-US" dirty="0" smtClean="0"/>
              <a:t>　</a:t>
            </a:r>
            <a:endParaRPr kumimoji="1" lang="ja-JP" altLang="en-US" dirty="0"/>
          </a:p>
        </p:txBody>
      </p:sp>
      <p:sp>
        <p:nvSpPr>
          <p:cNvPr id="4" name="スライド番号プレースホルダー 3"/>
          <p:cNvSpPr>
            <a:spLocks noGrp="1"/>
          </p:cNvSpPr>
          <p:nvPr>
            <p:ph type="sldNum" sz="quarter" idx="12"/>
          </p:nvPr>
        </p:nvSpPr>
        <p:spPr>
          <a:xfrm>
            <a:off x="6553200" y="5812596"/>
            <a:ext cx="2133600" cy="908880"/>
          </a:xfrm>
        </p:spPr>
        <p:txBody>
          <a:bodyPr/>
          <a:lstStyle/>
          <a:p>
            <a:r>
              <a:rPr lang="en-US" altLang="ja-JP" sz="2400" dirty="0"/>
              <a:t>3</a:t>
            </a:r>
            <a:endParaRPr kumimoji="1" lang="ja-JP" altLang="en-US" sz="2400" dirty="0"/>
          </a:p>
        </p:txBody>
      </p:sp>
      <p:sp>
        <p:nvSpPr>
          <p:cNvPr id="10" name="テキスト ボックス 9"/>
          <p:cNvSpPr txBox="1"/>
          <p:nvPr/>
        </p:nvSpPr>
        <p:spPr>
          <a:xfrm>
            <a:off x="457200" y="751382"/>
            <a:ext cx="3020993" cy="646331"/>
          </a:xfrm>
          <a:prstGeom prst="rect">
            <a:avLst/>
          </a:prstGeom>
          <a:noFill/>
        </p:spPr>
        <p:txBody>
          <a:bodyPr wrap="square" rtlCol="0">
            <a:spAutoFit/>
          </a:bodyPr>
          <a:lstStyle/>
          <a:p>
            <a:r>
              <a:rPr lang="ja-JP" altLang="en-US" sz="3600" dirty="0" smtClean="0"/>
              <a:t>本研究の目的</a:t>
            </a:r>
            <a:endParaRPr kumimoji="1" lang="ja-JP" altLang="en-US" sz="3600" dirty="0"/>
          </a:p>
        </p:txBody>
      </p:sp>
      <p:sp>
        <p:nvSpPr>
          <p:cNvPr id="12" name="テキスト ボックス 11"/>
          <p:cNvSpPr txBox="1"/>
          <p:nvPr/>
        </p:nvSpPr>
        <p:spPr>
          <a:xfrm>
            <a:off x="3370168" y="4366299"/>
            <a:ext cx="5501827" cy="461665"/>
          </a:xfrm>
          <a:prstGeom prst="rect">
            <a:avLst/>
          </a:prstGeom>
          <a:noFill/>
        </p:spPr>
        <p:txBody>
          <a:bodyPr wrap="none" rtlCol="0">
            <a:spAutoFit/>
          </a:bodyPr>
          <a:lstStyle/>
          <a:p>
            <a:r>
              <a:rPr kumimoji="1" lang="ja-JP" altLang="en-US" sz="2400" dirty="0" smtClean="0">
                <a:latin typeface="+mn-ea"/>
              </a:rPr>
              <a:t>波の性質</a:t>
            </a:r>
            <a:r>
              <a:rPr kumimoji="1" lang="en-US" altLang="ja-JP" sz="2400" dirty="0" smtClean="0">
                <a:latin typeface="+mn-ea"/>
              </a:rPr>
              <a:t>… </a:t>
            </a:r>
            <a:r>
              <a:rPr lang="ja-JP" altLang="en-US" sz="2400" dirty="0" smtClean="0">
                <a:latin typeface="+mn-ea"/>
              </a:rPr>
              <a:t>回折現象</a:t>
            </a:r>
            <a:r>
              <a:rPr lang="en-US" altLang="ja-JP" sz="2400" dirty="0" smtClean="0">
                <a:latin typeface="+mn-ea"/>
              </a:rPr>
              <a:t>,</a:t>
            </a:r>
            <a:r>
              <a:rPr lang="ja-JP" altLang="en-US" sz="2400" dirty="0" smtClean="0">
                <a:latin typeface="+mn-ea"/>
              </a:rPr>
              <a:t>反射と屈折の法則</a:t>
            </a:r>
            <a:endParaRPr kumimoji="1" lang="ja-JP" altLang="en-US" sz="2400" dirty="0">
              <a:latin typeface="+mn-ea"/>
            </a:endParaRPr>
          </a:p>
        </p:txBody>
      </p:sp>
      <p:sp>
        <p:nvSpPr>
          <p:cNvPr id="13" name="コンテンツ プレースホルダー 12"/>
          <p:cNvSpPr>
            <a:spLocks noGrp="1"/>
          </p:cNvSpPr>
          <p:nvPr>
            <p:ph idx="1"/>
          </p:nvPr>
        </p:nvSpPr>
        <p:spPr>
          <a:xfrm>
            <a:off x="457200" y="2199177"/>
            <a:ext cx="8229600" cy="2019004"/>
          </a:xfrm>
        </p:spPr>
        <p:txBody>
          <a:bodyPr/>
          <a:lstStyle/>
          <a:p>
            <a:pPr marL="0" lvl="0" indent="0" algn="ctr">
              <a:buNone/>
            </a:pPr>
            <a:r>
              <a:rPr lang="ja-JP" altLang="en-US" sz="3600" dirty="0" smtClean="0">
                <a:solidFill>
                  <a:schemeClr val="accent2"/>
                </a:solidFill>
              </a:rPr>
              <a:t>ホイヘンス</a:t>
            </a:r>
            <a:r>
              <a:rPr lang="ja-JP" altLang="en-US" sz="3600" dirty="0">
                <a:solidFill>
                  <a:schemeClr val="accent2"/>
                </a:solidFill>
              </a:rPr>
              <a:t>の原理を</a:t>
            </a:r>
            <a:r>
              <a:rPr lang="ja-JP" altLang="en-US" sz="3600" dirty="0" smtClean="0">
                <a:solidFill>
                  <a:schemeClr val="accent2"/>
                </a:solidFill>
              </a:rPr>
              <a:t>用いて</a:t>
            </a:r>
            <a:endParaRPr lang="en-US" altLang="ja-JP" sz="3600" dirty="0" smtClean="0">
              <a:solidFill>
                <a:schemeClr val="accent2"/>
              </a:solidFill>
            </a:endParaRPr>
          </a:p>
          <a:p>
            <a:pPr marL="0" lvl="0" indent="0" algn="ctr">
              <a:buNone/>
            </a:pPr>
            <a:r>
              <a:rPr lang="ja-JP" altLang="en-US" sz="3600" dirty="0" smtClean="0">
                <a:solidFill>
                  <a:schemeClr val="accent2"/>
                </a:solidFill>
              </a:rPr>
              <a:t>波</a:t>
            </a:r>
            <a:r>
              <a:rPr lang="ja-JP" altLang="en-US" sz="3600" dirty="0">
                <a:solidFill>
                  <a:schemeClr val="accent2"/>
                </a:solidFill>
              </a:rPr>
              <a:t>の性質を視覚化する</a:t>
            </a:r>
          </a:p>
          <a:p>
            <a:pPr marL="0" lvl="0" indent="0" algn="ctr">
              <a:buNone/>
            </a:pPr>
            <a:r>
              <a:rPr lang="ja-JP" altLang="en-US" sz="3600" dirty="0">
                <a:solidFill>
                  <a:schemeClr val="accent2"/>
                </a:solidFill>
              </a:rPr>
              <a:t>学習支援プログラム</a:t>
            </a:r>
            <a:r>
              <a:rPr lang="ja-JP" altLang="en-US" sz="3600" dirty="0" smtClean="0">
                <a:solidFill>
                  <a:schemeClr val="accent2"/>
                </a:solidFill>
              </a:rPr>
              <a:t>の開発</a:t>
            </a:r>
            <a:endParaRPr lang="ja-JP" altLang="en-US" sz="3600" dirty="0">
              <a:solidFill>
                <a:schemeClr val="accent2"/>
              </a:solidFill>
            </a:endParaRPr>
          </a:p>
          <a:p>
            <a:endParaRPr kumimoji="1" lang="ja-JP" altLang="en-US" dirty="0"/>
          </a:p>
        </p:txBody>
      </p:sp>
    </p:spTree>
    <p:extLst>
      <p:ext uri="{BB962C8B-B14F-4D97-AF65-F5344CB8AC3E}">
        <p14:creationId xmlns:p14="http://schemas.microsoft.com/office/powerpoint/2010/main" val="1732304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53028" y="664733"/>
            <a:ext cx="4068501" cy="933616"/>
          </a:xfrm>
        </p:spPr>
        <p:txBody>
          <a:bodyPr>
            <a:normAutofit/>
          </a:bodyPr>
          <a:lstStyle/>
          <a:p>
            <a:pPr algn="l"/>
            <a:r>
              <a:rPr lang="ja-JP" altLang="en-US" sz="3600" dirty="0" smtClean="0"/>
              <a:t>開発言語の選定</a:t>
            </a:r>
            <a:endParaRPr kumimoji="1" lang="ja-JP" altLang="en-US" sz="3600" dirty="0"/>
          </a:p>
        </p:txBody>
      </p:sp>
      <p:sp>
        <p:nvSpPr>
          <p:cNvPr id="4" name="スライド番号プレースホルダー 3"/>
          <p:cNvSpPr>
            <a:spLocks noGrp="1"/>
          </p:cNvSpPr>
          <p:nvPr>
            <p:ph type="sldNum" sz="quarter" idx="12"/>
          </p:nvPr>
        </p:nvSpPr>
        <p:spPr>
          <a:xfrm>
            <a:off x="7965311" y="6176731"/>
            <a:ext cx="692552" cy="466168"/>
          </a:xfrm>
        </p:spPr>
        <p:txBody>
          <a:bodyPr/>
          <a:lstStyle/>
          <a:p>
            <a:r>
              <a:rPr lang="en-US" altLang="ja-JP" sz="2400" dirty="0">
                <a:latin typeface="Arial"/>
                <a:cs typeface="Arial"/>
              </a:rPr>
              <a:t>4</a:t>
            </a:r>
            <a:endParaRPr kumimoji="1" lang="ja-JP" altLang="en-US" sz="2400" dirty="0">
              <a:latin typeface="Arial"/>
              <a:cs typeface="Arial"/>
            </a:endParaRPr>
          </a:p>
        </p:txBody>
      </p:sp>
      <p:sp>
        <p:nvSpPr>
          <p:cNvPr id="7" name="テキスト ボックス 6"/>
          <p:cNvSpPr txBox="1"/>
          <p:nvPr/>
        </p:nvSpPr>
        <p:spPr>
          <a:xfrm>
            <a:off x="2837769" y="191502"/>
            <a:ext cx="3656770" cy="369332"/>
          </a:xfrm>
          <a:prstGeom prst="rect">
            <a:avLst/>
          </a:prstGeom>
          <a:noFill/>
        </p:spPr>
        <p:txBody>
          <a:bodyPr wrap="none" rtlCol="0">
            <a:spAutoFit/>
          </a:bodyPr>
          <a:lstStyle/>
          <a:p>
            <a:pPr algn="ctr"/>
            <a:r>
              <a:rPr lang="ja-JP" altLang="en-US" dirty="0"/>
              <a:t>目的</a:t>
            </a:r>
            <a:r>
              <a:rPr lang="en-US" altLang="ja-JP" dirty="0"/>
              <a:t>		</a:t>
            </a:r>
            <a:r>
              <a:rPr lang="ja-JP" altLang="en-US" dirty="0">
                <a:solidFill>
                  <a:schemeClr val="accent2"/>
                </a:solidFill>
              </a:rPr>
              <a:t>手法</a:t>
            </a:r>
            <a:r>
              <a:rPr lang="en-US" altLang="ja-JP" dirty="0"/>
              <a:t>		</a:t>
            </a:r>
            <a:r>
              <a:rPr lang="ja-JP" altLang="en-US" dirty="0"/>
              <a:t>開発結果</a:t>
            </a:r>
            <a:endParaRPr kumimoji="1" lang="ja-JP" altLang="en-US" dirty="0"/>
          </a:p>
        </p:txBody>
      </p:sp>
      <p:sp>
        <p:nvSpPr>
          <p:cNvPr id="8" name="テキスト ボックス 7"/>
          <p:cNvSpPr txBox="1"/>
          <p:nvPr/>
        </p:nvSpPr>
        <p:spPr>
          <a:xfrm>
            <a:off x="665544" y="1598349"/>
            <a:ext cx="4414029" cy="646331"/>
          </a:xfrm>
          <a:prstGeom prst="rect">
            <a:avLst/>
          </a:prstGeom>
          <a:noFill/>
        </p:spPr>
        <p:txBody>
          <a:bodyPr wrap="none" rtlCol="0">
            <a:spAutoFit/>
          </a:bodyPr>
          <a:lstStyle/>
          <a:p>
            <a:r>
              <a:rPr kumimoji="1" lang="en-US" altLang="ja-JP" sz="3600" dirty="0" smtClean="0">
                <a:solidFill>
                  <a:schemeClr val="accent2"/>
                </a:solidFill>
              </a:rPr>
              <a:t>Processing</a:t>
            </a:r>
            <a:r>
              <a:rPr kumimoji="1" lang="ja-JP" altLang="en-US" sz="3600" dirty="0" smtClean="0">
                <a:solidFill>
                  <a:schemeClr val="accent2"/>
                </a:solidFill>
              </a:rPr>
              <a:t>言語</a:t>
            </a:r>
            <a:r>
              <a:rPr kumimoji="1" lang="ja-JP" altLang="en-US" sz="3600" dirty="0" smtClean="0"/>
              <a:t>を採用</a:t>
            </a:r>
            <a:endParaRPr kumimoji="1" lang="ja-JP" altLang="en-US" sz="3600" dirty="0"/>
          </a:p>
        </p:txBody>
      </p:sp>
      <p:sp>
        <p:nvSpPr>
          <p:cNvPr id="9" name="コンテンツ プレースホルダー 8"/>
          <p:cNvSpPr>
            <a:spLocks noGrp="1"/>
          </p:cNvSpPr>
          <p:nvPr>
            <p:ph idx="1"/>
          </p:nvPr>
        </p:nvSpPr>
        <p:spPr>
          <a:xfrm>
            <a:off x="775504" y="2317801"/>
            <a:ext cx="8229600" cy="1941401"/>
          </a:xfrm>
        </p:spPr>
        <p:txBody>
          <a:bodyPr>
            <a:no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1" lang="ja-JP" altLang="en-US" sz="2800" dirty="0" smtClean="0">
                <a:solidFill>
                  <a:schemeClr val="accent2"/>
                </a:solidFill>
              </a:rPr>
              <a:t>開発者</a:t>
            </a:r>
            <a:r>
              <a:rPr kumimoji="1" lang="ja-JP" altLang="en-US" sz="2800" dirty="0" smtClean="0"/>
              <a:t>側の利点</a:t>
            </a:r>
            <a:endParaRPr kumimoji="1" lang="en-US" altLang="ja-JP" sz="2800" dirty="0" smtClean="0"/>
          </a:p>
          <a:p>
            <a:pPr marL="0" marR="0" lvl="0" indent="0" defTabSz="914400" eaLnBrk="1" fontAlgn="auto" latinLnBrk="0" hangingPunct="1">
              <a:lnSpc>
                <a:spcPct val="150000"/>
              </a:lnSpc>
              <a:spcBef>
                <a:spcPts val="0"/>
              </a:spcBef>
              <a:spcAft>
                <a:spcPts val="0"/>
              </a:spcAft>
              <a:buClrTx/>
              <a:buSzTx/>
              <a:buFontTx/>
              <a:buNone/>
              <a:tabLst/>
              <a:defRPr/>
            </a:pPr>
            <a:r>
              <a:rPr lang="en-US" altLang="ja-JP" sz="2800" dirty="0" smtClean="0"/>
              <a:t>	</a:t>
            </a:r>
            <a:r>
              <a:rPr lang="ja-JP" altLang="en-US" sz="2800" dirty="0" smtClean="0"/>
              <a:t>描画処理を行うプログラムを</a:t>
            </a:r>
            <a:endParaRPr lang="en-US" altLang="ja-JP" sz="2800" dirty="0" smtClean="0"/>
          </a:p>
          <a:p>
            <a:pPr marL="0" marR="0" lvl="0" indent="0" defTabSz="914400" eaLnBrk="1" fontAlgn="auto" latinLnBrk="0" hangingPunct="1">
              <a:lnSpc>
                <a:spcPct val="150000"/>
              </a:lnSpc>
              <a:spcBef>
                <a:spcPts val="0"/>
              </a:spcBef>
              <a:spcAft>
                <a:spcPts val="0"/>
              </a:spcAft>
              <a:buClrTx/>
              <a:buSzTx/>
              <a:buFontTx/>
              <a:buNone/>
              <a:tabLst/>
              <a:defRPr/>
            </a:pPr>
            <a:r>
              <a:rPr lang="en-US" altLang="ja-JP" sz="2800" dirty="0" smtClean="0"/>
              <a:t>	</a:t>
            </a:r>
            <a:r>
              <a:rPr lang="ja-JP" altLang="en-US" sz="2800" dirty="0" smtClean="0"/>
              <a:t>容易に構築可能</a:t>
            </a:r>
            <a:endParaRPr kumimoji="1" lang="ja-JP" altLang="en-US" sz="2800" dirty="0"/>
          </a:p>
        </p:txBody>
      </p:sp>
      <p:sp>
        <p:nvSpPr>
          <p:cNvPr id="10" name="テキスト ボックス 9"/>
          <p:cNvSpPr txBox="1"/>
          <p:nvPr/>
        </p:nvSpPr>
        <p:spPr>
          <a:xfrm>
            <a:off x="775504" y="4332323"/>
            <a:ext cx="6583854" cy="2031325"/>
          </a:xfrm>
          <a:prstGeom prst="rect">
            <a:avLst/>
          </a:prstGeom>
          <a:noFill/>
        </p:spPr>
        <p:txBody>
          <a:bodyPr wrap="none" rtlCol="0">
            <a:spAutoFit/>
          </a:bodyPr>
          <a:lstStyle/>
          <a:p>
            <a:pPr>
              <a:lnSpc>
                <a:spcPct val="150000"/>
              </a:lnSpc>
            </a:pPr>
            <a:r>
              <a:rPr lang="ja-JP" altLang="en-US" sz="2800" dirty="0" smtClean="0">
                <a:solidFill>
                  <a:schemeClr val="accent2"/>
                </a:solidFill>
              </a:rPr>
              <a:t>教育者</a:t>
            </a:r>
            <a:r>
              <a:rPr kumimoji="1" lang="ja-JP" altLang="en-US" sz="2800" dirty="0" smtClean="0"/>
              <a:t>側の利点</a:t>
            </a:r>
            <a:endParaRPr kumimoji="1" lang="en-US" altLang="ja-JP" sz="2800" dirty="0" smtClean="0"/>
          </a:p>
          <a:p>
            <a:pPr>
              <a:lnSpc>
                <a:spcPct val="150000"/>
              </a:lnSpc>
            </a:pPr>
            <a:r>
              <a:rPr lang="en-US" altLang="ja-JP" sz="2800" dirty="0" smtClean="0"/>
              <a:t>		</a:t>
            </a:r>
            <a:r>
              <a:rPr lang="ja-JP" altLang="en-US" sz="2800" dirty="0" smtClean="0"/>
              <a:t>タブレット端末で現在用いられている</a:t>
            </a:r>
            <a:endParaRPr lang="en-US" altLang="ja-JP" sz="2800" dirty="0" smtClean="0"/>
          </a:p>
          <a:p>
            <a:pPr>
              <a:lnSpc>
                <a:spcPct val="150000"/>
              </a:lnSpc>
            </a:pPr>
            <a:r>
              <a:rPr lang="en-US" altLang="ja-JP" sz="2800" dirty="0" smtClean="0"/>
              <a:t>		</a:t>
            </a:r>
            <a:r>
              <a:rPr lang="ja-JP" altLang="en-US" sz="2800" dirty="0" smtClean="0"/>
              <a:t>全てのプラットフォームで動作</a:t>
            </a:r>
            <a:endParaRPr lang="en-US" altLang="ja-JP" sz="2800" dirty="0"/>
          </a:p>
        </p:txBody>
      </p:sp>
    </p:spTree>
    <p:extLst>
      <p:ext uri="{BB962C8B-B14F-4D97-AF65-F5344CB8AC3E}">
        <p14:creationId xmlns:p14="http://schemas.microsoft.com/office/powerpoint/2010/main" val="4075320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4049" y="560578"/>
            <a:ext cx="8229600" cy="1143000"/>
          </a:xfrm>
        </p:spPr>
        <p:txBody>
          <a:bodyPr>
            <a:normAutofit/>
          </a:bodyPr>
          <a:lstStyle/>
          <a:p>
            <a:pPr algn="l"/>
            <a:r>
              <a:rPr kumimoji="1" lang="ja-JP" altLang="en-US" sz="3600" dirty="0" smtClean="0"/>
              <a:t>ホイヘンスの原理の説明</a:t>
            </a:r>
            <a:endParaRPr kumimoji="1" lang="ja-JP" altLang="en-US" sz="3600" dirty="0"/>
          </a:p>
        </p:txBody>
      </p:sp>
      <p:sp>
        <p:nvSpPr>
          <p:cNvPr id="3" name="コンテンツ プレースホルダー 2"/>
          <p:cNvSpPr>
            <a:spLocks noGrp="1"/>
          </p:cNvSpPr>
          <p:nvPr>
            <p:ph idx="1"/>
          </p:nvPr>
        </p:nvSpPr>
        <p:spPr>
          <a:xfrm>
            <a:off x="454050" y="1651853"/>
            <a:ext cx="8229600" cy="4525963"/>
          </a:xfrm>
        </p:spPr>
        <p:txBody>
          <a:bodyPr/>
          <a:lstStyle/>
          <a:p>
            <a:pPr marL="0" indent="0">
              <a:lnSpc>
                <a:spcPct val="150000"/>
              </a:lnSpc>
              <a:buNone/>
            </a:pPr>
            <a:r>
              <a:rPr kumimoji="1" lang="ja-JP" altLang="en-US" sz="2400" dirty="0" smtClean="0"/>
              <a:t>「１つの波面上の全ての点は</a:t>
            </a:r>
            <a:r>
              <a:rPr kumimoji="1" lang="en-US" altLang="ja-JP" sz="2400" dirty="0" smtClean="0"/>
              <a:t>,</a:t>
            </a:r>
            <a:r>
              <a:rPr kumimoji="1" lang="ja-JP" altLang="en-US" sz="2400" dirty="0" smtClean="0"/>
              <a:t>それらを波源とする</a:t>
            </a:r>
            <a:r>
              <a:rPr kumimoji="1" lang="ja-JP" altLang="en-US" sz="2400" dirty="0" smtClean="0">
                <a:solidFill>
                  <a:schemeClr val="accent5"/>
                </a:solidFill>
              </a:rPr>
              <a:t>球面波（素元波）</a:t>
            </a:r>
            <a:r>
              <a:rPr kumimoji="1" lang="ja-JP" altLang="en-US" sz="2400" dirty="0" smtClean="0"/>
              <a:t>を発生さ</a:t>
            </a:r>
            <a:r>
              <a:rPr lang="ja-JP" altLang="en-US" sz="2400" dirty="0" smtClean="0"/>
              <a:t>せ</a:t>
            </a:r>
            <a:r>
              <a:rPr lang="en-US" altLang="ja-JP" sz="2400" dirty="0" smtClean="0"/>
              <a:t>,</a:t>
            </a:r>
            <a:r>
              <a:rPr lang="ja-JP" altLang="en-US" sz="2400" dirty="0" smtClean="0"/>
              <a:t>素元波の共通に接する面が次の瞬間の波面となる</a:t>
            </a:r>
            <a:r>
              <a:rPr lang="en-US" altLang="ja-JP" sz="2400" dirty="0" smtClean="0"/>
              <a:t>.</a:t>
            </a:r>
            <a:r>
              <a:rPr lang="ja-JP" altLang="en-US" sz="2400" dirty="0" smtClean="0"/>
              <a:t>これをホイヘンスの原理という」</a:t>
            </a:r>
            <a:endParaRPr lang="en-US" altLang="ja-JP" sz="2400" dirty="0" smtClean="0"/>
          </a:p>
          <a:p>
            <a:pPr marL="0" indent="0" algn="r">
              <a:lnSpc>
                <a:spcPct val="150000"/>
              </a:lnSpc>
              <a:buNone/>
            </a:pPr>
            <a:r>
              <a:rPr kumimoji="1" lang="ja-JP" altLang="en-US" sz="1400" dirty="0" smtClean="0"/>
              <a:t>「物理</a:t>
            </a:r>
            <a:r>
              <a:rPr kumimoji="1" lang="en-US" altLang="ja-JP" sz="1400" dirty="0" smtClean="0"/>
              <a:t>Ⅰ</a:t>
            </a:r>
            <a:r>
              <a:rPr kumimoji="1" lang="ja-JP" altLang="en-US" sz="1400" dirty="0" smtClean="0"/>
              <a:t>」</a:t>
            </a:r>
            <a:r>
              <a:rPr kumimoji="1" lang="en-US" altLang="ja-JP" sz="1400" dirty="0" smtClean="0"/>
              <a:t>,</a:t>
            </a:r>
            <a:r>
              <a:rPr kumimoji="1" lang="ja-JP" altLang="en-US" sz="1400" dirty="0" smtClean="0"/>
              <a:t>中村　英二ほか</a:t>
            </a:r>
            <a:r>
              <a:rPr kumimoji="1" lang="en-US" altLang="ja-JP" sz="1400" dirty="0" smtClean="0"/>
              <a:t>,</a:t>
            </a:r>
            <a:r>
              <a:rPr kumimoji="1" lang="ja-JP" altLang="en-US" sz="1400" dirty="0" smtClean="0"/>
              <a:t>（学習社</a:t>
            </a:r>
            <a:r>
              <a:rPr kumimoji="1" lang="en-US" altLang="ja-JP" sz="1400" dirty="0" smtClean="0"/>
              <a:t> 2004</a:t>
            </a:r>
            <a:r>
              <a:rPr kumimoji="1" lang="ja-JP" altLang="en-US" sz="1400" dirty="0" smtClean="0"/>
              <a:t>）</a:t>
            </a:r>
            <a:r>
              <a:rPr kumimoji="1" lang="en-US" altLang="ja-JP" sz="1400" dirty="0" smtClean="0"/>
              <a:t>,P195</a:t>
            </a:r>
            <a:r>
              <a:rPr kumimoji="1" lang="en-US" altLang="ja-JP" sz="1600" dirty="0" smtClean="0"/>
              <a:t>.</a:t>
            </a:r>
            <a:endParaRPr kumimoji="1" lang="ja-JP" altLang="en-US" sz="1600" dirty="0"/>
          </a:p>
        </p:txBody>
      </p:sp>
      <p:sp>
        <p:nvSpPr>
          <p:cNvPr id="4" name="スライド番号プレースホルダー 3"/>
          <p:cNvSpPr>
            <a:spLocks noGrp="1"/>
          </p:cNvSpPr>
          <p:nvPr>
            <p:ph type="sldNum" sz="quarter" idx="12"/>
          </p:nvPr>
        </p:nvSpPr>
        <p:spPr/>
        <p:txBody>
          <a:bodyPr/>
          <a:lstStyle/>
          <a:p>
            <a:r>
              <a:rPr lang="en-US" altLang="ja-JP" sz="2800" dirty="0">
                <a:latin typeface="Arial"/>
                <a:cs typeface="Arial"/>
              </a:rPr>
              <a:t>5</a:t>
            </a:r>
            <a:endParaRPr kumimoji="1" lang="ja-JP" altLang="en-US" sz="2800" dirty="0">
              <a:latin typeface="Arial"/>
              <a:cs typeface="Arial"/>
            </a:endParaRPr>
          </a:p>
        </p:txBody>
      </p:sp>
      <p:sp>
        <p:nvSpPr>
          <p:cNvPr id="7" name="テキスト ボックス 6"/>
          <p:cNvSpPr txBox="1"/>
          <p:nvPr/>
        </p:nvSpPr>
        <p:spPr>
          <a:xfrm>
            <a:off x="2578560" y="92866"/>
            <a:ext cx="3980577" cy="400110"/>
          </a:xfrm>
          <a:prstGeom prst="rect">
            <a:avLst/>
          </a:prstGeom>
          <a:noFill/>
        </p:spPr>
        <p:txBody>
          <a:bodyPr wrap="none" rtlCol="0">
            <a:spAutoFit/>
          </a:bodyPr>
          <a:lstStyle/>
          <a:p>
            <a:pPr algn="ctr"/>
            <a:r>
              <a:rPr lang="ja-JP" altLang="en-US" sz="2000" dirty="0"/>
              <a:t>目的</a:t>
            </a:r>
            <a:r>
              <a:rPr lang="en-US" altLang="ja-JP" sz="2000" dirty="0"/>
              <a:t>		</a:t>
            </a:r>
            <a:r>
              <a:rPr lang="ja-JP" altLang="en-US" sz="2000" dirty="0">
                <a:solidFill>
                  <a:schemeClr val="accent2"/>
                </a:solidFill>
              </a:rPr>
              <a:t>手法</a:t>
            </a:r>
            <a:r>
              <a:rPr lang="en-US" altLang="ja-JP" sz="2000" dirty="0"/>
              <a:t>		</a:t>
            </a:r>
            <a:r>
              <a:rPr lang="ja-JP" altLang="en-US" sz="2000" dirty="0"/>
              <a:t>開発結果</a:t>
            </a:r>
            <a:endParaRPr kumimoji="1" lang="ja-JP" altLang="en-US" sz="2000"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517" y="3872509"/>
            <a:ext cx="3080943" cy="2140197"/>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6611" y="3793683"/>
            <a:ext cx="2892038" cy="2297847"/>
          </a:xfrm>
          <a:prstGeom prst="rect">
            <a:avLst/>
          </a:prstGeom>
        </p:spPr>
      </p:pic>
      <p:sp>
        <p:nvSpPr>
          <p:cNvPr id="9" name="テキスト ボックス 8"/>
          <p:cNvSpPr txBox="1"/>
          <p:nvPr/>
        </p:nvSpPr>
        <p:spPr>
          <a:xfrm>
            <a:off x="2958471" y="6327080"/>
            <a:ext cx="3220753" cy="369332"/>
          </a:xfrm>
          <a:prstGeom prst="rect">
            <a:avLst/>
          </a:prstGeom>
          <a:noFill/>
        </p:spPr>
        <p:txBody>
          <a:bodyPr wrap="none" rtlCol="0">
            <a:spAutoFit/>
          </a:bodyPr>
          <a:lstStyle/>
          <a:p>
            <a:r>
              <a:rPr kumimoji="1" lang="ja-JP" altLang="en-US" dirty="0" smtClean="0"/>
              <a:t>図</a:t>
            </a:r>
            <a:r>
              <a:rPr kumimoji="1" lang="en-US" altLang="ja-JP" dirty="0" smtClean="0"/>
              <a:t>1 : </a:t>
            </a:r>
            <a:r>
              <a:rPr lang="ja-JP" altLang="en-US" dirty="0" smtClean="0"/>
              <a:t>素元波による波面の</a:t>
            </a:r>
            <a:r>
              <a:rPr lang="ja-JP" altLang="en-US" dirty="0" smtClean="0"/>
              <a:t>生成</a:t>
            </a:r>
            <a:r>
              <a:rPr lang="en-US" altLang="ja-JP" dirty="0"/>
              <a:t>.</a:t>
            </a:r>
            <a:endParaRPr kumimoji="1" lang="ja-JP" altLang="en-US" dirty="0"/>
          </a:p>
        </p:txBody>
      </p:sp>
      <p:sp>
        <p:nvSpPr>
          <p:cNvPr id="10" name="テキスト ボックス 9"/>
          <p:cNvSpPr txBox="1"/>
          <p:nvPr/>
        </p:nvSpPr>
        <p:spPr>
          <a:xfrm>
            <a:off x="1889225" y="5937641"/>
            <a:ext cx="1542410" cy="307777"/>
          </a:xfrm>
          <a:prstGeom prst="rect">
            <a:avLst/>
          </a:prstGeom>
          <a:noFill/>
        </p:spPr>
        <p:txBody>
          <a:bodyPr wrap="none" rtlCol="0">
            <a:spAutoFit/>
          </a:bodyPr>
          <a:lstStyle/>
          <a:p>
            <a:r>
              <a:rPr kumimoji="1" lang="en-US" altLang="ja-JP" sz="1400" dirty="0" smtClean="0"/>
              <a:t>(a) </a:t>
            </a:r>
            <a:r>
              <a:rPr lang="ja-JP" altLang="en-US" sz="1400" dirty="0" smtClean="0"/>
              <a:t>平行</a:t>
            </a:r>
            <a:r>
              <a:rPr kumimoji="1" lang="ja-JP" altLang="en-US" sz="1400" dirty="0" smtClean="0"/>
              <a:t>波</a:t>
            </a:r>
            <a:r>
              <a:rPr kumimoji="1" lang="ja-JP" altLang="en-US" sz="1400" dirty="0" smtClean="0"/>
              <a:t>の生成</a:t>
            </a:r>
            <a:r>
              <a:rPr kumimoji="1" lang="en-US" altLang="ja-JP" sz="1400" dirty="0" smtClean="0"/>
              <a:t>.</a:t>
            </a:r>
            <a:endParaRPr kumimoji="1" lang="ja-JP" altLang="en-US" sz="1400" dirty="0"/>
          </a:p>
        </p:txBody>
      </p:sp>
      <p:sp>
        <p:nvSpPr>
          <p:cNvPr id="11" name="テキスト ボックス 10"/>
          <p:cNvSpPr txBox="1"/>
          <p:nvPr/>
        </p:nvSpPr>
        <p:spPr>
          <a:xfrm>
            <a:off x="5679860" y="5954571"/>
            <a:ext cx="1550424" cy="307777"/>
          </a:xfrm>
          <a:prstGeom prst="rect">
            <a:avLst/>
          </a:prstGeom>
          <a:noFill/>
        </p:spPr>
        <p:txBody>
          <a:bodyPr wrap="none" rtlCol="0">
            <a:spAutoFit/>
          </a:bodyPr>
          <a:lstStyle/>
          <a:p>
            <a:r>
              <a:rPr kumimoji="1" lang="en-US" altLang="ja-JP" sz="1400" dirty="0" smtClean="0"/>
              <a:t>(b) </a:t>
            </a:r>
            <a:r>
              <a:rPr kumimoji="1" lang="ja-JP" altLang="en-US" sz="1400" dirty="0" smtClean="0"/>
              <a:t>円形波の生成</a:t>
            </a:r>
            <a:r>
              <a:rPr kumimoji="1" lang="en-US" altLang="ja-JP" sz="1400" dirty="0" smtClean="0"/>
              <a:t>.</a:t>
            </a:r>
            <a:endParaRPr kumimoji="1" lang="ja-JP" altLang="en-US" sz="1400" dirty="0"/>
          </a:p>
        </p:txBody>
      </p:sp>
    </p:spTree>
    <p:extLst>
      <p:ext uri="{BB962C8B-B14F-4D97-AF65-F5344CB8AC3E}">
        <p14:creationId xmlns:p14="http://schemas.microsoft.com/office/powerpoint/2010/main" val="7268968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0785" y="919833"/>
            <a:ext cx="4068501" cy="933616"/>
          </a:xfrm>
        </p:spPr>
        <p:txBody>
          <a:bodyPr>
            <a:normAutofit/>
          </a:bodyPr>
          <a:lstStyle/>
          <a:p>
            <a:pPr algn="l"/>
            <a:r>
              <a:rPr lang="ja-JP" altLang="en-US" sz="3600" dirty="0" smtClean="0"/>
              <a:t>素元波の表現法</a:t>
            </a:r>
            <a:endParaRPr kumimoji="1" lang="ja-JP" altLang="en-US" sz="3600" dirty="0"/>
          </a:p>
        </p:txBody>
      </p:sp>
      <p:sp>
        <p:nvSpPr>
          <p:cNvPr id="4" name="スライド番号プレースホルダー 3"/>
          <p:cNvSpPr>
            <a:spLocks noGrp="1"/>
          </p:cNvSpPr>
          <p:nvPr>
            <p:ph type="sldNum" sz="quarter" idx="12"/>
          </p:nvPr>
        </p:nvSpPr>
        <p:spPr>
          <a:xfrm>
            <a:off x="7965311" y="6176731"/>
            <a:ext cx="692552" cy="466168"/>
          </a:xfrm>
        </p:spPr>
        <p:txBody>
          <a:bodyPr/>
          <a:lstStyle/>
          <a:p>
            <a:r>
              <a:rPr lang="en-US" altLang="ja-JP" sz="2400" dirty="0">
                <a:latin typeface="Arial"/>
                <a:cs typeface="Arial"/>
              </a:rPr>
              <a:t>6</a:t>
            </a:r>
            <a:endParaRPr kumimoji="1" lang="ja-JP" altLang="en-US" sz="2400" dirty="0">
              <a:latin typeface="Arial"/>
              <a:cs typeface="Arial"/>
            </a:endParaRPr>
          </a:p>
        </p:txBody>
      </p:sp>
      <p:sp>
        <p:nvSpPr>
          <p:cNvPr id="7" name="テキスト ボックス 6"/>
          <p:cNvSpPr txBox="1"/>
          <p:nvPr/>
        </p:nvSpPr>
        <p:spPr>
          <a:xfrm>
            <a:off x="2598918" y="149665"/>
            <a:ext cx="4134465" cy="400110"/>
          </a:xfrm>
          <a:prstGeom prst="rect">
            <a:avLst/>
          </a:prstGeom>
          <a:noFill/>
        </p:spPr>
        <p:txBody>
          <a:bodyPr wrap="none" rtlCol="0">
            <a:spAutoFit/>
          </a:bodyPr>
          <a:lstStyle/>
          <a:p>
            <a:pPr algn="ctr"/>
            <a:r>
              <a:rPr lang="ja-JP" altLang="en-US" sz="2000" dirty="0"/>
              <a:t>目的</a:t>
            </a:r>
            <a:r>
              <a:rPr lang="en-US" altLang="ja-JP" sz="2000" dirty="0"/>
              <a:t>		</a:t>
            </a:r>
            <a:r>
              <a:rPr lang="ja-JP" altLang="en-US" sz="2000" dirty="0">
                <a:solidFill>
                  <a:schemeClr val="accent2"/>
                </a:solidFill>
              </a:rPr>
              <a:t>手法</a:t>
            </a:r>
            <a:r>
              <a:rPr lang="en-US" altLang="ja-JP" sz="2000" dirty="0"/>
              <a:t>		</a:t>
            </a:r>
            <a:r>
              <a:rPr lang="ja-JP" altLang="en-US" sz="2000" dirty="0"/>
              <a:t>開発</a:t>
            </a:r>
            <a:r>
              <a:rPr lang="ja-JP" altLang="en-US" sz="2000" dirty="0" smtClean="0"/>
              <a:t>結果</a:t>
            </a:r>
            <a:endParaRPr kumimoji="1" lang="ja-JP" altLang="en-US" dirty="0"/>
          </a:p>
        </p:txBody>
      </p:sp>
      <p:sp>
        <p:nvSpPr>
          <p:cNvPr id="3" name="コンテンツ プレースホルダー 2"/>
          <p:cNvSpPr>
            <a:spLocks noGrp="1"/>
          </p:cNvSpPr>
          <p:nvPr>
            <p:ph idx="1"/>
          </p:nvPr>
        </p:nvSpPr>
        <p:spPr>
          <a:xfrm>
            <a:off x="646987" y="2223507"/>
            <a:ext cx="7664600" cy="970069"/>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smtClean="0"/>
              <a:t>素元波は本質的には</a:t>
            </a:r>
            <a:r>
              <a:rPr lang="ja-JP" altLang="en-US" dirty="0" smtClean="0">
                <a:solidFill>
                  <a:schemeClr val="accent2"/>
                </a:solidFill>
              </a:rPr>
              <a:t>普通の波と変わらない</a:t>
            </a:r>
            <a:endParaRPr lang="en-US" altLang="ja-JP" dirty="0" smtClean="0">
              <a:solidFill>
                <a:schemeClr val="accent2"/>
              </a:solidFill>
            </a:endParaRPr>
          </a:p>
        </p:txBody>
      </p:sp>
      <p:sp>
        <p:nvSpPr>
          <p:cNvPr id="6" name="テキスト ボックス 5"/>
          <p:cNvSpPr txBox="1"/>
          <p:nvPr/>
        </p:nvSpPr>
        <p:spPr>
          <a:xfrm>
            <a:off x="1094386" y="4306345"/>
            <a:ext cx="6769802" cy="1354217"/>
          </a:xfrm>
          <a:prstGeom prst="rect">
            <a:avLst/>
          </a:prstGeom>
          <a:noFill/>
        </p:spPr>
        <p:txBody>
          <a:bodyPr wrap="none" rtlCol="0">
            <a:spAutoFit/>
          </a:bodyPr>
          <a:lstStyle/>
          <a:p>
            <a:pPr lvl="0" algn="ctr" defTabSz="914400">
              <a:defRPr/>
            </a:pPr>
            <a:r>
              <a:rPr lang="ja-JP" altLang="en-US" sz="3200" dirty="0"/>
              <a:t>プログラム内では</a:t>
            </a:r>
            <a:endParaRPr lang="en-US" altLang="ja-JP" sz="3200" dirty="0"/>
          </a:p>
          <a:p>
            <a:pPr lvl="0" algn="ctr" defTabSz="914400">
              <a:defRPr/>
            </a:pPr>
            <a:r>
              <a:rPr lang="ja-JP" altLang="en-US" sz="3200" dirty="0"/>
              <a:t>波の各要素をもたせて描画処理を行う</a:t>
            </a:r>
          </a:p>
          <a:p>
            <a:endParaRPr kumimoji="1" lang="ja-JP" altLang="en-US" dirty="0"/>
          </a:p>
        </p:txBody>
      </p:sp>
      <p:sp>
        <p:nvSpPr>
          <p:cNvPr id="11" name="下矢印 10"/>
          <p:cNvSpPr/>
          <p:nvPr/>
        </p:nvSpPr>
        <p:spPr>
          <a:xfrm>
            <a:off x="3660421" y="3002507"/>
            <a:ext cx="1637731" cy="100553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0380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457200" y="194662"/>
            <a:ext cx="8229600" cy="373544"/>
          </a:xfrm>
        </p:spPr>
        <p:txBody>
          <a:bodyPr>
            <a:normAutofit fontScale="90000"/>
          </a:bodyPr>
          <a:lstStyle/>
          <a:p>
            <a:r>
              <a:rPr lang="ja-JP" altLang="en-US" sz="2200" dirty="0" smtClean="0"/>
              <a:t>目的</a:t>
            </a:r>
            <a:r>
              <a:rPr lang="en-US" altLang="ja-JP" sz="2200" dirty="0"/>
              <a:t>	</a:t>
            </a:r>
            <a:r>
              <a:rPr lang="en-US" altLang="ja-JP" sz="2200" dirty="0" smtClean="0"/>
              <a:t>	</a:t>
            </a:r>
            <a:r>
              <a:rPr kumimoji="1" lang="ja-JP" altLang="en-US" sz="2200" dirty="0" smtClean="0"/>
              <a:t>手法</a:t>
            </a:r>
            <a:r>
              <a:rPr lang="en-US" altLang="ja-JP" sz="2200" dirty="0"/>
              <a:t>	</a:t>
            </a:r>
            <a:r>
              <a:rPr lang="en-US" altLang="ja-JP" sz="2200" dirty="0" smtClean="0"/>
              <a:t>	</a:t>
            </a:r>
            <a:r>
              <a:rPr lang="ja-JP" altLang="en-US" sz="2200" dirty="0" smtClean="0">
                <a:solidFill>
                  <a:schemeClr val="accent2"/>
                </a:solidFill>
              </a:rPr>
              <a:t>開発</a:t>
            </a:r>
            <a:r>
              <a:rPr kumimoji="1" lang="ja-JP" altLang="en-US" sz="2200" dirty="0" smtClean="0">
                <a:solidFill>
                  <a:schemeClr val="accent2"/>
                </a:solidFill>
              </a:rPr>
              <a:t>結果</a:t>
            </a:r>
            <a:endParaRPr kumimoji="1" lang="ja-JP" altLang="en-US" dirty="0"/>
          </a:p>
        </p:txBody>
      </p:sp>
      <p:sp>
        <p:nvSpPr>
          <p:cNvPr id="6" name="コンテンツ プレースホルダー 5"/>
          <p:cNvSpPr>
            <a:spLocks noGrp="1"/>
          </p:cNvSpPr>
          <p:nvPr>
            <p:ph idx="1"/>
          </p:nvPr>
        </p:nvSpPr>
        <p:spPr>
          <a:xfrm>
            <a:off x="470848" y="1011501"/>
            <a:ext cx="8229600" cy="691587"/>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3600" dirty="0" smtClean="0"/>
              <a:t>波の干渉</a:t>
            </a:r>
            <a:r>
              <a:rPr lang="ja-JP" altLang="en-US" sz="3600" dirty="0" smtClean="0"/>
              <a:t>の</a:t>
            </a:r>
            <a:r>
              <a:rPr kumimoji="1" lang="ja-JP" altLang="en-US" sz="3600" dirty="0" smtClean="0"/>
              <a:t>視覚化</a:t>
            </a:r>
            <a:endParaRPr kumimoji="1" lang="ja-JP" altLang="en-US" sz="3600" dirty="0"/>
          </a:p>
        </p:txBody>
      </p:sp>
      <p:sp>
        <p:nvSpPr>
          <p:cNvPr id="4" name="スライド番号プレースホルダー 3"/>
          <p:cNvSpPr>
            <a:spLocks noGrp="1"/>
          </p:cNvSpPr>
          <p:nvPr>
            <p:ph type="sldNum" sz="quarter" idx="12"/>
          </p:nvPr>
        </p:nvSpPr>
        <p:spPr/>
        <p:txBody>
          <a:bodyPr/>
          <a:lstStyle/>
          <a:p>
            <a:r>
              <a:rPr lang="en-US" altLang="ja-JP" sz="2400" dirty="0"/>
              <a:t>7</a:t>
            </a:r>
            <a:endParaRPr kumimoji="1" lang="ja-JP" altLang="en-US" sz="2400" dirty="0"/>
          </a:p>
        </p:txBody>
      </p:sp>
      <p:sp>
        <p:nvSpPr>
          <p:cNvPr id="3" name="テキスト ボックス 2"/>
          <p:cNvSpPr txBox="1"/>
          <p:nvPr/>
        </p:nvSpPr>
        <p:spPr>
          <a:xfrm>
            <a:off x="925975" y="2981213"/>
            <a:ext cx="6864019" cy="2115003"/>
          </a:xfrm>
          <a:prstGeom prst="rect">
            <a:avLst/>
          </a:prstGeom>
          <a:noFill/>
        </p:spPr>
        <p:txBody>
          <a:bodyPr wrap="square" rtlCol="0">
            <a:spAutoFit/>
          </a:bodyPr>
          <a:lstStyle/>
          <a:p>
            <a:pPr marL="742950" marR="0" lvl="0" indent="-742950" defTabSz="914400" eaLnBrk="1" fontAlgn="auto" latinLnBrk="0" hangingPunct="1">
              <a:lnSpc>
                <a:spcPct val="150000"/>
              </a:lnSpc>
              <a:spcBef>
                <a:spcPts val="0"/>
              </a:spcBef>
              <a:spcAft>
                <a:spcPts val="0"/>
              </a:spcAft>
              <a:buClrTx/>
              <a:buSzTx/>
              <a:buFont typeface="+mj-lt"/>
              <a:buNone/>
              <a:tabLst/>
              <a:defRPr/>
            </a:pPr>
            <a:r>
              <a:rPr lang="ja-JP" altLang="en-US" sz="3600" dirty="0" smtClean="0">
                <a:latin typeface="+mn-ea"/>
              </a:rPr>
              <a:t>結果</a:t>
            </a:r>
            <a:r>
              <a:rPr lang="en-US" altLang="ja-JP" sz="3600" dirty="0" smtClean="0">
                <a:latin typeface="+mn-ea"/>
              </a:rPr>
              <a:t>:</a:t>
            </a:r>
          </a:p>
          <a:p>
            <a:pPr marL="742950" marR="0" lvl="0" indent="-742950" defTabSz="914400" eaLnBrk="1" fontAlgn="auto" latinLnBrk="0" hangingPunct="1">
              <a:lnSpc>
                <a:spcPct val="150000"/>
              </a:lnSpc>
              <a:spcBef>
                <a:spcPts val="0"/>
              </a:spcBef>
              <a:spcAft>
                <a:spcPts val="0"/>
              </a:spcAft>
              <a:buClrTx/>
              <a:buSzTx/>
              <a:buFont typeface="+mj-lt"/>
              <a:buNone/>
              <a:tabLst/>
              <a:defRPr/>
            </a:pPr>
            <a:r>
              <a:rPr lang="ja-JP" altLang="en-US" sz="2800" dirty="0" smtClean="0">
                <a:latin typeface="+mn-ea"/>
              </a:rPr>
              <a:t>波の干渉を様々な条件で容易に可視化でき</a:t>
            </a:r>
            <a:r>
              <a:rPr lang="en-US" altLang="ja-JP" sz="2800" dirty="0" smtClean="0">
                <a:latin typeface="+mn-ea"/>
              </a:rPr>
              <a:t>,</a:t>
            </a:r>
          </a:p>
          <a:p>
            <a:pPr marL="742950" marR="0" lvl="0" indent="-742950" defTabSz="914400" eaLnBrk="1" fontAlgn="auto" latinLnBrk="0" hangingPunct="1">
              <a:lnSpc>
                <a:spcPct val="150000"/>
              </a:lnSpc>
              <a:spcBef>
                <a:spcPts val="0"/>
              </a:spcBef>
              <a:spcAft>
                <a:spcPts val="0"/>
              </a:spcAft>
              <a:buClrTx/>
              <a:buSzTx/>
              <a:buFont typeface="+mj-lt"/>
              <a:buNone/>
              <a:tabLst/>
              <a:defRPr/>
            </a:pPr>
            <a:r>
              <a:rPr lang="ja-JP" altLang="en-US" sz="2800" dirty="0" smtClean="0">
                <a:latin typeface="+mn-ea"/>
              </a:rPr>
              <a:t>生徒の能動的な学習を促せるようになった</a:t>
            </a:r>
            <a:r>
              <a:rPr lang="en-US" altLang="ja-JP" sz="2800" dirty="0" smtClean="0">
                <a:latin typeface="+mn-ea"/>
              </a:rPr>
              <a:t>.</a:t>
            </a:r>
          </a:p>
        </p:txBody>
      </p:sp>
      <p:sp>
        <p:nvSpPr>
          <p:cNvPr id="7" name="テキスト ボックス 6"/>
          <p:cNvSpPr txBox="1"/>
          <p:nvPr/>
        </p:nvSpPr>
        <p:spPr>
          <a:xfrm>
            <a:off x="925975" y="1941938"/>
            <a:ext cx="2492990" cy="707886"/>
          </a:xfrm>
          <a:prstGeom prst="rect">
            <a:avLst/>
          </a:prstGeom>
          <a:noFill/>
        </p:spPr>
        <p:txBody>
          <a:bodyPr wrap="none" rtlCol="0">
            <a:spAutoFit/>
          </a:bodyPr>
          <a:lstStyle/>
          <a:p>
            <a:r>
              <a:rPr kumimoji="1" lang="ja-JP" altLang="en-US" sz="4000" dirty="0" smtClean="0">
                <a:hlinkClick r:id="rId3" action="ppaction://hlinkfile"/>
              </a:rPr>
              <a:t>・波の干渉</a:t>
            </a:r>
            <a:endParaRPr kumimoji="1" lang="ja-JP" altLang="en-US" sz="4000" dirty="0"/>
          </a:p>
        </p:txBody>
      </p:sp>
    </p:spTree>
    <p:extLst>
      <p:ext uri="{BB962C8B-B14F-4D97-AF65-F5344CB8AC3E}">
        <p14:creationId xmlns:p14="http://schemas.microsoft.com/office/powerpoint/2010/main" val="1764388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457200" y="0"/>
            <a:ext cx="8229600" cy="373544"/>
          </a:xfrm>
        </p:spPr>
        <p:txBody>
          <a:bodyPr>
            <a:normAutofit fontScale="90000"/>
          </a:bodyPr>
          <a:lstStyle/>
          <a:p>
            <a:r>
              <a:rPr lang="ja-JP" altLang="en-US" sz="2200" dirty="0" smtClean="0"/>
              <a:t>目的</a:t>
            </a:r>
            <a:r>
              <a:rPr lang="en-US" altLang="ja-JP" sz="2200" dirty="0"/>
              <a:t>	</a:t>
            </a:r>
            <a:r>
              <a:rPr lang="en-US" altLang="ja-JP" sz="2200" dirty="0" smtClean="0"/>
              <a:t>	</a:t>
            </a:r>
            <a:r>
              <a:rPr kumimoji="1" lang="ja-JP" altLang="en-US" sz="2200" dirty="0" smtClean="0"/>
              <a:t>手法</a:t>
            </a:r>
            <a:r>
              <a:rPr lang="en-US" altLang="ja-JP" sz="2200" dirty="0"/>
              <a:t>	</a:t>
            </a:r>
            <a:r>
              <a:rPr lang="en-US" altLang="ja-JP" sz="2200" dirty="0" smtClean="0"/>
              <a:t>	</a:t>
            </a:r>
            <a:r>
              <a:rPr lang="ja-JP" altLang="en-US" sz="2200" dirty="0" smtClean="0">
                <a:solidFill>
                  <a:schemeClr val="accent2"/>
                </a:solidFill>
              </a:rPr>
              <a:t>開発</a:t>
            </a:r>
            <a:r>
              <a:rPr kumimoji="1" lang="ja-JP" altLang="en-US" sz="2200" dirty="0" smtClean="0">
                <a:solidFill>
                  <a:schemeClr val="accent2"/>
                </a:solidFill>
              </a:rPr>
              <a:t>結果</a:t>
            </a:r>
            <a:r>
              <a:rPr kumimoji="1" lang="ja-JP" altLang="en-US" dirty="0" smtClean="0"/>
              <a:t>　</a:t>
            </a:r>
            <a:endParaRPr kumimoji="1" lang="ja-JP" altLang="en-US" dirty="0"/>
          </a:p>
        </p:txBody>
      </p:sp>
      <p:sp>
        <p:nvSpPr>
          <p:cNvPr id="6" name="コンテンツ プレースホルダー 5"/>
          <p:cNvSpPr>
            <a:spLocks noGrp="1"/>
          </p:cNvSpPr>
          <p:nvPr>
            <p:ph idx="1"/>
          </p:nvPr>
        </p:nvSpPr>
        <p:spPr>
          <a:xfrm>
            <a:off x="457200" y="1022989"/>
            <a:ext cx="8229600" cy="1802757"/>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3600" dirty="0" smtClean="0"/>
              <a:t>スリット回折の視覚化</a:t>
            </a:r>
            <a:endParaRPr kumimoji="1" lang="ja-JP" altLang="en-US" sz="3600" dirty="0"/>
          </a:p>
        </p:txBody>
      </p:sp>
      <p:sp>
        <p:nvSpPr>
          <p:cNvPr id="4" name="スライド番号プレースホルダー 3"/>
          <p:cNvSpPr>
            <a:spLocks noGrp="1"/>
          </p:cNvSpPr>
          <p:nvPr>
            <p:ph type="sldNum" sz="quarter" idx="12"/>
          </p:nvPr>
        </p:nvSpPr>
        <p:spPr/>
        <p:txBody>
          <a:bodyPr/>
          <a:lstStyle/>
          <a:p>
            <a:r>
              <a:rPr lang="en-US" altLang="ja-JP" sz="2400" dirty="0"/>
              <a:t>8</a:t>
            </a:r>
            <a:endParaRPr kumimoji="1" lang="ja-JP" altLang="en-US" sz="2400" dirty="0"/>
          </a:p>
        </p:txBody>
      </p:sp>
      <p:sp>
        <p:nvSpPr>
          <p:cNvPr id="7" name="テキスト ボックス 6"/>
          <p:cNvSpPr txBox="1"/>
          <p:nvPr/>
        </p:nvSpPr>
        <p:spPr>
          <a:xfrm>
            <a:off x="457200" y="1861557"/>
            <a:ext cx="7370929" cy="707886"/>
          </a:xfrm>
          <a:prstGeom prst="rect">
            <a:avLst/>
          </a:prstGeom>
          <a:noFill/>
        </p:spPr>
        <p:txBody>
          <a:bodyPr wrap="none" rtlCol="0">
            <a:spAutoFit/>
          </a:bodyPr>
          <a:lstStyle/>
          <a:p>
            <a:r>
              <a:rPr kumimoji="1" lang="ja-JP" altLang="en-US" sz="4000" dirty="0" smtClean="0">
                <a:hlinkClick r:id="rId3" action="ppaction://hlinkfile"/>
              </a:rPr>
              <a:t>・スリット回折の視覚化プログラム</a:t>
            </a:r>
            <a:endParaRPr kumimoji="1" lang="ja-JP" altLang="en-US" sz="4000" dirty="0"/>
          </a:p>
        </p:txBody>
      </p:sp>
      <p:sp>
        <p:nvSpPr>
          <p:cNvPr id="8" name="テキスト ボックス 7"/>
          <p:cNvSpPr txBox="1"/>
          <p:nvPr/>
        </p:nvSpPr>
        <p:spPr>
          <a:xfrm>
            <a:off x="738527" y="3401695"/>
            <a:ext cx="6808274" cy="2954655"/>
          </a:xfrm>
          <a:prstGeom prst="rect">
            <a:avLst/>
          </a:prstGeom>
          <a:noFill/>
        </p:spPr>
        <p:txBody>
          <a:bodyPr wrap="none" rtlCol="0">
            <a:spAutoFit/>
          </a:bodyPr>
          <a:lstStyle/>
          <a:p>
            <a:pPr marL="457200" indent="-457200">
              <a:lnSpc>
                <a:spcPct val="150000"/>
              </a:lnSpc>
              <a:buFont typeface="Arial" charset="0"/>
              <a:buChar char="•"/>
            </a:pPr>
            <a:r>
              <a:rPr lang="ja-JP" altLang="en-US" sz="2800" dirty="0" smtClean="0"/>
              <a:t>スリット</a:t>
            </a:r>
            <a:r>
              <a:rPr lang="ja-JP" altLang="en-US" sz="2800" dirty="0"/>
              <a:t>間隙</a:t>
            </a:r>
            <a:endParaRPr lang="en-US" altLang="ja-JP" sz="2800" dirty="0"/>
          </a:p>
          <a:p>
            <a:pPr marL="457200" indent="-457200">
              <a:lnSpc>
                <a:spcPct val="150000"/>
              </a:lnSpc>
              <a:buFont typeface="Arial" charset="0"/>
              <a:buChar char="•"/>
            </a:pPr>
            <a:r>
              <a:rPr lang="ja-JP" altLang="en-US" sz="2800" dirty="0" smtClean="0"/>
              <a:t>波長</a:t>
            </a:r>
            <a:r>
              <a:rPr lang="ja-JP" altLang="en-US" sz="2800" dirty="0"/>
              <a:t>の長さ</a:t>
            </a:r>
            <a:endParaRPr lang="en-US" altLang="ja-JP" sz="2800" dirty="0"/>
          </a:p>
          <a:p>
            <a:pPr>
              <a:lnSpc>
                <a:spcPct val="150000"/>
              </a:lnSpc>
            </a:pPr>
            <a:r>
              <a:rPr lang="ja-JP" altLang="en-US" sz="2800" dirty="0"/>
              <a:t>これらの相対的な度合いに左右されること</a:t>
            </a:r>
            <a:r>
              <a:rPr lang="ja-JP" altLang="en-US" sz="2800" dirty="0" smtClean="0"/>
              <a:t>を</a:t>
            </a:r>
            <a:endParaRPr lang="en-US" altLang="ja-JP" sz="2800" dirty="0" smtClean="0"/>
          </a:p>
          <a:p>
            <a:pPr>
              <a:lnSpc>
                <a:spcPct val="150000"/>
              </a:lnSpc>
            </a:pPr>
            <a:r>
              <a:rPr lang="ja-JP" altLang="en-US" sz="2800" dirty="0" smtClean="0"/>
              <a:t>視覚化</a:t>
            </a:r>
            <a:r>
              <a:rPr lang="ja-JP" altLang="en-US" sz="2800" dirty="0"/>
              <a:t>することに成功</a:t>
            </a:r>
          </a:p>
          <a:p>
            <a:endParaRPr kumimoji="1" lang="ja-JP" altLang="en-US" dirty="0"/>
          </a:p>
        </p:txBody>
      </p:sp>
      <p:sp>
        <p:nvSpPr>
          <p:cNvPr id="9" name="テキスト ボックス 8"/>
          <p:cNvSpPr txBox="1"/>
          <p:nvPr/>
        </p:nvSpPr>
        <p:spPr>
          <a:xfrm>
            <a:off x="457200" y="2962585"/>
            <a:ext cx="1080745" cy="523220"/>
          </a:xfrm>
          <a:prstGeom prst="rect">
            <a:avLst/>
          </a:prstGeom>
          <a:noFill/>
        </p:spPr>
        <p:txBody>
          <a:bodyPr wrap="none" rtlCol="0">
            <a:spAutoFit/>
          </a:bodyPr>
          <a:lstStyle/>
          <a:p>
            <a:r>
              <a:rPr kumimoji="1" lang="ja-JP" altLang="en-US" sz="2800" dirty="0" smtClean="0"/>
              <a:t>結果</a:t>
            </a:r>
            <a:r>
              <a:rPr kumimoji="1" lang="en-US" altLang="ja-JP" sz="2800" dirty="0" smtClean="0"/>
              <a:t> :</a:t>
            </a:r>
            <a:endParaRPr kumimoji="1" lang="ja-JP" altLang="en-US" sz="2800" dirty="0"/>
          </a:p>
        </p:txBody>
      </p:sp>
    </p:spTree>
    <p:extLst>
      <p:ext uri="{BB962C8B-B14F-4D97-AF65-F5344CB8AC3E}">
        <p14:creationId xmlns:p14="http://schemas.microsoft.com/office/powerpoint/2010/main" val="1618044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15457</TotalTime>
  <Words>680</Words>
  <Application>Microsoft Macintosh PowerPoint</Application>
  <PresentationFormat>画面に合わせる (4:3)</PresentationFormat>
  <Paragraphs>125</Paragraphs>
  <Slides>12</Slides>
  <Notes>11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Calibri</vt:lpstr>
      <vt:lpstr>ＭＳ Ｐゴシック</vt:lpstr>
      <vt:lpstr>Arial</vt:lpstr>
      <vt:lpstr>ホワイト</vt:lpstr>
      <vt:lpstr>ホイヘンスの原理の 視覚化プログラムの開発</vt:lpstr>
      <vt:lpstr>目的  手法  開発結果　</vt:lpstr>
      <vt:lpstr>目的  手法  開発結果　</vt:lpstr>
      <vt:lpstr>目的  手法  開発結果　</vt:lpstr>
      <vt:lpstr>開発言語の選定</vt:lpstr>
      <vt:lpstr>ホイヘンスの原理の説明</vt:lpstr>
      <vt:lpstr>素元波の表現法</vt:lpstr>
      <vt:lpstr>目的  手法  開発結果</vt:lpstr>
      <vt:lpstr>目的  手法  開発結果　</vt:lpstr>
      <vt:lpstr>目的  手法  開発結果</vt:lpstr>
      <vt:lpstr>今後の課題 </vt:lpstr>
      <vt:lpstr>　</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Processingによるホイヘンスの原理の視覚化</dc:title>
  <dc:creator>Murakami Daiki</dc:creator>
  <cp:lastModifiedBy>村上　大貴</cp:lastModifiedBy>
  <cp:revision>133</cp:revision>
  <dcterms:created xsi:type="dcterms:W3CDTF">2016-09-07T02:29:29Z</dcterms:created>
  <dcterms:modified xsi:type="dcterms:W3CDTF">2017-03-01T05:32:12Z</dcterms:modified>
</cp:coreProperties>
</file>