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</p:sldIdLst>
  <p:sldSz cy="5143500" cx="9144000"/>
  <p:notesSz cx="6858000" cy="9144000"/>
  <p:embeddedFontLst>
    <p:embeddedFont>
      <p:font typeface="Average"/>
      <p:regular r:id="rId20"/>
    </p:embeddedFont>
    <p:embeddedFont>
      <p:font typeface="Oswald"/>
      <p:regular r:id="rId21"/>
      <p:bold r:id="rId2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Average-regular.fntdata"/><Relationship Id="rId11" Type="http://schemas.openxmlformats.org/officeDocument/2006/relationships/slide" Target="slides/slide6.xml"/><Relationship Id="rId22" Type="http://schemas.openxmlformats.org/officeDocument/2006/relationships/font" Target="fonts/Oswald-bold.fntdata"/><Relationship Id="rId10" Type="http://schemas.openxmlformats.org/officeDocument/2006/relationships/slide" Target="slides/slide5.xml"/><Relationship Id="rId21" Type="http://schemas.openxmlformats.org/officeDocument/2006/relationships/font" Target="fonts/Oswald-regular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slide" Target="slides/slide14.xml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36cbb0683a1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1" name="Google Shape;121;g36cbb0683a1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g36cbb0683a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" name="Google Shape;128;g36cbb0683a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6cbb0683a1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6cbb0683a1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cbb0683a1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6cbb0683a1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8e41ecf1f_0_6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68e41ecf1f_0_6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68e41ecf1f_0_5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68e41ecf1f_0_5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68e41ecf1f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68e41ecf1f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68e41ecf1f_0_5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68e41ecf1f_0_5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6cbb0683a1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6cbb0683a1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68e41ecf1f_0_6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68e41ecf1f_0_6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8e41ecf1f_0_6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8e41ecf1f_0_6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8e41ecf1f_0_6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68e41ecf1f_0_6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36cbb0683a1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36cbb0683a1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4350279" y="2855377"/>
            <a:ext cx="443589" cy="105632"/>
            <a:chOff x="4137525" y="2915950"/>
            <a:chExt cx="869100" cy="207000"/>
          </a:xfrm>
        </p:grpSpPr>
        <p:sp>
          <p:nvSpPr>
            <p:cNvPr id="11" name="Google Shape;11;p2"/>
            <p:cNvSpPr/>
            <p:nvPr/>
          </p:nvSpPr>
          <p:spPr>
            <a:xfrm>
              <a:off x="446857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>
              <a:off x="47996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>
              <a:off x="4137525" y="2915950"/>
              <a:ext cx="207000" cy="207000"/>
            </a:xfrm>
            <a:prstGeom prst="ellipse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4" name="Google Shape;14;p2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671250" y="3174876"/>
            <a:ext cx="78015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255275"/>
            <a:ext cx="8520600" cy="1890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71250" y="2141250"/>
            <a:ext cx="7852200" cy="861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62271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081400"/>
            <a:ext cx="4045200" cy="1710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8452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Oswald"/>
              <a:buNone/>
              <a:defRPr sz="21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late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swald"/>
              <a:buNone/>
              <a:defRPr sz="3000">
                <a:solidFill>
                  <a:schemeClr val="dk1"/>
                </a:solidFill>
                <a:latin typeface="Oswald"/>
                <a:ea typeface="Oswald"/>
                <a:cs typeface="Oswald"/>
                <a:sym typeface="Oswald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verage"/>
              <a:buChar char="●"/>
              <a:defRPr sz="18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●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○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400"/>
              <a:buFont typeface="Average"/>
              <a:buChar char="■"/>
              <a:defRPr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90250" y="4681009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1pPr>
            <a:lvl2pPr lvl="1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2pPr>
            <a:lvl3pPr lvl="2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3pPr>
            <a:lvl4pPr lvl="3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4pPr>
            <a:lvl5pPr lvl="4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5pPr>
            <a:lvl6pPr lvl="5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6pPr>
            <a:lvl7pPr lvl="6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7pPr>
            <a:lvl8pPr lvl="7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8pPr>
            <a:lvl9pPr lvl="8" algn="r">
              <a:buNone/>
              <a:defRPr sz="1000">
                <a:solidFill>
                  <a:schemeClr val="accent3"/>
                </a:solidFill>
                <a:latin typeface="Average"/>
                <a:ea typeface="Average"/>
                <a:cs typeface="Average"/>
                <a:sym typeface="Averag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Relationship Id="rId4" Type="http://schemas.openxmlformats.org/officeDocument/2006/relationships/image" Target="../media/image15.png"/><Relationship Id="rId5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Relationship Id="rId4" Type="http://schemas.openxmlformats.org/officeDocument/2006/relationships/image" Target="../media/image7.png"/><Relationship Id="rId5" Type="http://schemas.openxmlformats.org/officeDocument/2006/relationships/image" Target="../media/image1.png"/><Relationship Id="rId6" Type="http://schemas.openxmlformats.org/officeDocument/2006/relationships/image" Target="../media/image1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6.png"/><Relationship Id="rId4" Type="http://schemas.openxmlformats.org/officeDocument/2006/relationships/image" Target="../media/image12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8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3"/>
          <p:cNvSpPr txBox="1"/>
          <p:nvPr>
            <p:ph type="ctrTitle"/>
          </p:nvPr>
        </p:nvSpPr>
        <p:spPr>
          <a:xfrm>
            <a:off x="671258" y="990800"/>
            <a:ext cx="7801500" cy="17301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3450">
                <a:solidFill>
                  <a:srgbClr val="34343C"/>
                </a:solidFill>
                <a:highlight>
                  <a:srgbClr val="FFFFFF"/>
                </a:highlight>
              </a:rPr>
              <a:t>Система обслуживания банкоматов.</a:t>
            </a:r>
            <a:endParaRPr sz="7500"/>
          </a:p>
        </p:txBody>
      </p:sp>
      <p:sp>
        <p:nvSpPr>
          <p:cNvPr id="60" name="Google Shape;60;p13"/>
          <p:cNvSpPr txBox="1"/>
          <p:nvPr>
            <p:ph idx="1" type="subTitle"/>
          </p:nvPr>
        </p:nvSpPr>
        <p:spPr>
          <a:xfrm>
            <a:off x="6805950" y="3904650"/>
            <a:ext cx="1666800" cy="732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Работу выполняли: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Бодров. Д</a:t>
            </a:r>
            <a:endParaRPr sz="1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ru" sz="1200"/>
              <a:t>Иванен. М</a:t>
            </a:r>
            <a:endParaRPr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25" name="Google Shape;125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9125" y="1330375"/>
            <a:ext cx="7667625" cy="3238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04900" y="1270000"/>
            <a:ext cx="6934200" cy="3181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4"/>
          <p:cNvSpPr txBox="1"/>
          <p:nvPr>
            <p:ph type="title"/>
          </p:nvPr>
        </p:nvSpPr>
        <p:spPr>
          <a:xfrm>
            <a:off x="258375" y="16310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39" name="Google Shape;139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37475" y="735800"/>
            <a:ext cx="6279599" cy="1352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07362" y="1767275"/>
            <a:ext cx="6339826" cy="17280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1" name="Google Shape;141;p2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2875" y="3495325"/>
            <a:ext cx="6568800" cy="147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48" name="Google Shape;148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5725" y="1876425"/>
            <a:ext cx="8772525" cy="1390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6"/>
          <p:cNvSpPr txBox="1"/>
          <p:nvPr>
            <p:ph type="title"/>
          </p:nvPr>
        </p:nvSpPr>
        <p:spPr>
          <a:xfrm>
            <a:off x="895350" y="1911875"/>
            <a:ext cx="7353300" cy="92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ru" sz="6000"/>
              <a:t>СПАСИБО ЗА ВНИМАНИЕ</a:t>
            </a:r>
            <a:endParaRPr sz="60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t/>
            </a:r>
            <a:endParaRPr sz="27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Введение</a:t>
            </a:r>
            <a:endParaRPr/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Банкоматы являются важнейшим инструментом самообслуживания клиентов.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Наш проект моделирует работу банкомата, включая авторизацию по карте и PIN, проверку баланса, снятие и пополнение средств.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ru"/>
              <a:t>В основе лежит база данных MS SQL Server и модуль доступа к данным, реализованный через ADO.NET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Цель проекта</a:t>
            </a:r>
            <a:endParaRPr/>
          </a:p>
        </p:txBody>
      </p:sp>
      <p:sp>
        <p:nvSpPr>
          <p:cNvPr id="72" name="Google Shape;72;p15"/>
          <p:cNvSpPr txBox="1"/>
          <p:nvPr/>
        </p:nvSpPr>
        <p:spPr>
          <a:xfrm>
            <a:off x="311700" y="1249675"/>
            <a:ext cx="6759600" cy="7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 sz="1800">
                <a:solidFill>
                  <a:schemeClr val="dk1"/>
                </a:solidFill>
              </a:rPr>
              <a:t>разработать прототип системы обслуживания банкоматов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Задачи проекта</a:t>
            </a:r>
            <a:endParaRPr/>
          </a:p>
        </p:txBody>
      </p:sp>
      <p:sp>
        <p:nvSpPr>
          <p:cNvPr id="78" name="Google Shape;78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Проанализировать предметную область.</a:t>
            </a:r>
            <a:br>
              <a:rPr lang="r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Спроектировать базу данных.</a:t>
            </a:r>
            <a:br>
              <a:rPr lang="r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ru"/>
              <a:t>Реализовать доступ к данным через ADO.NET.</a:t>
            </a:r>
            <a:br>
              <a:rPr lang="ru"/>
            </a:b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Используемые </a:t>
            </a:r>
            <a:r>
              <a:rPr lang="ru"/>
              <a:t>технологии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5" name="Google Shape;85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7600" y="1606625"/>
            <a:ext cx="2217225" cy="2226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86" name="Google Shape;86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684825" y="1606625"/>
            <a:ext cx="1940525" cy="2226226"/>
          </a:xfrm>
          <a:prstGeom prst="rect">
            <a:avLst/>
          </a:prstGeom>
          <a:noFill/>
          <a:ln>
            <a:noFill/>
          </a:ln>
        </p:spPr>
      </p:pic>
      <p:pic>
        <p:nvPicPr>
          <p:cNvPr id="87" name="Google Shape;87;p1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625350" y="1610725"/>
            <a:ext cx="2217225" cy="2222124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7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842575" y="1614850"/>
            <a:ext cx="1989726" cy="2217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Анализ п</a:t>
            </a:r>
            <a:r>
              <a:rPr lang="ru"/>
              <a:t>редметной области</a:t>
            </a:r>
            <a:endParaRPr/>
          </a:p>
        </p:txBody>
      </p:sp>
      <p:sp>
        <p:nvSpPr>
          <p:cNvPr id="94" name="Google Shape;94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88725" y="1403900"/>
            <a:ext cx="2955175" cy="27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93900" y="1403900"/>
            <a:ext cx="2594825" cy="27414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7" name="Google Shape;97;p18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34325" y="1403899"/>
            <a:ext cx="2730714" cy="27414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258350" y="1021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ER-диаграмма</a:t>
            </a:r>
            <a:endParaRPr/>
          </a:p>
        </p:txBody>
      </p:sp>
      <p:sp>
        <p:nvSpPr>
          <p:cNvPr id="103" name="Google Shape;103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04" name="Google Shape;104;p19" title="diag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7150" y="640075"/>
            <a:ext cx="8862073" cy="4328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Пример интерфейса</a:t>
            </a:r>
            <a:endParaRPr/>
          </a:p>
        </p:txBody>
      </p:sp>
      <p:sp>
        <p:nvSpPr>
          <p:cNvPr id="110" name="Google Shape;110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20550" y="1232850"/>
            <a:ext cx="7902901" cy="3255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ru"/>
              <a:t>Работа программы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8" name="Google Shape;118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7700" y="1345888"/>
            <a:ext cx="7505700" cy="3305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late">
  <a:themeElements>
    <a:clrScheme name="Slate">
      <a:dk1>
        <a:srgbClr val="FFFFFF"/>
      </a:dk1>
      <a:lt1>
        <a:srgbClr val="37474F"/>
      </a:lt1>
      <a:dk2>
        <a:srgbClr val="9E9E9E"/>
      </a:dk2>
      <a:lt2>
        <a:srgbClr val="E0E0E0"/>
      </a:lt2>
      <a:accent1>
        <a:srgbClr val="616161"/>
      </a:accent1>
      <a:accent2>
        <a:srgbClr val="78909C"/>
      </a:accent2>
      <a:accent3>
        <a:srgbClr val="CACACA"/>
      </a:accent3>
      <a:accent4>
        <a:srgbClr val="64FFDA"/>
      </a:accent4>
      <a:accent5>
        <a:srgbClr val="FFD966"/>
      </a:accent5>
      <a:accent6>
        <a:srgbClr val="F5F5F5"/>
      </a:accent6>
      <a:hlink>
        <a:srgbClr val="FFD966"/>
      </a:hlink>
      <a:folHlink>
        <a:srgbClr val="FFD966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