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3"/>
  </p:notesMasterIdLst>
  <p:handoutMasterIdLst>
    <p:handoutMasterId r:id="rId24"/>
  </p:handoutMasterIdLst>
  <p:sldIdLst>
    <p:sldId id="256" r:id="rId3"/>
    <p:sldId id="265" r:id="rId4"/>
    <p:sldId id="257" r:id="rId5"/>
    <p:sldId id="262" r:id="rId6"/>
    <p:sldId id="269" r:id="rId7"/>
    <p:sldId id="270" r:id="rId8"/>
    <p:sldId id="275" r:id="rId9"/>
    <p:sldId id="271" r:id="rId10"/>
    <p:sldId id="273" r:id="rId11"/>
    <p:sldId id="276" r:id="rId12"/>
    <p:sldId id="279" r:id="rId13"/>
    <p:sldId id="282" r:id="rId14"/>
    <p:sldId id="281" r:id="rId15"/>
    <p:sldId id="283" r:id="rId16"/>
    <p:sldId id="285" r:id="rId17"/>
    <p:sldId id="289" r:id="rId18"/>
    <p:sldId id="267" r:id="rId19"/>
    <p:sldId id="286" r:id="rId20"/>
    <p:sldId id="287" r:id="rId21"/>
    <p:sldId id="260" r:id="rId22"/>
  </p:sldIdLst>
  <p:sldSz cx="9144000" cy="6858000" type="screen4x3"/>
  <p:notesSz cx="6858000" cy="9144000"/>
  <p:defaultTextStyle>
    <a:defPPr>
      <a:defRPr lang="ru-RU"/>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CC00"/>
    <a:srgbClr val="B2D2E6"/>
    <a:srgbClr val="17A1C1"/>
    <a:srgbClr val="00499F"/>
    <a:srgbClr val="0CC1E0"/>
    <a:srgbClr val="377F85"/>
    <a:srgbClr val="5D8223"/>
    <a:srgbClr val="397B0D"/>
    <a:srgbClr val="6E8F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4648" autoAdjust="0"/>
  </p:normalViewPr>
  <p:slideViewPr>
    <p:cSldViewPr>
      <p:cViewPr varScale="1">
        <p:scale>
          <a:sx n="70" d="100"/>
          <a:sy n="70" d="100"/>
        </p:scale>
        <p:origin x="1458"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5760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cs typeface="+mn-cs"/>
              </a:defRPr>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cs typeface="+mn-cs"/>
              </a:defRPr>
            </a:lvl1pPr>
          </a:lstStyle>
          <a:p>
            <a:pPr>
              <a:defRPr/>
            </a:pPr>
            <a:endParaRPr lang="ru-RU"/>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cs typeface="+mn-cs"/>
              </a:defRPr>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DEE1262-3A3D-43B5-9FCE-45F649FAF98C}" type="slidenum">
              <a:rPr lang="ru-RU" altLang="en-US"/>
              <a:pPr>
                <a:defRPr/>
              </a:pPr>
              <a:t>‹#›</a:t>
            </a:fld>
            <a:endParaRPr lang="ru-RU" altLang="en-US"/>
          </a:p>
        </p:txBody>
      </p:sp>
    </p:spTree>
    <p:extLst>
      <p:ext uri="{BB962C8B-B14F-4D97-AF65-F5344CB8AC3E}">
        <p14:creationId xmlns:p14="http://schemas.microsoft.com/office/powerpoint/2010/main" val="24250466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EE1262-3A3D-43B5-9FCE-45F649FAF98C}" type="slidenum">
              <a:rPr lang="ru-RU" altLang="en-US" smtClean="0"/>
              <a:pPr>
                <a:defRPr/>
              </a:pPr>
              <a:t>13</a:t>
            </a:fld>
            <a:endParaRPr lang="ru-RU" altLang="en-US"/>
          </a:p>
        </p:txBody>
      </p:sp>
    </p:spTree>
    <p:extLst>
      <p:ext uri="{BB962C8B-B14F-4D97-AF65-F5344CB8AC3E}">
        <p14:creationId xmlns:p14="http://schemas.microsoft.com/office/powerpoint/2010/main" val="3337636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771775" y="3141663"/>
            <a:ext cx="5903913" cy="1109662"/>
          </a:xfrm>
          <a:effectLst>
            <a:outerShdw dist="17961" dir="2700000" algn="ctr" rotWithShape="0">
              <a:schemeClr val="bg2"/>
            </a:outerShdw>
          </a:effectLst>
        </p:spPr>
        <p:txBody>
          <a:bodyPr/>
          <a:lstStyle>
            <a:lvl1pPr>
              <a:defRPr sz="3200"/>
            </a:lvl1pPr>
          </a:lstStyle>
          <a:p>
            <a:pPr lvl="0"/>
            <a:r>
              <a:rPr lang="vi-VN" noProof="0" smtClean="0"/>
              <a:t>Bấm &amp; sửa kiểu tiêu đề</a:t>
            </a:r>
            <a:endParaRPr lang="ru-RU" noProof="0" smtClean="0"/>
          </a:p>
        </p:txBody>
      </p:sp>
      <p:sp>
        <p:nvSpPr>
          <p:cNvPr id="5123" name="Rectangle 3"/>
          <p:cNvSpPr>
            <a:spLocks noGrp="1" noChangeArrowheads="1"/>
          </p:cNvSpPr>
          <p:nvPr>
            <p:ph type="subTitle" idx="1"/>
          </p:nvPr>
        </p:nvSpPr>
        <p:spPr>
          <a:xfrm>
            <a:off x="2771775" y="3813175"/>
            <a:ext cx="5903913" cy="696913"/>
          </a:xfrm>
          <a:effectLst>
            <a:outerShdw dist="17961" dir="2700000" algn="ctr" rotWithShape="0">
              <a:schemeClr val="bg2"/>
            </a:outerShdw>
          </a:effectLst>
        </p:spPr>
        <p:txBody>
          <a:bodyPr/>
          <a:lstStyle>
            <a:lvl1pPr marL="0" indent="0" algn="r">
              <a:buFontTx/>
              <a:buNone/>
              <a:defRPr sz="2400" b="1"/>
            </a:lvl1pPr>
          </a:lstStyle>
          <a:p>
            <a:pPr lvl="0"/>
            <a:r>
              <a:rPr lang="vi-VN" noProof="0" smtClean="0"/>
              <a:t>Bấm &amp; sửa kiểu phụ đề</a:t>
            </a:r>
            <a:endParaRPr lang="ru-RU" noProof="0" smtClean="0"/>
          </a:p>
        </p:txBody>
      </p:sp>
    </p:spTree>
    <p:extLst>
      <p:ext uri="{BB962C8B-B14F-4D97-AF65-F5344CB8AC3E}">
        <p14:creationId xmlns:p14="http://schemas.microsoft.com/office/powerpoint/2010/main" val="246499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Tree>
    <p:extLst>
      <p:ext uri="{BB962C8B-B14F-4D97-AF65-F5344CB8AC3E}">
        <p14:creationId xmlns:p14="http://schemas.microsoft.com/office/powerpoint/2010/main" val="57904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084888" y="1268413"/>
            <a:ext cx="1871662" cy="5472112"/>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468313" y="1268413"/>
            <a:ext cx="5464175" cy="5472112"/>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Tree>
    <p:extLst>
      <p:ext uri="{BB962C8B-B14F-4D97-AF65-F5344CB8AC3E}">
        <p14:creationId xmlns:p14="http://schemas.microsoft.com/office/powerpoint/2010/main" val="3945529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2" name="Tiêu đề 1"/>
          <p:cNvSpPr>
            <a:spLocks noGrp="1"/>
          </p:cNvSpPr>
          <p:nvPr>
            <p:ph type="ctrTitle"/>
          </p:nvPr>
        </p:nvSpPr>
        <p:spPr>
          <a:xfrm>
            <a:off x="685800" y="2130425"/>
            <a:ext cx="7772400" cy="1470025"/>
          </a:xfrm>
        </p:spPr>
        <p:txBody>
          <a:bodyPr/>
          <a:lstStyle/>
          <a:p>
            <a:r>
              <a:rPr lang="vi-VN" smtClean="0"/>
              <a:t>Bấm &amp; sửa kiểu tiêu đề</a:t>
            </a:r>
            <a:endParaRPr lang="en-US"/>
          </a:p>
        </p:txBody>
      </p:sp>
      <p:sp>
        <p:nvSpPr>
          <p:cNvPr id="3" name="Tiêu đề phụ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vi-VN" smtClean="0"/>
              <a:t>Bấm &amp; sửa kiểu phụ đề</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B9FCF40-396F-4453-85F7-5B16E554E8DF}" type="slidenum">
              <a:rPr lang="ru-RU" altLang="en-US"/>
              <a:pPr>
                <a:defRPr/>
              </a:pPr>
              <a:t>‹#›</a:t>
            </a:fld>
            <a:endParaRPr lang="ru-RU" altLang="en-US"/>
          </a:p>
        </p:txBody>
      </p:sp>
    </p:spTree>
    <p:extLst>
      <p:ext uri="{BB962C8B-B14F-4D97-AF65-F5344CB8AC3E}">
        <p14:creationId xmlns:p14="http://schemas.microsoft.com/office/powerpoint/2010/main" val="250683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2F02CABE-E28E-455E-83AE-BBDA98E5A1CA}" type="slidenum">
              <a:rPr lang="ru-RU" altLang="en-US"/>
              <a:pPr>
                <a:defRPr/>
              </a:pPr>
              <a:t>‹#›</a:t>
            </a:fld>
            <a:endParaRPr lang="ru-RU" altLang="en-US"/>
          </a:p>
        </p:txBody>
      </p:sp>
    </p:spTree>
    <p:extLst>
      <p:ext uri="{BB962C8B-B14F-4D97-AF65-F5344CB8AC3E}">
        <p14:creationId xmlns:p14="http://schemas.microsoft.com/office/powerpoint/2010/main" val="2985024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Bấm &amp; sửa kiểu tiêu đề</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474A8D31-9209-42BE-B31D-3EAF7619C39D}" type="slidenum">
              <a:rPr lang="ru-RU" altLang="en-US"/>
              <a:pPr>
                <a:defRPr/>
              </a:pPr>
              <a:t>‹#›</a:t>
            </a:fld>
            <a:endParaRPr lang="ru-RU" altLang="en-US"/>
          </a:p>
        </p:txBody>
      </p:sp>
    </p:spTree>
    <p:extLst>
      <p:ext uri="{BB962C8B-B14F-4D97-AF65-F5344CB8AC3E}">
        <p14:creationId xmlns:p14="http://schemas.microsoft.com/office/powerpoint/2010/main" val="1042151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A005A7C9-1DB3-4875-B6A9-02B1C92E3F4F}" type="slidenum">
              <a:rPr lang="ru-RU" altLang="en-US"/>
              <a:pPr>
                <a:defRPr/>
              </a:pPr>
              <a:t>‹#›</a:t>
            </a:fld>
            <a:endParaRPr lang="ru-RU" altLang="en-US"/>
          </a:p>
        </p:txBody>
      </p:sp>
    </p:spTree>
    <p:extLst>
      <p:ext uri="{BB962C8B-B14F-4D97-AF65-F5344CB8AC3E}">
        <p14:creationId xmlns:p14="http://schemas.microsoft.com/office/powerpoint/2010/main" val="1087181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89F3344D-E621-46E6-8FCF-13BE4FBE5356}" type="slidenum">
              <a:rPr lang="ru-RU" altLang="en-US"/>
              <a:pPr>
                <a:defRPr/>
              </a:pPr>
              <a:t>‹#›</a:t>
            </a:fld>
            <a:endParaRPr lang="ru-RU" altLang="en-US"/>
          </a:p>
        </p:txBody>
      </p:sp>
    </p:spTree>
    <p:extLst>
      <p:ext uri="{BB962C8B-B14F-4D97-AF65-F5344CB8AC3E}">
        <p14:creationId xmlns:p14="http://schemas.microsoft.com/office/powerpoint/2010/main" val="2626674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77073B3A-63BF-4AFF-8665-C07CAEFC51C0}" type="slidenum">
              <a:rPr lang="ru-RU" altLang="en-US"/>
              <a:pPr>
                <a:defRPr/>
              </a:pPr>
              <a:t>‹#›</a:t>
            </a:fld>
            <a:endParaRPr lang="ru-RU" altLang="en-US"/>
          </a:p>
        </p:txBody>
      </p:sp>
    </p:spTree>
    <p:extLst>
      <p:ext uri="{BB962C8B-B14F-4D97-AF65-F5344CB8AC3E}">
        <p14:creationId xmlns:p14="http://schemas.microsoft.com/office/powerpoint/2010/main" val="1053439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9AD23A44-A2BD-4485-83C6-FE710217443B}" type="slidenum">
              <a:rPr lang="ru-RU" altLang="en-US"/>
              <a:pPr>
                <a:defRPr/>
              </a:pPr>
              <a:t>‹#›</a:t>
            </a:fld>
            <a:endParaRPr lang="ru-RU" altLang="en-US"/>
          </a:p>
        </p:txBody>
      </p:sp>
    </p:spTree>
    <p:extLst>
      <p:ext uri="{BB962C8B-B14F-4D97-AF65-F5344CB8AC3E}">
        <p14:creationId xmlns:p14="http://schemas.microsoft.com/office/powerpoint/2010/main" val="221535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0AA07622-6998-4C92-9E7B-8535359F4F05}" type="slidenum">
              <a:rPr lang="ru-RU" altLang="en-US"/>
              <a:pPr>
                <a:defRPr/>
              </a:pPr>
              <a:t>‹#›</a:t>
            </a:fld>
            <a:endParaRPr lang="ru-RU" altLang="en-US"/>
          </a:p>
        </p:txBody>
      </p:sp>
    </p:spTree>
    <p:extLst>
      <p:ext uri="{BB962C8B-B14F-4D97-AF65-F5344CB8AC3E}">
        <p14:creationId xmlns:p14="http://schemas.microsoft.com/office/powerpoint/2010/main" val="393949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Tree>
    <p:extLst>
      <p:ext uri="{BB962C8B-B14F-4D97-AF65-F5344CB8AC3E}">
        <p14:creationId xmlns:p14="http://schemas.microsoft.com/office/powerpoint/2010/main" val="582184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76A642EE-3582-4817-BE4A-78665029D222}" type="slidenum">
              <a:rPr lang="ru-RU" altLang="en-US"/>
              <a:pPr>
                <a:defRPr/>
              </a:pPr>
              <a:t>‹#›</a:t>
            </a:fld>
            <a:endParaRPr lang="ru-RU" altLang="en-US"/>
          </a:p>
        </p:txBody>
      </p:sp>
    </p:spTree>
    <p:extLst>
      <p:ext uri="{BB962C8B-B14F-4D97-AF65-F5344CB8AC3E}">
        <p14:creationId xmlns:p14="http://schemas.microsoft.com/office/powerpoint/2010/main" val="11130828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5457249F-B886-49E1-96FC-FE4B52C3CCC5}" type="slidenum">
              <a:rPr lang="ru-RU" altLang="en-US"/>
              <a:pPr>
                <a:defRPr/>
              </a:pPr>
              <a:t>‹#›</a:t>
            </a:fld>
            <a:endParaRPr lang="ru-RU" altLang="en-US"/>
          </a:p>
        </p:txBody>
      </p:sp>
    </p:spTree>
    <p:extLst>
      <p:ext uri="{BB962C8B-B14F-4D97-AF65-F5344CB8AC3E}">
        <p14:creationId xmlns:p14="http://schemas.microsoft.com/office/powerpoint/2010/main" val="15119765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992938" y="274638"/>
            <a:ext cx="1693862" cy="5851525"/>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1908175" y="274638"/>
            <a:ext cx="4932363" cy="58515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85D48B03-7102-4F84-A08A-1358D8BA84F6}" type="slidenum">
              <a:rPr lang="ru-RU" altLang="en-US"/>
              <a:pPr>
                <a:defRPr/>
              </a:pPr>
              <a:t>‹#›</a:t>
            </a:fld>
            <a:endParaRPr lang="ru-RU" altLang="en-US"/>
          </a:p>
        </p:txBody>
      </p:sp>
    </p:spTree>
    <p:extLst>
      <p:ext uri="{BB962C8B-B14F-4D97-AF65-F5344CB8AC3E}">
        <p14:creationId xmlns:p14="http://schemas.microsoft.com/office/powerpoint/2010/main" val="325028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Bấm &amp; sửa kiểu tiêu đề</a:t>
            </a:r>
          </a:p>
        </p:txBody>
      </p:sp>
    </p:spTree>
    <p:extLst>
      <p:ext uri="{BB962C8B-B14F-4D97-AF65-F5344CB8AC3E}">
        <p14:creationId xmlns:p14="http://schemas.microsoft.com/office/powerpoint/2010/main" val="290076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5397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43243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Tree>
    <p:extLst>
      <p:ext uri="{BB962C8B-B14F-4D97-AF65-F5344CB8AC3E}">
        <p14:creationId xmlns:p14="http://schemas.microsoft.com/office/powerpoint/2010/main" val="45906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Tree>
    <p:extLst>
      <p:ext uri="{BB962C8B-B14F-4D97-AF65-F5344CB8AC3E}">
        <p14:creationId xmlns:p14="http://schemas.microsoft.com/office/powerpoint/2010/main" val="167673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Tree>
    <p:extLst>
      <p:ext uri="{BB962C8B-B14F-4D97-AF65-F5344CB8AC3E}">
        <p14:creationId xmlns:p14="http://schemas.microsoft.com/office/powerpoint/2010/main" val="326811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3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Tree>
    <p:extLst>
      <p:ext uri="{BB962C8B-B14F-4D97-AF65-F5344CB8AC3E}">
        <p14:creationId xmlns:p14="http://schemas.microsoft.com/office/powerpoint/2010/main" val="246985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vi-VN" noProof="0" smtClean="0"/>
              <a:t>Bấm biểu tượng để thêm hình ảnh</a:t>
            </a:r>
            <a:endParaRPr lang="en-US" noProof="0"/>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Tree>
    <p:extLst>
      <p:ext uri="{BB962C8B-B14F-4D97-AF65-F5344CB8AC3E}">
        <p14:creationId xmlns:p14="http://schemas.microsoft.com/office/powerpoint/2010/main" val="175588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68413"/>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vi-VN" altLang="en-US" smtClean="0"/>
              <a:t>Bấm &amp; sửa kiểu tiêu đề</a:t>
            </a:r>
            <a:endParaRPr lang="ru-RU" altLang="en-US" smtClean="0"/>
          </a:p>
        </p:txBody>
      </p:sp>
      <p:sp>
        <p:nvSpPr>
          <p:cNvPr id="1027" name="Rectangle 3"/>
          <p:cNvSpPr>
            <a:spLocks noGrp="1" noChangeArrowheads="1"/>
          </p:cNvSpPr>
          <p:nvPr>
            <p:ph type="body" idx="1"/>
          </p:nvPr>
        </p:nvSpPr>
        <p:spPr bwMode="auto">
          <a:xfrm>
            <a:off x="539750" y="1844675"/>
            <a:ext cx="74168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ltLang="en-US" smtClean="0"/>
              <a:t>Bấm &amp; sửa kiểu tiêu đề</a:t>
            </a:r>
          </a:p>
          <a:p>
            <a:pPr lvl="1"/>
            <a:r>
              <a:rPr lang="vi-VN" altLang="en-US" smtClean="0"/>
              <a:t>Mức hai</a:t>
            </a:r>
          </a:p>
          <a:p>
            <a:pPr lvl="2"/>
            <a:r>
              <a:rPr lang="vi-VN" altLang="en-US" smtClean="0"/>
              <a:t>Mức ba</a:t>
            </a:r>
          </a:p>
          <a:p>
            <a:pPr lvl="3"/>
            <a:r>
              <a:rPr lang="vi-VN" altLang="en-US" smtClean="0"/>
              <a:t>Mức bốn</a:t>
            </a:r>
          </a:p>
          <a:p>
            <a:pPr lvl="4"/>
            <a:r>
              <a:rPr lang="vi-VN" altLang="en-US" smtClean="0"/>
              <a:t>Mức năm</a:t>
            </a:r>
            <a:endParaRPr lang="ru-RU" altLang="en-US" smtClean="0"/>
          </a:p>
        </p:txBody>
      </p:sp>
    </p:spTree>
  </p:cSld>
  <p:clrMap bg1="lt1" tx1="dk1" bg2="lt2" tx2="dk2" accent1="accent1" accent2="accent2" accent3="accent3" accent4="accent4" accent5="accent5" accent6="accent6" hlink="hlink" folHlink="folHlink"/>
  <p:sldLayoutIdLst>
    <p:sldLayoutId id="2147483875"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r" rtl="0" eaLnBrk="0" fontAlgn="base" hangingPunct="0">
        <a:spcBef>
          <a:spcPct val="0"/>
        </a:spcBef>
        <a:spcAft>
          <a:spcPct val="0"/>
        </a:spcAft>
        <a:defRPr sz="3600" b="1">
          <a:solidFill>
            <a:schemeClr val="tx2"/>
          </a:solidFill>
          <a:latin typeface="+mj-lt"/>
          <a:ea typeface="+mj-ea"/>
          <a:cs typeface="+mj-cs"/>
        </a:defRPr>
      </a:lvl1pPr>
      <a:lvl2pPr algn="r" rtl="0" eaLnBrk="0" fontAlgn="base" hangingPunct="0">
        <a:spcBef>
          <a:spcPct val="0"/>
        </a:spcBef>
        <a:spcAft>
          <a:spcPct val="0"/>
        </a:spcAft>
        <a:defRPr sz="3600" b="1">
          <a:solidFill>
            <a:schemeClr val="tx2"/>
          </a:solidFill>
          <a:latin typeface="Verdana" pitchFamily="34" charset="0"/>
        </a:defRPr>
      </a:lvl2pPr>
      <a:lvl3pPr algn="r" rtl="0" eaLnBrk="0" fontAlgn="base" hangingPunct="0">
        <a:spcBef>
          <a:spcPct val="0"/>
        </a:spcBef>
        <a:spcAft>
          <a:spcPct val="0"/>
        </a:spcAft>
        <a:defRPr sz="3600" b="1">
          <a:solidFill>
            <a:schemeClr val="tx2"/>
          </a:solidFill>
          <a:latin typeface="Verdana" pitchFamily="34" charset="0"/>
        </a:defRPr>
      </a:lvl3pPr>
      <a:lvl4pPr algn="r" rtl="0" eaLnBrk="0" fontAlgn="base" hangingPunct="0">
        <a:spcBef>
          <a:spcPct val="0"/>
        </a:spcBef>
        <a:spcAft>
          <a:spcPct val="0"/>
        </a:spcAft>
        <a:defRPr sz="3600" b="1">
          <a:solidFill>
            <a:schemeClr val="tx2"/>
          </a:solidFill>
          <a:latin typeface="Verdana" pitchFamily="34" charset="0"/>
        </a:defRPr>
      </a:lvl4pPr>
      <a:lvl5pPr algn="r" rtl="0" eaLnBrk="0" fontAlgn="base" hangingPunct="0">
        <a:spcBef>
          <a:spcPct val="0"/>
        </a:spcBef>
        <a:spcAft>
          <a:spcPct val="0"/>
        </a:spcAft>
        <a:defRPr sz="3600" b="1">
          <a:solidFill>
            <a:schemeClr val="tx2"/>
          </a:solidFill>
          <a:latin typeface="Verdana" pitchFamily="34" charset="0"/>
        </a:defRPr>
      </a:lvl5pPr>
      <a:lvl6pPr marL="457200" algn="r" rtl="0" eaLnBrk="1" fontAlgn="base" hangingPunct="1">
        <a:spcBef>
          <a:spcPct val="0"/>
        </a:spcBef>
        <a:spcAft>
          <a:spcPct val="0"/>
        </a:spcAft>
        <a:defRPr sz="3600" b="1">
          <a:solidFill>
            <a:schemeClr val="tx2"/>
          </a:solidFill>
          <a:latin typeface="Verdana" pitchFamily="34" charset="0"/>
        </a:defRPr>
      </a:lvl6pPr>
      <a:lvl7pPr marL="914400" algn="r" rtl="0" eaLnBrk="1" fontAlgn="base" hangingPunct="1">
        <a:spcBef>
          <a:spcPct val="0"/>
        </a:spcBef>
        <a:spcAft>
          <a:spcPct val="0"/>
        </a:spcAft>
        <a:defRPr sz="3600" b="1">
          <a:solidFill>
            <a:schemeClr val="tx2"/>
          </a:solidFill>
          <a:latin typeface="Verdana" pitchFamily="34" charset="0"/>
        </a:defRPr>
      </a:lvl7pPr>
      <a:lvl8pPr marL="1371600" algn="r" rtl="0" eaLnBrk="1" fontAlgn="base" hangingPunct="1">
        <a:spcBef>
          <a:spcPct val="0"/>
        </a:spcBef>
        <a:spcAft>
          <a:spcPct val="0"/>
        </a:spcAft>
        <a:defRPr sz="3600" b="1">
          <a:solidFill>
            <a:schemeClr val="tx2"/>
          </a:solidFill>
          <a:latin typeface="Verdana" pitchFamily="34" charset="0"/>
        </a:defRPr>
      </a:lvl8pPr>
      <a:lvl9pPr marL="1828800" algn="r" rtl="0" eaLnBrk="1" fontAlgn="base" hangingPunct="1">
        <a:spcBef>
          <a:spcPct val="0"/>
        </a:spcBef>
        <a:spcAft>
          <a:spcPct val="0"/>
        </a:spcAft>
        <a:defRPr sz="3600" b="1">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2"/>
          </a:solidFill>
          <a:latin typeface="+mn-lt"/>
        </a:defRPr>
      </a:lvl2pPr>
      <a:lvl3pPr marL="1143000" indent="-228600" algn="l" rtl="0" eaLnBrk="0" fontAlgn="base" hangingPunct="0">
        <a:spcBef>
          <a:spcPct val="20000"/>
        </a:spcBef>
        <a:spcAft>
          <a:spcPct val="0"/>
        </a:spcAft>
        <a:buChar char="•"/>
        <a:defRPr sz="2400">
          <a:solidFill>
            <a:schemeClr val="tx2"/>
          </a:solidFill>
          <a:latin typeface="+mn-lt"/>
        </a:defRPr>
      </a:lvl3pPr>
      <a:lvl4pPr marL="1600200" indent="-228600" algn="l" rtl="0" eaLnBrk="0" fontAlgn="base" hangingPunct="0">
        <a:spcBef>
          <a:spcPct val="20000"/>
        </a:spcBef>
        <a:spcAft>
          <a:spcPct val="0"/>
        </a:spcAft>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79613" y="274638"/>
            <a:ext cx="67071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Click to edit Master title style</a:t>
            </a:r>
          </a:p>
        </p:txBody>
      </p:sp>
      <p:sp>
        <p:nvSpPr>
          <p:cNvPr id="2051"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latin typeface="Arial" charset="0"/>
                <a:cs typeface="+mn-cs"/>
              </a:defRPr>
            </a:lvl1pPr>
          </a:lstStyle>
          <a:p>
            <a:pPr>
              <a:defRPr/>
            </a:pPr>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cs typeface="+mn-cs"/>
              </a:defRPr>
            </a:lvl1pPr>
          </a:lstStyle>
          <a:p>
            <a:pPr>
              <a:defRPr/>
            </a:pPr>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0535E4B9-50D6-4BC4-9396-BCADF519EB1C}" type="slidenum">
              <a:rPr lang="ru-RU" altLang="en-US"/>
              <a:pPr>
                <a:defRPr/>
              </a:pPr>
              <a:t>‹#›</a:t>
            </a:fld>
            <a:endParaRPr lang="ru-RU" alt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Verdana" pitchFamily="34" charset="0"/>
        </a:defRPr>
      </a:lvl2pPr>
      <a:lvl3pPr algn="ctr" rtl="0" eaLnBrk="0" fontAlgn="base" hangingPunct="0">
        <a:spcBef>
          <a:spcPct val="0"/>
        </a:spcBef>
        <a:spcAft>
          <a:spcPct val="0"/>
        </a:spcAft>
        <a:defRPr sz="4400">
          <a:solidFill>
            <a:schemeClr val="tx2"/>
          </a:solidFill>
          <a:latin typeface="Verdana" pitchFamily="34" charset="0"/>
        </a:defRPr>
      </a:lvl3pPr>
      <a:lvl4pPr algn="ctr" rtl="0" eaLnBrk="0" fontAlgn="base" hangingPunct="0">
        <a:spcBef>
          <a:spcPct val="0"/>
        </a:spcBef>
        <a:spcAft>
          <a:spcPct val="0"/>
        </a:spcAft>
        <a:defRPr sz="4400">
          <a:solidFill>
            <a:schemeClr val="tx2"/>
          </a:solidFill>
          <a:latin typeface="Verdana" pitchFamily="34" charset="0"/>
        </a:defRPr>
      </a:lvl4pPr>
      <a:lvl5pPr algn="ctr" rtl="0" eaLnBrk="0" fontAlgn="base" hangingPunct="0">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13.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5.xml"/><Relationship Id="rId5" Type="http://schemas.openxmlformats.org/officeDocument/2006/relationships/image" Target="../media/image17.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a:xfrm>
            <a:off x="-152400" y="5638800"/>
            <a:ext cx="6753225" cy="685800"/>
          </a:xfrm>
        </p:spPr>
        <p:txBody>
          <a:bodyPr/>
          <a:lstStyle/>
          <a:p>
            <a:pPr algn="ctr" eaLnBrk="1" hangingPunct="1"/>
            <a:r>
              <a:rPr lang="vi-VN" altLang="en-US" sz="2800" smtClean="0"/>
              <a:t>Công nghiệp hóa, hiện đại hóa gắn với phát triển kinh tế tri thức tại Việt Nam</a:t>
            </a:r>
            <a:endParaRPr lang="en-US" altLang="en-US" sz="2800" dirty="0" smtClean="0"/>
          </a:p>
        </p:txBody>
      </p:sp>
      <p:sp>
        <p:nvSpPr>
          <p:cNvPr id="5" name="TextBox 4"/>
          <p:cNvSpPr txBox="1"/>
          <p:nvPr/>
        </p:nvSpPr>
        <p:spPr>
          <a:xfrm>
            <a:off x="76200" y="0"/>
            <a:ext cx="4953000" cy="1015663"/>
          </a:xfrm>
          <a:prstGeom prst="rect">
            <a:avLst/>
          </a:prstGeom>
          <a:noFill/>
        </p:spPr>
        <p:txBody>
          <a:bodyPr>
            <a:spAutoFit/>
          </a:bodyPr>
          <a:lstStyle/>
          <a:p>
            <a:pPr eaLnBrk="1" hangingPunct="1">
              <a:defRPr/>
            </a:pPr>
            <a:r>
              <a:rPr lang="vi-VN" sz="2000" dirty="0">
                <a:ln>
                  <a:solidFill>
                    <a:srgbClr val="00499F"/>
                  </a:solidFill>
                </a:ln>
              </a:rPr>
              <a:t>Môn học:</a:t>
            </a:r>
          </a:p>
          <a:p>
            <a:pPr algn="ctr" eaLnBrk="1" hangingPunct="1">
              <a:defRPr/>
            </a:pPr>
            <a:r>
              <a:rPr lang="vi-VN" sz="2000" dirty="0">
                <a:ln>
                  <a:solidFill>
                    <a:srgbClr val="00499F"/>
                  </a:solidFill>
                </a:ln>
              </a:rPr>
              <a:t>Đường lối cách mạng của Đảng cộng sản Việt Nam</a:t>
            </a:r>
            <a:endParaRPr lang="en-US" sz="2000" dirty="0">
              <a:ln>
                <a:solidFill>
                  <a:srgbClr val="00499F"/>
                </a:solidFill>
              </a:l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p:cNvGrpSpPr>
          <p:nvPr/>
        </p:nvGrpSpPr>
        <p:grpSpPr bwMode="auto">
          <a:xfrm>
            <a:off x="1828801" y="76200"/>
            <a:ext cx="4724400" cy="923424"/>
            <a:chOff x="912" y="1008"/>
            <a:chExt cx="3984" cy="921"/>
          </a:xfrm>
        </p:grpSpPr>
        <p:sp>
          <p:nvSpPr>
            <p:cNvPr id="6"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har char="•"/>
                <a:defRPr sz="2800">
                  <a:solidFill>
                    <a:schemeClr val="tx2"/>
                  </a:solidFill>
                  <a:latin typeface="Verdana" panose="020B0604030504040204" pitchFamily="34" charset="0"/>
                </a:defRPr>
              </a:lvl1pPr>
              <a:lvl2pPr marL="742950" indent="-285750">
                <a:spcBef>
                  <a:spcPct val="20000"/>
                </a:spcBef>
                <a:buChar char="–"/>
                <a:defRPr sz="2400" b="1">
                  <a:solidFill>
                    <a:schemeClr val="tx2"/>
                  </a:solidFill>
                  <a:latin typeface="Verdana" panose="020B0604030504040204" pitchFamily="34" charset="0"/>
                </a:defRPr>
              </a:lvl2pPr>
              <a:lvl3pPr marL="1143000" indent="-228600">
                <a:spcBef>
                  <a:spcPct val="20000"/>
                </a:spcBef>
                <a:buChar char="•"/>
                <a:defRPr sz="2400">
                  <a:solidFill>
                    <a:schemeClr val="tx2"/>
                  </a:solidFill>
                  <a:latin typeface="Verdana" panose="020B0604030504040204" pitchFamily="34" charset="0"/>
                </a:defRPr>
              </a:lvl3pPr>
              <a:lvl4pPr marL="1600200" indent="-228600">
                <a:spcBef>
                  <a:spcPct val="20000"/>
                </a:spcBef>
                <a:buChar char="–"/>
                <a:defRPr sz="2000">
                  <a:solidFill>
                    <a:schemeClr val="tx2"/>
                  </a:solidFill>
                  <a:latin typeface="Verdana" panose="020B0604030504040204" pitchFamily="34" charset="0"/>
                </a:defRPr>
              </a:lvl4pPr>
              <a:lvl5pPr marL="2057400" indent="-228600">
                <a:spcBef>
                  <a:spcPct val="20000"/>
                </a:spcBef>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2"/>
                  </a:solidFill>
                  <a:latin typeface="Verdana" panose="020B0604030504040204" pitchFamily="34"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grpSp>
          <p:nvGrpSpPr>
            <p:cNvPr id="7" name="Group 5"/>
            <p:cNvGrpSpPr>
              <a:grpSpLocks/>
            </p:cNvGrpSpPr>
            <p:nvPr/>
          </p:nvGrpSpPr>
          <p:grpSpPr bwMode="auto">
            <a:xfrm>
              <a:off x="999" y="1092"/>
              <a:ext cx="768" cy="746"/>
              <a:chOff x="999" y="1092"/>
              <a:chExt cx="768" cy="746"/>
            </a:xfrm>
          </p:grpSpPr>
          <p:sp>
            <p:nvSpPr>
              <p:cNvPr id="9" name="AutoShape 6"/>
              <p:cNvSpPr>
                <a:spLocks noChangeArrowheads="1"/>
              </p:cNvSpPr>
              <p:nvPr/>
            </p:nvSpPr>
            <p:spPr bwMode="gray">
              <a:xfrm>
                <a:off x="999" y="1092"/>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dirty="0">
                  <a:latin typeface="Arial" charset="0"/>
                  <a:cs typeface="+mn-cs"/>
                </a:endParaRPr>
              </a:p>
            </p:txBody>
          </p:sp>
          <p:sp>
            <p:nvSpPr>
              <p:cNvPr id="10" name="Freeform 7"/>
              <p:cNvSpPr>
                <a:spLocks/>
              </p:cNvSpPr>
              <p:nvPr/>
            </p:nvSpPr>
            <p:spPr bwMode="gray">
              <a:xfrm>
                <a:off x="1047" y="113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latin typeface="Arial" charset="0"/>
                  <a:cs typeface="+mn-cs"/>
                </a:endParaRPr>
              </a:p>
            </p:txBody>
          </p:sp>
          <p:sp>
            <p:nvSpPr>
              <p:cNvPr id="11" name="Text Box 8"/>
              <p:cNvSpPr txBox="1">
                <a:spLocks noChangeArrowheads="1"/>
              </p:cNvSpPr>
              <p:nvPr/>
            </p:nvSpPr>
            <p:spPr bwMode="gray">
              <a:xfrm>
                <a:off x="1242" y="1185"/>
                <a:ext cx="275"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vi-VN" sz="2800" dirty="0">
                    <a:solidFill>
                      <a:srgbClr val="FFFFFF"/>
                    </a:solidFill>
                    <a:effectLst>
                      <a:outerShdw blurRad="38100" dist="38100" dir="2700000" algn="tl">
                        <a:srgbClr val="C0C0C0"/>
                      </a:outerShdw>
                    </a:effectLst>
                    <a:latin typeface="Arial" charset="0"/>
                    <a:cs typeface="+mn-cs"/>
                  </a:rPr>
                  <a:t>II</a:t>
                </a:r>
                <a:endParaRPr lang="en-US" sz="2800" dirty="0">
                  <a:solidFill>
                    <a:srgbClr val="FFFFFF"/>
                  </a:solidFill>
                  <a:effectLst>
                    <a:outerShdw blurRad="38100" dist="38100" dir="2700000" algn="tl">
                      <a:srgbClr val="C0C0C0"/>
                    </a:outerShdw>
                  </a:effectLst>
                  <a:latin typeface="Arial" charset="0"/>
                  <a:cs typeface="+mn-cs"/>
                </a:endParaRPr>
              </a:p>
            </p:txBody>
          </p:sp>
        </p:grpSp>
        <p:sp>
          <p:nvSpPr>
            <p:cNvPr id="8" name="Text Box 9"/>
            <p:cNvSpPr txBox="1">
              <a:spLocks noChangeArrowheads="1"/>
            </p:cNvSpPr>
            <p:nvPr/>
          </p:nvSpPr>
          <p:spPr bwMode="gray">
            <a:xfrm>
              <a:off x="1815" y="1008"/>
              <a:ext cx="2888" cy="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2"/>
                  </a:solidFill>
                  <a:latin typeface="Verdana" panose="020B0604030504040204" pitchFamily="34" charset="0"/>
                </a:defRPr>
              </a:lvl1pPr>
              <a:lvl2pPr marL="742950" indent="-285750">
                <a:spcBef>
                  <a:spcPct val="20000"/>
                </a:spcBef>
                <a:buChar char="–"/>
                <a:defRPr sz="2400" b="1">
                  <a:solidFill>
                    <a:schemeClr val="tx2"/>
                  </a:solidFill>
                  <a:latin typeface="Verdana" panose="020B0604030504040204" pitchFamily="34" charset="0"/>
                </a:defRPr>
              </a:lvl2pPr>
              <a:lvl3pPr marL="1143000" indent="-228600">
                <a:spcBef>
                  <a:spcPct val="20000"/>
                </a:spcBef>
                <a:buChar char="•"/>
                <a:defRPr sz="2400">
                  <a:solidFill>
                    <a:schemeClr val="tx2"/>
                  </a:solidFill>
                  <a:latin typeface="Verdana" panose="020B0604030504040204" pitchFamily="34" charset="0"/>
                </a:defRPr>
              </a:lvl3pPr>
              <a:lvl4pPr marL="1600200" indent="-228600">
                <a:spcBef>
                  <a:spcPct val="20000"/>
                </a:spcBef>
                <a:buChar char="–"/>
                <a:defRPr sz="2000">
                  <a:solidFill>
                    <a:schemeClr val="tx2"/>
                  </a:solidFill>
                  <a:latin typeface="Verdana" panose="020B0604030504040204" pitchFamily="34" charset="0"/>
                </a:defRPr>
              </a:lvl4pPr>
              <a:lvl5pPr marL="2057400" indent="-228600">
                <a:spcBef>
                  <a:spcPct val="20000"/>
                </a:spcBef>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2"/>
                  </a:solidFill>
                  <a:latin typeface="Verdana" panose="020B0604030504040204" pitchFamily="34" charset="0"/>
                </a:defRPr>
              </a:lvl9pPr>
            </a:lstStyle>
            <a:p>
              <a:pPr>
                <a:spcBef>
                  <a:spcPct val="0"/>
                </a:spcBef>
                <a:buFontTx/>
                <a:buNone/>
              </a:pPr>
              <a:r>
                <a:rPr lang="en-US" altLang="en-US" sz="1800" i="1" dirty="0" err="1">
                  <a:solidFill>
                    <a:srgbClr val="5D8223"/>
                  </a:solidFill>
                  <a:latin typeface="Times New Roman" panose="02020603050405020304" pitchFamily="18" charset="0"/>
                  <a:cs typeface="Times New Roman" panose="02020603050405020304" pitchFamily="18" charset="0"/>
                </a:rPr>
                <a:t>Tính</a:t>
              </a:r>
              <a:r>
                <a:rPr lang="en-US" altLang="en-US" sz="1800" i="1" dirty="0">
                  <a:solidFill>
                    <a:srgbClr val="5D8223"/>
                  </a:solidFill>
                  <a:latin typeface="Times New Roman" panose="02020603050405020304" pitchFamily="18" charset="0"/>
                  <a:cs typeface="Times New Roman" panose="02020603050405020304" pitchFamily="18" charset="0"/>
                </a:rPr>
                <a:t> </a:t>
              </a:r>
              <a:r>
                <a:rPr lang="en-US" altLang="en-US" sz="1800" i="1" dirty="0" err="1">
                  <a:solidFill>
                    <a:srgbClr val="5D8223"/>
                  </a:solidFill>
                  <a:latin typeface="Times New Roman" panose="02020603050405020304" pitchFamily="18" charset="0"/>
                  <a:cs typeface="Times New Roman" panose="02020603050405020304" pitchFamily="18" charset="0"/>
                </a:rPr>
                <a:t>tất</a:t>
              </a:r>
              <a:r>
                <a:rPr lang="en-US" altLang="en-US" sz="1800" i="1" dirty="0">
                  <a:solidFill>
                    <a:srgbClr val="5D8223"/>
                  </a:solidFill>
                  <a:latin typeface="Times New Roman" panose="02020603050405020304" pitchFamily="18" charset="0"/>
                  <a:cs typeface="Times New Roman" panose="02020603050405020304" pitchFamily="18" charset="0"/>
                </a:rPr>
                <a:t> </a:t>
              </a:r>
              <a:r>
                <a:rPr lang="en-US" altLang="en-US" sz="1800" i="1" dirty="0" err="1">
                  <a:solidFill>
                    <a:srgbClr val="5D8223"/>
                  </a:solidFill>
                  <a:latin typeface="Times New Roman" panose="02020603050405020304" pitchFamily="18" charset="0"/>
                  <a:cs typeface="Times New Roman" panose="02020603050405020304" pitchFamily="18" charset="0"/>
                </a:rPr>
                <a:t>yếu</a:t>
              </a:r>
              <a:r>
                <a:rPr lang="en-US" altLang="en-US" sz="1800" i="1" dirty="0">
                  <a:solidFill>
                    <a:srgbClr val="5D8223"/>
                  </a:solidFill>
                  <a:latin typeface="Times New Roman" panose="02020603050405020304" pitchFamily="18" charset="0"/>
                  <a:cs typeface="Times New Roman" panose="02020603050405020304" pitchFamily="18" charset="0"/>
                </a:rPr>
                <a:t> </a:t>
              </a:r>
              <a:r>
                <a:rPr lang="en-US" altLang="en-US" sz="1800" i="1" dirty="0" err="1">
                  <a:solidFill>
                    <a:srgbClr val="5D8223"/>
                  </a:solidFill>
                  <a:latin typeface="Times New Roman" panose="02020603050405020304" pitchFamily="18" charset="0"/>
                  <a:cs typeface="Times New Roman" panose="02020603050405020304" pitchFamily="18" charset="0"/>
                </a:rPr>
                <a:t>của</a:t>
              </a:r>
              <a:r>
                <a:rPr lang="en-US" altLang="en-US" sz="1800" i="1" dirty="0">
                  <a:solidFill>
                    <a:srgbClr val="5D8223"/>
                  </a:solidFill>
                  <a:latin typeface="Times New Roman" panose="02020603050405020304" pitchFamily="18" charset="0"/>
                  <a:cs typeface="Times New Roman" panose="02020603050405020304" pitchFamily="18" charset="0"/>
                </a:rPr>
                <a:t> </a:t>
              </a:r>
              <a:r>
                <a:rPr lang="en-US" altLang="en-US" sz="1800" i="1" dirty="0" err="1">
                  <a:solidFill>
                    <a:srgbClr val="5D8223"/>
                  </a:solidFill>
                  <a:latin typeface="Times New Roman" panose="02020603050405020304" pitchFamily="18" charset="0"/>
                  <a:cs typeface="Times New Roman" panose="02020603050405020304" pitchFamily="18" charset="0"/>
                </a:rPr>
                <a:t>việc</a:t>
              </a:r>
              <a:r>
                <a:rPr lang="en-US" altLang="en-US" sz="1800" i="1" dirty="0">
                  <a:solidFill>
                    <a:srgbClr val="5D8223"/>
                  </a:solidFill>
                  <a:latin typeface="Times New Roman" panose="02020603050405020304" pitchFamily="18" charset="0"/>
                  <a:cs typeface="Times New Roman" panose="02020603050405020304" pitchFamily="18" charset="0"/>
                </a:rPr>
                <a:t> </a:t>
              </a:r>
              <a:r>
                <a:rPr lang="en-US" altLang="en-US" sz="1800" i="1" dirty="0" err="1">
                  <a:solidFill>
                    <a:srgbClr val="5D8223"/>
                  </a:solidFill>
                  <a:latin typeface="Times New Roman" panose="02020603050405020304" pitchFamily="18" charset="0"/>
                  <a:cs typeface="Times New Roman" panose="02020603050405020304" pitchFamily="18" charset="0"/>
                </a:rPr>
                <a:t>đẩy</a:t>
              </a:r>
              <a:r>
                <a:rPr lang="en-US" altLang="en-US" sz="1800" i="1" dirty="0">
                  <a:solidFill>
                    <a:srgbClr val="5D8223"/>
                  </a:solidFill>
                  <a:latin typeface="Times New Roman" panose="02020603050405020304" pitchFamily="18" charset="0"/>
                  <a:cs typeface="Times New Roman" panose="02020603050405020304" pitchFamily="18" charset="0"/>
                </a:rPr>
                <a:t> </a:t>
              </a:r>
              <a:r>
                <a:rPr lang="en-US" altLang="en-US" sz="1800" i="1" dirty="0" err="1">
                  <a:solidFill>
                    <a:srgbClr val="5D8223"/>
                  </a:solidFill>
                  <a:latin typeface="Times New Roman" panose="02020603050405020304" pitchFamily="18" charset="0"/>
                  <a:cs typeface="Times New Roman" panose="02020603050405020304" pitchFamily="18" charset="0"/>
                </a:rPr>
                <a:t>mạnh</a:t>
              </a:r>
              <a:r>
                <a:rPr lang="en-US" altLang="en-US" sz="1800" i="1" dirty="0">
                  <a:solidFill>
                    <a:srgbClr val="5D8223"/>
                  </a:solidFill>
                  <a:latin typeface="Times New Roman" panose="02020603050405020304" pitchFamily="18" charset="0"/>
                  <a:cs typeface="Times New Roman" panose="02020603050405020304" pitchFamily="18" charset="0"/>
                </a:rPr>
                <a:t> CNH – HĐH </a:t>
              </a:r>
              <a:r>
                <a:rPr lang="en-US" altLang="en-US" sz="1800" i="1" dirty="0" err="1">
                  <a:solidFill>
                    <a:srgbClr val="5D8223"/>
                  </a:solidFill>
                  <a:latin typeface="Times New Roman" panose="02020603050405020304" pitchFamily="18" charset="0"/>
                  <a:cs typeface="Times New Roman" panose="02020603050405020304" pitchFamily="18" charset="0"/>
                </a:rPr>
                <a:t>gắn</a:t>
              </a:r>
              <a:r>
                <a:rPr lang="en-US" altLang="en-US" sz="1800" i="1" dirty="0">
                  <a:solidFill>
                    <a:srgbClr val="5D8223"/>
                  </a:solidFill>
                  <a:latin typeface="Times New Roman" panose="02020603050405020304" pitchFamily="18" charset="0"/>
                  <a:cs typeface="Times New Roman" panose="02020603050405020304" pitchFamily="18" charset="0"/>
                </a:rPr>
                <a:t> </a:t>
              </a:r>
              <a:r>
                <a:rPr lang="en-US" altLang="en-US" sz="1800" i="1" dirty="0" err="1">
                  <a:solidFill>
                    <a:srgbClr val="5D8223"/>
                  </a:solidFill>
                  <a:latin typeface="Times New Roman" panose="02020603050405020304" pitchFamily="18" charset="0"/>
                  <a:cs typeface="Times New Roman" panose="02020603050405020304" pitchFamily="18" charset="0"/>
                </a:rPr>
                <a:t>với</a:t>
              </a:r>
              <a:r>
                <a:rPr lang="en-US" altLang="en-US" sz="1800" i="1" dirty="0">
                  <a:solidFill>
                    <a:srgbClr val="5D8223"/>
                  </a:solidFill>
                  <a:latin typeface="Times New Roman" panose="02020603050405020304" pitchFamily="18" charset="0"/>
                  <a:cs typeface="Times New Roman" panose="02020603050405020304" pitchFamily="18" charset="0"/>
                </a:rPr>
                <a:t> </a:t>
              </a:r>
              <a:r>
                <a:rPr lang="en-US" altLang="en-US" sz="1800" i="1" dirty="0" err="1">
                  <a:solidFill>
                    <a:srgbClr val="5D8223"/>
                  </a:solidFill>
                  <a:latin typeface="Times New Roman" panose="02020603050405020304" pitchFamily="18" charset="0"/>
                  <a:cs typeface="Times New Roman" panose="02020603050405020304" pitchFamily="18" charset="0"/>
                </a:rPr>
                <a:t>phát</a:t>
              </a:r>
              <a:r>
                <a:rPr lang="en-US" altLang="en-US" sz="1800" i="1" dirty="0">
                  <a:solidFill>
                    <a:srgbClr val="5D8223"/>
                  </a:solidFill>
                  <a:latin typeface="Times New Roman" panose="02020603050405020304" pitchFamily="18" charset="0"/>
                  <a:cs typeface="Times New Roman" panose="02020603050405020304" pitchFamily="18" charset="0"/>
                </a:rPr>
                <a:t> </a:t>
              </a:r>
              <a:r>
                <a:rPr lang="en-US" altLang="en-US" sz="1800" i="1" dirty="0" err="1">
                  <a:solidFill>
                    <a:srgbClr val="5D8223"/>
                  </a:solidFill>
                  <a:latin typeface="Times New Roman" panose="02020603050405020304" pitchFamily="18" charset="0"/>
                  <a:cs typeface="Times New Roman" panose="02020603050405020304" pitchFamily="18" charset="0"/>
                </a:rPr>
                <a:t>triển</a:t>
              </a:r>
              <a:r>
                <a:rPr lang="en-US" altLang="en-US" sz="1800" i="1" dirty="0">
                  <a:solidFill>
                    <a:srgbClr val="5D8223"/>
                  </a:solidFill>
                  <a:latin typeface="Times New Roman" panose="02020603050405020304" pitchFamily="18" charset="0"/>
                  <a:cs typeface="Times New Roman" panose="02020603050405020304" pitchFamily="18" charset="0"/>
                </a:rPr>
                <a:t> </a:t>
              </a:r>
              <a:r>
                <a:rPr lang="en-US" altLang="en-US" sz="1800" i="1" dirty="0" err="1">
                  <a:solidFill>
                    <a:srgbClr val="5D8223"/>
                  </a:solidFill>
                  <a:latin typeface="Times New Roman" panose="02020603050405020304" pitchFamily="18" charset="0"/>
                  <a:cs typeface="Times New Roman" panose="02020603050405020304" pitchFamily="18" charset="0"/>
                </a:rPr>
                <a:t>kinh</a:t>
              </a:r>
              <a:r>
                <a:rPr lang="en-US" altLang="en-US" sz="1800" i="1" dirty="0">
                  <a:solidFill>
                    <a:srgbClr val="5D8223"/>
                  </a:solidFill>
                  <a:latin typeface="Times New Roman" panose="02020603050405020304" pitchFamily="18" charset="0"/>
                  <a:cs typeface="Times New Roman" panose="02020603050405020304" pitchFamily="18" charset="0"/>
                </a:rPr>
                <a:t> </a:t>
              </a:r>
              <a:r>
                <a:rPr lang="en-US" altLang="en-US" sz="1800" i="1" dirty="0" err="1">
                  <a:solidFill>
                    <a:srgbClr val="5D8223"/>
                  </a:solidFill>
                  <a:latin typeface="Times New Roman" panose="02020603050405020304" pitchFamily="18" charset="0"/>
                  <a:cs typeface="Times New Roman" panose="02020603050405020304" pitchFamily="18" charset="0"/>
                </a:rPr>
                <a:t>tế</a:t>
              </a:r>
              <a:r>
                <a:rPr lang="en-US" altLang="en-US" sz="1800" i="1" dirty="0">
                  <a:solidFill>
                    <a:srgbClr val="5D8223"/>
                  </a:solidFill>
                  <a:latin typeface="Times New Roman" panose="02020603050405020304" pitchFamily="18" charset="0"/>
                  <a:cs typeface="Times New Roman" panose="02020603050405020304" pitchFamily="18" charset="0"/>
                </a:rPr>
                <a:t> tri </a:t>
              </a:r>
              <a:r>
                <a:rPr lang="en-US" altLang="en-US" sz="1800" i="1" dirty="0" err="1">
                  <a:solidFill>
                    <a:srgbClr val="5D8223"/>
                  </a:solidFill>
                  <a:latin typeface="Times New Roman" panose="02020603050405020304" pitchFamily="18" charset="0"/>
                  <a:cs typeface="Times New Roman" panose="02020603050405020304" pitchFamily="18" charset="0"/>
                </a:rPr>
                <a:t>thức</a:t>
              </a:r>
              <a:endParaRPr lang="en-US" altLang="en-US" sz="1800" i="1" dirty="0">
                <a:solidFill>
                  <a:srgbClr val="5D8223"/>
                </a:solidFill>
                <a:latin typeface="Times New Roman" panose="02020603050405020304" pitchFamily="18" charset="0"/>
                <a:cs typeface="Times New Roman" panose="02020603050405020304" pitchFamily="18" charset="0"/>
              </a:endParaRPr>
            </a:p>
          </p:txBody>
        </p:sp>
      </p:grpSp>
      <p:sp>
        <p:nvSpPr>
          <p:cNvPr id="27" name="Freeform 26"/>
          <p:cNvSpPr/>
          <p:nvPr/>
        </p:nvSpPr>
        <p:spPr>
          <a:xfrm>
            <a:off x="3382282" y="1482945"/>
            <a:ext cx="4562197" cy="758088"/>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gradFill flip="none" rotWithShape="1">
            <a:gsLst>
              <a:gs pos="0">
                <a:schemeClr val="accent5">
                  <a:lumMod val="50000"/>
                </a:schemeClr>
              </a:gs>
              <a:gs pos="22000">
                <a:schemeClr val="accent5">
                  <a:lumMod val="75000"/>
                </a:schemeClr>
              </a:gs>
              <a:gs pos="61000">
                <a:schemeClr val="accent5"/>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vi-VN" b="0" dirty="0" smtClean="0">
                <a:ln w="0"/>
                <a:solidFill>
                  <a:schemeClr val="tx1"/>
                </a:solidFill>
                <a:effectLst>
                  <a:outerShdw blurRad="38100" dist="19050" dir="2700000" algn="tl" rotWithShape="0">
                    <a:schemeClr val="dk1">
                      <a:alpha val="40000"/>
                    </a:schemeClr>
                  </a:outerShdw>
                </a:effectLst>
              </a:rPr>
              <a:t>Công nghiệp hóa – hiện đại hóa gắn với phát triển kinh tế tri thức</a:t>
            </a:r>
            <a:endParaRPr lang="en-US" b="0" dirty="0">
              <a:ln w="0"/>
              <a:solidFill>
                <a:schemeClr val="tx1"/>
              </a:solidFill>
              <a:effectLst>
                <a:outerShdw blurRad="38100" dist="19050" dir="2700000" algn="tl" rotWithShape="0">
                  <a:schemeClr val="dk1">
                    <a:alpha val="40000"/>
                  </a:schemeClr>
                </a:outerShdw>
              </a:effectLst>
            </a:endParaRPr>
          </a:p>
        </p:txBody>
      </p:sp>
      <p:grpSp>
        <p:nvGrpSpPr>
          <p:cNvPr id="47" name="Group 7"/>
          <p:cNvGrpSpPr>
            <a:grpSpLocks/>
          </p:cNvGrpSpPr>
          <p:nvPr/>
        </p:nvGrpSpPr>
        <p:grpSpPr bwMode="auto">
          <a:xfrm>
            <a:off x="1828801" y="2408346"/>
            <a:ext cx="1362075" cy="1322388"/>
            <a:chOff x="4320" y="1148"/>
            <a:chExt cx="414" cy="402"/>
          </a:xfrm>
        </p:grpSpPr>
        <p:sp>
          <p:nvSpPr>
            <p:cNvPr id="48" name="AutoShape 8"/>
            <p:cNvSpPr>
              <a:spLocks noChangeArrowheads="1"/>
            </p:cNvSpPr>
            <p:nvPr/>
          </p:nvSpPr>
          <p:spPr bwMode="gray">
            <a:xfrm>
              <a:off x="4320" y="1148"/>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lgn="ctr"/>
              <a:r>
                <a:rPr lang="vi-VN" sz="2000" dirty="0" smtClean="0">
                  <a:solidFill>
                    <a:srgbClr val="00499F"/>
                  </a:solidFill>
                  <a:latin typeface="Times New Roman" panose="02020603050405020304" pitchFamily="18" charset="0"/>
                  <a:cs typeface="Times New Roman" panose="02020603050405020304" pitchFamily="18" charset="0"/>
                </a:rPr>
                <a:t>Thứ nhất</a:t>
              </a:r>
              <a:endParaRPr lang="en-US" sz="2000" dirty="0">
                <a:solidFill>
                  <a:srgbClr val="00499F"/>
                </a:solidFill>
                <a:latin typeface="Times New Roman" panose="02020603050405020304" pitchFamily="18" charset="0"/>
                <a:cs typeface="Times New Roman" panose="02020603050405020304" pitchFamily="18" charset="0"/>
              </a:endParaRPr>
            </a:p>
          </p:txBody>
        </p:sp>
        <p:sp>
          <p:nvSpPr>
            <p:cNvPr id="49" name="Freeform 9"/>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endParaRPr lang="en-US"/>
            </a:p>
          </p:txBody>
        </p:sp>
      </p:grpSp>
      <p:sp>
        <p:nvSpPr>
          <p:cNvPr id="50" name="Rectangle 3"/>
          <p:cNvSpPr>
            <a:spLocks noChangeArrowheads="1"/>
          </p:cNvSpPr>
          <p:nvPr/>
        </p:nvSpPr>
        <p:spPr bwMode="gray">
          <a:xfrm>
            <a:off x="7005264" y="5325290"/>
            <a:ext cx="2062535" cy="1247775"/>
          </a:xfrm>
          <a:prstGeom prst="rect">
            <a:avLst/>
          </a:prstGeom>
          <a:gradFill rotWithShape="1">
            <a:gsLst>
              <a:gs pos="0">
                <a:schemeClr val="folHlink">
                  <a:gamma/>
                  <a:tint val="0"/>
                  <a:invGamma/>
                  <a:alpha val="0"/>
                </a:schemeClr>
              </a:gs>
              <a:gs pos="100000">
                <a:schemeClr val="folHlink">
                  <a:alpha val="50000"/>
                </a:schemeClr>
              </a:gs>
            </a:gsLst>
            <a:lin ang="0" scaled="1"/>
          </a:gradFill>
          <a:ln w="9525" algn="ctr">
            <a:noFill/>
            <a:miter lim="800000"/>
            <a:headEnd/>
            <a:tailEnd/>
          </a:ln>
          <a:effectLst/>
        </p:spPr>
        <p:txBody>
          <a:bodyPr wrap="none" anchor="ctr"/>
          <a:lstStyle/>
          <a:p>
            <a:pPr algn="ctr"/>
            <a:endParaRPr lang="en-US"/>
          </a:p>
        </p:txBody>
      </p:sp>
      <p:grpSp>
        <p:nvGrpSpPr>
          <p:cNvPr id="52" name="Group 7"/>
          <p:cNvGrpSpPr>
            <a:grpSpLocks/>
          </p:cNvGrpSpPr>
          <p:nvPr/>
        </p:nvGrpSpPr>
        <p:grpSpPr bwMode="auto">
          <a:xfrm>
            <a:off x="5577840" y="3860965"/>
            <a:ext cx="1362075" cy="1322388"/>
            <a:chOff x="4320" y="1152"/>
            <a:chExt cx="414" cy="402"/>
          </a:xfrm>
        </p:grpSpPr>
        <p:sp>
          <p:nvSpPr>
            <p:cNvPr id="53" name="AutoShape 8"/>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lgn="ctr"/>
              <a:r>
                <a:rPr lang="vi-VN" dirty="0" smtClean="0">
                  <a:solidFill>
                    <a:srgbClr val="7030A0"/>
                  </a:solidFill>
                </a:rPr>
                <a:t>Thứ ba</a:t>
              </a:r>
              <a:endParaRPr lang="en-US" dirty="0">
                <a:solidFill>
                  <a:srgbClr val="7030A0"/>
                </a:solidFill>
              </a:endParaRPr>
            </a:p>
          </p:txBody>
        </p:sp>
        <p:sp>
          <p:nvSpPr>
            <p:cNvPr id="54" name="Freeform 9"/>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endParaRPr lang="en-US"/>
            </a:p>
          </p:txBody>
        </p:sp>
      </p:grpSp>
      <p:grpSp>
        <p:nvGrpSpPr>
          <p:cNvPr id="55" name="Group 7"/>
          <p:cNvGrpSpPr>
            <a:grpSpLocks/>
          </p:cNvGrpSpPr>
          <p:nvPr/>
        </p:nvGrpSpPr>
        <p:grpSpPr bwMode="auto">
          <a:xfrm>
            <a:off x="1828800" y="3812744"/>
            <a:ext cx="1362075" cy="1322388"/>
            <a:chOff x="4320" y="1152"/>
            <a:chExt cx="414" cy="402"/>
          </a:xfrm>
        </p:grpSpPr>
        <p:sp>
          <p:nvSpPr>
            <p:cNvPr id="56" name="AutoShape 8"/>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lgn="ctr"/>
              <a:r>
                <a:rPr lang="vi-VN" dirty="0" smtClean="0">
                  <a:solidFill>
                    <a:srgbClr val="00B0F0"/>
                  </a:solidFill>
                </a:rPr>
                <a:t>Thứ hai</a:t>
              </a:r>
              <a:endParaRPr lang="en-US" dirty="0">
                <a:solidFill>
                  <a:srgbClr val="00B0F0"/>
                </a:solidFill>
              </a:endParaRPr>
            </a:p>
          </p:txBody>
        </p:sp>
        <p:sp>
          <p:nvSpPr>
            <p:cNvPr id="57" name="Freeform 9"/>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endParaRPr lang="en-US"/>
            </a:p>
          </p:txBody>
        </p:sp>
      </p:grpSp>
      <p:grpSp>
        <p:nvGrpSpPr>
          <p:cNvPr id="58" name="Group 7"/>
          <p:cNvGrpSpPr>
            <a:grpSpLocks/>
          </p:cNvGrpSpPr>
          <p:nvPr/>
        </p:nvGrpSpPr>
        <p:grpSpPr bwMode="auto">
          <a:xfrm>
            <a:off x="5561716" y="5237519"/>
            <a:ext cx="1362075" cy="1335546"/>
            <a:chOff x="4278" y="1178"/>
            <a:chExt cx="414" cy="406"/>
          </a:xfrm>
        </p:grpSpPr>
        <p:sp>
          <p:nvSpPr>
            <p:cNvPr id="59" name="AutoShape 8"/>
            <p:cNvSpPr>
              <a:spLocks noChangeArrowheads="1"/>
            </p:cNvSpPr>
            <p:nvPr/>
          </p:nvSpPr>
          <p:spPr bwMode="gray">
            <a:xfrm>
              <a:off x="4278" y="118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lgn="ctr"/>
              <a:r>
                <a:rPr lang="vi-VN" dirty="0" smtClean="0">
                  <a:solidFill>
                    <a:schemeClr val="accent4">
                      <a:lumMod val="65000"/>
                      <a:lumOff val="35000"/>
                    </a:schemeClr>
                  </a:solidFill>
                </a:rPr>
                <a:t>Thứ tư</a:t>
              </a:r>
              <a:endParaRPr lang="en-US" dirty="0">
                <a:solidFill>
                  <a:schemeClr val="accent4">
                    <a:lumMod val="65000"/>
                    <a:lumOff val="35000"/>
                  </a:schemeClr>
                </a:solidFill>
              </a:endParaRPr>
            </a:p>
          </p:txBody>
        </p:sp>
        <p:sp>
          <p:nvSpPr>
            <p:cNvPr id="60" name="Freeform 9"/>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endParaRPr lang="en-US"/>
            </a:p>
          </p:txBody>
        </p:sp>
      </p:grpSp>
      <p:sp>
        <p:nvSpPr>
          <p:cNvPr id="61" name="Rectangle 3"/>
          <p:cNvSpPr>
            <a:spLocks noChangeArrowheads="1"/>
          </p:cNvSpPr>
          <p:nvPr/>
        </p:nvSpPr>
        <p:spPr bwMode="gray">
          <a:xfrm>
            <a:off x="7061973" y="3898272"/>
            <a:ext cx="2005826" cy="1247775"/>
          </a:xfrm>
          <a:prstGeom prst="rect">
            <a:avLst/>
          </a:prstGeom>
          <a:gradFill rotWithShape="1">
            <a:gsLst>
              <a:gs pos="0">
                <a:schemeClr val="folHlink">
                  <a:gamma/>
                  <a:tint val="0"/>
                  <a:invGamma/>
                  <a:alpha val="0"/>
                </a:schemeClr>
              </a:gs>
              <a:gs pos="100000">
                <a:schemeClr val="folHlink">
                  <a:alpha val="50000"/>
                </a:schemeClr>
              </a:gs>
            </a:gsLst>
            <a:lin ang="0" scaled="1"/>
          </a:gradFill>
          <a:ln w="9525" algn="ctr">
            <a:noFill/>
            <a:miter lim="800000"/>
            <a:headEnd/>
            <a:tailEnd/>
          </a:ln>
          <a:effectLst/>
        </p:spPr>
        <p:txBody>
          <a:bodyPr wrap="none" anchor="ctr"/>
          <a:lstStyle/>
          <a:p>
            <a:pPr algn="ctr"/>
            <a:endParaRPr lang="en-US"/>
          </a:p>
        </p:txBody>
      </p:sp>
      <p:sp>
        <p:nvSpPr>
          <p:cNvPr id="62" name="Rectangle 3"/>
          <p:cNvSpPr>
            <a:spLocks noChangeArrowheads="1"/>
          </p:cNvSpPr>
          <p:nvPr/>
        </p:nvSpPr>
        <p:spPr bwMode="gray">
          <a:xfrm>
            <a:off x="3276416" y="2458810"/>
            <a:ext cx="2286183" cy="1247775"/>
          </a:xfrm>
          <a:prstGeom prst="rect">
            <a:avLst/>
          </a:prstGeom>
          <a:gradFill rotWithShape="1">
            <a:gsLst>
              <a:gs pos="0">
                <a:schemeClr val="folHlink">
                  <a:gamma/>
                  <a:tint val="0"/>
                  <a:invGamma/>
                  <a:alpha val="0"/>
                </a:schemeClr>
              </a:gs>
              <a:gs pos="100000">
                <a:schemeClr val="folHlink">
                  <a:alpha val="50000"/>
                </a:schemeClr>
              </a:gs>
            </a:gsLst>
            <a:lin ang="0" scaled="1"/>
          </a:gradFill>
          <a:ln w="9525" algn="ctr">
            <a:noFill/>
            <a:miter lim="800000"/>
            <a:headEnd/>
            <a:tailEnd/>
          </a:ln>
          <a:effectLst/>
        </p:spPr>
        <p:txBody>
          <a:bodyPr wrap="none" anchor="ctr"/>
          <a:lstStyle/>
          <a:p>
            <a:pPr algn="ctr"/>
            <a:endParaRPr lang="en-US" dirty="0"/>
          </a:p>
        </p:txBody>
      </p:sp>
      <p:sp>
        <p:nvSpPr>
          <p:cNvPr id="63" name="Rectangle 3"/>
          <p:cNvSpPr>
            <a:spLocks noChangeArrowheads="1"/>
          </p:cNvSpPr>
          <p:nvPr/>
        </p:nvSpPr>
        <p:spPr bwMode="gray">
          <a:xfrm>
            <a:off x="3243553" y="3914270"/>
            <a:ext cx="2319046" cy="1247775"/>
          </a:xfrm>
          <a:prstGeom prst="rect">
            <a:avLst/>
          </a:prstGeom>
          <a:gradFill rotWithShape="1">
            <a:gsLst>
              <a:gs pos="0">
                <a:schemeClr val="folHlink">
                  <a:gamma/>
                  <a:tint val="0"/>
                  <a:invGamma/>
                  <a:alpha val="0"/>
                </a:schemeClr>
              </a:gs>
              <a:gs pos="100000">
                <a:schemeClr val="folHlink">
                  <a:alpha val="50000"/>
                </a:schemeClr>
              </a:gs>
            </a:gsLst>
            <a:lin ang="0" scaled="1"/>
          </a:gradFill>
          <a:ln w="9525" algn="ctr">
            <a:noFill/>
            <a:miter lim="800000"/>
            <a:headEnd/>
            <a:tailEnd/>
          </a:ln>
          <a:effectLst/>
        </p:spPr>
        <p:txBody>
          <a:bodyPr wrap="none" anchor="ctr"/>
          <a:lstStyle/>
          <a:p>
            <a:pPr algn="ctr"/>
            <a:endParaRPr lang="en-US"/>
          </a:p>
        </p:txBody>
      </p:sp>
      <p:sp>
        <p:nvSpPr>
          <p:cNvPr id="4" name="TextBox 3"/>
          <p:cNvSpPr txBox="1"/>
          <p:nvPr/>
        </p:nvSpPr>
        <p:spPr>
          <a:xfrm>
            <a:off x="3250290" y="2697385"/>
            <a:ext cx="2232995" cy="1077218"/>
          </a:xfrm>
          <a:prstGeom prst="rect">
            <a:avLst/>
          </a:prstGeom>
          <a:noFill/>
        </p:spPr>
        <p:txBody>
          <a:bodyPr wrap="square" rtlCol="0">
            <a:spAutoFit/>
          </a:bodyPr>
          <a:lstStyle/>
          <a:p>
            <a:pPr algn="just"/>
            <a:r>
              <a:rPr lang="vi-VN" sz="1600" dirty="0" smtClean="0">
                <a:solidFill>
                  <a:srgbClr val="00499F"/>
                </a:solidFill>
                <a:latin typeface="Times New Roman" panose="02020603050405020304" pitchFamily="18" charset="0"/>
                <a:cs typeface="Times New Roman" panose="02020603050405020304" pitchFamily="18" charset="0"/>
              </a:rPr>
              <a:t>Con </a:t>
            </a:r>
            <a:r>
              <a:rPr lang="vi-VN" sz="1600" dirty="0">
                <a:solidFill>
                  <a:srgbClr val="00499F"/>
                </a:solidFill>
                <a:latin typeface="Times New Roman" panose="02020603050405020304" pitchFamily="18" charset="0"/>
                <a:cs typeface="Times New Roman" panose="02020603050405020304" pitchFamily="18" charset="0"/>
              </a:rPr>
              <a:t>đường tất yếu của mọi quốc gia trong qua trình phát </a:t>
            </a:r>
            <a:r>
              <a:rPr lang="vi-VN" sz="1600" dirty="0" smtClean="0">
                <a:solidFill>
                  <a:srgbClr val="00499F"/>
                </a:solidFill>
                <a:latin typeface="Times New Roman" panose="02020603050405020304" pitchFamily="18" charset="0"/>
                <a:cs typeface="Times New Roman" panose="02020603050405020304" pitchFamily="18" charset="0"/>
              </a:rPr>
              <a:t>triển</a:t>
            </a:r>
            <a:endParaRPr lang="vi-VN" sz="1600" dirty="0">
              <a:solidFill>
                <a:srgbClr val="00499F"/>
              </a:solidFill>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3227270" y="4033792"/>
            <a:ext cx="2350569" cy="1077218"/>
          </a:xfrm>
          <a:prstGeom prst="rect">
            <a:avLst/>
          </a:prstGeom>
          <a:noFill/>
        </p:spPr>
        <p:txBody>
          <a:bodyPr wrap="square" rtlCol="0">
            <a:spAutoFit/>
          </a:bodyPr>
          <a:lstStyle/>
          <a:p>
            <a:pPr algn="just"/>
            <a:r>
              <a:rPr lang="vi-VN" sz="1600" dirty="0" smtClean="0">
                <a:solidFill>
                  <a:srgbClr val="0070C0"/>
                </a:solidFill>
                <a:latin typeface="Times New Roman" panose="02020603050405020304" pitchFamily="18" charset="0"/>
                <a:cs typeface="Times New Roman" panose="02020603050405020304" pitchFamily="18" charset="0"/>
              </a:rPr>
              <a:t>Cách </a:t>
            </a:r>
            <a:r>
              <a:rPr lang="vi-VN" sz="1600" dirty="0">
                <a:solidFill>
                  <a:srgbClr val="0070C0"/>
                </a:solidFill>
                <a:latin typeface="Times New Roman" panose="02020603050405020304" pitchFamily="18" charset="0"/>
                <a:cs typeface="Times New Roman" panose="02020603050405020304" pitchFamily="18" charset="0"/>
              </a:rPr>
              <a:t>thức để đất nước </a:t>
            </a:r>
            <a:r>
              <a:rPr lang="vi-VN" sz="1600" dirty="0" smtClean="0">
                <a:solidFill>
                  <a:srgbClr val="0070C0"/>
                </a:solidFill>
                <a:latin typeface="Times New Roman" panose="02020603050405020304" pitchFamily="18" charset="0"/>
                <a:cs typeface="Times New Roman" panose="02020603050405020304" pitchFamily="18" charset="0"/>
              </a:rPr>
              <a:t>sớm ra </a:t>
            </a:r>
            <a:r>
              <a:rPr lang="vi-VN" sz="1600" dirty="0">
                <a:solidFill>
                  <a:srgbClr val="0070C0"/>
                </a:solidFill>
                <a:latin typeface="Times New Roman" panose="02020603050405020304" pitchFamily="18" charset="0"/>
                <a:cs typeface="Times New Roman" panose="02020603050405020304" pitchFamily="18" charset="0"/>
              </a:rPr>
              <a:t>khỏi tình trạng nghèo và kém phát </a:t>
            </a:r>
            <a:r>
              <a:rPr lang="vi-VN" sz="1600" dirty="0" smtClean="0">
                <a:solidFill>
                  <a:srgbClr val="0070C0"/>
                </a:solidFill>
                <a:latin typeface="Times New Roman" panose="02020603050405020304" pitchFamily="18" charset="0"/>
                <a:cs typeface="Times New Roman" panose="02020603050405020304" pitchFamily="18" charset="0"/>
              </a:rPr>
              <a:t>triển</a:t>
            </a:r>
            <a:endParaRPr lang="vi-VN" sz="1600" dirty="0">
              <a:solidFill>
                <a:srgbClr val="0070C0"/>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985772" y="4106660"/>
            <a:ext cx="2082027" cy="830997"/>
          </a:xfrm>
          <a:prstGeom prst="rect">
            <a:avLst/>
          </a:prstGeom>
          <a:noFill/>
        </p:spPr>
        <p:txBody>
          <a:bodyPr wrap="square" rtlCol="0">
            <a:spAutoFit/>
          </a:bodyPr>
          <a:lstStyle/>
          <a:p>
            <a:pPr algn="just"/>
            <a:r>
              <a:rPr lang="vi-VN" sz="1600" dirty="0" smtClean="0">
                <a:solidFill>
                  <a:srgbClr val="7030A0"/>
                </a:solidFill>
                <a:latin typeface="Times New Roman" panose="02020603050405020304" pitchFamily="18" charset="0"/>
                <a:cs typeface="Times New Roman" panose="02020603050405020304" pitchFamily="18" charset="0"/>
              </a:rPr>
              <a:t>Yêu </a:t>
            </a:r>
            <a:r>
              <a:rPr lang="vi-VN" sz="1600" dirty="0">
                <a:solidFill>
                  <a:srgbClr val="7030A0"/>
                </a:solidFill>
                <a:latin typeface="Times New Roman" panose="02020603050405020304" pitchFamily="18" charset="0"/>
                <a:cs typeface="Times New Roman" panose="02020603050405020304" pitchFamily="18" charset="0"/>
              </a:rPr>
              <a:t>cầu bắt buộc để tạo lập cơ sở vật chất kỹ thuật của CNXH</a:t>
            </a:r>
            <a:endParaRPr lang="en-US" sz="1600" dirty="0">
              <a:solidFill>
                <a:srgbClr val="7030A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923791" y="5496372"/>
            <a:ext cx="2246787" cy="830997"/>
          </a:xfrm>
          <a:prstGeom prst="rect">
            <a:avLst/>
          </a:prstGeom>
          <a:noFill/>
        </p:spPr>
        <p:txBody>
          <a:bodyPr wrap="square" rtlCol="0">
            <a:spAutoFit/>
          </a:bodyPr>
          <a:lstStyle/>
          <a:p>
            <a:pPr algn="just"/>
            <a:r>
              <a:rPr lang="vi-VN" sz="1600" dirty="0" smtClean="0">
                <a:ln>
                  <a:solidFill>
                    <a:schemeClr val="tx2">
                      <a:lumMod val="65000"/>
                      <a:lumOff val="35000"/>
                    </a:schemeClr>
                  </a:solidFill>
                </a:ln>
                <a:latin typeface="Times New Roman" panose="02020603050405020304" pitchFamily="18" charset="0"/>
                <a:cs typeface="Times New Roman" panose="02020603050405020304" pitchFamily="18" charset="0"/>
              </a:rPr>
              <a:t>Bắt </a:t>
            </a:r>
            <a:r>
              <a:rPr lang="vi-VN" sz="1600" dirty="0">
                <a:ln>
                  <a:solidFill>
                    <a:schemeClr val="tx2">
                      <a:lumMod val="65000"/>
                      <a:lumOff val="35000"/>
                    </a:schemeClr>
                  </a:solidFill>
                </a:ln>
                <a:latin typeface="Times New Roman" panose="02020603050405020304" pitchFamily="18" charset="0"/>
                <a:cs typeface="Times New Roman" panose="02020603050405020304" pitchFamily="18" charset="0"/>
              </a:rPr>
              <a:t>nguồn từ yêu cầu hội nhập kinh tế quốc tế sâu hơn, đầy đủ hơn</a:t>
            </a:r>
            <a:endParaRPr lang="en-US" sz="1600" dirty="0">
              <a:ln>
                <a:solidFill>
                  <a:schemeClr val="tx2">
                    <a:lumMod val="65000"/>
                    <a:lumOff val="35000"/>
                  </a:schemeClr>
                </a:solidFill>
              </a:ln>
              <a:latin typeface="Times New Roman" panose="02020603050405020304" pitchFamily="18" charset="0"/>
              <a:cs typeface="Times New Roman" panose="02020603050405020304" pitchFamily="18" charset="0"/>
            </a:endParaRPr>
          </a:p>
        </p:txBody>
      </p:sp>
      <p:sp>
        <p:nvSpPr>
          <p:cNvPr id="35" name="Rectangular Callout 34"/>
          <p:cNvSpPr/>
          <p:nvPr/>
        </p:nvSpPr>
        <p:spPr bwMode="auto">
          <a:xfrm rot="782223">
            <a:off x="6000411" y="2676428"/>
            <a:ext cx="2123123" cy="921968"/>
          </a:xfrm>
          <a:prstGeom prst="wedgeRectCallout">
            <a:avLst>
              <a:gd name="adj1" fmla="val -39118"/>
              <a:gd name="adj2" fmla="val 85824"/>
            </a:avLst>
          </a:prstGeom>
          <a:ln>
            <a:headEnd type="none" w="med" len="med"/>
            <a:tailEnd type="none" w="med" len="med"/>
          </a:ln>
          <a:extLst/>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vi-VN" dirty="0" smtClean="0">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lang="vi-VN" dirty="0">
                <a:latin typeface="Arial" charset="0"/>
              </a:rPr>
              <a:t> </a:t>
            </a:r>
            <a:r>
              <a:rPr lang="vi-VN" dirty="0" smtClean="0">
                <a:latin typeface="Arial" charset="0"/>
              </a:rPr>
              <a:t>      </a:t>
            </a:r>
            <a:r>
              <a:rPr lang="vi-VN" sz="2000" i="1" dirty="0" smtClean="0">
                <a:latin typeface="Times New Roman" panose="02020603050405020304" pitchFamily="18" charset="0"/>
                <a:cs typeface="Times New Roman" panose="02020603050405020304" pitchFamily="18" charset="0"/>
              </a:rPr>
              <a:t>Các lí do</a:t>
            </a:r>
            <a:endParaRPr kumimoji="0" lang="en-US" sz="20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477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ChangeArrowheads="1"/>
          </p:cNvSpPr>
          <p:nvPr/>
        </p:nvSpPr>
        <p:spPr bwMode="ltGray">
          <a:xfrm>
            <a:off x="4234384" y="2376392"/>
            <a:ext cx="4283999" cy="2957482"/>
          </a:xfrm>
          <a:prstGeom prst="roundRect">
            <a:avLst>
              <a:gd name="adj" fmla="val 11505"/>
            </a:avLst>
          </a:prstGeom>
          <a:gradFill rotWithShape="1">
            <a:gsLst>
              <a:gs pos="0">
                <a:schemeClr val="accent2"/>
              </a:gs>
              <a:gs pos="100000">
                <a:schemeClr val="bg1">
                  <a:alpha val="0"/>
                </a:schemeClr>
              </a:gs>
            </a:gsLst>
            <a:lin ang="0" scaled="1"/>
          </a:gradFill>
          <a:ln w="6350" algn="ctr">
            <a:noFill/>
            <a:prstDash val="sysDot"/>
            <a:round/>
            <a:headEnd/>
            <a:tailEnd/>
          </a:ln>
          <a:effectLst/>
        </p:spPr>
        <p:txBody>
          <a:bodyPr wrap="none" anchor="ctr"/>
          <a:lstStyle/>
          <a:p>
            <a:endParaRPr lang="en-US"/>
          </a:p>
        </p:txBody>
      </p:sp>
      <p:sp>
        <p:nvSpPr>
          <p:cNvPr id="19462" name="Text Box 6"/>
          <p:cNvSpPr txBox="1">
            <a:spLocks noChangeArrowheads="1"/>
          </p:cNvSpPr>
          <p:nvPr/>
        </p:nvSpPr>
        <p:spPr bwMode="gray">
          <a:xfrm>
            <a:off x="4610454" y="2533107"/>
            <a:ext cx="4152546" cy="3139321"/>
          </a:xfrm>
          <a:prstGeom prst="rect">
            <a:avLst/>
          </a:prstGeom>
          <a:noFill/>
          <a:ln w="9525" algn="ctr">
            <a:noFill/>
            <a:miter lim="800000"/>
            <a:headEnd/>
            <a:tailEnd/>
          </a:ln>
          <a:effectLst/>
        </p:spPr>
        <p:txBody>
          <a:bodyPr wrap="square">
            <a:spAutoFit/>
          </a:bodyPr>
          <a:lstStyle/>
          <a:p>
            <a:pPr>
              <a:spcBef>
                <a:spcPct val="50000"/>
              </a:spcBef>
              <a:buFontTx/>
              <a:buChar char="•"/>
            </a:pPr>
            <a:r>
              <a:rPr lang="en-US" b="0" dirty="0">
                <a:solidFill>
                  <a:srgbClr val="000000"/>
                </a:solidFill>
                <a:latin typeface="Times New Roman" panose="02020603050405020304" pitchFamily="18" charset="0"/>
                <a:cs typeface="Times New Roman" panose="02020603050405020304" pitchFamily="18" charset="0"/>
              </a:rPr>
              <a:t> </a:t>
            </a:r>
            <a:r>
              <a:rPr lang="vi-VN" b="0" dirty="0" err="1" smtClean="0">
                <a:latin typeface="Times New Roman" panose="02020603050405020304" pitchFamily="18" charset="0"/>
                <a:cs typeface="Times New Roman" panose="02020603050405020304" pitchFamily="18" charset="0"/>
              </a:rPr>
              <a:t>N</a:t>
            </a:r>
            <a:r>
              <a:rPr lang="en-US" altLang="en-US" b="0" dirty="0" err="1" smtClean="0">
                <a:latin typeface="Times New Roman" panose="02020603050405020304" pitchFamily="18" charset="0"/>
                <a:cs typeface="Times New Roman" panose="02020603050405020304" pitchFamily="18" charset="0"/>
              </a:rPr>
              <a:t>ước</a:t>
            </a:r>
            <a:r>
              <a:rPr lang="en-US" altLang="en-US" b="0" dirty="0" smtClean="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công</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nghiệp</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nó</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có</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cơ</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sở</a:t>
            </a:r>
            <a:r>
              <a:rPr lang="en-US" altLang="en-US" b="0" dirty="0">
                <a:latin typeface="Times New Roman" panose="02020603050405020304" pitchFamily="18" charset="0"/>
                <a:cs typeface="Times New Roman" panose="02020603050405020304" pitchFamily="18" charset="0"/>
              </a:rPr>
              <a:t> </a:t>
            </a:r>
            <a:r>
              <a:rPr lang="en-US" altLang="en-US" b="0" dirty="0" err="1" smtClean="0">
                <a:latin typeface="Times New Roman" panose="02020603050405020304" pitchFamily="18" charset="0"/>
                <a:cs typeface="Times New Roman" panose="02020603050405020304" pitchFamily="18" charset="0"/>
              </a:rPr>
              <a:t>vật</a:t>
            </a:r>
            <a:r>
              <a:rPr lang="vi-VN" altLang="en-US" b="0" dirty="0">
                <a:latin typeface="Times New Roman" panose="02020603050405020304" pitchFamily="18" charset="0"/>
                <a:cs typeface="Times New Roman" panose="02020603050405020304" pitchFamily="18" charset="0"/>
              </a:rPr>
              <a:t> </a:t>
            </a:r>
            <a:r>
              <a:rPr lang="vi-VN" altLang="en-US" b="0" dirty="0" smtClean="0">
                <a:latin typeface="Times New Roman" panose="02020603050405020304" pitchFamily="18" charset="0"/>
                <a:cs typeface="Times New Roman" panose="02020603050405020304" pitchFamily="18" charset="0"/>
              </a:rPr>
              <a:t>                                                   </a:t>
            </a:r>
            <a:r>
              <a:rPr lang="en-US" altLang="en-US" b="0" dirty="0" err="1" smtClean="0">
                <a:latin typeface="Times New Roman" panose="02020603050405020304" pitchFamily="18" charset="0"/>
                <a:cs typeface="Times New Roman" panose="02020603050405020304" pitchFamily="18" charset="0"/>
              </a:rPr>
              <a:t>chất</a:t>
            </a:r>
            <a:r>
              <a:rPr lang="en-US" altLang="en-US" b="0" dirty="0" smtClean="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kỹ</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thuật</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hiện</a:t>
            </a:r>
            <a:r>
              <a:rPr lang="en-US" altLang="en-US" b="0" dirty="0">
                <a:latin typeface="Times New Roman" panose="02020603050405020304" pitchFamily="18" charset="0"/>
                <a:cs typeface="Times New Roman" panose="02020603050405020304" pitchFamily="18" charset="0"/>
              </a:rPr>
              <a:t> </a:t>
            </a:r>
            <a:r>
              <a:rPr lang="en-US" altLang="en-US" b="0" dirty="0" err="1" smtClean="0">
                <a:latin typeface="Times New Roman" panose="02020603050405020304" pitchFamily="18" charset="0"/>
                <a:cs typeface="Times New Roman" panose="02020603050405020304" pitchFamily="18" charset="0"/>
              </a:rPr>
              <a:t>đại</a:t>
            </a:r>
            <a:endParaRPr lang="vi-VN" altLang="en-US" b="0" dirty="0">
              <a:latin typeface="Times New Roman" panose="02020603050405020304" pitchFamily="18" charset="0"/>
              <a:cs typeface="Times New Roman" panose="02020603050405020304" pitchFamily="18" charset="0"/>
            </a:endParaRPr>
          </a:p>
          <a:p>
            <a:pPr>
              <a:spcBef>
                <a:spcPct val="50000"/>
              </a:spcBef>
              <a:buFontTx/>
              <a:buChar char="•"/>
            </a:pPr>
            <a:r>
              <a:rPr lang="vi-VN" b="0" dirty="0" smtClean="0">
                <a:latin typeface="Times New Roman" panose="02020603050405020304" pitchFamily="18" charset="0"/>
                <a:cs typeface="Times New Roman" panose="02020603050405020304" pitchFamily="18" charset="0"/>
              </a:rPr>
              <a:t> C</a:t>
            </a:r>
            <a:r>
              <a:rPr lang="en-US" altLang="en-US" b="0" dirty="0" smtClean="0">
                <a:latin typeface="Times New Roman" panose="02020603050405020304" pitchFamily="18" charset="0"/>
                <a:cs typeface="Times New Roman" panose="02020603050405020304" pitchFamily="18" charset="0"/>
              </a:rPr>
              <a:t>ơ </a:t>
            </a:r>
            <a:r>
              <a:rPr lang="en-US" altLang="en-US" b="0" dirty="0" err="1">
                <a:latin typeface="Times New Roman" panose="02020603050405020304" pitchFamily="18" charset="0"/>
                <a:cs typeface="Times New Roman" panose="02020603050405020304" pitchFamily="18" charset="0"/>
              </a:rPr>
              <a:t>cấu</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kinh</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tế</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hợp</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lý</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quan</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hệ</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sản</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xuất</a:t>
            </a:r>
            <a:r>
              <a:rPr lang="en-US" altLang="en-US" b="0" dirty="0">
                <a:latin typeface="Times New Roman" panose="02020603050405020304" pitchFamily="18" charset="0"/>
                <a:cs typeface="Times New Roman" panose="02020603050405020304" pitchFamily="18" charset="0"/>
              </a:rPr>
              <a:t> </a:t>
            </a:r>
            <a:r>
              <a:rPr lang="en-US" altLang="en-US" b="0" dirty="0" err="1">
                <a:latin typeface="Times New Roman" panose="02020603050405020304" pitchFamily="18" charset="0"/>
                <a:cs typeface="Times New Roman" panose="02020603050405020304" pitchFamily="18" charset="0"/>
              </a:rPr>
              <a:t>tiên</a:t>
            </a:r>
            <a:r>
              <a:rPr lang="en-US" altLang="en-US" b="0" dirty="0">
                <a:latin typeface="Times New Roman" panose="02020603050405020304" pitchFamily="18" charset="0"/>
                <a:cs typeface="Times New Roman" panose="02020603050405020304" pitchFamily="18" charset="0"/>
              </a:rPr>
              <a:t> </a:t>
            </a:r>
            <a:r>
              <a:rPr lang="en-US" altLang="en-US" b="0" dirty="0" err="1" smtClean="0">
                <a:latin typeface="Times New Roman" panose="02020603050405020304" pitchFamily="18" charset="0"/>
                <a:cs typeface="Times New Roman" panose="02020603050405020304" pitchFamily="18" charset="0"/>
              </a:rPr>
              <a:t>bộ</a:t>
            </a:r>
            <a:endParaRPr lang="vi-VN" altLang="en-US" b="0" dirty="0" smtClean="0">
              <a:latin typeface="Times New Roman" panose="02020603050405020304" pitchFamily="18" charset="0"/>
              <a:cs typeface="Times New Roman" panose="02020603050405020304" pitchFamily="18" charset="0"/>
            </a:endParaRPr>
          </a:p>
          <a:p>
            <a:pPr>
              <a:spcBef>
                <a:spcPct val="50000"/>
              </a:spcBef>
              <a:buFontTx/>
              <a:buChar char="•"/>
            </a:pPr>
            <a:r>
              <a:rPr lang="vi-VN" b="0" dirty="0" smtClean="0">
                <a:latin typeface="Times New Roman" panose="02020603050405020304" pitchFamily="18" charset="0"/>
                <a:cs typeface="Times New Roman" panose="02020603050405020304" pitchFamily="18" charset="0"/>
              </a:rPr>
              <a:t> M</a:t>
            </a:r>
            <a:r>
              <a:rPr lang="en-US" b="0" dirty="0" err="1" smtClean="0">
                <a:latin typeface="Times New Roman" panose="02020603050405020304" pitchFamily="18" charset="0"/>
                <a:cs typeface="Times New Roman" panose="02020603050405020304" pitchFamily="18" charset="0"/>
              </a:rPr>
              <a:t>ức</a:t>
            </a:r>
            <a:r>
              <a:rPr lang="en-US" b="0" dirty="0" smtClean="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sống</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vật</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chất</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và</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tinh</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thần</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cao</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quốc</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phòng</a:t>
            </a:r>
            <a:r>
              <a:rPr lang="en-US" b="0" dirty="0">
                <a:latin typeface="Times New Roman" panose="02020603050405020304" pitchFamily="18" charset="0"/>
                <a:cs typeface="Times New Roman" panose="02020603050405020304" pitchFamily="18" charset="0"/>
              </a:rPr>
              <a:t> – an </a:t>
            </a:r>
            <a:r>
              <a:rPr lang="en-US" b="0" dirty="0" err="1">
                <a:latin typeface="Times New Roman" panose="02020603050405020304" pitchFamily="18" charset="0"/>
                <a:cs typeface="Times New Roman" panose="02020603050405020304" pitchFamily="18" charset="0"/>
              </a:rPr>
              <a:t>ninh</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vững</a:t>
            </a:r>
            <a:r>
              <a:rPr lang="en-US" b="0" dirty="0">
                <a:latin typeface="Times New Roman" panose="02020603050405020304" pitchFamily="18" charset="0"/>
                <a:cs typeface="Times New Roman" panose="02020603050405020304" pitchFamily="18" charset="0"/>
              </a:rPr>
              <a:t> </a:t>
            </a:r>
            <a:r>
              <a:rPr lang="en-US" b="0" dirty="0" err="1" smtClean="0">
                <a:latin typeface="Times New Roman" panose="02020603050405020304" pitchFamily="18" charset="0"/>
                <a:cs typeface="Times New Roman" panose="02020603050405020304" pitchFamily="18" charset="0"/>
              </a:rPr>
              <a:t>chắc</a:t>
            </a:r>
            <a:endParaRPr lang="vi-VN" b="0" dirty="0" smtClean="0">
              <a:latin typeface="Times New Roman" panose="02020603050405020304" pitchFamily="18" charset="0"/>
              <a:cs typeface="Times New Roman" panose="02020603050405020304" pitchFamily="18" charset="0"/>
            </a:endParaRPr>
          </a:p>
          <a:p>
            <a:pPr>
              <a:spcBef>
                <a:spcPct val="50000"/>
              </a:spcBef>
              <a:buFontTx/>
              <a:buChar char="•"/>
            </a:pPr>
            <a:r>
              <a:rPr lang="vi-VN" b="0" dirty="0" smtClean="0">
                <a:latin typeface="Times New Roman" panose="02020603050405020304" pitchFamily="18" charset="0"/>
                <a:cs typeface="Times New Roman" panose="02020603050405020304" pitchFamily="18" charset="0"/>
              </a:rPr>
              <a:t> Dân </a:t>
            </a:r>
            <a:r>
              <a:rPr lang="vi-VN" b="0" dirty="0">
                <a:latin typeface="Times New Roman" panose="02020603050405020304" pitchFamily="18" charset="0"/>
                <a:cs typeface="Times New Roman" panose="02020603050405020304" pitchFamily="18" charset="0"/>
              </a:rPr>
              <a:t>giàu, nước mạnh xã hội công bằng -  dân chủ - văn minh.</a:t>
            </a:r>
          </a:p>
          <a:p>
            <a:pPr>
              <a:spcBef>
                <a:spcPct val="50000"/>
              </a:spcBef>
              <a:buFontTx/>
              <a:buChar char="•"/>
            </a:pPr>
            <a:endParaRPr lang="en-US" b="0" dirty="0">
              <a:latin typeface="Times New Roman" panose="02020603050405020304" pitchFamily="18" charset="0"/>
              <a:cs typeface="Times New Roman" panose="02020603050405020304" pitchFamily="18" charset="0"/>
            </a:endParaRPr>
          </a:p>
        </p:txBody>
      </p:sp>
      <p:sp>
        <p:nvSpPr>
          <p:cNvPr id="19465" name="AutoShape 9"/>
          <p:cNvSpPr>
            <a:spLocks noChangeArrowheads="1"/>
          </p:cNvSpPr>
          <p:nvPr/>
        </p:nvSpPr>
        <p:spPr bwMode="gray">
          <a:xfrm>
            <a:off x="4190977" y="2862177"/>
            <a:ext cx="482600" cy="381000"/>
          </a:xfrm>
          <a:prstGeom prst="rightArrow">
            <a:avLst>
              <a:gd name="adj1" fmla="val 50000"/>
              <a:gd name="adj2" fmla="val 52778"/>
            </a:avLst>
          </a:prstGeom>
          <a:solidFill>
            <a:srgbClr val="FFFFFF"/>
          </a:solidFill>
          <a:ln w="9525">
            <a:noFill/>
            <a:miter lim="800000"/>
            <a:headEnd/>
            <a:tailEnd/>
          </a:ln>
          <a:effectLst/>
        </p:spPr>
        <p:txBody>
          <a:bodyPr wrap="none" anchor="ctr"/>
          <a:lstStyle/>
          <a:p>
            <a:endParaRPr lang="en-US"/>
          </a:p>
        </p:txBody>
      </p:sp>
      <p:sp>
        <p:nvSpPr>
          <p:cNvPr id="19466" name="AutoShape 10"/>
          <p:cNvSpPr>
            <a:spLocks noChangeArrowheads="1"/>
          </p:cNvSpPr>
          <p:nvPr/>
        </p:nvSpPr>
        <p:spPr bwMode="gray">
          <a:xfrm>
            <a:off x="4216431" y="4420391"/>
            <a:ext cx="482600" cy="381000"/>
          </a:xfrm>
          <a:prstGeom prst="rightArrow">
            <a:avLst>
              <a:gd name="adj1" fmla="val 50000"/>
              <a:gd name="adj2" fmla="val 52778"/>
            </a:avLst>
          </a:prstGeom>
          <a:solidFill>
            <a:srgbClr val="FFFFFF"/>
          </a:solidFill>
          <a:ln w="9525">
            <a:noFill/>
            <a:miter lim="800000"/>
            <a:headEnd/>
            <a:tailEnd/>
          </a:ln>
          <a:effectLst/>
        </p:spPr>
        <p:txBody>
          <a:bodyPr wrap="none" anchor="ctr"/>
          <a:lstStyle/>
          <a:p>
            <a:endParaRPr lang="en-US"/>
          </a:p>
        </p:txBody>
      </p:sp>
      <p:sp>
        <p:nvSpPr>
          <p:cNvPr id="19467" name="AutoShape 11"/>
          <p:cNvSpPr>
            <a:spLocks noChangeArrowheads="1"/>
          </p:cNvSpPr>
          <p:nvPr/>
        </p:nvSpPr>
        <p:spPr bwMode="gray">
          <a:xfrm>
            <a:off x="4197849" y="5782615"/>
            <a:ext cx="482600" cy="381000"/>
          </a:xfrm>
          <a:prstGeom prst="rightArrow">
            <a:avLst>
              <a:gd name="adj1" fmla="val 50000"/>
              <a:gd name="adj2" fmla="val 52778"/>
            </a:avLst>
          </a:prstGeom>
          <a:solidFill>
            <a:srgbClr val="FFFFFF"/>
          </a:solidFill>
          <a:ln w="9525">
            <a:noFill/>
            <a:miter lim="800000"/>
            <a:headEnd/>
            <a:tailEnd/>
          </a:ln>
          <a:effectLst/>
        </p:spPr>
        <p:txBody>
          <a:bodyPr wrap="none" anchor="ctr"/>
          <a:lstStyle/>
          <a:p>
            <a:endParaRPr lang="en-US"/>
          </a:p>
        </p:txBody>
      </p:sp>
      <p:grpSp>
        <p:nvGrpSpPr>
          <p:cNvPr id="19475" name="Group 19"/>
          <p:cNvGrpSpPr>
            <a:grpSpLocks/>
          </p:cNvGrpSpPr>
          <p:nvPr/>
        </p:nvGrpSpPr>
        <p:grpSpPr bwMode="auto">
          <a:xfrm>
            <a:off x="1855154" y="3172508"/>
            <a:ext cx="2323206" cy="1365250"/>
            <a:chOff x="455" y="318"/>
            <a:chExt cx="1175" cy="1539"/>
          </a:xfrm>
        </p:grpSpPr>
        <p:sp>
          <p:nvSpPr>
            <p:cNvPr id="19476" name="Oval 20"/>
            <p:cNvSpPr>
              <a:spLocks noChangeArrowheads="1"/>
            </p:cNvSpPr>
            <p:nvPr/>
          </p:nvSpPr>
          <p:spPr bwMode="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en-US"/>
            </a:p>
          </p:txBody>
        </p:sp>
        <p:sp>
          <p:nvSpPr>
            <p:cNvPr id="19477" name="AutoShape 21"/>
            <p:cNvSpPr>
              <a:spLocks noChangeArrowheads="1"/>
            </p:cNvSpPr>
            <p:nvPr/>
          </p:nvSpPr>
          <p:spPr bwMode="gray">
            <a:xfrm>
              <a:off x="455" y="318"/>
              <a:ext cx="1159"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w="9525">
              <a:noFill/>
              <a:round/>
              <a:headEnd/>
              <a:tailEnd/>
            </a:ln>
            <a:effectLst/>
          </p:spPr>
          <p:txBody>
            <a:bodyPr wrap="none" anchor="ctr"/>
            <a:lstStyle/>
            <a:p>
              <a:endParaRPr lang="en-US"/>
            </a:p>
          </p:txBody>
        </p:sp>
      </p:grpSp>
      <p:sp>
        <p:nvSpPr>
          <p:cNvPr id="19478" name="Text Box 22"/>
          <p:cNvSpPr txBox="1">
            <a:spLocks noChangeArrowheads="1"/>
          </p:cNvSpPr>
          <p:nvPr/>
        </p:nvSpPr>
        <p:spPr bwMode="white">
          <a:xfrm>
            <a:off x="1860929" y="3641102"/>
            <a:ext cx="2128838" cy="461665"/>
          </a:xfrm>
          <a:prstGeom prst="rect">
            <a:avLst/>
          </a:prstGeom>
          <a:noFill/>
          <a:ln w="9525" algn="ctr">
            <a:noFill/>
            <a:miter lim="800000"/>
            <a:headEnd/>
            <a:tailEnd/>
          </a:ln>
          <a:effectLst>
            <a:outerShdw dist="17961" dir="2700000" algn="ctr" rotWithShape="0">
              <a:srgbClr val="003300">
                <a:alpha val="50000"/>
              </a:srgbClr>
            </a:outerShdw>
          </a:effectLst>
        </p:spPr>
        <p:txBody>
          <a:bodyPr>
            <a:spAutoFit/>
          </a:bodyPr>
          <a:lstStyle/>
          <a:p>
            <a:pPr algn="ctr">
              <a:spcBef>
                <a:spcPct val="50000"/>
              </a:spcBef>
            </a:pPr>
            <a:r>
              <a:rPr lang="en-US" sz="2400" b="1" dirty="0">
                <a:solidFill>
                  <a:srgbClr val="FFFFFF"/>
                </a:solidFill>
                <a:cs typeface="Arial" charset="0"/>
              </a:rPr>
              <a:t> </a:t>
            </a:r>
            <a:r>
              <a:rPr lang="en-US" altLang="en-US" dirty="0" err="1">
                <a:solidFill>
                  <a:schemeClr val="bg1"/>
                </a:solidFill>
                <a:latin typeface="Times New Roman" panose="02020603050405020304" pitchFamily="18" charset="0"/>
                <a:cs typeface="Times New Roman" panose="02020603050405020304" pitchFamily="18" charset="0"/>
              </a:rPr>
              <a:t>Mục</a:t>
            </a:r>
            <a:r>
              <a:rPr lang="en-US" altLang="en-US" dirty="0">
                <a:solidFill>
                  <a:schemeClr val="bg1"/>
                </a:solidFill>
                <a:latin typeface="Times New Roman" panose="02020603050405020304" pitchFamily="18" charset="0"/>
                <a:cs typeface="Times New Roman" panose="02020603050405020304" pitchFamily="18" charset="0"/>
              </a:rPr>
              <a:t> </a:t>
            </a:r>
            <a:r>
              <a:rPr lang="en-US" altLang="en-US" dirty="0" err="1">
                <a:solidFill>
                  <a:schemeClr val="bg1"/>
                </a:solidFill>
                <a:latin typeface="Times New Roman" panose="02020603050405020304" pitchFamily="18" charset="0"/>
                <a:cs typeface="Times New Roman" panose="02020603050405020304" pitchFamily="18" charset="0"/>
              </a:rPr>
              <a:t>tiêu</a:t>
            </a:r>
            <a:r>
              <a:rPr lang="en-US" altLang="en-US" dirty="0">
                <a:solidFill>
                  <a:schemeClr val="bg1"/>
                </a:solidFill>
                <a:latin typeface="Times New Roman" panose="02020603050405020304" pitchFamily="18" charset="0"/>
                <a:cs typeface="Times New Roman" panose="02020603050405020304" pitchFamily="18" charset="0"/>
              </a:rPr>
              <a:t> </a:t>
            </a:r>
            <a:r>
              <a:rPr lang="en-US" altLang="en-US" dirty="0" err="1">
                <a:solidFill>
                  <a:schemeClr val="bg1"/>
                </a:solidFill>
                <a:latin typeface="Times New Roman" panose="02020603050405020304" pitchFamily="18" charset="0"/>
                <a:cs typeface="Times New Roman" panose="02020603050405020304" pitchFamily="18" charset="0"/>
              </a:rPr>
              <a:t>lâu</a:t>
            </a:r>
            <a:r>
              <a:rPr lang="en-US" altLang="en-US" dirty="0">
                <a:solidFill>
                  <a:schemeClr val="bg1"/>
                </a:solidFill>
                <a:latin typeface="Times New Roman" panose="02020603050405020304" pitchFamily="18" charset="0"/>
                <a:cs typeface="Times New Roman" panose="02020603050405020304" pitchFamily="18" charset="0"/>
              </a:rPr>
              <a:t> </a:t>
            </a:r>
            <a:r>
              <a:rPr lang="en-US" altLang="en-US" dirty="0" err="1">
                <a:solidFill>
                  <a:schemeClr val="bg1"/>
                </a:solidFill>
                <a:latin typeface="Times New Roman" panose="02020603050405020304" pitchFamily="18" charset="0"/>
                <a:cs typeface="Times New Roman" panose="02020603050405020304" pitchFamily="18" charset="0"/>
              </a:rPr>
              <a:t>dài</a:t>
            </a:r>
            <a:endParaRPr lang="en-US" b="1" dirty="0">
              <a:solidFill>
                <a:schemeClr val="bg1"/>
              </a:solidFill>
              <a:latin typeface="Times New Roman" panose="02020603050405020304" pitchFamily="18" charset="0"/>
              <a:cs typeface="Times New Roman" panose="02020603050405020304" pitchFamily="18" charset="0"/>
            </a:endParaRPr>
          </a:p>
        </p:txBody>
      </p:sp>
      <p:grpSp>
        <p:nvGrpSpPr>
          <p:cNvPr id="33" name="Group 16"/>
          <p:cNvGrpSpPr>
            <a:grpSpLocks/>
          </p:cNvGrpSpPr>
          <p:nvPr/>
        </p:nvGrpSpPr>
        <p:grpSpPr bwMode="auto">
          <a:xfrm>
            <a:off x="1844041" y="1158040"/>
            <a:ext cx="4686300" cy="759372"/>
            <a:chOff x="1388" y="1159"/>
            <a:chExt cx="2952" cy="228"/>
          </a:xfrm>
        </p:grpSpPr>
        <p:sp>
          <p:nvSpPr>
            <p:cNvPr id="34" name="AutoShape 17"/>
            <p:cNvSpPr>
              <a:spLocks noChangeArrowheads="1"/>
            </p:cNvSpPr>
            <p:nvPr/>
          </p:nvSpPr>
          <p:spPr bwMode="ltGray">
            <a:xfrm>
              <a:off x="1388" y="1159"/>
              <a:ext cx="2952" cy="228"/>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endParaRPr lang="en-US"/>
            </a:p>
          </p:txBody>
        </p:sp>
        <p:grpSp>
          <p:nvGrpSpPr>
            <p:cNvPr id="35" name="Group 18"/>
            <p:cNvGrpSpPr>
              <a:grpSpLocks/>
            </p:cNvGrpSpPr>
            <p:nvPr/>
          </p:nvGrpSpPr>
          <p:grpSpPr bwMode="auto">
            <a:xfrm>
              <a:off x="1395" y="1166"/>
              <a:ext cx="2941" cy="211"/>
              <a:chOff x="1395" y="1166"/>
              <a:chExt cx="2941" cy="211"/>
            </a:xfrm>
          </p:grpSpPr>
          <p:sp>
            <p:nvSpPr>
              <p:cNvPr id="36" name="AutoShape 19"/>
              <p:cNvSpPr>
                <a:spLocks noChangeArrowheads="1"/>
              </p:cNvSpPr>
              <p:nvPr/>
            </p:nvSpPr>
            <p:spPr bwMode="ltGray">
              <a:xfrm>
                <a:off x="1395" y="1322"/>
                <a:ext cx="2941" cy="55"/>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endParaRPr lang="en-US"/>
              </a:p>
            </p:txBody>
          </p:sp>
          <p:sp>
            <p:nvSpPr>
              <p:cNvPr id="37" name="AutoShape 20"/>
              <p:cNvSpPr>
                <a:spLocks noChangeArrowheads="1"/>
              </p:cNvSpPr>
              <p:nvPr/>
            </p:nvSpPr>
            <p:spPr bwMode="ltGray">
              <a:xfrm>
                <a:off x="1395" y="1166"/>
                <a:ext cx="2941" cy="55"/>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endParaRPr lang="en-US"/>
              </a:p>
            </p:txBody>
          </p:sp>
        </p:grpSp>
      </p:grpSp>
      <p:sp>
        <p:nvSpPr>
          <p:cNvPr id="38" name="Rectangle 37"/>
          <p:cNvSpPr/>
          <p:nvPr/>
        </p:nvSpPr>
        <p:spPr>
          <a:xfrm>
            <a:off x="1930431" y="1197623"/>
            <a:ext cx="4572000" cy="646331"/>
          </a:xfrm>
          <a:prstGeom prst="rect">
            <a:avLst/>
          </a:prstGeom>
        </p:spPr>
        <p:txBody>
          <a:bodyPr>
            <a:spAutoFit/>
          </a:bodyPr>
          <a:lstStyle/>
          <a:p>
            <a:r>
              <a:rPr lang="en-US" i="1" dirty="0">
                <a:latin typeface="Times New Roman" panose="02020603050405020304" pitchFamily="18" charset="0"/>
                <a:cs typeface="Times New Roman" panose="02020603050405020304" pitchFamily="18" charset="0"/>
              </a:rPr>
              <a:t>1/ </a:t>
            </a:r>
            <a:r>
              <a:rPr lang="en-US" i="1" dirty="0" err="1">
                <a:latin typeface="Times New Roman" panose="02020603050405020304" pitchFamily="18" charset="0"/>
                <a:cs typeface="Times New Roman" panose="02020603050405020304" pitchFamily="18" charset="0"/>
              </a:rPr>
              <a:t>Mục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tiêu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và</a:t>
            </a:r>
            <a:r>
              <a:rPr lang="en-US" i="1" dirty="0">
                <a:latin typeface="Times New Roman" panose="02020603050405020304" pitchFamily="18" charset="0"/>
                <a:cs typeface="Times New Roman" panose="02020603050405020304" pitchFamily="18" charset="0"/>
              </a:rPr>
              <a:t> </a:t>
            </a:r>
            <a:r>
              <a:rPr lang="vi-VN" i="1" dirty="0" err="1" smtClean="0">
                <a:latin typeface="Times New Roman" panose="02020603050405020304" pitchFamily="18" charset="0"/>
                <a:cs typeface="Times New Roman" panose="02020603050405020304" pitchFamily="18" charset="0"/>
              </a:rPr>
              <a:t>Q</a:t>
            </a:r>
            <a:r>
              <a:rPr lang="en-US" i="1" dirty="0" err="1" smtClean="0">
                <a:latin typeface="Times New Roman" panose="02020603050405020304" pitchFamily="18" charset="0"/>
                <a:cs typeface="Times New Roman" panose="02020603050405020304" pitchFamily="18" charset="0"/>
              </a:rPr>
              <a:t>uan</a:t>
            </a:r>
            <a:r>
              <a:rPr lang="en-US" i="1" dirty="0" smtClean="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điểm</a:t>
            </a:r>
            <a:r>
              <a:rPr lang="en-US" i="1" dirty="0">
                <a:latin typeface="Times New Roman" panose="02020603050405020304" pitchFamily="18" charset="0"/>
                <a:cs typeface="Times New Roman" panose="02020603050405020304" pitchFamily="18" charset="0"/>
              </a:rPr>
              <a:t> CNH – HĐH </a:t>
            </a:r>
            <a:r>
              <a:rPr lang="en-US" i="1" dirty="0" err="1">
                <a:latin typeface="Times New Roman" panose="02020603050405020304" pitchFamily="18" charset="0"/>
                <a:cs typeface="Times New Roman" panose="02020603050405020304" pitchFamily="18" charset="0"/>
              </a:rPr>
              <a:t>gắn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với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phát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triển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kinh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tế</a:t>
            </a:r>
            <a:r>
              <a:rPr lang="en-US" i="1" dirty="0">
                <a:latin typeface="Times New Roman" panose="02020603050405020304" pitchFamily="18" charset="0"/>
                <a:cs typeface="Times New Roman" panose="02020603050405020304" pitchFamily="18" charset="0"/>
              </a:rPr>
              <a:t> tri </a:t>
            </a:r>
            <a:r>
              <a:rPr lang="en-US" i="1" dirty="0" err="1">
                <a:latin typeface="Times New Roman" panose="02020603050405020304" pitchFamily="18" charset="0"/>
                <a:cs typeface="Times New Roman" panose="02020603050405020304" pitchFamily="18" charset="0"/>
              </a:rPr>
              <a:t>thức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của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Việt</a:t>
            </a: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Nam</a:t>
            </a:r>
            <a:endParaRPr lang="en-US" i="1" dirty="0">
              <a:latin typeface="Times New Roman" panose="02020603050405020304" pitchFamily="18" charset="0"/>
              <a:cs typeface="Times New Roman" panose="02020603050405020304" pitchFamily="18" charset="0"/>
            </a:endParaRPr>
          </a:p>
        </p:txBody>
      </p:sp>
      <p:sp>
        <p:nvSpPr>
          <p:cNvPr id="3" name="Rounded Rectangular Callout 2"/>
          <p:cNvSpPr/>
          <p:nvPr/>
        </p:nvSpPr>
        <p:spPr bwMode="auto">
          <a:xfrm>
            <a:off x="2133600" y="2057400"/>
            <a:ext cx="1600200" cy="685800"/>
          </a:xfrm>
          <a:prstGeom prst="wedgeRoundRectCallout">
            <a:avLst>
              <a:gd name="adj1" fmla="val 24881"/>
              <a:gd name="adj2" fmla="val 9805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 name="TextBox 3"/>
          <p:cNvSpPr txBox="1"/>
          <p:nvPr/>
        </p:nvSpPr>
        <p:spPr>
          <a:xfrm>
            <a:off x="2326026" y="2214485"/>
            <a:ext cx="1146882" cy="369332"/>
          </a:xfrm>
          <a:prstGeom prst="rect">
            <a:avLst/>
          </a:prstGeom>
          <a:noFill/>
        </p:spPr>
        <p:txBody>
          <a:bodyPr wrap="square" rtlCol="0">
            <a:spAutoFit/>
          </a:bodyPr>
          <a:lstStyle/>
          <a:p>
            <a:pPr algn="ctr"/>
            <a:r>
              <a:rPr lang="vi-VN" dirty="0" smtClean="0">
                <a:latin typeface="Times New Roman" panose="02020603050405020304" pitchFamily="18" charset="0"/>
                <a:cs typeface="Times New Roman" panose="02020603050405020304" pitchFamily="18" charset="0"/>
              </a:rPr>
              <a:t>Mục tiêu</a:t>
            </a:r>
            <a:endParaRPr lang="en-US" dirty="0">
              <a:latin typeface="Times New Roman" panose="02020603050405020304" pitchFamily="18" charset="0"/>
              <a:cs typeface="Times New Roman" panose="02020603050405020304" pitchFamily="18" charset="0"/>
            </a:endParaRPr>
          </a:p>
        </p:txBody>
      </p:sp>
      <p:grpSp>
        <p:nvGrpSpPr>
          <p:cNvPr id="32" name="Group 10"/>
          <p:cNvGrpSpPr>
            <a:grpSpLocks/>
          </p:cNvGrpSpPr>
          <p:nvPr/>
        </p:nvGrpSpPr>
        <p:grpSpPr bwMode="auto">
          <a:xfrm>
            <a:off x="1802167" y="58267"/>
            <a:ext cx="5160374" cy="1033189"/>
            <a:chOff x="912" y="2016"/>
            <a:chExt cx="4006" cy="912"/>
          </a:xfrm>
        </p:grpSpPr>
        <p:sp>
          <p:nvSpPr>
            <p:cNvPr id="39" name="AutoShape 11"/>
            <p:cNvSpPr>
              <a:spLocks noChangeArrowheads="1"/>
            </p:cNvSpPr>
            <p:nvPr/>
          </p:nvSpPr>
          <p:spPr bwMode="gray">
            <a:xfrm>
              <a:off x="912" y="2016"/>
              <a:ext cx="3984" cy="912"/>
            </a:xfrm>
            <a:prstGeom prst="roundRect">
              <a:avLst>
                <a:gd name="adj" fmla="val 10889"/>
              </a:avLst>
            </a:prstGeom>
            <a:gradFill rotWithShape="1">
              <a:gsLst>
                <a:gs pos="0">
                  <a:srgbClr val="DDDDDD"/>
                </a:gs>
                <a:gs pos="50000">
                  <a:srgbClr val="F2F2F2"/>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har char="•"/>
                <a:defRPr sz="2800">
                  <a:solidFill>
                    <a:schemeClr val="tx2"/>
                  </a:solidFill>
                  <a:latin typeface="Verdana" panose="020B0604030504040204" pitchFamily="34" charset="0"/>
                </a:defRPr>
              </a:lvl1pPr>
              <a:lvl2pPr marL="742950" indent="-285750">
                <a:spcBef>
                  <a:spcPct val="20000"/>
                </a:spcBef>
                <a:buChar char="–"/>
                <a:defRPr sz="2400" b="1">
                  <a:solidFill>
                    <a:schemeClr val="tx2"/>
                  </a:solidFill>
                  <a:latin typeface="Verdana" panose="020B0604030504040204" pitchFamily="34" charset="0"/>
                </a:defRPr>
              </a:lvl2pPr>
              <a:lvl3pPr marL="1143000" indent="-228600">
                <a:spcBef>
                  <a:spcPct val="20000"/>
                </a:spcBef>
                <a:buChar char="•"/>
                <a:defRPr sz="2400">
                  <a:solidFill>
                    <a:schemeClr val="tx2"/>
                  </a:solidFill>
                  <a:latin typeface="Verdana" panose="020B0604030504040204" pitchFamily="34" charset="0"/>
                </a:defRPr>
              </a:lvl3pPr>
              <a:lvl4pPr marL="1600200" indent="-228600">
                <a:spcBef>
                  <a:spcPct val="20000"/>
                </a:spcBef>
                <a:buChar char="–"/>
                <a:defRPr sz="2000">
                  <a:solidFill>
                    <a:schemeClr val="tx2"/>
                  </a:solidFill>
                  <a:latin typeface="Verdana" panose="020B0604030504040204" pitchFamily="34" charset="0"/>
                </a:defRPr>
              </a:lvl4pPr>
              <a:lvl5pPr marL="2057400" indent="-228600">
                <a:spcBef>
                  <a:spcPct val="20000"/>
                </a:spcBef>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2"/>
                  </a:solidFill>
                  <a:latin typeface="Verdana" panose="020B0604030504040204" pitchFamily="34"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41" name="Text Box 16"/>
            <p:cNvSpPr txBox="1">
              <a:spLocks noChangeArrowheads="1"/>
            </p:cNvSpPr>
            <p:nvPr/>
          </p:nvSpPr>
          <p:spPr bwMode="gray">
            <a:xfrm>
              <a:off x="1885" y="2075"/>
              <a:ext cx="3033" cy="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i="1" dirty="0" err="1">
                  <a:solidFill>
                    <a:srgbClr val="FF6600"/>
                  </a:solidFill>
                  <a:latin typeface="Arial" charset="0"/>
                  <a:cs typeface="+mn-cs"/>
                </a:rPr>
                <a:t>Quan</a:t>
              </a:r>
              <a:r>
                <a:rPr lang="en-US" i="1" dirty="0">
                  <a:solidFill>
                    <a:srgbClr val="FF6600"/>
                  </a:solidFill>
                  <a:latin typeface="Arial" charset="0"/>
                  <a:cs typeface="+mn-cs"/>
                </a:rPr>
                <a:t> </a:t>
              </a:r>
              <a:r>
                <a:rPr lang="en-US" i="1" dirty="0" err="1">
                  <a:solidFill>
                    <a:srgbClr val="FF6600"/>
                  </a:solidFill>
                  <a:latin typeface="Arial" charset="0"/>
                  <a:cs typeface="+mn-cs"/>
                </a:rPr>
                <a:t>điểm</a:t>
              </a:r>
              <a:r>
                <a:rPr lang="en-US" i="1" dirty="0">
                  <a:solidFill>
                    <a:srgbClr val="FF6600"/>
                  </a:solidFill>
                  <a:latin typeface="Arial" charset="0"/>
                  <a:cs typeface="+mn-cs"/>
                </a:rPr>
                <a:t>, </a:t>
              </a:r>
              <a:r>
                <a:rPr lang="en-US" i="1" dirty="0" err="1">
                  <a:solidFill>
                    <a:srgbClr val="FF6600"/>
                  </a:solidFill>
                  <a:latin typeface="Arial" charset="0"/>
                  <a:cs typeface="+mn-cs"/>
                </a:rPr>
                <a:t>mục</a:t>
              </a:r>
              <a:r>
                <a:rPr lang="en-US" i="1" dirty="0">
                  <a:solidFill>
                    <a:srgbClr val="FF6600"/>
                  </a:solidFill>
                  <a:latin typeface="Arial" charset="0"/>
                  <a:cs typeface="+mn-cs"/>
                </a:rPr>
                <a:t> </a:t>
              </a:r>
              <a:r>
                <a:rPr lang="en-US" i="1" dirty="0" err="1">
                  <a:solidFill>
                    <a:srgbClr val="FF6600"/>
                  </a:solidFill>
                  <a:latin typeface="Arial" charset="0"/>
                  <a:cs typeface="+mn-cs"/>
                </a:rPr>
                <a:t>tiêu</a:t>
              </a:r>
              <a:r>
                <a:rPr lang="en-US" i="1" dirty="0">
                  <a:solidFill>
                    <a:srgbClr val="FF6600"/>
                  </a:solidFill>
                  <a:latin typeface="Arial" charset="0"/>
                  <a:cs typeface="+mn-cs"/>
                </a:rPr>
                <a:t>, </a:t>
              </a:r>
              <a:r>
                <a:rPr lang="en-US" i="1" dirty="0" err="1">
                  <a:solidFill>
                    <a:srgbClr val="FF6600"/>
                  </a:solidFill>
                  <a:latin typeface="Arial" charset="0"/>
                  <a:cs typeface="+mn-cs"/>
                </a:rPr>
                <a:t>nhiệm</a:t>
              </a:r>
              <a:r>
                <a:rPr lang="en-US" i="1" dirty="0">
                  <a:solidFill>
                    <a:srgbClr val="FF6600"/>
                  </a:solidFill>
                  <a:latin typeface="Arial" charset="0"/>
                  <a:cs typeface="+mn-cs"/>
                </a:rPr>
                <a:t> </a:t>
              </a:r>
              <a:r>
                <a:rPr lang="en-US" i="1" dirty="0" err="1">
                  <a:solidFill>
                    <a:srgbClr val="FF6600"/>
                  </a:solidFill>
                  <a:latin typeface="Arial" charset="0"/>
                  <a:cs typeface="+mn-cs"/>
                </a:rPr>
                <a:t>vụ</a:t>
              </a:r>
              <a:r>
                <a:rPr lang="en-US" i="1" dirty="0">
                  <a:solidFill>
                    <a:srgbClr val="FF6600"/>
                  </a:solidFill>
                  <a:latin typeface="Arial" charset="0"/>
                  <a:cs typeface="+mn-cs"/>
                </a:rPr>
                <a:t> </a:t>
              </a:r>
              <a:r>
                <a:rPr lang="en-US" i="1" dirty="0" err="1">
                  <a:solidFill>
                    <a:srgbClr val="FF6600"/>
                  </a:solidFill>
                  <a:latin typeface="Arial" charset="0"/>
                  <a:cs typeface="+mn-cs"/>
                </a:rPr>
                <a:t>của</a:t>
              </a:r>
              <a:r>
                <a:rPr lang="en-US" i="1" dirty="0">
                  <a:solidFill>
                    <a:srgbClr val="FF6600"/>
                  </a:solidFill>
                  <a:latin typeface="Arial" charset="0"/>
                  <a:cs typeface="+mn-cs"/>
                </a:rPr>
                <a:t> CNH – HĐH </a:t>
              </a:r>
              <a:r>
                <a:rPr lang="en-US" i="1" dirty="0" err="1">
                  <a:solidFill>
                    <a:srgbClr val="FF6600"/>
                  </a:solidFill>
                  <a:latin typeface="Arial" charset="0"/>
                  <a:cs typeface="+mn-cs"/>
                </a:rPr>
                <a:t>gắn</a:t>
              </a:r>
              <a:r>
                <a:rPr lang="en-US" i="1" dirty="0">
                  <a:solidFill>
                    <a:srgbClr val="FF6600"/>
                  </a:solidFill>
                  <a:latin typeface="Arial" charset="0"/>
                  <a:cs typeface="+mn-cs"/>
                </a:rPr>
                <a:t> </a:t>
              </a:r>
              <a:r>
                <a:rPr lang="en-US" i="1" dirty="0" err="1">
                  <a:solidFill>
                    <a:srgbClr val="FF6600"/>
                  </a:solidFill>
                  <a:latin typeface="Arial" charset="0"/>
                  <a:cs typeface="+mn-cs"/>
                </a:rPr>
                <a:t>với</a:t>
              </a:r>
              <a:r>
                <a:rPr lang="en-US" i="1" dirty="0">
                  <a:solidFill>
                    <a:srgbClr val="FF6600"/>
                  </a:solidFill>
                  <a:latin typeface="Arial" charset="0"/>
                  <a:cs typeface="+mn-cs"/>
                </a:rPr>
                <a:t> </a:t>
              </a:r>
              <a:r>
                <a:rPr lang="en-US" i="1" dirty="0" err="1">
                  <a:solidFill>
                    <a:srgbClr val="FF6600"/>
                  </a:solidFill>
                  <a:latin typeface="Arial" charset="0"/>
                  <a:cs typeface="+mn-cs"/>
                </a:rPr>
                <a:t>phát</a:t>
              </a:r>
              <a:r>
                <a:rPr lang="en-US" i="1" dirty="0">
                  <a:solidFill>
                    <a:srgbClr val="FF6600"/>
                  </a:solidFill>
                  <a:latin typeface="Arial" charset="0"/>
                  <a:cs typeface="+mn-cs"/>
                </a:rPr>
                <a:t> </a:t>
              </a:r>
              <a:r>
                <a:rPr lang="en-US" i="1" dirty="0" err="1">
                  <a:solidFill>
                    <a:srgbClr val="FF6600"/>
                  </a:solidFill>
                  <a:latin typeface="Arial" charset="0"/>
                  <a:cs typeface="+mn-cs"/>
                </a:rPr>
                <a:t>triển</a:t>
              </a:r>
              <a:r>
                <a:rPr lang="en-US" i="1" dirty="0">
                  <a:solidFill>
                    <a:srgbClr val="FF6600"/>
                  </a:solidFill>
                  <a:latin typeface="Arial" charset="0"/>
                  <a:cs typeface="+mn-cs"/>
                </a:rPr>
                <a:t> </a:t>
              </a:r>
              <a:r>
                <a:rPr lang="en-US" i="1" dirty="0" err="1">
                  <a:solidFill>
                    <a:srgbClr val="FF6600"/>
                  </a:solidFill>
                  <a:latin typeface="Arial" charset="0"/>
                  <a:cs typeface="+mn-cs"/>
                </a:rPr>
                <a:t>kinh</a:t>
              </a:r>
              <a:r>
                <a:rPr lang="en-US" i="1" dirty="0">
                  <a:solidFill>
                    <a:srgbClr val="FF6600"/>
                  </a:solidFill>
                  <a:latin typeface="Arial" charset="0"/>
                  <a:cs typeface="+mn-cs"/>
                </a:rPr>
                <a:t> </a:t>
              </a:r>
              <a:r>
                <a:rPr lang="en-US" i="1" dirty="0" err="1">
                  <a:solidFill>
                    <a:srgbClr val="FF6600"/>
                  </a:solidFill>
                  <a:latin typeface="Arial" charset="0"/>
                  <a:cs typeface="+mn-cs"/>
                </a:rPr>
                <a:t>tế</a:t>
              </a:r>
              <a:r>
                <a:rPr lang="en-US" i="1" dirty="0">
                  <a:solidFill>
                    <a:srgbClr val="FF6600"/>
                  </a:solidFill>
                  <a:latin typeface="Arial" charset="0"/>
                  <a:cs typeface="+mn-cs"/>
                </a:rPr>
                <a:t> tri </a:t>
              </a:r>
              <a:r>
                <a:rPr lang="en-US" i="1" dirty="0" err="1">
                  <a:solidFill>
                    <a:srgbClr val="FF6600"/>
                  </a:solidFill>
                  <a:latin typeface="Arial" charset="0"/>
                  <a:cs typeface="+mn-cs"/>
                </a:rPr>
                <a:t>thức</a:t>
              </a:r>
              <a:r>
                <a:rPr lang="en-US" i="1" dirty="0">
                  <a:solidFill>
                    <a:srgbClr val="FF6600"/>
                  </a:solidFill>
                  <a:latin typeface="Arial" charset="0"/>
                  <a:cs typeface="+mn-cs"/>
                </a:rPr>
                <a:t> </a:t>
              </a:r>
              <a:r>
                <a:rPr lang="en-US" i="1" dirty="0" err="1">
                  <a:solidFill>
                    <a:srgbClr val="FF6600"/>
                  </a:solidFill>
                  <a:latin typeface="Arial" charset="0"/>
                  <a:cs typeface="+mn-cs"/>
                </a:rPr>
                <a:t>của</a:t>
              </a:r>
              <a:r>
                <a:rPr lang="en-US" i="1" dirty="0">
                  <a:solidFill>
                    <a:srgbClr val="FF6600"/>
                  </a:solidFill>
                  <a:latin typeface="Arial" charset="0"/>
                  <a:cs typeface="+mn-cs"/>
                </a:rPr>
                <a:t> </a:t>
              </a:r>
              <a:r>
                <a:rPr lang="en-US" i="1" dirty="0" err="1">
                  <a:solidFill>
                    <a:srgbClr val="FF6600"/>
                  </a:solidFill>
                  <a:latin typeface="Arial" charset="0"/>
                  <a:cs typeface="+mn-cs"/>
                </a:rPr>
                <a:t>Việt</a:t>
              </a:r>
              <a:r>
                <a:rPr lang="en-US" i="1" dirty="0">
                  <a:solidFill>
                    <a:srgbClr val="FF6600"/>
                  </a:solidFill>
                  <a:latin typeface="Arial" charset="0"/>
                  <a:cs typeface="+mn-cs"/>
                </a:rPr>
                <a:t> Nam</a:t>
              </a:r>
            </a:p>
          </p:txBody>
        </p:sp>
      </p:grpSp>
      <p:sp>
        <p:nvSpPr>
          <p:cNvPr id="45" name="AutoShape 13"/>
          <p:cNvSpPr>
            <a:spLocks noChangeArrowheads="1"/>
          </p:cNvSpPr>
          <p:nvPr/>
        </p:nvSpPr>
        <p:spPr bwMode="gray">
          <a:xfrm>
            <a:off x="1901791" y="125107"/>
            <a:ext cx="1070010" cy="944404"/>
          </a:xfrm>
          <a:prstGeom prst="roundRect">
            <a:avLst>
              <a:gd name="adj" fmla="val 11921"/>
            </a:avLst>
          </a:prstGeom>
          <a:solidFill>
            <a:srgbClr val="FFC000"/>
          </a:solidFill>
          <a:ln w="38100">
            <a:solidFill>
              <a:schemeClr val="bg1"/>
            </a:solidFill>
            <a:round/>
            <a:headEnd/>
            <a:tailEnd/>
          </a:ln>
          <a:effectLst/>
          <a:extLst/>
        </p:spPr>
        <p:txBody>
          <a:bodyPr wrap="none" anchor="ctr"/>
          <a:lstStyle/>
          <a:p>
            <a:pPr eaLnBrk="1" hangingPunct="1">
              <a:defRPr/>
            </a:pPr>
            <a:endParaRPr lang="en-US">
              <a:latin typeface="Arial" charset="0"/>
              <a:cs typeface="+mn-cs"/>
            </a:endParaRPr>
          </a:p>
        </p:txBody>
      </p:sp>
      <p:sp>
        <p:nvSpPr>
          <p:cNvPr id="46" name="Freeform 14"/>
          <p:cNvSpPr>
            <a:spLocks/>
          </p:cNvSpPr>
          <p:nvPr/>
        </p:nvSpPr>
        <p:spPr bwMode="gray">
          <a:xfrm>
            <a:off x="1945671" y="174897"/>
            <a:ext cx="539947" cy="50968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rgbClr val="FFCC00"/>
          </a:solidFill>
          <a:ln>
            <a:noFill/>
          </a:ln>
          <a:extLst/>
        </p:spPr>
        <p:txBody>
          <a:bodyPr/>
          <a:lstStyle/>
          <a:p>
            <a:pPr eaLnBrk="1" hangingPunct="1">
              <a:defRPr/>
            </a:pPr>
            <a:endParaRPr lang="en-US">
              <a:latin typeface="Arial" charset="0"/>
              <a:cs typeface="+mn-cs"/>
            </a:endParaRPr>
          </a:p>
        </p:txBody>
      </p:sp>
      <p:sp>
        <p:nvSpPr>
          <p:cNvPr id="47" name="Text Box 15"/>
          <p:cNvSpPr txBox="1">
            <a:spLocks noChangeArrowheads="1"/>
          </p:cNvSpPr>
          <p:nvPr/>
        </p:nvSpPr>
        <p:spPr bwMode="gray">
          <a:xfrm>
            <a:off x="2172939" y="309179"/>
            <a:ext cx="482146" cy="519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vi-VN" sz="2800" dirty="0">
                <a:solidFill>
                  <a:srgbClr val="FFFFFF"/>
                </a:solidFill>
                <a:effectLst>
                  <a:outerShdw blurRad="38100" dist="38100" dir="2700000" algn="tl">
                    <a:srgbClr val="C0C0C0"/>
                  </a:outerShdw>
                </a:effectLst>
                <a:latin typeface="Arial" charset="0"/>
                <a:cs typeface="+mn-cs"/>
              </a:rPr>
              <a:t>III</a:t>
            </a:r>
            <a:endParaRPr lang="en-US" sz="2800" dirty="0">
              <a:solidFill>
                <a:srgbClr val="FFFFFF"/>
              </a:solidFill>
              <a:effectLst>
                <a:outerShdw blurRad="38100" dist="38100" dir="2700000" algn="tl">
                  <a:srgbClr val="C0C0C0"/>
                </a:outerShdw>
              </a:effectLst>
              <a:latin typeface="Arial" charset="0"/>
              <a:cs typeface="+mn-cs"/>
            </a:endParaRPr>
          </a:p>
        </p:txBody>
      </p:sp>
    </p:spTree>
    <p:extLst>
      <p:ext uri="{BB962C8B-B14F-4D97-AF65-F5344CB8AC3E}">
        <p14:creationId xmlns:p14="http://schemas.microsoft.com/office/powerpoint/2010/main" val="262523966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AutoShape 3"/>
          <p:cNvSpPr>
            <a:spLocks noChangeArrowheads="1"/>
          </p:cNvSpPr>
          <p:nvPr/>
        </p:nvSpPr>
        <p:spPr bwMode="ltGray">
          <a:xfrm>
            <a:off x="4225641" y="132233"/>
            <a:ext cx="4742247" cy="1796257"/>
          </a:xfrm>
          <a:prstGeom prst="roundRect">
            <a:avLst>
              <a:gd name="adj" fmla="val 11505"/>
            </a:avLst>
          </a:prstGeom>
          <a:gradFill rotWithShape="1">
            <a:gsLst>
              <a:gs pos="0">
                <a:schemeClr val="folHlink"/>
              </a:gs>
              <a:gs pos="100000">
                <a:schemeClr val="bg1">
                  <a:alpha val="0"/>
                </a:schemeClr>
              </a:gs>
            </a:gsLst>
            <a:lin ang="0" scaled="1"/>
          </a:gradFill>
          <a:ln w="6350" algn="ctr">
            <a:noFill/>
            <a:prstDash val="sysDot"/>
            <a:round/>
            <a:headEnd/>
            <a:tailEnd/>
          </a:ln>
          <a:effectLst/>
        </p:spPr>
        <p:txBody>
          <a:bodyPr wrap="none" anchor="ctr"/>
          <a:lstStyle/>
          <a:p>
            <a:endParaRPr lang="en-US"/>
          </a:p>
        </p:txBody>
      </p:sp>
      <p:sp>
        <p:nvSpPr>
          <p:cNvPr id="19460" name="AutoShape 4"/>
          <p:cNvSpPr>
            <a:spLocks noChangeArrowheads="1"/>
          </p:cNvSpPr>
          <p:nvPr/>
        </p:nvSpPr>
        <p:spPr bwMode="ltGray">
          <a:xfrm>
            <a:off x="4221906" y="2413799"/>
            <a:ext cx="4241800" cy="4139401"/>
          </a:xfrm>
          <a:prstGeom prst="roundRect">
            <a:avLst>
              <a:gd name="adj" fmla="val 11505"/>
            </a:avLst>
          </a:prstGeom>
          <a:gradFill rotWithShape="1">
            <a:gsLst>
              <a:gs pos="0">
                <a:schemeClr val="accent1"/>
              </a:gs>
              <a:gs pos="100000">
                <a:schemeClr val="bg1">
                  <a:alpha val="0"/>
                </a:schemeClr>
              </a:gs>
            </a:gsLst>
            <a:lin ang="0" scaled="1"/>
          </a:gradFill>
          <a:ln w="6350" algn="ctr">
            <a:noFill/>
            <a:prstDash val="sysDot"/>
            <a:round/>
            <a:headEnd/>
            <a:tailEnd/>
          </a:ln>
          <a:effectLst/>
        </p:spPr>
        <p:txBody>
          <a:bodyPr wrap="none" anchor="ctr"/>
          <a:lstStyle/>
          <a:p>
            <a:endParaRPr lang="en-US"/>
          </a:p>
        </p:txBody>
      </p:sp>
      <p:sp>
        <p:nvSpPr>
          <p:cNvPr id="19463" name="Text Box 7"/>
          <p:cNvSpPr txBox="1">
            <a:spLocks noChangeArrowheads="1"/>
          </p:cNvSpPr>
          <p:nvPr/>
        </p:nvSpPr>
        <p:spPr bwMode="gray">
          <a:xfrm>
            <a:off x="4648200" y="460181"/>
            <a:ext cx="4052630" cy="1200329"/>
          </a:xfrm>
          <a:prstGeom prst="rect">
            <a:avLst/>
          </a:prstGeom>
          <a:noFill/>
          <a:ln w="9525" algn="ctr">
            <a:noFill/>
            <a:miter lim="800000"/>
            <a:headEnd/>
            <a:tailEnd/>
          </a:ln>
          <a:effectLst/>
        </p:spPr>
        <p:txBody>
          <a:bodyPr wrap="square">
            <a:spAutoFit/>
          </a:bodyPr>
          <a:lstStyle/>
          <a:p>
            <a:pPr>
              <a:spcBef>
                <a:spcPct val="50000"/>
              </a:spcBef>
              <a:buFontTx/>
              <a:buChar char="•"/>
            </a:pPr>
            <a:r>
              <a:rPr lang="en-US" sz="1600" b="1" dirty="0">
                <a:solidFill>
                  <a:srgbClr val="000000"/>
                </a:solidFill>
                <a:cs typeface="Arial" charset="0"/>
              </a:rPr>
              <a:t> </a:t>
            </a:r>
            <a:r>
              <a:rPr lang="vi-VN" sz="1600" dirty="0">
                <a:solidFill>
                  <a:srgbClr val="000000"/>
                </a:solidFill>
                <a:cs typeface="Arial" charset="0"/>
              </a:rPr>
              <a:t>Đ</a:t>
            </a:r>
            <a:r>
              <a:rPr lang="vi-VN" sz="1600" dirty="0" smtClean="0">
                <a:solidFill>
                  <a:srgbClr val="000000"/>
                </a:solidFill>
                <a:cs typeface="Arial" charset="0"/>
              </a:rPr>
              <a:t>ưa </a:t>
            </a:r>
            <a:r>
              <a:rPr lang="vi-VN" sz="1600" dirty="0">
                <a:solidFill>
                  <a:srgbClr val="000000"/>
                </a:solidFill>
                <a:cs typeface="Arial" charset="0"/>
              </a:rPr>
              <a:t>nước ta ra khỏi tình trạng kém phát triển</a:t>
            </a:r>
            <a:endParaRPr lang="en-US" sz="1600" b="1" dirty="0">
              <a:solidFill>
                <a:srgbClr val="000000"/>
              </a:solidFill>
              <a:cs typeface="Arial" charset="0"/>
            </a:endParaRPr>
          </a:p>
          <a:p>
            <a:pPr>
              <a:spcBef>
                <a:spcPct val="50000"/>
              </a:spcBef>
              <a:buFontTx/>
              <a:buChar char="•"/>
            </a:pPr>
            <a:r>
              <a:rPr lang="en-US" sz="1600" b="1" dirty="0">
                <a:solidFill>
                  <a:srgbClr val="000000"/>
                </a:solidFill>
                <a:cs typeface="Arial" charset="0"/>
              </a:rPr>
              <a:t> </a:t>
            </a:r>
            <a:r>
              <a:rPr lang="vi-VN" sz="1600" dirty="0" smtClean="0">
                <a:solidFill>
                  <a:srgbClr val="000000"/>
                </a:solidFill>
                <a:cs typeface="Arial" charset="0"/>
              </a:rPr>
              <a:t>Năm 2020, </a:t>
            </a:r>
            <a:r>
              <a:rPr lang="vi-VN" sz="1600" dirty="0">
                <a:solidFill>
                  <a:srgbClr val="000000"/>
                </a:solidFill>
                <a:cs typeface="Arial" charset="0"/>
              </a:rPr>
              <a:t>nước ta cơ bản trở thành nước </a:t>
            </a:r>
            <a:r>
              <a:rPr lang="vi-VN" sz="1600" dirty="0" smtClean="0">
                <a:solidFill>
                  <a:srgbClr val="000000"/>
                </a:solidFill>
                <a:cs typeface="Arial" charset="0"/>
              </a:rPr>
              <a:t>CN hóa </a:t>
            </a:r>
            <a:r>
              <a:rPr lang="vi-VN" sz="1600" dirty="0">
                <a:solidFill>
                  <a:srgbClr val="000000"/>
                </a:solidFill>
                <a:cs typeface="Arial" charset="0"/>
              </a:rPr>
              <a:t>theo hướng hiện đại.</a:t>
            </a:r>
            <a:endParaRPr lang="en-US" sz="1600" b="1" dirty="0">
              <a:solidFill>
                <a:srgbClr val="000000"/>
              </a:solidFill>
              <a:cs typeface="Arial" charset="0"/>
            </a:endParaRPr>
          </a:p>
        </p:txBody>
      </p:sp>
      <p:sp>
        <p:nvSpPr>
          <p:cNvPr id="19464" name="Text Box 8"/>
          <p:cNvSpPr txBox="1">
            <a:spLocks noChangeArrowheads="1"/>
          </p:cNvSpPr>
          <p:nvPr/>
        </p:nvSpPr>
        <p:spPr bwMode="gray">
          <a:xfrm>
            <a:off x="4600041" y="2550797"/>
            <a:ext cx="4024746" cy="3293209"/>
          </a:xfrm>
          <a:prstGeom prst="rect">
            <a:avLst/>
          </a:prstGeom>
          <a:noFill/>
          <a:ln w="9525" algn="ctr">
            <a:noFill/>
            <a:miter lim="800000"/>
            <a:headEnd/>
            <a:tailEnd/>
          </a:ln>
          <a:effectLst/>
        </p:spPr>
        <p:txBody>
          <a:bodyPr wrap="square">
            <a:spAutoFit/>
          </a:bodyPr>
          <a:lstStyle/>
          <a:p>
            <a:pPr>
              <a:spcBef>
                <a:spcPct val="50000"/>
              </a:spcBef>
              <a:buFontTx/>
              <a:buChar char="•"/>
            </a:pPr>
            <a:r>
              <a:rPr lang="en-US" sz="1600" b="1" dirty="0">
                <a:solidFill>
                  <a:srgbClr val="000000"/>
                </a:solidFill>
                <a:cs typeface="Arial" charset="0"/>
              </a:rPr>
              <a:t> </a:t>
            </a:r>
            <a:r>
              <a:rPr lang="vi-VN" sz="1600" b="1" dirty="0" smtClean="0">
                <a:solidFill>
                  <a:srgbClr val="000000"/>
                </a:solidFill>
                <a:cs typeface="Arial" charset="0"/>
              </a:rPr>
              <a:t>Năm </a:t>
            </a:r>
            <a:r>
              <a:rPr lang="vi-VN" sz="1600" dirty="0" smtClean="0">
                <a:solidFill>
                  <a:srgbClr val="000000"/>
                </a:solidFill>
                <a:cs typeface="Arial" charset="0"/>
              </a:rPr>
              <a:t>2020, nước CN với </a:t>
            </a:r>
            <a:r>
              <a:rPr lang="vi-VN" sz="1600" dirty="0">
                <a:solidFill>
                  <a:srgbClr val="000000"/>
                </a:solidFill>
                <a:cs typeface="Arial" charset="0"/>
              </a:rPr>
              <a:t>tỷ trọng ngành </a:t>
            </a:r>
            <a:r>
              <a:rPr lang="vi-VN" sz="1600" dirty="0" smtClean="0">
                <a:solidFill>
                  <a:srgbClr val="000000"/>
                </a:solidFill>
                <a:cs typeface="Arial" charset="0"/>
              </a:rPr>
              <a:t>CN vượt </a:t>
            </a:r>
            <a:r>
              <a:rPr lang="vi-VN" sz="1600" dirty="0">
                <a:solidFill>
                  <a:srgbClr val="000000"/>
                </a:solidFill>
                <a:cs typeface="Arial" charset="0"/>
              </a:rPr>
              <a:t>trội hơn </a:t>
            </a:r>
            <a:r>
              <a:rPr lang="vi-VN" sz="1600" dirty="0" smtClean="0">
                <a:solidFill>
                  <a:srgbClr val="000000"/>
                </a:solidFill>
                <a:cs typeface="Arial" charset="0"/>
              </a:rPr>
              <a:t>các </a:t>
            </a:r>
            <a:r>
              <a:rPr lang="vi-VN" sz="1600" dirty="0">
                <a:solidFill>
                  <a:srgbClr val="000000"/>
                </a:solidFill>
                <a:cs typeface="Arial" charset="0"/>
              </a:rPr>
              <a:t>ngành </a:t>
            </a:r>
            <a:r>
              <a:rPr lang="vi-VN" sz="1600" dirty="0" smtClean="0">
                <a:solidFill>
                  <a:srgbClr val="000000"/>
                </a:solidFill>
                <a:cs typeface="Arial" charset="0"/>
              </a:rPr>
              <a:t>khác</a:t>
            </a:r>
            <a:endParaRPr lang="vi-VN" sz="1600" dirty="0">
              <a:solidFill>
                <a:srgbClr val="000000"/>
              </a:solidFill>
              <a:cs typeface="Arial" charset="0"/>
            </a:endParaRPr>
          </a:p>
          <a:p>
            <a:pPr>
              <a:spcBef>
                <a:spcPct val="50000"/>
              </a:spcBef>
              <a:buFontTx/>
              <a:buChar char="•"/>
            </a:pPr>
            <a:r>
              <a:rPr lang="vi-VN" sz="1600" dirty="0" smtClean="0">
                <a:solidFill>
                  <a:srgbClr val="000000"/>
                </a:solidFill>
                <a:cs typeface="Arial" charset="0"/>
              </a:rPr>
              <a:t> </a:t>
            </a:r>
            <a:r>
              <a:rPr lang="en-US" sz="1600" dirty="0" err="1" smtClean="0">
                <a:solidFill>
                  <a:srgbClr val="000000"/>
                </a:solidFill>
                <a:cs typeface="Arial" charset="0"/>
              </a:rPr>
              <a:t>Giá</a:t>
            </a:r>
            <a:r>
              <a:rPr lang="en-US" sz="1600" dirty="0" smtClean="0">
                <a:solidFill>
                  <a:srgbClr val="000000"/>
                </a:solidFill>
                <a:cs typeface="Arial" charset="0"/>
              </a:rPr>
              <a:t> </a:t>
            </a:r>
            <a:r>
              <a:rPr lang="en-US" sz="1600" dirty="0" err="1">
                <a:solidFill>
                  <a:srgbClr val="000000"/>
                </a:solidFill>
                <a:cs typeface="Arial" charset="0"/>
              </a:rPr>
              <a:t>trị</a:t>
            </a:r>
            <a:r>
              <a:rPr lang="en-US" sz="1600" dirty="0">
                <a:solidFill>
                  <a:srgbClr val="000000"/>
                </a:solidFill>
                <a:cs typeface="Arial" charset="0"/>
              </a:rPr>
              <a:t> </a:t>
            </a:r>
            <a:r>
              <a:rPr lang="vi-VN" sz="1600" dirty="0" smtClean="0">
                <a:solidFill>
                  <a:srgbClr val="000000"/>
                </a:solidFill>
                <a:cs typeface="Arial" charset="0"/>
              </a:rPr>
              <a:t>sản phẩm CN </a:t>
            </a:r>
            <a:r>
              <a:rPr lang="en-US" sz="1600" dirty="0" err="1" smtClean="0">
                <a:solidFill>
                  <a:srgbClr val="000000"/>
                </a:solidFill>
                <a:cs typeface="Arial" charset="0"/>
              </a:rPr>
              <a:t>chế</a:t>
            </a:r>
            <a:r>
              <a:rPr lang="en-US" sz="1600" dirty="0" smtClean="0">
                <a:solidFill>
                  <a:srgbClr val="000000"/>
                </a:solidFill>
                <a:cs typeface="Arial" charset="0"/>
              </a:rPr>
              <a:t> </a:t>
            </a:r>
            <a:r>
              <a:rPr lang="en-US" sz="1600" dirty="0" err="1">
                <a:solidFill>
                  <a:srgbClr val="000000"/>
                </a:solidFill>
                <a:cs typeface="Arial" charset="0"/>
              </a:rPr>
              <a:t>tạo</a:t>
            </a:r>
            <a:r>
              <a:rPr lang="en-US" sz="1600" dirty="0">
                <a:solidFill>
                  <a:srgbClr val="000000"/>
                </a:solidFill>
                <a:cs typeface="Arial" charset="0"/>
              </a:rPr>
              <a:t> </a:t>
            </a:r>
            <a:r>
              <a:rPr lang="vi-VN" sz="1600" dirty="0" smtClean="0">
                <a:solidFill>
                  <a:srgbClr val="000000"/>
                </a:solidFill>
                <a:cs typeface="Arial" charset="0"/>
              </a:rPr>
              <a:t>chiếm </a:t>
            </a:r>
            <a:r>
              <a:rPr lang="en-US" sz="1600" dirty="0" smtClean="0">
                <a:solidFill>
                  <a:srgbClr val="000000"/>
                </a:solidFill>
                <a:cs typeface="Arial" charset="0"/>
              </a:rPr>
              <a:t>40</a:t>
            </a:r>
            <a:r>
              <a:rPr lang="en-US" sz="1600" dirty="0">
                <a:solidFill>
                  <a:srgbClr val="000000"/>
                </a:solidFill>
                <a:cs typeface="Arial" charset="0"/>
              </a:rPr>
              <a:t>% </a:t>
            </a:r>
            <a:r>
              <a:rPr lang="en-US" sz="1600" dirty="0" err="1" smtClean="0">
                <a:solidFill>
                  <a:srgbClr val="000000"/>
                </a:solidFill>
                <a:cs typeface="Arial" charset="0"/>
              </a:rPr>
              <a:t>tổng</a:t>
            </a:r>
            <a:r>
              <a:rPr lang="en-US" sz="1600" dirty="0" smtClean="0">
                <a:solidFill>
                  <a:srgbClr val="000000"/>
                </a:solidFill>
                <a:cs typeface="Arial" charset="0"/>
              </a:rPr>
              <a:t> </a:t>
            </a:r>
            <a:r>
              <a:rPr lang="en-US" sz="1600" dirty="0" err="1">
                <a:solidFill>
                  <a:srgbClr val="000000"/>
                </a:solidFill>
                <a:cs typeface="Arial" charset="0"/>
              </a:rPr>
              <a:t>giá</a:t>
            </a:r>
            <a:r>
              <a:rPr lang="en-US" sz="1600" dirty="0">
                <a:solidFill>
                  <a:srgbClr val="000000"/>
                </a:solidFill>
                <a:cs typeface="Arial" charset="0"/>
              </a:rPr>
              <a:t> </a:t>
            </a:r>
            <a:r>
              <a:rPr lang="en-US" sz="1600" dirty="0" err="1">
                <a:solidFill>
                  <a:srgbClr val="000000"/>
                </a:solidFill>
                <a:cs typeface="Arial" charset="0"/>
              </a:rPr>
              <a:t>trị</a:t>
            </a:r>
            <a:r>
              <a:rPr lang="en-US" sz="1600" dirty="0">
                <a:solidFill>
                  <a:srgbClr val="000000"/>
                </a:solidFill>
                <a:cs typeface="Arial" charset="0"/>
              </a:rPr>
              <a:t> </a:t>
            </a:r>
            <a:r>
              <a:rPr lang="vi-VN" sz="1600" dirty="0" smtClean="0">
                <a:solidFill>
                  <a:srgbClr val="000000"/>
                </a:solidFill>
                <a:cs typeface="Arial" charset="0"/>
              </a:rPr>
              <a:t>SX CN</a:t>
            </a:r>
          </a:p>
          <a:p>
            <a:pPr>
              <a:spcBef>
                <a:spcPct val="50000"/>
              </a:spcBef>
              <a:buFontTx/>
              <a:buChar char="•"/>
            </a:pPr>
            <a:r>
              <a:rPr lang="vi-VN" sz="1600" dirty="0" smtClean="0">
                <a:solidFill>
                  <a:srgbClr val="000000"/>
                </a:solidFill>
                <a:cs typeface="Arial" charset="0"/>
              </a:rPr>
              <a:t> NN pt </a:t>
            </a:r>
            <a:r>
              <a:rPr lang="vi-VN" sz="1600" dirty="0">
                <a:solidFill>
                  <a:srgbClr val="000000"/>
                </a:solidFill>
                <a:cs typeface="Arial" charset="0"/>
              </a:rPr>
              <a:t>theo hướng hiện đại, bền </a:t>
            </a:r>
            <a:r>
              <a:rPr lang="vi-VN" sz="1600" dirty="0" smtClean="0">
                <a:solidFill>
                  <a:srgbClr val="000000"/>
                </a:solidFill>
                <a:cs typeface="Arial" charset="0"/>
              </a:rPr>
              <a:t>vững, sản phẩm có giá trị gia tăng cao</a:t>
            </a:r>
          </a:p>
          <a:p>
            <a:pPr>
              <a:spcBef>
                <a:spcPct val="50000"/>
              </a:spcBef>
              <a:buFontTx/>
              <a:buChar char="•"/>
            </a:pPr>
            <a:r>
              <a:rPr lang="vi-VN" sz="1600" dirty="0" smtClean="0">
                <a:solidFill>
                  <a:srgbClr val="000000"/>
                </a:solidFill>
                <a:cs typeface="Arial" charset="0"/>
              </a:rPr>
              <a:t> Chuyển </a:t>
            </a:r>
            <a:r>
              <a:rPr lang="vi-VN" sz="1600" dirty="0">
                <a:solidFill>
                  <a:srgbClr val="000000"/>
                </a:solidFill>
                <a:cs typeface="Arial" charset="0"/>
              </a:rPr>
              <a:t>dịch cơ cấu </a:t>
            </a:r>
            <a:r>
              <a:rPr lang="vi-VN" sz="1600" dirty="0" smtClean="0">
                <a:solidFill>
                  <a:srgbClr val="000000"/>
                </a:solidFill>
                <a:cs typeface="Arial" charset="0"/>
              </a:rPr>
              <a:t>KT gắn </a:t>
            </a:r>
            <a:r>
              <a:rPr lang="vi-VN" sz="1600" dirty="0">
                <a:solidFill>
                  <a:srgbClr val="000000"/>
                </a:solidFill>
                <a:cs typeface="Arial" charset="0"/>
              </a:rPr>
              <a:t>với chuyển dịch cơ </a:t>
            </a:r>
            <a:r>
              <a:rPr lang="vi-VN" sz="1600" dirty="0" smtClean="0">
                <a:solidFill>
                  <a:srgbClr val="000000"/>
                </a:solidFill>
                <a:cs typeface="Arial" charset="0"/>
              </a:rPr>
              <a:t>cấu LĐ</a:t>
            </a:r>
          </a:p>
          <a:p>
            <a:pPr>
              <a:spcBef>
                <a:spcPct val="50000"/>
              </a:spcBef>
              <a:buFontTx/>
              <a:buChar char="•"/>
            </a:pPr>
            <a:r>
              <a:rPr lang="vi-VN" sz="1600" dirty="0">
                <a:solidFill>
                  <a:srgbClr val="000000"/>
                </a:solidFill>
                <a:cs typeface="Arial" charset="0"/>
              </a:rPr>
              <a:t> </a:t>
            </a:r>
            <a:r>
              <a:rPr lang="vi-VN" sz="1600" dirty="0" smtClean="0">
                <a:solidFill>
                  <a:srgbClr val="000000"/>
                </a:solidFill>
                <a:cs typeface="Arial" charset="0"/>
              </a:rPr>
              <a:t>Tỉ </a:t>
            </a:r>
            <a:r>
              <a:rPr lang="vi-VN" sz="1600" dirty="0">
                <a:solidFill>
                  <a:srgbClr val="000000"/>
                </a:solidFill>
                <a:cs typeface="Arial" charset="0"/>
              </a:rPr>
              <a:t>trọng </a:t>
            </a:r>
            <a:r>
              <a:rPr lang="vi-VN" sz="1600" dirty="0" smtClean="0">
                <a:solidFill>
                  <a:srgbClr val="000000"/>
                </a:solidFill>
                <a:cs typeface="Arial" charset="0"/>
              </a:rPr>
              <a:t>lao động NN </a:t>
            </a:r>
            <a:r>
              <a:rPr lang="vi-VN" sz="1600" dirty="0">
                <a:solidFill>
                  <a:srgbClr val="000000"/>
                </a:solidFill>
                <a:cs typeface="Arial" charset="0"/>
              </a:rPr>
              <a:t>khoảng 30 – </a:t>
            </a:r>
            <a:r>
              <a:rPr lang="vi-VN" sz="1600" dirty="0" smtClean="0">
                <a:solidFill>
                  <a:srgbClr val="000000"/>
                </a:solidFill>
                <a:cs typeface="Arial" charset="0"/>
              </a:rPr>
              <a:t>35% lao động XH.</a:t>
            </a:r>
            <a:endParaRPr lang="en-US" sz="1600" b="1" dirty="0">
              <a:solidFill>
                <a:srgbClr val="000000"/>
              </a:solidFill>
              <a:cs typeface="Arial" charset="0"/>
            </a:endParaRPr>
          </a:p>
        </p:txBody>
      </p:sp>
      <p:sp>
        <p:nvSpPr>
          <p:cNvPr id="19465" name="AutoShape 9"/>
          <p:cNvSpPr>
            <a:spLocks noChangeArrowheads="1"/>
          </p:cNvSpPr>
          <p:nvPr/>
        </p:nvSpPr>
        <p:spPr bwMode="gray">
          <a:xfrm>
            <a:off x="3578225" y="3378200"/>
            <a:ext cx="482600" cy="381000"/>
          </a:xfrm>
          <a:prstGeom prst="rightArrow">
            <a:avLst>
              <a:gd name="adj1" fmla="val 50000"/>
              <a:gd name="adj2" fmla="val 52778"/>
            </a:avLst>
          </a:prstGeom>
          <a:solidFill>
            <a:srgbClr val="FFFFFF"/>
          </a:solidFill>
          <a:ln w="9525">
            <a:noFill/>
            <a:miter lim="800000"/>
            <a:headEnd/>
            <a:tailEnd/>
          </a:ln>
          <a:effectLst/>
        </p:spPr>
        <p:txBody>
          <a:bodyPr wrap="none" anchor="ctr"/>
          <a:lstStyle/>
          <a:p>
            <a:endParaRPr lang="en-US"/>
          </a:p>
        </p:txBody>
      </p:sp>
      <p:sp>
        <p:nvSpPr>
          <p:cNvPr id="19466" name="AutoShape 10"/>
          <p:cNvSpPr>
            <a:spLocks noChangeArrowheads="1"/>
          </p:cNvSpPr>
          <p:nvPr/>
        </p:nvSpPr>
        <p:spPr bwMode="gray">
          <a:xfrm>
            <a:off x="4180172" y="5466075"/>
            <a:ext cx="482600" cy="381000"/>
          </a:xfrm>
          <a:prstGeom prst="rightArrow">
            <a:avLst>
              <a:gd name="adj1" fmla="val 50000"/>
              <a:gd name="adj2" fmla="val 52778"/>
            </a:avLst>
          </a:prstGeom>
          <a:solidFill>
            <a:srgbClr val="FFFFFF"/>
          </a:solidFill>
          <a:ln w="9525">
            <a:noFill/>
            <a:miter lim="800000"/>
            <a:headEnd/>
            <a:tailEnd/>
          </a:ln>
          <a:effectLst/>
        </p:spPr>
        <p:txBody>
          <a:bodyPr wrap="none" anchor="ctr"/>
          <a:lstStyle/>
          <a:p>
            <a:endParaRPr lang="en-US"/>
          </a:p>
        </p:txBody>
      </p:sp>
      <p:sp>
        <p:nvSpPr>
          <p:cNvPr id="19467" name="AutoShape 11"/>
          <p:cNvSpPr>
            <a:spLocks noChangeArrowheads="1"/>
          </p:cNvSpPr>
          <p:nvPr/>
        </p:nvSpPr>
        <p:spPr bwMode="gray">
          <a:xfrm>
            <a:off x="3576638" y="5613400"/>
            <a:ext cx="482600" cy="381000"/>
          </a:xfrm>
          <a:prstGeom prst="rightArrow">
            <a:avLst>
              <a:gd name="adj1" fmla="val 50000"/>
              <a:gd name="adj2" fmla="val 52778"/>
            </a:avLst>
          </a:prstGeom>
          <a:solidFill>
            <a:srgbClr val="FFFFFF"/>
          </a:solidFill>
          <a:ln w="9525">
            <a:noFill/>
            <a:miter lim="800000"/>
            <a:headEnd/>
            <a:tailEnd/>
          </a:ln>
          <a:effectLst/>
        </p:spPr>
        <p:txBody>
          <a:bodyPr wrap="none" anchor="ctr"/>
          <a:lstStyle/>
          <a:p>
            <a:endParaRPr lang="en-US"/>
          </a:p>
        </p:txBody>
      </p:sp>
      <p:grpSp>
        <p:nvGrpSpPr>
          <p:cNvPr id="19469" name="Group 13"/>
          <p:cNvGrpSpPr>
            <a:grpSpLocks/>
          </p:cNvGrpSpPr>
          <p:nvPr/>
        </p:nvGrpSpPr>
        <p:grpSpPr bwMode="auto">
          <a:xfrm>
            <a:off x="1867274" y="4100825"/>
            <a:ext cx="2295525" cy="1365250"/>
            <a:chOff x="471" y="272"/>
            <a:chExt cx="1161" cy="1539"/>
          </a:xfrm>
        </p:grpSpPr>
        <p:sp>
          <p:nvSpPr>
            <p:cNvPr id="19470" name="Oval 14"/>
            <p:cNvSpPr>
              <a:spLocks noChangeArrowheads="1"/>
            </p:cNvSpPr>
            <p:nvPr/>
          </p:nvSpPr>
          <p:spPr bwMode="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en-US"/>
            </a:p>
          </p:txBody>
        </p:sp>
        <p:sp>
          <p:nvSpPr>
            <p:cNvPr id="19471" name="AutoShape 15"/>
            <p:cNvSpPr>
              <a:spLocks noChangeArrowheads="1"/>
            </p:cNvSpPr>
            <p:nvPr/>
          </p:nvSpPr>
          <p:spPr bwMode="gray">
            <a:xfrm>
              <a:off x="473" y="272"/>
              <a:ext cx="1159" cy="1539"/>
            </a:xfrm>
            <a:prstGeom prst="can">
              <a:avLst>
                <a:gd name="adj" fmla="val 33197"/>
              </a:avLst>
            </a:prstGeom>
            <a:gradFill rotWithShape="1">
              <a:gsLst>
                <a:gs pos="0">
                  <a:schemeClr val="accent1">
                    <a:gamma/>
                    <a:shade val="46275"/>
                    <a:invGamma/>
                  </a:schemeClr>
                </a:gs>
                <a:gs pos="50000">
                  <a:schemeClr val="accent1">
                    <a:alpha val="50000"/>
                  </a:schemeClr>
                </a:gs>
                <a:gs pos="100000">
                  <a:schemeClr val="accent1">
                    <a:gamma/>
                    <a:shade val="46275"/>
                    <a:invGamma/>
                  </a:schemeClr>
                </a:gs>
              </a:gsLst>
              <a:lin ang="0" scaled="1"/>
            </a:gradFill>
            <a:ln w="9525">
              <a:noFill/>
              <a:round/>
              <a:headEnd/>
              <a:tailEnd/>
            </a:ln>
            <a:effectLst/>
          </p:spPr>
          <p:txBody>
            <a:bodyPr wrap="none" anchor="ctr"/>
            <a:lstStyle/>
            <a:p>
              <a:endParaRPr lang="en-US"/>
            </a:p>
          </p:txBody>
        </p:sp>
      </p:grpSp>
      <p:grpSp>
        <p:nvGrpSpPr>
          <p:cNvPr id="19472" name="Group 16"/>
          <p:cNvGrpSpPr>
            <a:grpSpLocks/>
          </p:cNvGrpSpPr>
          <p:nvPr/>
        </p:nvGrpSpPr>
        <p:grpSpPr bwMode="auto">
          <a:xfrm>
            <a:off x="1848406" y="306075"/>
            <a:ext cx="2295525" cy="1365250"/>
            <a:chOff x="471" y="272"/>
            <a:chExt cx="1161" cy="1539"/>
          </a:xfrm>
        </p:grpSpPr>
        <p:sp>
          <p:nvSpPr>
            <p:cNvPr id="19473" name="Oval 17"/>
            <p:cNvSpPr>
              <a:spLocks noChangeArrowheads="1"/>
            </p:cNvSpPr>
            <p:nvPr/>
          </p:nvSpPr>
          <p:spPr bwMode="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en-US"/>
            </a:p>
          </p:txBody>
        </p:sp>
        <p:sp>
          <p:nvSpPr>
            <p:cNvPr id="19474" name="AutoShape 18"/>
            <p:cNvSpPr>
              <a:spLocks noChangeArrowheads="1"/>
            </p:cNvSpPr>
            <p:nvPr/>
          </p:nvSpPr>
          <p:spPr bwMode="gray">
            <a:xfrm>
              <a:off x="473" y="272"/>
              <a:ext cx="1159" cy="1539"/>
            </a:xfrm>
            <a:prstGeom prst="can">
              <a:avLst>
                <a:gd name="adj" fmla="val 33197"/>
              </a:avLst>
            </a:prstGeom>
            <a:gradFill rotWithShape="1">
              <a:gsLst>
                <a:gs pos="0">
                  <a:schemeClr val="folHlink">
                    <a:gamma/>
                    <a:shade val="46275"/>
                    <a:invGamma/>
                  </a:schemeClr>
                </a:gs>
                <a:gs pos="50000">
                  <a:schemeClr val="folHlink">
                    <a:alpha val="50000"/>
                  </a:schemeClr>
                </a:gs>
                <a:gs pos="100000">
                  <a:schemeClr val="folHlink">
                    <a:gamma/>
                    <a:shade val="46275"/>
                    <a:invGamma/>
                  </a:schemeClr>
                </a:gs>
              </a:gsLst>
              <a:lin ang="0" scaled="1"/>
            </a:gradFill>
            <a:ln w="9525">
              <a:noFill/>
              <a:round/>
              <a:headEnd/>
              <a:tailEnd/>
            </a:ln>
            <a:effectLst/>
          </p:spPr>
          <p:txBody>
            <a:bodyPr wrap="none" anchor="ctr"/>
            <a:lstStyle/>
            <a:p>
              <a:endParaRPr lang="en-US"/>
            </a:p>
          </p:txBody>
        </p:sp>
      </p:grpSp>
      <p:sp>
        <p:nvSpPr>
          <p:cNvPr id="19479" name="Text Box 23"/>
          <p:cNvSpPr txBox="1">
            <a:spLocks noChangeArrowheads="1"/>
          </p:cNvSpPr>
          <p:nvPr/>
        </p:nvSpPr>
        <p:spPr bwMode="white">
          <a:xfrm>
            <a:off x="1848406" y="877183"/>
            <a:ext cx="2128838" cy="461665"/>
          </a:xfrm>
          <a:prstGeom prst="rect">
            <a:avLst/>
          </a:prstGeom>
          <a:noFill/>
          <a:ln w="9525" algn="ctr">
            <a:noFill/>
            <a:miter lim="800000"/>
            <a:headEnd/>
            <a:tailEnd/>
          </a:ln>
          <a:effectLst>
            <a:outerShdw dist="17961" dir="2700000" algn="ctr" rotWithShape="0">
              <a:srgbClr val="003300">
                <a:alpha val="50000"/>
              </a:srgbClr>
            </a:outerShdw>
          </a:effectLst>
        </p:spPr>
        <p:txBody>
          <a:bodyPr>
            <a:spAutoFit/>
          </a:bodyPr>
          <a:lstStyle/>
          <a:p>
            <a:pPr algn="ctr">
              <a:spcBef>
                <a:spcPct val="50000"/>
              </a:spcBef>
            </a:pPr>
            <a:r>
              <a:rPr lang="en-US" sz="2400" b="1" dirty="0">
                <a:solidFill>
                  <a:srgbClr val="FFFFFF"/>
                </a:solidFill>
                <a:cs typeface="Arial" charset="0"/>
              </a:rPr>
              <a:t>  </a:t>
            </a:r>
            <a:r>
              <a:rPr lang="en-US" sz="2400" dirty="0" err="1">
                <a:solidFill>
                  <a:srgbClr val="FFFFFF"/>
                </a:solidFill>
                <a:cs typeface="Arial" charset="0"/>
              </a:rPr>
              <a:t>Đại</a:t>
            </a:r>
            <a:r>
              <a:rPr lang="en-US" sz="2400" dirty="0">
                <a:solidFill>
                  <a:srgbClr val="FFFFFF"/>
                </a:solidFill>
                <a:cs typeface="Arial" charset="0"/>
              </a:rPr>
              <a:t> </a:t>
            </a:r>
            <a:r>
              <a:rPr lang="en-US" sz="2400" dirty="0" err="1">
                <a:solidFill>
                  <a:srgbClr val="FFFFFF"/>
                </a:solidFill>
                <a:cs typeface="Arial" charset="0"/>
              </a:rPr>
              <a:t>hội</a:t>
            </a:r>
            <a:r>
              <a:rPr lang="en-US" sz="2400" dirty="0">
                <a:solidFill>
                  <a:srgbClr val="FFFFFF"/>
                </a:solidFill>
                <a:cs typeface="Arial" charset="0"/>
              </a:rPr>
              <a:t> X</a:t>
            </a:r>
            <a:endParaRPr lang="en-US" sz="2400" b="1" dirty="0">
              <a:solidFill>
                <a:srgbClr val="FFFFFF"/>
              </a:solidFill>
              <a:cs typeface="Arial" charset="0"/>
            </a:endParaRPr>
          </a:p>
        </p:txBody>
      </p:sp>
      <p:sp>
        <p:nvSpPr>
          <p:cNvPr id="19480" name="Text Box 24"/>
          <p:cNvSpPr txBox="1">
            <a:spLocks noChangeArrowheads="1"/>
          </p:cNvSpPr>
          <p:nvPr/>
        </p:nvSpPr>
        <p:spPr bwMode="white">
          <a:xfrm>
            <a:off x="1867274" y="4599858"/>
            <a:ext cx="2128838" cy="461665"/>
          </a:xfrm>
          <a:prstGeom prst="rect">
            <a:avLst/>
          </a:prstGeom>
          <a:noFill/>
          <a:ln w="9525" algn="ctr">
            <a:noFill/>
            <a:miter lim="800000"/>
            <a:headEnd/>
            <a:tailEnd/>
          </a:ln>
          <a:effectLst>
            <a:outerShdw dist="17961" dir="2700000" algn="ctr" rotWithShape="0">
              <a:srgbClr val="003300">
                <a:alpha val="50000"/>
              </a:srgbClr>
            </a:outerShdw>
          </a:effectLst>
        </p:spPr>
        <p:txBody>
          <a:bodyPr>
            <a:spAutoFit/>
          </a:bodyPr>
          <a:lstStyle/>
          <a:p>
            <a:pPr algn="ctr">
              <a:spcBef>
                <a:spcPct val="50000"/>
              </a:spcBef>
            </a:pPr>
            <a:r>
              <a:rPr lang="en-US" sz="2400" b="1" dirty="0">
                <a:solidFill>
                  <a:srgbClr val="FFFFFF"/>
                </a:solidFill>
                <a:cs typeface="Arial" charset="0"/>
              </a:rPr>
              <a:t>  </a:t>
            </a:r>
            <a:r>
              <a:rPr lang="en-US" sz="2400" dirty="0" err="1">
                <a:solidFill>
                  <a:srgbClr val="FFFFFF"/>
                </a:solidFill>
                <a:cs typeface="Arial" charset="0"/>
              </a:rPr>
              <a:t>Đại</a:t>
            </a:r>
            <a:r>
              <a:rPr lang="en-US" sz="2400" dirty="0">
                <a:solidFill>
                  <a:srgbClr val="FFFFFF"/>
                </a:solidFill>
                <a:cs typeface="Arial" charset="0"/>
              </a:rPr>
              <a:t> </a:t>
            </a:r>
            <a:r>
              <a:rPr lang="en-US" sz="2400" dirty="0" err="1">
                <a:solidFill>
                  <a:srgbClr val="FFFFFF"/>
                </a:solidFill>
                <a:cs typeface="Arial" charset="0"/>
              </a:rPr>
              <a:t>hội</a:t>
            </a:r>
            <a:r>
              <a:rPr lang="en-US" sz="2400" dirty="0">
                <a:solidFill>
                  <a:srgbClr val="FFFFFF"/>
                </a:solidFill>
                <a:cs typeface="Arial" charset="0"/>
              </a:rPr>
              <a:t> XI</a:t>
            </a:r>
            <a:endParaRPr lang="en-US" sz="2400" b="1" dirty="0">
              <a:solidFill>
                <a:srgbClr val="FFFFFF"/>
              </a:solidFill>
              <a:cs typeface="Arial" charset="0"/>
            </a:endParaRPr>
          </a:p>
        </p:txBody>
      </p:sp>
      <p:sp>
        <p:nvSpPr>
          <p:cNvPr id="26" name="AutoShape 10"/>
          <p:cNvSpPr>
            <a:spLocks noChangeArrowheads="1"/>
          </p:cNvSpPr>
          <p:nvPr/>
        </p:nvSpPr>
        <p:spPr bwMode="gray">
          <a:xfrm>
            <a:off x="4198358" y="3121085"/>
            <a:ext cx="482600" cy="381000"/>
          </a:xfrm>
          <a:prstGeom prst="rightArrow">
            <a:avLst>
              <a:gd name="adj1" fmla="val 50000"/>
              <a:gd name="adj2" fmla="val 52778"/>
            </a:avLst>
          </a:prstGeom>
          <a:solidFill>
            <a:srgbClr val="FFFFFF"/>
          </a:solidFill>
          <a:ln w="9525">
            <a:noFill/>
            <a:miter lim="800000"/>
            <a:headEnd/>
            <a:tailEnd/>
          </a:ln>
          <a:effectLst/>
        </p:spPr>
        <p:txBody>
          <a:bodyPr wrap="none" anchor="ctr"/>
          <a:lstStyle/>
          <a:p>
            <a:endParaRPr lang="en-US"/>
          </a:p>
        </p:txBody>
      </p:sp>
      <p:sp>
        <p:nvSpPr>
          <p:cNvPr id="28" name="AutoShape 10"/>
          <p:cNvSpPr>
            <a:spLocks noChangeArrowheads="1"/>
          </p:cNvSpPr>
          <p:nvPr/>
        </p:nvSpPr>
        <p:spPr bwMode="gray">
          <a:xfrm>
            <a:off x="4226913" y="930577"/>
            <a:ext cx="482600" cy="381000"/>
          </a:xfrm>
          <a:prstGeom prst="rightArrow">
            <a:avLst>
              <a:gd name="adj1" fmla="val 50000"/>
              <a:gd name="adj2" fmla="val 52778"/>
            </a:avLst>
          </a:prstGeom>
          <a:solidFill>
            <a:srgbClr val="FFFFFF"/>
          </a:solidFill>
          <a:ln w="9525">
            <a:noFill/>
            <a:miter lim="800000"/>
            <a:headEnd/>
            <a:tailEnd/>
          </a:ln>
          <a:effectLst/>
        </p:spPr>
        <p:txBody>
          <a:bodyPr wrap="none" anchor="ctr"/>
          <a:lstStyle/>
          <a:p>
            <a:endParaRPr lang="en-US"/>
          </a:p>
        </p:txBody>
      </p:sp>
    </p:spTree>
    <p:extLst>
      <p:ext uri="{BB962C8B-B14F-4D97-AF65-F5344CB8AC3E}">
        <p14:creationId xmlns:p14="http://schemas.microsoft.com/office/powerpoint/2010/main" val="40335612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9"/>
          <p:cNvGrpSpPr>
            <a:grpSpLocks/>
          </p:cNvGrpSpPr>
          <p:nvPr/>
        </p:nvGrpSpPr>
        <p:grpSpPr bwMode="auto">
          <a:xfrm>
            <a:off x="1839451" y="75978"/>
            <a:ext cx="2323206" cy="1365250"/>
            <a:chOff x="455" y="318"/>
            <a:chExt cx="1175" cy="1539"/>
          </a:xfrm>
        </p:grpSpPr>
        <p:sp>
          <p:nvSpPr>
            <p:cNvPr id="5" name="Oval 20"/>
            <p:cNvSpPr>
              <a:spLocks noChangeArrowheads="1"/>
            </p:cNvSpPr>
            <p:nvPr/>
          </p:nvSpPr>
          <p:spPr bwMode="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en-US"/>
            </a:p>
          </p:txBody>
        </p:sp>
        <p:sp>
          <p:nvSpPr>
            <p:cNvPr id="6" name="AutoShape 21"/>
            <p:cNvSpPr>
              <a:spLocks noChangeArrowheads="1"/>
            </p:cNvSpPr>
            <p:nvPr/>
          </p:nvSpPr>
          <p:spPr bwMode="gray">
            <a:xfrm>
              <a:off x="455" y="318"/>
              <a:ext cx="1159"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w="9525">
              <a:noFill/>
              <a:round/>
              <a:headEnd/>
              <a:tailEnd/>
            </a:ln>
            <a:effectLst/>
          </p:spPr>
          <p:txBody>
            <a:bodyPr wrap="none" anchor="ctr"/>
            <a:lstStyle/>
            <a:p>
              <a:endParaRPr lang="en-US"/>
            </a:p>
          </p:txBody>
        </p:sp>
      </p:grpSp>
      <p:sp>
        <p:nvSpPr>
          <p:cNvPr id="7" name="Text Box 22"/>
          <p:cNvSpPr txBox="1">
            <a:spLocks noChangeArrowheads="1"/>
          </p:cNvSpPr>
          <p:nvPr/>
        </p:nvSpPr>
        <p:spPr bwMode="white">
          <a:xfrm>
            <a:off x="1952452" y="594046"/>
            <a:ext cx="2128838" cy="707886"/>
          </a:xfrm>
          <a:prstGeom prst="rect">
            <a:avLst/>
          </a:prstGeom>
          <a:noFill/>
          <a:ln w="9525" algn="ctr">
            <a:noFill/>
            <a:miter lim="800000"/>
            <a:headEnd/>
            <a:tailEnd/>
          </a:ln>
          <a:effectLst>
            <a:outerShdw dist="17961" dir="2700000" algn="ctr" rotWithShape="0">
              <a:srgbClr val="003300">
                <a:alpha val="50000"/>
              </a:srgbClr>
            </a:outerShdw>
          </a:effectLst>
        </p:spPr>
        <p:txBody>
          <a:bodyPr>
            <a:spAutoFit/>
          </a:bodyPr>
          <a:lstStyle/>
          <a:p>
            <a:pPr algn="ctr">
              <a:spcBef>
                <a:spcPct val="50000"/>
              </a:spcBef>
            </a:pPr>
            <a:r>
              <a:rPr lang="vi-VN" sz="2000" b="1" dirty="0" smtClean="0">
                <a:solidFill>
                  <a:srgbClr val="FFFFFF"/>
                </a:solidFill>
                <a:latin typeface="Times New Roman" panose="02020603050405020304" pitchFamily="18" charset="0"/>
                <a:cs typeface="Times New Roman" panose="02020603050405020304" pitchFamily="18" charset="0"/>
              </a:rPr>
              <a:t>Từ nay – giữa TK XXI</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8" name="AutoShape 2"/>
          <p:cNvSpPr>
            <a:spLocks noChangeArrowheads="1"/>
          </p:cNvSpPr>
          <p:nvPr/>
        </p:nvSpPr>
        <p:spPr bwMode="ltGray">
          <a:xfrm>
            <a:off x="4194291" y="237633"/>
            <a:ext cx="4283999" cy="1041940"/>
          </a:xfrm>
          <a:prstGeom prst="roundRect">
            <a:avLst>
              <a:gd name="adj" fmla="val 11505"/>
            </a:avLst>
          </a:prstGeom>
          <a:gradFill rotWithShape="1">
            <a:gsLst>
              <a:gs pos="0">
                <a:schemeClr val="accent2"/>
              </a:gs>
              <a:gs pos="100000">
                <a:schemeClr val="bg1">
                  <a:alpha val="0"/>
                </a:schemeClr>
              </a:gs>
            </a:gsLst>
            <a:lin ang="0" scaled="1"/>
          </a:gradFill>
          <a:ln w="6350" algn="ctr">
            <a:noFill/>
            <a:prstDash val="sysDot"/>
            <a:round/>
            <a:headEnd/>
            <a:tailEnd/>
          </a:ln>
          <a:effectLst/>
        </p:spPr>
        <p:txBody>
          <a:bodyPr wrap="none" anchor="ctr"/>
          <a:lstStyle/>
          <a:p>
            <a:endParaRPr lang="en-US"/>
          </a:p>
        </p:txBody>
      </p:sp>
      <p:sp>
        <p:nvSpPr>
          <p:cNvPr id="9" name="Text Box 7"/>
          <p:cNvSpPr txBox="1">
            <a:spLocks noChangeArrowheads="1"/>
          </p:cNvSpPr>
          <p:nvPr/>
        </p:nvSpPr>
        <p:spPr bwMode="gray">
          <a:xfrm>
            <a:off x="4701927" y="466215"/>
            <a:ext cx="4052630" cy="584775"/>
          </a:xfrm>
          <a:prstGeom prst="rect">
            <a:avLst/>
          </a:prstGeom>
          <a:noFill/>
          <a:ln w="9525" algn="ctr">
            <a:noFill/>
            <a:miter lim="800000"/>
            <a:headEnd/>
            <a:tailEnd/>
          </a:ln>
          <a:effectLst/>
        </p:spPr>
        <p:txBody>
          <a:bodyPr wrap="square">
            <a:spAutoFit/>
          </a:bodyPr>
          <a:lstStyle/>
          <a:p>
            <a:pPr>
              <a:spcBef>
                <a:spcPct val="50000"/>
              </a:spcBef>
            </a:pPr>
            <a:r>
              <a:rPr lang="vi-VN" sz="1600" dirty="0" smtClean="0">
                <a:solidFill>
                  <a:srgbClr val="000000"/>
                </a:solidFill>
                <a:cs typeface="Arial" charset="0"/>
              </a:rPr>
              <a:t>Nước công nghiệp hiện đại theo định hướng XHCN</a:t>
            </a:r>
            <a:endParaRPr lang="en-US" sz="1600" b="1" dirty="0">
              <a:solidFill>
                <a:srgbClr val="000000"/>
              </a:solidFill>
              <a:cs typeface="Arial" charset="0"/>
            </a:endParaRPr>
          </a:p>
        </p:txBody>
      </p:sp>
      <p:sp>
        <p:nvSpPr>
          <p:cNvPr id="10" name="AutoShape 9"/>
          <p:cNvSpPr>
            <a:spLocks noChangeArrowheads="1"/>
          </p:cNvSpPr>
          <p:nvPr/>
        </p:nvSpPr>
        <p:spPr bwMode="gray">
          <a:xfrm>
            <a:off x="4156058" y="594046"/>
            <a:ext cx="482600" cy="381000"/>
          </a:xfrm>
          <a:prstGeom prst="rightArrow">
            <a:avLst>
              <a:gd name="adj1" fmla="val 50000"/>
              <a:gd name="adj2" fmla="val 52778"/>
            </a:avLst>
          </a:prstGeom>
          <a:solidFill>
            <a:srgbClr val="FFFFFF"/>
          </a:solidFill>
          <a:ln w="9525">
            <a:noFill/>
            <a:miter lim="800000"/>
            <a:headEnd/>
            <a:tailEnd/>
          </a:ln>
          <a:effectLst/>
        </p:spPr>
        <p:txBody>
          <a:bodyPr wrap="none" anchor="ctr"/>
          <a:lstStyle/>
          <a:p>
            <a:endParaRPr lang="en-US"/>
          </a:p>
        </p:txBody>
      </p:sp>
      <p:sp>
        <p:nvSpPr>
          <p:cNvPr id="11" name="Text Box 4"/>
          <p:cNvSpPr txBox="1">
            <a:spLocks noChangeArrowheads="1"/>
          </p:cNvSpPr>
          <p:nvPr/>
        </p:nvSpPr>
        <p:spPr bwMode="gray">
          <a:xfrm>
            <a:off x="4571372" y="3526833"/>
            <a:ext cx="1905000" cy="461665"/>
          </a:xfrm>
          <a:prstGeom prst="rect">
            <a:avLst/>
          </a:prstGeom>
          <a:noFill/>
          <a:ln w="9525" algn="ctr">
            <a:noFill/>
            <a:miter lim="800000"/>
            <a:headEnd/>
            <a:tailEnd/>
          </a:ln>
          <a:effectLst/>
        </p:spPr>
        <p:txBody>
          <a:bodyPr>
            <a:spAutoFit/>
          </a:bodyPr>
          <a:lstStyle/>
          <a:p>
            <a:pPr algn="ctr">
              <a:spcBef>
                <a:spcPct val="50000"/>
              </a:spcBef>
            </a:pPr>
            <a:r>
              <a:rPr lang="vi-VN" sz="240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Quan điểm</a:t>
            </a:r>
            <a:endParaRPr lang="en-US" sz="240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grpSp>
        <p:nvGrpSpPr>
          <p:cNvPr id="12" name="Group 20"/>
          <p:cNvGrpSpPr>
            <a:grpSpLocks/>
          </p:cNvGrpSpPr>
          <p:nvPr/>
        </p:nvGrpSpPr>
        <p:grpSpPr bwMode="auto">
          <a:xfrm>
            <a:off x="4503414" y="2611365"/>
            <a:ext cx="1832876" cy="2176137"/>
            <a:chOff x="1911" y="1474"/>
            <a:chExt cx="1785" cy="2039"/>
          </a:xfrm>
        </p:grpSpPr>
        <p:sp>
          <p:nvSpPr>
            <p:cNvPr id="13" name="AutoShape 21"/>
            <p:cNvSpPr>
              <a:spLocks noChangeArrowheads="1"/>
            </p:cNvSpPr>
            <p:nvPr/>
          </p:nvSpPr>
          <p:spPr bwMode="gray">
            <a:xfrm rot="9224162">
              <a:off x="2092" y="2125"/>
              <a:ext cx="1414" cy="1388"/>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endParaRPr lang="en-US"/>
            </a:p>
          </p:txBody>
        </p:sp>
        <p:sp>
          <p:nvSpPr>
            <p:cNvPr id="14" name="AutoShape 22"/>
            <p:cNvSpPr>
              <a:spLocks noChangeArrowheads="1"/>
            </p:cNvSpPr>
            <p:nvPr/>
          </p:nvSpPr>
          <p:spPr bwMode="gray">
            <a:xfrm rot="12174404">
              <a:off x="1911" y="1597"/>
              <a:ext cx="1104" cy="1477"/>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endParaRPr lang="en-US"/>
            </a:p>
          </p:txBody>
        </p:sp>
        <p:sp>
          <p:nvSpPr>
            <p:cNvPr id="15" name="AutoShape 23"/>
            <p:cNvSpPr>
              <a:spLocks noChangeArrowheads="1"/>
            </p:cNvSpPr>
            <p:nvPr/>
          </p:nvSpPr>
          <p:spPr bwMode="gray">
            <a:xfrm rot="17574404">
              <a:off x="1944" y="1539"/>
              <a:ext cx="1564" cy="143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endParaRPr lang="en-US"/>
            </a:p>
          </p:txBody>
        </p:sp>
        <p:sp>
          <p:nvSpPr>
            <p:cNvPr id="16" name="AutoShape 24"/>
            <p:cNvSpPr>
              <a:spLocks noChangeArrowheads="1"/>
            </p:cNvSpPr>
            <p:nvPr/>
          </p:nvSpPr>
          <p:spPr bwMode="gray">
            <a:xfrm rot="632991">
              <a:off x="2278" y="1510"/>
              <a:ext cx="1418" cy="1479"/>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endParaRPr lang="en-US"/>
            </a:p>
          </p:txBody>
        </p:sp>
      </p:grpSp>
      <p:sp>
        <p:nvSpPr>
          <p:cNvPr id="17" name="AutoShape 8"/>
          <p:cNvSpPr>
            <a:spLocks noChangeArrowheads="1"/>
          </p:cNvSpPr>
          <p:nvPr/>
        </p:nvSpPr>
        <p:spPr bwMode="gray">
          <a:xfrm>
            <a:off x="1829224" y="1783123"/>
            <a:ext cx="2543175" cy="1600200"/>
          </a:xfrm>
          <a:prstGeom prst="roundRect">
            <a:avLst>
              <a:gd name="adj" fmla="val 12699"/>
            </a:avLst>
          </a:prstGeom>
          <a:solidFill>
            <a:schemeClr val="folHlink"/>
          </a:solidFill>
          <a:ln w="9525" algn="ctr">
            <a:noFill/>
            <a:round/>
            <a:headEnd/>
            <a:tailEnd/>
          </a:ln>
          <a:effectLst/>
        </p:spPr>
        <p:txBody>
          <a:bodyPr wrap="none" anchor="ctr"/>
          <a:lstStyle/>
          <a:p>
            <a:endParaRPr lang="en-US"/>
          </a:p>
        </p:txBody>
      </p:sp>
      <p:sp>
        <p:nvSpPr>
          <p:cNvPr id="18" name="AutoShape 9"/>
          <p:cNvSpPr>
            <a:spLocks noChangeArrowheads="1"/>
          </p:cNvSpPr>
          <p:nvPr/>
        </p:nvSpPr>
        <p:spPr bwMode="gray">
          <a:xfrm>
            <a:off x="1860486" y="2248607"/>
            <a:ext cx="2472314"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9" name="Text Box 18"/>
          <p:cNvSpPr txBox="1">
            <a:spLocks noChangeArrowheads="1"/>
          </p:cNvSpPr>
          <p:nvPr/>
        </p:nvSpPr>
        <p:spPr bwMode="white">
          <a:xfrm>
            <a:off x="2181324" y="1890812"/>
            <a:ext cx="1651000" cy="396875"/>
          </a:xfrm>
          <a:prstGeom prst="rect">
            <a:avLst/>
          </a:prstGeom>
          <a:noFill/>
          <a:ln w="9525" algn="ctr">
            <a:noFill/>
            <a:miter lim="800000"/>
            <a:headEnd/>
            <a:tailEnd/>
          </a:ln>
        </p:spPr>
        <p:txBody>
          <a:bodyPr>
            <a:spAutoFit/>
          </a:bodyPr>
          <a:lstStyle/>
          <a:p>
            <a:pPr algn="ctr">
              <a:spcBef>
                <a:spcPct val="50000"/>
              </a:spcBef>
            </a:pPr>
            <a:r>
              <a:rPr lang="vi-VN" sz="2000" b="1" dirty="0" smtClean="0">
                <a:solidFill>
                  <a:srgbClr val="FFFFFF"/>
                </a:solidFill>
                <a:cs typeface="Arial" charset="0"/>
              </a:rPr>
              <a:t>Thứ nhất</a:t>
            </a:r>
            <a:endParaRPr lang="en-US" sz="2000" b="1" dirty="0">
              <a:solidFill>
                <a:srgbClr val="FFFFFF"/>
              </a:solidFill>
              <a:cs typeface="Arial" charset="0"/>
            </a:endParaRPr>
          </a:p>
        </p:txBody>
      </p:sp>
      <p:sp>
        <p:nvSpPr>
          <p:cNvPr id="21" name="Text Box 9"/>
          <p:cNvSpPr txBox="1">
            <a:spLocks noChangeArrowheads="1"/>
          </p:cNvSpPr>
          <p:nvPr/>
        </p:nvSpPr>
        <p:spPr bwMode="gray">
          <a:xfrm>
            <a:off x="1945058" y="2429703"/>
            <a:ext cx="2346951" cy="738664"/>
          </a:xfrm>
          <a:prstGeom prst="rect">
            <a:avLst/>
          </a:prstGeom>
          <a:noFill/>
          <a:ln w="9525" algn="ctr">
            <a:noFill/>
            <a:miter lim="800000"/>
            <a:headEnd/>
            <a:tailEnd/>
          </a:ln>
        </p:spPr>
        <p:txBody>
          <a:bodyPr wrap="square">
            <a:spAutoFit/>
          </a:bodyPr>
          <a:lstStyle/>
          <a:p>
            <a:pPr algn="just"/>
            <a:r>
              <a:rPr lang="en-US" sz="1400" dirty="0">
                <a:solidFill>
                  <a:srgbClr val="000000"/>
                </a:solidFill>
                <a:cs typeface="Arial" charset="0"/>
              </a:rPr>
              <a:t>CNH </a:t>
            </a:r>
            <a:r>
              <a:rPr lang="en-US" sz="1400" dirty="0" err="1">
                <a:solidFill>
                  <a:srgbClr val="000000"/>
                </a:solidFill>
                <a:cs typeface="Arial" charset="0"/>
              </a:rPr>
              <a:t>phải</a:t>
            </a:r>
            <a:r>
              <a:rPr lang="en-US" sz="1400" dirty="0">
                <a:solidFill>
                  <a:srgbClr val="000000"/>
                </a:solidFill>
                <a:cs typeface="Arial" charset="0"/>
              </a:rPr>
              <a:t> </a:t>
            </a:r>
            <a:r>
              <a:rPr lang="en-US" sz="1400" dirty="0" err="1">
                <a:solidFill>
                  <a:srgbClr val="000000"/>
                </a:solidFill>
                <a:cs typeface="Arial" charset="0"/>
              </a:rPr>
              <a:t>gắn</a:t>
            </a:r>
            <a:r>
              <a:rPr lang="en-US" sz="1400" dirty="0">
                <a:solidFill>
                  <a:srgbClr val="000000"/>
                </a:solidFill>
                <a:cs typeface="Arial" charset="0"/>
              </a:rPr>
              <a:t> </a:t>
            </a:r>
            <a:r>
              <a:rPr lang="en-US" sz="1400" dirty="0" err="1">
                <a:solidFill>
                  <a:srgbClr val="000000"/>
                </a:solidFill>
                <a:cs typeface="Arial" charset="0"/>
              </a:rPr>
              <a:t>với</a:t>
            </a:r>
            <a:r>
              <a:rPr lang="en-US" sz="1400" dirty="0">
                <a:solidFill>
                  <a:srgbClr val="000000"/>
                </a:solidFill>
                <a:cs typeface="Arial" charset="0"/>
              </a:rPr>
              <a:t> HĐH </a:t>
            </a:r>
            <a:r>
              <a:rPr lang="en-US" sz="1400" dirty="0" err="1">
                <a:solidFill>
                  <a:srgbClr val="000000"/>
                </a:solidFill>
                <a:cs typeface="Arial" charset="0"/>
              </a:rPr>
              <a:t>và</a:t>
            </a:r>
            <a:r>
              <a:rPr lang="en-US" sz="1400" dirty="0">
                <a:solidFill>
                  <a:srgbClr val="000000"/>
                </a:solidFill>
                <a:cs typeface="Arial" charset="0"/>
              </a:rPr>
              <a:t> CNH </a:t>
            </a:r>
            <a:r>
              <a:rPr lang="en-US" sz="1400" dirty="0" err="1">
                <a:solidFill>
                  <a:srgbClr val="000000"/>
                </a:solidFill>
                <a:cs typeface="Arial" charset="0"/>
              </a:rPr>
              <a:t>phải</a:t>
            </a:r>
            <a:r>
              <a:rPr lang="en-US" sz="1400" dirty="0">
                <a:solidFill>
                  <a:srgbClr val="000000"/>
                </a:solidFill>
                <a:cs typeface="Arial" charset="0"/>
              </a:rPr>
              <a:t> </a:t>
            </a:r>
            <a:r>
              <a:rPr lang="en-US" sz="1400" dirty="0" err="1">
                <a:solidFill>
                  <a:srgbClr val="000000"/>
                </a:solidFill>
                <a:cs typeface="Arial" charset="0"/>
              </a:rPr>
              <a:t>gắn</a:t>
            </a:r>
            <a:r>
              <a:rPr lang="en-US" sz="1400" dirty="0">
                <a:solidFill>
                  <a:srgbClr val="000000"/>
                </a:solidFill>
                <a:cs typeface="Arial" charset="0"/>
              </a:rPr>
              <a:t> </a:t>
            </a:r>
            <a:r>
              <a:rPr lang="en-US" sz="1400" dirty="0" err="1">
                <a:solidFill>
                  <a:srgbClr val="000000"/>
                </a:solidFill>
                <a:cs typeface="Arial" charset="0"/>
              </a:rPr>
              <a:t>với</a:t>
            </a:r>
            <a:r>
              <a:rPr lang="en-US" sz="1400" dirty="0">
                <a:solidFill>
                  <a:srgbClr val="000000"/>
                </a:solidFill>
                <a:cs typeface="Arial" charset="0"/>
              </a:rPr>
              <a:t> </a:t>
            </a:r>
            <a:r>
              <a:rPr lang="en-US" sz="1400" dirty="0" err="1">
                <a:solidFill>
                  <a:srgbClr val="000000"/>
                </a:solidFill>
                <a:cs typeface="Arial" charset="0"/>
              </a:rPr>
              <a:t>phát</a:t>
            </a:r>
            <a:r>
              <a:rPr lang="en-US" sz="1400" dirty="0">
                <a:solidFill>
                  <a:srgbClr val="000000"/>
                </a:solidFill>
                <a:cs typeface="Arial" charset="0"/>
              </a:rPr>
              <a:t> </a:t>
            </a:r>
            <a:r>
              <a:rPr lang="en-US" sz="1400" dirty="0" err="1">
                <a:solidFill>
                  <a:srgbClr val="000000"/>
                </a:solidFill>
                <a:cs typeface="Arial" charset="0"/>
              </a:rPr>
              <a:t>triển</a:t>
            </a:r>
            <a:r>
              <a:rPr lang="en-US" sz="1400" dirty="0">
                <a:solidFill>
                  <a:srgbClr val="000000"/>
                </a:solidFill>
                <a:cs typeface="Arial" charset="0"/>
              </a:rPr>
              <a:t> </a:t>
            </a:r>
            <a:r>
              <a:rPr lang="vi-VN" sz="1400" dirty="0" smtClean="0">
                <a:solidFill>
                  <a:srgbClr val="000000"/>
                </a:solidFill>
                <a:cs typeface="Arial" charset="0"/>
              </a:rPr>
              <a:t>KT </a:t>
            </a:r>
            <a:r>
              <a:rPr lang="en-US" sz="1400" dirty="0" smtClean="0">
                <a:solidFill>
                  <a:srgbClr val="000000"/>
                </a:solidFill>
                <a:cs typeface="Arial" charset="0"/>
              </a:rPr>
              <a:t>tri </a:t>
            </a:r>
            <a:r>
              <a:rPr lang="en-US" sz="1400" dirty="0" err="1">
                <a:solidFill>
                  <a:srgbClr val="000000"/>
                </a:solidFill>
                <a:cs typeface="Arial" charset="0"/>
              </a:rPr>
              <a:t>thức</a:t>
            </a:r>
            <a:r>
              <a:rPr lang="en-US" sz="1400" dirty="0">
                <a:solidFill>
                  <a:srgbClr val="000000"/>
                </a:solidFill>
                <a:cs typeface="Arial" charset="0"/>
              </a:rPr>
              <a:t>.</a:t>
            </a:r>
            <a:endParaRPr lang="en-US" sz="1400" b="1" dirty="0">
              <a:solidFill>
                <a:srgbClr val="000000"/>
              </a:solidFill>
              <a:cs typeface="Arial" charset="0"/>
            </a:endParaRPr>
          </a:p>
        </p:txBody>
      </p:sp>
      <p:sp>
        <p:nvSpPr>
          <p:cNvPr id="22" name="AutoShape 16"/>
          <p:cNvSpPr>
            <a:spLocks noChangeArrowheads="1"/>
          </p:cNvSpPr>
          <p:nvPr/>
        </p:nvSpPr>
        <p:spPr bwMode="gray">
          <a:xfrm>
            <a:off x="6561193" y="1768246"/>
            <a:ext cx="2543175" cy="1600200"/>
          </a:xfrm>
          <a:prstGeom prst="roundRect">
            <a:avLst>
              <a:gd name="adj" fmla="val 12699"/>
            </a:avLst>
          </a:prstGeom>
          <a:solidFill>
            <a:schemeClr val="accent2"/>
          </a:solidFill>
          <a:ln w="9525" algn="ctr">
            <a:noFill/>
            <a:round/>
            <a:headEnd/>
            <a:tailEnd/>
          </a:ln>
          <a:effectLst/>
        </p:spPr>
        <p:txBody>
          <a:bodyPr wrap="none" anchor="ctr"/>
          <a:lstStyle/>
          <a:p>
            <a:endParaRPr lang="en-US"/>
          </a:p>
        </p:txBody>
      </p:sp>
      <p:sp>
        <p:nvSpPr>
          <p:cNvPr id="23" name="AutoShape 9"/>
          <p:cNvSpPr>
            <a:spLocks noChangeArrowheads="1"/>
          </p:cNvSpPr>
          <p:nvPr/>
        </p:nvSpPr>
        <p:spPr bwMode="gray">
          <a:xfrm>
            <a:off x="6584251" y="2220564"/>
            <a:ext cx="2472314"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24" name="Text Box 18"/>
          <p:cNvSpPr txBox="1">
            <a:spLocks noChangeArrowheads="1"/>
          </p:cNvSpPr>
          <p:nvPr/>
        </p:nvSpPr>
        <p:spPr bwMode="white">
          <a:xfrm>
            <a:off x="6994908" y="1888974"/>
            <a:ext cx="1651000" cy="396875"/>
          </a:xfrm>
          <a:prstGeom prst="rect">
            <a:avLst/>
          </a:prstGeom>
          <a:noFill/>
          <a:ln w="9525" algn="ctr">
            <a:noFill/>
            <a:miter lim="800000"/>
            <a:headEnd/>
            <a:tailEnd/>
          </a:ln>
        </p:spPr>
        <p:txBody>
          <a:bodyPr>
            <a:spAutoFit/>
          </a:bodyPr>
          <a:lstStyle/>
          <a:p>
            <a:pPr algn="ctr">
              <a:spcBef>
                <a:spcPct val="50000"/>
              </a:spcBef>
            </a:pPr>
            <a:r>
              <a:rPr lang="vi-VN" sz="2000" b="1" dirty="0" smtClean="0">
                <a:solidFill>
                  <a:srgbClr val="FFFFFF"/>
                </a:solidFill>
                <a:cs typeface="Arial" charset="0"/>
              </a:rPr>
              <a:t>Thứ hai</a:t>
            </a:r>
            <a:endParaRPr lang="en-US" sz="2000" b="1" dirty="0">
              <a:solidFill>
                <a:srgbClr val="FFFFFF"/>
              </a:solidFill>
              <a:cs typeface="Arial" charset="0"/>
            </a:endParaRPr>
          </a:p>
        </p:txBody>
      </p:sp>
      <p:sp>
        <p:nvSpPr>
          <p:cNvPr id="25" name="Text Box 9"/>
          <p:cNvSpPr txBox="1">
            <a:spLocks noChangeArrowheads="1"/>
          </p:cNvSpPr>
          <p:nvPr/>
        </p:nvSpPr>
        <p:spPr bwMode="gray">
          <a:xfrm>
            <a:off x="6614611" y="2311682"/>
            <a:ext cx="2458869" cy="954107"/>
          </a:xfrm>
          <a:prstGeom prst="rect">
            <a:avLst/>
          </a:prstGeom>
          <a:noFill/>
          <a:ln w="9525" algn="ctr">
            <a:noFill/>
            <a:miter lim="800000"/>
            <a:headEnd/>
            <a:tailEnd/>
          </a:ln>
        </p:spPr>
        <p:txBody>
          <a:bodyPr wrap="square">
            <a:spAutoFit/>
          </a:bodyPr>
          <a:lstStyle/>
          <a:p>
            <a:pPr algn="just"/>
            <a:r>
              <a:rPr lang="vi-VN" sz="1400" dirty="0">
                <a:solidFill>
                  <a:srgbClr val="000000"/>
                </a:solidFill>
                <a:cs typeface="Arial" charset="0"/>
              </a:rPr>
              <a:t>CNH–HĐH gắn với phát triển </a:t>
            </a:r>
            <a:r>
              <a:rPr lang="vi-VN" sz="1400" dirty="0" smtClean="0">
                <a:solidFill>
                  <a:srgbClr val="000000"/>
                </a:solidFill>
                <a:cs typeface="Arial" charset="0"/>
              </a:rPr>
              <a:t>KT thị </a:t>
            </a:r>
            <a:r>
              <a:rPr lang="vi-VN" sz="1400" dirty="0">
                <a:solidFill>
                  <a:srgbClr val="000000"/>
                </a:solidFill>
                <a:cs typeface="Arial" charset="0"/>
              </a:rPr>
              <a:t>trường định hướng XHCN và hội nhập </a:t>
            </a:r>
            <a:r>
              <a:rPr lang="vi-VN" sz="1400" dirty="0" smtClean="0">
                <a:solidFill>
                  <a:srgbClr val="000000"/>
                </a:solidFill>
                <a:cs typeface="Arial" charset="0"/>
              </a:rPr>
              <a:t>KT quốc </a:t>
            </a:r>
            <a:r>
              <a:rPr lang="vi-VN" sz="1400" dirty="0">
                <a:solidFill>
                  <a:srgbClr val="000000"/>
                </a:solidFill>
                <a:cs typeface="Arial" charset="0"/>
              </a:rPr>
              <a:t>tế.</a:t>
            </a:r>
            <a:endParaRPr lang="en-US" sz="1400" b="1" dirty="0">
              <a:solidFill>
                <a:srgbClr val="000000"/>
              </a:solidFill>
              <a:cs typeface="Arial" charset="0"/>
            </a:endParaRPr>
          </a:p>
        </p:txBody>
      </p:sp>
      <p:sp>
        <p:nvSpPr>
          <p:cNvPr id="26" name="AutoShape 3"/>
          <p:cNvSpPr>
            <a:spLocks noChangeArrowheads="1"/>
          </p:cNvSpPr>
          <p:nvPr/>
        </p:nvSpPr>
        <p:spPr bwMode="gray">
          <a:xfrm>
            <a:off x="1789625" y="3705702"/>
            <a:ext cx="2543175" cy="1600200"/>
          </a:xfrm>
          <a:prstGeom prst="roundRect">
            <a:avLst>
              <a:gd name="adj" fmla="val 12699"/>
            </a:avLst>
          </a:prstGeom>
          <a:solidFill>
            <a:schemeClr val="accent1"/>
          </a:solidFill>
          <a:ln w="9525" algn="ctr">
            <a:noFill/>
            <a:round/>
            <a:headEnd/>
            <a:tailEnd/>
          </a:ln>
          <a:effectLst/>
        </p:spPr>
        <p:txBody>
          <a:bodyPr wrap="none" anchor="ctr"/>
          <a:lstStyle/>
          <a:p>
            <a:endParaRPr lang="en-US"/>
          </a:p>
        </p:txBody>
      </p:sp>
      <p:sp>
        <p:nvSpPr>
          <p:cNvPr id="27" name="AutoShape 12"/>
          <p:cNvSpPr>
            <a:spLocks noChangeArrowheads="1"/>
          </p:cNvSpPr>
          <p:nvPr/>
        </p:nvSpPr>
        <p:spPr bwMode="gray">
          <a:xfrm>
            <a:off x="4194291" y="5218778"/>
            <a:ext cx="2543175" cy="1600200"/>
          </a:xfrm>
          <a:prstGeom prst="roundRect">
            <a:avLst>
              <a:gd name="adj" fmla="val 12699"/>
            </a:avLst>
          </a:prstGeom>
          <a:solidFill>
            <a:schemeClr val="hlink"/>
          </a:solidFill>
          <a:ln w="9525" algn="ctr">
            <a:noFill/>
            <a:round/>
            <a:headEnd/>
            <a:tailEnd/>
          </a:ln>
          <a:effectLst/>
        </p:spPr>
        <p:txBody>
          <a:bodyPr wrap="none" anchor="ctr"/>
          <a:lstStyle/>
          <a:p>
            <a:endParaRPr lang="en-US"/>
          </a:p>
        </p:txBody>
      </p:sp>
      <p:sp>
        <p:nvSpPr>
          <p:cNvPr id="28" name="AutoShape 9"/>
          <p:cNvSpPr>
            <a:spLocks noChangeArrowheads="1"/>
          </p:cNvSpPr>
          <p:nvPr/>
        </p:nvSpPr>
        <p:spPr bwMode="gray">
          <a:xfrm>
            <a:off x="1808423" y="4148971"/>
            <a:ext cx="2472314"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29" name="AutoShape 9"/>
          <p:cNvSpPr>
            <a:spLocks noChangeArrowheads="1"/>
          </p:cNvSpPr>
          <p:nvPr/>
        </p:nvSpPr>
        <p:spPr bwMode="gray">
          <a:xfrm>
            <a:off x="4229721" y="5660580"/>
            <a:ext cx="2472314"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30" name="Text Box 18"/>
          <p:cNvSpPr txBox="1">
            <a:spLocks noChangeArrowheads="1"/>
          </p:cNvSpPr>
          <p:nvPr/>
        </p:nvSpPr>
        <p:spPr bwMode="white">
          <a:xfrm>
            <a:off x="2129137" y="3774616"/>
            <a:ext cx="1651000" cy="396875"/>
          </a:xfrm>
          <a:prstGeom prst="rect">
            <a:avLst/>
          </a:prstGeom>
          <a:noFill/>
          <a:ln w="9525" algn="ctr">
            <a:noFill/>
            <a:miter lim="800000"/>
            <a:headEnd/>
            <a:tailEnd/>
          </a:ln>
        </p:spPr>
        <p:txBody>
          <a:bodyPr>
            <a:spAutoFit/>
          </a:bodyPr>
          <a:lstStyle/>
          <a:p>
            <a:pPr algn="ctr">
              <a:spcBef>
                <a:spcPct val="50000"/>
              </a:spcBef>
            </a:pPr>
            <a:r>
              <a:rPr lang="vi-VN" sz="2000" b="1" dirty="0" smtClean="0">
                <a:solidFill>
                  <a:srgbClr val="FFFFFF"/>
                </a:solidFill>
                <a:cs typeface="Arial" charset="0"/>
              </a:rPr>
              <a:t>Thứ ba</a:t>
            </a:r>
            <a:endParaRPr lang="en-US" sz="2000" b="1" dirty="0">
              <a:solidFill>
                <a:srgbClr val="FFFFFF"/>
              </a:solidFill>
              <a:cs typeface="Arial" charset="0"/>
            </a:endParaRPr>
          </a:p>
        </p:txBody>
      </p:sp>
      <p:sp>
        <p:nvSpPr>
          <p:cNvPr id="31" name="Text Box 18"/>
          <p:cNvSpPr txBox="1">
            <a:spLocks noChangeArrowheads="1"/>
          </p:cNvSpPr>
          <p:nvPr/>
        </p:nvSpPr>
        <p:spPr bwMode="white">
          <a:xfrm>
            <a:off x="4549531" y="5213391"/>
            <a:ext cx="1651000" cy="396875"/>
          </a:xfrm>
          <a:prstGeom prst="rect">
            <a:avLst/>
          </a:prstGeom>
          <a:noFill/>
          <a:ln w="9525" algn="ctr">
            <a:noFill/>
            <a:miter lim="800000"/>
            <a:headEnd/>
            <a:tailEnd/>
          </a:ln>
        </p:spPr>
        <p:txBody>
          <a:bodyPr>
            <a:spAutoFit/>
          </a:bodyPr>
          <a:lstStyle/>
          <a:p>
            <a:pPr algn="ctr">
              <a:spcBef>
                <a:spcPct val="50000"/>
              </a:spcBef>
            </a:pPr>
            <a:r>
              <a:rPr lang="vi-VN" sz="2000" b="1" dirty="0" smtClean="0">
                <a:solidFill>
                  <a:srgbClr val="FFFFFF"/>
                </a:solidFill>
                <a:cs typeface="Arial" charset="0"/>
              </a:rPr>
              <a:t>Thứ tư</a:t>
            </a:r>
            <a:endParaRPr lang="en-US" sz="2000" b="1" dirty="0">
              <a:solidFill>
                <a:srgbClr val="FFFFFF"/>
              </a:solidFill>
              <a:cs typeface="Arial" charset="0"/>
            </a:endParaRPr>
          </a:p>
        </p:txBody>
      </p:sp>
      <p:sp>
        <p:nvSpPr>
          <p:cNvPr id="32" name="Text Box 9"/>
          <p:cNvSpPr txBox="1">
            <a:spLocks noChangeArrowheads="1"/>
          </p:cNvSpPr>
          <p:nvPr/>
        </p:nvSpPr>
        <p:spPr bwMode="gray">
          <a:xfrm>
            <a:off x="1830472" y="4248066"/>
            <a:ext cx="2510292" cy="954107"/>
          </a:xfrm>
          <a:prstGeom prst="rect">
            <a:avLst/>
          </a:prstGeom>
          <a:noFill/>
          <a:ln w="9525" algn="ctr">
            <a:noFill/>
            <a:miter lim="800000"/>
            <a:headEnd/>
            <a:tailEnd/>
          </a:ln>
        </p:spPr>
        <p:txBody>
          <a:bodyPr wrap="square">
            <a:spAutoFit/>
          </a:bodyPr>
          <a:lstStyle/>
          <a:p>
            <a:pPr algn="just"/>
            <a:r>
              <a:rPr lang="vi-VN" sz="1400" dirty="0">
                <a:solidFill>
                  <a:srgbClr val="000000"/>
                </a:solidFill>
                <a:cs typeface="Arial" charset="0"/>
              </a:rPr>
              <a:t>Lấy phát huy nguồn lực con người là yếu tố cơ bản cho sự phát triển nhanh và bền vững.</a:t>
            </a:r>
            <a:endParaRPr lang="en-US" sz="1400" b="1" dirty="0">
              <a:solidFill>
                <a:srgbClr val="000000"/>
              </a:solidFill>
              <a:cs typeface="Arial" charset="0"/>
            </a:endParaRPr>
          </a:p>
        </p:txBody>
      </p:sp>
      <p:sp>
        <p:nvSpPr>
          <p:cNvPr id="33" name="Text Box 9"/>
          <p:cNvSpPr txBox="1">
            <a:spLocks noChangeArrowheads="1"/>
          </p:cNvSpPr>
          <p:nvPr/>
        </p:nvSpPr>
        <p:spPr bwMode="gray">
          <a:xfrm>
            <a:off x="4257309" y="5846431"/>
            <a:ext cx="2454980" cy="738664"/>
          </a:xfrm>
          <a:prstGeom prst="rect">
            <a:avLst/>
          </a:prstGeom>
          <a:noFill/>
          <a:ln w="9525" algn="ctr">
            <a:noFill/>
            <a:miter lim="800000"/>
            <a:headEnd/>
            <a:tailEnd/>
          </a:ln>
        </p:spPr>
        <p:txBody>
          <a:bodyPr wrap="square">
            <a:spAutoFit/>
          </a:bodyPr>
          <a:lstStyle/>
          <a:p>
            <a:pPr algn="just"/>
            <a:r>
              <a:rPr lang="en-US" sz="1400" dirty="0" err="1">
                <a:solidFill>
                  <a:srgbClr val="000000"/>
                </a:solidFill>
                <a:cs typeface="Arial" charset="0"/>
              </a:rPr>
              <a:t>Coi</a:t>
            </a:r>
            <a:r>
              <a:rPr lang="en-US" sz="1400" dirty="0">
                <a:solidFill>
                  <a:srgbClr val="000000"/>
                </a:solidFill>
                <a:cs typeface="Arial" charset="0"/>
              </a:rPr>
              <a:t> </a:t>
            </a:r>
            <a:r>
              <a:rPr lang="en-US" sz="1400" dirty="0" err="1">
                <a:solidFill>
                  <a:srgbClr val="000000"/>
                </a:solidFill>
                <a:cs typeface="Arial" charset="0"/>
              </a:rPr>
              <a:t>phát</a:t>
            </a:r>
            <a:r>
              <a:rPr lang="en-US" sz="1400" dirty="0">
                <a:solidFill>
                  <a:srgbClr val="000000"/>
                </a:solidFill>
                <a:cs typeface="Arial" charset="0"/>
              </a:rPr>
              <a:t> </a:t>
            </a:r>
            <a:r>
              <a:rPr lang="en-US" sz="1400" dirty="0" err="1">
                <a:solidFill>
                  <a:srgbClr val="000000"/>
                </a:solidFill>
                <a:cs typeface="Arial" charset="0"/>
              </a:rPr>
              <a:t>triển</a:t>
            </a:r>
            <a:r>
              <a:rPr lang="en-US" sz="1400" dirty="0">
                <a:solidFill>
                  <a:srgbClr val="000000"/>
                </a:solidFill>
                <a:cs typeface="Arial" charset="0"/>
              </a:rPr>
              <a:t> </a:t>
            </a:r>
            <a:r>
              <a:rPr lang="en-US" sz="1400" dirty="0" err="1">
                <a:solidFill>
                  <a:srgbClr val="000000"/>
                </a:solidFill>
                <a:cs typeface="Arial" charset="0"/>
              </a:rPr>
              <a:t>khoa</a:t>
            </a:r>
            <a:r>
              <a:rPr lang="en-US" sz="1400" dirty="0">
                <a:solidFill>
                  <a:srgbClr val="000000"/>
                </a:solidFill>
                <a:cs typeface="Arial" charset="0"/>
              </a:rPr>
              <a:t> </a:t>
            </a:r>
            <a:r>
              <a:rPr lang="en-US" sz="1400" dirty="0" err="1">
                <a:solidFill>
                  <a:srgbClr val="000000"/>
                </a:solidFill>
                <a:cs typeface="Arial" charset="0"/>
              </a:rPr>
              <a:t>học</a:t>
            </a:r>
            <a:r>
              <a:rPr lang="en-US" sz="1400" dirty="0">
                <a:solidFill>
                  <a:srgbClr val="000000"/>
                </a:solidFill>
                <a:cs typeface="Arial" charset="0"/>
              </a:rPr>
              <a:t> </a:t>
            </a:r>
            <a:r>
              <a:rPr lang="en-US" sz="1400" dirty="0" err="1">
                <a:solidFill>
                  <a:srgbClr val="000000"/>
                </a:solidFill>
                <a:cs typeface="Arial" charset="0"/>
              </a:rPr>
              <a:t>và</a:t>
            </a:r>
            <a:r>
              <a:rPr lang="en-US" sz="1400" dirty="0">
                <a:solidFill>
                  <a:srgbClr val="000000"/>
                </a:solidFill>
                <a:cs typeface="Arial" charset="0"/>
              </a:rPr>
              <a:t> </a:t>
            </a:r>
            <a:r>
              <a:rPr lang="en-US" sz="1400" dirty="0" err="1">
                <a:solidFill>
                  <a:srgbClr val="000000"/>
                </a:solidFill>
                <a:cs typeface="Arial" charset="0"/>
              </a:rPr>
              <a:t>công</a:t>
            </a:r>
            <a:r>
              <a:rPr lang="en-US" sz="1400" dirty="0">
                <a:solidFill>
                  <a:srgbClr val="000000"/>
                </a:solidFill>
                <a:cs typeface="Arial" charset="0"/>
              </a:rPr>
              <a:t> </a:t>
            </a:r>
            <a:r>
              <a:rPr lang="en-US" sz="1400" dirty="0" err="1">
                <a:solidFill>
                  <a:srgbClr val="000000"/>
                </a:solidFill>
                <a:cs typeface="Arial" charset="0"/>
              </a:rPr>
              <a:t>nghệ</a:t>
            </a:r>
            <a:r>
              <a:rPr lang="en-US" sz="1400" dirty="0">
                <a:solidFill>
                  <a:srgbClr val="000000"/>
                </a:solidFill>
                <a:cs typeface="Arial" charset="0"/>
              </a:rPr>
              <a:t> </a:t>
            </a:r>
            <a:r>
              <a:rPr lang="en-US" sz="1400" dirty="0" err="1">
                <a:solidFill>
                  <a:srgbClr val="000000"/>
                </a:solidFill>
                <a:cs typeface="Arial" charset="0"/>
              </a:rPr>
              <a:t>là</a:t>
            </a:r>
            <a:r>
              <a:rPr lang="en-US" sz="1400" dirty="0">
                <a:solidFill>
                  <a:srgbClr val="000000"/>
                </a:solidFill>
                <a:cs typeface="Arial" charset="0"/>
              </a:rPr>
              <a:t> </a:t>
            </a:r>
            <a:r>
              <a:rPr lang="en-US" sz="1400" dirty="0" err="1">
                <a:solidFill>
                  <a:srgbClr val="000000"/>
                </a:solidFill>
                <a:cs typeface="Arial" charset="0"/>
              </a:rPr>
              <a:t>nền</a:t>
            </a:r>
            <a:r>
              <a:rPr lang="en-US" sz="1400" dirty="0">
                <a:solidFill>
                  <a:srgbClr val="000000"/>
                </a:solidFill>
                <a:cs typeface="Arial" charset="0"/>
              </a:rPr>
              <a:t> </a:t>
            </a:r>
            <a:r>
              <a:rPr lang="en-US" sz="1400" dirty="0" err="1">
                <a:solidFill>
                  <a:srgbClr val="000000"/>
                </a:solidFill>
                <a:cs typeface="Arial" charset="0"/>
              </a:rPr>
              <a:t>tảng</a:t>
            </a:r>
            <a:r>
              <a:rPr lang="en-US" sz="1400" dirty="0">
                <a:solidFill>
                  <a:srgbClr val="000000"/>
                </a:solidFill>
                <a:cs typeface="Arial" charset="0"/>
              </a:rPr>
              <a:t>, </a:t>
            </a:r>
            <a:r>
              <a:rPr lang="en-US" sz="1400" dirty="0" err="1">
                <a:solidFill>
                  <a:srgbClr val="000000"/>
                </a:solidFill>
                <a:cs typeface="Arial" charset="0"/>
              </a:rPr>
              <a:t>là</a:t>
            </a:r>
            <a:r>
              <a:rPr lang="en-US" sz="1400" dirty="0">
                <a:solidFill>
                  <a:srgbClr val="000000"/>
                </a:solidFill>
                <a:cs typeface="Arial" charset="0"/>
              </a:rPr>
              <a:t> </a:t>
            </a:r>
            <a:r>
              <a:rPr lang="en-US" sz="1400" dirty="0" err="1">
                <a:solidFill>
                  <a:srgbClr val="000000"/>
                </a:solidFill>
                <a:cs typeface="Arial" charset="0"/>
              </a:rPr>
              <a:t>động</a:t>
            </a:r>
            <a:r>
              <a:rPr lang="en-US" sz="1400" dirty="0">
                <a:solidFill>
                  <a:srgbClr val="000000"/>
                </a:solidFill>
                <a:cs typeface="Arial" charset="0"/>
              </a:rPr>
              <a:t> </a:t>
            </a:r>
            <a:r>
              <a:rPr lang="en-US" sz="1400" dirty="0" err="1">
                <a:solidFill>
                  <a:srgbClr val="000000"/>
                </a:solidFill>
                <a:cs typeface="Arial" charset="0"/>
              </a:rPr>
              <a:t>lực</a:t>
            </a:r>
            <a:r>
              <a:rPr lang="en-US" sz="1400" dirty="0">
                <a:solidFill>
                  <a:srgbClr val="000000"/>
                </a:solidFill>
                <a:cs typeface="Arial" charset="0"/>
              </a:rPr>
              <a:t> CNH – HĐH.</a:t>
            </a:r>
            <a:endParaRPr lang="en-US" sz="1400" b="1" dirty="0">
              <a:solidFill>
                <a:srgbClr val="000000"/>
              </a:solidFill>
              <a:cs typeface="Arial" charset="0"/>
            </a:endParaRPr>
          </a:p>
        </p:txBody>
      </p:sp>
      <p:sp>
        <p:nvSpPr>
          <p:cNvPr id="34" name="AutoShape 24"/>
          <p:cNvSpPr>
            <a:spLocks noChangeArrowheads="1"/>
          </p:cNvSpPr>
          <p:nvPr/>
        </p:nvSpPr>
        <p:spPr bwMode="gray">
          <a:xfrm rot="4337426">
            <a:off x="4994685" y="3125248"/>
            <a:ext cx="1423900" cy="1577172"/>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solidFill>
            <a:schemeClr val="accent2">
              <a:lumMod val="20000"/>
              <a:lumOff val="80000"/>
            </a:schemeClr>
          </a:soli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endParaRPr lang="en-US"/>
          </a:p>
        </p:txBody>
      </p:sp>
      <p:sp>
        <p:nvSpPr>
          <p:cNvPr id="35" name="AutoShape 3"/>
          <p:cNvSpPr>
            <a:spLocks noChangeArrowheads="1"/>
          </p:cNvSpPr>
          <p:nvPr/>
        </p:nvSpPr>
        <p:spPr bwMode="gray">
          <a:xfrm>
            <a:off x="6658496" y="3699434"/>
            <a:ext cx="2444982" cy="1600200"/>
          </a:xfrm>
          <a:prstGeom prst="roundRect">
            <a:avLst>
              <a:gd name="adj" fmla="val 12699"/>
            </a:avLst>
          </a:prstGeom>
          <a:solidFill>
            <a:schemeClr val="accent2">
              <a:lumMod val="40000"/>
              <a:lumOff val="60000"/>
            </a:schemeClr>
          </a:solidFill>
          <a:ln w="9525" algn="ctr">
            <a:noFill/>
            <a:round/>
            <a:headEnd/>
            <a:tailEnd/>
          </a:ln>
          <a:effectLst/>
        </p:spPr>
        <p:txBody>
          <a:bodyPr wrap="none" anchor="ctr"/>
          <a:lstStyle/>
          <a:p>
            <a:endParaRPr lang="en-US"/>
          </a:p>
        </p:txBody>
      </p:sp>
      <p:sp>
        <p:nvSpPr>
          <p:cNvPr id="36" name="AutoShape 9"/>
          <p:cNvSpPr>
            <a:spLocks noChangeArrowheads="1"/>
          </p:cNvSpPr>
          <p:nvPr/>
        </p:nvSpPr>
        <p:spPr bwMode="gray">
          <a:xfrm>
            <a:off x="6692813" y="4140614"/>
            <a:ext cx="2380667"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37" name="Text Box 18"/>
          <p:cNvSpPr txBox="1">
            <a:spLocks noChangeArrowheads="1"/>
          </p:cNvSpPr>
          <p:nvPr/>
        </p:nvSpPr>
        <p:spPr bwMode="white">
          <a:xfrm>
            <a:off x="7004258" y="3743980"/>
            <a:ext cx="1651000" cy="396875"/>
          </a:xfrm>
          <a:prstGeom prst="rect">
            <a:avLst/>
          </a:prstGeom>
          <a:noFill/>
          <a:ln w="9525" algn="ctr">
            <a:noFill/>
            <a:miter lim="800000"/>
            <a:headEnd/>
            <a:tailEnd/>
          </a:ln>
        </p:spPr>
        <p:txBody>
          <a:bodyPr>
            <a:spAutoFit/>
          </a:bodyPr>
          <a:lstStyle/>
          <a:p>
            <a:pPr algn="ctr">
              <a:spcBef>
                <a:spcPct val="50000"/>
              </a:spcBef>
            </a:pPr>
            <a:r>
              <a:rPr lang="vi-VN" sz="2000" b="1" dirty="0" smtClean="0">
                <a:solidFill>
                  <a:srgbClr val="FFFFFF"/>
                </a:solidFill>
                <a:cs typeface="Arial" charset="0"/>
              </a:rPr>
              <a:t>Thứ năm</a:t>
            </a:r>
            <a:endParaRPr lang="en-US" sz="2000" b="1" dirty="0">
              <a:solidFill>
                <a:srgbClr val="FFFFFF"/>
              </a:solidFill>
              <a:cs typeface="Arial" charset="0"/>
            </a:endParaRPr>
          </a:p>
        </p:txBody>
      </p:sp>
      <p:sp>
        <p:nvSpPr>
          <p:cNvPr id="38" name="Text Box 9"/>
          <p:cNvSpPr txBox="1">
            <a:spLocks noChangeArrowheads="1"/>
          </p:cNvSpPr>
          <p:nvPr/>
        </p:nvSpPr>
        <p:spPr bwMode="gray">
          <a:xfrm>
            <a:off x="6658496" y="4210598"/>
            <a:ext cx="2511913" cy="954107"/>
          </a:xfrm>
          <a:prstGeom prst="rect">
            <a:avLst/>
          </a:prstGeom>
          <a:noFill/>
          <a:ln w="9525" algn="ctr">
            <a:noFill/>
            <a:miter lim="800000"/>
            <a:headEnd/>
            <a:tailEnd/>
          </a:ln>
        </p:spPr>
        <p:txBody>
          <a:bodyPr wrap="square">
            <a:spAutoFit/>
          </a:bodyPr>
          <a:lstStyle/>
          <a:p>
            <a:pPr algn="just"/>
            <a:r>
              <a:rPr lang="vi-VN" sz="1400" dirty="0">
                <a:solidFill>
                  <a:srgbClr val="000000"/>
                </a:solidFill>
                <a:cs typeface="Arial" charset="0"/>
              </a:rPr>
              <a:t>Phát triển </a:t>
            </a:r>
            <a:r>
              <a:rPr lang="vi-VN" sz="1400" dirty="0" smtClean="0">
                <a:solidFill>
                  <a:srgbClr val="000000"/>
                </a:solidFill>
                <a:cs typeface="Arial" charset="0"/>
              </a:rPr>
              <a:t>nhanh bền </a:t>
            </a:r>
            <a:r>
              <a:rPr lang="vi-VN" sz="1400" dirty="0">
                <a:solidFill>
                  <a:srgbClr val="000000"/>
                </a:solidFill>
                <a:cs typeface="Arial" charset="0"/>
              </a:rPr>
              <a:t>vững, tăng trưởng kinh tế đi đôi với thực hiện tiến bộ và công bằng xã </a:t>
            </a:r>
            <a:r>
              <a:rPr lang="vi-VN" sz="1400" dirty="0" smtClean="0">
                <a:solidFill>
                  <a:srgbClr val="000000"/>
                </a:solidFill>
                <a:cs typeface="Arial" charset="0"/>
              </a:rPr>
              <a:t>hội...</a:t>
            </a:r>
            <a:endParaRPr lang="en-US" sz="1400" b="1" dirty="0">
              <a:solidFill>
                <a:srgbClr val="000000"/>
              </a:solidFill>
              <a:cs typeface="Arial" charset="0"/>
            </a:endParaRPr>
          </a:p>
        </p:txBody>
      </p:sp>
    </p:spTree>
    <p:extLst>
      <p:ext uri="{BB962C8B-B14F-4D97-AF65-F5344CB8AC3E}">
        <p14:creationId xmlns:p14="http://schemas.microsoft.com/office/powerpoint/2010/main" val="2233302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7"/>
          <p:cNvSpPr>
            <a:spLocks noChangeArrowheads="1"/>
          </p:cNvSpPr>
          <p:nvPr/>
        </p:nvSpPr>
        <p:spPr bwMode="ltGray">
          <a:xfrm>
            <a:off x="6505104" y="2002368"/>
            <a:ext cx="2596168" cy="2639869"/>
          </a:xfrm>
          <a:prstGeom prst="homePlate">
            <a:avLst>
              <a:gd name="adj" fmla="val 25000"/>
            </a:avLst>
          </a:prstGeom>
          <a:gradFill rotWithShape="1">
            <a:gsLst>
              <a:gs pos="0">
                <a:schemeClr val="accent1"/>
              </a:gs>
              <a:gs pos="100000">
                <a:schemeClr val="accent1">
                  <a:gamma/>
                  <a:shade val="69804"/>
                  <a:invGamma/>
                </a:schemeClr>
              </a:gs>
            </a:gsLst>
            <a:lin ang="2700000" scaled="1"/>
          </a:gradFill>
          <a:ln w="12700" algn="ctr">
            <a:noFill/>
            <a:prstDash val="dash"/>
            <a:miter lim="800000"/>
            <a:headEnd/>
            <a:tailEnd/>
          </a:ln>
          <a:effectLst>
            <a:outerShdw dist="56796" dir="3806097" algn="ctr" rotWithShape="0">
              <a:srgbClr val="808080">
                <a:alpha val="50000"/>
              </a:srgbClr>
            </a:outerShdw>
          </a:effectLst>
        </p:spPr>
        <p:txBody>
          <a:bodyPr wrap="none" anchor="ctr"/>
          <a:lstStyle/>
          <a:p>
            <a:endParaRPr lang="en-US"/>
          </a:p>
        </p:txBody>
      </p:sp>
      <p:sp>
        <p:nvSpPr>
          <p:cNvPr id="15364" name="AutoShape 4"/>
          <p:cNvSpPr>
            <a:spLocks noChangeArrowheads="1"/>
          </p:cNvSpPr>
          <p:nvPr/>
        </p:nvSpPr>
        <p:spPr bwMode="gray">
          <a:xfrm>
            <a:off x="4109793" y="1973048"/>
            <a:ext cx="3148995" cy="2639869"/>
          </a:xfrm>
          <a:prstGeom prst="homePlate">
            <a:avLst>
              <a:gd name="adj" fmla="val 26341"/>
            </a:avLst>
          </a:prstGeom>
          <a:gradFill rotWithShape="1">
            <a:gsLst>
              <a:gs pos="0">
                <a:srgbClr val="C0C0C0">
                  <a:gamma/>
                  <a:tint val="14118"/>
                  <a:invGamma/>
                </a:srgbClr>
              </a:gs>
              <a:gs pos="100000">
                <a:srgbClr val="C0C0C0"/>
              </a:gs>
            </a:gsLst>
            <a:lin ang="2700000" scaled="1"/>
          </a:gradFill>
          <a:ln w="12700" algn="ctr">
            <a:noFill/>
            <a:prstDash val="dash"/>
            <a:miter lim="800000"/>
            <a:headEnd/>
            <a:tailEnd/>
          </a:ln>
          <a:effectLst>
            <a:outerShdw dist="71842" dir="2700000" algn="ctr" rotWithShape="0">
              <a:srgbClr val="808080">
                <a:alpha val="50000"/>
              </a:srgbClr>
            </a:outerShdw>
          </a:effectLst>
        </p:spPr>
        <p:txBody>
          <a:bodyPr wrap="none" anchor="ctr"/>
          <a:lstStyle/>
          <a:p>
            <a:endParaRPr lang="en-US"/>
          </a:p>
        </p:txBody>
      </p:sp>
      <p:sp>
        <p:nvSpPr>
          <p:cNvPr id="15365" name="AutoShape 5"/>
          <p:cNvSpPr>
            <a:spLocks noChangeArrowheads="1"/>
          </p:cNvSpPr>
          <p:nvPr/>
        </p:nvSpPr>
        <p:spPr bwMode="gray">
          <a:xfrm>
            <a:off x="2025881" y="2015344"/>
            <a:ext cx="3013721" cy="2597573"/>
          </a:xfrm>
          <a:prstGeom prst="homePlate">
            <a:avLst>
              <a:gd name="adj" fmla="val 27281"/>
            </a:avLst>
          </a:prstGeom>
          <a:gradFill rotWithShape="1">
            <a:gsLst>
              <a:gs pos="0">
                <a:schemeClr val="hlink">
                  <a:gamma/>
                  <a:tint val="0"/>
                  <a:invGamma/>
                </a:schemeClr>
              </a:gs>
              <a:gs pos="100000">
                <a:schemeClr val="hlink"/>
              </a:gs>
            </a:gsLst>
            <a:lin ang="18900000" scaled="1"/>
          </a:gradFill>
          <a:ln w="12700" algn="ctr">
            <a:noFill/>
            <a:prstDash val="dash"/>
            <a:miter lim="800000"/>
            <a:headEnd/>
            <a:tailEnd/>
          </a:ln>
          <a:effectLst>
            <a:outerShdw dist="71842" dir="2700000" algn="ctr" rotWithShape="0">
              <a:srgbClr val="808080">
                <a:alpha val="50000"/>
              </a:srgbClr>
            </a:outerShdw>
          </a:effectLst>
        </p:spPr>
        <p:txBody>
          <a:bodyPr wrap="none" anchor="ctr"/>
          <a:lstStyle/>
          <a:p>
            <a:endParaRPr lang="en-US"/>
          </a:p>
        </p:txBody>
      </p:sp>
      <p:sp>
        <p:nvSpPr>
          <p:cNvPr id="15366" name="Freeform 6"/>
          <p:cNvSpPr>
            <a:spLocks/>
          </p:cNvSpPr>
          <p:nvPr/>
        </p:nvSpPr>
        <p:spPr bwMode="gray">
          <a:xfrm>
            <a:off x="2015114" y="1675278"/>
            <a:ext cx="6443451" cy="327627"/>
          </a:xfrm>
          <a:custGeom>
            <a:avLst/>
            <a:gdLst/>
            <a:ahLst/>
            <a:cxnLst>
              <a:cxn ang="0">
                <a:pos x="0" y="0"/>
              </a:cxn>
              <a:cxn ang="0">
                <a:pos x="87" y="267"/>
              </a:cxn>
              <a:cxn ang="0">
                <a:pos x="3454" y="267"/>
              </a:cxn>
              <a:cxn ang="0">
                <a:pos x="3292" y="8"/>
              </a:cxn>
              <a:cxn ang="0">
                <a:pos x="0" y="0"/>
              </a:cxn>
            </a:cxnLst>
            <a:rect l="0" t="0" r="r" b="b"/>
            <a:pathLst>
              <a:path w="3454" h="267">
                <a:moveTo>
                  <a:pt x="0" y="0"/>
                </a:moveTo>
                <a:lnTo>
                  <a:pt x="87" y="267"/>
                </a:lnTo>
                <a:lnTo>
                  <a:pt x="3454" y="267"/>
                </a:lnTo>
                <a:lnTo>
                  <a:pt x="3292" y="8"/>
                </a:lnTo>
                <a:lnTo>
                  <a:pt x="0" y="0"/>
                </a:lnTo>
                <a:close/>
              </a:path>
            </a:pathLst>
          </a:custGeom>
          <a:gradFill rotWithShape="1">
            <a:gsLst>
              <a:gs pos="0">
                <a:schemeClr val="accent2"/>
              </a:gs>
              <a:gs pos="100000">
                <a:schemeClr val="accent2">
                  <a:gamma/>
                  <a:shade val="46275"/>
                  <a:invGamma/>
                </a:schemeClr>
              </a:gs>
            </a:gsLst>
            <a:lin ang="5400000" scaled="1"/>
          </a:gradFill>
          <a:ln w="12700" cap="flat" cmpd="sng">
            <a:noFill/>
            <a:prstDash val="dash"/>
            <a:round/>
            <a:headEnd type="none" w="med" len="med"/>
            <a:tailEnd type="none" w="med" len="med"/>
          </a:ln>
          <a:effectLst/>
        </p:spPr>
        <p:txBody>
          <a:bodyPr/>
          <a:lstStyle/>
          <a:p>
            <a:endParaRPr lang="en-US"/>
          </a:p>
        </p:txBody>
      </p:sp>
      <p:sp>
        <p:nvSpPr>
          <p:cNvPr id="15367" name="AutoShape 7"/>
          <p:cNvSpPr>
            <a:spLocks noChangeArrowheads="1"/>
          </p:cNvSpPr>
          <p:nvPr/>
        </p:nvSpPr>
        <p:spPr bwMode="ltGray">
          <a:xfrm>
            <a:off x="198439" y="1675278"/>
            <a:ext cx="2596168" cy="2962605"/>
          </a:xfrm>
          <a:prstGeom prst="homePlate">
            <a:avLst>
              <a:gd name="adj" fmla="val 25000"/>
            </a:avLst>
          </a:prstGeom>
          <a:gradFill rotWithShape="1">
            <a:gsLst>
              <a:gs pos="0">
                <a:schemeClr val="accent1"/>
              </a:gs>
              <a:gs pos="100000">
                <a:schemeClr val="accent1">
                  <a:gamma/>
                  <a:shade val="69804"/>
                  <a:invGamma/>
                </a:schemeClr>
              </a:gs>
            </a:gsLst>
            <a:lin ang="2700000" scaled="1"/>
          </a:gradFill>
          <a:ln w="12700" algn="ctr">
            <a:noFill/>
            <a:prstDash val="dash"/>
            <a:miter lim="800000"/>
            <a:headEnd/>
            <a:tailEnd/>
          </a:ln>
          <a:effectLst>
            <a:outerShdw dist="56796" dir="3806097" algn="ctr" rotWithShape="0">
              <a:srgbClr val="808080">
                <a:alpha val="50000"/>
              </a:srgbClr>
            </a:outerShdw>
          </a:effectLst>
        </p:spPr>
        <p:txBody>
          <a:bodyPr wrap="none" anchor="ctr"/>
          <a:lstStyle/>
          <a:p>
            <a:endParaRPr lang="en-US"/>
          </a:p>
        </p:txBody>
      </p:sp>
      <p:sp>
        <p:nvSpPr>
          <p:cNvPr id="15368" name="Rectangle 8"/>
          <p:cNvSpPr>
            <a:spLocks noChangeArrowheads="1"/>
          </p:cNvSpPr>
          <p:nvPr/>
        </p:nvSpPr>
        <p:spPr bwMode="black">
          <a:xfrm>
            <a:off x="456865" y="2327595"/>
            <a:ext cx="1657177" cy="1754326"/>
          </a:xfrm>
          <a:prstGeom prst="rect">
            <a:avLst/>
          </a:prstGeom>
          <a:noFill/>
          <a:ln w="9525" algn="ctr">
            <a:noFill/>
            <a:miter lim="800000"/>
            <a:headEnd/>
            <a:tailEnd/>
          </a:ln>
          <a:effectLst/>
        </p:spPr>
        <p:txBody>
          <a:bodyPr wrap="square">
            <a:spAutoFit/>
          </a:bodyPr>
          <a:lstStyle/>
          <a:p>
            <a:r>
              <a:rPr lang="vi-VN" dirty="0" smtClean="0">
                <a:latin typeface="Times New Roman" panose="02020603050405020304" pitchFamily="18" charset="0"/>
                <a:cs typeface="Times New Roman" panose="02020603050405020304" pitchFamily="18" charset="0"/>
              </a:rPr>
              <a:t>Kết hợp nguồn </a:t>
            </a:r>
            <a:r>
              <a:rPr lang="vi-VN" dirty="0">
                <a:latin typeface="Times New Roman" panose="02020603050405020304" pitchFamily="18" charset="0"/>
                <a:cs typeface="Times New Roman" panose="02020603050405020304" pitchFamily="18" charset="0"/>
              </a:rPr>
              <a:t>vốn tri thức của con người </a:t>
            </a:r>
            <a:r>
              <a:rPr lang="vi-VN" dirty="0" smtClean="0">
                <a:latin typeface="Times New Roman" panose="02020603050405020304" pitchFamily="18" charset="0"/>
                <a:cs typeface="Times New Roman" panose="02020603050405020304" pitchFamily="18" charset="0"/>
              </a:rPr>
              <a:t>với </a:t>
            </a:r>
            <a:r>
              <a:rPr lang="vi-VN" dirty="0">
                <a:latin typeface="Times New Roman" panose="02020603050405020304" pitchFamily="18" charset="0"/>
                <a:cs typeface="Times New Roman" panose="02020603050405020304" pitchFamily="18" charset="0"/>
              </a:rPr>
              <a:t>vốn tri thức mới nhất của nhân </a:t>
            </a:r>
            <a:r>
              <a:rPr lang="vi-VN" dirty="0" smtClean="0">
                <a:latin typeface="Times New Roman" panose="02020603050405020304" pitchFamily="18" charset="0"/>
                <a:cs typeface="Times New Roman" panose="02020603050405020304" pitchFamily="18" charset="0"/>
              </a:rPr>
              <a:t>loại</a:t>
            </a:r>
            <a:endParaRPr lang="vi-VN" dirty="0">
              <a:latin typeface="Times New Roman" panose="02020603050405020304" pitchFamily="18" charset="0"/>
              <a:cs typeface="Times New Roman" panose="02020603050405020304" pitchFamily="18" charset="0"/>
            </a:endParaRPr>
          </a:p>
        </p:txBody>
      </p:sp>
      <p:sp>
        <p:nvSpPr>
          <p:cNvPr id="15369" name="Rectangle 9"/>
          <p:cNvSpPr>
            <a:spLocks noChangeArrowheads="1"/>
          </p:cNvSpPr>
          <p:nvPr/>
        </p:nvSpPr>
        <p:spPr bwMode="white">
          <a:xfrm>
            <a:off x="3017656" y="1687717"/>
            <a:ext cx="3497262" cy="396875"/>
          </a:xfrm>
          <a:prstGeom prst="rect">
            <a:avLst/>
          </a:prstGeom>
          <a:noFill/>
          <a:ln w="9525" algn="ctr">
            <a:noFill/>
            <a:miter lim="800000"/>
            <a:headEnd/>
            <a:tailEnd/>
          </a:ln>
          <a:effectLst/>
        </p:spPr>
        <p:txBody>
          <a:bodyPr>
            <a:spAutoFit/>
          </a:bodyPr>
          <a:lstStyle/>
          <a:p>
            <a:pPr algn="ctr"/>
            <a:r>
              <a:rPr lang="vi-VN" sz="2000" b="1" dirty="0" smtClean="0">
                <a:solidFill>
                  <a:srgbClr val="FFFFFF"/>
                </a:solidFill>
                <a:cs typeface="Arial" charset="0"/>
              </a:rPr>
              <a:t>Nội dung</a:t>
            </a:r>
            <a:endParaRPr lang="en-US" sz="2000" b="1" dirty="0">
              <a:solidFill>
                <a:srgbClr val="FFFFFF"/>
              </a:solidFill>
              <a:cs typeface="Arial" charset="0"/>
            </a:endParaRPr>
          </a:p>
        </p:txBody>
      </p:sp>
      <p:sp>
        <p:nvSpPr>
          <p:cNvPr id="15370" name="Rectangle 10"/>
          <p:cNvSpPr>
            <a:spLocks noChangeArrowheads="1"/>
          </p:cNvSpPr>
          <p:nvPr/>
        </p:nvSpPr>
        <p:spPr bwMode="auto">
          <a:xfrm>
            <a:off x="5004886" y="2224250"/>
            <a:ext cx="1510032" cy="1754326"/>
          </a:xfrm>
          <a:prstGeom prst="rect">
            <a:avLst/>
          </a:prstGeom>
          <a:noFill/>
          <a:ln w="9525" algn="ctr">
            <a:noFill/>
            <a:miter lim="800000"/>
            <a:headEnd/>
            <a:tailEnd/>
          </a:ln>
          <a:effectLst/>
        </p:spPr>
        <p:txBody>
          <a:bodyPr wrap="square">
            <a:spAutoFit/>
          </a:bodyPr>
          <a:lstStyle/>
          <a:p>
            <a:pPr algn="ctr"/>
            <a:r>
              <a:rPr lang="en-US" altLang="en-US" dirty="0" err="1">
                <a:latin typeface="Times New Roman" panose="02020603050405020304" pitchFamily="18" charset="0"/>
                <a:cs typeface="Times New Roman" panose="02020603050405020304" pitchFamily="18" charset="0"/>
              </a:rPr>
              <a:t>Cấu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trúc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lại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hệ</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thống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công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nghệ</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sản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xuất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toàn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bộ</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nền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kinh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tế</a:t>
            </a:r>
            <a:endParaRPr lang="en-US" dirty="0">
              <a:latin typeface="Times New Roman" panose="02020603050405020304" pitchFamily="18" charset="0"/>
              <a:cs typeface="Times New Roman" panose="02020603050405020304" pitchFamily="18" charset="0"/>
            </a:endParaRPr>
          </a:p>
        </p:txBody>
      </p:sp>
      <p:sp>
        <p:nvSpPr>
          <p:cNvPr id="15372" name="Rectangle 12"/>
          <p:cNvSpPr>
            <a:spLocks noChangeArrowheads="1"/>
          </p:cNvSpPr>
          <p:nvPr/>
        </p:nvSpPr>
        <p:spPr bwMode="auto">
          <a:xfrm>
            <a:off x="2750956" y="2224250"/>
            <a:ext cx="1973443" cy="1754326"/>
          </a:xfrm>
          <a:prstGeom prst="rect">
            <a:avLst/>
          </a:prstGeom>
          <a:noFill/>
          <a:ln w="9525" algn="ctr">
            <a:noFill/>
            <a:miter lim="800000"/>
            <a:headEnd/>
            <a:tailEnd/>
          </a:ln>
          <a:effectLst/>
        </p:spPr>
        <p:txBody>
          <a:bodyPr wrap="square">
            <a:spAutoFit/>
          </a:bodyPr>
          <a:lstStyle/>
          <a:p>
            <a:r>
              <a:rPr lang="vi-VN" dirty="0">
                <a:solidFill>
                  <a:srgbClr val="111111"/>
                </a:solidFill>
                <a:latin typeface="Times New Roman" panose="02020603050405020304" pitchFamily="18" charset="0"/>
                <a:cs typeface="Times New Roman" panose="02020603050405020304" pitchFamily="18" charset="0"/>
              </a:rPr>
              <a:t>Coi trọng </a:t>
            </a:r>
            <a:r>
              <a:rPr lang="vi-VN" dirty="0" smtClean="0">
                <a:solidFill>
                  <a:srgbClr val="111111"/>
                </a:solidFill>
                <a:latin typeface="Times New Roman" panose="02020603050405020304" pitchFamily="18" charset="0"/>
                <a:cs typeface="Times New Roman" panose="02020603050405020304" pitchFamily="18" charset="0"/>
              </a:rPr>
              <a:t>số </a:t>
            </a:r>
            <a:r>
              <a:rPr lang="vi-VN" dirty="0">
                <a:solidFill>
                  <a:srgbClr val="111111"/>
                </a:solidFill>
                <a:latin typeface="Times New Roman" panose="02020603050405020304" pitchFamily="18" charset="0"/>
                <a:cs typeface="Times New Roman" panose="02020603050405020304" pitchFamily="18" charset="0"/>
              </a:rPr>
              <a:t>lượng và chất lượng tăng trưởng kinh tế trong mỗi bước phát </a:t>
            </a:r>
            <a:r>
              <a:rPr lang="vi-VN" dirty="0" smtClean="0">
                <a:solidFill>
                  <a:srgbClr val="111111"/>
                </a:solidFill>
                <a:latin typeface="Times New Roman" panose="02020603050405020304" pitchFamily="18" charset="0"/>
                <a:cs typeface="Times New Roman" panose="02020603050405020304" pitchFamily="18" charset="0"/>
              </a:rPr>
              <a:t>triển</a:t>
            </a:r>
            <a:endParaRPr lang="vi-VN" dirty="0">
              <a:solidFill>
                <a:srgbClr val="111111"/>
              </a:solidFill>
              <a:latin typeface="Times New Roman" panose="02020603050405020304" pitchFamily="18" charset="0"/>
              <a:cs typeface="Times New Roman" panose="02020603050405020304" pitchFamily="18" charset="0"/>
            </a:endParaRPr>
          </a:p>
        </p:txBody>
      </p:sp>
      <p:grpSp>
        <p:nvGrpSpPr>
          <p:cNvPr id="14" name="Group 16"/>
          <p:cNvGrpSpPr>
            <a:grpSpLocks/>
          </p:cNvGrpSpPr>
          <p:nvPr/>
        </p:nvGrpSpPr>
        <p:grpSpPr bwMode="auto">
          <a:xfrm>
            <a:off x="1828800" y="76200"/>
            <a:ext cx="4953000" cy="838200"/>
            <a:chOff x="1388" y="1159"/>
            <a:chExt cx="2952" cy="228"/>
          </a:xfrm>
        </p:grpSpPr>
        <p:sp>
          <p:nvSpPr>
            <p:cNvPr id="15" name="AutoShape 17"/>
            <p:cNvSpPr>
              <a:spLocks noChangeArrowheads="1"/>
            </p:cNvSpPr>
            <p:nvPr/>
          </p:nvSpPr>
          <p:spPr bwMode="ltGray">
            <a:xfrm>
              <a:off x="1388" y="1159"/>
              <a:ext cx="2952" cy="228"/>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endParaRPr lang="en-US" dirty="0"/>
            </a:p>
          </p:txBody>
        </p:sp>
        <p:grpSp>
          <p:nvGrpSpPr>
            <p:cNvPr id="16" name="Group 18"/>
            <p:cNvGrpSpPr>
              <a:grpSpLocks/>
            </p:cNvGrpSpPr>
            <p:nvPr/>
          </p:nvGrpSpPr>
          <p:grpSpPr bwMode="auto">
            <a:xfrm>
              <a:off x="1395" y="1166"/>
              <a:ext cx="2941" cy="211"/>
              <a:chOff x="1395" y="1166"/>
              <a:chExt cx="2941" cy="211"/>
            </a:xfrm>
          </p:grpSpPr>
          <p:sp>
            <p:nvSpPr>
              <p:cNvPr id="17" name="AutoShape 19"/>
              <p:cNvSpPr>
                <a:spLocks noChangeArrowheads="1"/>
              </p:cNvSpPr>
              <p:nvPr/>
            </p:nvSpPr>
            <p:spPr bwMode="ltGray">
              <a:xfrm>
                <a:off x="1395" y="1322"/>
                <a:ext cx="2941" cy="55"/>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endParaRPr lang="en-US" dirty="0"/>
              </a:p>
            </p:txBody>
          </p:sp>
          <p:sp>
            <p:nvSpPr>
              <p:cNvPr id="18" name="AutoShape 20"/>
              <p:cNvSpPr>
                <a:spLocks noChangeArrowheads="1"/>
              </p:cNvSpPr>
              <p:nvPr/>
            </p:nvSpPr>
            <p:spPr bwMode="ltGray">
              <a:xfrm>
                <a:off x="1395" y="1166"/>
                <a:ext cx="2941" cy="55"/>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endParaRPr lang="en-US" dirty="0"/>
              </a:p>
            </p:txBody>
          </p:sp>
        </p:grpSp>
      </p:grpSp>
      <p:sp>
        <p:nvSpPr>
          <p:cNvPr id="19" name="Rectangle 18"/>
          <p:cNvSpPr/>
          <p:nvPr/>
        </p:nvSpPr>
        <p:spPr>
          <a:xfrm>
            <a:off x="1860730" y="162864"/>
            <a:ext cx="4889139" cy="646331"/>
          </a:xfrm>
          <a:prstGeom prst="rect">
            <a:avLst/>
          </a:prstGeom>
        </p:spPr>
        <p:txBody>
          <a:bodyPr wrap="square">
            <a:spAutoFit/>
          </a:bodyPr>
          <a:lstStyle/>
          <a:p>
            <a:r>
              <a:rPr lang="en-US" dirty="0"/>
              <a:t>2. </a:t>
            </a:r>
            <a:r>
              <a:rPr lang="en-US" dirty="0" err="1"/>
              <a:t>Nội</a:t>
            </a:r>
            <a:r>
              <a:rPr lang="en-US" dirty="0"/>
              <a:t> dung </a:t>
            </a:r>
            <a:r>
              <a:rPr lang="en-US" dirty="0" err="1"/>
              <a:t>và</a:t>
            </a:r>
            <a:r>
              <a:rPr lang="en-US" dirty="0"/>
              <a:t> </a:t>
            </a:r>
            <a:r>
              <a:rPr lang="en-US" dirty="0" err="1"/>
              <a:t>định</a:t>
            </a:r>
            <a:r>
              <a:rPr lang="en-US" dirty="0"/>
              <a:t> </a:t>
            </a:r>
            <a:r>
              <a:rPr lang="en-US" dirty="0" err="1"/>
              <a:t>hướng</a:t>
            </a:r>
            <a:r>
              <a:rPr lang="en-US" dirty="0"/>
              <a:t> CNH – HĐH </a:t>
            </a:r>
            <a:r>
              <a:rPr lang="en-US" dirty="0" err="1"/>
              <a:t>gắn</a:t>
            </a:r>
            <a:r>
              <a:rPr lang="en-US" dirty="0"/>
              <a:t> </a:t>
            </a:r>
            <a:r>
              <a:rPr lang="en-US" dirty="0" err="1"/>
              <a:t>với</a:t>
            </a:r>
            <a:r>
              <a:rPr lang="en-US" dirty="0"/>
              <a:t> </a:t>
            </a:r>
            <a:r>
              <a:rPr lang="en-US" dirty="0" err="1"/>
              <a:t>phát</a:t>
            </a:r>
            <a:r>
              <a:rPr lang="en-US" dirty="0"/>
              <a:t> </a:t>
            </a:r>
            <a:r>
              <a:rPr lang="en-US" dirty="0" err="1"/>
              <a:t>triển</a:t>
            </a:r>
            <a:r>
              <a:rPr lang="en-US" dirty="0"/>
              <a:t> </a:t>
            </a:r>
            <a:r>
              <a:rPr lang="en-US" dirty="0" err="1"/>
              <a:t>kinh</a:t>
            </a:r>
            <a:r>
              <a:rPr lang="en-US" dirty="0"/>
              <a:t> </a:t>
            </a:r>
            <a:r>
              <a:rPr lang="en-US" dirty="0" err="1"/>
              <a:t>tế</a:t>
            </a:r>
            <a:r>
              <a:rPr lang="en-US" dirty="0"/>
              <a:t> tri </a:t>
            </a:r>
            <a:r>
              <a:rPr lang="en-US" dirty="0" err="1"/>
              <a:t>thức</a:t>
            </a:r>
            <a:r>
              <a:rPr lang="en-US" dirty="0"/>
              <a:t> </a:t>
            </a:r>
            <a:r>
              <a:rPr lang="en-US" dirty="0" err="1"/>
              <a:t>của</a:t>
            </a:r>
            <a:r>
              <a:rPr lang="en-US" dirty="0"/>
              <a:t> </a:t>
            </a:r>
            <a:r>
              <a:rPr lang="en-US" dirty="0" err="1"/>
              <a:t>Việt</a:t>
            </a:r>
            <a:r>
              <a:rPr lang="en-US" dirty="0"/>
              <a:t> Nam.</a:t>
            </a:r>
          </a:p>
        </p:txBody>
      </p:sp>
      <p:sp>
        <p:nvSpPr>
          <p:cNvPr id="3" name="TextBox 2"/>
          <p:cNvSpPr txBox="1"/>
          <p:nvPr/>
        </p:nvSpPr>
        <p:spPr>
          <a:xfrm>
            <a:off x="7305557" y="2189096"/>
            <a:ext cx="1338154" cy="2031325"/>
          </a:xfrm>
          <a:prstGeom prst="rect">
            <a:avLst/>
          </a:prstGeom>
          <a:noFill/>
        </p:spPr>
        <p:txBody>
          <a:bodyPr wrap="square" rtlCol="0">
            <a:spAutoFit/>
          </a:bodyPr>
          <a:lstStyle/>
          <a:p>
            <a:r>
              <a:rPr lang="en-US" altLang="en-US" dirty="0" err="1">
                <a:latin typeface="Times New Roman" panose="02020603050405020304" pitchFamily="18" charset="0"/>
                <a:cs typeface="Times New Roman" panose="02020603050405020304" pitchFamily="18" charset="0"/>
              </a:rPr>
              <a:t>Xây</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dựng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cơ</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cấu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kinh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tế</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hiện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đại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hợp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lý</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theo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ngành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lĩnh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vực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lãnh</a:t>
            </a:r>
            <a:r>
              <a:rPr lang="en-US" altLang="en-US" dirty="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thổ</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bwMode="auto">
          <a:xfrm>
            <a:off x="198439" y="4642237"/>
            <a:ext cx="8260126" cy="92036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 name="TextBox 4"/>
          <p:cNvSpPr txBox="1"/>
          <p:nvPr/>
        </p:nvSpPr>
        <p:spPr>
          <a:xfrm>
            <a:off x="762000" y="4723924"/>
            <a:ext cx="7344414" cy="923330"/>
          </a:xfrm>
          <a:prstGeom prst="rect">
            <a:avLst/>
          </a:prstGeom>
          <a:noFill/>
        </p:spPr>
        <p:txBody>
          <a:bodyPr wrap="square" rtlCol="0">
            <a:spAutoFit/>
          </a:bodyPr>
          <a:lstStyle/>
          <a:p>
            <a:r>
              <a:rPr lang="en-US" altLang="en-US" dirty="0" err="1" smtClean="0">
                <a:latin typeface="Times New Roman" panose="02020603050405020304" pitchFamily="18" charset="0"/>
                <a:cs typeface="Times New Roman" panose="02020603050405020304" pitchFamily="18" charset="0"/>
              </a:rPr>
              <a:t>Giảm</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chi </a:t>
            </a:r>
            <a:r>
              <a:rPr lang="en-US" altLang="en-US" dirty="0" err="1">
                <a:latin typeface="Times New Roman" panose="02020603050405020304" pitchFamily="18" charset="0"/>
                <a:cs typeface="Times New Roman" panose="02020603050405020304" pitchFamily="18" charset="0"/>
              </a:rPr>
              <a:t>phí</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trung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gian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nâng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cao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năng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suất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lao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động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tất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cả</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ngành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lĩnh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vực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nhất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ngành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lĩnh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vực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có</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sức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cạnh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tranh</a:t>
            </a:r>
            <a:r>
              <a:rPr lang="en-US" altLang="en-US" dirty="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cao</a:t>
            </a:r>
            <a:endParaRPr lang="en-US" alt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0575661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AutoShape 3"/>
          <p:cNvSpPr>
            <a:spLocks noChangeArrowheads="1"/>
          </p:cNvSpPr>
          <p:nvPr/>
        </p:nvSpPr>
        <p:spPr bwMode="gray">
          <a:xfrm>
            <a:off x="3248392" y="6188748"/>
            <a:ext cx="4610100" cy="534987"/>
          </a:xfrm>
          <a:prstGeom prst="roundRect">
            <a:avLst>
              <a:gd name="adj" fmla="val 0"/>
            </a:avLst>
          </a:prstGeom>
          <a:solidFill>
            <a:schemeClr val="accent2"/>
          </a:solidFill>
          <a:ln w="19050">
            <a:noFill/>
            <a:round/>
            <a:headEnd/>
            <a:tailEnd/>
          </a:ln>
          <a:effectLst/>
        </p:spPr>
        <p:txBody>
          <a:bodyPr wrap="none" anchor="ctr"/>
          <a:lstStyle/>
          <a:p>
            <a:endParaRPr lang="en-US"/>
          </a:p>
        </p:txBody>
      </p:sp>
      <p:sp>
        <p:nvSpPr>
          <p:cNvPr id="40966" name="Text Box 6"/>
          <p:cNvSpPr txBox="1">
            <a:spLocks noChangeArrowheads="1"/>
          </p:cNvSpPr>
          <p:nvPr/>
        </p:nvSpPr>
        <p:spPr bwMode="white">
          <a:xfrm>
            <a:off x="3819892" y="6277919"/>
            <a:ext cx="3467100" cy="366713"/>
          </a:xfrm>
          <a:prstGeom prst="rect">
            <a:avLst/>
          </a:prstGeom>
          <a:noFill/>
          <a:ln w="9525" algn="ctr">
            <a:noFill/>
            <a:miter lim="800000"/>
            <a:headEnd/>
            <a:tailEnd/>
          </a:ln>
          <a:effectLst/>
        </p:spPr>
        <p:txBody>
          <a:bodyPr>
            <a:spAutoFit/>
          </a:bodyPr>
          <a:lstStyle/>
          <a:p>
            <a:pPr algn="ctr">
              <a:spcBef>
                <a:spcPct val="50000"/>
              </a:spcBef>
            </a:pPr>
            <a:r>
              <a:rPr lang="vi-VN" dirty="0" smtClean="0">
                <a:solidFill>
                  <a:srgbClr val="FEFEFE"/>
                </a:solidFill>
              </a:rPr>
              <a:t>Định hướng</a:t>
            </a:r>
            <a:endParaRPr lang="en-US" b="1" dirty="0">
              <a:solidFill>
                <a:srgbClr val="FEFEFE"/>
              </a:solidFill>
            </a:endParaRPr>
          </a:p>
        </p:txBody>
      </p:sp>
      <p:sp>
        <p:nvSpPr>
          <p:cNvPr id="40967" name="AutoShape 7"/>
          <p:cNvSpPr>
            <a:spLocks noChangeArrowheads="1"/>
          </p:cNvSpPr>
          <p:nvPr/>
        </p:nvSpPr>
        <p:spPr bwMode="gray">
          <a:xfrm>
            <a:off x="1412991" y="4900422"/>
            <a:ext cx="1999261" cy="1209366"/>
          </a:xfrm>
          <a:prstGeom prst="can">
            <a:avLst>
              <a:gd name="adj" fmla="val 32083"/>
            </a:avLst>
          </a:prstGeom>
          <a:gradFill rotWithShape="1">
            <a:gsLst>
              <a:gs pos="0">
                <a:srgbClr val="C0CDB3"/>
              </a:gs>
              <a:gs pos="50000">
                <a:srgbClr val="C0CDB3">
                  <a:gamma/>
                  <a:tint val="0"/>
                  <a:invGamma/>
                </a:srgbClr>
              </a:gs>
              <a:gs pos="100000">
                <a:srgbClr val="C0CDB3"/>
              </a:gs>
            </a:gsLst>
            <a:lin ang="0" scaled="1"/>
          </a:gradFill>
          <a:ln w="9525" algn="ctr">
            <a:noFill/>
            <a:round/>
            <a:headEnd/>
            <a:tailEnd/>
          </a:ln>
          <a:effectLst/>
        </p:spPr>
        <p:txBody>
          <a:bodyPr wrap="none" anchor="ctr"/>
          <a:lstStyle/>
          <a:p>
            <a:endParaRPr lang="en-US"/>
          </a:p>
        </p:txBody>
      </p:sp>
      <p:sp>
        <p:nvSpPr>
          <p:cNvPr id="40968" name="Oval 8"/>
          <p:cNvSpPr>
            <a:spLocks noChangeArrowheads="1"/>
          </p:cNvSpPr>
          <p:nvPr/>
        </p:nvSpPr>
        <p:spPr bwMode="gray">
          <a:xfrm>
            <a:off x="1516180" y="4848484"/>
            <a:ext cx="1782762" cy="412750"/>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a:effectLst/>
        </p:spPr>
        <p:txBody>
          <a:bodyPr wrap="none" anchor="ctr"/>
          <a:lstStyle/>
          <a:p>
            <a:endParaRPr lang="en-US"/>
          </a:p>
        </p:txBody>
      </p:sp>
      <p:sp>
        <p:nvSpPr>
          <p:cNvPr id="40969" name="Oval 9"/>
          <p:cNvSpPr>
            <a:spLocks noChangeArrowheads="1"/>
          </p:cNvSpPr>
          <p:nvPr/>
        </p:nvSpPr>
        <p:spPr bwMode="gray">
          <a:xfrm>
            <a:off x="1616986" y="4816505"/>
            <a:ext cx="1581150" cy="403225"/>
          </a:xfrm>
          <a:prstGeom prst="ellipse">
            <a:avLst/>
          </a:prstGeom>
          <a:solidFill>
            <a:srgbClr val="E1C797"/>
          </a:solidFill>
          <a:ln w="28575">
            <a:solidFill>
              <a:srgbClr val="FEFEFE"/>
            </a:solidFill>
            <a:round/>
            <a:headEnd/>
            <a:tailEnd/>
          </a:ln>
          <a:effectLst/>
        </p:spPr>
        <p:txBody>
          <a:bodyPr wrap="none" anchor="ctr"/>
          <a:lstStyle/>
          <a:p>
            <a:endParaRPr lang="en-US"/>
          </a:p>
        </p:txBody>
      </p:sp>
      <p:sp>
        <p:nvSpPr>
          <p:cNvPr id="40970" name="Rectangle 10"/>
          <p:cNvSpPr>
            <a:spLocks noChangeArrowheads="1"/>
          </p:cNvSpPr>
          <p:nvPr/>
        </p:nvSpPr>
        <p:spPr bwMode="gray">
          <a:xfrm>
            <a:off x="1635146" y="1080255"/>
            <a:ext cx="1581150" cy="3963988"/>
          </a:xfrm>
          <a:prstGeom prst="rect">
            <a:avLst/>
          </a:prstGeom>
          <a:gradFill rotWithShape="1">
            <a:gsLst>
              <a:gs pos="0">
                <a:srgbClr val="E1C797">
                  <a:gamma/>
                  <a:tint val="0"/>
                  <a:invGamma/>
                  <a:alpha val="0"/>
                </a:srgbClr>
              </a:gs>
              <a:gs pos="100000">
                <a:srgbClr val="E1C797"/>
              </a:gs>
            </a:gsLst>
            <a:lin ang="5400000" scaled="1"/>
          </a:gradFill>
          <a:ln w="12700" algn="ctr">
            <a:noFill/>
            <a:prstDash val="dash"/>
            <a:miter lim="800000"/>
            <a:headEnd/>
            <a:tailEnd/>
          </a:ln>
          <a:effectLst/>
        </p:spPr>
        <p:txBody>
          <a:bodyPr wrap="none" anchor="ctr"/>
          <a:lstStyle/>
          <a:p>
            <a:endParaRPr lang="en-US"/>
          </a:p>
        </p:txBody>
      </p:sp>
      <p:sp>
        <p:nvSpPr>
          <p:cNvPr id="40971" name="Rectangle 11"/>
          <p:cNvSpPr>
            <a:spLocks noChangeArrowheads="1"/>
          </p:cNvSpPr>
          <p:nvPr/>
        </p:nvSpPr>
        <p:spPr bwMode="black">
          <a:xfrm>
            <a:off x="1844618" y="2372282"/>
            <a:ext cx="1162206" cy="2365263"/>
          </a:xfrm>
          <a:prstGeom prst="rect">
            <a:avLst/>
          </a:prstGeom>
          <a:noFill/>
          <a:ln w="9525" algn="ctr">
            <a:noFill/>
            <a:miter lim="800000"/>
            <a:headEnd/>
            <a:tailEnd/>
          </a:ln>
          <a:effectLst/>
        </p:spPr>
        <p:txBody>
          <a:bodyPr wrap="square">
            <a:spAutoFit/>
          </a:bodyPr>
          <a:lstStyle/>
          <a:p>
            <a:pPr>
              <a:lnSpc>
                <a:spcPct val="80000"/>
              </a:lnSpc>
            </a:pPr>
            <a:r>
              <a:rPr lang="vi-VN"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Phát</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triển</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nông</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nghiệp</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toàn</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diện</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theo</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hướng</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hiện</a:t>
            </a:r>
            <a:r>
              <a:rPr lang="en-US" altLang="en-US" sz="1400" dirty="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đại</a:t>
            </a:r>
            <a:endParaRPr lang="en-US" sz="1400" dirty="0">
              <a:latin typeface="Times New Roman" panose="02020603050405020304" pitchFamily="18" charset="0"/>
              <a:cs typeface="Times New Roman" panose="02020603050405020304" pitchFamily="18" charset="0"/>
            </a:endParaRPr>
          </a:p>
          <a:p>
            <a:pPr>
              <a:lnSpc>
                <a:spcPct val="80000"/>
              </a:lnSpc>
            </a:pPr>
            <a:endParaRPr lang="vi-VN" altLang="en-US" sz="1400" dirty="0" smtClean="0">
              <a:latin typeface="Times New Roman" panose="02020603050405020304" pitchFamily="18" charset="0"/>
              <a:cs typeface="Times New Roman" panose="02020603050405020304" pitchFamily="18" charset="0"/>
            </a:endParaRPr>
          </a:p>
          <a:p>
            <a:pPr>
              <a:lnSpc>
                <a:spcPct val="80000"/>
              </a:lnSpc>
            </a:pPr>
            <a:r>
              <a:rPr lang="vi-VN"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Chuyển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dịch</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mạnh</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cơ</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cấu</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nông</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nghiệp</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và</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kinh</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tế</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nông</a:t>
            </a:r>
            <a:r>
              <a:rPr lang="en-US" altLang="en-US" sz="1400" dirty="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thôn</a:t>
            </a:r>
            <a:endParaRPr lang="en-US" sz="1400" dirty="0">
              <a:latin typeface="Times New Roman" panose="02020603050405020304" pitchFamily="18" charset="0"/>
              <a:cs typeface="Times New Roman" panose="02020603050405020304" pitchFamily="18" charset="0"/>
            </a:endParaRPr>
          </a:p>
          <a:p>
            <a:pPr eaLnBrk="1" hangingPunct="1">
              <a:lnSpc>
                <a:spcPct val="95000"/>
              </a:lnSpc>
            </a:pPr>
            <a:endParaRPr lang="vi-VN" altLang="en-US" sz="1400" dirty="0" smtClean="0">
              <a:latin typeface="Times New Roman" panose="02020603050405020304" pitchFamily="18" charset="0"/>
              <a:cs typeface="Times New Roman" panose="02020603050405020304" pitchFamily="18" charset="0"/>
            </a:endParaRPr>
          </a:p>
        </p:txBody>
      </p:sp>
      <p:sp>
        <p:nvSpPr>
          <p:cNvPr id="40972" name="AutoShape 12"/>
          <p:cNvSpPr>
            <a:spLocks noChangeArrowheads="1"/>
          </p:cNvSpPr>
          <p:nvPr/>
        </p:nvSpPr>
        <p:spPr bwMode="gray">
          <a:xfrm>
            <a:off x="3577402" y="4910978"/>
            <a:ext cx="1792287" cy="1197189"/>
          </a:xfrm>
          <a:prstGeom prst="can">
            <a:avLst>
              <a:gd name="adj" fmla="val 32083"/>
            </a:avLst>
          </a:prstGeom>
          <a:gradFill rotWithShape="1">
            <a:gsLst>
              <a:gs pos="0">
                <a:srgbClr val="C0C0C0"/>
              </a:gs>
              <a:gs pos="50000">
                <a:srgbClr val="C0C0C0">
                  <a:gamma/>
                  <a:tint val="0"/>
                  <a:invGamma/>
                </a:srgbClr>
              </a:gs>
              <a:gs pos="100000">
                <a:srgbClr val="C0C0C0"/>
              </a:gs>
            </a:gsLst>
            <a:lin ang="0" scaled="1"/>
          </a:gradFill>
          <a:ln w="9525" algn="ctr">
            <a:noFill/>
            <a:round/>
            <a:headEnd/>
            <a:tailEnd/>
          </a:ln>
          <a:effectLst/>
        </p:spPr>
        <p:txBody>
          <a:bodyPr wrap="none" anchor="ctr"/>
          <a:lstStyle/>
          <a:p>
            <a:endParaRPr lang="en-US"/>
          </a:p>
        </p:txBody>
      </p:sp>
      <p:grpSp>
        <p:nvGrpSpPr>
          <p:cNvPr id="40973" name="Group 13"/>
          <p:cNvGrpSpPr>
            <a:grpSpLocks/>
          </p:cNvGrpSpPr>
          <p:nvPr/>
        </p:nvGrpSpPr>
        <p:grpSpPr bwMode="auto">
          <a:xfrm>
            <a:off x="3620784" y="4802592"/>
            <a:ext cx="1691471" cy="458901"/>
            <a:chOff x="1765" y="2762"/>
            <a:chExt cx="1510" cy="527"/>
          </a:xfrm>
        </p:grpSpPr>
        <p:sp>
          <p:nvSpPr>
            <p:cNvPr id="40974" name="Oval 14"/>
            <p:cNvSpPr>
              <a:spLocks noChangeArrowheads="1"/>
            </p:cNvSpPr>
            <p:nvPr/>
          </p:nvSpPr>
          <p:spPr bwMode="gray">
            <a:xfrm>
              <a:off x="1765" y="2815"/>
              <a:ext cx="1510" cy="474"/>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a:effectLst/>
          </p:spPr>
          <p:txBody>
            <a:bodyPr wrap="none" anchor="ctr"/>
            <a:lstStyle/>
            <a:p>
              <a:endParaRPr lang="en-US"/>
            </a:p>
          </p:txBody>
        </p:sp>
        <p:sp>
          <p:nvSpPr>
            <p:cNvPr id="40975" name="Oval 15"/>
            <p:cNvSpPr>
              <a:spLocks noChangeArrowheads="1"/>
            </p:cNvSpPr>
            <p:nvPr/>
          </p:nvSpPr>
          <p:spPr bwMode="gray">
            <a:xfrm>
              <a:off x="1814" y="2762"/>
              <a:ext cx="1419" cy="464"/>
            </a:xfrm>
            <a:prstGeom prst="ellipse">
              <a:avLst/>
            </a:prstGeom>
            <a:solidFill>
              <a:srgbClr val="C9DE9A"/>
            </a:solidFill>
            <a:ln w="28575">
              <a:solidFill>
                <a:srgbClr val="FEFEFE"/>
              </a:solidFill>
              <a:round/>
              <a:headEnd/>
              <a:tailEnd/>
            </a:ln>
            <a:effectLst/>
          </p:spPr>
          <p:txBody>
            <a:bodyPr wrap="none" anchor="ctr"/>
            <a:lstStyle/>
            <a:p>
              <a:endParaRPr lang="en-US"/>
            </a:p>
          </p:txBody>
        </p:sp>
      </p:grpSp>
      <p:sp>
        <p:nvSpPr>
          <p:cNvPr id="40976" name="Rectangle 16"/>
          <p:cNvSpPr>
            <a:spLocks noChangeArrowheads="1"/>
          </p:cNvSpPr>
          <p:nvPr/>
        </p:nvSpPr>
        <p:spPr bwMode="gray">
          <a:xfrm>
            <a:off x="3690113" y="816940"/>
            <a:ext cx="1566863" cy="4144875"/>
          </a:xfrm>
          <a:prstGeom prst="rect">
            <a:avLst/>
          </a:prstGeom>
          <a:gradFill rotWithShape="1">
            <a:gsLst>
              <a:gs pos="0">
                <a:srgbClr val="C9DE9A">
                  <a:gamma/>
                  <a:tint val="0"/>
                  <a:invGamma/>
                  <a:alpha val="0"/>
                </a:srgbClr>
              </a:gs>
              <a:gs pos="100000">
                <a:srgbClr val="C9DE9A"/>
              </a:gs>
            </a:gsLst>
            <a:lin ang="5400000" scaled="1"/>
          </a:gradFill>
          <a:ln w="12700" algn="ctr">
            <a:noFill/>
            <a:prstDash val="dash"/>
            <a:miter lim="800000"/>
            <a:headEnd/>
            <a:tailEnd/>
          </a:ln>
          <a:effectLst/>
        </p:spPr>
        <p:txBody>
          <a:bodyPr wrap="none" anchor="ctr"/>
          <a:lstStyle/>
          <a:p>
            <a:endParaRPr lang="en-US"/>
          </a:p>
        </p:txBody>
      </p:sp>
      <p:sp>
        <p:nvSpPr>
          <p:cNvPr id="40977" name="Rectangle 17"/>
          <p:cNvSpPr>
            <a:spLocks noChangeArrowheads="1"/>
          </p:cNvSpPr>
          <p:nvPr/>
        </p:nvSpPr>
        <p:spPr bwMode="black">
          <a:xfrm>
            <a:off x="3924895" y="2952280"/>
            <a:ext cx="1299918" cy="1815882"/>
          </a:xfrm>
          <a:prstGeom prst="rect">
            <a:avLst/>
          </a:prstGeom>
          <a:noFill/>
          <a:ln w="9525" algn="ctr">
            <a:noFill/>
            <a:miter lim="800000"/>
            <a:headEnd/>
            <a:tailEnd/>
          </a:ln>
          <a:effectLst/>
        </p:spPr>
        <p:txBody>
          <a:bodyPr wrap="square">
            <a:spAutoFit/>
          </a:bodyPr>
          <a:lstStyle/>
          <a:p>
            <a:pPr>
              <a:lnSpc>
                <a:spcPct val="80000"/>
              </a:lnSpc>
            </a:pPr>
            <a:r>
              <a:rPr lang="vi-VN"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Chú</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trọng</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dạy</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nghề</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giải</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quyết</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việc</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làm</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cho</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nông</a:t>
            </a:r>
            <a:r>
              <a:rPr lang="en-US" altLang="en-US" sz="1400" dirty="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dân</a:t>
            </a:r>
            <a:endParaRPr lang="en-US" sz="1400" dirty="0" smtClean="0">
              <a:latin typeface="Times New Roman" panose="02020603050405020304" pitchFamily="18" charset="0"/>
              <a:cs typeface="Times New Roman" panose="02020603050405020304" pitchFamily="18" charset="0"/>
            </a:endParaRPr>
          </a:p>
          <a:p>
            <a:pPr>
              <a:lnSpc>
                <a:spcPct val="80000"/>
              </a:lnSpc>
            </a:pPr>
            <a:endParaRPr lang="vi-VN" altLang="en-US" sz="1400" dirty="0" smtClean="0">
              <a:latin typeface="Times New Roman" panose="02020603050405020304" pitchFamily="18" charset="0"/>
              <a:cs typeface="Times New Roman" panose="02020603050405020304" pitchFamily="18" charset="0"/>
            </a:endParaRPr>
          </a:p>
          <a:p>
            <a:pPr>
              <a:lnSpc>
                <a:spcPct val="80000"/>
              </a:lnSpc>
            </a:pPr>
            <a:r>
              <a:rPr lang="vi-VN"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Chuyển</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dịch</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cơ</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cấu</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lao</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động</a:t>
            </a:r>
            <a:r>
              <a:rPr lang="en-US" altLang="en-US" sz="1400" dirty="0" smtClean="0">
                <a:latin typeface="Times New Roman" panose="02020603050405020304" pitchFamily="18" charset="0"/>
                <a:cs typeface="Times New Roman" panose="02020603050405020304" pitchFamily="18" charset="0"/>
              </a:rPr>
              <a:t> ở </a:t>
            </a:r>
            <a:r>
              <a:rPr lang="en-US" altLang="en-US" sz="1400" dirty="0" err="1" smtClean="0">
                <a:latin typeface="Times New Roman" panose="02020603050405020304" pitchFamily="18" charset="0"/>
                <a:cs typeface="Times New Roman" panose="02020603050405020304" pitchFamily="18" charset="0"/>
              </a:rPr>
              <a:t>nông</a:t>
            </a:r>
            <a:r>
              <a:rPr lang="en-US" altLang="en-US" sz="1400" dirty="0" smtClean="0">
                <a:latin typeface="Times New Roman" panose="02020603050405020304" pitchFamily="18" charset="0"/>
                <a:cs typeface="Times New Roman" panose="02020603050405020304" pitchFamily="18" charset="0"/>
              </a:rPr>
              <a:t> </a:t>
            </a:r>
            <a:r>
              <a:rPr lang="en-US" altLang="en-US" sz="1400" dirty="0" err="1" smtClean="0">
                <a:latin typeface="Times New Roman" panose="02020603050405020304" pitchFamily="18" charset="0"/>
                <a:cs typeface="Times New Roman" panose="02020603050405020304" pitchFamily="18" charset="0"/>
              </a:rPr>
              <a:t>thôn</a:t>
            </a:r>
            <a:endParaRPr lang="en-US" sz="1400" dirty="0" smtClean="0">
              <a:latin typeface="Times New Roman" panose="02020603050405020304" pitchFamily="18" charset="0"/>
              <a:cs typeface="Times New Roman" panose="02020603050405020304" pitchFamily="18" charset="0"/>
            </a:endParaRPr>
          </a:p>
          <a:p>
            <a:pPr>
              <a:lnSpc>
                <a:spcPct val="80000"/>
              </a:lnSpc>
            </a:pPr>
            <a:endParaRPr lang="vi-VN" altLang="en-US" sz="1400" dirty="0" smtClean="0">
              <a:latin typeface="Times New Roman" panose="02020603050405020304" pitchFamily="18" charset="0"/>
              <a:cs typeface="Times New Roman" panose="02020603050405020304" pitchFamily="18" charset="0"/>
            </a:endParaRPr>
          </a:p>
        </p:txBody>
      </p:sp>
      <p:sp>
        <p:nvSpPr>
          <p:cNvPr id="40978" name="AutoShape 18"/>
          <p:cNvSpPr>
            <a:spLocks noChangeArrowheads="1"/>
          </p:cNvSpPr>
          <p:nvPr/>
        </p:nvSpPr>
        <p:spPr bwMode="gray">
          <a:xfrm>
            <a:off x="5489618" y="4961815"/>
            <a:ext cx="1762125" cy="1146352"/>
          </a:xfrm>
          <a:prstGeom prst="can">
            <a:avLst>
              <a:gd name="adj" fmla="val 32083"/>
            </a:avLst>
          </a:prstGeom>
          <a:gradFill rotWithShape="1">
            <a:gsLst>
              <a:gs pos="0">
                <a:srgbClr val="C0CDB3"/>
              </a:gs>
              <a:gs pos="50000">
                <a:srgbClr val="C0CDB3">
                  <a:gamma/>
                  <a:tint val="0"/>
                  <a:invGamma/>
                </a:srgbClr>
              </a:gs>
              <a:gs pos="100000">
                <a:srgbClr val="C0CDB3"/>
              </a:gs>
            </a:gsLst>
            <a:lin ang="0" scaled="1"/>
          </a:gradFill>
          <a:ln w="9525" algn="ctr">
            <a:noFill/>
            <a:round/>
            <a:headEnd/>
            <a:tailEnd/>
          </a:ln>
          <a:effectLst/>
        </p:spPr>
        <p:txBody>
          <a:bodyPr wrap="none" anchor="ctr"/>
          <a:lstStyle/>
          <a:p>
            <a:endParaRPr lang="en-US"/>
          </a:p>
        </p:txBody>
      </p:sp>
      <p:sp>
        <p:nvSpPr>
          <p:cNvPr id="40979" name="Oval 19"/>
          <p:cNvSpPr>
            <a:spLocks noChangeArrowheads="1"/>
          </p:cNvSpPr>
          <p:nvPr/>
        </p:nvSpPr>
        <p:spPr bwMode="gray">
          <a:xfrm>
            <a:off x="5489618" y="4888012"/>
            <a:ext cx="1762125" cy="412750"/>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a:effectLst/>
        </p:spPr>
        <p:txBody>
          <a:bodyPr wrap="none" anchor="ctr"/>
          <a:lstStyle/>
          <a:p>
            <a:endParaRPr lang="en-US"/>
          </a:p>
        </p:txBody>
      </p:sp>
      <p:grpSp>
        <p:nvGrpSpPr>
          <p:cNvPr id="40980" name="Group 20"/>
          <p:cNvGrpSpPr>
            <a:grpSpLocks/>
          </p:cNvGrpSpPr>
          <p:nvPr/>
        </p:nvGrpSpPr>
        <p:grpSpPr bwMode="auto">
          <a:xfrm>
            <a:off x="5547038" y="878900"/>
            <a:ext cx="1572715" cy="4374076"/>
            <a:chOff x="3017" y="872"/>
            <a:chExt cx="1057" cy="1890"/>
          </a:xfrm>
        </p:grpSpPr>
        <p:sp>
          <p:nvSpPr>
            <p:cNvPr id="40981" name="Oval 21"/>
            <p:cNvSpPr>
              <a:spLocks noChangeArrowheads="1"/>
            </p:cNvSpPr>
            <p:nvPr/>
          </p:nvSpPr>
          <p:spPr bwMode="gray">
            <a:xfrm>
              <a:off x="3017" y="2480"/>
              <a:ext cx="1052" cy="282"/>
            </a:xfrm>
            <a:prstGeom prst="ellipse">
              <a:avLst/>
            </a:prstGeom>
            <a:solidFill>
              <a:srgbClr val="E1C797"/>
            </a:solidFill>
            <a:ln w="28575">
              <a:solidFill>
                <a:srgbClr val="FEFEFE"/>
              </a:solidFill>
              <a:round/>
              <a:headEnd/>
              <a:tailEnd/>
            </a:ln>
            <a:effectLst/>
          </p:spPr>
          <p:txBody>
            <a:bodyPr wrap="none" anchor="ctr"/>
            <a:lstStyle/>
            <a:p>
              <a:endParaRPr lang="en-US"/>
            </a:p>
          </p:txBody>
        </p:sp>
        <p:sp>
          <p:nvSpPr>
            <p:cNvPr id="40982" name="Rectangle 22"/>
            <p:cNvSpPr>
              <a:spLocks noChangeArrowheads="1"/>
            </p:cNvSpPr>
            <p:nvPr/>
          </p:nvSpPr>
          <p:spPr bwMode="gray">
            <a:xfrm>
              <a:off x="3038" y="872"/>
              <a:ext cx="1036" cy="1764"/>
            </a:xfrm>
            <a:prstGeom prst="rect">
              <a:avLst/>
            </a:prstGeom>
            <a:gradFill rotWithShape="1">
              <a:gsLst>
                <a:gs pos="0">
                  <a:srgbClr val="E1C797">
                    <a:gamma/>
                    <a:tint val="0"/>
                    <a:invGamma/>
                  </a:srgbClr>
                </a:gs>
                <a:gs pos="100000">
                  <a:srgbClr val="E1C797"/>
                </a:gs>
              </a:gsLst>
              <a:lin ang="5400000" scaled="1"/>
            </a:gradFill>
            <a:ln w="12700" algn="ctr">
              <a:noFill/>
              <a:prstDash val="dash"/>
              <a:miter lim="800000"/>
              <a:headEnd/>
              <a:tailEnd/>
            </a:ln>
            <a:effectLst/>
          </p:spPr>
          <p:txBody>
            <a:bodyPr wrap="none" anchor="ctr"/>
            <a:lstStyle/>
            <a:p>
              <a:endParaRPr lang="en-US"/>
            </a:p>
          </p:txBody>
        </p:sp>
      </p:grpSp>
      <p:sp>
        <p:nvSpPr>
          <p:cNvPr id="40983" name="Rectangle 23"/>
          <p:cNvSpPr>
            <a:spLocks noChangeArrowheads="1"/>
          </p:cNvSpPr>
          <p:nvPr/>
        </p:nvSpPr>
        <p:spPr bwMode="black">
          <a:xfrm>
            <a:off x="5707386" y="2244784"/>
            <a:ext cx="1380758" cy="2505301"/>
          </a:xfrm>
          <a:prstGeom prst="rect">
            <a:avLst/>
          </a:prstGeom>
          <a:noFill/>
          <a:ln w="9525" algn="ctr">
            <a:noFill/>
            <a:miter lim="800000"/>
            <a:headEnd/>
            <a:tailEnd/>
          </a:ln>
          <a:effectLst/>
        </p:spPr>
        <p:txBody>
          <a:bodyPr wrap="square">
            <a:spAutoFit/>
          </a:bodyPr>
          <a:lstStyle/>
          <a:p>
            <a:pPr>
              <a:lnSpc>
                <a:spcPct val="80000"/>
              </a:lnSpc>
            </a:pPr>
            <a:r>
              <a:rPr lang="vi-VN" alt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smtClean="0">
                <a:solidFill>
                  <a:schemeClr val="tx2">
                    <a:lumMod val="75000"/>
                  </a:schemeClr>
                </a:solidFill>
                <a:latin typeface="Times New Roman" panose="02020603050405020304" pitchFamily="18" charset="0"/>
                <a:cs typeface="Times New Roman" panose="02020603050405020304" pitchFamily="18" charset="0"/>
              </a:rPr>
              <a:t>Cơ</a:t>
            </a:r>
            <a:r>
              <a:rPr lang="en-US" alt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cấu</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lại</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sản</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xuất</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công</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smtClean="0">
                <a:solidFill>
                  <a:schemeClr val="tx2">
                    <a:lumMod val="75000"/>
                  </a:schemeClr>
                </a:solidFill>
                <a:latin typeface="Times New Roman" panose="02020603050405020304" pitchFamily="18" charset="0"/>
                <a:cs typeface="Times New Roman" panose="02020603050405020304" pitchFamily="18" charset="0"/>
              </a:rPr>
              <a:t>nghiệp</a:t>
            </a:r>
            <a:endParaRPr lang="vi-VN" altLang="en-US" sz="1400" dirty="0" smtClean="0">
              <a:solidFill>
                <a:schemeClr val="tx2">
                  <a:lumMod val="75000"/>
                </a:schemeClr>
              </a:solidFill>
              <a:latin typeface="Times New Roman" panose="02020603050405020304" pitchFamily="18" charset="0"/>
              <a:cs typeface="Times New Roman" panose="02020603050405020304" pitchFamily="18" charset="0"/>
            </a:endParaRPr>
          </a:p>
          <a:p>
            <a:pPr>
              <a:lnSpc>
                <a:spcPct val="80000"/>
              </a:lnSpc>
            </a:pPr>
            <a:endParaRPr lang="vi-VN" altLang="en-US" sz="1400" dirty="0" smtClean="0">
              <a:solidFill>
                <a:schemeClr val="tx2">
                  <a:lumMod val="75000"/>
                </a:schemeClr>
              </a:solidFill>
              <a:latin typeface="Times New Roman" panose="02020603050405020304" pitchFamily="18" charset="0"/>
              <a:cs typeface="Times New Roman" panose="02020603050405020304" pitchFamily="18" charset="0"/>
            </a:endParaRPr>
          </a:p>
          <a:p>
            <a:pPr>
              <a:lnSpc>
                <a:spcPct val="80000"/>
              </a:lnSpc>
            </a:pPr>
            <a:r>
              <a:rPr lang="vi-VN" alt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smtClean="0">
                <a:solidFill>
                  <a:schemeClr val="tx2">
                    <a:lumMod val="75000"/>
                  </a:schemeClr>
                </a:solidFill>
                <a:latin typeface="Times New Roman" panose="02020603050405020304" pitchFamily="18" charset="0"/>
                <a:cs typeface="Times New Roman" panose="02020603050405020304" pitchFamily="18" charset="0"/>
              </a:rPr>
              <a:t>Phát</a:t>
            </a:r>
            <a:r>
              <a:rPr lang="en-US" alt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triển</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mạnh</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các</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ngành</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dịch</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vụ</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endParaRPr lang="vi-VN" altLang="en-US" sz="1400" dirty="0" smtClean="0">
              <a:solidFill>
                <a:schemeClr val="tx2">
                  <a:lumMod val="75000"/>
                </a:schemeClr>
              </a:solidFill>
              <a:latin typeface="Times New Roman" panose="02020603050405020304" pitchFamily="18" charset="0"/>
              <a:cs typeface="Times New Roman" panose="02020603050405020304" pitchFamily="18" charset="0"/>
            </a:endParaRPr>
          </a:p>
          <a:p>
            <a:pPr>
              <a:lnSpc>
                <a:spcPct val="80000"/>
              </a:lnSpc>
            </a:pPr>
            <a:endParaRPr lang="vi-VN" altLang="en-US" sz="1400" dirty="0" smtClean="0">
              <a:solidFill>
                <a:schemeClr val="tx2">
                  <a:lumMod val="75000"/>
                </a:schemeClr>
              </a:solidFill>
              <a:latin typeface="Times New Roman" panose="02020603050405020304" pitchFamily="18" charset="0"/>
              <a:cs typeface="Times New Roman" panose="02020603050405020304" pitchFamily="18" charset="0"/>
            </a:endParaRPr>
          </a:p>
          <a:p>
            <a:pPr>
              <a:lnSpc>
                <a:spcPct val="80000"/>
              </a:lnSpc>
            </a:pPr>
            <a:r>
              <a:rPr lang="vi-VN" alt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smtClean="0">
                <a:solidFill>
                  <a:schemeClr val="tx2">
                    <a:lumMod val="75000"/>
                  </a:schemeClr>
                </a:solidFill>
                <a:latin typeface="Times New Roman" panose="02020603050405020304" pitchFamily="18" charset="0"/>
                <a:cs typeface="Times New Roman" panose="02020603050405020304" pitchFamily="18" charset="0"/>
              </a:rPr>
              <a:t>Mở</a:t>
            </a:r>
            <a:r>
              <a:rPr lang="en-US" alt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rộng</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thị</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trường</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nội</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địa</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phát</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triển</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mạnh</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thị</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trường</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nước</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ngoài</a:t>
            </a:r>
            <a:endParaRPr lang="en-US" sz="14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0984" name="AutoShape 24"/>
          <p:cNvSpPr>
            <a:spLocks noChangeArrowheads="1"/>
          </p:cNvSpPr>
          <p:nvPr/>
        </p:nvSpPr>
        <p:spPr bwMode="gray">
          <a:xfrm>
            <a:off x="7371672" y="4991091"/>
            <a:ext cx="1591296" cy="1117076"/>
          </a:xfrm>
          <a:prstGeom prst="can">
            <a:avLst>
              <a:gd name="adj" fmla="val 32083"/>
            </a:avLst>
          </a:prstGeom>
          <a:gradFill rotWithShape="1">
            <a:gsLst>
              <a:gs pos="0">
                <a:srgbClr val="C0C0C0"/>
              </a:gs>
              <a:gs pos="50000">
                <a:srgbClr val="C0C0C0">
                  <a:gamma/>
                  <a:tint val="0"/>
                  <a:invGamma/>
                </a:srgbClr>
              </a:gs>
              <a:gs pos="100000">
                <a:srgbClr val="C0C0C0"/>
              </a:gs>
            </a:gsLst>
            <a:lin ang="0" scaled="1"/>
          </a:gradFill>
          <a:ln w="9525" algn="ctr">
            <a:noFill/>
            <a:round/>
            <a:headEnd/>
            <a:tailEnd/>
          </a:ln>
          <a:effectLst/>
        </p:spPr>
        <p:txBody>
          <a:bodyPr wrap="none" anchor="ctr"/>
          <a:lstStyle/>
          <a:p>
            <a:endParaRPr lang="en-US"/>
          </a:p>
        </p:txBody>
      </p:sp>
      <p:grpSp>
        <p:nvGrpSpPr>
          <p:cNvPr id="40985" name="Group 25"/>
          <p:cNvGrpSpPr>
            <a:grpSpLocks/>
          </p:cNvGrpSpPr>
          <p:nvPr/>
        </p:nvGrpSpPr>
        <p:grpSpPr bwMode="auto">
          <a:xfrm>
            <a:off x="7415923" y="4863829"/>
            <a:ext cx="1528664" cy="412750"/>
            <a:chOff x="2029" y="2178"/>
            <a:chExt cx="1600" cy="474"/>
          </a:xfrm>
        </p:grpSpPr>
        <p:sp>
          <p:nvSpPr>
            <p:cNvPr id="40986" name="Oval 26"/>
            <p:cNvSpPr>
              <a:spLocks noChangeArrowheads="1"/>
            </p:cNvSpPr>
            <p:nvPr/>
          </p:nvSpPr>
          <p:spPr bwMode="gray">
            <a:xfrm>
              <a:off x="2029" y="2178"/>
              <a:ext cx="1600" cy="474"/>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a:effectLst/>
          </p:spPr>
          <p:txBody>
            <a:bodyPr wrap="none" anchor="ctr"/>
            <a:lstStyle/>
            <a:p>
              <a:endParaRPr lang="en-US"/>
            </a:p>
          </p:txBody>
        </p:sp>
        <p:sp>
          <p:nvSpPr>
            <p:cNvPr id="40987" name="Oval 27"/>
            <p:cNvSpPr>
              <a:spLocks noChangeArrowheads="1"/>
            </p:cNvSpPr>
            <p:nvPr/>
          </p:nvSpPr>
          <p:spPr bwMode="gray">
            <a:xfrm>
              <a:off x="2117" y="2183"/>
              <a:ext cx="1419" cy="464"/>
            </a:xfrm>
            <a:prstGeom prst="ellipse">
              <a:avLst/>
            </a:prstGeom>
            <a:solidFill>
              <a:srgbClr val="C9DE9A"/>
            </a:solidFill>
            <a:ln w="28575">
              <a:solidFill>
                <a:srgbClr val="FEFEFE"/>
              </a:solidFill>
              <a:round/>
              <a:headEnd/>
              <a:tailEnd/>
            </a:ln>
            <a:effectLst/>
          </p:spPr>
          <p:txBody>
            <a:bodyPr wrap="none" anchor="ctr"/>
            <a:lstStyle/>
            <a:p>
              <a:endParaRPr lang="en-US"/>
            </a:p>
          </p:txBody>
        </p:sp>
      </p:grpSp>
      <p:sp>
        <p:nvSpPr>
          <p:cNvPr id="40988" name="Rectangle 28"/>
          <p:cNvSpPr>
            <a:spLocks noChangeArrowheads="1"/>
          </p:cNvSpPr>
          <p:nvPr/>
        </p:nvSpPr>
        <p:spPr bwMode="gray">
          <a:xfrm>
            <a:off x="7516783" y="816940"/>
            <a:ext cx="1321453" cy="4297629"/>
          </a:xfrm>
          <a:prstGeom prst="rect">
            <a:avLst/>
          </a:prstGeom>
          <a:gradFill rotWithShape="1">
            <a:gsLst>
              <a:gs pos="0">
                <a:srgbClr val="C9DE9A">
                  <a:gamma/>
                  <a:tint val="0"/>
                  <a:invGamma/>
                  <a:alpha val="0"/>
                </a:srgbClr>
              </a:gs>
              <a:gs pos="100000">
                <a:srgbClr val="C9DE9A"/>
              </a:gs>
            </a:gsLst>
            <a:lin ang="5400000" scaled="1"/>
          </a:gradFill>
          <a:ln w="12700" algn="ctr">
            <a:noFill/>
            <a:prstDash val="dash"/>
            <a:miter lim="800000"/>
            <a:headEnd/>
            <a:tailEnd/>
          </a:ln>
          <a:effectLst/>
        </p:spPr>
        <p:txBody>
          <a:bodyPr wrap="none" anchor="ctr"/>
          <a:lstStyle/>
          <a:p>
            <a:endParaRPr lang="en-US"/>
          </a:p>
        </p:txBody>
      </p:sp>
      <p:sp>
        <p:nvSpPr>
          <p:cNvPr id="40989" name="Rectangle 29"/>
          <p:cNvSpPr>
            <a:spLocks noChangeArrowheads="1"/>
          </p:cNvSpPr>
          <p:nvPr/>
        </p:nvSpPr>
        <p:spPr bwMode="black">
          <a:xfrm>
            <a:off x="7601363" y="1939449"/>
            <a:ext cx="1298798" cy="3022366"/>
          </a:xfrm>
          <a:prstGeom prst="rect">
            <a:avLst/>
          </a:prstGeom>
          <a:noFill/>
          <a:ln w="9525" algn="ctr">
            <a:noFill/>
            <a:miter lim="800000"/>
            <a:headEnd/>
            <a:tailEnd/>
          </a:ln>
          <a:effectLst/>
        </p:spPr>
        <p:txBody>
          <a:bodyPr wrap="square">
            <a:spAutoFit/>
          </a:bodyPr>
          <a:lstStyle/>
          <a:p>
            <a:pPr>
              <a:lnSpc>
                <a:spcPct val="80000"/>
              </a:lnSpc>
            </a:pPr>
            <a:r>
              <a:rPr lang="vi-VN" alt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smtClean="0">
                <a:solidFill>
                  <a:schemeClr val="tx2">
                    <a:lumMod val="75000"/>
                  </a:schemeClr>
                </a:solidFill>
                <a:latin typeface="Times New Roman" panose="02020603050405020304" pitchFamily="18" charset="0"/>
                <a:cs typeface="Times New Roman" panose="02020603050405020304" pitchFamily="18" charset="0"/>
              </a:rPr>
              <a:t>Xây</a:t>
            </a:r>
            <a:r>
              <a:rPr lang="en-US" alt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dựng</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3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vùng</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kinh</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tế</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trọng</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điểm</a:t>
            </a:r>
            <a:endParaRPr lang="en-US" sz="1400" dirty="0">
              <a:solidFill>
                <a:schemeClr val="tx2">
                  <a:lumMod val="75000"/>
                </a:schemeClr>
              </a:solidFill>
              <a:latin typeface="Times New Roman" panose="02020603050405020304" pitchFamily="18" charset="0"/>
              <a:cs typeface="Times New Roman" panose="02020603050405020304" pitchFamily="18" charset="0"/>
            </a:endParaRPr>
          </a:p>
          <a:p>
            <a:pPr>
              <a:lnSpc>
                <a:spcPct val="80000"/>
              </a:lnSpc>
            </a:pPr>
            <a:endParaRPr lang="vi-VN" altLang="en-US" sz="1400" dirty="0" smtClean="0">
              <a:solidFill>
                <a:schemeClr val="tx2">
                  <a:lumMod val="75000"/>
                </a:schemeClr>
              </a:solidFill>
              <a:latin typeface="Times New Roman" panose="02020603050405020304" pitchFamily="18" charset="0"/>
              <a:cs typeface="Times New Roman" panose="02020603050405020304" pitchFamily="18" charset="0"/>
            </a:endParaRPr>
          </a:p>
          <a:p>
            <a:pPr>
              <a:lnSpc>
                <a:spcPct val="80000"/>
              </a:lnSpc>
            </a:pPr>
            <a:endParaRPr lang="vi-VN" altLang="en-US" sz="1400" dirty="0" smtClean="0">
              <a:solidFill>
                <a:schemeClr val="tx2">
                  <a:lumMod val="75000"/>
                </a:schemeClr>
              </a:solidFill>
              <a:latin typeface="Times New Roman" panose="02020603050405020304" pitchFamily="18" charset="0"/>
              <a:cs typeface="Times New Roman" panose="02020603050405020304" pitchFamily="18" charset="0"/>
            </a:endParaRPr>
          </a:p>
          <a:p>
            <a:pPr>
              <a:lnSpc>
                <a:spcPct val="80000"/>
              </a:lnSpc>
            </a:pPr>
            <a:r>
              <a:rPr lang="vi-VN" alt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smtClean="0">
                <a:solidFill>
                  <a:schemeClr val="tx2">
                    <a:lumMod val="75000"/>
                  </a:schemeClr>
                </a:solidFill>
                <a:latin typeface="Times New Roman" panose="02020603050405020304" pitchFamily="18" charset="0"/>
                <a:cs typeface="Times New Roman" panose="02020603050405020304" pitchFamily="18" charset="0"/>
              </a:rPr>
              <a:t>Tăng</a:t>
            </a:r>
            <a:r>
              <a:rPr lang="en-US" alt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cường</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quản</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lý</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tài</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nguyên</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quốc</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gia</a:t>
            </a:r>
            <a:endParaRPr lang="en-US" sz="1400" dirty="0">
              <a:solidFill>
                <a:schemeClr val="tx2">
                  <a:lumMod val="75000"/>
                </a:schemeClr>
              </a:solidFill>
              <a:latin typeface="Times New Roman" panose="02020603050405020304" pitchFamily="18" charset="0"/>
              <a:cs typeface="Times New Roman" panose="02020603050405020304" pitchFamily="18" charset="0"/>
            </a:endParaRPr>
          </a:p>
          <a:p>
            <a:pPr>
              <a:lnSpc>
                <a:spcPct val="80000"/>
              </a:lnSpc>
            </a:pPr>
            <a:endParaRPr lang="vi-VN" altLang="en-US" sz="1400" dirty="0" smtClean="0">
              <a:solidFill>
                <a:schemeClr val="tx2">
                  <a:lumMod val="75000"/>
                </a:schemeClr>
              </a:solidFill>
              <a:latin typeface="Times New Roman" panose="02020603050405020304" pitchFamily="18" charset="0"/>
              <a:cs typeface="Times New Roman" panose="02020603050405020304" pitchFamily="18" charset="0"/>
            </a:endParaRPr>
          </a:p>
          <a:p>
            <a:pPr>
              <a:lnSpc>
                <a:spcPct val="80000"/>
              </a:lnSpc>
            </a:pPr>
            <a:r>
              <a:rPr lang="vi-VN" alt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smtClean="0">
                <a:solidFill>
                  <a:schemeClr val="tx2">
                    <a:lumMod val="75000"/>
                  </a:schemeClr>
                </a:solidFill>
                <a:latin typeface="Times New Roman" panose="02020603050405020304" pitchFamily="18" charset="0"/>
                <a:cs typeface="Times New Roman" panose="02020603050405020304" pitchFamily="18" charset="0"/>
              </a:rPr>
              <a:t>Mở</a:t>
            </a:r>
            <a:r>
              <a:rPr lang="en-US" alt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rộng</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hợp</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tác</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quốc</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tế</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smtClean="0">
                <a:solidFill>
                  <a:schemeClr val="tx2">
                    <a:lumMod val="75000"/>
                  </a:schemeClr>
                </a:solidFill>
                <a:latin typeface="Times New Roman" panose="02020603050405020304" pitchFamily="18" charset="0"/>
                <a:cs typeface="Times New Roman" panose="02020603050405020304" pitchFamily="18" charset="0"/>
              </a:rPr>
              <a:t>v</a:t>
            </a:r>
            <a:r>
              <a:rPr lang="vi-VN" altLang="en-US" sz="1400" dirty="0">
                <a:solidFill>
                  <a:schemeClr val="tx2">
                    <a:lumMod val="75000"/>
                  </a:schemeClr>
                </a:solidFill>
                <a:latin typeface="Times New Roman" panose="02020603050405020304" pitchFamily="18" charset="0"/>
                <a:cs typeface="Times New Roman" panose="02020603050405020304" pitchFamily="18" charset="0"/>
              </a:rPr>
              <a:t>ề</a:t>
            </a:r>
            <a:r>
              <a:rPr lang="en-US" alt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bảo</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vệ</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môi</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trường</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và</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quản</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lý</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tài</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nguyên</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thiên</a:t>
            </a:r>
            <a:r>
              <a:rPr lang="en-US" altLang="en-US" sz="1400" dirty="0">
                <a:solidFill>
                  <a:schemeClr val="tx2">
                    <a:lumMod val="75000"/>
                  </a:schemeClr>
                </a:solidFill>
                <a:latin typeface="Times New Roman" panose="02020603050405020304" pitchFamily="18" charset="0"/>
                <a:cs typeface="Times New Roman" panose="02020603050405020304" pitchFamily="18" charset="0"/>
              </a:rPr>
              <a:t> </a:t>
            </a:r>
            <a:r>
              <a:rPr lang="en-US" altLang="en-US" sz="1400" dirty="0" err="1">
                <a:solidFill>
                  <a:schemeClr val="tx2">
                    <a:lumMod val="75000"/>
                  </a:schemeClr>
                </a:solidFill>
                <a:latin typeface="Times New Roman" panose="02020603050405020304" pitchFamily="18" charset="0"/>
                <a:cs typeface="Times New Roman" panose="02020603050405020304" pitchFamily="18" charset="0"/>
              </a:rPr>
              <a:t>nhiên</a:t>
            </a:r>
            <a:endParaRPr lang="en-US" sz="14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0990" name="Text Box 30"/>
          <p:cNvSpPr txBox="1">
            <a:spLocks noChangeArrowheads="1"/>
          </p:cNvSpPr>
          <p:nvPr/>
        </p:nvSpPr>
        <p:spPr bwMode="auto">
          <a:xfrm>
            <a:off x="1384133" y="5423901"/>
            <a:ext cx="2146300" cy="523220"/>
          </a:xfrm>
          <a:prstGeom prst="rect">
            <a:avLst/>
          </a:prstGeom>
          <a:noFill/>
          <a:ln w="9525" algn="ctr">
            <a:noFill/>
            <a:miter lim="800000"/>
            <a:headEnd/>
            <a:tailEnd/>
          </a:ln>
          <a:effectLst/>
        </p:spPr>
        <p:txBody>
          <a:bodyPr>
            <a:spAutoFit/>
          </a:bodyPr>
          <a:lstStyle/>
          <a:p>
            <a:pPr algn="ctr">
              <a:spcBef>
                <a:spcPct val="50000"/>
              </a:spcBef>
              <a:buFont typeface="Wingdings" pitchFamily="2" charset="2"/>
              <a:buChar char="Ø"/>
            </a:pPr>
            <a:r>
              <a:rPr lang="vi-VN" sz="1400" b="1" dirty="0" smtClean="0">
                <a:solidFill>
                  <a:srgbClr val="333333"/>
                </a:solidFill>
              </a:rPr>
              <a:t>CNH-HĐH nông nghiệp</a:t>
            </a:r>
            <a:endParaRPr lang="en-US" sz="1400" b="1" dirty="0">
              <a:solidFill>
                <a:srgbClr val="333333"/>
              </a:solidFill>
            </a:endParaRPr>
          </a:p>
        </p:txBody>
      </p:sp>
      <p:sp>
        <p:nvSpPr>
          <p:cNvPr id="40991" name="Text Box 31"/>
          <p:cNvSpPr txBox="1">
            <a:spLocks noChangeArrowheads="1"/>
          </p:cNvSpPr>
          <p:nvPr/>
        </p:nvSpPr>
        <p:spPr bwMode="auto">
          <a:xfrm>
            <a:off x="3506150" y="5363533"/>
            <a:ext cx="1928579" cy="523220"/>
          </a:xfrm>
          <a:prstGeom prst="rect">
            <a:avLst/>
          </a:prstGeom>
          <a:noFill/>
          <a:ln w="9525" algn="ctr">
            <a:noFill/>
            <a:miter lim="800000"/>
            <a:headEnd/>
            <a:tailEnd/>
          </a:ln>
          <a:effectLst/>
        </p:spPr>
        <p:txBody>
          <a:bodyPr wrap="square">
            <a:spAutoFit/>
          </a:bodyPr>
          <a:lstStyle/>
          <a:p>
            <a:pPr algn="ctr">
              <a:spcBef>
                <a:spcPct val="50000"/>
              </a:spcBef>
              <a:buFont typeface="Wingdings" pitchFamily="2" charset="2"/>
              <a:buChar char="Ø"/>
            </a:pPr>
            <a:r>
              <a:rPr lang="vi-VN" sz="1400" b="1" dirty="0" smtClean="0">
                <a:solidFill>
                  <a:srgbClr val="333333"/>
                </a:solidFill>
              </a:rPr>
              <a:t>Giải quyết </a:t>
            </a:r>
            <a:r>
              <a:rPr lang="vi-VN" sz="1400" dirty="0" smtClean="0">
                <a:solidFill>
                  <a:srgbClr val="333333"/>
                </a:solidFill>
              </a:rPr>
              <a:t>việc làm cho lao động</a:t>
            </a:r>
            <a:endParaRPr lang="en-US" sz="1400" b="1" dirty="0">
              <a:solidFill>
                <a:srgbClr val="333333"/>
              </a:solidFill>
            </a:endParaRPr>
          </a:p>
        </p:txBody>
      </p:sp>
      <p:sp>
        <p:nvSpPr>
          <p:cNvPr id="40992" name="Text Box 32"/>
          <p:cNvSpPr txBox="1">
            <a:spLocks noChangeArrowheads="1"/>
          </p:cNvSpPr>
          <p:nvPr/>
        </p:nvSpPr>
        <p:spPr bwMode="auto">
          <a:xfrm>
            <a:off x="5364530" y="5433031"/>
            <a:ext cx="2044700" cy="523220"/>
          </a:xfrm>
          <a:prstGeom prst="rect">
            <a:avLst/>
          </a:prstGeom>
          <a:noFill/>
          <a:ln w="9525" algn="ctr">
            <a:noFill/>
            <a:miter lim="800000"/>
            <a:headEnd/>
            <a:tailEnd/>
          </a:ln>
          <a:effectLst/>
        </p:spPr>
        <p:txBody>
          <a:bodyPr>
            <a:spAutoFit/>
          </a:bodyPr>
          <a:lstStyle/>
          <a:p>
            <a:pPr algn="ctr">
              <a:spcBef>
                <a:spcPct val="50000"/>
              </a:spcBef>
              <a:buFont typeface="Wingdings" pitchFamily="2" charset="2"/>
              <a:buChar char="Ø"/>
            </a:pPr>
            <a:r>
              <a:rPr lang="vi-VN" sz="1400" dirty="0" smtClean="0">
                <a:solidFill>
                  <a:srgbClr val="333333"/>
                </a:solidFill>
              </a:rPr>
              <a:t>Công nghiệp xây dựng và dịch vụ</a:t>
            </a:r>
            <a:endParaRPr lang="en-US" sz="1400" b="1" dirty="0">
              <a:solidFill>
                <a:srgbClr val="333333"/>
              </a:solidFill>
            </a:endParaRPr>
          </a:p>
        </p:txBody>
      </p:sp>
      <p:sp>
        <p:nvSpPr>
          <p:cNvPr id="40993" name="Text Box 33"/>
          <p:cNvSpPr txBox="1">
            <a:spLocks noChangeArrowheads="1"/>
          </p:cNvSpPr>
          <p:nvPr/>
        </p:nvSpPr>
        <p:spPr bwMode="auto">
          <a:xfrm>
            <a:off x="7183306" y="5362808"/>
            <a:ext cx="2054225" cy="738664"/>
          </a:xfrm>
          <a:prstGeom prst="rect">
            <a:avLst/>
          </a:prstGeom>
          <a:noFill/>
          <a:ln w="9525" algn="ctr">
            <a:noFill/>
            <a:miter lim="800000"/>
            <a:headEnd/>
            <a:tailEnd/>
          </a:ln>
          <a:effectLst/>
        </p:spPr>
        <p:txBody>
          <a:bodyPr>
            <a:spAutoFit/>
          </a:bodyPr>
          <a:lstStyle/>
          <a:p>
            <a:pPr algn="ctr">
              <a:spcBef>
                <a:spcPct val="50000"/>
              </a:spcBef>
              <a:buFont typeface="Wingdings" pitchFamily="2" charset="2"/>
              <a:buChar char="Ø"/>
            </a:pPr>
            <a:r>
              <a:rPr lang="vi-VN" sz="1400" b="1" dirty="0" smtClean="0">
                <a:solidFill>
                  <a:srgbClr val="333333"/>
                </a:solidFill>
              </a:rPr>
              <a:t>Phát triển kinh tế vùng, biển, bảo vệ tài nguyên</a:t>
            </a:r>
            <a:endParaRPr lang="en-US" sz="1400" b="1" dirty="0">
              <a:solidFill>
                <a:srgbClr val="333333"/>
              </a:solidFill>
            </a:endParaRPr>
          </a:p>
        </p:txBody>
      </p:sp>
    </p:spTree>
    <p:extLst>
      <p:ext uri="{BB962C8B-B14F-4D97-AF65-F5344CB8AC3E}">
        <p14:creationId xmlns:p14="http://schemas.microsoft.com/office/powerpoint/2010/main" val="1768989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5" name="Group 3"/>
          <p:cNvGrpSpPr>
            <a:grpSpLocks/>
          </p:cNvGrpSpPr>
          <p:nvPr/>
        </p:nvGrpSpPr>
        <p:grpSpPr bwMode="auto">
          <a:xfrm>
            <a:off x="2081028" y="3563439"/>
            <a:ext cx="4651375" cy="1113412"/>
            <a:chOff x="2530645" y="2460171"/>
            <a:chExt cx="4651820" cy="1219014"/>
          </a:xfrm>
        </p:grpSpPr>
        <p:pic>
          <p:nvPicPr>
            <p:cNvPr id="5167" name="Picture 4" descr="C:\Users\dell\Desktop\Icon sale page\Icon tĩnh\200wide.jpg"/>
            <p:cNvPicPr>
              <a:picLocks noChangeAspect="1" noChangeArrowheads="1"/>
            </p:cNvPicPr>
            <p:nvPr/>
          </p:nvPicPr>
          <p:blipFill>
            <a:blip r:embed="rId2">
              <a:extLst>
                <a:ext uri="{28A0092B-C50C-407E-A947-70E740481C1C}">
                  <a14:useLocalDpi xmlns:a14="http://schemas.microsoft.com/office/drawing/2010/main" val="0"/>
                </a:ext>
              </a:extLst>
            </a:blip>
            <a:srcRect l="14159"/>
            <a:stretch>
              <a:fillRect/>
            </a:stretch>
          </p:blipFill>
          <p:spPr bwMode="auto">
            <a:xfrm>
              <a:off x="3233624" y="3433093"/>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68" name="Group 11"/>
            <p:cNvGrpSpPr>
              <a:grpSpLocks/>
            </p:cNvGrpSpPr>
            <p:nvPr/>
          </p:nvGrpSpPr>
          <p:grpSpPr bwMode="auto">
            <a:xfrm>
              <a:off x="2530645" y="2460171"/>
              <a:ext cx="4651820" cy="1011238"/>
              <a:chOff x="2671148" y="1311915"/>
              <a:chExt cx="3938587" cy="1011238"/>
            </a:xfrm>
          </p:grpSpPr>
          <p:pic>
            <p:nvPicPr>
              <p:cNvPr id="51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le 13"/>
              <p:cNvSpPr/>
              <p:nvPr/>
            </p:nvSpPr>
            <p:spPr>
              <a:xfrm>
                <a:off x="2762555" y="1386516"/>
                <a:ext cx="3777280" cy="861882"/>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5127" name="Group 2"/>
          <p:cNvGrpSpPr>
            <a:grpSpLocks/>
          </p:cNvGrpSpPr>
          <p:nvPr/>
        </p:nvGrpSpPr>
        <p:grpSpPr bwMode="auto">
          <a:xfrm>
            <a:off x="2093726" y="2317948"/>
            <a:ext cx="4651375" cy="1175070"/>
            <a:chOff x="2530645" y="1066800"/>
            <a:chExt cx="4651820" cy="1220177"/>
          </a:xfrm>
        </p:grpSpPr>
        <p:pic>
          <p:nvPicPr>
            <p:cNvPr id="5161" name="Picture 4" descr="C:\Users\dell\Desktop\Icon sale page\Icon tĩnh\200wide.jpg"/>
            <p:cNvPicPr>
              <a:picLocks noChangeAspect="1" noChangeArrowheads="1"/>
            </p:cNvPicPr>
            <p:nvPr/>
          </p:nvPicPr>
          <p:blipFill>
            <a:blip r:embed="rId2">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62" name="Group 6"/>
            <p:cNvGrpSpPr>
              <a:grpSpLocks/>
            </p:cNvGrpSpPr>
            <p:nvPr/>
          </p:nvGrpSpPr>
          <p:grpSpPr bwMode="auto">
            <a:xfrm>
              <a:off x="2530645" y="1066800"/>
              <a:ext cx="4651820" cy="1011238"/>
              <a:chOff x="2671148" y="1311915"/>
              <a:chExt cx="3938587" cy="1011238"/>
            </a:xfrm>
          </p:grpSpPr>
          <p:pic>
            <p:nvPicPr>
              <p:cNvPr id="51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5129" name="Group 8"/>
          <p:cNvGrpSpPr>
            <a:grpSpLocks/>
          </p:cNvGrpSpPr>
          <p:nvPr/>
        </p:nvGrpSpPr>
        <p:grpSpPr bwMode="auto">
          <a:xfrm>
            <a:off x="2081027" y="4668350"/>
            <a:ext cx="4651375" cy="1129212"/>
            <a:chOff x="2530645" y="3933371"/>
            <a:chExt cx="4651820" cy="1238901"/>
          </a:xfrm>
        </p:grpSpPr>
        <p:pic>
          <p:nvPicPr>
            <p:cNvPr id="5153" name="Picture 4" descr="C:\Users\dell\Desktop\Icon sale page\Icon tĩnh\200wide.jpg"/>
            <p:cNvPicPr>
              <a:picLocks noChangeAspect="1" noChangeArrowheads="1"/>
            </p:cNvPicPr>
            <p:nvPr/>
          </p:nvPicPr>
          <p:blipFill>
            <a:blip r:embed="rId2">
              <a:extLst>
                <a:ext uri="{28A0092B-C50C-407E-A947-70E740481C1C}">
                  <a14:useLocalDpi xmlns:a14="http://schemas.microsoft.com/office/drawing/2010/main" val="0"/>
                </a:ext>
              </a:extLst>
            </a:blip>
            <a:srcRect l="14159"/>
            <a:stretch>
              <a:fillRect/>
            </a:stretch>
          </p:blipFill>
          <p:spPr bwMode="auto">
            <a:xfrm flipH="1">
              <a:off x="2656682" y="4926180"/>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54" name="Group 23"/>
            <p:cNvGrpSpPr>
              <a:grpSpLocks/>
            </p:cNvGrpSpPr>
            <p:nvPr/>
          </p:nvGrpSpPr>
          <p:grpSpPr bwMode="auto">
            <a:xfrm>
              <a:off x="2530645" y="3933371"/>
              <a:ext cx="4651820" cy="1011238"/>
              <a:chOff x="2671148" y="1311915"/>
              <a:chExt cx="3938587" cy="1011238"/>
            </a:xfrm>
          </p:grpSpPr>
          <p:pic>
            <p:nvPicPr>
              <p:cNvPr id="5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ounded Rectangle 25"/>
              <p:cNvSpPr/>
              <p:nvPr/>
            </p:nvSpPr>
            <p:spPr>
              <a:xfrm>
                <a:off x="2762555" y="1386471"/>
                <a:ext cx="3777280" cy="861362"/>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5130" name="Group 18"/>
          <p:cNvGrpSpPr>
            <a:grpSpLocks/>
          </p:cNvGrpSpPr>
          <p:nvPr/>
        </p:nvGrpSpPr>
        <p:grpSpPr bwMode="auto">
          <a:xfrm>
            <a:off x="2101710" y="5795321"/>
            <a:ext cx="4651375" cy="1146096"/>
            <a:chOff x="2530645" y="5343071"/>
            <a:chExt cx="4651820" cy="1224998"/>
          </a:xfrm>
        </p:grpSpPr>
        <p:pic>
          <p:nvPicPr>
            <p:cNvPr id="5149" name="Picture 4" descr="C:\Users\dell\Desktop\Icon sale page\Icon tĩnh\200wide.jpg"/>
            <p:cNvPicPr>
              <a:picLocks noChangeAspect="1" noChangeArrowheads="1"/>
            </p:cNvPicPr>
            <p:nvPr/>
          </p:nvPicPr>
          <p:blipFill>
            <a:blip r:embed="rId2">
              <a:extLst>
                <a:ext uri="{28A0092B-C50C-407E-A947-70E740481C1C}">
                  <a14:useLocalDpi xmlns:a14="http://schemas.microsoft.com/office/drawing/2010/main" val="0"/>
                </a:ext>
              </a:extLst>
            </a:blip>
            <a:srcRect l="14159"/>
            <a:stretch>
              <a:fillRect/>
            </a:stretch>
          </p:blipFill>
          <p:spPr bwMode="auto">
            <a:xfrm>
              <a:off x="3233624" y="6321977"/>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50" name="Group 37"/>
            <p:cNvGrpSpPr>
              <a:grpSpLocks/>
            </p:cNvGrpSpPr>
            <p:nvPr/>
          </p:nvGrpSpPr>
          <p:grpSpPr bwMode="auto">
            <a:xfrm>
              <a:off x="2530645" y="5343071"/>
              <a:ext cx="4651820" cy="1011238"/>
              <a:chOff x="2671148" y="1311915"/>
              <a:chExt cx="3938587" cy="1011238"/>
            </a:xfrm>
          </p:grpSpPr>
          <p:pic>
            <p:nvPicPr>
              <p:cNvPr id="51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Rounded Rectangle 39"/>
              <p:cNvSpPr/>
              <p:nvPr/>
            </p:nvSpPr>
            <p:spPr>
              <a:xfrm>
                <a:off x="2762555" y="1386493"/>
                <a:ext cx="3777280" cy="861624"/>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sp>
        <p:nvSpPr>
          <p:cNvPr id="5134" name="Rectangle 20"/>
          <p:cNvSpPr>
            <a:spLocks noChangeArrowheads="1"/>
          </p:cNvSpPr>
          <p:nvPr/>
        </p:nvSpPr>
        <p:spPr bwMode="auto">
          <a:xfrm>
            <a:off x="2347328" y="2635233"/>
            <a:ext cx="4203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buClr>
                <a:srgbClr val="D7181F"/>
              </a:buClr>
            </a:pPr>
            <a:r>
              <a:rPr lang="en-US" altLang="en-US" sz="1400" dirty="0">
                <a:solidFill>
                  <a:srgbClr val="593B1D"/>
                </a:solidFill>
                <a:latin typeface="Arial" panose="020B0604020202020204" pitchFamily="34" charset="0"/>
              </a:rPr>
              <a:t>2/ </a:t>
            </a:r>
            <a:r>
              <a:rPr lang="en-US" altLang="en-US" sz="1400" dirty="0" err="1">
                <a:solidFill>
                  <a:srgbClr val="593B1D"/>
                </a:solidFill>
                <a:latin typeface="Arial" panose="020B0604020202020204" pitchFamily="34" charset="0"/>
              </a:rPr>
              <a:t>Phát</a:t>
            </a:r>
            <a:r>
              <a:rPr lang="en-US" altLang="en-US" sz="1400" dirty="0">
                <a:solidFill>
                  <a:srgbClr val="593B1D"/>
                </a:solidFill>
                <a:latin typeface="Arial" panose="020B0604020202020204" pitchFamily="34" charset="0"/>
              </a:rPr>
              <a:t> </a:t>
            </a:r>
            <a:r>
              <a:rPr lang="en-US" altLang="en-US" sz="1400" dirty="0" err="1">
                <a:solidFill>
                  <a:srgbClr val="593B1D"/>
                </a:solidFill>
                <a:latin typeface="Arial" panose="020B0604020202020204" pitchFamily="34" charset="0"/>
              </a:rPr>
              <a:t>triển</a:t>
            </a:r>
            <a:r>
              <a:rPr lang="en-US" altLang="en-US" sz="1400" dirty="0">
                <a:solidFill>
                  <a:srgbClr val="593B1D"/>
                </a:solidFill>
                <a:latin typeface="Arial" panose="020B0604020202020204" pitchFamily="34" charset="0"/>
              </a:rPr>
              <a:t> </a:t>
            </a:r>
            <a:r>
              <a:rPr lang="en-US" altLang="en-US" sz="1400" dirty="0" err="1">
                <a:solidFill>
                  <a:srgbClr val="593B1D"/>
                </a:solidFill>
                <a:latin typeface="Arial" panose="020B0604020202020204" pitchFamily="34" charset="0"/>
              </a:rPr>
              <a:t>khoa</a:t>
            </a:r>
            <a:r>
              <a:rPr lang="en-US" altLang="en-US" sz="1400" dirty="0">
                <a:solidFill>
                  <a:srgbClr val="593B1D"/>
                </a:solidFill>
                <a:latin typeface="Arial" panose="020B0604020202020204" pitchFamily="34" charset="0"/>
              </a:rPr>
              <a:t> </a:t>
            </a:r>
            <a:r>
              <a:rPr lang="en-US" altLang="en-US" sz="1400" dirty="0" err="1">
                <a:solidFill>
                  <a:srgbClr val="593B1D"/>
                </a:solidFill>
                <a:latin typeface="Arial" panose="020B0604020202020204" pitchFamily="34" charset="0"/>
              </a:rPr>
              <a:t>học</a:t>
            </a:r>
            <a:r>
              <a:rPr lang="en-US" altLang="en-US" sz="1400" dirty="0">
                <a:solidFill>
                  <a:srgbClr val="593B1D"/>
                </a:solidFill>
                <a:latin typeface="Arial" panose="020B0604020202020204" pitchFamily="34" charset="0"/>
              </a:rPr>
              <a:t> - </a:t>
            </a:r>
            <a:r>
              <a:rPr lang="en-US" altLang="en-US" sz="1400" dirty="0" err="1">
                <a:solidFill>
                  <a:srgbClr val="593B1D"/>
                </a:solidFill>
                <a:latin typeface="Arial" panose="020B0604020202020204" pitchFamily="34" charset="0"/>
              </a:rPr>
              <a:t>công</a:t>
            </a:r>
            <a:r>
              <a:rPr lang="en-US" altLang="en-US" sz="1400" dirty="0">
                <a:solidFill>
                  <a:srgbClr val="593B1D"/>
                </a:solidFill>
                <a:latin typeface="Arial" panose="020B0604020202020204" pitchFamily="34" charset="0"/>
              </a:rPr>
              <a:t> </a:t>
            </a:r>
            <a:r>
              <a:rPr lang="en-US" altLang="en-US" sz="1400" dirty="0" err="1">
                <a:solidFill>
                  <a:srgbClr val="593B1D"/>
                </a:solidFill>
                <a:latin typeface="Arial" panose="020B0604020202020204" pitchFamily="34" charset="0"/>
              </a:rPr>
              <a:t>nghệ</a:t>
            </a:r>
            <a:r>
              <a:rPr lang="en-US" altLang="en-US" sz="1400" dirty="0">
                <a:solidFill>
                  <a:srgbClr val="593B1D"/>
                </a:solidFill>
                <a:latin typeface="Arial" panose="020B0604020202020204" pitchFamily="34" charset="0"/>
              </a:rPr>
              <a:t>.</a:t>
            </a:r>
          </a:p>
        </p:txBody>
      </p:sp>
      <p:sp>
        <p:nvSpPr>
          <p:cNvPr id="58" name="Rectangle 57"/>
          <p:cNvSpPr/>
          <p:nvPr/>
        </p:nvSpPr>
        <p:spPr>
          <a:xfrm>
            <a:off x="2286237" y="4916328"/>
            <a:ext cx="4419600" cy="307777"/>
          </a:xfrm>
          <a:prstGeom prst="rect">
            <a:avLst/>
          </a:prstGeom>
        </p:spPr>
        <p:txBody>
          <a:bodyPr wrap="square" anchor="ctr">
            <a:spAutoFit/>
          </a:bodyPr>
          <a:lstStyle/>
          <a:p>
            <a:pPr fontAlgn="auto">
              <a:spcBef>
                <a:spcPts val="0"/>
              </a:spcBef>
              <a:spcAft>
                <a:spcPts val="0"/>
              </a:spcAft>
              <a:defRPr/>
            </a:pPr>
            <a:r>
              <a:rPr lang="en-US" sz="1400" kern="0" dirty="0">
                <a:solidFill>
                  <a:srgbClr val="593B1D"/>
                </a:solidFill>
              </a:rPr>
              <a:t>4/ </a:t>
            </a:r>
            <a:r>
              <a:rPr lang="en-US" sz="1400" kern="0" dirty="0" err="1">
                <a:solidFill>
                  <a:srgbClr val="593B1D"/>
                </a:solidFill>
              </a:rPr>
              <a:t>Mở</a:t>
            </a:r>
            <a:r>
              <a:rPr lang="en-US" sz="1400" kern="0" dirty="0">
                <a:solidFill>
                  <a:srgbClr val="593B1D"/>
                </a:solidFill>
              </a:rPr>
              <a:t> </a:t>
            </a:r>
            <a:r>
              <a:rPr lang="en-US" sz="1400" kern="0" dirty="0" err="1">
                <a:solidFill>
                  <a:srgbClr val="593B1D"/>
                </a:solidFill>
              </a:rPr>
              <a:t>rộng</a:t>
            </a:r>
            <a:r>
              <a:rPr lang="en-US" sz="1400" kern="0" dirty="0">
                <a:solidFill>
                  <a:srgbClr val="593B1D"/>
                </a:solidFill>
              </a:rPr>
              <a:t> </a:t>
            </a:r>
            <a:r>
              <a:rPr lang="en-US" sz="1400" kern="0" dirty="0" err="1">
                <a:solidFill>
                  <a:srgbClr val="593B1D"/>
                </a:solidFill>
              </a:rPr>
              <a:t>và</a:t>
            </a:r>
            <a:r>
              <a:rPr lang="en-US" sz="1400" kern="0" dirty="0">
                <a:solidFill>
                  <a:srgbClr val="593B1D"/>
                </a:solidFill>
              </a:rPr>
              <a:t> </a:t>
            </a:r>
            <a:r>
              <a:rPr lang="en-US" sz="1400" kern="0" dirty="0" err="1">
                <a:solidFill>
                  <a:srgbClr val="593B1D"/>
                </a:solidFill>
              </a:rPr>
              <a:t>nâng</a:t>
            </a:r>
            <a:r>
              <a:rPr lang="en-US" sz="1400" kern="0" dirty="0">
                <a:solidFill>
                  <a:srgbClr val="593B1D"/>
                </a:solidFill>
              </a:rPr>
              <a:t> </a:t>
            </a:r>
            <a:r>
              <a:rPr lang="en-US" sz="1400" kern="0" dirty="0" err="1">
                <a:solidFill>
                  <a:srgbClr val="593B1D"/>
                </a:solidFill>
              </a:rPr>
              <a:t>cao</a:t>
            </a:r>
            <a:r>
              <a:rPr lang="en-US" sz="1400" kern="0" dirty="0">
                <a:solidFill>
                  <a:srgbClr val="593B1D"/>
                </a:solidFill>
              </a:rPr>
              <a:t> </a:t>
            </a:r>
            <a:r>
              <a:rPr lang="en-US" sz="1400" kern="0" dirty="0" err="1">
                <a:solidFill>
                  <a:srgbClr val="593B1D"/>
                </a:solidFill>
              </a:rPr>
              <a:t>hiệu</a:t>
            </a:r>
            <a:r>
              <a:rPr lang="en-US" sz="1400" kern="0" dirty="0">
                <a:solidFill>
                  <a:srgbClr val="593B1D"/>
                </a:solidFill>
              </a:rPr>
              <a:t> </a:t>
            </a:r>
            <a:r>
              <a:rPr lang="en-US" sz="1400" kern="0" dirty="0" err="1">
                <a:solidFill>
                  <a:srgbClr val="593B1D"/>
                </a:solidFill>
              </a:rPr>
              <a:t>quả</a:t>
            </a:r>
            <a:r>
              <a:rPr lang="en-US" sz="1400" kern="0" dirty="0">
                <a:solidFill>
                  <a:srgbClr val="593B1D"/>
                </a:solidFill>
              </a:rPr>
              <a:t> </a:t>
            </a:r>
            <a:r>
              <a:rPr lang="en-US" sz="1400" kern="0" dirty="0" err="1">
                <a:solidFill>
                  <a:srgbClr val="593B1D"/>
                </a:solidFill>
              </a:rPr>
              <a:t>kinh</a:t>
            </a:r>
            <a:r>
              <a:rPr lang="en-US" sz="1400" kern="0" dirty="0">
                <a:solidFill>
                  <a:srgbClr val="593B1D"/>
                </a:solidFill>
              </a:rPr>
              <a:t> </a:t>
            </a:r>
            <a:r>
              <a:rPr lang="en-US" sz="1400" kern="0" dirty="0" err="1">
                <a:solidFill>
                  <a:srgbClr val="593B1D"/>
                </a:solidFill>
              </a:rPr>
              <a:t>tế</a:t>
            </a:r>
            <a:r>
              <a:rPr lang="en-US" sz="1400" kern="0" dirty="0">
                <a:solidFill>
                  <a:srgbClr val="593B1D"/>
                </a:solidFill>
              </a:rPr>
              <a:t> </a:t>
            </a:r>
            <a:r>
              <a:rPr lang="en-US" sz="1400" kern="0" dirty="0" err="1">
                <a:solidFill>
                  <a:srgbClr val="593B1D"/>
                </a:solidFill>
              </a:rPr>
              <a:t>đối</a:t>
            </a:r>
            <a:r>
              <a:rPr lang="en-US" sz="1400" kern="0" dirty="0">
                <a:solidFill>
                  <a:srgbClr val="593B1D"/>
                </a:solidFill>
              </a:rPr>
              <a:t> </a:t>
            </a:r>
            <a:r>
              <a:rPr lang="en-US" sz="1400" kern="0" dirty="0" err="1">
                <a:solidFill>
                  <a:srgbClr val="593B1D"/>
                </a:solidFill>
              </a:rPr>
              <a:t>ngoại</a:t>
            </a:r>
            <a:endParaRPr lang="en-US" sz="1400" kern="0" dirty="0">
              <a:solidFill>
                <a:srgbClr val="593B1D"/>
              </a:solidFill>
              <a:latin typeface="Arial" pitchFamily="34" charset="0"/>
            </a:endParaRPr>
          </a:p>
        </p:txBody>
      </p:sp>
      <p:sp>
        <p:nvSpPr>
          <p:cNvPr id="60" name="Rectangle 59"/>
          <p:cNvSpPr/>
          <p:nvPr/>
        </p:nvSpPr>
        <p:spPr>
          <a:xfrm>
            <a:off x="2251961" y="5918671"/>
            <a:ext cx="4350872" cy="738664"/>
          </a:xfrm>
          <a:prstGeom prst="rect">
            <a:avLst/>
          </a:prstGeom>
        </p:spPr>
        <p:txBody>
          <a:bodyPr wrap="square" anchor="ctr">
            <a:spAutoFit/>
          </a:bodyPr>
          <a:lstStyle/>
          <a:p>
            <a:pPr algn="just" fontAlgn="auto">
              <a:spcBef>
                <a:spcPts val="0"/>
              </a:spcBef>
              <a:spcAft>
                <a:spcPts val="0"/>
              </a:spcAft>
              <a:defRPr/>
            </a:pPr>
            <a:r>
              <a:rPr lang="vi-VN" sz="1400" kern="0" dirty="0">
                <a:solidFill>
                  <a:srgbClr val="593B1D"/>
                </a:solidFill>
              </a:rPr>
              <a:t>5/ Bảo đảm ổn định về chính trị, kinh tế, xã hội; tăng cường vai trò lãnh đạo của Đảng và nâng cao hiệu lực quản lý của nhà nước</a:t>
            </a:r>
            <a:endParaRPr lang="en-US" sz="1400" kern="0" dirty="0">
              <a:solidFill>
                <a:srgbClr val="593B1D"/>
              </a:solidFill>
              <a:latin typeface="Arial" pitchFamily="34" charset="0"/>
            </a:endParaRPr>
          </a:p>
        </p:txBody>
      </p:sp>
      <p:sp>
        <p:nvSpPr>
          <p:cNvPr id="51" name="Rectangle 20"/>
          <p:cNvSpPr>
            <a:spLocks noChangeArrowheads="1"/>
          </p:cNvSpPr>
          <p:nvPr/>
        </p:nvSpPr>
        <p:spPr bwMode="auto">
          <a:xfrm>
            <a:off x="2368094" y="3734648"/>
            <a:ext cx="42037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buClr>
                <a:srgbClr val="D7181F"/>
              </a:buClr>
            </a:pPr>
            <a:r>
              <a:rPr lang="vi-VN" altLang="en-US" sz="1400" dirty="0">
                <a:solidFill>
                  <a:srgbClr val="593B1D"/>
                </a:solidFill>
                <a:latin typeface="Arial" panose="020B0604020202020204" pitchFamily="34" charset="0"/>
              </a:rPr>
              <a:t>3/ Tạo lập nguồn vố đầu tư cho đẩy mạnh CNH – HĐH gắn với phát triển kinh tế tri thức</a:t>
            </a:r>
            <a:endParaRPr lang="en-US" altLang="en-US" sz="1400" dirty="0">
              <a:solidFill>
                <a:srgbClr val="593B1D"/>
              </a:solidFill>
              <a:latin typeface="Arial" panose="020B0604020202020204" pitchFamily="34" charset="0"/>
            </a:endParaRPr>
          </a:p>
        </p:txBody>
      </p:sp>
      <p:grpSp>
        <p:nvGrpSpPr>
          <p:cNvPr id="54" name="Group 8"/>
          <p:cNvGrpSpPr>
            <a:grpSpLocks/>
          </p:cNvGrpSpPr>
          <p:nvPr/>
        </p:nvGrpSpPr>
        <p:grpSpPr bwMode="auto">
          <a:xfrm>
            <a:off x="2114409" y="1165835"/>
            <a:ext cx="4651375" cy="1156561"/>
            <a:chOff x="2530645" y="3933371"/>
            <a:chExt cx="4651820" cy="1238901"/>
          </a:xfrm>
        </p:grpSpPr>
        <p:pic>
          <p:nvPicPr>
            <p:cNvPr id="62" name="Picture 4" descr="C:\Users\dell\Desktop\Icon sale page\Icon tĩnh\200wide.jpg"/>
            <p:cNvPicPr>
              <a:picLocks noChangeAspect="1" noChangeArrowheads="1"/>
            </p:cNvPicPr>
            <p:nvPr/>
          </p:nvPicPr>
          <p:blipFill>
            <a:blip r:embed="rId2">
              <a:extLst>
                <a:ext uri="{28A0092B-C50C-407E-A947-70E740481C1C}">
                  <a14:useLocalDpi xmlns:a14="http://schemas.microsoft.com/office/drawing/2010/main" val="0"/>
                </a:ext>
              </a:extLst>
            </a:blip>
            <a:srcRect l="14159"/>
            <a:stretch>
              <a:fillRect/>
            </a:stretch>
          </p:blipFill>
          <p:spPr bwMode="auto">
            <a:xfrm flipH="1">
              <a:off x="2656682" y="4926180"/>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oup 23"/>
            <p:cNvGrpSpPr>
              <a:grpSpLocks/>
            </p:cNvGrpSpPr>
            <p:nvPr/>
          </p:nvGrpSpPr>
          <p:grpSpPr bwMode="auto">
            <a:xfrm>
              <a:off x="2530645" y="3933371"/>
              <a:ext cx="4651820" cy="1011238"/>
              <a:chOff x="2671148" y="1311915"/>
              <a:chExt cx="3938587" cy="1011238"/>
            </a:xfrm>
          </p:grpSpPr>
          <p:pic>
            <p:nvPicPr>
              <p:cNvPr id="6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Rounded Rectangle 65"/>
              <p:cNvSpPr/>
              <p:nvPr/>
            </p:nvSpPr>
            <p:spPr>
              <a:xfrm>
                <a:off x="2762555" y="1386471"/>
                <a:ext cx="3777280" cy="861362"/>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67" name="Group 16"/>
          <p:cNvGrpSpPr>
            <a:grpSpLocks/>
          </p:cNvGrpSpPr>
          <p:nvPr/>
        </p:nvGrpSpPr>
        <p:grpSpPr bwMode="auto">
          <a:xfrm>
            <a:off x="1828800" y="34834"/>
            <a:ext cx="5334000" cy="955766"/>
            <a:chOff x="1388" y="1159"/>
            <a:chExt cx="2952" cy="228"/>
          </a:xfrm>
        </p:grpSpPr>
        <p:sp>
          <p:nvSpPr>
            <p:cNvPr id="68" name="AutoShape 17"/>
            <p:cNvSpPr>
              <a:spLocks noChangeArrowheads="1"/>
            </p:cNvSpPr>
            <p:nvPr/>
          </p:nvSpPr>
          <p:spPr bwMode="ltGray">
            <a:xfrm>
              <a:off x="1388" y="1159"/>
              <a:ext cx="2952" cy="228"/>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endParaRPr lang="en-US" dirty="0"/>
            </a:p>
          </p:txBody>
        </p:sp>
        <p:grpSp>
          <p:nvGrpSpPr>
            <p:cNvPr id="69" name="Group 18"/>
            <p:cNvGrpSpPr>
              <a:grpSpLocks/>
            </p:cNvGrpSpPr>
            <p:nvPr/>
          </p:nvGrpSpPr>
          <p:grpSpPr bwMode="auto">
            <a:xfrm>
              <a:off x="1395" y="1166"/>
              <a:ext cx="2941" cy="211"/>
              <a:chOff x="1395" y="1166"/>
              <a:chExt cx="2941" cy="211"/>
            </a:xfrm>
          </p:grpSpPr>
          <p:sp>
            <p:nvSpPr>
              <p:cNvPr id="70" name="AutoShape 19"/>
              <p:cNvSpPr>
                <a:spLocks noChangeArrowheads="1"/>
              </p:cNvSpPr>
              <p:nvPr/>
            </p:nvSpPr>
            <p:spPr bwMode="ltGray">
              <a:xfrm>
                <a:off x="1395" y="1322"/>
                <a:ext cx="2941" cy="55"/>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endParaRPr lang="en-US" dirty="0"/>
              </a:p>
            </p:txBody>
          </p:sp>
          <p:sp>
            <p:nvSpPr>
              <p:cNvPr id="71" name="AutoShape 20"/>
              <p:cNvSpPr>
                <a:spLocks noChangeArrowheads="1"/>
              </p:cNvSpPr>
              <p:nvPr/>
            </p:nvSpPr>
            <p:spPr bwMode="ltGray">
              <a:xfrm>
                <a:off x="1395" y="1166"/>
                <a:ext cx="2941" cy="55"/>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endParaRPr lang="en-US" dirty="0"/>
              </a:p>
            </p:txBody>
          </p:sp>
        </p:grpSp>
      </p:grpSp>
      <p:sp>
        <p:nvSpPr>
          <p:cNvPr id="72" name="TextBox 71"/>
          <p:cNvSpPr txBox="1"/>
          <p:nvPr/>
        </p:nvSpPr>
        <p:spPr>
          <a:xfrm>
            <a:off x="3044179" y="96358"/>
            <a:ext cx="4267200" cy="1077218"/>
          </a:xfrm>
          <a:prstGeom prst="rect">
            <a:avLst/>
          </a:prstGeom>
          <a:noFill/>
        </p:spPr>
        <p:txBody>
          <a:bodyPr wrap="square" rtlCol="0">
            <a:spAutoFit/>
          </a:bodyPr>
          <a:lstStyle/>
          <a:p>
            <a:r>
              <a:rPr lang="en-US" sz="1600" dirty="0" err="1" smtClean="0">
                <a:solidFill>
                  <a:srgbClr val="7030A0"/>
                </a:solidFill>
                <a:latin typeface="Times New Roman" panose="02020603050405020304" pitchFamily="18" charset="0"/>
                <a:cs typeface="Times New Roman" panose="02020603050405020304" pitchFamily="18" charset="0"/>
              </a:rPr>
              <a:t>Những</a:t>
            </a:r>
            <a:r>
              <a:rPr lang="en-US" sz="1600" dirty="0" smtClean="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điều</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kiện</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tiền</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đề</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để</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đẩy</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mạnh</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công</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nghiệp</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hóa</a:t>
            </a:r>
            <a:r>
              <a:rPr lang="en-US" sz="1600" dirty="0">
                <a:solidFill>
                  <a:srgbClr val="7030A0"/>
                </a:solidFill>
                <a:latin typeface="Times New Roman" panose="02020603050405020304" pitchFamily="18" charset="0"/>
                <a:cs typeface="Times New Roman" panose="02020603050405020304" pitchFamily="18" charset="0"/>
              </a:rPr>
              <a:t> – </a:t>
            </a:r>
            <a:r>
              <a:rPr lang="en-US" sz="1600" dirty="0" err="1">
                <a:solidFill>
                  <a:srgbClr val="7030A0"/>
                </a:solidFill>
                <a:latin typeface="Times New Roman" panose="02020603050405020304" pitchFamily="18" charset="0"/>
                <a:cs typeface="Times New Roman" panose="02020603050405020304" pitchFamily="18" charset="0"/>
              </a:rPr>
              <a:t>hiện</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đại</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hóa</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gắn</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với</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phát</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triển</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kinh</a:t>
            </a:r>
            <a:r>
              <a:rPr lang="en-US" sz="1600" dirty="0">
                <a:solidFill>
                  <a:srgbClr val="7030A0"/>
                </a:solidFill>
                <a:latin typeface="Times New Roman" panose="02020603050405020304" pitchFamily="18" charset="0"/>
                <a:cs typeface="Times New Roman" panose="02020603050405020304" pitchFamily="18" charset="0"/>
              </a:rPr>
              <a:t> </a:t>
            </a:r>
            <a:r>
              <a:rPr lang="en-US" sz="1600" dirty="0" err="1">
                <a:solidFill>
                  <a:srgbClr val="7030A0"/>
                </a:solidFill>
                <a:latin typeface="Times New Roman" panose="02020603050405020304" pitchFamily="18" charset="0"/>
                <a:cs typeface="Times New Roman" panose="02020603050405020304" pitchFamily="18" charset="0"/>
              </a:rPr>
              <a:t>tế</a:t>
            </a:r>
            <a:r>
              <a:rPr lang="en-US" sz="1600" dirty="0">
                <a:solidFill>
                  <a:srgbClr val="7030A0"/>
                </a:solidFill>
                <a:latin typeface="Times New Roman" panose="02020603050405020304" pitchFamily="18" charset="0"/>
                <a:cs typeface="Times New Roman" panose="02020603050405020304" pitchFamily="18" charset="0"/>
              </a:rPr>
              <a:t> tri </a:t>
            </a:r>
            <a:r>
              <a:rPr lang="en-US" sz="1600" dirty="0" err="1">
                <a:solidFill>
                  <a:srgbClr val="7030A0"/>
                </a:solidFill>
                <a:latin typeface="Times New Roman" panose="02020603050405020304" pitchFamily="18" charset="0"/>
                <a:cs typeface="Times New Roman" panose="02020603050405020304" pitchFamily="18" charset="0"/>
              </a:rPr>
              <a:t>thức</a:t>
            </a:r>
            <a:r>
              <a:rPr lang="en-US" sz="1600" dirty="0">
                <a:solidFill>
                  <a:srgbClr val="7030A0"/>
                </a:solidFill>
                <a:latin typeface="Times New Roman" panose="02020603050405020304" pitchFamily="18" charset="0"/>
                <a:cs typeface="Times New Roman" panose="02020603050405020304" pitchFamily="18" charset="0"/>
              </a:rPr>
              <a:t> ở </a:t>
            </a:r>
            <a:r>
              <a:rPr lang="en-US" sz="1600" dirty="0" err="1">
                <a:solidFill>
                  <a:srgbClr val="7030A0"/>
                </a:solidFill>
                <a:latin typeface="Times New Roman" panose="02020603050405020304" pitchFamily="18" charset="0"/>
                <a:cs typeface="Times New Roman" panose="02020603050405020304" pitchFamily="18" charset="0"/>
              </a:rPr>
              <a:t>Việt</a:t>
            </a:r>
            <a:r>
              <a:rPr lang="en-US" sz="1600" dirty="0">
                <a:solidFill>
                  <a:srgbClr val="7030A0"/>
                </a:solidFill>
                <a:latin typeface="Times New Roman" panose="02020603050405020304" pitchFamily="18" charset="0"/>
                <a:cs typeface="Times New Roman" panose="02020603050405020304" pitchFamily="18" charset="0"/>
              </a:rPr>
              <a:t> Nam</a:t>
            </a:r>
          </a:p>
          <a:p>
            <a:endParaRPr lang="en-US" sz="1600" dirty="0"/>
          </a:p>
        </p:txBody>
      </p:sp>
      <p:sp>
        <p:nvSpPr>
          <p:cNvPr id="73" name="Rectangle 20"/>
          <p:cNvSpPr>
            <a:spLocks noChangeArrowheads="1"/>
          </p:cNvSpPr>
          <p:nvPr/>
        </p:nvSpPr>
        <p:spPr bwMode="auto">
          <a:xfrm>
            <a:off x="2325548" y="1436339"/>
            <a:ext cx="4203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buClr>
                <a:srgbClr val="D7181F"/>
              </a:buClr>
            </a:pPr>
            <a:r>
              <a:rPr lang="vi-VN" altLang="en-US" sz="1400" dirty="0">
                <a:solidFill>
                  <a:srgbClr val="593B1D"/>
                </a:solidFill>
                <a:latin typeface="Arial" panose="020B0604020202020204" pitchFamily="34" charset="0"/>
              </a:rPr>
              <a:t>1/ Ưu tiên phát triển nguồn lực chất lượng </a:t>
            </a:r>
            <a:r>
              <a:rPr lang="vi-VN" altLang="en-US" sz="1400" dirty="0" smtClean="0">
                <a:solidFill>
                  <a:srgbClr val="593B1D"/>
                </a:solidFill>
                <a:latin typeface="Arial" panose="020B0604020202020204" pitchFamily="34" charset="0"/>
              </a:rPr>
              <a:t>cao</a:t>
            </a:r>
            <a:endParaRPr lang="en-US" altLang="en-US" sz="1400" dirty="0">
              <a:solidFill>
                <a:srgbClr val="593B1D"/>
              </a:solidFill>
              <a:latin typeface="Arial" panose="020B0604020202020204" pitchFamily="34" charset="0"/>
            </a:endParaRPr>
          </a:p>
        </p:txBody>
      </p:sp>
      <p:sp>
        <p:nvSpPr>
          <p:cNvPr id="38" name="AutoShape 20"/>
          <p:cNvSpPr>
            <a:spLocks noChangeArrowheads="1"/>
          </p:cNvSpPr>
          <p:nvPr/>
        </p:nvSpPr>
        <p:spPr bwMode="gray">
          <a:xfrm>
            <a:off x="1894598" y="88539"/>
            <a:ext cx="1001002" cy="815874"/>
          </a:xfrm>
          <a:prstGeom prst="roundRect">
            <a:avLst>
              <a:gd name="adj" fmla="val 11921"/>
            </a:avLst>
          </a:prstGeom>
          <a:solidFill>
            <a:srgbClr val="7030A0"/>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39" name="Text Box 22"/>
          <p:cNvSpPr txBox="1">
            <a:spLocks noChangeArrowheads="1"/>
          </p:cNvSpPr>
          <p:nvPr/>
        </p:nvSpPr>
        <p:spPr bwMode="gray">
          <a:xfrm>
            <a:off x="2153204" y="238329"/>
            <a:ext cx="523029" cy="52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vi-VN" sz="2800" dirty="0" smtClean="0">
                <a:solidFill>
                  <a:srgbClr val="FFFFFF"/>
                </a:solidFill>
                <a:effectLst>
                  <a:outerShdw blurRad="38100" dist="38100" dir="2700000" algn="tl">
                    <a:srgbClr val="C0C0C0"/>
                  </a:outerShdw>
                </a:effectLst>
                <a:latin typeface="Arial" charset="0"/>
                <a:cs typeface="+mn-cs"/>
              </a:rPr>
              <a:t>IV</a:t>
            </a:r>
            <a:endParaRPr lang="en-US" sz="2800" dirty="0">
              <a:solidFill>
                <a:srgbClr val="FFFFFF"/>
              </a:solidFill>
              <a:effectLst>
                <a:outerShdw blurRad="38100" dist="38100" dir="2700000" algn="tl">
                  <a:srgbClr val="C0C0C0"/>
                </a:outerShdw>
              </a:effectLst>
              <a:latin typeface="Arial" charset="0"/>
              <a:cs typeface="+mn-cs"/>
            </a:endParaRPr>
          </a:p>
        </p:txBody>
      </p:sp>
      <p:sp>
        <p:nvSpPr>
          <p:cNvPr id="41" name="Freeform 21"/>
          <p:cNvSpPr>
            <a:spLocks/>
          </p:cNvSpPr>
          <p:nvPr/>
        </p:nvSpPr>
        <p:spPr bwMode="gray">
          <a:xfrm>
            <a:off x="1931701" y="120965"/>
            <a:ext cx="539947" cy="50968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latin typeface="Arial" charset="0"/>
              <a:cs typeface="+mn-cs"/>
            </a:endParaRPr>
          </a:p>
        </p:txBody>
      </p:sp>
      <p:sp>
        <p:nvSpPr>
          <p:cNvPr id="4" name="Rectangular Callout 3"/>
          <p:cNvSpPr/>
          <p:nvPr/>
        </p:nvSpPr>
        <p:spPr bwMode="auto">
          <a:xfrm>
            <a:off x="6952463" y="1153012"/>
            <a:ext cx="2057400" cy="939647"/>
          </a:xfrm>
          <a:prstGeom prst="wedgeRectCallout">
            <a:avLst>
              <a:gd name="adj1" fmla="val -56812"/>
              <a:gd name="adj2" fmla="val 195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vi-VN" sz="1400" dirty="0" smtClean="0">
                <a:latin typeface="Times New Roman" panose="02020603050405020304" pitchFamily="18" charset="0"/>
                <a:cs typeface="Times New Roman" panose="02020603050405020304" pitchFamily="18" charset="0"/>
              </a:rPr>
              <a:t>Cải cách giáo dục, khuyến khích học tập, nâng cao chất lượng lao động</a:t>
            </a:r>
            <a:endParaRPr kumimoji="0" 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ular Callout 4"/>
          <p:cNvSpPr/>
          <p:nvPr/>
        </p:nvSpPr>
        <p:spPr bwMode="auto">
          <a:xfrm>
            <a:off x="6952463" y="2309239"/>
            <a:ext cx="2057400" cy="901195"/>
          </a:xfrm>
          <a:prstGeom prst="wedgeRectCallout">
            <a:avLst>
              <a:gd name="adj1" fmla="val -58082"/>
              <a:gd name="adj2" fmla="val 645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vi-VN" sz="1400" dirty="0" smtClean="0">
                <a:latin typeface="Times New Roman" panose="02020603050405020304" pitchFamily="18" charset="0"/>
                <a:cs typeface="Times New Roman" panose="02020603050405020304" pitchFamily="18" charset="0"/>
              </a:rPr>
              <a:t>Đẩy mạnh nghiên cứu KH, xây dựng tiềm lực, đổi mới cơ chế, phát triển thị trường</a:t>
            </a:r>
            <a:endParaRPr kumimoji="0" 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Rectangular Callout 44"/>
          <p:cNvSpPr/>
          <p:nvPr/>
        </p:nvSpPr>
        <p:spPr bwMode="auto">
          <a:xfrm>
            <a:off x="6952463" y="3525968"/>
            <a:ext cx="2057400" cy="939647"/>
          </a:xfrm>
          <a:prstGeom prst="wedgeRectCallout">
            <a:avLst>
              <a:gd name="adj1" fmla="val -56812"/>
              <a:gd name="adj2" fmla="val 195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vi-VN" sz="1400" dirty="0" smtClean="0">
                <a:latin typeface="Times New Roman" panose="02020603050405020304" pitchFamily="18" charset="0"/>
                <a:cs typeface="Times New Roman" panose="02020603050405020304" pitchFamily="18" charset="0"/>
              </a:rPr>
              <a:t>Nâng cao hiệu quả sản xuất kinh doanh, thu hút vốn đầu tư nước ngoài</a:t>
            </a:r>
            <a:endParaRPr kumimoji="0" 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6" name="Rectangular Callout 45"/>
          <p:cNvSpPr/>
          <p:nvPr/>
        </p:nvSpPr>
        <p:spPr bwMode="auto">
          <a:xfrm>
            <a:off x="6961172" y="4676851"/>
            <a:ext cx="2057400" cy="939647"/>
          </a:xfrm>
          <a:prstGeom prst="wedgeRectCallout">
            <a:avLst>
              <a:gd name="adj1" fmla="val -56812"/>
              <a:gd name="adj2" fmla="val 195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vi-VN" sz="1400" dirty="0" smtClean="0">
                <a:latin typeface="Times New Roman" panose="02020603050405020304" pitchFamily="18" charset="0"/>
                <a:cs typeface="Times New Roman" panose="02020603050405020304" pitchFamily="18" charset="0"/>
              </a:rPr>
              <a:t>Hợp tác quốc tế nhiều lĩnh vực, kết hợp sức mạnh dân tộc và thời đại</a:t>
            </a:r>
            <a:endParaRPr kumimoji="0" 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7" name="Rectangular Callout 46"/>
          <p:cNvSpPr/>
          <p:nvPr/>
        </p:nvSpPr>
        <p:spPr bwMode="auto">
          <a:xfrm>
            <a:off x="6969881" y="5798334"/>
            <a:ext cx="2057400" cy="939647"/>
          </a:xfrm>
          <a:prstGeom prst="wedgeRectCallout">
            <a:avLst>
              <a:gd name="adj1" fmla="val -56812"/>
              <a:gd name="adj2" fmla="val 195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vi-VN" sz="1400" dirty="0" smtClean="0">
                <a:latin typeface="Times New Roman" panose="02020603050405020304" pitchFamily="18" charset="0"/>
                <a:cs typeface="Times New Roman" panose="02020603050405020304" pitchFamily="18" charset="0"/>
              </a:rPr>
              <a:t>Hoàn thiện cơ chế, chính sách, các tổ chức</a:t>
            </a:r>
            <a:endParaRPr kumimoji="0" 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321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17132" y="1157634"/>
            <a:ext cx="4541837" cy="457200"/>
          </a:xfrm>
        </p:spPr>
        <p:txBody>
          <a:bodyPr/>
          <a:lstStyle/>
          <a:p>
            <a:pPr algn="l" eaLnBrk="1" hangingPunct="1"/>
            <a:r>
              <a:rPr lang="vi-VN" altLang="en-US" sz="2400" b="1" dirty="0" smtClean="0">
                <a:solidFill>
                  <a:srgbClr val="6E8F15"/>
                </a:solidFill>
              </a:rPr>
              <a:t>Kết quả</a:t>
            </a:r>
            <a:endParaRPr lang="en-US" altLang="en-US" sz="2400" b="1" dirty="0" smtClean="0">
              <a:solidFill>
                <a:srgbClr val="6E8F15"/>
              </a:solidFill>
            </a:endParaRPr>
          </a:p>
        </p:txBody>
      </p:sp>
      <p:sp>
        <p:nvSpPr>
          <p:cNvPr id="4" name="Freeform 3"/>
          <p:cNvSpPr>
            <a:spLocks/>
          </p:cNvSpPr>
          <p:nvPr/>
        </p:nvSpPr>
        <p:spPr bwMode="gray">
          <a:xfrm>
            <a:off x="5892800" y="1247775"/>
            <a:ext cx="1339850" cy="1057275"/>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hlink">
                  <a:gamma/>
                  <a:tint val="90980"/>
                  <a:invGamma/>
                  <a:alpha val="32001"/>
                </a:schemeClr>
              </a:gs>
              <a:gs pos="100000">
                <a:schemeClr va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pPr eaLnBrk="1" hangingPunct="1">
              <a:defRPr/>
            </a:pPr>
            <a:endParaRPr lang="en-US">
              <a:latin typeface="Arial" charset="0"/>
              <a:cs typeface="+mn-cs"/>
            </a:endParaRPr>
          </a:p>
        </p:txBody>
      </p:sp>
      <p:sp>
        <p:nvSpPr>
          <p:cNvPr id="13" name="Freeform 12"/>
          <p:cNvSpPr>
            <a:spLocks/>
          </p:cNvSpPr>
          <p:nvPr/>
        </p:nvSpPr>
        <p:spPr bwMode="gray">
          <a:xfrm>
            <a:off x="3532188" y="1706563"/>
            <a:ext cx="1341437" cy="1058862"/>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pPr eaLnBrk="1" hangingPunct="1">
              <a:defRPr/>
            </a:pPr>
            <a:endParaRPr lang="en-US">
              <a:latin typeface="Arial" charset="0"/>
              <a:cs typeface="+mn-cs"/>
            </a:endParaRPr>
          </a:p>
        </p:txBody>
      </p:sp>
      <p:grpSp>
        <p:nvGrpSpPr>
          <p:cNvPr id="35" name="Nhóm 34"/>
          <p:cNvGrpSpPr/>
          <p:nvPr/>
        </p:nvGrpSpPr>
        <p:grpSpPr>
          <a:xfrm>
            <a:off x="2089264" y="2798368"/>
            <a:ext cx="2098787" cy="3373831"/>
            <a:chOff x="2118292" y="2769341"/>
            <a:chExt cx="2098787" cy="3039322"/>
          </a:xfrm>
          <a:effectLst>
            <a:outerShdw blurRad="76200" dir="18900000" sy="23000" kx="-1200000" algn="bl" rotWithShape="0">
              <a:prstClr val="black">
                <a:alpha val="20000"/>
              </a:prstClr>
            </a:outerShdw>
          </a:effectLst>
        </p:grpSpPr>
        <p:sp>
          <p:nvSpPr>
            <p:cNvPr id="17" name="AutoShape 16"/>
            <p:cNvSpPr>
              <a:spLocks noChangeArrowheads="1"/>
            </p:cNvSpPr>
            <p:nvPr/>
          </p:nvSpPr>
          <p:spPr bwMode="auto">
            <a:xfrm>
              <a:off x="2118292" y="2923194"/>
              <a:ext cx="2098787" cy="2885469"/>
            </a:xfrm>
            <a:prstGeom prst="roundRect">
              <a:avLst>
                <a:gd name="adj" fmla="val 4690"/>
              </a:avLst>
            </a:prstGeom>
            <a:noFill/>
            <a:ln w="57150">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18" name="AutoShape 17"/>
            <p:cNvSpPr>
              <a:spLocks noChangeArrowheads="1"/>
            </p:cNvSpPr>
            <p:nvPr/>
          </p:nvSpPr>
          <p:spPr bwMode="gray">
            <a:xfrm>
              <a:off x="2315688" y="2792564"/>
              <a:ext cx="1703994" cy="262711"/>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19" name="AutoShape 18"/>
            <p:cNvSpPr>
              <a:spLocks noChangeArrowheads="1"/>
            </p:cNvSpPr>
            <p:nvPr/>
          </p:nvSpPr>
          <p:spPr bwMode="auto">
            <a:xfrm flipH="1">
              <a:off x="3855670" y="2857879"/>
              <a:ext cx="65315"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20" name="AutoShape 19"/>
            <p:cNvSpPr>
              <a:spLocks noChangeArrowheads="1"/>
            </p:cNvSpPr>
            <p:nvPr/>
          </p:nvSpPr>
          <p:spPr bwMode="auto">
            <a:xfrm flipH="1">
              <a:off x="2408581" y="2857879"/>
              <a:ext cx="66766"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21" name="Text Box 20"/>
            <p:cNvSpPr txBox="1">
              <a:spLocks noChangeArrowheads="1"/>
            </p:cNvSpPr>
            <p:nvPr/>
          </p:nvSpPr>
          <p:spPr bwMode="gray">
            <a:xfrm>
              <a:off x="2680974" y="2769341"/>
              <a:ext cx="9589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vi-VN" sz="1400" dirty="0" smtClean="0">
                  <a:solidFill>
                    <a:schemeClr val="bg1"/>
                  </a:solidFill>
                  <a:latin typeface="Arial" charset="0"/>
                  <a:cs typeface="+mn-cs"/>
                </a:rPr>
                <a:t>Thứ nhất</a:t>
              </a:r>
              <a:endParaRPr lang="en-US" sz="1400" dirty="0">
                <a:solidFill>
                  <a:schemeClr val="bg1"/>
                </a:solidFill>
                <a:latin typeface="Arial" charset="0"/>
                <a:cs typeface="+mn-cs"/>
              </a:endParaRPr>
            </a:p>
          </p:txBody>
        </p:sp>
        <p:sp>
          <p:nvSpPr>
            <p:cNvPr id="22" name="Text Box 21"/>
            <p:cNvSpPr txBox="1">
              <a:spLocks noChangeArrowheads="1"/>
            </p:cNvSpPr>
            <p:nvPr/>
          </p:nvSpPr>
          <p:spPr bwMode="auto">
            <a:xfrm>
              <a:off x="2248537" y="3142433"/>
              <a:ext cx="19063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vi-VN" i="1" dirty="0" smtClean="0">
                  <a:solidFill>
                    <a:srgbClr val="5D8223"/>
                  </a:solidFill>
                  <a:latin typeface="Arial" charset="0"/>
                  <a:cs typeface="+mn-cs"/>
                </a:rPr>
                <a:t>*Cơ </a:t>
              </a:r>
              <a:r>
                <a:rPr lang="vi-VN" i="1" dirty="0">
                  <a:solidFill>
                    <a:srgbClr val="5D8223"/>
                  </a:solidFill>
                  <a:latin typeface="Arial" charset="0"/>
                  <a:cs typeface="+mn-cs"/>
                </a:rPr>
                <a:t>sở vật chất – kỹ thuật của đất nước được tăng cường đáng kể</a:t>
              </a:r>
              <a:endParaRPr lang="en-US" i="1" dirty="0">
                <a:solidFill>
                  <a:srgbClr val="5D8223"/>
                </a:solidFill>
                <a:latin typeface="Arial" charset="0"/>
                <a:cs typeface="+mn-cs"/>
              </a:endParaRPr>
            </a:p>
          </p:txBody>
        </p:sp>
        <p:sp>
          <p:nvSpPr>
            <p:cNvPr id="28" name="Text Box 21"/>
            <p:cNvSpPr txBox="1">
              <a:spLocks noChangeArrowheads="1"/>
            </p:cNvSpPr>
            <p:nvPr/>
          </p:nvSpPr>
          <p:spPr bwMode="auto">
            <a:xfrm>
              <a:off x="2261600" y="4602621"/>
              <a:ext cx="19063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vi-VN" i="1" dirty="0" smtClean="0">
                  <a:solidFill>
                    <a:srgbClr val="5D8223"/>
                  </a:solidFill>
                  <a:latin typeface="Arial" charset="0"/>
                  <a:cs typeface="+mn-cs"/>
                </a:rPr>
                <a:t>* Khả </a:t>
              </a:r>
              <a:r>
                <a:rPr lang="vi-VN" i="1" dirty="0">
                  <a:solidFill>
                    <a:srgbClr val="5D8223"/>
                  </a:solidFill>
                  <a:latin typeface="Arial" charset="0"/>
                  <a:cs typeface="+mn-cs"/>
                </a:rPr>
                <a:t>năng độc lập tự chủ của nền kinh tế được nâng cao</a:t>
              </a:r>
              <a:endParaRPr lang="en-US" i="1" dirty="0">
                <a:solidFill>
                  <a:srgbClr val="5D8223"/>
                </a:solidFill>
                <a:latin typeface="Arial" charset="0"/>
                <a:cs typeface="+mn-cs"/>
              </a:endParaRPr>
            </a:p>
          </p:txBody>
        </p:sp>
      </p:grpSp>
      <p:grpSp>
        <p:nvGrpSpPr>
          <p:cNvPr id="36" name="Nhóm 35"/>
          <p:cNvGrpSpPr/>
          <p:nvPr/>
        </p:nvGrpSpPr>
        <p:grpSpPr>
          <a:xfrm>
            <a:off x="4383996" y="2406480"/>
            <a:ext cx="2098787" cy="4070520"/>
            <a:chOff x="4413024" y="2377452"/>
            <a:chExt cx="2098787" cy="4070520"/>
          </a:xfrm>
          <a:effectLst>
            <a:outerShdw blurRad="76200" dir="18900000" sy="23000" kx="-1200000" algn="bl" rotWithShape="0">
              <a:prstClr val="black">
                <a:alpha val="20000"/>
              </a:prstClr>
            </a:outerShdw>
          </a:effectLst>
        </p:grpSpPr>
        <p:sp>
          <p:nvSpPr>
            <p:cNvPr id="5" name="AutoShape 4"/>
            <p:cNvSpPr>
              <a:spLocks noChangeArrowheads="1"/>
            </p:cNvSpPr>
            <p:nvPr/>
          </p:nvSpPr>
          <p:spPr bwMode="auto">
            <a:xfrm>
              <a:off x="4413024" y="2529854"/>
              <a:ext cx="2098787" cy="3918118"/>
            </a:xfrm>
            <a:prstGeom prst="roundRect">
              <a:avLst>
                <a:gd name="adj" fmla="val 4690"/>
              </a:avLst>
            </a:prstGeom>
            <a:noFill/>
            <a:ln w="57150">
              <a:solidFill>
                <a:schemeClr val="accent2"/>
              </a:solidFill>
              <a:round/>
              <a:headEnd/>
              <a:tailEnd/>
            </a:ln>
            <a:effectLst/>
            <a:extLst>
              <a:ext uri="{909E8E84-426E-40DD-AFC4-6F175D3DCCD1}">
                <a14:hiddenFill xmlns:a14="http://schemas.microsoft.com/office/drawing/2010/main">
                  <a:solidFill>
                    <a:srgbClr val="F1D08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6" name="AutoShape 5"/>
            <p:cNvSpPr>
              <a:spLocks noChangeArrowheads="1"/>
            </p:cNvSpPr>
            <p:nvPr/>
          </p:nvSpPr>
          <p:spPr bwMode="gray">
            <a:xfrm>
              <a:off x="4626386" y="2403578"/>
              <a:ext cx="1703994" cy="262712"/>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7" name="AutoShape 6"/>
            <p:cNvSpPr>
              <a:spLocks noChangeArrowheads="1"/>
            </p:cNvSpPr>
            <p:nvPr/>
          </p:nvSpPr>
          <p:spPr bwMode="auto">
            <a:xfrm flipH="1">
              <a:off x="6159110" y="2473247"/>
              <a:ext cx="66766" cy="132082"/>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8" name="AutoShape 7"/>
            <p:cNvSpPr>
              <a:spLocks noChangeArrowheads="1"/>
            </p:cNvSpPr>
            <p:nvPr/>
          </p:nvSpPr>
          <p:spPr bwMode="auto">
            <a:xfrm flipH="1">
              <a:off x="4704764" y="2464538"/>
              <a:ext cx="65315" cy="132082"/>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14" name="Text Box 13"/>
            <p:cNvSpPr txBox="1">
              <a:spLocks noChangeArrowheads="1"/>
            </p:cNvSpPr>
            <p:nvPr/>
          </p:nvSpPr>
          <p:spPr bwMode="gray">
            <a:xfrm>
              <a:off x="5039370" y="2377452"/>
              <a:ext cx="8402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vi-VN" sz="1400" dirty="0" smtClean="0">
                  <a:solidFill>
                    <a:schemeClr val="bg1"/>
                  </a:solidFill>
                  <a:latin typeface="Arial" charset="0"/>
                  <a:cs typeface="+mn-cs"/>
                </a:rPr>
                <a:t>Thứ hai</a:t>
              </a:r>
              <a:endParaRPr lang="en-US" sz="1400" dirty="0">
                <a:solidFill>
                  <a:schemeClr val="bg1"/>
                </a:solidFill>
                <a:latin typeface="Arial" charset="0"/>
                <a:cs typeface="+mn-cs"/>
              </a:endParaRPr>
            </a:p>
          </p:txBody>
        </p:sp>
        <p:sp>
          <p:nvSpPr>
            <p:cNvPr id="29" name="Text Box 21"/>
            <p:cNvSpPr txBox="1">
              <a:spLocks noChangeArrowheads="1"/>
            </p:cNvSpPr>
            <p:nvPr/>
          </p:nvSpPr>
          <p:spPr bwMode="auto">
            <a:xfrm>
              <a:off x="4504177" y="2709053"/>
              <a:ext cx="190632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vi-VN" i="1" dirty="0" smtClean="0">
                  <a:solidFill>
                    <a:schemeClr val="accent2"/>
                  </a:solidFill>
                  <a:latin typeface="Arial" charset="0"/>
                  <a:cs typeface="+mn-cs"/>
                </a:rPr>
                <a:t>* Cơ </a:t>
              </a:r>
              <a:r>
                <a:rPr lang="vi-VN" i="1" dirty="0">
                  <a:solidFill>
                    <a:schemeClr val="accent2"/>
                  </a:solidFill>
                  <a:latin typeface="Arial" charset="0"/>
                  <a:cs typeface="+mn-cs"/>
                </a:rPr>
                <a:t>cấu kinh tế chuyển dịch theo hướng công nhiệp hóa, hiện đại hóa</a:t>
              </a:r>
              <a:endParaRPr lang="en-US" i="1" dirty="0">
                <a:solidFill>
                  <a:schemeClr val="accent2"/>
                </a:solidFill>
                <a:latin typeface="Arial" charset="0"/>
                <a:cs typeface="+mn-cs"/>
              </a:endParaRPr>
            </a:p>
          </p:txBody>
        </p:sp>
        <p:sp>
          <p:nvSpPr>
            <p:cNvPr id="31" name="Text Box 21"/>
            <p:cNvSpPr txBox="1">
              <a:spLocks noChangeArrowheads="1"/>
            </p:cNvSpPr>
            <p:nvPr/>
          </p:nvSpPr>
          <p:spPr bwMode="auto">
            <a:xfrm>
              <a:off x="4506354" y="4365928"/>
              <a:ext cx="19063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vi-VN" i="1" dirty="0" smtClean="0">
                  <a:solidFill>
                    <a:schemeClr val="accent2"/>
                  </a:solidFill>
                  <a:latin typeface="Arial" charset="0"/>
                  <a:cs typeface="+mn-cs"/>
                </a:rPr>
                <a:t>* Cơ </a:t>
              </a:r>
              <a:r>
                <a:rPr lang="vi-VN" i="1" dirty="0">
                  <a:solidFill>
                    <a:schemeClr val="accent2"/>
                  </a:solidFill>
                  <a:latin typeface="Arial" charset="0"/>
                  <a:cs typeface="+mn-cs"/>
                </a:rPr>
                <a:t>cấu kinh tế vùng đã có sự điều chỉnh theo hướng phát huy lợi thế so sánh của từng vùng</a:t>
              </a:r>
              <a:endParaRPr lang="en-US" i="1" dirty="0">
                <a:solidFill>
                  <a:schemeClr val="accent2"/>
                </a:solidFill>
                <a:latin typeface="Arial" charset="0"/>
                <a:cs typeface="+mn-cs"/>
              </a:endParaRPr>
            </a:p>
          </p:txBody>
        </p:sp>
      </p:grpSp>
      <p:grpSp>
        <p:nvGrpSpPr>
          <p:cNvPr id="37" name="Nhóm 36"/>
          <p:cNvGrpSpPr/>
          <p:nvPr/>
        </p:nvGrpSpPr>
        <p:grpSpPr>
          <a:xfrm>
            <a:off x="6678727" y="1953629"/>
            <a:ext cx="2098787" cy="3699851"/>
            <a:chOff x="6707755" y="1924601"/>
            <a:chExt cx="2098787" cy="3699851"/>
          </a:xfrm>
          <a:effectLst>
            <a:outerShdw blurRad="76200" dir="18900000" sy="23000" kx="-1200000" algn="bl" rotWithShape="0">
              <a:prstClr val="black">
                <a:alpha val="20000"/>
              </a:prstClr>
            </a:outerShdw>
          </a:effectLst>
        </p:grpSpPr>
        <p:sp>
          <p:nvSpPr>
            <p:cNvPr id="9" name="AutoShape 8"/>
            <p:cNvSpPr>
              <a:spLocks noChangeArrowheads="1"/>
            </p:cNvSpPr>
            <p:nvPr/>
          </p:nvSpPr>
          <p:spPr bwMode="auto">
            <a:xfrm>
              <a:off x="6707755" y="2071198"/>
              <a:ext cx="2098787" cy="3553254"/>
            </a:xfrm>
            <a:prstGeom prst="roundRect">
              <a:avLst>
                <a:gd name="adj" fmla="val 4690"/>
              </a:avLst>
            </a:prstGeom>
            <a:noFill/>
            <a:ln w="57150">
              <a:solidFill>
                <a:schemeClr val="hlink"/>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10" name="AutoShape 9"/>
            <p:cNvSpPr>
              <a:spLocks noChangeArrowheads="1"/>
            </p:cNvSpPr>
            <p:nvPr/>
          </p:nvSpPr>
          <p:spPr bwMode="gray">
            <a:xfrm>
              <a:off x="6905151" y="1940568"/>
              <a:ext cx="1703994" cy="262711"/>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11" name="AutoShape 10"/>
            <p:cNvSpPr>
              <a:spLocks noChangeArrowheads="1"/>
            </p:cNvSpPr>
            <p:nvPr/>
          </p:nvSpPr>
          <p:spPr bwMode="auto">
            <a:xfrm flipH="1">
              <a:off x="8446584" y="2005882"/>
              <a:ext cx="65315" cy="130630"/>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12" name="AutoShape 11"/>
            <p:cNvSpPr>
              <a:spLocks noChangeArrowheads="1"/>
            </p:cNvSpPr>
            <p:nvPr/>
          </p:nvSpPr>
          <p:spPr bwMode="auto">
            <a:xfrm flipH="1">
              <a:off x="6999496" y="2005882"/>
              <a:ext cx="65314" cy="130630"/>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15" name="Text Box 14"/>
            <p:cNvSpPr txBox="1">
              <a:spLocks noChangeArrowheads="1"/>
            </p:cNvSpPr>
            <p:nvPr/>
          </p:nvSpPr>
          <p:spPr bwMode="gray">
            <a:xfrm>
              <a:off x="7363300" y="1924601"/>
              <a:ext cx="790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vi-VN" sz="1400" dirty="0" smtClean="0">
                  <a:solidFill>
                    <a:srgbClr val="FFFFFF"/>
                  </a:solidFill>
                  <a:latin typeface="Arial" charset="0"/>
                  <a:cs typeface="+mn-cs"/>
                </a:rPr>
                <a:t>Thứ ba</a:t>
              </a:r>
              <a:endParaRPr lang="en-US" sz="1400" dirty="0">
                <a:solidFill>
                  <a:srgbClr val="FFFFFF"/>
                </a:solidFill>
                <a:latin typeface="Arial" charset="0"/>
                <a:cs typeface="+mn-cs"/>
              </a:endParaRPr>
            </a:p>
          </p:txBody>
        </p:sp>
        <p:sp>
          <p:nvSpPr>
            <p:cNvPr id="32" name="Text Box 21"/>
            <p:cNvSpPr txBox="1">
              <a:spLocks noChangeArrowheads="1"/>
            </p:cNvSpPr>
            <p:nvPr/>
          </p:nvSpPr>
          <p:spPr bwMode="auto">
            <a:xfrm>
              <a:off x="6787877" y="2388425"/>
              <a:ext cx="19063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vi-VN" i="1" dirty="0" smtClean="0">
                  <a:solidFill>
                    <a:srgbClr val="377F85"/>
                  </a:solidFill>
                  <a:latin typeface="Arial" charset="0"/>
                  <a:cs typeface="+mn-cs"/>
                </a:rPr>
                <a:t>*Thành </a:t>
              </a:r>
              <a:r>
                <a:rPr lang="vi-VN" i="1" dirty="0">
                  <a:solidFill>
                    <a:srgbClr val="377F85"/>
                  </a:solidFill>
                  <a:latin typeface="Arial" charset="0"/>
                  <a:cs typeface="+mn-cs"/>
                </a:rPr>
                <a:t>tựu của công nghiệp hóa, hiện đại hóa đưa nền kinh tế đạt tốc độ tăng trưởng khá cao</a:t>
              </a:r>
              <a:endParaRPr lang="en-US" i="1" dirty="0">
                <a:solidFill>
                  <a:srgbClr val="377F85"/>
                </a:solidFill>
                <a:latin typeface="Arial" charset="0"/>
                <a:cs typeface="+mn-cs"/>
              </a:endParaRPr>
            </a:p>
          </p:txBody>
        </p:sp>
        <p:sp>
          <p:nvSpPr>
            <p:cNvPr id="34" name="Text Box 21"/>
            <p:cNvSpPr txBox="1">
              <a:spLocks noChangeArrowheads="1"/>
            </p:cNvSpPr>
            <p:nvPr/>
          </p:nvSpPr>
          <p:spPr bwMode="auto">
            <a:xfrm>
              <a:off x="6844047" y="4419750"/>
              <a:ext cx="19063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vi-VN" i="1" dirty="0" smtClean="0">
                  <a:solidFill>
                    <a:srgbClr val="377F85"/>
                  </a:solidFill>
                  <a:latin typeface="Arial" charset="0"/>
                  <a:cs typeface="+mn-cs"/>
                </a:rPr>
                <a:t>*Đời </a:t>
              </a:r>
              <a:r>
                <a:rPr lang="vi-VN" i="1" dirty="0">
                  <a:solidFill>
                    <a:srgbClr val="377F85"/>
                  </a:solidFill>
                  <a:latin typeface="Arial" charset="0"/>
                  <a:cs typeface="+mn-cs"/>
                </a:rPr>
                <a:t>sống vật chất, tinh thần được cải </a:t>
              </a:r>
              <a:r>
                <a:rPr lang="vi-VN" i="1" dirty="0" smtClean="0">
                  <a:solidFill>
                    <a:srgbClr val="377F85"/>
                  </a:solidFill>
                  <a:latin typeface="Arial" charset="0"/>
                  <a:cs typeface="+mn-cs"/>
                </a:rPr>
                <a:t>thiện </a:t>
              </a:r>
              <a:endParaRPr lang="en-US" i="1" dirty="0">
                <a:solidFill>
                  <a:srgbClr val="377F85"/>
                </a:solidFill>
                <a:latin typeface="Arial" charset="0"/>
                <a:cs typeface="+mn-cs"/>
              </a:endParaRPr>
            </a:p>
          </p:txBody>
        </p:sp>
      </p:grpSp>
      <p:grpSp>
        <p:nvGrpSpPr>
          <p:cNvPr id="38" name="Group 17"/>
          <p:cNvGrpSpPr>
            <a:grpSpLocks/>
          </p:cNvGrpSpPr>
          <p:nvPr/>
        </p:nvGrpSpPr>
        <p:grpSpPr bwMode="auto">
          <a:xfrm>
            <a:off x="1867448" y="23447"/>
            <a:ext cx="5904952" cy="1165751"/>
            <a:chOff x="912" y="3036"/>
            <a:chExt cx="3984" cy="1108"/>
          </a:xfrm>
        </p:grpSpPr>
        <p:sp>
          <p:nvSpPr>
            <p:cNvPr id="39" name="AutoShape 18"/>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har char="•"/>
                <a:defRPr sz="2800">
                  <a:solidFill>
                    <a:schemeClr val="tx2"/>
                  </a:solidFill>
                  <a:latin typeface="Verdana" panose="020B0604030504040204" pitchFamily="34" charset="0"/>
                </a:defRPr>
              </a:lvl1pPr>
              <a:lvl2pPr marL="742950" indent="-285750">
                <a:spcBef>
                  <a:spcPct val="20000"/>
                </a:spcBef>
                <a:buChar char="–"/>
                <a:defRPr sz="2400" b="1">
                  <a:solidFill>
                    <a:schemeClr val="tx2"/>
                  </a:solidFill>
                  <a:latin typeface="Verdana" panose="020B0604030504040204" pitchFamily="34" charset="0"/>
                </a:defRPr>
              </a:lvl2pPr>
              <a:lvl3pPr marL="1143000" indent="-228600">
                <a:spcBef>
                  <a:spcPct val="20000"/>
                </a:spcBef>
                <a:buChar char="•"/>
                <a:defRPr sz="2400">
                  <a:solidFill>
                    <a:schemeClr val="tx2"/>
                  </a:solidFill>
                  <a:latin typeface="Verdana" panose="020B0604030504040204" pitchFamily="34" charset="0"/>
                </a:defRPr>
              </a:lvl3pPr>
              <a:lvl4pPr marL="1600200" indent="-228600">
                <a:spcBef>
                  <a:spcPct val="20000"/>
                </a:spcBef>
                <a:buChar char="–"/>
                <a:defRPr sz="2000">
                  <a:solidFill>
                    <a:schemeClr val="tx2"/>
                  </a:solidFill>
                  <a:latin typeface="Verdana" panose="020B0604030504040204" pitchFamily="34" charset="0"/>
                </a:defRPr>
              </a:lvl4pPr>
              <a:lvl5pPr marL="2057400" indent="-228600">
                <a:spcBef>
                  <a:spcPct val="20000"/>
                </a:spcBef>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2"/>
                  </a:solidFill>
                  <a:latin typeface="Verdana" panose="020B0604030504040204" pitchFamily="34"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grpSp>
          <p:nvGrpSpPr>
            <p:cNvPr id="40" name="Group 19"/>
            <p:cNvGrpSpPr>
              <a:grpSpLocks/>
            </p:cNvGrpSpPr>
            <p:nvPr/>
          </p:nvGrpSpPr>
          <p:grpSpPr bwMode="auto">
            <a:xfrm>
              <a:off x="999" y="3120"/>
              <a:ext cx="768" cy="746"/>
              <a:chOff x="999" y="3120"/>
              <a:chExt cx="768" cy="746"/>
            </a:xfrm>
          </p:grpSpPr>
          <p:sp>
            <p:nvSpPr>
              <p:cNvPr id="42" name="AutoShape 20"/>
              <p:cNvSpPr>
                <a:spLocks noChangeArrowheads="1"/>
              </p:cNvSpPr>
              <p:nvPr/>
            </p:nvSpPr>
            <p:spPr bwMode="gray">
              <a:xfrm>
                <a:off x="999" y="3120"/>
                <a:ext cx="768" cy="746"/>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43" name="Freeform 21"/>
              <p:cNvSpPr>
                <a:spLocks/>
              </p:cNvSpPr>
              <p:nvPr/>
            </p:nvSpPr>
            <p:spPr bwMode="gray">
              <a:xfrm>
                <a:off x="1047" y="3166"/>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latin typeface="Arial" charset="0"/>
                  <a:cs typeface="+mn-cs"/>
                </a:endParaRPr>
              </a:p>
            </p:txBody>
          </p:sp>
          <p:sp>
            <p:nvSpPr>
              <p:cNvPr id="44" name="Text Box 22"/>
              <p:cNvSpPr txBox="1">
                <a:spLocks noChangeArrowheads="1"/>
              </p:cNvSpPr>
              <p:nvPr/>
            </p:nvSpPr>
            <p:spPr bwMode="gray">
              <a:xfrm>
                <a:off x="1203" y="3228"/>
                <a:ext cx="286" cy="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vi-VN" sz="2800" smtClean="0">
                    <a:solidFill>
                      <a:srgbClr val="FFFFFF"/>
                    </a:solidFill>
                    <a:effectLst>
                      <a:outerShdw blurRad="38100" dist="38100" dir="2700000" algn="tl">
                        <a:srgbClr val="C0C0C0"/>
                      </a:outerShdw>
                    </a:effectLst>
                    <a:latin typeface="Arial" charset="0"/>
                    <a:cs typeface="+mn-cs"/>
                  </a:rPr>
                  <a:t>V</a:t>
                </a:r>
                <a:endParaRPr lang="en-US" sz="2800" dirty="0">
                  <a:solidFill>
                    <a:srgbClr val="FFFFFF"/>
                  </a:solidFill>
                  <a:effectLst>
                    <a:outerShdw blurRad="38100" dist="38100" dir="2700000" algn="tl">
                      <a:srgbClr val="C0C0C0"/>
                    </a:outerShdw>
                  </a:effectLst>
                  <a:latin typeface="Arial" charset="0"/>
                  <a:cs typeface="+mn-cs"/>
                </a:endParaRPr>
              </a:p>
            </p:txBody>
          </p:sp>
        </p:grpSp>
        <p:sp>
          <p:nvSpPr>
            <p:cNvPr id="41" name="Text Box 23"/>
            <p:cNvSpPr txBox="1">
              <a:spLocks noChangeArrowheads="1"/>
            </p:cNvSpPr>
            <p:nvPr/>
          </p:nvSpPr>
          <p:spPr bwMode="gray">
            <a:xfrm>
              <a:off x="1867" y="3120"/>
              <a:ext cx="2831" cy="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vi-VN" sz="1600" i="1" dirty="0" smtClean="0">
                  <a:solidFill>
                    <a:schemeClr val="accent6">
                      <a:lumMod val="75000"/>
                    </a:schemeClr>
                  </a:solidFill>
                  <a:latin typeface="Arial" charset="0"/>
                  <a:cs typeface="+mn-cs"/>
                </a:rPr>
                <a:t>Kết quả, hạn chế và nguyên nhân của</a:t>
              </a:r>
              <a:r>
                <a:rPr lang="en-US" sz="1600" i="1" dirty="0" smtClean="0">
                  <a:solidFill>
                    <a:schemeClr val="accent6">
                      <a:lumMod val="75000"/>
                    </a:schemeClr>
                  </a:solidFill>
                  <a:latin typeface="Arial" charset="0"/>
                  <a:cs typeface="+mn-cs"/>
                </a:rPr>
                <a:t> </a:t>
              </a:r>
              <a:r>
                <a:rPr lang="en-US" sz="1600" i="1" dirty="0" err="1">
                  <a:solidFill>
                    <a:schemeClr val="accent6">
                      <a:lumMod val="75000"/>
                    </a:schemeClr>
                  </a:solidFill>
                  <a:latin typeface="Arial" charset="0"/>
                  <a:cs typeface="+mn-cs"/>
                </a:rPr>
                <a:t>công</a:t>
              </a:r>
              <a:r>
                <a:rPr lang="en-US" sz="1600" i="1" dirty="0">
                  <a:solidFill>
                    <a:schemeClr val="accent6">
                      <a:lumMod val="75000"/>
                    </a:schemeClr>
                  </a:solidFill>
                  <a:latin typeface="Arial" charset="0"/>
                  <a:cs typeface="+mn-cs"/>
                </a:rPr>
                <a:t> </a:t>
              </a:r>
              <a:r>
                <a:rPr lang="en-US" sz="1600" i="1" dirty="0" err="1">
                  <a:solidFill>
                    <a:schemeClr val="accent6">
                      <a:lumMod val="75000"/>
                    </a:schemeClr>
                  </a:solidFill>
                  <a:latin typeface="Arial" charset="0"/>
                  <a:cs typeface="+mn-cs"/>
                </a:rPr>
                <a:t>nghiệp</a:t>
              </a:r>
              <a:r>
                <a:rPr lang="en-US" sz="1600" i="1" dirty="0">
                  <a:solidFill>
                    <a:schemeClr val="accent6">
                      <a:lumMod val="75000"/>
                    </a:schemeClr>
                  </a:solidFill>
                  <a:latin typeface="Arial" charset="0"/>
                  <a:cs typeface="+mn-cs"/>
                </a:rPr>
                <a:t> </a:t>
              </a:r>
              <a:r>
                <a:rPr lang="en-US" sz="1600" i="1" dirty="0" err="1">
                  <a:solidFill>
                    <a:schemeClr val="accent6">
                      <a:lumMod val="75000"/>
                    </a:schemeClr>
                  </a:solidFill>
                  <a:latin typeface="Arial" charset="0"/>
                  <a:cs typeface="+mn-cs"/>
                </a:rPr>
                <a:t>hóa</a:t>
              </a:r>
              <a:r>
                <a:rPr lang="en-US" sz="1600" i="1" dirty="0">
                  <a:solidFill>
                    <a:schemeClr val="accent6">
                      <a:lumMod val="75000"/>
                    </a:schemeClr>
                  </a:solidFill>
                  <a:latin typeface="Arial" charset="0"/>
                  <a:cs typeface="+mn-cs"/>
                </a:rPr>
                <a:t> – </a:t>
              </a:r>
              <a:r>
                <a:rPr lang="en-US" sz="1600" i="1" dirty="0" err="1">
                  <a:solidFill>
                    <a:schemeClr val="accent6">
                      <a:lumMod val="75000"/>
                    </a:schemeClr>
                  </a:solidFill>
                  <a:latin typeface="Arial" charset="0"/>
                  <a:cs typeface="+mn-cs"/>
                </a:rPr>
                <a:t>hiện</a:t>
              </a:r>
              <a:r>
                <a:rPr lang="en-US" sz="1600" i="1" dirty="0">
                  <a:solidFill>
                    <a:schemeClr val="accent6">
                      <a:lumMod val="75000"/>
                    </a:schemeClr>
                  </a:solidFill>
                  <a:latin typeface="Arial" charset="0"/>
                  <a:cs typeface="+mn-cs"/>
                </a:rPr>
                <a:t> </a:t>
              </a:r>
              <a:r>
                <a:rPr lang="en-US" sz="1600" i="1" dirty="0" err="1">
                  <a:solidFill>
                    <a:schemeClr val="accent6">
                      <a:lumMod val="75000"/>
                    </a:schemeClr>
                  </a:solidFill>
                  <a:latin typeface="Arial" charset="0"/>
                  <a:cs typeface="+mn-cs"/>
                </a:rPr>
                <a:t>đại</a:t>
              </a:r>
              <a:r>
                <a:rPr lang="en-US" sz="1600" i="1" dirty="0">
                  <a:solidFill>
                    <a:schemeClr val="accent6">
                      <a:lumMod val="75000"/>
                    </a:schemeClr>
                  </a:solidFill>
                  <a:latin typeface="Arial" charset="0"/>
                  <a:cs typeface="+mn-cs"/>
                </a:rPr>
                <a:t> </a:t>
              </a:r>
              <a:r>
                <a:rPr lang="en-US" sz="1600" i="1" dirty="0" err="1">
                  <a:solidFill>
                    <a:schemeClr val="accent6">
                      <a:lumMod val="75000"/>
                    </a:schemeClr>
                  </a:solidFill>
                  <a:latin typeface="Arial" charset="0"/>
                  <a:cs typeface="+mn-cs"/>
                </a:rPr>
                <a:t>hóa</a:t>
              </a:r>
              <a:r>
                <a:rPr lang="en-US" sz="1600" i="1" dirty="0">
                  <a:solidFill>
                    <a:schemeClr val="accent6">
                      <a:lumMod val="75000"/>
                    </a:schemeClr>
                  </a:solidFill>
                  <a:latin typeface="Arial" charset="0"/>
                  <a:cs typeface="+mn-cs"/>
                </a:rPr>
                <a:t> </a:t>
              </a:r>
              <a:r>
                <a:rPr lang="en-US" sz="1600" i="1" dirty="0" err="1">
                  <a:solidFill>
                    <a:schemeClr val="accent6">
                      <a:lumMod val="75000"/>
                    </a:schemeClr>
                  </a:solidFill>
                  <a:latin typeface="Arial" charset="0"/>
                  <a:cs typeface="+mn-cs"/>
                </a:rPr>
                <a:t>gắn</a:t>
              </a:r>
              <a:r>
                <a:rPr lang="en-US" sz="1600" i="1" dirty="0">
                  <a:solidFill>
                    <a:schemeClr val="accent6">
                      <a:lumMod val="75000"/>
                    </a:schemeClr>
                  </a:solidFill>
                  <a:latin typeface="Arial" charset="0"/>
                  <a:cs typeface="+mn-cs"/>
                </a:rPr>
                <a:t> </a:t>
              </a:r>
              <a:r>
                <a:rPr lang="en-US" sz="1600" i="1" dirty="0" err="1">
                  <a:solidFill>
                    <a:schemeClr val="accent6">
                      <a:lumMod val="75000"/>
                    </a:schemeClr>
                  </a:solidFill>
                  <a:latin typeface="Arial" charset="0"/>
                  <a:cs typeface="+mn-cs"/>
                </a:rPr>
                <a:t>với</a:t>
              </a:r>
              <a:r>
                <a:rPr lang="en-US" sz="1600" i="1" dirty="0">
                  <a:solidFill>
                    <a:schemeClr val="accent6">
                      <a:lumMod val="75000"/>
                    </a:schemeClr>
                  </a:solidFill>
                  <a:latin typeface="Arial" charset="0"/>
                  <a:cs typeface="+mn-cs"/>
                </a:rPr>
                <a:t> </a:t>
              </a:r>
              <a:r>
                <a:rPr lang="en-US" sz="1600" i="1" dirty="0" err="1">
                  <a:solidFill>
                    <a:schemeClr val="accent6">
                      <a:lumMod val="75000"/>
                    </a:schemeClr>
                  </a:solidFill>
                  <a:latin typeface="Arial" charset="0"/>
                  <a:cs typeface="+mn-cs"/>
                </a:rPr>
                <a:t>phát</a:t>
              </a:r>
              <a:r>
                <a:rPr lang="en-US" sz="1600" i="1" dirty="0">
                  <a:solidFill>
                    <a:schemeClr val="accent6">
                      <a:lumMod val="75000"/>
                    </a:schemeClr>
                  </a:solidFill>
                  <a:latin typeface="Arial" charset="0"/>
                  <a:cs typeface="+mn-cs"/>
                </a:rPr>
                <a:t> </a:t>
              </a:r>
              <a:r>
                <a:rPr lang="en-US" sz="1600" i="1" dirty="0" err="1">
                  <a:solidFill>
                    <a:schemeClr val="accent6">
                      <a:lumMod val="75000"/>
                    </a:schemeClr>
                  </a:solidFill>
                  <a:latin typeface="Arial" charset="0"/>
                  <a:cs typeface="+mn-cs"/>
                </a:rPr>
                <a:t>triển</a:t>
              </a:r>
              <a:r>
                <a:rPr lang="en-US" sz="1600" i="1" dirty="0">
                  <a:solidFill>
                    <a:schemeClr val="accent6">
                      <a:lumMod val="75000"/>
                    </a:schemeClr>
                  </a:solidFill>
                  <a:latin typeface="Arial" charset="0"/>
                  <a:cs typeface="+mn-cs"/>
                </a:rPr>
                <a:t> </a:t>
              </a:r>
              <a:r>
                <a:rPr lang="en-US" sz="1600" i="1" dirty="0" err="1">
                  <a:solidFill>
                    <a:schemeClr val="accent6">
                      <a:lumMod val="75000"/>
                    </a:schemeClr>
                  </a:solidFill>
                  <a:latin typeface="Arial" charset="0"/>
                  <a:cs typeface="+mn-cs"/>
                </a:rPr>
                <a:t>kinh</a:t>
              </a:r>
              <a:r>
                <a:rPr lang="en-US" sz="1600" i="1" dirty="0">
                  <a:solidFill>
                    <a:schemeClr val="accent6">
                      <a:lumMod val="75000"/>
                    </a:schemeClr>
                  </a:solidFill>
                  <a:latin typeface="Arial" charset="0"/>
                  <a:cs typeface="+mn-cs"/>
                </a:rPr>
                <a:t> </a:t>
              </a:r>
              <a:r>
                <a:rPr lang="en-US" sz="1600" i="1" dirty="0" err="1">
                  <a:solidFill>
                    <a:schemeClr val="accent6">
                      <a:lumMod val="75000"/>
                    </a:schemeClr>
                  </a:solidFill>
                  <a:latin typeface="Arial" charset="0"/>
                  <a:cs typeface="+mn-cs"/>
                </a:rPr>
                <a:t>tế</a:t>
              </a:r>
              <a:r>
                <a:rPr lang="en-US" sz="1600" i="1" dirty="0">
                  <a:solidFill>
                    <a:schemeClr val="accent6">
                      <a:lumMod val="75000"/>
                    </a:schemeClr>
                  </a:solidFill>
                  <a:latin typeface="Arial" charset="0"/>
                  <a:cs typeface="+mn-cs"/>
                </a:rPr>
                <a:t> tri </a:t>
              </a:r>
              <a:r>
                <a:rPr lang="en-US" sz="1600" i="1" dirty="0" err="1">
                  <a:solidFill>
                    <a:schemeClr val="accent6">
                      <a:lumMod val="75000"/>
                    </a:schemeClr>
                  </a:solidFill>
                  <a:latin typeface="Arial" charset="0"/>
                  <a:cs typeface="+mn-cs"/>
                </a:rPr>
                <a:t>thức</a:t>
              </a:r>
              <a:r>
                <a:rPr lang="en-US" sz="1600" i="1" dirty="0">
                  <a:solidFill>
                    <a:schemeClr val="accent6">
                      <a:lumMod val="75000"/>
                    </a:schemeClr>
                  </a:solidFill>
                  <a:latin typeface="Arial" charset="0"/>
                  <a:cs typeface="+mn-cs"/>
                </a:rPr>
                <a:t> ở </a:t>
              </a:r>
              <a:r>
                <a:rPr lang="en-US" sz="1600" i="1" dirty="0" err="1">
                  <a:solidFill>
                    <a:schemeClr val="accent6">
                      <a:lumMod val="75000"/>
                    </a:schemeClr>
                  </a:solidFill>
                  <a:latin typeface="Arial" charset="0"/>
                  <a:cs typeface="+mn-cs"/>
                </a:rPr>
                <a:t>Việt</a:t>
              </a:r>
              <a:r>
                <a:rPr lang="en-US" sz="1600" i="1" dirty="0">
                  <a:solidFill>
                    <a:schemeClr val="accent6">
                      <a:lumMod val="75000"/>
                    </a:schemeClr>
                  </a:solidFill>
                  <a:latin typeface="Arial" charset="0"/>
                  <a:cs typeface="+mn-cs"/>
                </a:rPr>
                <a:t> Nam</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p:cNvSpPr txBox="1">
            <a:spLocks noChangeArrowheads="1"/>
          </p:cNvSpPr>
          <p:nvPr/>
        </p:nvSpPr>
        <p:spPr bwMode="auto">
          <a:xfrm>
            <a:off x="1920788" y="75260"/>
            <a:ext cx="19864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vi-VN" altLang="en-US" sz="3600"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Arial" panose="020B0604020202020204" pitchFamily="34" charset="0"/>
              </a:rPr>
              <a:t>Hạn chế</a:t>
            </a:r>
            <a:endParaRPr lang="en-US" altLang="en-US" sz="3600" spc="50" dirty="0">
              <a:ln w="0"/>
              <a:solidFill>
                <a:schemeClr val="bg2"/>
              </a:solidFill>
              <a:effectLst>
                <a:innerShdw blurRad="63500" dist="50800" dir="13500000">
                  <a:srgbClr val="000000">
                    <a:alpha val="50000"/>
                  </a:srgbClr>
                </a:innerShdw>
              </a:effectLst>
              <a:latin typeface="Segoe UI" panose="020B0502040204020203" pitchFamily="34" charset="0"/>
              <a:cs typeface="Arial" panose="020B0604020202020204" pitchFamily="34" charset="0"/>
            </a:endParaRPr>
          </a:p>
        </p:txBody>
      </p:sp>
      <p:grpSp>
        <p:nvGrpSpPr>
          <p:cNvPr id="7172" name="Group 31632"/>
          <p:cNvGrpSpPr>
            <a:grpSpLocks/>
          </p:cNvGrpSpPr>
          <p:nvPr/>
        </p:nvGrpSpPr>
        <p:grpSpPr bwMode="auto">
          <a:xfrm>
            <a:off x="609600" y="869266"/>
            <a:ext cx="8153400" cy="5836334"/>
            <a:chOff x="1755775" y="982663"/>
            <a:chExt cx="5643563" cy="4979988"/>
          </a:xfrm>
        </p:grpSpPr>
        <p:sp>
          <p:nvSpPr>
            <p:cNvPr id="7173" name="Freeform 946"/>
            <p:cNvSpPr>
              <a:spLocks/>
            </p:cNvSpPr>
            <p:nvPr/>
          </p:nvSpPr>
          <p:spPr bwMode="auto">
            <a:xfrm>
              <a:off x="5106988" y="2481263"/>
              <a:ext cx="1617663" cy="1611313"/>
            </a:xfrm>
            <a:prstGeom prst="ellipse">
              <a:avLst/>
            </a:prstGeom>
            <a:solidFill>
              <a:srgbClr val="7A2A9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7174" name="Freeform 1437"/>
            <p:cNvSpPr>
              <a:spLocks/>
            </p:cNvSpPr>
            <p:nvPr/>
          </p:nvSpPr>
          <p:spPr bwMode="auto">
            <a:xfrm>
              <a:off x="2633663" y="4102100"/>
              <a:ext cx="1624013" cy="1617663"/>
            </a:xfrm>
            <a:prstGeom prst="ellipse">
              <a:avLst/>
            </a:pr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7175" name="Freeform 918"/>
            <p:cNvSpPr>
              <a:spLocks/>
            </p:cNvSpPr>
            <p:nvPr/>
          </p:nvSpPr>
          <p:spPr bwMode="auto">
            <a:xfrm>
              <a:off x="2403475" y="2554288"/>
              <a:ext cx="1625600" cy="1614488"/>
            </a:xfrm>
            <a:prstGeom prst="ellipse">
              <a:avLst/>
            </a:prstGeom>
            <a:solidFill>
              <a:srgbClr val="ED116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7176" name="Freeform 919"/>
            <p:cNvSpPr>
              <a:spLocks noEditPoints="1"/>
            </p:cNvSpPr>
            <p:nvPr/>
          </p:nvSpPr>
          <p:spPr bwMode="auto">
            <a:xfrm>
              <a:off x="1755775" y="2466976"/>
              <a:ext cx="876300" cy="990600"/>
            </a:xfrm>
            <a:custGeom>
              <a:avLst/>
              <a:gdLst>
                <a:gd name="T0" fmla="*/ 876300 w 552"/>
                <a:gd name="T1" fmla="*/ 365125 h 624"/>
                <a:gd name="T2" fmla="*/ 420688 w 552"/>
                <a:gd name="T3" fmla="*/ 100013 h 624"/>
                <a:gd name="T4" fmla="*/ 346075 w 552"/>
                <a:gd name="T5" fmla="*/ 36513 h 624"/>
                <a:gd name="T6" fmla="*/ 231775 w 552"/>
                <a:gd name="T7" fmla="*/ 61913 h 624"/>
                <a:gd name="T8" fmla="*/ 12700 w 552"/>
                <a:gd name="T9" fmla="*/ 577850 h 624"/>
                <a:gd name="T10" fmla="*/ 44450 w 552"/>
                <a:gd name="T11" fmla="*/ 673100 h 624"/>
                <a:gd name="T12" fmla="*/ 193675 w 552"/>
                <a:gd name="T13" fmla="*/ 782638 h 624"/>
                <a:gd name="T14" fmla="*/ 204788 w 552"/>
                <a:gd name="T15" fmla="*/ 781050 h 624"/>
                <a:gd name="T16" fmla="*/ 334963 w 552"/>
                <a:gd name="T17" fmla="*/ 846138 h 624"/>
                <a:gd name="T18" fmla="*/ 339725 w 552"/>
                <a:gd name="T19" fmla="*/ 855663 h 624"/>
                <a:gd name="T20" fmla="*/ 328613 w 552"/>
                <a:gd name="T21" fmla="*/ 890588 h 624"/>
                <a:gd name="T22" fmla="*/ 344488 w 552"/>
                <a:gd name="T23" fmla="*/ 941388 h 624"/>
                <a:gd name="T24" fmla="*/ 352425 w 552"/>
                <a:gd name="T25" fmla="*/ 942975 h 624"/>
                <a:gd name="T26" fmla="*/ 355600 w 552"/>
                <a:gd name="T27" fmla="*/ 927100 h 624"/>
                <a:gd name="T28" fmla="*/ 388938 w 552"/>
                <a:gd name="T29" fmla="*/ 911225 h 624"/>
                <a:gd name="T30" fmla="*/ 509588 w 552"/>
                <a:gd name="T31" fmla="*/ 952500 h 624"/>
                <a:gd name="T32" fmla="*/ 630238 w 552"/>
                <a:gd name="T33" fmla="*/ 990600 h 624"/>
                <a:gd name="T34" fmla="*/ 876300 w 552"/>
                <a:gd name="T35" fmla="*/ 365125 h 624"/>
                <a:gd name="T36" fmla="*/ 234950 w 552"/>
                <a:gd name="T37" fmla="*/ 744538 h 624"/>
                <a:gd name="T38" fmla="*/ 257175 w 552"/>
                <a:gd name="T39" fmla="*/ 701675 h 624"/>
                <a:gd name="T40" fmla="*/ 330200 w 552"/>
                <a:gd name="T41" fmla="*/ 785813 h 624"/>
                <a:gd name="T42" fmla="*/ 323850 w 552"/>
                <a:gd name="T43" fmla="*/ 796925 h 624"/>
                <a:gd name="T44" fmla="*/ 234950 w 552"/>
                <a:gd name="T45" fmla="*/ 744538 h 62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2" h="624">
                  <a:moveTo>
                    <a:pt x="552" y="230"/>
                  </a:moveTo>
                  <a:cubicBezTo>
                    <a:pt x="265" y="63"/>
                    <a:pt x="265" y="63"/>
                    <a:pt x="265" y="63"/>
                  </a:cubicBezTo>
                  <a:cubicBezTo>
                    <a:pt x="218" y="23"/>
                    <a:pt x="218" y="23"/>
                    <a:pt x="218" y="23"/>
                  </a:cubicBezTo>
                  <a:cubicBezTo>
                    <a:pt x="218" y="23"/>
                    <a:pt x="175" y="0"/>
                    <a:pt x="146" y="39"/>
                  </a:cubicBezTo>
                  <a:cubicBezTo>
                    <a:pt x="146" y="39"/>
                    <a:pt x="28" y="257"/>
                    <a:pt x="8" y="364"/>
                  </a:cubicBezTo>
                  <a:cubicBezTo>
                    <a:pt x="8" y="364"/>
                    <a:pt x="0" y="397"/>
                    <a:pt x="28" y="424"/>
                  </a:cubicBezTo>
                  <a:cubicBezTo>
                    <a:pt x="56" y="450"/>
                    <a:pt x="122" y="493"/>
                    <a:pt x="122" y="493"/>
                  </a:cubicBezTo>
                  <a:cubicBezTo>
                    <a:pt x="129" y="492"/>
                    <a:pt x="129" y="492"/>
                    <a:pt x="129" y="492"/>
                  </a:cubicBezTo>
                  <a:cubicBezTo>
                    <a:pt x="129" y="492"/>
                    <a:pt x="187" y="527"/>
                    <a:pt x="211" y="533"/>
                  </a:cubicBezTo>
                  <a:cubicBezTo>
                    <a:pt x="214" y="539"/>
                    <a:pt x="214" y="539"/>
                    <a:pt x="214" y="539"/>
                  </a:cubicBezTo>
                  <a:cubicBezTo>
                    <a:pt x="214" y="539"/>
                    <a:pt x="200" y="549"/>
                    <a:pt x="207" y="561"/>
                  </a:cubicBezTo>
                  <a:cubicBezTo>
                    <a:pt x="217" y="593"/>
                    <a:pt x="217" y="593"/>
                    <a:pt x="217" y="593"/>
                  </a:cubicBezTo>
                  <a:cubicBezTo>
                    <a:pt x="222" y="594"/>
                    <a:pt x="222" y="594"/>
                    <a:pt x="222" y="594"/>
                  </a:cubicBezTo>
                  <a:cubicBezTo>
                    <a:pt x="224" y="584"/>
                    <a:pt x="224" y="584"/>
                    <a:pt x="224" y="584"/>
                  </a:cubicBezTo>
                  <a:cubicBezTo>
                    <a:pt x="224" y="584"/>
                    <a:pt x="226" y="566"/>
                    <a:pt x="245" y="574"/>
                  </a:cubicBezTo>
                  <a:cubicBezTo>
                    <a:pt x="321" y="600"/>
                    <a:pt x="321" y="600"/>
                    <a:pt x="321" y="600"/>
                  </a:cubicBezTo>
                  <a:cubicBezTo>
                    <a:pt x="397" y="624"/>
                    <a:pt x="397" y="624"/>
                    <a:pt x="397" y="624"/>
                  </a:cubicBezTo>
                  <a:cubicBezTo>
                    <a:pt x="432" y="336"/>
                    <a:pt x="552" y="232"/>
                    <a:pt x="552" y="230"/>
                  </a:cubicBezTo>
                  <a:close/>
                  <a:moveTo>
                    <a:pt x="148" y="469"/>
                  </a:moveTo>
                  <a:cubicBezTo>
                    <a:pt x="162" y="442"/>
                    <a:pt x="162" y="442"/>
                    <a:pt x="162" y="442"/>
                  </a:cubicBezTo>
                  <a:cubicBezTo>
                    <a:pt x="208" y="495"/>
                    <a:pt x="208" y="495"/>
                    <a:pt x="208" y="495"/>
                  </a:cubicBezTo>
                  <a:cubicBezTo>
                    <a:pt x="204" y="502"/>
                    <a:pt x="204" y="502"/>
                    <a:pt x="204" y="502"/>
                  </a:cubicBezTo>
                  <a:cubicBezTo>
                    <a:pt x="172" y="493"/>
                    <a:pt x="148" y="469"/>
                    <a:pt x="148" y="469"/>
                  </a:cubicBezTo>
                  <a:close/>
                </a:path>
              </a:pathLst>
            </a:custGeom>
            <a:solidFill>
              <a:srgbClr val="D70F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 name="Freeform 920"/>
            <p:cNvSpPr>
              <a:spLocks/>
            </p:cNvSpPr>
            <p:nvPr/>
          </p:nvSpPr>
          <p:spPr bwMode="auto">
            <a:xfrm>
              <a:off x="1924050" y="2541588"/>
              <a:ext cx="919163" cy="930275"/>
            </a:xfrm>
            <a:custGeom>
              <a:avLst/>
              <a:gdLst>
                <a:gd name="T0" fmla="*/ 915988 w 579"/>
                <a:gd name="T1" fmla="*/ 511175 h 586"/>
                <a:gd name="T2" fmla="*/ 877888 w 579"/>
                <a:gd name="T3" fmla="*/ 427038 h 586"/>
                <a:gd name="T4" fmla="*/ 833438 w 579"/>
                <a:gd name="T5" fmla="*/ 282575 h 586"/>
                <a:gd name="T6" fmla="*/ 769938 w 579"/>
                <a:gd name="T7" fmla="*/ 231775 h 586"/>
                <a:gd name="T8" fmla="*/ 722313 w 579"/>
                <a:gd name="T9" fmla="*/ 152400 h 586"/>
                <a:gd name="T10" fmla="*/ 661988 w 579"/>
                <a:gd name="T11" fmla="*/ 114300 h 586"/>
                <a:gd name="T12" fmla="*/ 530225 w 579"/>
                <a:gd name="T13" fmla="*/ 46038 h 586"/>
                <a:gd name="T14" fmla="*/ 403225 w 579"/>
                <a:gd name="T15" fmla="*/ 11113 h 586"/>
                <a:gd name="T16" fmla="*/ 287338 w 579"/>
                <a:gd name="T17" fmla="*/ 23813 h 586"/>
                <a:gd name="T18" fmla="*/ 163513 w 579"/>
                <a:gd name="T19" fmla="*/ 92075 h 586"/>
                <a:gd name="T20" fmla="*/ 80963 w 579"/>
                <a:gd name="T21" fmla="*/ 179388 h 586"/>
                <a:gd name="T22" fmla="*/ 63500 w 579"/>
                <a:gd name="T23" fmla="*/ 301625 h 586"/>
                <a:gd name="T24" fmla="*/ 7938 w 579"/>
                <a:gd name="T25" fmla="*/ 430213 h 586"/>
                <a:gd name="T26" fmla="*/ 25400 w 579"/>
                <a:gd name="T27" fmla="*/ 533400 h 586"/>
                <a:gd name="T28" fmla="*/ 69850 w 579"/>
                <a:gd name="T29" fmla="*/ 600075 h 586"/>
                <a:gd name="T30" fmla="*/ 168275 w 579"/>
                <a:gd name="T31" fmla="*/ 717550 h 586"/>
                <a:gd name="T32" fmla="*/ 279400 w 579"/>
                <a:gd name="T33" fmla="*/ 836613 h 586"/>
                <a:gd name="T34" fmla="*/ 365125 w 579"/>
                <a:gd name="T35" fmla="*/ 901700 h 586"/>
                <a:gd name="T36" fmla="*/ 433388 w 579"/>
                <a:gd name="T37" fmla="*/ 923925 h 586"/>
                <a:gd name="T38" fmla="*/ 568325 w 579"/>
                <a:gd name="T39" fmla="*/ 914400 h 586"/>
                <a:gd name="T40" fmla="*/ 692150 w 579"/>
                <a:gd name="T41" fmla="*/ 857250 h 586"/>
                <a:gd name="T42" fmla="*/ 788988 w 579"/>
                <a:gd name="T43" fmla="*/ 828675 h 586"/>
                <a:gd name="T44" fmla="*/ 763588 w 579"/>
                <a:gd name="T45" fmla="*/ 730250 h 586"/>
                <a:gd name="T46" fmla="*/ 619125 w 579"/>
                <a:gd name="T47" fmla="*/ 739775 h 586"/>
                <a:gd name="T48" fmla="*/ 534988 w 579"/>
                <a:gd name="T49" fmla="*/ 733425 h 586"/>
                <a:gd name="T50" fmla="*/ 439738 w 579"/>
                <a:gd name="T51" fmla="*/ 736600 h 586"/>
                <a:gd name="T52" fmla="*/ 368300 w 579"/>
                <a:gd name="T53" fmla="*/ 685800 h 586"/>
                <a:gd name="T54" fmla="*/ 342900 w 579"/>
                <a:gd name="T55" fmla="*/ 646113 h 586"/>
                <a:gd name="T56" fmla="*/ 396875 w 579"/>
                <a:gd name="T57" fmla="*/ 604838 h 586"/>
                <a:gd name="T58" fmla="*/ 490538 w 579"/>
                <a:gd name="T59" fmla="*/ 404813 h 586"/>
                <a:gd name="T60" fmla="*/ 485775 w 579"/>
                <a:gd name="T61" fmla="*/ 323850 h 586"/>
                <a:gd name="T62" fmla="*/ 479425 w 579"/>
                <a:gd name="T63" fmla="*/ 271463 h 586"/>
                <a:gd name="T64" fmla="*/ 527050 w 579"/>
                <a:gd name="T65" fmla="*/ 269875 h 586"/>
                <a:gd name="T66" fmla="*/ 587375 w 579"/>
                <a:gd name="T67" fmla="*/ 280988 h 586"/>
                <a:gd name="T68" fmla="*/ 628650 w 579"/>
                <a:gd name="T69" fmla="*/ 327025 h 586"/>
                <a:gd name="T70" fmla="*/ 700088 w 579"/>
                <a:gd name="T71" fmla="*/ 387350 h 586"/>
                <a:gd name="T72" fmla="*/ 752475 w 579"/>
                <a:gd name="T73" fmla="*/ 460375 h 586"/>
                <a:gd name="T74" fmla="*/ 822325 w 579"/>
                <a:gd name="T75" fmla="*/ 546100 h 5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79" h="586">
                  <a:moveTo>
                    <a:pt x="518" y="344"/>
                  </a:moveTo>
                  <a:cubicBezTo>
                    <a:pt x="518" y="344"/>
                    <a:pt x="548" y="303"/>
                    <a:pt x="577" y="322"/>
                  </a:cubicBezTo>
                  <a:cubicBezTo>
                    <a:pt x="579" y="317"/>
                    <a:pt x="579" y="317"/>
                    <a:pt x="579" y="317"/>
                  </a:cubicBezTo>
                  <a:cubicBezTo>
                    <a:pt x="553" y="269"/>
                    <a:pt x="553" y="269"/>
                    <a:pt x="553" y="269"/>
                  </a:cubicBezTo>
                  <a:cubicBezTo>
                    <a:pt x="553" y="269"/>
                    <a:pt x="547" y="231"/>
                    <a:pt x="542" y="215"/>
                  </a:cubicBezTo>
                  <a:cubicBezTo>
                    <a:pt x="537" y="199"/>
                    <a:pt x="533" y="186"/>
                    <a:pt x="525" y="178"/>
                  </a:cubicBezTo>
                  <a:cubicBezTo>
                    <a:pt x="517" y="170"/>
                    <a:pt x="513" y="167"/>
                    <a:pt x="507" y="164"/>
                  </a:cubicBezTo>
                  <a:cubicBezTo>
                    <a:pt x="501" y="160"/>
                    <a:pt x="493" y="158"/>
                    <a:pt x="485" y="146"/>
                  </a:cubicBezTo>
                  <a:cubicBezTo>
                    <a:pt x="477" y="134"/>
                    <a:pt x="473" y="124"/>
                    <a:pt x="468" y="116"/>
                  </a:cubicBezTo>
                  <a:cubicBezTo>
                    <a:pt x="464" y="108"/>
                    <a:pt x="463" y="102"/>
                    <a:pt x="455" y="96"/>
                  </a:cubicBezTo>
                  <a:cubicBezTo>
                    <a:pt x="447" y="89"/>
                    <a:pt x="448" y="90"/>
                    <a:pt x="437" y="85"/>
                  </a:cubicBezTo>
                  <a:cubicBezTo>
                    <a:pt x="425" y="81"/>
                    <a:pt x="425" y="79"/>
                    <a:pt x="417" y="72"/>
                  </a:cubicBezTo>
                  <a:cubicBezTo>
                    <a:pt x="409" y="66"/>
                    <a:pt x="395" y="62"/>
                    <a:pt x="380" y="53"/>
                  </a:cubicBezTo>
                  <a:cubicBezTo>
                    <a:pt x="364" y="44"/>
                    <a:pt x="346" y="36"/>
                    <a:pt x="334" y="29"/>
                  </a:cubicBezTo>
                  <a:cubicBezTo>
                    <a:pt x="322" y="23"/>
                    <a:pt x="313" y="17"/>
                    <a:pt x="303" y="16"/>
                  </a:cubicBezTo>
                  <a:cubicBezTo>
                    <a:pt x="294" y="15"/>
                    <a:pt x="263" y="9"/>
                    <a:pt x="254" y="7"/>
                  </a:cubicBezTo>
                  <a:cubicBezTo>
                    <a:pt x="246" y="6"/>
                    <a:pt x="236" y="0"/>
                    <a:pt x="220" y="7"/>
                  </a:cubicBezTo>
                  <a:cubicBezTo>
                    <a:pt x="205" y="14"/>
                    <a:pt x="196" y="18"/>
                    <a:pt x="181" y="15"/>
                  </a:cubicBezTo>
                  <a:cubicBezTo>
                    <a:pt x="165" y="11"/>
                    <a:pt x="142" y="27"/>
                    <a:pt x="142" y="27"/>
                  </a:cubicBezTo>
                  <a:cubicBezTo>
                    <a:pt x="128" y="40"/>
                    <a:pt x="112" y="51"/>
                    <a:pt x="103" y="58"/>
                  </a:cubicBezTo>
                  <a:cubicBezTo>
                    <a:pt x="94" y="64"/>
                    <a:pt x="83" y="74"/>
                    <a:pt x="74" y="80"/>
                  </a:cubicBezTo>
                  <a:cubicBezTo>
                    <a:pt x="64" y="86"/>
                    <a:pt x="51" y="91"/>
                    <a:pt x="51" y="113"/>
                  </a:cubicBezTo>
                  <a:cubicBezTo>
                    <a:pt x="51" y="134"/>
                    <a:pt x="38" y="135"/>
                    <a:pt x="40" y="146"/>
                  </a:cubicBezTo>
                  <a:cubicBezTo>
                    <a:pt x="42" y="157"/>
                    <a:pt x="40" y="190"/>
                    <a:pt x="40" y="190"/>
                  </a:cubicBezTo>
                  <a:cubicBezTo>
                    <a:pt x="40" y="190"/>
                    <a:pt x="23" y="202"/>
                    <a:pt x="17" y="222"/>
                  </a:cubicBezTo>
                  <a:cubicBezTo>
                    <a:pt x="11" y="241"/>
                    <a:pt x="10" y="259"/>
                    <a:pt x="5" y="271"/>
                  </a:cubicBezTo>
                  <a:cubicBezTo>
                    <a:pt x="0" y="282"/>
                    <a:pt x="1" y="285"/>
                    <a:pt x="4" y="304"/>
                  </a:cubicBezTo>
                  <a:cubicBezTo>
                    <a:pt x="7" y="322"/>
                    <a:pt x="11" y="324"/>
                    <a:pt x="16" y="336"/>
                  </a:cubicBezTo>
                  <a:cubicBezTo>
                    <a:pt x="20" y="349"/>
                    <a:pt x="22" y="349"/>
                    <a:pt x="30" y="356"/>
                  </a:cubicBezTo>
                  <a:cubicBezTo>
                    <a:pt x="37" y="363"/>
                    <a:pt x="39" y="364"/>
                    <a:pt x="44" y="378"/>
                  </a:cubicBezTo>
                  <a:cubicBezTo>
                    <a:pt x="49" y="392"/>
                    <a:pt x="54" y="395"/>
                    <a:pt x="61" y="402"/>
                  </a:cubicBezTo>
                  <a:cubicBezTo>
                    <a:pt x="68" y="409"/>
                    <a:pt x="93" y="435"/>
                    <a:pt x="106" y="452"/>
                  </a:cubicBezTo>
                  <a:cubicBezTo>
                    <a:pt x="118" y="470"/>
                    <a:pt x="130" y="483"/>
                    <a:pt x="147" y="499"/>
                  </a:cubicBezTo>
                  <a:cubicBezTo>
                    <a:pt x="165" y="515"/>
                    <a:pt x="159" y="510"/>
                    <a:pt x="176" y="527"/>
                  </a:cubicBezTo>
                  <a:cubicBezTo>
                    <a:pt x="192" y="545"/>
                    <a:pt x="192" y="550"/>
                    <a:pt x="206" y="556"/>
                  </a:cubicBezTo>
                  <a:cubicBezTo>
                    <a:pt x="221" y="562"/>
                    <a:pt x="227" y="559"/>
                    <a:pt x="230" y="568"/>
                  </a:cubicBezTo>
                  <a:cubicBezTo>
                    <a:pt x="233" y="576"/>
                    <a:pt x="230" y="573"/>
                    <a:pt x="239" y="572"/>
                  </a:cubicBezTo>
                  <a:cubicBezTo>
                    <a:pt x="248" y="571"/>
                    <a:pt x="261" y="579"/>
                    <a:pt x="273" y="582"/>
                  </a:cubicBezTo>
                  <a:cubicBezTo>
                    <a:pt x="285" y="586"/>
                    <a:pt x="288" y="585"/>
                    <a:pt x="300" y="584"/>
                  </a:cubicBezTo>
                  <a:cubicBezTo>
                    <a:pt x="312" y="583"/>
                    <a:pt x="340" y="581"/>
                    <a:pt x="358" y="576"/>
                  </a:cubicBezTo>
                  <a:cubicBezTo>
                    <a:pt x="377" y="571"/>
                    <a:pt x="378" y="570"/>
                    <a:pt x="392" y="565"/>
                  </a:cubicBezTo>
                  <a:cubicBezTo>
                    <a:pt x="406" y="559"/>
                    <a:pt x="433" y="544"/>
                    <a:pt x="436" y="540"/>
                  </a:cubicBezTo>
                  <a:cubicBezTo>
                    <a:pt x="497" y="532"/>
                    <a:pt x="497" y="532"/>
                    <a:pt x="497" y="532"/>
                  </a:cubicBezTo>
                  <a:cubicBezTo>
                    <a:pt x="497" y="532"/>
                    <a:pt x="499" y="526"/>
                    <a:pt x="497" y="522"/>
                  </a:cubicBezTo>
                  <a:cubicBezTo>
                    <a:pt x="494" y="520"/>
                    <a:pt x="494" y="520"/>
                    <a:pt x="494" y="520"/>
                  </a:cubicBezTo>
                  <a:cubicBezTo>
                    <a:pt x="494" y="520"/>
                    <a:pt x="479" y="480"/>
                    <a:pt x="481" y="460"/>
                  </a:cubicBezTo>
                  <a:cubicBezTo>
                    <a:pt x="420" y="472"/>
                    <a:pt x="420" y="472"/>
                    <a:pt x="420" y="472"/>
                  </a:cubicBezTo>
                  <a:cubicBezTo>
                    <a:pt x="420" y="472"/>
                    <a:pt x="402" y="467"/>
                    <a:pt x="390" y="466"/>
                  </a:cubicBezTo>
                  <a:cubicBezTo>
                    <a:pt x="378" y="465"/>
                    <a:pt x="372" y="466"/>
                    <a:pt x="363" y="465"/>
                  </a:cubicBezTo>
                  <a:cubicBezTo>
                    <a:pt x="353" y="463"/>
                    <a:pt x="345" y="461"/>
                    <a:pt x="337" y="462"/>
                  </a:cubicBezTo>
                  <a:cubicBezTo>
                    <a:pt x="330" y="462"/>
                    <a:pt x="324" y="461"/>
                    <a:pt x="317" y="460"/>
                  </a:cubicBezTo>
                  <a:cubicBezTo>
                    <a:pt x="309" y="460"/>
                    <a:pt x="281" y="458"/>
                    <a:pt x="277" y="464"/>
                  </a:cubicBezTo>
                  <a:cubicBezTo>
                    <a:pt x="277" y="464"/>
                    <a:pt x="266" y="450"/>
                    <a:pt x="255" y="446"/>
                  </a:cubicBezTo>
                  <a:cubicBezTo>
                    <a:pt x="245" y="441"/>
                    <a:pt x="242" y="437"/>
                    <a:pt x="232" y="432"/>
                  </a:cubicBezTo>
                  <a:cubicBezTo>
                    <a:pt x="222" y="428"/>
                    <a:pt x="211" y="420"/>
                    <a:pt x="212" y="414"/>
                  </a:cubicBezTo>
                  <a:cubicBezTo>
                    <a:pt x="212" y="408"/>
                    <a:pt x="209" y="409"/>
                    <a:pt x="216" y="407"/>
                  </a:cubicBezTo>
                  <a:cubicBezTo>
                    <a:pt x="223" y="405"/>
                    <a:pt x="237" y="401"/>
                    <a:pt x="242" y="394"/>
                  </a:cubicBezTo>
                  <a:cubicBezTo>
                    <a:pt x="247" y="388"/>
                    <a:pt x="243" y="386"/>
                    <a:pt x="250" y="381"/>
                  </a:cubicBezTo>
                  <a:cubicBezTo>
                    <a:pt x="258" y="377"/>
                    <a:pt x="280" y="351"/>
                    <a:pt x="280" y="351"/>
                  </a:cubicBezTo>
                  <a:cubicBezTo>
                    <a:pt x="309" y="255"/>
                    <a:pt x="309" y="255"/>
                    <a:pt x="309" y="255"/>
                  </a:cubicBezTo>
                  <a:cubicBezTo>
                    <a:pt x="309" y="255"/>
                    <a:pt x="307" y="246"/>
                    <a:pt x="310" y="237"/>
                  </a:cubicBezTo>
                  <a:cubicBezTo>
                    <a:pt x="312" y="229"/>
                    <a:pt x="309" y="212"/>
                    <a:pt x="306" y="204"/>
                  </a:cubicBezTo>
                  <a:cubicBezTo>
                    <a:pt x="302" y="196"/>
                    <a:pt x="303" y="195"/>
                    <a:pt x="305" y="190"/>
                  </a:cubicBezTo>
                  <a:cubicBezTo>
                    <a:pt x="306" y="185"/>
                    <a:pt x="300" y="174"/>
                    <a:pt x="302" y="171"/>
                  </a:cubicBezTo>
                  <a:cubicBezTo>
                    <a:pt x="304" y="168"/>
                    <a:pt x="316" y="162"/>
                    <a:pt x="317" y="159"/>
                  </a:cubicBezTo>
                  <a:cubicBezTo>
                    <a:pt x="317" y="159"/>
                    <a:pt x="312" y="163"/>
                    <a:pt x="332" y="170"/>
                  </a:cubicBezTo>
                  <a:cubicBezTo>
                    <a:pt x="352" y="176"/>
                    <a:pt x="355" y="175"/>
                    <a:pt x="359" y="174"/>
                  </a:cubicBezTo>
                  <a:cubicBezTo>
                    <a:pt x="363" y="174"/>
                    <a:pt x="363" y="170"/>
                    <a:pt x="370" y="177"/>
                  </a:cubicBezTo>
                  <a:cubicBezTo>
                    <a:pt x="377" y="183"/>
                    <a:pt x="383" y="175"/>
                    <a:pt x="386" y="183"/>
                  </a:cubicBezTo>
                  <a:cubicBezTo>
                    <a:pt x="388" y="192"/>
                    <a:pt x="388" y="200"/>
                    <a:pt x="396" y="206"/>
                  </a:cubicBezTo>
                  <a:cubicBezTo>
                    <a:pt x="403" y="213"/>
                    <a:pt x="408" y="212"/>
                    <a:pt x="413" y="219"/>
                  </a:cubicBezTo>
                  <a:cubicBezTo>
                    <a:pt x="418" y="225"/>
                    <a:pt x="432" y="237"/>
                    <a:pt x="441" y="244"/>
                  </a:cubicBezTo>
                  <a:cubicBezTo>
                    <a:pt x="449" y="251"/>
                    <a:pt x="449" y="253"/>
                    <a:pt x="453" y="262"/>
                  </a:cubicBezTo>
                  <a:cubicBezTo>
                    <a:pt x="458" y="271"/>
                    <a:pt x="463" y="281"/>
                    <a:pt x="474" y="290"/>
                  </a:cubicBezTo>
                  <a:cubicBezTo>
                    <a:pt x="485" y="300"/>
                    <a:pt x="484" y="302"/>
                    <a:pt x="484" y="302"/>
                  </a:cubicBezTo>
                  <a:lnTo>
                    <a:pt x="518"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8" name="Freeform 921"/>
            <p:cNvSpPr>
              <a:spLocks/>
            </p:cNvSpPr>
            <p:nvPr/>
          </p:nvSpPr>
          <p:spPr bwMode="auto">
            <a:xfrm>
              <a:off x="2301875" y="2903538"/>
              <a:ext cx="173038" cy="244475"/>
            </a:xfrm>
            <a:custGeom>
              <a:avLst/>
              <a:gdLst>
                <a:gd name="T0" fmla="*/ 33338 w 109"/>
                <a:gd name="T1" fmla="*/ 0 h 154"/>
                <a:gd name="T2" fmla="*/ 122238 w 109"/>
                <a:gd name="T3" fmla="*/ 57150 h 154"/>
                <a:gd name="T4" fmla="*/ 173038 w 109"/>
                <a:gd name="T5" fmla="*/ 109538 h 154"/>
                <a:gd name="T6" fmla="*/ 95250 w 109"/>
                <a:gd name="T7" fmla="*/ 244475 h 154"/>
                <a:gd name="T8" fmla="*/ 44450 w 109"/>
                <a:gd name="T9" fmla="*/ 165100 h 154"/>
                <a:gd name="T10" fmla="*/ 7938 w 109"/>
                <a:gd name="T11" fmla="*/ 119063 h 154"/>
                <a:gd name="T12" fmla="*/ 0 w 109"/>
                <a:gd name="T13" fmla="*/ 101600 h 154"/>
                <a:gd name="T14" fmla="*/ 33338 w 109"/>
                <a:gd name="T15" fmla="*/ 0 h 1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9" h="154">
                  <a:moveTo>
                    <a:pt x="21" y="0"/>
                  </a:moveTo>
                  <a:cubicBezTo>
                    <a:pt x="21" y="0"/>
                    <a:pt x="61" y="11"/>
                    <a:pt x="77" y="36"/>
                  </a:cubicBezTo>
                  <a:cubicBezTo>
                    <a:pt x="94" y="60"/>
                    <a:pt x="109" y="69"/>
                    <a:pt x="109" y="69"/>
                  </a:cubicBezTo>
                  <a:cubicBezTo>
                    <a:pt x="109" y="69"/>
                    <a:pt x="99" y="127"/>
                    <a:pt x="60" y="154"/>
                  </a:cubicBezTo>
                  <a:cubicBezTo>
                    <a:pt x="60" y="154"/>
                    <a:pt x="35" y="111"/>
                    <a:pt x="28" y="104"/>
                  </a:cubicBezTo>
                  <a:cubicBezTo>
                    <a:pt x="22" y="97"/>
                    <a:pt x="8" y="78"/>
                    <a:pt x="5" y="75"/>
                  </a:cubicBezTo>
                  <a:cubicBezTo>
                    <a:pt x="3" y="72"/>
                    <a:pt x="1" y="69"/>
                    <a:pt x="0" y="64"/>
                  </a:cubicBezTo>
                  <a:cubicBezTo>
                    <a:pt x="0" y="60"/>
                    <a:pt x="21" y="0"/>
                    <a:pt x="21" y="0"/>
                  </a:cubicBezTo>
                  <a:close/>
                </a:path>
              </a:pathLst>
            </a:custGeom>
            <a:solidFill>
              <a:srgbClr val="D70F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9" name="Freeform 922"/>
            <p:cNvSpPr>
              <a:spLocks/>
            </p:cNvSpPr>
            <p:nvPr/>
          </p:nvSpPr>
          <p:spPr bwMode="auto">
            <a:xfrm>
              <a:off x="1944688" y="2676526"/>
              <a:ext cx="403225" cy="361950"/>
            </a:xfrm>
            <a:custGeom>
              <a:avLst/>
              <a:gdLst>
                <a:gd name="T0" fmla="*/ 317500 w 254"/>
                <a:gd name="T1" fmla="*/ 336550 h 228"/>
                <a:gd name="T2" fmla="*/ 214313 w 254"/>
                <a:gd name="T3" fmla="*/ 336550 h 228"/>
                <a:gd name="T4" fmla="*/ 169863 w 254"/>
                <a:gd name="T5" fmla="*/ 333375 h 228"/>
                <a:gd name="T6" fmla="*/ 136525 w 254"/>
                <a:gd name="T7" fmla="*/ 327025 h 228"/>
                <a:gd name="T8" fmla="*/ 106363 w 254"/>
                <a:gd name="T9" fmla="*/ 317500 h 228"/>
                <a:gd name="T10" fmla="*/ 90488 w 254"/>
                <a:gd name="T11" fmla="*/ 304800 h 228"/>
                <a:gd name="T12" fmla="*/ 66675 w 254"/>
                <a:gd name="T13" fmla="*/ 285750 h 228"/>
                <a:gd name="T14" fmla="*/ 60325 w 254"/>
                <a:gd name="T15" fmla="*/ 273050 h 228"/>
                <a:gd name="T16" fmla="*/ 53975 w 254"/>
                <a:gd name="T17" fmla="*/ 271463 h 228"/>
                <a:gd name="T18" fmla="*/ 47625 w 254"/>
                <a:gd name="T19" fmla="*/ 263525 h 228"/>
                <a:gd name="T20" fmla="*/ 39688 w 254"/>
                <a:gd name="T21" fmla="*/ 258763 h 228"/>
                <a:gd name="T22" fmla="*/ 31750 w 254"/>
                <a:gd name="T23" fmla="*/ 236538 h 228"/>
                <a:gd name="T24" fmla="*/ 26988 w 254"/>
                <a:gd name="T25" fmla="*/ 230188 h 228"/>
                <a:gd name="T26" fmla="*/ 15875 w 254"/>
                <a:gd name="T27" fmla="*/ 219075 h 228"/>
                <a:gd name="T28" fmla="*/ 11113 w 254"/>
                <a:gd name="T29" fmla="*/ 206375 h 228"/>
                <a:gd name="T30" fmla="*/ 4763 w 254"/>
                <a:gd name="T31" fmla="*/ 196850 h 228"/>
                <a:gd name="T32" fmla="*/ 6350 w 254"/>
                <a:gd name="T33" fmla="*/ 179388 h 228"/>
                <a:gd name="T34" fmla="*/ 7938 w 254"/>
                <a:gd name="T35" fmla="*/ 171450 h 228"/>
                <a:gd name="T36" fmla="*/ 14288 w 254"/>
                <a:gd name="T37" fmla="*/ 153988 h 228"/>
                <a:gd name="T38" fmla="*/ 22225 w 254"/>
                <a:gd name="T39" fmla="*/ 138113 h 228"/>
                <a:gd name="T40" fmla="*/ 26988 w 254"/>
                <a:gd name="T41" fmla="*/ 130175 h 228"/>
                <a:gd name="T42" fmla="*/ 33338 w 254"/>
                <a:gd name="T43" fmla="*/ 117475 h 228"/>
                <a:gd name="T44" fmla="*/ 39688 w 254"/>
                <a:gd name="T45" fmla="*/ 104775 h 228"/>
                <a:gd name="T46" fmla="*/ 46038 w 254"/>
                <a:gd name="T47" fmla="*/ 92075 h 228"/>
                <a:gd name="T48" fmla="*/ 55563 w 254"/>
                <a:gd name="T49" fmla="*/ 80963 h 228"/>
                <a:gd name="T50" fmla="*/ 66675 w 254"/>
                <a:gd name="T51" fmla="*/ 63500 h 228"/>
                <a:gd name="T52" fmla="*/ 77788 w 254"/>
                <a:gd name="T53" fmla="*/ 52388 h 228"/>
                <a:gd name="T54" fmla="*/ 90488 w 254"/>
                <a:gd name="T55" fmla="*/ 42863 h 228"/>
                <a:gd name="T56" fmla="*/ 96838 w 254"/>
                <a:gd name="T57" fmla="*/ 22225 h 228"/>
                <a:gd name="T58" fmla="*/ 106363 w 254"/>
                <a:gd name="T59" fmla="*/ 19050 h 228"/>
                <a:gd name="T60" fmla="*/ 117475 w 254"/>
                <a:gd name="T61" fmla="*/ 17463 h 228"/>
                <a:gd name="T62" fmla="*/ 130175 w 254"/>
                <a:gd name="T63" fmla="*/ 15875 h 228"/>
                <a:gd name="T64" fmla="*/ 141288 w 254"/>
                <a:gd name="T65" fmla="*/ 14288 h 228"/>
                <a:gd name="T66" fmla="*/ 155575 w 254"/>
                <a:gd name="T67" fmla="*/ 7938 h 228"/>
                <a:gd name="T68" fmla="*/ 163513 w 254"/>
                <a:gd name="T69" fmla="*/ 6350 h 228"/>
                <a:gd name="T70" fmla="*/ 185738 w 254"/>
                <a:gd name="T71" fmla="*/ 6350 h 228"/>
                <a:gd name="T72" fmla="*/ 193675 w 254"/>
                <a:gd name="T73" fmla="*/ 17463 h 228"/>
                <a:gd name="T74" fmla="*/ 206375 w 254"/>
                <a:gd name="T75" fmla="*/ 23813 h 228"/>
                <a:gd name="T76" fmla="*/ 217488 w 254"/>
                <a:gd name="T77" fmla="*/ 33338 h 228"/>
                <a:gd name="T78" fmla="*/ 233363 w 254"/>
                <a:gd name="T79" fmla="*/ 36513 h 228"/>
                <a:gd name="T80" fmla="*/ 246063 w 254"/>
                <a:gd name="T81" fmla="*/ 47625 h 228"/>
                <a:gd name="T82" fmla="*/ 257175 w 254"/>
                <a:gd name="T83" fmla="*/ 47625 h 228"/>
                <a:gd name="T84" fmla="*/ 271463 w 254"/>
                <a:gd name="T85" fmla="*/ 57150 h 228"/>
                <a:gd name="T86" fmla="*/ 320675 w 254"/>
                <a:gd name="T87" fmla="*/ 119063 h 228"/>
                <a:gd name="T88" fmla="*/ 396875 w 254"/>
                <a:gd name="T89" fmla="*/ 257175 h 2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54" h="228">
                  <a:moveTo>
                    <a:pt x="245" y="195"/>
                  </a:moveTo>
                  <a:cubicBezTo>
                    <a:pt x="245" y="195"/>
                    <a:pt x="251" y="213"/>
                    <a:pt x="232" y="210"/>
                  </a:cubicBezTo>
                  <a:cubicBezTo>
                    <a:pt x="232" y="210"/>
                    <a:pt x="211" y="215"/>
                    <a:pt x="200" y="212"/>
                  </a:cubicBezTo>
                  <a:cubicBezTo>
                    <a:pt x="200" y="212"/>
                    <a:pt x="184" y="228"/>
                    <a:pt x="164" y="221"/>
                  </a:cubicBezTo>
                  <a:cubicBezTo>
                    <a:pt x="164" y="221"/>
                    <a:pt x="147" y="217"/>
                    <a:pt x="141" y="213"/>
                  </a:cubicBezTo>
                  <a:cubicBezTo>
                    <a:pt x="135" y="208"/>
                    <a:pt x="139" y="211"/>
                    <a:pt x="135" y="212"/>
                  </a:cubicBezTo>
                  <a:cubicBezTo>
                    <a:pt x="131" y="213"/>
                    <a:pt x="130" y="211"/>
                    <a:pt x="125" y="210"/>
                  </a:cubicBezTo>
                  <a:cubicBezTo>
                    <a:pt x="121" y="208"/>
                    <a:pt x="121" y="212"/>
                    <a:pt x="116" y="212"/>
                  </a:cubicBezTo>
                  <a:cubicBezTo>
                    <a:pt x="111" y="212"/>
                    <a:pt x="108" y="212"/>
                    <a:pt x="107" y="210"/>
                  </a:cubicBezTo>
                  <a:cubicBezTo>
                    <a:pt x="106" y="207"/>
                    <a:pt x="109" y="206"/>
                    <a:pt x="103" y="206"/>
                  </a:cubicBezTo>
                  <a:cubicBezTo>
                    <a:pt x="98" y="205"/>
                    <a:pt x="98" y="203"/>
                    <a:pt x="94" y="205"/>
                  </a:cubicBezTo>
                  <a:cubicBezTo>
                    <a:pt x="90" y="206"/>
                    <a:pt x="88" y="208"/>
                    <a:pt x="86" y="206"/>
                  </a:cubicBezTo>
                  <a:cubicBezTo>
                    <a:pt x="84" y="204"/>
                    <a:pt x="77" y="204"/>
                    <a:pt x="77" y="202"/>
                  </a:cubicBezTo>
                  <a:cubicBezTo>
                    <a:pt x="76" y="200"/>
                    <a:pt x="77" y="197"/>
                    <a:pt x="74" y="199"/>
                  </a:cubicBezTo>
                  <a:cubicBezTo>
                    <a:pt x="70" y="201"/>
                    <a:pt x="66" y="203"/>
                    <a:pt x="67" y="200"/>
                  </a:cubicBezTo>
                  <a:cubicBezTo>
                    <a:pt x="67" y="196"/>
                    <a:pt x="68" y="192"/>
                    <a:pt x="65" y="195"/>
                  </a:cubicBezTo>
                  <a:cubicBezTo>
                    <a:pt x="63" y="197"/>
                    <a:pt x="59" y="200"/>
                    <a:pt x="59" y="197"/>
                  </a:cubicBezTo>
                  <a:cubicBezTo>
                    <a:pt x="59" y="194"/>
                    <a:pt x="60" y="190"/>
                    <a:pt x="57" y="192"/>
                  </a:cubicBezTo>
                  <a:cubicBezTo>
                    <a:pt x="54" y="194"/>
                    <a:pt x="53" y="192"/>
                    <a:pt x="52" y="190"/>
                  </a:cubicBezTo>
                  <a:cubicBezTo>
                    <a:pt x="50" y="187"/>
                    <a:pt x="49" y="181"/>
                    <a:pt x="47" y="184"/>
                  </a:cubicBezTo>
                  <a:cubicBezTo>
                    <a:pt x="45" y="186"/>
                    <a:pt x="41" y="181"/>
                    <a:pt x="42" y="180"/>
                  </a:cubicBezTo>
                  <a:cubicBezTo>
                    <a:pt x="43" y="178"/>
                    <a:pt x="44" y="176"/>
                    <a:pt x="42" y="176"/>
                  </a:cubicBezTo>
                  <a:cubicBezTo>
                    <a:pt x="40" y="177"/>
                    <a:pt x="38" y="179"/>
                    <a:pt x="39" y="177"/>
                  </a:cubicBezTo>
                  <a:cubicBezTo>
                    <a:pt x="39" y="175"/>
                    <a:pt x="40" y="172"/>
                    <a:pt x="38" y="172"/>
                  </a:cubicBezTo>
                  <a:cubicBezTo>
                    <a:pt x="36" y="173"/>
                    <a:pt x="36" y="176"/>
                    <a:pt x="36" y="173"/>
                  </a:cubicBezTo>
                  <a:cubicBezTo>
                    <a:pt x="36" y="170"/>
                    <a:pt x="37" y="167"/>
                    <a:pt x="36" y="169"/>
                  </a:cubicBezTo>
                  <a:cubicBezTo>
                    <a:pt x="34" y="171"/>
                    <a:pt x="34" y="172"/>
                    <a:pt x="34" y="171"/>
                  </a:cubicBezTo>
                  <a:cubicBezTo>
                    <a:pt x="34" y="169"/>
                    <a:pt x="35" y="166"/>
                    <a:pt x="34" y="167"/>
                  </a:cubicBezTo>
                  <a:cubicBezTo>
                    <a:pt x="33" y="168"/>
                    <a:pt x="31" y="170"/>
                    <a:pt x="31" y="168"/>
                  </a:cubicBezTo>
                  <a:cubicBezTo>
                    <a:pt x="31" y="166"/>
                    <a:pt x="32" y="164"/>
                    <a:pt x="30" y="166"/>
                  </a:cubicBezTo>
                  <a:cubicBezTo>
                    <a:pt x="27" y="169"/>
                    <a:pt x="24" y="170"/>
                    <a:pt x="26" y="167"/>
                  </a:cubicBezTo>
                  <a:cubicBezTo>
                    <a:pt x="28" y="164"/>
                    <a:pt x="29" y="162"/>
                    <a:pt x="27" y="162"/>
                  </a:cubicBezTo>
                  <a:cubicBezTo>
                    <a:pt x="26" y="163"/>
                    <a:pt x="24" y="165"/>
                    <a:pt x="25" y="163"/>
                  </a:cubicBezTo>
                  <a:cubicBezTo>
                    <a:pt x="25" y="161"/>
                    <a:pt x="27" y="157"/>
                    <a:pt x="24" y="159"/>
                  </a:cubicBezTo>
                  <a:cubicBezTo>
                    <a:pt x="21" y="160"/>
                    <a:pt x="20" y="159"/>
                    <a:pt x="21" y="158"/>
                  </a:cubicBezTo>
                  <a:cubicBezTo>
                    <a:pt x="22" y="157"/>
                    <a:pt x="19" y="150"/>
                    <a:pt x="20" y="149"/>
                  </a:cubicBezTo>
                  <a:cubicBezTo>
                    <a:pt x="22" y="149"/>
                    <a:pt x="23" y="147"/>
                    <a:pt x="20" y="148"/>
                  </a:cubicBezTo>
                  <a:cubicBezTo>
                    <a:pt x="18" y="149"/>
                    <a:pt x="14" y="150"/>
                    <a:pt x="17" y="148"/>
                  </a:cubicBezTo>
                  <a:cubicBezTo>
                    <a:pt x="19" y="145"/>
                    <a:pt x="20" y="145"/>
                    <a:pt x="17" y="145"/>
                  </a:cubicBezTo>
                  <a:cubicBezTo>
                    <a:pt x="14" y="145"/>
                    <a:pt x="13" y="146"/>
                    <a:pt x="14" y="143"/>
                  </a:cubicBezTo>
                  <a:cubicBezTo>
                    <a:pt x="15" y="141"/>
                    <a:pt x="16" y="140"/>
                    <a:pt x="13" y="141"/>
                  </a:cubicBezTo>
                  <a:cubicBezTo>
                    <a:pt x="9" y="141"/>
                    <a:pt x="8" y="141"/>
                    <a:pt x="10" y="138"/>
                  </a:cubicBezTo>
                  <a:cubicBezTo>
                    <a:pt x="12" y="136"/>
                    <a:pt x="13" y="136"/>
                    <a:pt x="9" y="136"/>
                  </a:cubicBezTo>
                  <a:cubicBezTo>
                    <a:pt x="6" y="136"/>
                    <a:pt x="4" y="137"/>
                    <a:pt x="6" y="134"/>
                  </a:cubicBezTo>
                  <a:cubicBezTo>
                    <a:pt x="8" y="132"/>
                    <a:pt x="12" y="130"/>
                    <a:pt x="7" y="130"/>
                  </a:cubicBezTo>
                  <a:cubicBezTo>
                    <a:pt x="3" y="130"/>
                    <a:pt x="2" y="131"/>
                    <a:pt x="4" y="129"/>
                  </a:cubicBezTo>
                  <a:cubicBezTo>
                    <a:pt x="6" y="127"/>
                    <a:pt x="7" y="125"/>
                    <a:pt x="5" y="125"/>
                  </a:cubicBezTo>
                  <a:cubicBezTo>
                    <a:pt x="3" y="125"/>
                    <a:pt x="0" y="124"/>
                    <a:pt x="3" y="124"/>
                  </a:cubicBezTo>
                  <a:cubicBezTo>
                    <a:pt x="5" y="124"/>
                    <a:pt x="4" y="123"/>
                    <a:pt x="3" y="122"/>
                  </a:cubicBezTo>
                  <a:cubicBezTo>
                    <a:pt x="3" y="120"/>
                    <a:pt x="3" y="121"/>
                    <a:pt x="2" y="119"/>
                  </a:cubicBezTo>
                  <a:cubicBezTo>
                    <a:pt x="2" y="117"/>
                    <a:pt x="5" y="114"/>
                    <a:pt x="4" y="113"/>
                  </a:cubicBezTo>
                  <a:cubicBezTo>
                    <a:pt x="4" y="113"/>
                    <a:pt x="2" y="112"/>
                    <a:pt x="4" y="113"/>
                  </a:cubicBezTo>
                  <a:cubicBezTo>
                    <a:pt x="6" y="113"/>
                    <a:pt x="6" y="112"/>
                    <a:pt x="5" y="111"/>
                  </a:cubicBezTo>
                  <a:cubicBezTo>
                    <a:pt x="4" y="110"/>
                    <a:pt x="6" y="107"/>
                    <a:pt x="5" y="108"/>
                  </a:cubicBezTo>
                  <a:cubicBezTo>
                    <a:pt x="5" y="109"/>
                    <a:pt x="4" y="102"/>
                    <a:pt x="6" y="103"/>
                  </a:cubicBezTo>
                  <a:cubicBezTo>
                    <a:pt x="8" y="103"/>
                    <a:pt x="11" y="100"/>
                    <a:pt x="9" y="98"/>
                  </a:cubicBezTo>
                  <a:cubicBezTo>
                    <a:pt x="7" y="97"/>
                    <a:pt x="7" y="96"/>
                    <a:pt x="9" y="97"/>
                  </a:cubicBezTo>
                  <a:cubicBezTo>
                    <a:pt x="11" y="98"/>
                    <a:pt x="11" y="92"/>
                    <a:pt x="13" y="91"/>
                  </a:cubicBezTo>
                  <a:cubicBezTo>
                    <a:pt x="14" y="91"/>
                    <a:pt x="14" y="89"/>
                    <a:pt x="13" y="88"/>
                  </a:cubicBezTo>
                  <a:cubicBezTo>
                    <a:pt x="12" y="88"/>
                    <a:pt x="13" y="86"/>
                    <a:pt x="14" y="87"/>
                  </a:cubicBezTo>
                  <a:cubicBezTo>
                    <a:pt x="16" y="88"/>
                    <a:pt x="18" y="87"/>
                    <a:pt x="15" y="86"/>
                  </a:cubicBezTo>
                  <a:cubicBezTo>
                    <a:pt x="13" y="84"/>
                    <a:pt x="14" y="83"/>
                    <a:pt x="16" y="83"/>
                  </a:cubicBezTo>
                  <a:cubicBezTo>
                    <a:pt x="18" y="84"/>
                    <a:pt x="19" y="84"/>
                    <a:pt x="17" y="82"/>
                  </a:cubicBezTo>
                  <a:cubicBezTo>
                    <a:pt x="16" y="81"/>
                    <a:pt x="16" y="80"/>
                    <a:pt x="17" y="80"/>
                  </a:cubicBezTo>
                  <a:cubicBezTo>
                    <a:pt x="19" y="80"/>
                    <a:pt x="21" y="78"/>
                    <a:pt x="20" y="76"/>
                  </a:cubicBezTo>
                  <a:cubicBezTo>
                    <a:pt x="19" y="74"/>
                    <a:pt x="20" y="74"/>
                    <a:pt x="21" y="74"/>
                  </a:cubicBezTo>
                  <a:cubicBezTo>
                    <a:pt x="23" y="74"/>
                    <a:pt x="23" y="71"/>
                    <a:pt x="23" y="70"/>
                  </a:cubicBezTo>
                  <a:cubicBezTo>
                    <a:pt x="22" y="69"/>
                    <a:pt x="21" y="67"/>
                    <a:pt x="23" y="68"/>
                  </a:cubicBezTo>
                  <a:cubicBezTo>
                    <a:pt x="24" y="68"/>
                    <a:pt x="26" y="68"/>
                    <a:pt x="25" y="66"/>
                  </a:cubicBezTo>
                  <a:cubicBezTo>
                    <a:pt x="24" y="65"/>
                    <a:pt x="23" y="64"/>
                    <a:pt x="25" y="64"/>
                  </a:cubicBezTo>
                  <a:cubicBezTo>
                    <a:pt x="28" y="65"/>
                    <a:pt x="29" y="64"/>
                    <a:pt x="28" y="61"/>
                  </a:cubicBezTo>
                  <a:cubicBezTo>
                    <a:pt x="27" y="59"/>
                    <a:pt x="27" y="58"/>
                    <a:pt x="29" y="58"/>
                  </a:cubicBezTo>
                  <a:cubicBezTo>
                    <a:pt x="31" y="59"/>
                    <a:pt x="30" y="58"/>
                    <a:pt x="31" y="56"/>
                  </a:cubicBezTo>
                  <a:cubicBezTo>
                    <a:pt x="31" y="54"/>
                    <a:pt x="32" y="53"/>
                    <a:pt x="32" y="53"/>
                  </a:cubicBezTo>
                  <a:cubicBezTo>
                    <a:pt x="32" y="53"/>
                    <a:pt x="34" y="55"/>
                    <a:pt x="35" y="51"/>
                  </a:cubicBezTo>
                  <a:cubicBezTo>
                    <a:pt x="36" y="47"/>
                    <a:pt x="37" y="44"/>
                    <a:pt x="38" y="46"/>
                  </a:cubicBezTo>
                  <a:cubicBezTo>
                    <a:pt x="38" y="48"/>
                    <a:pt x="40" y="49"/>
                    <a:pt x="40" y="45"/>
                  </a:cubicBezTo>
                  <a:cubicBezTo>
                    <a:pt x="41" y="40"/>
                    <a:pt x="42" y="39"/>
                    <a:pt x="42" y="40"/>
                  </a:cubicBezTo>
                  <a:cubicBezTo>
                    <a:pt x="43" y="41"/>
                    <a:pt x="44" y="41"/>
                    <a:pt x="45" y="37"/>
                  </a:cubicBezTo>
                  <a:cubicBezTo>
                    <a:pt x="45" y="33"/>
                    <a:pt x="46" y="33"/>
                    <a:pt x="47" y="35"/>
                  </a:cubicBezTo>
                  <a:cubicBezTo>
                    <a:pt x="47" y="37"/>
                    <a:pt x="49" y="35"/>
                    <a:pt x="49" y="33"/>
                  </a:cubicBezTo>
                  <a:cubicBezTo>
                    <a:pt x="49" y="30"/>
                    <a:pt x="51" y="28"/>
                    <a:pt x="52" y="30"/>
                  </a:cubicBezTo>
                  <a:cubicBezTo>
                    <a:pt x="53" y="32"/>
                    <a:pt x="53" y="32"/>
                    <a:pt x="54" y="29"/>
                  </a:cubicBezTo>
                  <a:cubicBezTo>
                    <a:pt x="54" y="25"/>
                    <a:pt x="57" y="27"/>
                    <a:pt x="57" y="27"/>
                  </a:cubicBezTo>
                  <a:cubicBezTo>
                    <a:pt x="57" y="27"/>
                    <a:pt x="59" y="25"/>
                    <a:pt x="59" y="21"/>
                  </a:cubicBezTo>
                  <a:cubicBezTo>
                    <a:pt x="58" y="18"/>
                    <a:pt x="57" y="16"/>
                    <a:pt x="59" y="17"/>
                  </a:cubicBezTo>
                  <a:cubicBezTo>
                    <a:pt x="61" y="18"/>
                    <a:pt x="60" y="18"/>
                    <a:pt x="61" y="14"/>
                  </a:cubicBezTo>
                  <a:cubicBezTo>
                    <a:pt x="62" y="10"/>
                    <a:pt x="62" y="9"/>
                    <a:pt x="63" y="12"/>
                  </a:cubicBezTo>
                  <a:cubicBezTo>
                    <a:pt x="64" y="14"/>
                    <a:pt x="65" y="13"/>
                    <a:pt x="66" y="11"/>
                  </a:cubicBezTo>
                  <a:cubicBezTo>
                    <a:pt x="67" y="10"/>
                    <a:pt x="67" y="12"/>
                    <a:pt x="67" y="12"/>
                  </a:cubicBezTo>
                  <a:cubicBezTo>
                    <a:pt x="67" y="12"/>
                    <a:pt x="67" y="15"/>
                    <a:pt x="70" y="12"/>
                  </a:cubicBezTo>
                  <a:cubicBezTo>
                    <a:pt x="72" y="9"/>
                    <a:pt x="73" y="5"/>
                    <a:pt x="72" y="9"/>
                  </a:cubicBezTo>
                  <a:cubicBezTo>
                    <a:pt x="71" y="13"/>
                    <a:pt x="71" y="14"/>
                    <a:pt x="74" y="11"/>
                  </a:cubicBezTo>
                  <a:cubicBezTo>
                    <a:pt x="77" y="8"/>
                    <a:pt x="78" y="7"/>
                    <a:pt x="77" y="9"/>
                  </a:cubicBezTo>
                  <a:cubicBezTo>
                    <a:pt x="76" y="12"/>
                    <a:pt x="76" y="14"/>
                    <a:pt x="78" y="11"/>
                  </a:cubicBezTo>
                  <a:cubicBezTo>
                    <a:pt x="81" y="9"/>
                    <a:pt x="82" y="7"/>
                    <a:pt x="82" y="10"/>
                  </a:cubicBezTo>
                  <a:cubicBezTo>
                    <a:pt x="82" y="13"/>
                    <a:pt x="80" y="18"/>
                    <a:pt x="83" y="14"/>
                  </a:cubicBezTo>
                  <a:cubicBezTo>
                    <a:pt x="86" y="9"/>
                    <a:pt x="86" y="8"/>
                    <a:pt x="87" y="10"/>
                  </a:cubicBezTo>
                  <a:cubicBezTo>
                    <a:pt x="88" y="12"/>
                    <a:pt x="88" y="12"/>
                    <a:pt x="89" y="9"/>
                  </a:cubicBezTo>
                  <a:cubicBezTo>
                    <a:pt x="91" y="6"/>
                    <a:pt x="91" y="4"/>
                    <a:pt x="92" y="6"/>
                  </a:cubicBezTo>
                  <a:cubicBezTo>
                    <a:pt x="93" y="9"/>
                    <a:pt x="92" y="9"/>
                    <a:pt x="94" y="7"/>
                  </a:cubicBezTo>
                  <a:cubicBezTo>
                    <a:pt x="97" y="4"/>
                    <a:pt x="98" y="3"/>
                    <a:pt x="98" y="5"/>
                  </a:cubicBezTo>
                  <a:cubicBezTo>
                    <a:pt x="98" y="7"/>
                    <a:pt x="99" y="5"/>
                    <a:pt x="101" y="3"/>
                  </a:cubicBezTo>
                  <a:cubicBezTo>
                    <a:pt x="103" y="1"/>
                    <a:pt x="104" y="1"/>
                    <a:pt x="103" y="3"/>
                  </a:cubicBezTo>
                  <a:cubicBezTo>
                    <a:pt x="102" y="5"/>
                    <a:pt x="99" y="7"/>
                    <a:pt x="103" y="4"/>
                  </a:cubicBezTo>
                  <a:cubicBezTo>
                    <a:pt x="108" y="1"/>
                    <a:pt x="110" y="1"/>
                    <a:pt x="109" y="4"/>
                  </a:cubicBezTo>
                  <a:cubicBezTo>
                    <a:pt x="108" y="6"/>
                    <a:pt x="110" y="8"/>
                    <a:pt x="112" y="5"/>
                  </a:cubicBezTo>
                  <a:cubicBezTo>
                    <a:pt x="114" y="2"/>
                    <a:pt x="118" y="0"/>
                    <a:pt x="117" y="4"/>
                  </a:cubicBezTo>
                  <a:cubicBezTo>
                    <a:pt x="116" y="7"/>
                    <a:pt x="116" y="9"/>
                    <a:pt x="119" y="7"/>
                  </a:cubicBezTo>
                  <a:cubicBezTo>
                    <a:pt x="122" y="6"/>
                    <a:pt x="122" y="5"/>
                    <a:pt x="122" y="8"/>
                  </a:cubicBezTo>
                  <a:cubicBezTo>
                    <a:pt x="121" y="10"/>
                    <a:pt x="120" y="13"/>
                    <a:pt x="122" y="11"/>
                  </a:cubicBezTo>
                  <a:cubicBezTo>
                    <a:pt x="124" y="10"/>
                    <a:pt x="125" y="9"/>
                    <a:pt x="125" y="11"/>
                  </a:cubicBezTo>
                  <a:cubicBezTo>
                    <a:pt x="125" y="14"/>
                    <a:pt x="122" y="15"/>
                    <a:pt x="125" y="14"/>
                  </a:cubicBezTo>
                  <a:cubicBezTo>
                    <a:pt x="129" y="12"/>
                    <a:pt x="130" y="12"/>
                    <a:pt x="130" y="15"/>
                  </a:cubicBezTo>
                  <a:cubicBezTo>
                    <a:pt x="129" y="17"/>
                    <a:pt x="129" y="18"/>
                    <a:pt x="131" y="17"/>
                  </a:cubicBezTo>
                  <a:cubicBezTo>
                    <a:pt x="134" y="16"/>
                    <a:pt x="137" y="16"/>
                    <a:pt x="136" y="18"/>
                  </a:cubicBezTo>
                  <a:cubicBezTo>
                    <a:pt x="134" y="21"/>
                    <a:pt x="135" y="23"/>
                    <a:pt x="137" y="21"/>
                  </a:cubicBezTo>
                  <a:cubicBezTo>
                    <a:pt x="139" y="20"/>
                    <a:pt x="141" y="19"/>
                    <a:pt x="141" y="21"/>
                  </a:cubicBezTo>
                  <a:cubicBezTo>
                    <a:pt x="141" y="23"/>
                    <a:pt x="140" y="26"/>
                    <a:pt x="143" y="24"/>
                  </a:cubicBezTo>
                  <a:cubicBezTo>
                    <a:pt x="145" y="22"/>
                    <a:pt x="147" y="20"/>
                    <a:pt x="147" y="23"/>
                  </a:cubicBezTo>
                  <a:cubicBezTo>
                    <a:pt x="148" y="25"/>
                    <a:pt x="146" y="29"/>
                    <a:pt x="149" y="26"/>
                  </a:cubicBezTo>
                  <a:cubicBezTo>
                    <a:pt x="152" y="24"/>
                    <a:pt x="154" y="23"/>
                    <a:pt x="153" y="26"/>
                  </a:cubicBezTo>
                  <a:cubicBezTo>
                    <a:pt x="153" y="28"/>
                    <a:pt x="153" y="33"/>
                    <a:pt x="155" y="30"/>
                  </a:cubicBezTo>
                  <a:cubicBezTo>
                    <a:pt x="158" y="26"/>
                    <a:pt x="159" y="26"/>
                    <a:pt x="159" y="28"/>
                  </a:cubicBezTo>
                  <a:cubicBezTo>
                    <a:pt x="159" y="30"/>
                    <a:pt x="156" y="33"/>
                    <a:pt x="159" y="31"/>
                  </a:cubicBezTo>
                  <a:cubicBezTo>
                    <a:pt x="162" y="29"/>
                    <a:pt x="163" y="28"/>
                    <a:pt x="162" y="30"/>
                  </a:cubicBezTo>
                  <a:cubicBezTo>
                    <a:pt x="162" y="33"/>
                    <a:pt x="159" y="37"/>
                    <a:pt x="163" y="34"/>
                  </a:cubicBezTo>
                  <a:cubicBezTo>
                    <a:pt x="167" y="32"/>
                    <a:pt x="168" y="31"/>
                    <a:pt x="167" y="33"/>
                  </a:cubicBezTo>
                  <a:cubicBezTo>
                    <a:pt x="166" y="35"/>
                    <a:pt x="171" y="36"/>
                    <a:pt x="171" y="36"/>
                  </a:cubicBezTo>
                  <a:cubicBezTo>
                    <a:pt x="171" y="36"/>
                    <a:pt x="173" y="33"/>
                    <a:pt x="184" y="40"/>
                  </a:cubicBezTo>
                  <a:cubicBezTo>
                    <a:pt x="195" y="47"/>
                    <a:pt x="195" y="44"/>
                    <a:pt x="200" y="53"/>
                  </a:cubicBezTo>
                  <a:cubicBezTo>
                    <a:pt x="205" y="63"/>
                    <a:pt x="208" y="60"/>
                    <a:pt x="202" y="75"/>
                  </a:cubicBezTo>
                  <a:cubicBezTo>
                    <a:pt x="202" y="75"/>
                    <a:pt x="215" y="81"/>
                    <a:pt x="228" y="98"/>
                  </a:cubicBezTo>
                  <a:cubicBezTo>
                    <a:pt x="228" y="98"/>
                    <a:pt x="250" y="128"/>
                    <a:pt x="248" y="137"/>
                  </a:cubicBezTo>
                  <a:cubicBezTo>
                    <a:pt x="247" y="147"/>
                    <a:pt x="247" y="153"/>
                    <a:pt x="250" y="162"/>
                  </a:cubicBezTo>
                  <a:cubicBezTo>
                    <a:pt x="253" y="171"/>
                    <a:pt x="254" y="183"/>
                    <a:pt x="245" y="195"/>
                  </a:cubicBezTo>
                  <a:close/>
                </a:path>
              </a:pathLst>
            </a:custGeom>
            <a:solidFill>
              <a:srgbClr val="D70F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0" name="Freeform 923"/>
            <p:cNvSpPr>
              <a:spLocks/>
            </p:cNvSpPr>
            <p:nvPr/>
          </p:nvSpPr>
          <p:spPr bwMode="auto">
            <a:xfrm>
              <a:off x="2743200" y="3038476"/>
              <a:ext cx="165100" cy="176213"/>
            </a:xfrm>
            <a:custGeom>
              <a:avLst/>
              <a:gdLst>
                <a:gd name="T0" fmla="*/ 3175 w 104"/>
                <a:gd name="T1" fmla="*/ 42863 h 111"/>
                <a:gd name="T2" fmla="*/ 3175 w 104"/>
                <a:gd name="T3" fmla="*/ 85725 h 111"/>
                <a:gd name="T4" fmla="*/ 30163 w 104"/>
                <a:gd name="T5" fmla="*/ 125413 h 111"/>
                <a:gd name="T6" fmla="*/ 53975 w 104"/>
                <a:gd name="T7" fmla="*/ 153988 h 111"/>
                <a:gd name="T8" fmla="*/ 73025 w 104"/>
                <a:gd name="T9" fmla="*/ 161925 h 111"/>
                <a:gd name="T10" fmla="*/ 69850 w 104"/>
                <a:gd name="T11" fmla="*/ 125413 h 111"/>
                <a:gd name="T12" fmla="*/ 63500 w 104"/>
                <a:gd name="T13" fmla="*/ 98425 h 111"/>
                <a:gd name="T14" fmla="*/ 88900 w 104"/>
                <a:gd name="T15" fmla="*/ 114300 h 111"/>
                <a:gd name="T16" fmla="*/ 96838 w 104"/>
                <a:gd name="T17" fmla="*/ 163513 h 111"/>
                <a:gd name="T18" fmla="*/ 109538 w 104"/>
                <a:gd name="T19" fmla="*/ 174625 h 111"/>
                <a:gd name="T20" fmla="*/ 119063 w 104"/>
                <a:gd name="T21" fmla="*/ 168275 h 111"/>
                <a:gd name="T22" fmla="*/ 139700 w 104"/>
                <a:gd name="T23" fmla="*/ 150813 h 111"/>
                <a:gd name="T24" fmla="*/ 155575 w 104"/>
                <a:gd name="T25" fmla="*/ 127000 h 111"/>
                <a:gd name="T26" fmla="*/ 155575 w 104"/>
                <a:gd name="T27" fmla="*/ 100013 h 111"/>
                <a:gd name="T28" fmla="*/ 138113 w 104"/>
                <a:gd name="T29" fmla="*/ 55563 h 111"/>
                <a:gd name="T30" fmla="*/ 127000 w 104"/>
                <a:gd name="T31" fmla="*/ 41275 h 111"/>
                <a:gd name="T32" fmla="*/ 98425 w 104"/>
                <a:gd name="T33" fmla="*/ 17463 h 111"/>
                <a:gd name="T34" fmla="*/ 84138 w 104"/>
                <a:gd name="T35" fmla="*/ 0 h 111"/>
                <a:gd name="T36" fmla="*/ 3175 w 104"/>
                <a:gd name="T37" fmla="*/ 42863 h 1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4" h="111">
                  <a:moveTo>
                    <a:pt x="2" y="27"/>
                  </a:moveTo>
                  <a:cubicBezTo>
                    <a:pt x="2" y="27"/>
                    <a:pt x="4" y="48"/>
                    <a:pt x="2" y="54"/>
                  </a:cubicBezTo>
                  <a:cubicBezTo>
                    <a:pt x="0" y="60"/>
                    <a:pt x="11" y="69"/>
                    <a:pt x="19" y="79"/>
                  </a:cubicBezTo>
                  <a:cubicBezTo>
                    <a:pt x="26" y="89"/>
                    <a:pt x="30" y="92"/>
                    <a:pt x="34" y="97"/>
                  </a:cubicBezTo>
                  <a:cubicBezTo>
                    <a:pt x="37" y="102"/>
                    <a:pt x="44" y="108"/>
                    <a:pt x="46" y="102"/>
                  </a:cubicBezTo>
                  <a:cubicBezTo>
                    <a:pt x="49" y="97"/>
                    <a:pt x="54" y="88"/>
                    <a:pt x="44" y="79"/>
                  </a:cubicBezTo>
                  <a:cubicBezTo>
                    <a:pt x="34" y="70"/>
                    <a:pt x="35" y="62"/>
                    <a:pt x="40" y="62"/>
                  </a:cubicBezTo>
                  <a:cubicBezTo>
                    <a:pt x="45" y="62"/>
                    <a:pt x="55" y="66"/>
                    <a:pt x="56" y="72"/>
                  </a:cubicBezTo>
                  <a:cubicBezTo>
                    <a:pt x="58" y="77"/>
                    <a:pt x="59" y="97"/>
                    <a:pt x="61" y="103"/>
                  </a:cubicBezTo>
                  <a:cubicBezTo>
                    <a:pt x="62" y="109"/>
                    <a:pt x="64" y="110"/>
                    <a:pt x="69" y="110"/>
                  </a:cubicBezTo>
                  <a:cubicBezTo>
                    <a:pt x="74" y="110"/>
                    <a:pt x="75" y="106"/>
                    <a:pt x="75" y="106"/>
                  </a:cubicBezTo>
                  <a:cubicBezTo>
                    <a:pt x="75" y="106"/>
                    <a:pt x="79" y="111"/>
                    <a:pt x="88" y="95"/>
                  </a:cubicBezTo>
                  <a:cubicBezTo>
                    <a:pt x="97" y="79"/>
                    <a:pt x="98" y="80"/>
                    <a:pt x="98" y="80"/>
                  </a:cubicBezTo>
                  <a:cubicBezTo>
                    <a:pt x="98" y="80"/>
                    <a:pt x="104" y="77"/>
                    <a:pt x="98" y="63"/>
                  </a:cubicBezTo>
                  <a:cubicBezTo>
                    <a:pt x="92" y="50"/>
                    <a:pt x="89" y="39"/>
                    <a:pt x="87" y="35"/>
                  </a:cubicBezTo>
                  <a:cubicBezTo>
                    <a:pt x="85" y="31"/>
                    <a:pt x="86" y="31"/>
                    <a:pt x="80" y="26"/>
                  </a:cubicBezTo>
                  <a:cubicBezTo>
                    <a:pt x="74" y="21"/>
                    <a:pt x="66" y="14"/>
                    <a:pt x="62" y="11"/>
                  </a:cubicBezTo>
                  <a:cubicBezTo>
                    <a:pt x="59" y="7"/>
                    <a:pt x="53" y="0"/>
                    <a:pt x="53" y="0"/>
                  </a:cubicBezTo>
                  <a:cubicBezTo>
                    <a:pt x="53" y="0"/>
                    <a:pt x="15" y="2"/>
                    <a:pt x="2" y="27"/>
                  </a:cubicBezTo>
                  <a:close/>
                </a:path>
              </a:pathLst>
            </a:custGeom>
            <a:solidFill>
              <a:srgbClr val="D70F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1" name="Freeform 924"/>
            <p:cNvSpPr>
              <a:spLocks/>
            </p:cNvSpPr>
            <p:nvPr/>
          </p:nvSpPr>
          <p:spPr bwMode="auto">
            <a:xfrm>
              <a:off x="2681288" y="3221038"/>
              <a:ext cx="176213" cy="161925"/>
            </a:xfrm>
            <a:custGeom>
              <a:avLst/>
              <a:gdLst>
                <a:gd name="T0" fmla="*/ 0 w 111"/>
                <a:gd name="T1" fmla="*/ 55563 h 102"/>
                <a:gd name="T2" fmla="*/ 41275 w 111"/>
                <a:gd name="T3" fmla="*/ 19050 h 102"/>
                <a:gd name="T4" fmla="*/ 80963 w 111"/>
                <a:gd name="T5" fmla="*/ 6350 h 102"/>
                <a:gd name="T6" fmla="*/ 109538 w 111"/>
                <a:gd name="T7" fmla="*/ 3175 h 102"/>
                <a:gd name="T8" fmla="*/ 125413 w 111"/>
                <a:gd name="T9" fmla="*/ 4763 h 102"/>
                <a:gd name="T10" fmla="*/ 157163 w 111"/>
                <a:gd name="T11" fmla="*/ 6350 h 102"/>
                <a:gd name="T12" fmla="*/ 144463 w 111"/>
                <a:gd name="T13" fmla="*/ 28575 h 102"/>
                <a:gd name="T14" fmla="*/ 107950 w 111"/>
                <a:gd name="T15" fmla="*/ 38100 h 102"/>
                <a:gd name="T16" fmla="*/ 85725 w 111"/>
                <a:gd name="T17" fmla="*/ 42863 h 102"/>
                <a:gd name="T18" fmla="*/ 106363 w 111"/>
                <a:gd name="T19" fmla="*/ 49213 h 102"/>
                <a:gd name="T20" fmla="*/ 146050 w 111"/>
                <a:gd name="T21" fmla="*/ 20638 h 102"/>
                <a:gd name="T22" fmla="*/ 166688 w 111"/>
                <a:gd name="T23" fmla="*/ 14288 h 102"/>
                <a:gd name="T24" fmla="*/ 168275 w 111"/>
                <a:gd name="T25" fmla="*/ 34925 h 102"/>
                <a:gd name="T26" fmla="*/ 165100 w 111"/>
                <a:gd name="T27" fmla="*/ 47625 h 102"/>
                <a:gd name="T28" fmla="*/ 174625 w 111"/>
                <a:gd name="T29" fmla="*/ 80963 h 102"/>
                <a:gd name="T30" fmla="*/ 166688 w 111"/>
                <a:gd name="T31" fmla="*/ 95250 h 102"/>
                <a:gd name="T32" fmla="*/ 153988 w 111"/>
                <a:gd name="T33" fmla="*/ 114300 h 102"/>
                <a:gd name="T34" fmla="*/ 149225 w 111"/>
                <a:gd name="T35" fmla="*/ 128588 h 102"/>
                <a:gd name="T36" fmla="*/ 112713 w 111"/>
                <a:gd name="T37" fmla="*/ 153988 h 102"/>
                <a:gd name="T38" fmla="*/ 90488 w 111"/>
                <a:gd name="T39" fmla="*/ 158750 h 102"/>
                <a:gd name="T40" fmla="*/ 20638 w 111"/>
                <a:gd name="T41" fmla="*/ 149225 h 102"/>
                <a:gd name="T42" fmla="*/ 0 w 111"/>
                <a:gd name="T43" fmla="*/ 55563 h 10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1" h="102">
                  <a:moveTo>
                    <a:pt x="0" y="35"/>
                  </a:moveTo>
                  <a:cubicBezTo>
                    <a:pt x="0" y="35"/>
                    <a:pt x="18" y="19"/>
                    <a:pt x="26" y="12"/>
                  </a:cubicBezTo>
                  <a:cubicBezTo>
                    <a:pt x="35" y="5"/>
                    <a:pt x="38" y="5"/>
                    <a:pt x="51" y="4"/>
                  </a:cubicBezTo>
                  <a:cubicBezTo>
                    <a:pt x="65" y="3"/>
                    <a:pt x="65" y="3"/>
                    <a:pt x="69" y="2"/>
                  </a:cubicBezTo>
                  <a:cubicBezTo>
                    <a:pt x="72" y="1"/>
                    <a:pt x="72" y="4"/>
                    <a:pt x="79" y="3"/>
                  </a:cubicBezTo>
                  <a:cubicBezTo>
                    <a:pt x="87" y="1"/>
                    <a:pt x="96" y="0"/>
                    <a:pt x="99" y="4"/>
                  </a:cubicBezTo>
                  <a:cubicBezTo>
                    <a:pt x="101" y="8"/>
                    <a:pt x="98" y="15"/>
                    <a:pt x="91" y="18"/>
                  </a:cubicBezTo>
                  <a:cubicBezTo>
                    <a:pt x="83" y="21"/>
                    <a:pt x="76" y="23"/>
                    <a:pt x="68" y="24"/>
                  </a:cubicBezTo>
                  <a:cubicBezTo>
                    <a:pt x="59" y="24"/>
                    <a:pt x="51" y="24"/>
                    <a:pt x="54" y="27"/>
                  </a:cubicBezTo>
                  <a:cubicBezTo>
                    <a:pt x="57" y="30"/>
                    <a:pt x="59" y="33"/>
                    <a:pt x="67" y="31"/>
                  </a:cubicBezTo>
                  <a:cubicBezTo>
                    <a:pt x="75" y="29"/>
                    <a:pt x="89" y="18"/>
                    <a:pt x="92" y="13"/>
                  </a:cubicBezTo>
                  <a:cubicBezTo>
                    <a:pt x="95" y="9"/>
                    <a:pt x="101" y="2"/>
                    <a:pt x="105" y="9"/>
                  </a:cubicBezTo>
                  <a:cubicBezTo>
                    <a:pt x="109" y="17"/>
                    <a:pt x="107" y="18"/>
                    <a:pt x="106" y="22"/>
                  </a:cubicBezTo>
                  <a:cubicBezTo>
                    <a:pt x="105" y="27"/>
                    <a:pt x="104" y="30"/>
                    <a:pt x="104" y="30"/>
                  </a:cubicBezTo>
                  <a:cubicBezTo>
                    <a:pt x="104" y="30"/>
                    <a:pt x="111" y="48"/>
                    <a:pt x="110" y="51"/>
                  </a:cubicBezTo>
                  <a:cubicBezTo>
                    <a:pt x="110" y="55"/>
                    <a:pt x="108" y="58"/>
                    <a:pt x="105" y="60"/>
                  </a:cubicBezTo>
                  <a:cubicBezTo>
                    <a:pt x="105" y="60"/>
                    <a:pt x="102" y="70"/>
                    <a:pt x="97" y="72"/>
                  </a:cubicBezTo>
                  <a:cubicBezTo>
                    <a:pt x="97" y="72"/>
                    <a:pt x="101" y="77"/>
                    <a:pt x="94" y="81"/>
                  </a:cubicBezTo>
                  <a:cubicBezTo>
                    <a:pt x="71" y="97"/>
                    <a:pt x="71" y="97"/>
                    <a:pt x="71" y="97"/>
                  </a:cubicBezTo>
                  <a:cubicBezTo>
                    <a:pt x="71" y="97"/>
                    <a:pt x="64" y="102"/>
                    <a:pt x="57" y="100"/>
                  </a:cubicBezTo>
                  <a:cubicBezTo>
                    <a:pt x="49" y="98"/>
                    <a:pt x="24" y="91"/>
                    <a:pt x="13" y="94"/>
                  </a:cubicBezTo>
                  <a:cubicBezTo>
                    <a:pt x="1" y="97"/>
                    <a:pt x="0" y="35"/>
                    <a:pt x="0" y="35"/>
                  </a:cubicBezTo>
                  <a:close/>
                </a:path>
              </a:pathLst>
            </a:custGeom>
            <a:solidFill>
              <a:srgbClr val="D70F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2" name="Freeform 925"/>
            <p:cNvSpPr>
              <a:spLocks noEditPoints="1"/>
            </p:cNvSpPr>
            <p:nvPr/>
          </p:nvSpPr>
          <p:spPr bwMode="auto">
            <a:xfrm>
              <a:off x="3775075" y="1760538"/>
              <a:ext cx="1624013" cy="1603375"/>
            </a:xfrm>
            <a:prstGeom prst="ellipse">
              <a:avLst/>
            </a:prstGeom>
            <a:solidFill>
              <a:srgbClr val="CADB2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7183" name="Freeform 927"/>
            <p:cNvSpPr>
              <a:spLocks noEditPoints="1"/>
            </p:cNvSpPr>
            <p:nvPr/>
          </p:nvSpPr>
          <p:spPr bwMode="auto">
            <a:xfrm>
              <a:off x="4114800" y="982663"/>
              <a:ext cx="927100" cy="519113"/>
            </a:xfrm>
            <a:custGeom>
              <a:avLst/>
              <a:gdLst>
                <a:gd name="T0" fmla="*/ 806656 w 585"/>
                <a:gd name="T1" fmla="*/ 442913 h 327"/>
                <a:gd name="T2" fmla="*/ 790808 w 585"/>
                <a:gd name="T3" fmla="*/ 446088 h 327"/>
                <a:gd name="T4" fmla="*/ 792393 w 585"/>
                <a:gd name="T5" fmla="*/ 465138 h 327"/>
                <a:gd name="T6" fmla="*/ 806656 w 585"/>
                <a:gd name="T7" fmla="*/ 508000 h 327"/>
                <a:gd name="T8" fmla="*/ 808241 w 585"/>
                <a:gd name="T9" fmla="*/ 508000 h 327"/>
                <a:gd name="T10" fmla="*/ 814580 w 585"/>
                <a:gd name="T11" fmla="*/ 481013 h 327"/>
                <a:gd name="T12" fmla="*/ 817750 w 585"/>
                <a:gd name="T13" fmla="*/ 479425 h 327"/>
                <a:gd name="T14" fmla="*/ 895404 w 585"/>
                <a:gd name="T15" fmla="*/ 519113 h 327"/>
                <a:gd name="T16" fmla="*/ 920761 w 585"/>
                <a:gd name="T17" fmla="*/ 517525 h 327"/>
                <a:gd name="T18" fmla="*/ 925515 w 585"/>
                <a:gd name="T19" fmla="*/ 503238 h 327"/>
                <a:gd name="T20" fmla="*/ 832013 w 585"/>
                <a:gd name="T21" fmla="*/ 450850 h 327"/>
                <a:gd name="T22" fmla="*/ 806656 w 585"/>
                <a:gd name="T23" fmla="*/ 442913 h 327"/>
                <a:gd name="T24" fmla="*/ 323296 w 585"/>
                <a:gd name="T25" fmla="*/ 0 h 327"/>
                <a:gd name="T26" fmla="*/ 145800 w 585"/>
                <a:gd name="T27" fmla="*/ 42863 h 327"/>
                <a:gd name="T28" fmla="*/ 23772 w 585"/>
                <a:gd name="T29" fmla="*/ 112713 h 327"/>
                <a:gd name="T30" fmla="*/ 34865 w 585"/>
                <a:gd name="T31" fmla="*/ 214313 h 327"/>
                <a:gd name="T32" fmla="*/ 79239 w 585"/>
                <a:gd name="T33" fmla="*/ 211138 h 327"/>
                <a:gd name="T34" fmla="*/ 167987 w 585"/>
                <a:gd name="T35" fmla="*/ 188913 h 327"/>
                <a:gd name="T36" fmla="*/ 188590 w 585"/>
                <a:gd name="T37" fmla="*/ 185738 h 327"/>
                <a:gd name="T38" fmla="*/ 250396 w 585"/>
                <a:gd name="T39" fmla="*/ 193675 h 327"/>
                <a:gd name="T40" fmla="*/ 251981 w 585"/>
                <a:gd name="T41" fmla="*/ 193675 h 327"/>
                <a:gd name="T42" fmla="*/ 278922 w 585"/>
                <a:gd name="T43" fmla="*/ 192088 h 327"/>
                <a:gd name="T44" fmla="*/ 312203 w 585"/>
                <a:gd name="T45" fmla="*/ 190500 h 327"/>
                <a:gd name="T46" fmla="*/ 328051 w 585"/>
                <a:gd name="T47" fmla="*/ 192088 h 327"/>
                <a:gd name="T48" fmla="*/ 343899 w 585"/>
                <a:gd name="T49" fmla="*/ 192088 h 327"/>
                <a:gd name="T50" fmla="*/ 364501 w 585"/>
                <a:gd name="T51" fmla="*/ 190500 h 327"/>
                <a:gd name="T52" fmla="*/ 380349 w 585"/>
                <a:gd name="T53" fmla="*/ 190500 h 327"/>
                <a:gd name="T54" fmla="*/ 383518 w 585"/>
                <a:gd name="T55" fmla="*/ 190500 h 327"/>
                <a:gd name="T56" fmla="*/ 451664 w 585"/>
                <a:gd name="T57" fmla="*/ 214313 h 327"/>
                <a:gd name="T58" fmla="*/ 502377 w 585"/>
                <a:gd name="T59" fmla="*/ 239713 h 327"/>
                <a:gd name="T60" fmla="*/ 511886 w 585"/>
                <a:gd name="T61" fmla="*/ 242888 h 327"/>
                <a:gd name="T62" fmla="*/ 519810 w 585"/>
                <a:gd name="T63" fmla="*/ 241300 h 327"/>
                <a:gd name="T64" fmla="*/ 527734 w 585"/>
                <a:gd name="T65" fmla="*/ 241300 h 327"/>
                <a:gd name="T66" fmla="*/ 541997 w 585"/>
                <a:gd name="T67" fmla="*/ 242888 h 327"/>
                <a:gd name="T68" fmla="*/ 599049 w 585"/>
                <a:gd name="T69" fmla="*/ 271463 h 327"/>
                <a:gd name="T70" fmla="*/ 625991 w 585"/>
                <a:gd name="T71" fmla="*/ 292100 h 327"/>
                <a:gd name="T72" fmla="*/ 656102 w 585"/>
                <a:gd name="T73" fmla="*/ 317500 h 327"/>
                <a:gd name="T74" fmla="*/ 714739 w 585"/>
                <a:gd name="T75" fmla="*/ 319088 h 327"/>
                <a:gd name="T76" fmla="*/ 725832 w 585"/>
                <a:gd name="T77" fmla="*/ 382588 h 327"/>
                <a:gd name="T78" fmla="*/ 771791 w 585"/>
                <a:gd name="T79" fmla="*/ 419100 h 327"/>
                <a:gd name="T80" fmla="*/ 759113 w 585"/>
                <a:gd name="T81" fmla="*/ 319088 h 327"/>
                <a:gd name="T82" fmla="*/ 768621 w 585"/>
                <a:gd name="T83" fmla="*/ 307975 h 327"/>
                <a:gd name="T84" fmla="*/ 700476 w 585"/>
                <a:gd name="T85" fmla="*/ 96838 h 327"/>
                <a:gd name="T86" fmla="*/ 529319 w 585"/>
                <a:gd name="T87" fmla="*/ 26988 h 327"/>
                <a:gd name="T88" fmla="*/ 326466 w 585"/>
                <a:gd name="T89" fmla="*/ 0 h 327"/>
                <a:gd name="T90" fmla="*/ 323296 w 585"/>
                <a:gd name="T91" fmla="*/ 0 h 3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5" h="327">
                  <a:moveTo>
                    <a:pt x="509" y="279"/>
                  </a:moveTo>
                  <a:cubicBezTo>
                    <a:pt x="504" y="279"/>
                    <a:pt x="500" y="280"/>
                    <a:pt x="499" y="281"/>
                  </a:cubicBezTo>
                  <a:cubicBezTo>
                    <a:pt x="500" y="285"/>
                    <a:pt x="500" y="290"/>
                    <a:pt x="500" y="293"/>
                  </a:cubicBezTo>
                  <a:cubicBezTo>
                    <a:pt x="500" y="301"/>
                    <a:pt x="509" y="310"/>
                    <a:pt x="509" y="320"/>
                  </a:cubicBezTo>
                  <a:cubicBezTo>
                    <a:pt x="509" y="320"/>
                    <a:pt x="510" y="320"/>
                    <a:pt x="510" y="320"/>
                  </a:cubicBezTo>
                  <a:cubicBezTo>
                    <a:pt x="512" y="306"/>
                    <a:pt x="514" y="303"/>
                    <a:pt x="514" y="303"/>
                  </a:cubicBezTo>
                  <a:cubicBezTo>
                    <a:pt x="515" y="302"/>
                    <a:pt x="515" y="302"/>
                    <a:pt x="516" y="302"/>
                  </a:cubicBezTo>
                  <a:cubicBezTo>
                    <a:pt x="526" y="302"/>
                    <a:pt x="565" y="327"/>
                    <a:pt x="565" y="327"/>
                  </a:cubicBezTo>
                  <a:cubicBezTo>
                    <a:pt x="581" y="326"/>
                    <a:pt x="581" y="326"/>
                    <a:pt x="581" y="326"/>
                  </a:cubicBezTo>
                  <a:cubicBezTo>
                    <a:pt x="585" y="324"/>
                    <a:pt x="584" y="317"/>
                    <a:pt x="584" y="317"/>
                  </a:cubicBezTo>
                  <a:cubicBezTo>
                    <a:pt x="584" y="317"/>
                    <a:pt x="538" y="293"/>
                    <a:pt x="525" y="284"/>
                  </a:cubicBezTo>
                  <a:cubicBezTo>
                    <a:pt x="520" y="280"/>
                    <a:pt x="514" y="279"/>
                    <a:pt x="509" y="279"/>
                  </a:cubicBezTo>
                  <a:moveTo>
                    <a:pt x="204" y="0"/>
                  </a:moveTo>
                  <a:cubicBezTo>
                    <a:pt x="167" y="0"/>
                    <a:pt x="92" y="27"/>
                    <a:pt x="92" y="27"/>
                  </a:cubicBezTo>
                  <a:cubicBezTo>
                    <a:pt x="35" y="44"/>
                    <a:pt x="15" y="71"/>
                    <a:pt x="15" y="71"/>
                  </a:cubicBezTo>
                  <a:cubicBezTo>
                    <a:pt x="0" y="92"/>
                    <a:pt x="17" y="125"/>
                    <a:pt x="22" y="135"/>
                  </a:cubicBezTo>
                  <a:cubicBezTo>
                    <a:pt x="25" y="135"/>
                    <a:pt x="37" y="134"/>
                    <a:pt x="50" y="133"/>
                  </a:cubicBezTo>
                  <a:cubicBezTo>
                    <a:pt x="64" y="132"/>
                    <a:pt x="89" y="124"/>
                    <a:pt x="106" y="119"/>
                  </a:cubicBezTo>
                  <a:cubicBezTo>
                    <a:pt x="110" y="118"/>
                    <a:pt x="115" y="117"/>
                    <a:pt x="119" y="117"/>
                  </a:cubicBezTo>
                  <a:cubicBezTo>
                    <a:pt x="134" y="117"/>
                    <a:pt x="150" y="122"/>
                    <a:pt x="158" y="122"/>
                  </a:cubicBezTo>
                  <a:cubicBezTo>
                    <a:pt x="158" y="122"/>
                    <a:pt x="159" y="122"/>
                    <a:pt x="159" y="122"/>
                  </a:cubicBezTo>
                  <a:cubicBezTo>
                    <a:pt x="163" y="122"/>
                    <a:pt x="169" y="122"/>
                    <a:pt x="176" y="121"/>
                  </a:cubicBezTo>
                  <a:cubicBezTo>
                    <a:pt x="183" y="121"/>
                    <a:pt x="190" y="120"/>
                    <a:pt x="197" y="120"/>
                  </a:cubicBezTo>
                  <a:cubicBezTo>
                    <a:pt x="201" y="120"/>
                    <a:pt x="204" y="120"/>
                    <a:pt x="207" y="121"/>
                  </a:cubicBezTo>
                  <a:cubicBezTo>
                    <a:pt x="211" y="121"/>
                    <a:pt x="214" y="121"/>
                    <a:pt x="217" y="121"/>
                  </a:cubicBezTo>
                  <a:cubicBezTo>
                    <a:pt x="222" y="121"/>
                    <a:pt x="226" y="121"/>
                    <a:pt x="230" y="120"/>
                  </a:cubicBezTo>
                  <a:cubicBezTo>
                    <a:pt x="234" y="120"/>
                    <a:pt x="237" y="120"/>
                    <a:pt x="240" y="120"/>
                  </a:cubicBezTo>
                  <a:cubicBezTo>
                    <a:pt x="241" y="120"/>
                    <a:pt x="242" y="120"/>
                    <a:pt x="242" y="120"/>
                  </a:cubicBezTo>
                  <a:cubicBezTo>
                    <a:pt x="251" y="120"/>
                    <a:pt x="274" y="131"/>
                    <a:pt x="285" y="135"/>
                  </a:cubicBezTo>
                  <a:cubicBezTo>
                    <a:pt x="295" y="139"/>
                    <a:pt x="309" y="147"/>
                    <a:pt x="317" y="151"/>
                  </a:cubicBezTo>
                  <a:cubicBezTo>
                    <a:pt x="319" y="152"/>
                    <a:pt x="321" y="153"/>
                    <a:pt x="323" y="153"/>
                  </a:cubicBezTo>
                  <a:cubicBezTo>
                    <a:pt x="325" y="153"/>
                    <a:pt x="326" y="152"/>
                    <a:pt x="328" y="152"/>
                  </a:cubicBezTo>
                  <a:cubicBezTo>
                    <a:pt x="329" y="152"/>
                    <a:pt x="331" y="152"/>
                    <a:pt x="333" y="152"/>
                  </a:cubicBezTo>
                  <a:cubicBezTo>
                    <a:pt x="336" y="152"/>
                    <a:pt x="338" y="152"/>
                    <a:pt x="342" y="153"/>
                  </a:cubicBezTo>
                  <a:cubicBezTo>
                    <a:pt x="356" y="155"/>
                    <a:pt x="370" y="164"/>
                    <a:pt x="378" y="171"/>
                  </a:cubicBezTo>
                  <a:cubicBezTo>
                    <a:pt x="385" y="178"/>
                    <a:pt x="386" y="181"/>
                    <a:pt x="395" y="184"/>
                  </a:cubicBezTo>
                  <a:cubicBezTo>
                    <a:pt x="402" y="186"/>
                    <a:pt x="408" y="192"/>
                    <a:pt x="414" y="200"/>
                  </a:cubicBezTo>
                  <a:cubicBezTo>
                    <a:pt x="451" y="201"/>
                    <a:pt x="451" y="201"/>
                    <a:pt x="451" y="201"/>
                  </a:cubicBezTo>
                  <a:cubicBezTo>
                    <a:pt x="451" y="201"/>
                    <a:pt x="457" y="220"/>
                    <a:pt x="458" y="241"/>
                  </a:cubicBezTo>
                  <a:cubicBezTo>
                    <a:pt x="468" y="250"/>
                    <a:pt x="480" y="261"/>
                    <a:pt x="487" y="264"/>
                  </a:cubicBezTo>
                  <a:cubicBezTo>
                    <a:pt x="487" y="241"/>
                    <a:pt x="479" y="201"/>
                    <a:pt x="479" y="201"/>
                  </a:cubicBezTo>
                  <a:cubicBezTo>
                    <a:pt x="485" y="199"/>
                    <a:pt x="485" y="194"/>
                    <a:pt x="485" y="194"/>
                  </a:cubicBezTo>
                  <a:cubicBezTo>
                    <a:pt x="471" y="91"/>
                    <a:pt x="442" y="61"/>
                    <a:pt x="442" y="61"/>
                  </a:cubicBezTo>
                  <a:cubicBezTo>
                    <a:pt x="406" y="36"/>
                    <a:pt x="364" y="31"/>
                    <a:pt x="334" y="17"/>
                  </a:cubicBezTo>
                  <a:cubicBezTo>
                    <a:pt x="303" y="3"/>
                    <a:pt x="242" y="2"/>
                    <a:pt x="206" y="0"/>
                  </a:cubicBezTo>
                  <a:cubicBezTo>
                    <a:pt x="205" y="0"/>
                    <a:pt x="204" y="0"/>
                    <a:pt x="204" y="0"/>
                  </a:cubicBezTo>
                </a:path>
              </a:pathLst>
            </a:custGeom>
            <a:solidFill>
              <a:srgbClr val="B5C5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4" name="Freeform 928"/>
            <p:cNvSpPr>
              <a:spLocks noEditPoints="1"/>
            </p:cNvSpPr>
            <p:nvPr/>
          </p:nvSpPr>
          <p:spPr bwMode="auto">
            <a:xfrm>
              <a:off x="4189413" y="1490663"/>
              <a:ext cx="769938" cy="339725"/>
            </a:xfrm>
            <a:custGeom>
              <a:avLst/>
              <a:gdLst>
                <a:gd name="T0" fmla="*/ 12674 w 486"/>
                <a:gd name="T1" fmla="*/ 209550 h 214"/>
                <a:gd name="T2" fmla="*/ 12674 w 486"/>
                <a:gd name="T3" fmla="*/ 212725 h 214"/>
                <a:gd name="T4" fmla="*/ 12674 w 486"/>
                <a:gd name="T5" fmla="*/ 212725 h 214"/>
                <a:gd name="T6" fmla="*/ 12674 w 486"/>
                <a:gd name="T7" fmla="*/ 209550 h 214"/>
                <a:gd name="T8" fmla="*/ 510124 w 486"/>
                <a:gd name="T9" fmla="*/ 153988 h 214"/>
                <a:gd name="T10" fmla="*/ 491113 w 486"/>
                <a:gd name="T11" fmla="*/ 174625 h 214"/>
                <a:gd name="T12" fmla="*/ 416654 w 486"/>
                <a:gd name="T13" fmla="*/ 219075 h 214"/>
                <a:gd name="T14" fmla="*/ 331105 w 486"/>
                <a:gd name="T15" fmla="*/ 252413 h 214"/>
                <a:gd name="T16" fmla="*/ 397643 w 486"/>
                <a:gd name="T17" fmla="*/ 249238 h 214"/>
                <a:gd name="T18" fmla="*/ 464181 w 486"/>
                <a:gd name="T19" fmla="*/ 252413 h 214"/>
                <a:gd name="T20" fmla="*/ 483192 w 486"/>
                <a:gd name="T21" fmla="*/ 222250 h 214"/>
                <a:gd name="T22" fmla="*/ 491113 w 486"/>
                <a:gd name="T23" fmla="*/ 206375 h 214"/>
                <a:gd name="T24" fmla="*/ 491113 w 486"/>
                <a:gd name="T25" fmla="*/ 190500 h 214"/>
                <a:gd name="T26" fmla="*/ 508539 w 486"/>
                <a:gd name="T27" fmla="*/ 165100 h 214"/>
                <a:gd name="T28" fmla="*/ 510124 w 486"/>
                <a:gd name="T29" fmla="*/ 153988 h 214"/>
                <a:gd name="T30" fmla="*/ 14258 w 486"/>
                <a:gd name="T31" fmla="*/ 117475 h 214"/>
                <a:gd name="T32" fmla="*/ 9505 w 486"/>
                <a:gd name="T33" fmla="*/ 131763 h 214"/>
                <a:gd name="T34" fmla="*/ 7921 w 486"/>
                <a:gd name="T35" fmla="*/ 166688 h 214"/>
                <a:gd name="T36" fmla="*/ 12674 w 486"/>
                <a:gd name="T37" fmla="*/ 195263 h 214"/>
                <a:gd name="T38" fmla="*/ 14258 w 486"/>
                <a:gd name="T39" fmla="*/ 152400 h 214"/>
                <a:gd name="T40" fmla="*/ 20595 w 486"/>
                <a:gd name="T41" fmla="*/ 217488 h 214"/>
                <a:gd name="T42" fmla="*/ 23764 w 486"/>
                <a:gd name="T43" fmla="*/ 241300 h 214"/>
                <a:gd name="T44" fmla="*/ 66538 w 486"/>
                <a:gd name="T45" fmla="*/ 317500 h 214"/>
                <a:gd name="T46" fmla="*/ 64954 w 486"/>
                <a:gd name="T47" fmla="*/ 317500 h 214"/>
                <a:gd name="T48" fmla="*/ 64954 w 486"/>
                <a:gd name="T49" fmla="*/ 317500 h 214"/>
                <a:gd name="T50" fmla="*/ 77627 w 486"/>
                <a:gd name="T51" fmla="*/ 314325 h 214"/>
                <a:gd name="T52" fmla="*/ 183771 w 486"/>
                <a:gd name="T53" fmla="*/ 277813 h 214"/>
                <a:gd name="T54" fmla="*/ 177434 w 486"/>
                <a:gd name="T55" fmla="*/ 252413 h 214"/>
                <a:gd name="T56" fmla="*/ 169513 w 486"/>
                <a:gd name="T57" fmla="*/ 231775 h 214"/>
                <a:gd name="T58" fmla="*/ 90301 w 486"/>
                <a:gd name="T59" fmla="*/ 171450 h 214"/>
                <a:gd name="T60" fmla="*/ 14258 w 486"/>
                <a:gd name="T61" fmla="*/ 117475 h 214"/>
                <a:gd name="T62" fmla="*/ 731916 w 486"/>
                <a:gd name="T63" fmla="*/ 0 h 214"/>
                <a:gd name="T64" fmla="*/ 731916 w 486"/>
                <a:gd name="T65" fmla="*/ 1588 h 214"/>
                <a:gd name="T66" fmla="*/ 716074 w 486"/>
                <a:gd name="T67" fmla="*/ 36513 h 214"/>
                <a:gd name="T68" fmla="*/ 700232 w 486"/>
                <a:gd name="T69" fmla="*/ 104775 h 214"/>
                <a:gd name="T70" fmla="*/ 684389 w 486"/>
                <a:gd name="T71" fmla="*/ 147638 h 214"/>
                <a:gd name="T72" fmla="*/ 660626 w 486"/>
                <a:gd name="T73" fmla="*/ 188913 h 214"/>
                <a:gd name="T74" fmla="*/ 616267 w 486"/>
                <a:gd name="T75" fmla="*/ 255588 h 214"/>
                <a:gd name="T76" fmla="*/ 600425 w 486"/>
                <a:gd name="T77" fmla="*/ 274638 h 214"/>
                <a:gd name="T78" fmla="*/ 684389 w 486"/>
                <a:gd name="T79" fmla="*/ 301625 h 214"/>
                <a:gd name="T80" fmla="*/ 679637 w 486"/>
                <a:gd name="T81" fmla="*/ 227013 h 214"/>
                <a:gd name="T82" fmla="*/ 722411 w 486"/>
                <a:gd name="T83" fmla="*/ 317500 h 214"/>
                <a:gd name="T84" fmla="*/ 769938 w 486"/>
                <a:gd name="T85" fmla="*/ 339725 h 214"/>
                <a:gd name="T86" fmla="*/ 744590 w 486"/>
                <a:gd name="T87" fmla="*/ 279400 h 214"/>
                <a:gd name="T88" fmla="*/ 728748 w 486"/>
                <a:gd name="T89" fmla="*/ 176213 h 214"/>
                <a:gd name="T90" fmla="*/ 733501 w 486"/>
                <a:gd name="T91" fmla="*/ 9525 h 214"/>
                <a:gd name="T92" fmla="*/ 733501 w 486"/>
                <a:gd name="T93" fmla="*/ 0 h 214"/>
                <a:gd name="T94" fmla="*/ 731916 w 486"/>
                <a:gd name="T95" fmla="*/ 0 h 2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6" h="214">
                  <a:moveTo>
                    <a:pt x="8" y="132"/>
                  </a:moveTo>
                  <a:cubicBezTo>
                    <a:pt x="8" y="133"/>
                    <a:pt x="8" y="134"/>
                    <a:pt x="8" y="134"/>
                  </a:cubicBezTo>
                  <a:cubicBezTo>
                    <a:pt x="8" y="134"/>
                    <a:pt x="8" y="134"/>
                    <a:pt x="8" y="134"/>
                  </a:cubicBezTo>
                  <a:cubicBezTo>
                    <a:pt x="8" y="132"/>
                    <a:pt x="8" y="132"/>
                    <a:pt x="8" y="132"/>
                  </a:cubicBezTo>
                  <a:moveTo>
                    <a:pt x="322" y="97"/>
                  </a:moveTo>
                  <a:cubicBezTo>
                    <a:pt x="320" y="100"/>
                    <a:pt x="310" y="110"/>
                    <a:pt x="310" y="110"/>
                  </a:cubicBezTo>
                  <a:cubicBezTo>
                    <a:pt x="310" y="110"/>
                    <a:pt x="282" y="129"/>
                    <a:pt x="263" y="138"/>
                  </a:cubicBezTo>
                  <a:cubicBezTo>
                    <a:pt x="251" y="145"/>
                    <a:pt x="224" y="154"/>
                    <a:pt x="209" y="159"/>
                  </a:cubicBezTo>
                  <a:cubicBezTo>
                    <a:pt x="223" y="158"/>
                    <a:pt x="237" y="157"/>
                    <a:pt x="251" y="157"/>
                  </a:cubicBezTo>
                  <a:cubicBezTo>
                    <a:pt x="265" y="157"/>
                    <a:pt x="279" y="158"/>
                    <a:pt x="293" y="159"/>
                  </a:cubicBezTo>
                  <a:cubicBezTo>
                    <a:pt x="299" y="150"/>
                    <a:pt x="304" y="142"/>
                    <a:pt x="305" y="140"/>
                  </a:cubicBezTo>
                  <a:cubicBezTo>
                    <a:pt x="306" y="137"/>
                    <a:pt x="305" y="133"/>
                    <a:pt x="310" y="130"/>
                  </a:cubicBezTo>
                  <a:cubicBezTo>
                    <a:pt x="315" y="128"/>
                    <a:pt x="310" y="126"/>
                    <a:pt x="310" y="120"/>
                  </a:cubicBezTo>
                  <a:cubicBezTo>
                    <a:pt x="310" y="114"/>
                    <a:pt x="321" y="104"/>
                    <a:pt x="321" y="104"/>
                  </a:cubicBezTo>
                  <a:cubicBezTo>
                    <a:pt x="325" y="101"/>
                    <a:pt x="322" y="97"/>
                    <a:pt x="322" y="97"/>
                  </a:cubicBezTo>
                  <a:moveTo>
                    <a:pt x="9" y="74"/>
                  </a:moveTo>
                  <a:cubicBezTo>
                    <a:pt x="9" y="74"/>
                    <a:pt x="7" y="79"/>
                    <a:pt x="6" y="83"/>
                  </a:cubicBezTo>
                  <a:cubicBezTo>
                    <a:pt x="5" y="87"/>
                    <a:pt x="0" y="99"/>
                    <a:pt x="5" y="105"/>
                  </a:cubicBezTo>
                  <a:cubicBezTo>
                    <a:pt x="8" y="108"/>
                    <a:pt x="8" y="116"/>
                    <a:pt x="8" y="123"/>
                  </a:cubicBezTo>
                  <a:cubicBezTo>
                    <a:pt x="9" y="96"/>
                    <a:pt x="9" y="96"/>
                    <a:pt x="9" y="96"/>
                  </a:cubicBezTo>
                  <a:cubicBezTo>
                    <a:pt x="18" y="99"/>
                    <a:pt x="14" y="129"/>
                    <a:pt x="13" y="137"/>
                  </a:cubicBezTo>
                  <a:cubicBezTo>
                    <a:pt x="18" y="143"/>
                    <a:pt x="15" y="152"/>
                    <a:pt x="15" y="152"/>
                  </a:cubicBezTo>
                  <a:cubicBezTo>
                    <a:pt x="42" y="200"/>
                    <a:pt x="42" y="200"/>
                    <a:pt x="42" y="200"/>
                  </a:cubicBezTo>
                  <a:cubicBezTo>
                    <a:pt x="41" y="200"/>
                    <a:pt x="41" y="200"/>
                    <a:pt x="41" y="200"/>
                  </a:cubicBezTo>
                  <a:cubicBezTo>
                    <a:pt x="41" y="200"/>
                    <a:pt x="41" y="200"/>
                    <a:pt x="41" y="200"/>
                  </a:cubicBezTo>
                  <a:cubicBezTo>
                    <a:pt x="49" y="198"/>
                    <a:pt x="49" y="198"/>
                    <a:pt x="49" y="198"/>
                  </a:cubicBezTo>
                  <a:cubicBezTo>
                    <a:pt x="71" y="189"/>
                    <a:pt x="93" y="181"/>
                    <a:pt x="116" y="175"/>
                  </a:cubicBezTo>
                  <a:cubicBezTo>
                    <a:pt x="115" y="170"/>
                    <a:pt x="117" y="167"/>
                    <a:pt x="112" y="159"/>
                  </a:cubicBezTo>
                  <a:cubicBezTo>
                    <a:pt x="110" y="155"/>
                    <a:pt x="108" y="151"/>
                    <a:pt x="107" y="146"/>
                  </a:cubicBezTo>
                  <a:cubicBezTo>
                    <a:pt x="99" y="141"/>
                    <a:pt x="66" y="122"/>
                    <a:pt x="57" y="108"/>
                  </a:cubicBezTo>
                  <a:cubicBezTo>
                    <a:pt x="48" y="93"/>
                    <a:pt x="9" y="74"/>
                    <a:pt x="9" y="74"/>
                  </a:cubicBezTo>
                  <a:moveTo>
                    <a:pt x="462" y="0"/>
                  </a:moveTo>
                  <a:cubicBezTo>
                    <a:pt x="462" y="0"/>
                    <a:pt x="462" y="1"/>
                    <a:pt x="462" y="1"/>
                  </a:cubicBezTo>
                  <a:cubicBezTo>
                    <a:pt x="461" y="12"/>
                    <a:pt x="453" y="16"/>
                    <a:pt x="452" y="23"/>
                  </a:cubicBezTo>
                  <a:cubicBezTo>
                    <a:pt x="451" y="29"/>
                    <a:pt x="450" y="58"/>
                    <a:pt x="442" y="66"/>
                  </a:cubicBezTo>
                  <a:cubicBezTo>
                    <a:pt x="434" y="75"/>
                    <a:pt x="435" y="79"/>
                    <a:pt x="432" y="93"/>
                  </a:cubicBezTo>
                  <a:cubicBezTo>
                    <a:pt x="430" y="107"/>
                    <a:pt x="426" y="114"/>
                    <a:pt x="417" y="119"/>
                  </a:cubicBezTo>
                  <a:cubicBezTo>
                    <a:pt x="409" y="123"/>
                    <a:pt x="399" y="147"/>
                    <a:pt x="389" y="161"/>
                  </a:cubicBezTo>
                  <a:cubicBezTo>
                    <a:pt x="386" y="167"/>
                    <a:pt x="382" y="170"/>
                    <a:pt x="379" y="173"/>
                  </a:cubicBezTo>
                  <a:cubicBezTo>
                    <a:pt x="397" y="178"/>
                    <a:pt x="414" y="183"/>
                    <a:pt x="432" y="190"/>
                  </a:cubicBezTo>
                  <a:cubicBezTo>
                    <a:pt x="430" y="178"/>
                    <a:pt x="429" y="143"/>
                    <a:pt x="429" y="143"/>
                  </a:cubicBezTo>
                  <a:cubicBezTo>
                    <a:pt x="431" y="155"/>
                    <a:pt x="451" y="191"/>
                    <a:pt x="456" y="200"/>
                  </a:cubicBezTo>
                  <a:cubicBezTo>
                    <a:pt x="466" y="204"/>
                    <a:pt x="476" y="209"/>
                    <a:pt x="486" y="214"/>
                  </a:cubicBezTo>
                  <a:cubicBezTo>
                    <a:pt x="470" y="176"/>
                    <a:pt x="470" y="176"/>
                    <a:pt x="470" y="176"/>
                  </a:cubicBezTo>
                  <a:cubicBezTo>
                    <a:pt x="457" y="142"/>
                    <a:pt x="460" y="111"/>
                    <a:pt x="460" y="111"/>
                  </a:cubicBezTo>
                  <a:cubicBezTo>
                    <a:pt x="463" y="6"/>
                    <a:pt x="463" y="6"/>
                    <a:pt x="463" y="6"/>
                  </a:cubicBezTo>
                  <a:cubicBezTo>
                    <a:pt x="463" y="4"/>
                    <a:pt x="463" y="2"/>
                    <a:pt x="463" y="0"/>
                  </a:cubicBezTo>
                  <a:cubicBezTo>
                    <a:pt x="463" y="0"/>
                    <a:pt x="462" y="0"/>
                    <a:pt x="462" y="0"/>
                  </a:cubicBezTo>
                </a:path>
              </a:pathLst>
            </a:custGeom>
            <a:solidFill>
              <a:srgbClr val="B5C5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5" name="Freeform 929"/>
            <p:cNvSpPr>
              <a:spLocks noEditPoints="1"/>
            </p:cNvSpPr>
            <p:nvPr/>
          </p:nvSpPr>
          <p:spPr bwMode="auto">
            <a:xfrm>
              <a:off x="4267200" y="1739901"/>
              <a:ext cx="693738" cy="93663"/>
            </a:xfrm>
            <a:custGeom>
              <a:avLst/>
              <a:gdLst>
                <a:gd name="T0" fmla="*/ 644638 w 438"/>
                <a:gd name="T1" fmla="*/ 68263 h 59"/>
                <a:gd name="T2" fmla="*/ 646222 w 438"/>
                <a:gd name="T3" fmla="*/ 71438 h 59"/>
                <a:gd name="T4" fmla="*/ 693738 w 438"/>
                <a:gd name="T5" fmla="*/ 93663 h 59"/>
                <a:gd name="T6" fmla="*/ 692154 w 438"/>
                <a:gd name="T7" fmla="*/ 90488 h 59"/>
                <a:gd name="T8" fmla="*/ 644638 w 438"/>
                <a:gd name="T9" fmla="*/ 68263 h 59"/>
                <a:gd name="T10" fmla="*/ 106120 w 438"/>
                <a:gd name="T11" fmla="*/ 28575 h 59"/>
                <a:gd name="T12" fmla="*/ 0 w 438"/>
                <a:gd name="T13" fmla="*/ 65088 h 59"/>
                <a:gd name="T14" fmla="*/ 110871 w 438"/>
                <a:gd name="T15" fmla="*/ 39688 h 59"/>
                <a:gd name="T16" fmla="*/ 107704 w 438"/>
                <a:gd name="T17" fmla="*/ 33338 h 59"/>
                <a:gd name="T18" fmla="*/ 106120 w 438"/>
                <a:gd name="T19" fmla="*/ 28575 h 59"/>
                <a:gd name="T20" fmla="*/ 522679 w 438"/>
                <a:gd name="T21" fmla="*/ 25400 h 59"/>
                <a:gd name="T22" fmla="*/ 505257 w 438"/>
                <a:gd name="T23" fmla="*/ 34925 h 59"/>
                <a:gd name="T24" fmla="*/ 503673 w 438"/>
                <a:gd name="T25" fmla="*/ 36513 h 59"/>
                <a:gd name="T26" fmla="*/ 606625 w 438"/>
                <a:gd name="T27" fmla="*/ 57150 h 59"/>
                <a:gd name="T28" fmla="*/ 606625 w 438"/>
                <a:gd name="T29" fmla="*/ 52388 h 59"/>
                <a:gd name="T30" fmla="*/ 522679 w 438"/>
                <a:gd name="T31" fmla="*/ 25400 h 59"/>
                <a:gd name="T32" fmla="*/ 319943 w 438"/>
                <a:gd name="T33" fmla="*/ 0 h 59"/>
                <a:gd name="T34" fmla="*/ 253420 w 438"/>
                <a:gd name="T35" fmla="*/ 3175 h 59"/>
                <a:gd name="T36" fmla="*/ 235998 w 438"/>
                <a:gd name="T37" fmla="*/ 7938 h 59"/>
                <a:gd name="T38" fmla="*/ 234414 w 438"/>
                <a:gd name="T39" fmla="*/ 7938 h 59"/>
                <a:gd name="T40" fmla="*/ 239165 w 438"/>
                <a:gd name="T41" fmla="*/ 22225 h 59"/>
                <a:gd name="T42" fmla="*/ 300937 w 438"/>
                <a:gd name="T43" fmla="*/ 20638 h 59"/>
                <a:gd name="T44" fmla="*/ 373795 w 438"/>
                <a:gd name="T45" fmla="*/ 22225 h 59"/>
                <a:gd name="T46" fmla="*/ 386466 w 438"/>
                <a:gd name="T47" fmla="*/ 3175 h 59"/>
                <a:gd name="T48" fmla="*/ 319943 w 438"/>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8" h="59">
                  <a:moveTo>
                    <a:pt x="407" y="43"/>
                  </a:moveTo>
                  <a:cubicBezTo>
                    <a:pt x="408" y="44"/>
                    <a:pt x="408" y="45"/>
                    <a:pt x="408" y="45"/>
                  </a:cubicBezTo>
                  <a:cubicBezTo>
                    <a:pt x="438" y="59"/>
                    <a:pt x="438" y="59"/>
                    <a:pt x="438" y="59"/>
                  </a:cubicBezTo>
                  <a:cubicBezTo>
                    <a:pt x="437" y="57"/>
                    <a:pt x="437" y="57"/>
                    <a:pt x="437" y="57"/>
                  </a:cubicBezTo>
                  <a:cubicBezTo>
                    <a:pt x="427" y="52"/>
                    <a:pt x="417" y="47"/>
                    <a:pt x="407" y="43"/>
                  </a:cubicBezTo>
                  <a:moveTo>
                    <a:pt x="67" y="18"/>
                  </a:moveTo>
                  <a:cubicBezTo>
                    <a:pt x="44" y="24"/>
                    <a:pt x="22" y="32"/>
                    <a:pt x="0" y="41"/>
                  </a:cubicBezTo>
                  <a:cubicBezTo>
                    <a:pt x="70" y="25"/>
                    <a:pt x="70" y="25"/>
                    <a:pt x="70" y="25"/>
                  </a:cubicBezTo>
                  <a:cubicBezTo>
                    <a:pt x="70" y="24"/>
                    <a:pt x="69" y="22"/>
                    <a:pt x="68" y="21"/>
                  </a:cubicBezTo>
                  <a:cubicBezTo>
                    <a:pt x="68" y="20"/>
                    <a:pt x="67" y="19"/>
                    <a:pt x="67" y="18"/>
                  </a:cubicBezTo>
                  <a:moveTo>
                    <a:pt x="330" y="16"/>
                  </a:moveTo>
                  <a:cubicBezTo>
                    <a:pt x="324" y="21"/>
                    <a:pt x="319" y="22"/>
                    <a:pt x="319" y="22"/>
                  </a:cubicBezTo>
                  <a:cubicBezTo>
                    <a:pt x="318" y="23"/>
                    <a:pt x="318" y="23"/>
                    <a:pt x="318" y="23"/>
                  </a:cubicBezTo>
                  <a:cubicBezTo>
                    <a:pt x="358" y="30"/>
                    <a:pt x="383" y="36"/>
                    <a:pt x="383" y="36"/>
                  </a:cubicBezTo>
                  <a:cubicBezTo>
                    <a:pt x="383" y="36"/>
                    <a:pt x="383" y="35"/>
                    <a:pt x="383" y="33"/>
                  </a:cubicBezTo>
                  <a:cubicBezTo>
                    <a:pt x="365" y="26"/>
                    <a:pt x="348" y="21"/>
                    <a:pt x="330" y="16"/>
                  </a:cubicBezTo>
                  <a:moveTo>
                    <a:pt x="202" y="0"/>
                  </a:moveTo>
                  <a:cubicBezTo>
                    <a:pt x="188" y="0"/>
                    <a:pt x="174" y="1"/>
                    <a:pt x="160" y="2"/>
                  </a:cubicBezTo>
                  <a:cubicBezTo>
                    <a:pt x="154" y="4"/>
                    <a:pt x="149" y="5"/>
                    <a:pt x="149" y="5"/>
                  </a:cubicBezTo>
                  <a:cubicBezTo>
                    <a:pt x="148" y="5"/>
                    <a:pt x="148" y="5"/>
                    <a:pt x="148" y="5"/>
                  </a:cubicBezTo>
                  <a:cubicBezTo>
                    <a:pt x="149" y="9"/>
                    <a:pt x="151" y="12"/>
                    <a:pt x="151" y="14"/>
                  </a:cubicBezTo>
                  <a:cubicBezTo>
                    <a:pt x="164" y="13"/>
                    <a:pt x="177" y="13"/>
                    <a:pt x="190" y="13"/>
                  </a:cubicBezTo>
                  <a:cubicBezTo>
                    <a:pt x="206" y="13"/>
                    <a:pt x="221" y="13"/>
                    <a:pt x="236" y="14"/>
                  </a:cubicBezTo>
                  <a:cubicBezTo>
                    <a:pt x="239" y="10"/>
                    <a:pt x="242" y="6"/>
                    <a:pt x="244" y="2"/>
                  </a:cubicBezTo>
                  <a:cubicBezTo>
                    <a:pt x="230" y="1"/>
                    <a:pt x="216" y="0"/>
                    <a:pt x="202" y="0"/>
                  </a:cubicBezTo>
                </a:path>
              </a:pathLst>
            </a:custGeom>
            <a:solidFill>
              <a:srgbClr val="CADB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6" name="Freeform 930"/>
            <p:cNvSpPr>
              <a:spLocks/>
            </p:cNvSpPr>
            <p:nvPr/>
          </p:nvSpPr>
          <p:spPr bwMode="auto">
            <a:xfrm>
              <a:off x="4235450" y="1787526"/>
              <a:ext cx="450850" cy="523875"/>
            </a:xfrm>
            <a:custGeom>
              <a:avLst/>
              <a:gdLst>
                <a:gd name="T0" fmla="*/ 450850 w 284"/>
                <a:gd name="T1" fmla="*/ 73025 h 330"/>
                <a:gd name="T2" fmla="*/ 114300 w 284"/>
                <a:gd name="T3" fmla="*/ 0 h 330"/>
                <a:gd name="T4" fmla="*/ 0 w 284"/>
                <a:gd name="T5" fmla="*/ 457200 h 330"/>
                <a:gd name="T6" fmla="*/ 339725 w 284"/>
                <a:gd name="T7" fmla="*/ 523875 h 330"/>
                <a:gd name="T8" fmla="*/ 450850 w 284"/>
                <a:gd name="T9" fmla="*/ 73025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330">
                  <a:moveTo>
                    <a:pt x="284" y="46"/>
                  </a:moveTo>
                  <a:lnTo>
                    <a:pt x="72" y="0"/>
                  </a:lnTo>
                  <a:lnTo>
                    <a:pt x="0" y="288"/>
                  </a:lnTo>
                  <a:lnTo>
                    <a:pt x="214" y="330"/>
                  </a:lnTo>
                  <a:lnTo>
                    <a:pt x="284"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7" name="Freeform 931"/>
            <p:cNvSpPr>
              <a:spLocks/>
            </p:cNvSpPr>
            <p:nvPr/>
          </p:nvSpPr>
          <p:spPr bwMode="auto">
            <a:xfrm>
              <a:off x="4235450" y="1787526"/>
              <a:ext cx="450850" cy="523875"/>
            </a:xfrm>
            <a:custGeom>
              <a:avLst/>
              <a:gdLst>
                <a:gd name="T0" fmla="*/ 450850 w 284"/>
                <a:gd name="T1" fmla="*/ 73025 h 330"/>
                <a:gd name="T2" fmla="*/ 114300 w 284"/>
                <a:gd name="T3" fmla="*/ 0 h 330"/>
                <a:gd name="T4" fmla="*/ 0 w 284"/>
                <a:gd name="T5" fmla="*/ 457200 h 330"/>
                <a:gd name="T6" fmla="*/ 339725 w 284"/>
                <a:gd name="T7" fmla="*/ 523875 h 330"/>
                <a:gd name="T8" fmla="*/ 450850 w 284"/>
                <a:gd name="T9" fmla="*/ 73025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330">
                  <a:moveTo>
                    <a:pt x="284" y="46"/>
                  </a:moveTo>
                  <a:lnTo>
                    <a:pt x="72" y="0"/>
                  </a:lnTo>
                  <a:lnTo>
                    <a:pt x="0" y="288"/>
                  </a:lnTo>
                  <a:lnTo>
                    <a:pt x="214" y="330"/>
                  </a:lnTo>
                  <a:lnTo>
                    <a:pt x="284" y="4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8" name="Freeform 932"/>
            <p:cNvSpPr>
              <a:spLocks/>
            </p:cNvSpPr>
            <p:nvPr/>
          </p:nvSpPr>
          <p:spPr bwMode="auto">
            <a:xfrm>
              <a:off x="4573588" y="1797051"/>
              <a:ext cx="163513" cy="276225"/>
            </a:xfrm>
            <a:custGeom>
              <a:avLst/>
              <a:gdLst>
                <a:gd name="T0" fmla="*/ 44450 w 103"/>
                <a:gd name="T1" fmla="*/ 0 h 174"/>
                <a:gd name="T2" fmla="*/ 22225 w 103"/>
                <a:gd name="T3" fmla="*/ 19050 h 174"/>
                <a:gd name="T4" fmla="*/ 0 w 103"/>
                <a:gd name="T5" fmla="*/ 39688 h 174"/>
                <a:gd name="T6" fmla="*/ 112713 w 103"/>
                <a:gd name="T7" fmla="*/ 63500 h 174"/>
                <a:gd name="T8" fmla="*/ 60325 w 103"/>
                <a:gd name="T9" fmla="*/ 276225 h 174"/>
                <a:gd name="T10" fmla="*/ 69850 w 103"/>
                <a:gd name="T11" fmla="*/ 276225 h 174"/>
                <a:gd name="T12" fmla="*/ 92075 w 103"/>
                <a:gd name="T13" fmla="*/ 257175 h 174"/>
                <a:gd name="T14" fmla="*/ 104775 w 103"/>
                <a:gd name="T15" fmla="*/ 217488 h 174"/>
                <a:gd name="T16" fmla="*/ 115888 w 103"/>
                <a:gd name="T17" fmla="*/ 246063 h 174"/>
                <a:gd name="T18" fmla="*/ 117475 w 103"/>
                <a:gd name="T19" fmla="*/ 246063 h 174"/>
                <a:gd name="T20" fmla="*/ 141288 w 103"/>
                <a:gd name="T21" fmla="*/ 206375 h 174"/>
                <a:gd name="T22" fmla="*/ 149225 w 103"/>
                <a:gd name="T23" fmla="*/ 147638 h 174"/>
                <a:gd name="T24" fmla="*/ 163513 w 103"/>
                <a:gd name="T25" fmla="*/ 65088 h 174"/>
                <a:gd name="T26" fmla="*/ 44450 w 103"/>
                <a:gd name="T27" fmla="*/ 0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3" h="174">
                  <a:moveTo>
                    <a:pt x="28" y="0"/>
                  </a:moveTo>
                  <a:cubicBezTo>
                    <a:pt x="24" y="3"/>
                    <a:pt x="18" y="8"/>
                    <a:pt x="14" y="12"/>
                  </a:cubicBezTo>
                  <a:cubicBezTo>
                    <a:pt x="10" y="16"/>
                    <a:pt x="4" y="20"/>
                    <a:pt x="0" y="25"/>
                  </a:cubicBezTo>
                  <a:cubicBezTo>
                    <a:pt x="71" y="40"/>
                    <a:pt x="71" y="40"/>
                    <a:pt x="71" y="40"/>
                  </a:cubicBezTo>
                  <a:cubicBezTo>
                    <a:pt x="38" y="174"/>
                    <a:pt x="38" y="174"/>
                    <a:pt x="38" y="174"/>
                  </a:cubicBezTo>
                  <a:cubicBezTo>
                    <a:pt x="40" y="174"/>
                    <a:pt x="42" y="174"/>
                    <a:pt x="44" y="174"/>
                  </a:cubicBezTo>
                  <a:cubicBezTo>
                    <a:pt x="49" y="174"/>
                    <a:pt x="56" y="172"/>
                    <a:pt x="58" y="162"/>
                  </a:cubicBezTo>
                  <a:cubicBezTo>
                    <a:pt x="58" y="162"/>
                    <a:pt x="64" y="141"/>
                    <a:pt x="66" y="137"/>
                  </a:cubicBezTo>
                  <a:cubicBezTo>
                    <a:pt x="66" y="137"/>
                    <a:pt x="64" y="153"/>
                    <a:pt x="73" y="155"/>
                  </a:cubicBezTo>
                  <a:cubicBezTo>
                    <a:pt x="73" y="155"/>
                    <a:pt x="73" y="155"/>
                    <a:pt x="74" y="155"/>
                  </a:cubicBezTo>
                  <a:cubicBezTo>
                    <a:pt x="78" y="155"/>
                    <a:pt x="87" y="153"/>
                    <a:pt x="89" y="130"/>
                  </a:cubicBezTo>
                  <a:cubicBezTo>
                    <a:pt x="89" y="130"/>
                    <a:pt x="92" y="97"/>
                    <a:pt x="94" y="93"/>
                  </a:cubicBezTo>
                  <a:cubicBezTo>
                    <a:pt x="96" y="91"/>
                    <a:pt x="102" y="58"/>
                    <a:pt x="103" y="41"/>
                  </a:cubicBezTo>
                  <a:cubicBezTo>
                    <a:pt x="86" y="11"/>
                    <a:pt x="30" y="0"/>
                    <a:pt x="28" y="0"/>
                  </a:cubicBezTo>
                </a:path>
              </a:pathLst>
            </a:custGeom>
            <a:solidFill>
              <a:srgbClr val="B5C5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9" name="Freeform 933"/>
            <p:cNvSpPr>
              <a:spLocks/>
            </p:cNvSpPr>
            <p:nvPr/>
          </p:nvSpPr>
          <p:spPr bwMode="auto">
            <a:xfrm>
              <a:off x="4491038" y="1836738"/>
              <a:ext cx="195263" cy="246063"/>
            </a:xfrm>
            <a:custGeom>
              <a:avLst/>
              <a:gdLst>
                <a:gd name="T0" fmla="*/ 82550 w 123"/>
                <a:gd name="T1" fmla="*/ 0 h 155"/>
                <a:gd name="T2" fmla="*/ 71438 w 123"/>
                <a:gd name="T3" fmla="*/ 11113 h 155"/>
                <a:gd name="T4" fmla="*/ 47625 w 123"/>
                <a:gd name="T5" fmla="*/ 34925 h 155"/>
                <a:gd name="T6" fmla="*/ 25400 w 123"/>
                <a:gd name="T7" fmla="*/ 50800 h 155"/>
                <a:gd name="T8" fmla="*/ 3175 w 123"/>
                <a:gd name="T9" fmla="*/ 71438 h 155"/>
                <a:gd name="T10" fmla="*/ 26988 w 123"/>
                <a:gd name="T11" fmla="*/ 80963 h 155"/>
                <a:gd name="T12" fmla="*/ 52388 w 123"/>
                <a:gd name="T13" fmla="*/ 77788 h 155"/>
                <a:gd name="T14" fmla="*/ 87313 w 123"/>
                <a:gd name="T15" fmla="*/ 50800 h 155"/>
                <a:gd name="T16" fmla="*/ 90488 w 123"/>
                <a:gd name="T17" fmla="*/ 50800 h 155"/>
                <a:gd name="T18" fmla="*/ 98425 w 123"/>
                <a:gd name="T19" fmla="*/ 61913 h 155"/>
                <a:gd name="T20" fmla="*/ 96838 w 123"/>
                <a:gd name="T21" fmla="*/ 98425 h 155"/>
                <a:gd name="T22" fmla="*/ 90488 w 123"/>
                <a:gd name="T23" fmla="*/ 128588 h 155"/>
                <a:gd name="T24" fmla="*/ 73025 w 123"/>
                <a:gd name="T25" fmla="*/ 168275 h 155"/>
                <a:gd name="T26" fmla="*/ 80963 w 123"/>
                <a:gd name="T27" fmla="*/ 184150 h 155"/>
                <a:gd name="T28" fmla="*/ 85725 w 123"/>
                <a:gd name="T29" fmla="*/ 185738 h 155"/>
                <a:gd name="T30" fmla="*/ 109538 w 123"/>
                <a:gd name="T31" fmla="*/ 168275 h 155"/>
                <a:gd name="T32" fmla="*/ 109538 w 123"/>
                <a:gd name="T33" fmla="*/ 184150 h 155"/>
                <a:gd name="T34" fmla="*/ 106363 w 123"/>
                <a:gd name="T35" fmla="*/ 238125 h 155"/>
                <a:gd name="T36" fmla="*/ 123825 w 123"/>
                <a:gd name="T37" fmla="*/ 246063 h 155"/>
                <a:gd name="T38" fmla="*/ 136525 w 123"/>
                <a:gd name="T39" fmla="*/ 233363 h 155"/>
                <a:gd name="T40" fmla="*/ 142875 w 123"/>
                <a:gd name="T41" fmla="*/ 236538 h 155"/>
                <a:gd name="T42" fmla="*/ 195263 w 123"/>
                <a:gd name="T43" fmla="*/ 23813 h 155"/>
                <a:gd name="T44" fmla="*/ 82550 w 123"/>
                <a:gd name="T45" fmla="*/ 0 h 1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3" h="155">
                  <a:moveTo>
                    <a:pt x="52" y="0"/>
                  </a:moveTo>
                  <a:cubicBezTo>
                    <a:pt x="49" y="2"/>
                    <a:pt x="46" y="5"/>
                    <a:pt x="45" y="7"/>
                  </a:cubicBezTo>
                  <a:cubicBezTo>
                    <a:pt x="43" y="13"/>
                    <a:pt x="35" y="19"/>
                    <a:pt x="30" y="22"/>
                  </a:cubicBezTo>
                  <a:cubicBezTo>
                    <a:pt x="24" y="26"/>
                    <a:pt x="20" y="30"/>
                    <a:pt x="16" y="32"/>
                  </a:cubicBezTo>
                  <a:cubicBezTo>
                    <a:pt x="12" y="33"/>
                    <a:pt x="0" y="36"/>
                    <a:pt x="2" y="45"/>
                  </a:cubicBezTo>
                  <a:cubicBezTo>
                    <a:pt x="2" y="45"/>
                    <a:pt x="4" y="51"/>
                    <a:pt x="17" y="51"/>
                  </a:cubicBezTo>
                  <a:cubicBezTo>
                    <a:pt x="21" y="51"/>
                    <a:pt x="26" y="51"/>
                    <a:pt x="33" y="49"/>
                  </a:cubicBezTo>
                  <a:cubicBezTo>
                    <a:pt x="33" y="49"/>
                    <a:pt x="50" y="39"/>
                    <a:pt x="55" y="32"/>
                  </a:cubicBezTo>
                  <a:cubicBezTo>
                    <a:pt x="55" y="32"/>
                    <a:pt x="56" y="32"/>
                    <a:pt x="57" y="32"/>
                  </a:cubicBezTo>
                  <a:cubicBezTo>
                    <a:pt x="58" y="32"/>
                    <a:pt x="61" y="33"/>
                    <a:pt x="62" y="39"/>
                  </a:cubicBezTo>
                  <a:cubicBezTo>
                    <a:pt x="62" y="39"/>
                    <a:pt x="65" y="55"/>
                    <a:pt x="61" y="62"/>
                  </a:cubicBezTo>
                  <a:cubicBezTo>
                    <a:pt x="57" y="69"/>
                    <a:pt x="58" y="75"/>
                    <a:pt x="57" y="81"/>
                  </a:cubicBezTo>
                  <a:cubicBezTo>
                    <a:pt x="56" y="86"/>
                    <a:pt x="48" y="102"/>
                    <a:pt x="46" y="106"/>
                  </a:cubicBezTo>
                  <a:cubicBezTo>
                    <a:pt x="43" y="110"/>
                    <a:pt x="43" y="114"/>
                    <a:pt x="51" y="116"/>
                  </a:cubicBezTo>
                  <a:cubicBezTo>
                    <a:pt x="51" y="116"/>
                    <a:pt x="52" y="117"/>
                    <a:pt x="54" y="117"/>
                  </a:cubicBezTo>
                  <a:cubicBezTo>
                    <a:pt x="57" y="117"/>
                    <a:pt x="64" y="115"/>
                    <a:pt x="69" y="106"/>
                  </a:cubicBezTo>
                  <a:cubicBezTo>
                    <a:pt x="69" y="106"/>
                    <a:pt x="71" y="110"/>
                    <a:pt x="69" y="116"/>
                  </a:cubicBezTo>
                  <a:cubicBezTo>
                    <a:pt x="66" y="122"/>
                    <a:pt x="60" y="142"/>
                    <a:pt x="67" y="150"/>
                  </a:cubicBezTo>
                  <a:cubicBezTo>
                    <a:pt x="70" y="153"/>
                    <a:pt x="74" y="155"/>
                    <a:pt x="78" y="155"/>
                  </a:cubicBezTo>
                  <a:cubicBezTo>
                    <a:pt x="82" y="155"/>
                    <a:pt x="85" y="152"/>
                    <a:pt x="86" y="147"/>
                  </a:cubicBezTo>
                  <a:cubicBezTo>
                    <a:pt x="86" y="147"/>
                    <a:pt x="88" y="148"/>
                    <a:pt x="90" y="149"/>
                  </a:cubicBezTo>
                  <a:cubicBezTo>
                    <a:pt x="123" y="15"/>
                    <a:pt x="123" y="15"/>
                    <a:pt x="123" y="15"/>
                  </a:cubicBezTo>
                  <a:cubicBezTo>
                    <a:pt x="52" y="0"/>
                    <a:pt x="52" y="0"/>
                    <a:pt x="52" y="0"/>
                  </a:cubicBezTo>
                </a:path>
              </a:pathLst>
            </a:custGeom>
            <a:solidFill>
              <a:srgbClr val="B5C5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0" name="Freeform 934"/>
            <p:cNvSpPr>
              <a:spLocks/>
            </p:cNvSpPr>
            <p:nvPr/>
          </p:nvSpPr>
          <p:spPr bwMode="auto">
            <a:xfrm>
              <a:off x="4135438" y="1808163"/>
              <a:ext cx="122238" cy="68263"/>
            </a:xfrm>
            <a:custGeom>
              <a:avLst/>
              <a:gdLst>
                <a:gd name="T0" fmla="*/ 119063 w 77"/>
                <a:gd name="T1" fmla="*/ 0 h 43"/>
                <a:gd name="T2" fmla="*/ 92075 w 77"/>
                <a:gd name="T3" fmla="*/ 6350 h 43"/>
                <a:gd name="T4" fmla="*/ 92075 w 77"/>
                <a:gd name="T5" fmla="*/ 6350 h 43"/>
                <a:gd name="T6" fmla="*/ 0 w 77"/>
                <a:gd name="T7" fmla="*/ 68263 h 43"/>
                <a:gd name="T8" fmla="*/ 0 w 77"/>
                <a:gd name="T9" fmla="*/ 68263 h 43"/>
                <a:gd name="T10" fmla="*/ 122238 w 77"/>
                <a:gd name="T11" fmla="*/ 1588 h 43"/>
                <a:gd name="T12" fmla="*/ 119063 w 77"/>
                <a:gd name="T13" fmla="*/ 0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43">
                  <a:moveTo>
                    <a:pt x="75" y="0"/>
                  </a:moveTo>
                  <a:cubicBezTo>
                    <a:pt x="58" y="4"/>
                    <a:pt x="58" y="4"/>
                    <a:pt x="58" y="4"/>
                  </a:cubicBezTo>
                  <a:cubicBezTo>
                    <a:pt x="58" y="4"/>
                    <a:pt x="58" y="4"/>
                    <a:pt x="58" y="4"/>
                  </a:cubicBezTo>
                  <a:cubicBezTo>
                    <a:pt x="14" y="15"/>
                    <a:pt x="3" y="37"/>
                    <a:pt x="0" y="43"/>
                  </a:cubicBezTo>
                  <a:cubicBezTo>
                    <a:pt x="0" y="43"/>
                    <a:pt x="0" y="43"/>
                    <a:pt x="0" y="43"/>
                  </a:cubicBezTo>
                  <a:cubicBezTo>
                    <a:pt x="25" y="27"/>
                    <a:pt x="50" y="13"/>
                    <a:pt x="77" y="1"/>
                  </a:cubicBezTo>
                  <a:cubicBezTo>
                    <a:pt x="76" y="1"/>
                    <a:pt x="76" y="1"/>
                    <a:pt x="75" y="0"/>
                  </a:cubicBezTo>
                </a:path>
              </a:pathLst>
            </a:custGeom>
            <a:solidFill>
              <a:srgbClr val="B5C5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1" name="Freeform 935"/>
            <p:cNvSpPr>
              <a:spLocks/>
            </p:cNvSpPr>
            <p:nvPr/>
          </p:nvSpPr>
          <p:spPr bwMode="auto">
            <a:xfrm>
              <a:off x="4135438" y="1809751"/>
              <a:ext cx="198438" cy="266700"/>
            </a:xfrm>
            <a:custGeom>
              <a:avLst/>
              <a:gdLst>
                <a:gd name="T0" fmla="*/ 122238 w 125"/>
                <a:gd name="T1" fmla="*/ 0 h 168"/>
                <a:gd name="T2" fmla="*/ 0 w 125"/>
                <a:gd name="T3" fmla="*/ 66675 h 168"/>
                <a:gd name="T4" fmla="*/ 1588 w 125"/>
                <a:gd name="T5" fmla="*/ 82550 h 168"/>
                <a:gd name="T6" fmla="*/ 6350 w 125"/>
                <a:gd name="T7" fmla="*/ 136525 h 168"/>
                <a:gd name="T8" fmla="*/ 14288 w 125"/>
                <a:gd name="T9" fmla="*/ 180975 h 168"/>
                <a:gd name="T10" fmla="*/ 31750 w 125"/>
                <a:gd name="T11" fmla="*/ 234950 h 168"/>
                <a:gd name="T12" fmla="*/ 36513 w 125"/>
                <a:gd name="T13" fmla="*/ 236538 h 168"/>
                <a:gd name="T14" fmla="*/ 50800 w 125"/>
                <a:gd name="T15" fmla="*/ 227013 h 168"/>
                <a:gd name="T16" fmla="*/ 49213 w 125"/>
                <a:gd name="T17" fmla="*/ 200025 h 168"/>
                <a:gd name="T18" fmla="*/ 55563 w 125"/>
                <a:gd name="T19" fmla="*/ 215900 h 168"/>
                <a:gd name="T20" fmla="*/ 63500 w 125"/>
                <a:gd name="T21" fmla="*/ 249238 h 168"/>
                <a:gd name="T22" fmla="*/ 77788 w 125"/>
                <a:gd name="T23" fmla="*/ 263525 h 168"/>
                <a:gd name="T24" fmla="*/ 82550 w 125"/>
                <a:gd name="T25" fmla="*/ 263525 h 168"/>
                <a:gd name="T26" fmla="*/ 96838 w 125"/>
                <a:gd name="T27" fmla="*/ 244475 h 168"/>
                <a:gd name="T28" fmla="*/ 101600 w 125"/>
                <a:gd name="T29" fmla="*/ 244475 h 168"/>
                <a:gd name="T30" fmla="*/ 103188 w 125"/>
                <a:gd name="T31" fmla="*/ 244475 h 168"/>
                <a:gd name="T32" fmla="*/ 106363 w 125"/>
                <a:gd name="T33" fmla="*/ 260350 h 168"/>
                <a:gd name="T34" fmla="*/ 117475 w 125"/>
                <a:gd name="T35" fmla="*/ 266700 h 168"/>
                <a:gd name="T36" fmla="*/ 130175 w 125"/>
                <a:gd name="T37" fmla="*/ 260350 h 168"/>
                <a:gd name="T38" fmla="*/ 128588 w 125"/>
                <a:gd name="T39" fmla="*/ 220663 h 168"/>
                <a:gd name="T40" fmla="*/ 120650 w 125"/>
                <a:gd name="T41" fmla="*/ 198438 h 168"/>
                <a:gd name="T42" fmla="*/ 115888 w 125"/>
                <a:gd name="T43" fmla="*/ 165100 h 168"/>
                <a:gd name="T44" fmla="*/ 119063 w 125"/>
                <a:gd name="T45" fmla="*/ 117475 h 168"/>
                <a:gd name="T46" fmla="*/ 128588 w 125"/>
                <a:gd name="T47" fmla="*/ 79375 h 168"/>
                <a:gd name="T48" fmla="*/ 153988 w 125"/>
                <a:gd name="T49" fmla="*/ 68263 h 168"/>
                <a:gd name="T50" fmla="*/ 155575 w 125"/>
                <a:gd name="T51" fmla="*/ 68263 h 168"/>
                <a:gd name="T52" fmla="*/ 188913 w 125"/>
                <a:gd name="T53" fmla="*/ 77788 h 168"/>
                <a:gd name="T54" fmla="*/ 198438 w 125"/>
                <a:gd name="T55" fmla="*/ 44450 h 168"/>
                <a:gd name="T56" fmla="*/ 144463 w 125"/>
                <a:gd name="T57" fmla="*/ 17463 h 168"/>
                <a:gd name="T58" fmla="*/ 122238 w 125"/>
                <a:gd name="T59" fmla="*/ 0 h 1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5" h="168">
                  <a:moveTo>
                    <a:pt x="77" y="0"/>
                  </a:moveTo>
                  <a:cubicBezTo>
                    <a:pt x="50" y="12"/>
                    <a:pt x="25" y="26"/>
                    <a:pt x="0" y="42"/>
                  </a:cubicBezTo>
                  <a:cubicBezTo>
                    <a:pt x="1" y="46"/>
                    <a:pt x="1" y="49"/>
                    <a:pt x="1" y="52"/>
                  </a:cubicBezTo>
                  <a:cubicBezTo>
                    <a:pt x="1" y="60"/>
                    <a:pt x="2" y="79"/>
                    <a:pt x="4" y="86"/>
                  </a:cubicBezTo>
                  <a:cubicBezTo>
                    <a:pt x="5" y="93"/>
                    <a:pt x="8" y="98"/>
                    <a:pt x="9" y="114"/>
                  </a:cubicBezTo>
                  <a:cubicBezTo>
                    <a:pt x="11" y="129"/>
                    <a:pt x="18" y="145"/>
                    <a:pt x="20" y="148"/>
                  </a:cubicBezTo>
                  <a:cubicBezTo>
                    <a:pt x="21" y="149"/>
                    <a:pt x="22" y="149"/>
                    <a:pt x="23" y="149"/>
                  </a:cubicBezTo>
                  <a:cubicBezTo>
                    <a:pt x="27" y="149"/>
                    <a:pt x="31" y="147"/>
                    <a:pt x="32" y="143"/>
                  </a:cubicBezTo>
                  <a:cubicBezTo>
                    <a:pt x="34" y="138"/>
                    <a:pt x="31" y="128"/>
                    <a:pt x="31" y="126"/>
                  </a:cubicBezTo>
                  <a:cubicBezTo>
                    <a:pt x="31" y="127"/>
                    <a:pt x="33" y="133"/>
                    <a:pt x="35" y="136"/>
                  </a:cubicBezTo>
                  <a:cubicBezTo>
                    <a:pt x="38" y="140"/>
                    <a:pt x="40" y="157"/>
                    <a:pt x="40" y="157"/>
                  </a:cubicBezTo>
                  <a:cubicBezTo>
                    <a:pt x="41" y="165"/>
                    <a:pt x="46" y="166"/>
                    <a:pt x="49" y="166"/>
                  </a:cubicBezTo>
                  <a:cubicBezTo>
                    <a:pt x="51" y="166"/>
                    <a:pt x="52" y="166"/>
                    <a:pt x="52" y="166"/>
                  </a:cubicBezTo>
                  <a:cubicBezTo>
                    <a:pt x="64" y="163"/>
                    <a:pt x="61" y="154"/>
                    <a:pt x="61" y="154"/>
                  </a:cubicBezTo>
                  <a:cubicBezTo>
                    <a:pt x="62" y="154"/>
                    <a:pt x="63" y="154"/>
                    <a:pt x="64" y="154"/>
                  </a:cubicBezTo>
                  <a:cubicBezTo>
                    <a:pt x="65" y="154"/>
                    <a:pt x="65" y="154"/>
                    <a:pt x="65" y="154"/>
                  </a:cubicBezTo>
                  <a:cubicBezTo>
                    <a:pt x="67" y="164"/>
                    <a:pt x="67" y="164"/>
                    <a:pt x="67" y="164"/>
                  </a:cubicBezTo>
                  <a:cubicBezTo>
                    <a:pt x="70" y="167"/>
                    <a:pt x="72" y="168"/>
                    <a:pt x="74" y="168"/>
                  </a:cubicBezTo>
                  <a:cubicBezTo>
                    <a:pt x="78" y="168"/>
                    <a:pt x="82" y="164"/>
                    <a:pt x="82" y="164"/>
                  </a:cubicBezTo>
                  <a:cubicBezTo>
                    <a:pt x="88" y="156"/>
                    <a:pt x="81" y="139"/>
                    <a:pt x="81" y="139"/>
                  </a:cubicBezTo>
                  <a:cubicBezTo>
                    <a:pt x="82" y="135"/>
                    <a:pt x="78" y="130"/>
                    <a:pt x="76" y="125"/>
                  </a:cubicBezTo>
                  <a:cubicBezTo>
                    <a:pt x="75" y="120"/>
                    <a:pt x="73" y="110"/>
                    <a:pt x="73" y="104"/>
                  </a:cubicBezTo>
                  <a:cubicBezTo>
                    <a:pt x="73" y="98"/>
                    <a:pt x="75" y="74"/>
                    <a:pt x="75" y="74"/>
                  </a:cubicBezTo>
                  <a:cubicBezTo>
                    <a:pt x="75" y="74"/>
                    <a:pt x="77" y="56"/>
                    <a:pt x="81" y="50"/>
                  </a:cubicBezTo>
                  <a:cubicBezTo>
                    <a:pt x="85" y="44"/>
                    <a:pt x="91" y="44"/>
                    <a:pt x="97" y="43"/>
                  </a:cubicBezTo>
                  <a:cubicBezTo>
                    <a:pt x="97" y="43"/>
                    <a:pt x="98" y="43"/>
                    <a:pt x="98" y="43"/>
                  </a:cubicBezTo>
                  <a:cubicBezTo>
                    <a:pt x="104" y="43"/>
                    <a:pt x="117" y="48"/>
                    <a:pt x="119" y="49"/>
                  </a:cubicBezTo>
                  <a:cubicBezTo>
                    <a:pt x="125" y="28"/>
                    <a:pt x="125" y="28"/>
                    <a:pt x="125" y="28"/>
                  </a:cubicBezTo>
                  <a:cubicBezTo>
                    <a:pt x="112" y="23"/>
                    <a:pt x="96" y="15"/>
                    <a:pt x="91" y="11"/>
                  </a:cubicBezTo>
                  <a:cubicBezTo>
                    <a:pt x="88" y="8"/>
                    <a:pt x="82" y="3"/>
                    <a:pt x="77" y="0"/>
                  </a:cubicBezTo>
                </a:path>
              </a:pathLst>
            </a:custGeom>
            <a:solidFill>
              <a:srgbClr val="B5C5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2" name="Freeform 936"/>
            <p:cNvSpPr>
              <a:spLocks/>
            </p:cNvSpPr>
            <p:nvPr/>
          </p:nvSpPr>
          <p:spPr bwMode="auto">
            <a:xfrm>
              <a:off x="4227513" y="1808163"/>
              <a:ext cx="26988" cy="6350"/>
            </a:xfrm>
            <a:custGeom>
              <a:avLst/>
              <a:gdLst>
                <a:gd name="T0" fmla="*/ 26988 w 17"/>
                <a:gd name="T1" fmla="*/ 0 h 4"/>
                <a:gd name="T2" fmla="*/ 0 w 17"/>
                <a:gd name="T3" fmla="*/ 6350 h 4"/>
                <a:gd name="T4" fmla="*/ 0 w 17"/>
                <a:gd name="T5" fmla="*/ 6350 h 4"/>
                <a:gd name="T6" fmla="*/ 26988 w 17"/>
                <a:gd name="T7" fmla="*/ 0 h 4"/>
                <a:gd name="T8" fmla="*/ 26988 w 17"/>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4">
                  <a:moveTo>
                    <a:pt x="17" y="0"/>
                  </a:moveTo>
                  <a:cubicBezTo>
                    <a:pt x="11" y="1"/>
                    <a:pt x="5" y="2"/>
                    <a:pt x="0" y="4"/>
                  </a:cubicBezTo>
                  <a:cubicBezTo>
                    <a:pt x="0" y="4"/>
                    <a:pt x="0" y="4"/>
                    <a:pt x="0" y="4"/>
                  </a:cubicBezTo>
                  <a:cubicBezTo>
                    <a:pt x="17" y="0"/>
                    <a:pt x="17" y="0"/>
                    <a:pt x="17" y="0"/>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3" name="Freeform 937"/>
            <p:cNvSpPr>
              <a:spLocks/>
            </p:cNvSpPr>
            <p:nvPr/>
          </p:nvSpPr>
          <p:spPr bwMode="auto">
            <a:xfrm>
              <a:off x="4324350" y="1854201"/>
              <a:ext cx="46038" cy="33338"/>
            </a:xfrm>
            <a:custGeom>
              <a:avLst/>
              <a:gdLst>
                <a:gd name="T0" fmla="*/ 9525 w 29"/>
                <a:gd name="T1" fmla="*/ 0 h 21"/>
                <a:gd name="T2" fmla="*/ 0 w 29"/>
                <a:gd name="T3" fmla="*/ 33338 h 21"/>
                <a:gd name="T4" fmla="*/ 1588 w 29"/>
                <a:gd name="T5" fmla="*/ 33338 h 21"/>
                <a:gd name="T6" fmla="*/ 14288 w 29"/>
                <a:gd name="T7" fmla="*/ 33338 h 21"/>
                <a:gd name="T8" fmla="*/ 46038 w 29"/>
                <a:gd name="T9" fmla="*/ 15875 h 21"/>
                <a:gd name="T10" fmla="*/ 17463 w 29"/>
                <a:gd name="T11" fmla="*/ 3175 h 21"/>
                <a:gd name="T12" fmla="*/ 9525 w 29"/>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21">
                  <a:moveTo>
                    <a:pt x="6" y="0"/>
                  </a:moveTo>
                  <a:cubicBezTo>
                    <a:pt x="0" y="21"/>
                    <a:pt x="0" y="21"/>
                    <a:pt x="0" y="21"/>
                  </a:cubicBezTo>
                  <a:cubicBezTo>
                    <a:pt x="1" y="21"/>
                    <a:pt x="1" y="21"/>
                    <a:pt x="1" y="21"/>
                  </a:cubicBezTo>
                  <a:cubicBezTo>
                    <a:pt x="4" y="21"/>
                    <a:pt x="6" y="21"/>
                    <a:pt x="9" y="21"/>
                  </a:cubicBezTo>
                  <a:cubicBezTo>
                    <a:pt x="27" y="21"/>
                    <a:pt x="29" y="10"/>
                    <a:pt x="29" y="10"/>
                  </a:cubicBezTo>
                  <a:cubicBezTo>
                    <a:pt x="27" y="2"/>
                    <a:pt x="23" y="6"/>
                    <a:pt x="11" y="2"/>
                  </a:cubicBezTo>
                  <a:cubicBezTo>
                    <a:pt x="9" y="1"/>
                    <a:pt x="8" y="1"/>
                    <a:pt x="6" y="0"/>
                  </a:cubicBezTo>
                </a:path>
              </a:pathLst>
            </a:custGeom>
            <a:solidFill>
              <a:srgbClr val="CADB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4" name="Freeform 938"/>
            <p:cNvSpPr>
              <a:spLocks/>
            </p:cNvSpPr>
            <p:nvPr/>
          </p:nvSpPr>
          <p:spPr bwMode="auto">
            <a:xfrm>
              <a:off x="3990975" y="1163638"/>
              <a:ext cx="931863" cy="714375"/>
            </a:xfrm>
            <a:custGeom>
              <a:avLst/>
              <a:gdLst>
                <a:gd name="T0" fmla="*/ 134708 w 588"/>
                <a:gd name="T1" fmla="*/ 49213 h 450"/>
                <a:gd name="T2" fmla="*/ 93503 w 588"/>
                <a:gd name="T3" fmla="*/ 73025 h 450"/>
                <a:gd name="T4" fmla="*/ 57053 w 588"/>
                <a:gd name="T5" fmla="*/ 90488 h 450"/>
                <a:gd name="T6" fmla="*/ 14263 w 588"/>
                <a:gd name="T7" fmla="*/ 160338 h 450"/>
                <a:gd name="T8" fmla="*/ 3170 w 588"/>
                <a:gd name="T9" fmla="*/ 288925 h 450"/>
                <a:gd name="T10" fmla="*/ 11094 w 588"/>
                <a:gd name="T11" fmla="*/ 347663 h 450"/>
                <a:gd name="T12" fmla="*/ 28526 w 588"/>
                <a:gd name="T13" fmla="*/ 376238 h 450"/>
                <a:gd name="T14" fmla="*/ 41205 w 588"/>
                <a:gd name="T15" fmla="*/ 401638 h 450"/>
                <a:gd name="T16" fmla="*/ 50714 w 588"/>
                <a:gd name="T17" fmla="*/ 422275 h 450"/>
                <a:gd name="T18" fmla="*/ 68146 w 588"/>
                <a:gd name="T19" fmla="*/ 488950 h 450"/>
                <a:gd name="T20" fmla="*/ 76070 w 588"/>
                <a:gd name="T21" fmla="*/ 573088 h 450"/>
                <a:gd name="T22" fmla="*/ 144217 w 588"/>
                <a:gd name="T23" fmla="*/ 714375 h 450"/>
                <a:gd name="T24" fmla="*/ 221872 w 588"/>
                <a:gd name="T25" fmla="*/ 568325 h 450"/>
                <a:gd name="T26" fmla="*/ 206024 w 588"/>
                <a:gd name="T27" fmla="*/ 493713 h 450"/>
                <a:gd name="T28" fmla="*/ 212363 w 588"/>
                <a:gd name="T29" fmla="*/ 444500 h 450"/>
                <a:gd name="T30" fmla="*/ 367674 w 588"/>
                <a:gd name="T31" fmla="*/ 560388 h 450"/>
                <a:gd name="T32" fmla="*/ 511891 w 588"/>
                <a:gd name="T33" fmla="*/ 584200 h 450"/>
                <a:gd name="T34" fmla="*/ 689388 w 588"/>
                <a:gd name="T35" fmla="*/ 501650 h 450"/>
                <a:gd name="T36" fmla="*/ 706821 w 588"/>
                <a:gd name="T37" fmla="*/ 492125 h 450"/>
                <a:gd name="T38" fmla="*/ 689388 w 588"/>
                <a:gd name="T39" fmla="*/ 533400 h 450"/>
                <a:gd name="T40" fmla="*/ 627581 w 588"/>
                <a:gd name="T41" fmla="*/ 633413 h 450"/>
                <a:gd name="T42" fmla="*/ 781307 w 588"/>
                <a:gd name="T43" fmla="*/ 611188 h 450"/>
                <a:gd name="T44" fmla="*/ 858962 w 588"/>
                <a:gd name="T45" fmla="*/ 515938 h 450"/>
                <a:gd name="T46" fmla="*/ 898582 w 588"/>
                <a:gd name="T47" fmla="*/ 431800 h 450"/>
                <a:gd name="T48" fmla="*/ 930278 w 588"/>
                <a:gd name="T49" fmla="*/ 328613 h 450"/>
                <a:gd name="T50" fmla="*/ 898582 w 588"/>
                <a:gd name="T51" fmla="*/ 239713 h 450"/>
                <a:gd name="T52" fmla="*/ 782892 w 588"/>
                <a:gd name="T53" fmla="*/ 138113 h 450"/>
                <a:gd name="T54" fmla="*/ 722669 w 588"/>
                <a:gd name="T55" fmla="*/ 90488 h 450"/>
                <a:gd name="T56" fmla="*/ 643429 w 588"/>
                <a:gd name="T57" fmla="*/ 60325 h 450"/>
                <a:gd name="T58" fmla="*/ 575283 w 588"/>
                <a:gd name="T59" fmla="*/ 33338 h 450"/>
                <a:gd name="T60" fmla="*/ 488119 w 588"/>
                <a:gd name="T61" fmla="*/ 9525 h 450"/>
                <a:gd name="T62" fmla="*/ 402539 w 588"/>
                <a:gd name="T63" fmla="*/ 11113 h 450"/>
                <a:gd name="T64" fmla="*/ 291603 w 588"/>
                <a:gd name="T65" fmla="*/ 7938 h 450"/>
                <a:gd name="T66" fmla="*/ 156895 w 588"/>
                <a:gd name="T67" fmla="*/ 33338 h 4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8" h="450">
                  <a:moveTo>
                    <a:pt x="99" y="21"/>
                  </a:moveTo>
                  <a:cubicBezTo>
                    <a:pt x="99" y="21"/>
                    <a:pt x="94" y="34"/>
                    <a:pt x="85" y="31"/>
                  </a:cubicBezTo>
                  <a:cubicBezTo>
                    <a:pt x="76" y="28"/>
                    <a:pt x="71" y="32"/>
                    <a:pt x="68" y="40"/>
                  </a:cubicBezTo>
                  <a:cubicBezTo>
                    <a:pt x="68" y="40"/>
                    <a:pt x="65" y="48"/>
                    <a:pt x="59" y="46"/>
                  </a:cubicBezTo>
                  <a:cubicBezTo>
                    <a:pt x="53" y="44"/>
                    <a:pt x="55" y="50"/>
                    <a:pt x="51" y="50"/>
                  </a:cubicBezTo>
                  <a:cubicBezTo>
                    <a:pt x="48" y="50"/>
                    <a:pt x="41" y="54"/>
                    <a:pt x="36" y="57"/>
                  </a:cubicBezTo>
                  <a:cubicBezTo>
                    <a:pt x="30" y="61"/>
                    <a:pt x="16" y="73"/>
                    <a:pt x="14" y="79"/>
                  </a:cubicBezTo>
                  <a:cubicBezTo>
                    <a:pt x="12" y="85"/>
                    <a:pt x="14" y="94"/>
                    <a:pt x="9" y="101"/>
                  </a:cubicBezTo>
                  <a:cubicBezTo>
                    <a:pt x="4" y="107"/>
                    <a:pt x="7" y="124"/>
                    <a:pt x="3" y="146"/>
                  </a:cubicBezTo>
                  <a:cubicBezTo>
                    <a:pt x="0" y="169"/>
                    <a:pt x="0" y="172"/>
                    <a:pt x="2" y="182"/>
                  </a:cubicBezTo>
                  <a:cubicBezTo>
                    <a:pt x="3" y="192"/>
                    <a:pt x="8" y="192"/>
                    <a:pt x="5" y="200"/>
                  </a:cubicBezTo>
                  <a:cubicBezTo>
                    <a:pt x="3" y="207"/>
                    <a:pt x="2" y="213"/>
                    <a:pt x="7" y="219"/>
                  </a:cubicBezTo>
                  <a:cubicBezTo>
                    <a:pt x="12" y="226"/>
                    <a:pt x="15" y="221"/>
                    <a:pt x="14" y="226"/>
                  </a:cubicBezTo>
                  <a:cubicBezTo>
                    <a:pt x="13" y="230"/>
                    <a:pt x="15" y="232"/>
                    <a:pt x="18" y="237"/>
                  </a:cubicBezTo>
                  <a:cubicBezTo>
                    <a:pt x="22" y="242"/>
                    <a:pt x="17" y="248"/>
                    <a:pt x="21" y="251"/>
                  </a:cubicBezTo>
                  <a:cubicBezTo>
                    <a:pt x="24" y="253"/>
                    <a:pt x="25" y="253"/>
                    <a:pt x="26" y="253"/>
                  </a:cubicBezTo>
                  <a:cubicBezTo>
                    <a:pt x="27" y="253"/>
                    <a:pt x="28" y="253"/>
                    <a:pt x="28" y="255"/>
                  </a:cubicBezTo>
                  <a:cubicBezTo>
                    <a:pt x="28" y="260"/>
                    <a:pt x="29" y="260"/>
                    <a:pt x="32" y="266"/>
                  </a:cubicBezTo>
                  <a:cubicBezTo>
                    <a:pt x="34" y="272"/>
                    <a:pt x="30" y="276"/>
                    <a:pt x="32" y="284"/>
                  </a:cubicBezTo>
                  <a:cubicBezTo>
                    <a:pt x="34" y="292"/>
                    <a:pt x="42" y="303"/>
                    <a:pt x="43" y="308"/>
                  </a:cubicBezTo>
                  <a:cubicBezTo>
                    <a:pt x="44" y="313"/>
                    <a:pt x="42" y="328"/>
                    <a:pt x="41" y="335"/>
                  </a:cubicBezTo>
                  <a:cubicBezTo>
                    <a:pt x="39" y="342"/>
                    <a:pt x="41" y="351"/>
                    <a:pt x="48" y="361"/>
                  </a:cubicBezTo>
                  <a:cubicBezTo>
                    <a:pt x="56" y="370"/>
                    <a:pt x="63" y="367"/>
                    <a:pt x="66" y="373"/>
                  </a:cubicBezTo>
                  <a:cubicBezTo>
                    <a:pt x="69" y="379"/>
                    <a:pt x="91" y="450"/>
                    <a:pt x="91" y="450"/>
                  </a:cubicBezTo>
                  <a:cubicBezTo>
                    <a:pt x="91" y="450"/>
                    <a:pt x="100" y="416"/>
                    <a:pt x="167" y="406"/>
                  </a:cubicBezTo>
                  <a:cubicBezTo>
                    <a:pt x="140" y="358"/>
                    <a:pt x="140" y="358"/>
                    <a:pt x="140" y="358"/>
                  </a:cubicBezTo>
                  <a:cubicBezTo>
                    <a:pt x="140" y="358"/>
                    <a:pt x="144" y="344"/>
                    <a:pt x="133" y="340"/>
                  </a:cubicBezTo>
                  <a:cubicBezTo>
                    <a:pt x="133" y="340"/>
                    <a:pt x="135" y="317"/>
                    <a:pt x="130" y="311"/>
                  </a:cubicBezTo>
                  <a:cubicBezTo>
                    <a:pt x="125" y="305"/>
                    <a:pt x="130" y="293"/>
                    <a:pt x="131" y="289"/>
                  </a:cubicBezTo>
                  <a:cubicBezTo>
                    <a:pt x="132" y="285"/>
                    <a:pt x="134" y="280"/>
                    <a:pt x="134" y="280"/>
                  </a:cubicBezTo>
                  <a:cubicBezTo>
                    <a:pt x="134" y="280"/>
                    <a:pt x="173" y="299"/>
                    <a:pt x="182" y="314"/>
                  </a:cubicBezTo>
                  <a:cubicBezTo>
                    <a:pt x="191" y="328"/>
                    <a:pt x="227" y="348"/>
                    <a:pt x="232" y="353"/>
                  </a:cubicBezTo>
                  <a:cubicBezTo>
                    <a:pt x="237" y="358"/>
                    <a:pt x="256" y="363"/>
                    <a:pt x="256" y="363"/>
                  </a:cubicBezTo>
                  <a:cubicBezTo>
                    <a:pt x="323" y="368"/>
                    <a:pt x="323" y="368"/>
                    <a:pt x="323" y="368"/>
                  </a:cubicBezTo>
                  <a:cubicBezTo>
                    <a:pt x="323" y="368"/>
                    <a:pt x="370" y="353"/>
                    <a:pt x="388" y="344"/>
                  </a:cubicBezTo>
                  <a:cubicBezTo>
                    <a:pt x="407" y="335"/>
                    <a:pt x="435" y="316"/>
                    <a:pt x="435" y="316"/>
                  </a:cubicBezTo>
                  <a:cubicBezTo>
                    <a:pt x="435" y="316"/>
                    <a:pt x="445" y="306"/>
                    <a:pt x="447" y="303"/>
                  </a:cubicBezTo>
                  <a:cubicBezTo>
                    <a:pt x="447" y="303"/>
                    <a:pt x="450" y="307"/>
                    <a:pt x="446" y="310"/>
                  </a:cubicBezTo>
                  <a:cubicBezTo>
                    <a:pt x="446" y="310"/>
                    <a:pt x="435" y="320"/>
                    <a:pt x="435" y="326"/>
                  </a:cubicBezTo>
                  <a:cubicBezTo>
                    <a:pt x="435" y="332"/>
                    <a:pt x="440" y="334"/>
                    <a:pt x="435" y="336"/>
                  </a:cubicBezTo>
                  <a:cubicBezTo>
                    <a:pt x="430" y="339"/>
                    <a:pt x="431" y="343"/>
                    <a:pt x="430" y="346"/>
                  </a:cubicBezTo>
                  <a:cubicBezTo>
                    <a:pt x="428" y="350"/>
                    <a:pt x="396" y="399"/>
                    <a:pt x="396" y="399"/>
                  </a:cubicBezTo>
                  <a:cubicBezTo>
                    <a:pt x="396" y="399"/>
                    <a:pt x="454" y="409"/>
                    <a:pt x="471" y="440"/>
                  </a:cubicBezTo>
                  <a:cubicBezTo>
                    <a:pt x="493" y="385"/>
                    <a:pt x="493" y="385"/>
                    <a:pt x="493" y="385"/>
                  </a:cubicBezTo>
                  <a:cubicBezTo>
                    <a:pt x="493" y="385"/>
                    <a:pt x="505" y="382"/>
                    <a:pt x="514" y="367"/>
                  </a:cubicBezTo>
                  <a:cubicBezTo>
                    <a:pt x="524" y="353"/>
                    <a:pt x="534" y="329"/>
                    <a:pt x="542" y="325"/>
                  </a:cubicBezTo>
                  <a:cubicBezTo>
                    <a:pt x="551" y="320"/>
                    <a:pt x="555" y="313"/>
                    <a:pt x="557" y="299"/>
                  </a:cubicBezTo>
                  <a:cubicBezTo>
                    <a:pt x="560" y="285"/>
                    <a:pt x="559" y="281"/>
                    <a:pt x="567" y="272"/>
                  </a:cubicBezTo>
                  <a:cubicBezTo>
                    <a:pt x="575" y="264"/>
                    <a:pt x="576" y="235"/>
                    <a:pt x="577" y="229"/>
                  </a:cubicBezTo>
                  <a:cubicBezTo>
                    <a:pt x="578" y="222"/>
                    <a:pt x="586" y="218"/>
                    <a:pt x="587" y="207"/>
                  </a:cubicBezTo>
                  <a:cubicBezTo>
                    <a:pt x="588" y="197"/>
                    <a:pt x="578" y="187"/>
                    <a:pt x="578" y="179"/>
                  </a:cubicBezTo>
                  <a:cubicBezTo>
                    <a:pt x="578" y="171"/>
                    <a:pt x="575" y="151"/>
                    <a:pt x="567" y="151"/>
                  </a:cubicBezTo>
                  <a:cubicBezTo>
                    <a:pt x="559" y="150"/>
                    <a:pt x="537" y="127"/>
                    <a:pt x="528" y="118"/>
                  </a:cubicBezTo>
                  <a:cubicBezTo>
                    <a:pt x="520" y="109"/>
                    <a:pt x="500" y="95"/>
                    <a:pt x="494" y="87"/>
                  </a:cubicBezTo>
                  <a:cubicBezTo>
                    <a:pt x="487" y="79"/>
                    <a:pt x="481" y="72"/>
                    <a:pt x="473" y="70"/>
                  </a:cubicBezTo>
                  <a:cubicBezTo>
                    <a:pt x="464" y="67"/>
                    <a:pt x="463" y="64"/>
                    <a:pt x="456" y="57"/>
                  </a:cubicBezTo>
                  <a:cubicBezTo>
                    <a:pt x="448" y="50"/>
                    <a:pt x="434" y="41"/>
                    <a:pt x="420" y="39"/>
                  </a:cubicBezTo>
                  <a:cubicBezTo>
                    <a:pt x="413" y="38"/>
                    <a:pt x="409" y="38"/>
                    <a:pt x="406" y="38"/>
                  </a:cubicBezTo>
                  <a:cubicBezTo>
                    <a:pt x="402" y="39"/>
                    <a:pt x="399" y="39"/>
                    <a:pt x="395" y="37"/>
                  </a:cubicBezTo>
                  <a:cubicBezTo>
                    <a:pt x="387" y="33"/>
                    <a:pt x="373" y="25"/>
                    <a:pt x="363" y="21"/>
                  </a:cubicBezTo>
                  <a:cubicBezTo>
                    <a:pt x="352" y="17"/>
                    <a:pt x="329" y="6"/>
                    <a:pt x="320" y="6"/>
                  </a:cubicBezTo>
                  <a:cubicBezTo>
                    <a:pt x="317" y="5"/>
                    <a:pt x="313" y="6"/>
                    <a:pt x="308" y="6"/>
                  </a:cubicBezTo>
                  <a:cubicBezTo>
                    <a:pt x="302" y="7"/>
                    <a:pt x="294" y="8"/>
                    <a:pt x="285" y="7"/>
                  </a:cubicBezTo>
                  <a:cubicBezTo>
                    <a:pt x="276" y="6"/>
                    <a:pt x="264" y="6"/>
                    <a:pt x="254" y="7"/>
                  </a:cubicBezTo>
                  <a:cubicBezTo>
                    <a:pt x="246" y="8"/>
                    <a:pt x="240" y="8"/>
                    <a:pt x="236" y="8"/>
                  </a:cubicBezTo>
                  <a:cubicBezTo>
                    <a:pt x="226" y="8"/>
                    <a:pt x="201" y="0"/>
                    <a:pt x="184" y="5"/>
                  </a:cubicBezTo>
                  <a:cubicBezTo>
                    <a:pt x="167" y="10"/>
                    <a:pt x="142" y="18"/>
                    <a:pt x="128" y="19"/>
                  </a:cubicBezTo>
                  <a:cubicBezTo>
                    <a:pt x="113" y="20"/>
                    <a:pt x="99" y="21"/>
                    <a:pt x="99" y="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5" name="Freeform 939"/>
            <p:cNvSpPr>
              <a:spLocks/>
            </p:cNvSpPr>
            <p:nvPr/>
          </p:nvSpPr>
          <p:spPr bwMode="auto">
            <a:xfrm>
              <a:off x="4378325" y="1762126"/>
              <a:ext cx="130175" cy="41275"/>
            </a:xfrm>
            <a:custGeom>
              <a:avLst/>
              <a:gdLst>
                <a:gd name="T0" fmla="*/ 127038 w 83"/>
                <a:gd name="T1" fmla="*/ 0 h 26"/>
                <a:gd name="T2" fmla="*/ 12547 w 83"/>
                <a:gd name="T3" fmla="*/ 15875 h 26"/>
                <a:gd name="T4" fmla="*/ 0 w 83"/>
                <a:gd name="T5" fmla="*/ 17463 h 26"/>
                <a:gd name="T6" fmla="*/ 9410 w 83"/>
                <a:gd name="T7" fmla="*/ 33338 h 26"/>
                <a:gd name="T8" fmla="*/ 40778 w 83"/>
                <a:gd name="T9" fmla="*/ 41275 h 26"/>
                <a:gd name="T10" fmla="*/ 81555 w 83"/>
                <a:gd name="T11" fmla="*/ 28575 h 26"/>
                <a:gd name="T12" fmla="*/ 130175 w 83"/>
                <a:gd name="T13" fmla="*/ 6350 h 26"/>
                <a:gd name="T14" fmla="*/ 127038 w 83"/>
                <a:gd name="T15" fmla="*/ 0 h 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 h="26">
                  <a:moveTo>
                    <a:pt x="81" y="0"/>
                  </a:moveTo>
                  <a:cubicBezTo>
                    <a:pt x="57" y="1"/>
                    <a:pt x="32" y="4"/>
                    <a:pt x="8" y="10"/>
                  </a:cubicBezTo>
                  <a:cubicBezTo>
                    <a:pt x="0" y="11"/>
                    <a:pt x="0" y="11"/>
                    <a:pt x="0" y="11"/>
                  </a:cubicBezTo>
                  <a:cubicBezTo>
                    <a:pt x="2" y="15"/>
                    <a:pt x="4" y="18"/>
                    <a:pt x="6" y="21"/>
                  </a:cubicBezTo>
                  <a:cubicBezTo>
                    <a:pt x="26" y="26"/>
                    <a:pt x="26" y="26"/>
                    <a:pt x="26" y="26"/>
                  </a:cubicBezTo>
                  <a:cubicBezTo>
                    <a:pt x="37" y="23"/>
                    <a:pt x="52" y="18"/>
                    <a:pt x="52" y="18"/>
                  </a:cubicBezTo>
                  <a:cubicBezTo>
                    <a:pt x="83" y="4"/>
                    <a:pt x="83" y="4"/>
                    <a:pt x="83" y="4"/>
                  </a:cubicBezTo>
                  <a:cubicBezTo>
                    <a:pt x="83" y="4"/>
                    <a:pt x="82" y="2"/>
                    <a:pt x="81" y="0"/>
                  </a:cubicBezTo>
                </a:path>
              </a:pathLst>
            </a:custGeom>
            <a:solidFill>
              <a:srgbClr val="B5C5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6" name="Freeform 940"/>
            <p:cNvSpPr>
              <a:spLocks/>
            </p:cNvSpPr>
            <p:nvPr/>
          </p:nvSpPr>
          <p:spPr bwMode="auto">
            <a:xfrm>
              <a:off x="4359275" y="1722438"/>
              <a:ext cx="123825" cy="46038"/>
            </a:xfrm>
            <a:custGeom>
              <a:avLst/>
              <a:gdLst>
                <a:gd name="T0" fmla="*/ 0 w 78"/>
                <a:gd name="T1" fmla="*/ 0 h 29"/>
                <a:gd name="T2" fmla="*/ 7938 w 78"/>
                <a:gd name="T3" fmla="*/ 20638 h 29"/>
                <a:gd name="T4" fmla="*/ 14288 w 78"/>
                <a:gd name="T5" fmla="*/ 46038 h 29"/>
                <a:gd name="T6" fmla="*/ 123825 w 78"/>
                <a:gd name="T7" fmla="*/ 23813 h 29"/>
                <a:gd name="T8" fmla="*/ 38100 w 78"/>
                <a:gd name="T9" fmla="*/ 17463 h 29"/>
                <a:gd name="T10" fmla="*/ 0 w 78"/>
                <a:gd name="T11" fmla="*/ 1588 h 29"/>
                <a:gd name="T12" fmla="*/ 0 w 78"/>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 h="29">
                  <a:moveTo>
                    <a:pt x="0" y="0"/>
                  </a:moveTo>
                  <a:cubicBezTo>
                    <a:pt x="1" y="5"/>
                    <a:pt x="3" y="9"/>
                    <a:pt x="5" y="13"/>
                  </a:cubicBezTo>
                  <a:cubicBezTo>
                    <a:pt x="10" y="21"/>
                    <a:pt x="8" y="24"/>
                    <a:pt x="9" y="29"/>
                  </a:cubicBezTo>
                  <a:cubicBezTo>
                    <a:pt x="32" y="23"/>
                    <a:pt x="55" y="18"/>
                    <a:pt x="78" y="15"/>
                  </a:cubicBezTo>
                  <a:cubicBezTo>
                    <a:pt x="24" y="11"/>
                    <a:pt x="24" y="11"/>
                    <a:pt x="24" y="11"/>
                  </a:cubicBezTo>
                  <a:cubicBezTo>
                    <a:pt x="24" y="11"/>
                    <a:pt x="5" y="6"/>
                    <a:pt x="0" y="1"/>
                  </a:cubicBezTo>
                  <a:cubicBezTo>
                    <a:pt x="0" y="1"/>
                    <a:pt x="0" y="1"/>
                    <a:pt x="0" y="0"/>
                  </a:cubicBezTo>
                </a:path>
              </a:pathLst>
            </a:custGeom>
            <a:solidFill>
              <a:srgbClr val="B5C5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7" name="Freeform 941"/>
            <p:cNvSpPr>
              <a:spLocks/>
            </p:cNvSpPr>
            <p:nvPr/>
          </p:nvSpPr>
          <p:spPr bwMode="auto">
            <a:xfrm>
              <a:off x="4373563" y="1746251"/>
              <a:ext cx="131763" cy="33338"/>
            </a:xfrm>
            <a:custGeom>
              <a:avLst/>
              <a:gdLst>
                <a:gd name="T0" fmla="*/ 108234 w 84"/>
                <a:gd name="T1" fmla="*/ 0 h 21"/>
                <a:gd name="T2" fmla="*/ 0 w 84"/>
                <a:gd name="T3" fmla="*/ 22225 h 21"/>
                <a:gd name="T4" fmla="*/ 1569 w 84"/>
                <a:gd name="T5" fmla="*/ 26988 h 21"/>
                <a:gd name="T6" fmla="*/ 4706 w 84"/>
                <a:gd name="T7" fmla="*/ 33338 h 21"/>
                <a:gd name="T8" fmla="*/ 17255 w 84"/>
                <a:gd name="T9" fmla="*/ 31750 h 21"/>
                <a:gd name="T10" fmla="*/ 131763 w 84"/>
                <a:gd name="T11" fmla="*/ 15875 h 21"/>
                <a:gd name="T12" fmla="*/ 127057 w 84"/>
                <a:gd name="T13" fmla="*/ 1588 h 21"/>
                <a:gd name="T14" fmla="*/ 108234 w 84"/>
                <a:gd name="T15" fmla="*/ 0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 h="21">
                  <a:moveTo>
                    <a:pt x="69" y="0"/>
                  </a:moveTo>
                  <a:cubicBezTo>
                    <a:pt x="46" y="3"/>
                    <a:pt x="23" y="8"/>
                    <a:pt x="0" y="14"/>
                  </a:cubicBezTo>
                  <a:cubicBezTo>
                    <a:pt x="0" y="15"/>
                    <a:pt x="1" y="16"/>
                    <a:pt x="1" y="17"/>
                  </a:cubicBezTo>
                  <a:cubicBezTo>
                    <a:pt x="2" y="18"/>
                    <a:pt x="3" y="20"/>
                    <a:pt x="3" y="21"/>
                  </a:cubicBezTo>
                  <a:cubicBezTo>
                    <a:pt x="11" y="20"/>
                    <a:pt x="11" y="20"/>
                    <a:pt x="11" y="20"/>
                  </a:cubicBezTo>
                  <a:cubicBezTo>
                    <a:pt x="35" y="14"/>
                    <a:pt x="60" y="11"/>
                    <a:pt x="84" y="10"/>
                  </a:cubicBezTo>
                  <a:cubicBezTo>
                    <a:pt x="84" y="8"/>
                    <a:pt x="82" y="5"/>
                    <a:pt x="81" y="1"/>
                  </a:cubicBezTo>
                  <a:cubicBezTo>
                    <a:pt x="69" y="0"/>
                    <a:pt x="69" y="0"/>
                    <a:pt x="69" y="0"/>
                  </a:cubicBezTo>
                </a:path>
              </a:pathLst>
            </a:custGeom>
            <a:solidFill>
              <a:srgbClr val="B5C5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8" name="Freeform 942"/>
            <p:cNvSpPr>
              <a:spLocks/>
            </p:cNvSpPr>
            <p:nvPr/>
          </p:nvSpPr>
          <p:spPr bwMode="auto">
            <a:xfrm>
              <a:off x="4387850" y="1795463"/>
              <a:ext cx="31750" cy="11113"/>
            </a:xfrm>
            <a:custGeom>
              <a:avLst/>
              <a:gdLst>
                <a:gd name="T0" fmla="*/ 0 w 20"/>
                <a:gd name="T1" fmla="*/ 0 h 7"/>
                <a:gd name="T2" fmla="*/ 7938 w 20"/>
                <a:gd name="T3" fmla="*/ 11113 h 7"/>
                <a:gd name="T4" fmla="*/ 11113 w 20"/>
                <a:gd name="T5" fmla="*/ 11113 h 7"/>
                <a:gd name="T6" fmla="*/ 31750 w 20"/>
                <a:gd name="T7" fmla="*/ 7938 h 7"/>
                <a:gd name="T8" fmla="*/ 0 w 20"/>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7">
                  <a:moveTo>
                    <a:pt x="0" y="0"/>
                  </a:moveTo>
                  <a:cubicBezTo>
                    <a:pt x="2" y="3"/>
                    <a:pt x="3" y="6"/>
                    <a:pt x="5" y="7"/>
                  </a:cubicBezTo>
                  <a:cubicBezTo>
                    <a:pt x="5" y="7"/>
                    <a:pt x="6" y="7"/>
                    <a:pt x="7" y="7"/>
                  </a:cubicBezTo>
                  <a:cubicBezTo>
                    <a:pt x="9" y="7"/>
                    <a:pt x="14" y="6"/>
                    <a:pt x="20" y="5"/>
                  </a:cubicBezTo>
                  <a:cubicBezTo>
                    <a:pt x="0" y="0"/>
                    <a:pt x="0" y="0"/>
                    <a:pt x="0" y="0"/>
                  </a:cubicBezTo>
                </a:path>
              </a:pathLst>
            </a:custGeom>
            <a:solidFill>
              <a:srgbClr val="CADB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9" name="Freeform 943"/>
            <p:cNvSpPr>
              <a:spLocks/>
            </p:cNvSpPr>
            <p:nvPr/>
          </p:nvSpPr>
          <p:spPr bwMode="auto">
            <a:xfrm>
              <a:off x="4316413" y="1525588"/>
              <a:ext cx="184150" cy="222250"/>
            </a:xfrm>
            <a:custGeom>
              <a:avLst/>
              <a:gdLst>
                <a:gd name="T0" fmla="*/ 72401 w 117"/>
                <a:gd name="T1" fmla="*/ 0 h 140"/>
                <a:gd name="T2" fmla="*/ 25183 w 117"/>
                <a:gd name="T3" fmla="*/ 34925 h 140"/>
                <a:gd name="T4" fmla="*/ 12591 w 117"/>
                <a:gd name="T5" fmla="*/ 49213 h 140"/>
                <a:gd name="T6" fmla="*/ 0 w 117"/>
                <a:gd name="T7" fmla="*/ 57150 h 140"/>
                <a:gd name="T8" fmla="*/ 31479 w 117"/>
                <a:gd name="T9" fmla="*/ 155575 h 140"/>
                <a:gd name="T10" fmla="*/ 42496 w 117"/>
                <a:gd name="T11" fmla="*/ 196850 h 140"/>
                <a:gd name="T12" fmla="*/ 42496 w 117"/>
                <a:gd name="T13" fmla="*/ 198438 h 140"/>
                <a:gd name="T14" fmla="*/ 80271 w 117"/>
                <a:gd name="T15" fmla="*/ 214313 h 140"/>
                <a:gd name="T16" fmla="*/ 165263 w 117"/>
                <a:gd name="T17" fmla="*/ 220663 h 140"/>
                <a:gd name="T18" fmla="*/ 184150 w 117"/>
                <a:gd name="T19" fmla="*/ 222250 h 140"/>
                <a:gd name="T20" fmla="*/ 163689 w 117"/>
                <a:gd name="T21" fmla="*/ 176213 h 140"/>
                <a:gd name="T22" fmla="*/ 132210 w 117"/>
                <a:gd name="T23" fmla="*/ 103188 h 140"/>
                <a:gd name="T24" fmla="*/ 72401 w 117"/>
                <a:gd name="T25" fmla="*/ 0 h 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7" h="140">
                  <a:moveTo>
                    <a:pt x="46" y="0"/>
                  </a:moveTo>
                  <a:cubicBezTo>
                    <a:pt x="37" y="10"/>
                    <a:pt x="16" y="22"/>
                    <a:pt x="16" y="22"/>
                  </a:cubicBezTo>
                  <a:cubicBezTo>
                    <a:pt x="8" y="31"/>
                    <a:pt x="8" y="31"/>
                    <a:pt x="8" y="31"/>
                  </a:cubicBezTo>
                  <a:cubicBezTo>
                    <a:pt x="6" y="34"/>
                    <a:pt x="3" y="35"/>
                    <a:pt x="0" y="36"/>
                  </a:cubicBezTo>
                  <a:cubicBezTo>
                    <a:pt x="4" y="48"/>
                    <a:pt x="19" y="90"/>
                    <a:pt x="20" y="98"/>
                  </a:cubicBezTo>
                  <a:cubicBezTo>
                    <a:pt x="21" y="105"/>
                    <a:pt x="23" y="115"/>
                    <a:pt x="27" y="124"/>
                  </a:cubicBezTo>
                  <a:cubicBezTo>
                    <a:pt x="27" y="125"/>
                    <a:pt x="27" y="125"/>
                    <a:pt x="27" y="125"/>
                  </a:cubicBezTo>
                  <a:cubicBezTo>
                    <a:pt x="32" y="130"/>
                    <a:pt x="51" y="135"/>
                    <a:pt x="51" y="135"/>
                  </a:cubicBezTo>
                  <a:cubicBezTo>
                    <a:pt x="105" y="139"/>
                    <a:pt x="105" y="139"/>
                    <a:pt x="105" y="139"/>
                  </a:cubicBezTo>
                  <a:cubicBezTo>
                    <a:pt x="117" y="140"/>
                    <a:pt x="117" y="140"/>
                    <a:pt x="117" y="140"/>
                  </a:cubicBezTo>
                  <a:cubicBezTo>
                    <a:pt x="113" y="129"/>
                    <a:pt x="107" y="114"/>
                    <a:pt x="104" y="111"/>
                  </a:cubicBezTo>
                  <a:cubicBezTo>
                    <a:pt x="100" y="104"/>
                    <a:pt x="87" y="71"/>
                    <a:pt x="84" y="65"/>
                  </a:cubicBezTo>
                  <a:cubicBezTo>
                    <a:pt x="82" y="60"/>
                    <a:pt x="64" y="13"/>
                    <a:pt x="46" y="0"/>
                  </a:cubicBezTo>
                </a:path>
              </a:pathLst>
            </a:custGeom>
            <a:solidFill>
              <a:srgbClr val="B5C5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0" name="Freeform 944"/>
            <p:cNvSpPr>
              <a:spLocks/>
            </p:cNvSpPr>
            <p:nvPr/>
          </p:nvSpPr>
          <p:spPr bwMode="auto">
            <a:xfrm>
              <a:off x="4127500" y="1182688"/>
              <a:ext cx="330200" cy="420688"/>
            </a:xfrm>
            <a:custGeom>
              <a:avLst/>
              <a:gdLst>
                <a:gd name="T0" fmla="*/ 158750 w 208"/>
                <a:gd name="T1" fmla="*/ 3175 h 265"/>
                <a:gd name="T2" fmla="*/ 150813 w 208"/>
                <a:gd name="T3" fmla="*/ 4763 h 265"/>
                <a:gd name="T4" fmla="*/ 149225 w 208"/>
                <a:gd name="T5" fmla="*/ 4763 h 265"/>
                <a:gd name="T6" fmla="*/ 141288 w 208"/>
                <a:gd name="T7" fmla="*/ 9525 h 265"/>
                <a:gd name="T8" fmla="*/ 138113 w 208"/>
                <a:gd name="T9" fmla="*/ 11113 h 265"/>
                <a:gd name="T10" fmla="*/ 130175 w 208"/>
                <a:gd name="T11" fmla="*/ 9525 h 265"/>
                <a:gd name="T12" fmla="*/ 123825 w 208"/>
                <a:gd name="T13" fmla="*/ 9525 h 265"/>
                <a:gd name="T14" fmla="*/ 120650 w 208"/>
                <a:gd name="T15" fmla="*/ 12700 h 265"/>
                <a:gd name="T16" fmla="*/ 114300 w 208"/>
                <a:gd name="T17" fmla="*/ 14288 h 265"/>
                <a:gd name="T18" fmla="*/ 107950 w 208"/>
                <a:gd name="T19" fmla="*/ 17463 h 265"/>
                <a:gd name="T20" fmla="*/ 100013 w 208"/>
                <a:gd name="T21" fmla="*/ 17463 h 265"/>
                <a:gd name="T22" fmla="*/ 93663 w 208"/>
                <a:gd name="T23" fmla="*/ 19050 h 265"/>
                <a:gd name="T24" fmla="*/ 88900 w 208"/>
                <a:gd name="T25" fmla="*/ 19050 h 265"/>
                <a:gd name="T26" fmla="*/ 71438 w 208"/>
                <a:gd name="T27" fmla="*/ 30163 h 265"/>
                <a:gd name="T28" fmla="*/ 69850 w 208"/>
                <a:gd name="T29" fmla="*/ 30163 h 265"/>
                <a:gd name="T30" fmla="*/ 57150 w 208"/>
                <a:gd name="T31" fmla="*/ 39688 h 265"/>
                <a:gd name="T32" fmla="*/ 42863 w 208"/>
                <a:gd name="T33" fmla="*/ 53975 h 265"/>
                <a:gd name="T34" fmla="*/ 26988 w 208"/>
                <a:gd name="T35" fmla="*/ 77788 h 265"/>
                <a:gd name="T36" fmla="*/ 15875 w 208"/>
                <a:gd name="T37" fmla="*/ 100013 h 265"/>
                <a:gd name="T38" fmla="*/ 6350 w 208"/>
                <a:gd name="T39" fmla="*/ 142875 h 265"/>
                <a:gd name="T40" fmla="*/ 14288 w 208"/>
                <a:gd name="T41" fmla="*/ 239713 h 265"/>
                <a:gd name="T42" fmla="*/ 47625 w 208"/>
                <a:gd name="T43" fmla="*/ 333375 h 265"/>
                <a:gd name="T44" fmla="*/ 95250 w 208"/>
                <a:gd name="T45" fmla="*/ 387350 h 265"/>
                <a:gd name="T46" fmla="*/ 125413 w 208"/>
                <a:gd name="T47" fmla="*/ 420688 h 265"/>
                <a:gd name="T48" fmla="*/ 160338 w 208"/>
                <a:gd name="T49" fmla="*/ 398463 h 265"/>
                <a:gd name="T50" fmla="*/ 179388 w 208"/>
                <a:gd name="T51" fmla="*/ 401638 h 265"/>
                <a:gd name="T52" fmla="*/ 187325 w 208"/>
                <a:gd name="T53" fmla="*/ 395288 h 265"/>
                <a:gd name="T54" fmla="*/ 261938 w 208"/>
                <a:gd name="T55" fmla="*/ 342900 h 265"/>
                <a:gd name="T56" fmla="*/ 290513 w 208"/>
                <a:gd name="T57" fmla="*/ 261938 h 265"/>
                <a:gd name="T58" fmla="*/ 322263 w 208"/>
                <a:gd name="T59" fmla="*/ 177800 h 265"/>
                <a:gd name="T60" fmla="*/ 303213 w 208"/>
                <a:gd name="T61" fmla="*/ 195263 h 265"/>
                <a:gd name="T62" fmla="*/ 285750 w 208"/>
                <a:gd name="T63" fmla="*/ 69850 h 265"/>
                <a:gd name="T64" fmla="*/ 263525 w 208"/>
                <a:gd name="T65" fmla="*/ 39688 h 265"/>
                <a:gd name="T66" fmla="*/ 257175 w 208"/>
                <a:gd name="T67" fmla="*/ 42863 h 265"/>
                <a:gd name="T68" fmla="*/ 252413 w 208"/>
                <a:gd name="T69" fmla="*/ 34925 h 265"/>
                <a:gd name="T70" fmla="*/ 244475 w 208"/>
                <a:gd name="T71" fmla="*/ 28575 h 265"/>
                <a:gd name="T72" fmla="*/ 238125 w 208"/>
                <a:gd name="T73" fmla="*/ 30163 h 265"/>
                <a:gd name="T74" fmla="*/ 227013 w 208"/>
                <a:gd name="T75" fmla="*/ 20638 h 265"/>
                <a:gd name="T76" fmla="*/ 225425 w 208"/>
                <a:gd name="T77" fmla="*/ 20638 h 265"/>
                <a:gd name="T78" fmla="*/ 219075 w 208"/>
                <a:gd name="T79" fmla="*/ 17463 h 265"/>
                <a:gd name="T80" fmla="*/ 212725 w 208"/>
                <a:gd name="T81" fmla="*/ 14288 h 265"/>
                <a:gd name="T82" fmla="*/ 201613 w 208"/>
                <a:gd name="T83" fmla="*/ 12700 h 265"/>
                <a:gd name="T84" fmla="*/ 195263 w 208"/>
                <a:gd name="T85" fmla="*/ 11113 h 265"/>
                <a:gd name="T86" fmla="*/ 187325 w 208"/>
                <a:gd name="T87" fmla="*/ 14288 h 265"/>
                <a:gd name="T88" fmla="*/ 176213 w 208"/>
                <a:gd name="T89" fmla="*/ 4763 h 265"/>
                <a:gd name="T90" fmla="*/ 171450 w 208"/>
                <a:gd name="T91" fmla="*/ 6350 h 265"/>
                <a:gd name="T92" fmla="*/ 161925 w 208"/>
                <a:gd name="T93" fmla="*/ 0 h 2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8" h="265">
                  <a:moveTo>
                    <a:pt x="102" y="0"/>
                  </a:moveTo>
                  <a:cubicBezTo>
                    <a:pt x="101" y="0"/>
                    <a:pt x="101" y="1"/>
                    <a:pt x="100" y="2"/>
                  </a:cubicBezTo>
                  <a:cubicBezTo>
                    <a:pt x="100" y="4"/>
                    <a:pt x="98" y="5"/>
                    <a:pt x="97" y="5"/>
                  </a:cubicBezTo>
                  <a:cubicBezTo>
                    <a:pt x="96" y="5"/>
                    <a:pt x="95" y="4"/>
                    <a:pt x="95" y="3"/>
                  </a:cubicBezTo>
                  <a:cubicBezTo>
                    <a:pt x="95" y="2"/>
                    <a:pt x="95" y="1"/>
                    <a:pt x="95" y="1"/>
                  </a:cubicBezTo>
                  <a:cubicBezTo>
                    <a:pt x="95" y="1"/>
                    <a:pt x="95" y="2"/>
                    <a:pt x="94" y="3"/>
                  </a:cubicBezTo>
                  <a:cubicBezTo>
                    <a:pt x="93" y="5"/>
                    <a:pt x="91" y="7"/>
                    <a:pt x="90" y="7"/>
                  </a:cubicBezTo>
                  <a:cubicBezTo>
                    <a:pt x="90" y="7"/>
                    <a:pt x="90" y="6"/>
                    <a:pt x="89" y="6"/>
                  </a:cubicBezTo>
                  <a:cubicBezTo>
                    <a:pt x="89" y="5"/>
                    <a:pt x="89" y="5"/>
                    <a:pt x="89" y="5"/>
                  </a:cubicBezTo>
                  <a:cubicBezTo>
                    <a:pt x="89" y="5"/>
                    <a:pt x="89" y="6"/>
                    <a:pt x="87" y="7"/>
                  </a:cubicBezTo>
                  <a:cubicBezTo>
                    <a:pt x="85" y="7"/>
                    <a:pt x="84" y="7"/>
                    <a:pt x="84" y="7"/>
                  </a:cubicBezTo>
                  <a:cubicBezTo>
                    <a:pt x="83" y="7"/>
                    <a:pt x="82" y="7"/>
                    <a:pt x="82" y="6"/>
                  </a:cubicBezTo>
                  <a:cubicBezTo>
                    <a:pt x="81" y="5"/>
                    <a:pt x="81" y="4"/>
                    <a:pt x="80" y="4"/>
                  </a:cubicBezTo>
                  <a:cubicBezTo>
                    <a:pt x="79" y="4"/>
                    <a:pt x="79" y="5"/>
                    <a:pt x="78" y="6"/>
                  </a:cubicBezTo>
                  <a:cubicBezTo>
                    <a:pt x="78" y="7"/>
                    <a:pt x="77" y="8"/>
                    <a:pt x="76" y="8"/>
                  </a:cubicBezTo>
                  <a:cubicBezTo>
                    <a:pt x="76" y="8"/>
                    <a:pt x="76" y="8"/>
                    <a:pt x="76" y="8"/>
                  </a:cubicBezTo>
                  <a:cubicBezTo>
                    <a:pt x="76" y="8"/>
                    <a:pt x="75" y="8"/>
                    <a:pt x="75" y="8"/>
                  </a:cubicBezTo>
                  <a:cubicBezTo>
                    <a:pt x="74" y="8"/>
                    <a:pt x="73" y="8"/>
                    <a:pt x="72" y="9"/>
                  </a:cubicBezTo>
                  <a:cubicBezTo>
                    <a:pt x="71" y="11"/>
                    <a:pt x="71" y="12"/>
                    <a:pt x="70" y="12"/>
                  </a:cubicBezTo>
                  <a:cubicBezTo>
                    <a:pt x="69" y="12"/>
                    <a:pt x="69" y="12"/>
                    <a:pt x="68" y="11"/>
                  </a:cubicBezTo>
                  <a:cubicBezTo>
                    <a:pt x="66" y="10"/>
                    <a:pt x="65" y="9"/>
                    <a:pt x="64" y="9"/>
                  </a:cubicBezTo>
                  <a:cubicBezTo>
                    <a:pt x="64" y="9"/>
                    <a:pt x="63" y="10"/>
                    <a:pt x="63" y="11"/>
                  </a:cubicBezTo>
                  <a:cubicBezTo>
                    <a:pt x="62" y="12"/>
                    <a:pt x="61" y="12"/>
                    <a:pt x="60" y="12"/>
                  </a:cubicBezTo>
                  <a:cubicBezTo>
                    <a:pt x="60" y="12"/>
                    <a:pt x="59" y="12"/>
                    <a:pt x="59" y="12"/>
                  </a:cubicBezTo>
                  <a:cubicBezTo>
                    <a:pt x="59" y="12"/>
                    <a:pt x="59" y="12"/>
                    <a:pt x="59" y="12"/>
                  </a:cubicBezTo>
                  <a:cubicBezTo>
                    <a:pt x="58" y="12"/>
                    <a:pt x="57" y="12"/>
                    <a:pt x="56" y="12"/>
                  </a:cubicBezTo>
                  <a:cubicBezTo>
                    <a:pt x="53" y="13"/>
                    <a:pt x="51" y="15"/>
                    <a:pt x="50" y="17"/>
                  </a:cubicBezTo>
                  <a:cubicBezTo>
                    <a:pt x="49" y="18"/>
                    <a:pt x="47" y="19"/>
                    <a:pt x="45" y="19"/>
                  </a:cubicBezTo>
                  <a:cubicBezTo>
                    <a:pt x="45" y="19"/>
                    <a:pt x="44" y="19"/>
                    <a:pt x="44" y="19"/>
                  </a:cubicBezTo>
                  <a:cubicBezTo>
                    <a:pt x="44" y="19"/>
                    <a:pt x="44" y="19"/>
                    <a:pt x="44" y="19"/>
                  </a:cubicBezTo>
                  <a:cubicBezTo>
                    <a:pt x="42" y="19"/>
                    <a:pt x="42" y="20"/>
                    <a:pt x="42" y="22"/>
                  </a:cubicBezTo>
                  <a:cubicBezTo>
                    <a:pt x="41" y="24"/>
                    <a:pt x="39" y="24"/>
                    <a:pt x="36" y="25"/>
                  </a:cubicBezTo>
                  <a:cubicBezTo>
                    <a:pt x="34" y="26"/>
                    <a:pt x="32" y="27"/>
                    <a:pt x="31" y="29"/>
                  </a:cubicBezTo>
                  <a:cubicBezTo>
                    <a:pt x="31" y="31"/>
                    <a:pt x="31" y="33"/>
                    <a:pt x="27" y="34"/>
                  </a:cubicBezTo>
                  <a:cubicBezTo>
                    <a:pt x="24" y="34"/>
                    <a:pt x="23" y="33"/>
                    <a:pt x="23" y="36"/>
                  </a:cubicBezTo>
                  <a:cubicBezTo>
                    <a:pt x="23" y="38"/>
                    <a:pt x="19" y="48"/>
                    <a:pt x="17" y="49"/>
                  </a:cubicBezTo>
                  <a:cubicBezTo>
                    <a:pt x="15" y="49"/>
                    <a:pt x="12" y="50"/>
                    <a:pt x="12" y="53"/>
                  </a:cubicBezTo>
                  <a:cubicBezTo>
                    <a:pt x="13" y="56"/>
                    <a:pt x="12" y="60"/>
                    <a:pt x="10" y="63"/>
                  </a:cubicBezTo>
                  <a:cubicBezTo>
                    <a:pt x="7" y="65"/>
                    <a:pt x="8" y="68"/>
                    <a:pt x="8" y="72"/>
                  </a:cubicBezTo>
                  <a:cubicBezTo>
                    <a:pt x="8" y="76"/>
                    <a:pt x="7" y="84"/>
                    <a:pt x="4" y="90"/>
                  </a:cubicBezTo>
                  <a:cubicBezTo>
                    <a:pt x="0" y="95"/>
                    <a:pt x="2" y="114"/>
                    <a:pt x="2" y="122"/>
                  </a:cubicBezTo>
                  <a:cubicBezTo>
                    <a:pt x="3" y="131"/>
                    <a:pt x="1" y="138"/>
                    <a:pt x="9" y="151"/>
                  </a:cubicBezTo>
                  <a:cubicBezTo>
                    <a:pt x="17" y="165"/>
                    <a:pt x="21" y="170"/>
                    <a:pt x="20" y="183"/>
                  </a:cubicBezTo>
                  <a:cubicBezTo>
                    <a:pt x="18" y="196"/>
                    <a:pt x="26" y="204"/>
                    <a:pt x="30" y="210"/>
                  </a:cubicBezTo>
                  <a:cubicBezTo>
                    <a:pt x="30" y="210"/>
                    <a:pt x="40" y="225"/>
                    <a:pt x="59" y="233"/>
                  </a:cubicBezTo>
                  <a:cubicBezTo>
                    <a:pt x="59" y="233"/>
                    <a:pt x="56" y="240"/>
                    <a:pt x="60" y="244"/>
                  </a:cubicBezTo>
                  <a:cubicBezTo>
                    <a:pt x="60" y="244"/>
                    <a:pt x="66" y="253"/>
                    <a:pt x="68" y="258"/>
                  </a:cubicBezTo>
                  <a:cubicBezTo>
                    <a:pt x="70" y="261"/>
                    <a:pt x="74" y="265"/>
                    <a:pt x="79" y="265"/>
                  </a:cubicBezTo>
                  <a:cubicBezTo>
                    <a:pt x="82" y="265"/>
                    <a:pt x="84" y="264"/>
                    <a:pt x="87" y="262"/>
                  </a:cubicBezTo>
                  <a:cubicBezTo>
                    <a:pt x="87" y="262"/>
                    <a:pt x="98" y="251"/>
                    <a:pt x="101" y="251"/>
                  </a:cubicBezTo>
                  <a:cubicBezTo>
                    <a:pt x="101" y="251"/>
                    <a:pt x="101" y="251"/>
                    <a:pt x="101" y="251"/>
                  </a:cubicBezTo>
                  <a:cubicBezTo>
                    <a:pt x="101" y="251"/>
                    <a:pt x="107" y="253"/>
                    <a:pt x="113" y="253"/>
                  </a:cubicBezTo>
                  <a:cubicBezTo>
                    <a:pt x="115" y="253"/>
                    <a:pt x="117" y="252"/>
                    <a:pt x="119" y="252"/>
                  </a:cubicBezTo>
                  <a:cubicBezTo>
                    <a:pt x="118" y="250"/>
                    <a:pt x="118" y="249"/>
                    <a:pt x="118" y="249"/>
                  </a:cubicBezTo>
                  <a:cubicBezTo>
                    <a:pt x="161" y="214"/>
                    <a:pt x="161" y="214"/>
                    <a:pt x="161" y="214"/>
                  </a:cubicBezTo>
                  <a:cubicBezTo>
                    <a:pt x="162" y="214"/>
                    <a:pt x="164" y="215"/>
                    <a:pt x="165" y="216"/>
                  </a:cubicBezTo>
                  <a:cubicBezTo>
                    <a:pt x="166" y="215"/>
                    <a:pt x="167" y="214"/>
                    <a:pt x="168" y="213"/>
                  </a:cubicBezTo>
                  <a:cubicBezTo>
                    <a:pt x="174" y="202"/>
                    <a:pt x="181" y="182"/>
                    <a:pt x="183" y="165"/>
                  </a:cubicBezTo>
                  <a:cubicBezTo>
                    <a:pt x="183" y="165"/>
                    <a:pt x="197" y="165"/>
                    <a:pt x="203" y="141"/>
                  </a:cubicBezTo>
                  <a:cubicBezTo>
                    <a:pt x="208" y="122"/>
                    <a:pt x="208" y="112"/>
                    <a:pt x="203" y="112"/>
                  </a:cubicBezTo>
                  <a:cubicBezTo>
                    <a:pt x="202" y="112"/>
                    <a:pt x="200" y="113"/>
                    <a:pt x="199" y="114"/>
                  </a:cubicBezTo>
                  <a:cubicBezTo>
                    <a:pt x="199" y="114"/>
                    <a:pt x="192" y="121"/>
                    <a:pt x="191" y="123"/>
                  </a:cubicBezTo>
                  <a:cubicBezTo>
                    <a:pt x="191" y="123"/>
                    <a:pt x="194" y="88"/>
                    <a:pt x="194" y="81"/>
                  </a:cubicBezTo>
                  <a:cubicBezTo>
                    <a:pt x="193" y="75"/>
                    <a:pt x="191" y="55"/>
                    <a:pt x="180" y="44"/>
                  </a:cubicBezTo>
                  <a:cubicBezTo>
                    <a:pt x="168" y="32"/>
                    <a:pt x="169" y="32"/>
                    <a:pt x="168" y="30"/>
                  </a:cubicBezTo>
                  <a:cubicBezTo>
                    <a:pt x="168" y="28"/>
                    <a:pt x="168" y="25"/>
                    <a:pt x="166" y="25"/>
                  </a:cubicBezTo>
                  <a:cubicBezTo>
                    <a:pt x="166" y="25"/>
                    <a:pt x="166" y="26"/>
                    <a:pt x="165" y="26"/>
                  </a:cubicBezTo>
                  <a:cubicBezTo>
                    <a:pt x="164" y="26"/>
                    <a:pt x="163" y="27"/>
                    <a:pt x="162" y="27"/>
                  </a:cubicBezTo>
                  <a:cubicBezTo>
                    <a:pt x="162" y="27"/>
                    <a:pt x="161" y="26"/>
                    <a:pt x="161" y="25"/>
                  </a:cubicBezTo>
                  <a:cubicBezTo>
                    <a:pt x="161" y="23"/>
                    <a:pt x="161" y="22"/>
                    <a:pt x="159" y="22"/>
                  </a:cubicBezTo>
                  <a:cubicBezTo>
                    <a:pt x="157" y="22"/>
                    <a:pt x="157" y="22"/>
                    <a:pt x="156" y="20"/>
                  </a:cubicBezTo>
                  <a:cubicBezTo>
                    <a:pt x="156" y="19"/>
                    <a:pt x="155" y="18"/>
                    <a:pt x="154" y="18"/>
                  </a:cubicBezTo>
                  <a:cubicBezTo>
                    <a:pt x="153" y="18"/>
                    <a:pt x="152" y="19"/>
                    <a:pt x="151" y="19"/>
                  </a:cubicBezTo>
                  <a:cubicBezTo>
                    <a:pt x="151" y="19"/>
                    <a:pt x="150" y="19"/>
                    <a:pt x="150" y="19"/>
                  </a:cubicBezTo>
                  <a:cubicBezTo>
                    <a:pt x="149" y="19"/>
                    <a:pt x="148" y="18"/>
                    <a:pt x="147" y="17"/>
                  </a:cubicBezTo>
                  <a:cubicBezTo>
                    <a:pt x="146" y="15"/>
                    <a:pt x="145" y="13"/>
                    <a:pt x="143" y="13"/>
                  </a:cubicBezTo>
                  <a:cubicBezTo>
                    <a:pt x="143" y="13"/>
                    <a:pt x="143" y="13"/>
                    <a:pt x="143" y="13"/>
                  </a:cubicBezTo>
                  <a:cubicBezTo>
                    <a:pt x="142" y="13"/>
                    <a:pt x="142" y="13"/>
                    <a:pt x="142" y="13"/>
                  </a:cubicBezTo>
                  <a:cubicBezTo>
                    <a:pt x="142" y="13"/>
                    <a:pt x="141" y="13"/>
                    <a:pt x="141" y="13"/>
                  </a:cubicBezTo>
                  <a:cubicBezTo>
                    <a:pt x="140" y="13"/>
                    <a:pt x="139" y="13"/>
                    <a:pt x="138" y="11"/>
                  </a:cubicBezTo>
                  <a:cubicBezTo>
                    <a:pt x="137" y="10"/>
                    <a:pt x="136" y="9"/>
                    <a:pt x="134" y="9"/>
                  </a:cubicBezTo>
                  <a:cubicBezTo>
                    <a:pt x="134" y="9"/>
                    <a:pt x="134" y="9"/>
                    <a:pt x="134" y="9"/>
                  </a:cubicBezTo>
                  <a:cubicBezTo>
                    <a:pt x="133" y="9"/>
                    <a:pt x="133" y="9"/>
                    <a:pt x="132" y="9"/>
                  </a:cubicBezTo>
                  <a:cubicBezTo>
                    <a:pt x="130" y="9"/>
                    <a:pt x="128" y="9"/>
                    <a:pt x="127" y="8"/>
                  </a:cubicBezTo>
                  <a:cubicBezTo>
                    <a:pt x="126" y="7"/>
                    <a:pt x="125" y="6"/>
                    <a:pt x="125" y="6"/>
                  </a:cubicBezTo>
                  <a:cubicBezTo>
                    <a:pt x="124" y="6"/>
                    <a:pt x="124" y="6"/>
                    <a:pt x="123" y="7"/>
                  </a:cubicBezTo>
                  <a:cubicBezTo>
                    <a:pt x="122" y="9"/>
                    <a:pt x="121" y="10"/>
                    <a:pt x="120" y="10"/>
                  </a:cubicBezTo>
                  <a:cubicBezTo>
                    <a:pt x="119" y="10"/>
                    <a:pt x="119" y="10"/>
                    <a:pt x="118" y="9"/>
                  </a:cubicBezTo>
                  <a:cubicBezTo>
                    <a:pt x="117" y="6"/>
                    <a:pt x="113" y="8"/>
                    <a:pt x="113" y="6"/>
                  </a:cubicBezTo>
                  <a:cubicBezTo>
                    <a:pt x="113" y="4"/>
                    <a:pt x="112" y="3"/>
                    <a:pt x="111" y="3"/>
                  </a:cubicBezTo>
                  <a:cubicBezTo>
                    <a:pt x="110" y="3"/>
                    <a:pt x="110" y="3"/>
                    <a:pt x="110" y="3"/>
                  </a:cubicBezTo>
                  <a:cubicBezTo>
                    <a:pt x="109" y="4"/>
                    <a:pt x="109" y="4"/>
                    <a:pt x="108" y="4"/>
                  </a:cubicBezTo>
                  <a:cubicBezTo>
                    <a:pt x="106" y="4"/>
                    <a:pt x="103" y="3"/>
                    <a:pt x="103" y="2"/>
                  </a:cubicBezTo>
                  <a:cubicBezTo>
                    <a:pt x="103" y="1"/>
                    <a:pt x="102" y="0"/>
                    <a:pt x="102" y="0"/>
                  </a:cubicBezTo>
                </a:path>
              </a:pathLst>
            </a:custGeom>
            <a:solidFill>
              <a:srgbClr val="B5C5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1" name="Freeform 945"/>
            <p:cNvSpPr>
              <a:spLocks/>
            </p:cNvSpPr>
            <p:nvPr/>
          </p:nvSpPr>
          <p:spPr bwMode="auto">
            <a:xfrm>
              <a:off x="4314825" y="1522413"/>
              <a:ext cx="74613" cy="60325"/>
            </a:xfrm>
            <a:custGeom>
              <a:avLst/>
              <a:gdLst>
                <a:gd name="T0" fmla="*/ 68263 w 47"/>
                <a:gd name="T1" fmla="*/ 0 h 38"/>
                <a:gd name="T2" fmla="*/ 0 w 47"/>
                <a:gd name="T3" fmla="*/ 55563 h 38"/>
                <a:gd name="T4" fmla="*/ 1588 w 47"/>
                <a:gd name="T5" fmla="*/ 60325 h 38"/>
                <a:gd name="T6" fmla="*/ 14288 w 47"/>
                <a:gd name="T7" fmla="*/ 52388 h 38"/>
                <a:gd name="T8" fmla="*/ 26988 w 47"/>
                <a:gd name="T9" fmla="*/ 38100 h 38"/>
                <a:gd name="T10" fmla="*/ 74613 w 47"/>
                <a:gd name="T11" fmla="*/ 3175 h 38"/>
                <a:gd name="T12" fmla="*/ 68263 w 47"/>
                <a:gd name="T13" fmla="*/ 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38">
                  <a:moveTo>
                    <a:pt x="43" y="0"/>
                  </a:moveTo>
                  <a:cubicBezTo>
                    <a:pt x="0" y="35"/>
                    <a:pt x="0" y="35"/>
                    <a:pt x="0" y="35"/>
                  </a:cubicBezTo>
                  <a:cubicBezTo>
                    <a:pt x="0" y="35"/>
                    <a:pt x="0" y="36"/>
                    <a:pt x="1" y="38"/>
                  </a:cubicBezTo>
                  <a:cubicBezTo>
                    <a:pt x="4" y="37"/>
                    <a:pt x="7" y="36"/>
                    <a:pt x="9" y="33"/>
                  </a:cubicBezTo>
                  <a:cubicBezTo>
                    <a:pt x="17" y="24"/>
                    <a:pt x="17" y="24"/>
                    <a:pt x="17" y="24"/>
                  </a:cubicBezTo>
                  <a:cubicBezTo>
                    <a:pt x="17" y="24"/>
                    <a:pt x="38" y="12"/>
                    <a:pt x="47" y="2"/>
                  </a:cubicBezTo>
                  <a:cubicBezTo>
                    <a:pt x="46" y="1"/>
                    <a:pt x="44" y="0"/>
                    <a:pt x="43" y="0"/>
                  </a:cubicBezTo>
                </a:path>
              </a:pathLst>
            </a:custGeom>
            <a:solidFill>
              <a:srgbClr val="B5C5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2" name="Freeform 948"/>
            <p:cNvSpPr>
              <a:spLocks/>
            </p:cNvSpPr>
            <p:nvPr/>
          </p:nvSpPr>
          <p:spPr bwMode="auto">
            <a:xfrm>
              <a:off x="6946900" y="2578101"/>
              <a:ext cx="452438" cy="960438"/>
            </a:xfrm>
            <a:custGeom>
              <a:avLst/>
              <a:gdLst>
                <a:gd name="T0" fmla="*/ 322263 w 285"/>
                <a:gd name="T1" fmla="*/ 0 h 605"/>
                <a:gd name="T2" fmla="*/ 319088 w 285"/>
                <a:gd name="T3" fmla="*/ 0 h 605"/>
                <a:gd name="T4" fmla="*/ 282575 w 285"/>
                <a:gd name="T5" fmla="*/ 3175 h 605"/>
                <a:gd name="T6" fmla="*/ 217488 w 285"/>
                <a:gd name="T7" fmla="*/ 123825 h 605"/>
                <a:gd name="T8" fmla="*/ 214313 w 285"/>
                <a:gd name="T9" fmla="*/ 123825 h 605"/>
                <a:gd name="T10" fmla="*/ 112713 w 285"/>
                <a:gd name="T11" fmla="*/ 69850 h 605"/>
                <a:gd name="T12" fmla="*/ 111125 w 285"/>
                <a:gd name="T13" fmla="*/ 69850 h 605"/>
                <a:gd name="T14" fmla="*/ 0 w 285"/>
                <a:gd name="T15" fmla="*/ 74613 h 605"/>
                <a:gd name="T16" fmla="*/ 14288 w 285"/>
                <a:gd name="T17" fmla="*/ 87313 h 605"/>
                <a:gd name="T18" fmla="*/ 42863 w 285"/>
                <a:gd name="T19" fmla="*/ 115888 h 605"/>
                <a:gd name="T20" fmla="*/ 90488 w 285"/>
                <a:gd name="T21" fmla="*/ 112713 h 605"/>
                <a:gd name="T22" fmla="*/ 106363 w 285"/>
                <a:gd name="T23" fmla="*/ 114300 h 605"/>
                <a:gd name="T24" fmla="*/ 106363 w 285"/>
                <a:gd name="T25" fmla="*/ 120650 h 605"/>
                <a:gd name="T26" fmla="*/ 46038 w 285"/>
                <a:gd name="T27" fmla="*/ 122238 h 605"/>
                <a:gd name="T28" fmla="*/ 53975 w 285"/>
                <a:gd name="T29" fmla="*/ 144463 h 605"/>
                <a:gd name="T30" fmla="*/ 117475 w 285"/>
                <a:gd name="T31" fmla="*/ 204788 h 605"/>
                <a:gd name="T32" fmla="*/ 212725 w 285"/>
                <a:gd name="T33" fmla="*/ 300038 h 605"/>
                <a:gd name="T34" fmla="*/ 230188 w 285"/>
                <a:gd name="T35" fmla="*/ 341313 h 605"/>
                <a:gd name="T36" fmla="*/ 171450 w 285"/>
                <a:gd name="T37" fmla="*/ 174625 h 605"/>
                <a:gd name="T38" fmla="*/ 215900 w 285"/>
                <a:gd name="T39" fmla="*/ 168275 h 605"/>
                <a:gd name="T40" fmla="*/ 261938 w 285"/>
                <a:gd name="T41" fmla="*/ 311150 h 605"/>
                <a:gd name="T42" fmla="*/ 274638 w 285"/>
                <a:gd name="T43" fmla="*/ 522288 h 605"/>
                <a:gd name="T44" fmla="*/ 250825 w 285"/>
                <a:gd name="T45" fmla="*/ 750888 h 605"/>
                <a:gd name="T46" fmla="*/ 200025 w 285"/>
                <a:gd name="T47" fmla="*/ 758825 h 605"/>
                <a:gd name="T48" fmla="*/ 244475 w 285"/>
                <a:gd name="T49" fmla="*/ 523875 h 605"/>
                <a:gd name="T50" fmla="*/ 230188 w 285"/>
                <a:gd name="T51" fmla="*/ 574675 h 605"/>
                <a:gd name="T52" fmla="*/ 220663 w 285"/>
                <a:gd name="T53" fmla="*/ 606425 h 605"/>
                <a:gd name="T54" fmla="*/ 193675 w 285"/>
                <a:gd name="T55" fmla="*/ 649288 h 605"/>
                <a:gd name="T56" fmla="*/ 177800 w 285"/>
                <a:gd name="T57" fmla="*/ 668338 h 605"/>
                <a:gd name="T58" fmla="*/ 149225 w 285"/>
                <a:gd name="T59" fmla="*/ 693738 h 605"/>
                <a:gd name="T60" fmla="*/ 119063 w 285"/>
                <a:gd name="T61" fmla="*/ 711200 h 605"/>
                <a:gd name="T62" fmla="*/ 90488 w 285"/>
                <a:gd name="T63" fmla="*/ 722313 h 605"/>
                <a:gd name="T64" fmla="*/ 82550 w 285"/>
                <a:gd name="T65" fmla="*/ 725488 h 605"/>
                <a:gd name="T66" fmla="*/ 115888 w 285"/>
                <a:gd name="T67" fmla="*/ 857250 h 605"/>
                <a:gd name="T68" fmla="*/ 117475 w 285"/>
                <a:gd name="T69" fmla="*/ 857250 h 605"/>
                <a:gd name="T70" fmla="*/ 138113 w 285"/>
                <a:gd name="T71" fmla="*/ 862013 h 605"/>
                <a:gd name="T72" fmla="*/ 157163 w 285"/>
                <a:gd name="T73" fmla="*/ 871538 h 605"/>
                <a:gd name="T74" fmla="*/ 166688 w 285"/>
                <a:gd name="T75" fmla="*/ 866775 h 605"/>
                <a:gd name="T76" fmla="*/ 352425 w 285"/>
                <a:gd name="T77" fmla="*/ 960438 h 605"/>
                <a:gd name="T78" fmla="*/ 361950 w 285"/>
                <a:gd name="T79" fmla="*/ 922338 h 605"/>
                <a:gd name="T80" fmla="*/ 174625 w 285"/>
                <a:gd name="T81" fmla="*/ 822325 h 605"/>
                <a:gd name="T82" fmla="*/ 149225 w 285"/>
                <a:gd name="T83" fmla="*/ 814388 h 605"/>
                <a:gd name="T84" fmla="*/ 147638 w 285"/>
                <a:gd name="T85" fmla="*/ 814388 h 605"/>
                <a:gd name="T86" fmla="*/ 176213 w 285"/>
                <a:gd name="T87" fmla="*/ 801688 h 605"/>
                <a:gd name="T88" fmla="*/ 174625 w 285"/>
                <a:gd name="T89" fmla="*/ 804863 h 605"/>
                <a:gd name="T90" fmla="*/ 273050 w 285"/>
                <a:gd name="T91" fmla="*/ 790575 h 605"/>
                <a:gd name="T92" fmla="*/ 279400 w 285"/>
                <a:gd name="T93" fmla="*/ 790575 h 605"/>
                <a:gd name="T94" fmla="*/ 311150 w 285"/>
                <a:gd name="T95" fmla="*/ 779463 h 605"/>
                <a:gd name="T96" fmla="*/ 358775 w 285"/>
                <a:gd name="T97" fmla="*/ 733425 h 605"/>
                <a:gd name="T98" fmla="*/ 379413 w 285"/>
                <a:gd name="T99" fmla="*/ 679450 h 605"/>
                <a:gd name="T100" fmla="*/ 411163 w 285"/>
                <a:gd name="T101" fmla="*/ 534988 h 605"/>
                <a:gd name="T102" fmla="*/ 411163 w 285"/>
                <a:gd name="T103" fmla="*/ 214313 h 605"/>
                <a:gd name="T104" fmla="*/ 350838 w 285"/>
                <a:gd name="T105" fmla="*/ 31750 h 605"/>
                <a:gd name="T106" fmla="*/ 322263 w 285"/>
                <a:gd name="T107" fmla="*/ 0 h 60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85" h="605">
                  <a:moveTo>
                    <a:pt x="203" y="0"/>
                  </a:moveTo>
                  <a:cubicBezTo>
                    <a:pt x="202" y="0"/>
                    <a:pt x="202" y="0"/>
                    <a:pt x="201" y="0"/>
                  </a:cubicBezTo>
                  <a:cubicBezTo>
                    <a:pt x="178" y="2"/>
                    <a:pt x="178" y="2"/>
                    <a:pt x="178" y="2"/>
                  </a:cubicBezTo>
                  <a:cubicBezTo>
                    <a:pt x="178" y="2"/>
                    <a:pt x="138" y="19"/>
                    <a:pt x="137" y="78"/>
                  </a:cubicBezTo>
                  <a:cubicBezTo>
                    <a:pt x="135" y="78"/>
                    <a:pt x="135" y="78"/>
                    <a:pt x="135" y="78"/>
                  </a:cubicBezTo>
                  <a:cubicBezTo>
                    <a:pt x="120" y="68"/>
                    <a:pt x="83" y="44"/>
                    <a:pt x="71" y="44"/>
                  </a:cubicBezTo>
                  <a:cubicBezTo>
                    <a:pt x="71" y="44"/>
                    <a:pt x="70" y="44"/>
                    <a:pt x="70" y="44"/>
                  </a:cubicBezTo>
                  <a:cubicBezTo>
                    <a:pt x="58" y="44"/>
                    <a:pt x="21" y="46"/>
                    <a:pt x="0" y="47"/>
                  </a:cubicBezTo>
                  <a:cubicBezTo>
                    <a:pt x="3" y="50"/>
                    <a:pt x="6" y="52"/>
                    <a:pt x="9" y="55"/>
                  </a:cubicBezTo>
                  <a:cubicBezTo>
                    <a:pt x="18" y="62"/>
                    <a:pt x="22" y="64"/>
                    <a:pt x="27" y="73"/>
                  </a:cubicBezTo>
                  <a:cubicBezTo>
                    <a:pt x="38" y="72"/>
                    <a:pt x="49" y="71"/>
                    <a:pt x="57" y="71"/>
                  </a:cubicBezTo>
                  <a:cubicBezTo>
                    <a:pt x="61" y="71"/>
                    <a:pt x="65" y="71"/>
                    <a:pt x="67" y="72"/>
                  </a:cubicBezTo>
                  <a:cubicBezTo>
                    <a:pt x="67" y="76"/>
                    <a:pt x="67" y="76"/>
                    <a:pt x="67" y="76"/>
                  </a:cubicBezTo>
                  <a:cubicBezTo>
                    <a:pt x="29" y="77"/>
                    <a:pt x="29" y="77"/>
                    <a:pt x="29" y="77"/>
                  </a:cubicBezTo>
                  <a:cubicBezTo>
                    <a:pt x="31" y="81"/>
                    <a:pt x="32" y="85"/>
                    <a:pt x="34" y="91"/>
                  </a:cubicBezTo>
                  <a:cubicBezTo>
                    <a:pt x="42" y="117"/>
                    <a:pt x="74" y="129"/>
                    <a:pt x="74" y="129"/>
                  </a:cubicBezTo>
                  <a:cubicBezTo>
                    <a:pt x="121" y="151"/>
                    <a:pt x="134" y="189"/>
                    <a:pt x="134" y="189"/>
                  </a:cubicBezTo>
                  <a:cubicBezTo>
                    <a:pt x="139" y="197"/>
                    <a:pt x="142" y="206"/>
                    <a:pt x="145" y="215"/>
                  </a:cubicBezTo>
                  <a:cubicBezTo>
                    <a:pt x="138" y="181"/>
                    <a:pt x="126" y="145"/>
                    <a:pt x="108" y="110"/>
                  </a:cubicBezTo>
                  <a:cubicBezTo>
                    <a:pt x="136" y="106"/>
                    <a:pt x="136" y="106"/>
                    <a:pt x="136" y="106"/>
                  </a:cubicBezTo>
                  <a:cubicBezTo>
                    <a:pt x="136" y="106"/>
                    <a:pt x="156" y="167"/>
                    <a:pt x="165" y="196"/>
                  </a:cubicBezTo>
                  <a:cubicBezTo>
                    <a:pt x="165" y="196"/>
                    <a:pt x="181" y="248"/>
                    <a:pt x="173" y="329"/>
                  </a:cubicBezTo>
                  <a:cubicBezTo>
                    <a:pt x="173" y="329"/>
                    <a:pt x="145" y="434"/>
                    <a:pt x="158" y="473"/>
                  </a:cubicBezTo>
                  <a:cubicBezTo>
                    <a:pt x="126" y="478"/>
                    <a:pt x="126" y="478"/>
                    <a:pt x="126" y="478"/>
                  </a:cubicBezTo>
                  <a:cubicBezTo>
                    <a:pt x="126" y="478"/>
                    <a:pt x="151" y="417"/>
                    <a:pt x="154" y="330"/>
                  </a:cubicBezTo>
                  <a:cubicBezTo>
                    <a:pt x="152" y="349"/>
                    <a:pt x="148" y="361"/>
                    <a:pt x="145" y="362"/>
                  </a:cubicBezTo>
                  <a:cubicBezTo>
                    <a:pt x="139" y="367"/>
                    <a:pt x="141" y="378"/>
                    <a:pt x="139" y="382"/>
                  </a:cubicBezTo>
                  <a:cubicBezTo>
                    <a:pt x="136" y="385"/>
                    <a:pt x="129" y="406"/>
                    <a:pt x="122" y="409"/>
                  </a:cubicBezTo>
                  <a:cubicBezTo>
                    <a:pt x="115" y="411"/>
                    <a:pt x="114" y="416"/>
                    <a:pt x="112" y="421"/>
                  </a:cubicBezTo>
                  <a:cubicBezTo>
                    <a:pt x="110" y="426"/>
                    <a:pt x="102" y="433"/>
                    <a:pt x="94" y="437"/>
                  </a:cubicBezTo>
                  <a:cubicBezTo>
                    <a:pt x="86" y="440"/>
                    <a:pt x="85" y="448"/>
                    <a:pt x="75" y="448"/>
                  </a:cubicBezTo>
                  <a:cubicBezTo>
                    <a:pt x="65" y="449"/>
                    <a:pt x="70" y="451"/>
                    <a:pt x="57" y="455"/>
                  </a:cubicBezTo>
                  <a:cubicBezTo>
                    <a:pt x="55" y="456"/>
                    <a:pt x="53" y="456"/>
                    <a:pt x="52" y="457"/>
                  </a:cubicBezTo>
                  <a:cubicBezTo>
                    <a:pt x="60" y="484"/>
                    <a:pt x="67" y="512"/>
                    <a:pt x="73" y="540"/>
                  </a:cubicBezTo>
                  <a:cubicBezTo>
                    <a:pt x="74" y="540"/>
                    <a:pt x="74" y="540"/>
                    <a:pt x="74" y="540"/>
                  </a:cubicBezTo>
                  <a:cubicBezTo>
                    <a:pt x="79" y="540"/>
                    <a:pt x="84" y="541"/>
                    <a:pt x="87" y="543"/>
                  </a:cubicBezTo>
                  <a:cubicBezTo>
                    <a:pt x="91" y="546"/>
                    <a:pt x="95" y="549"/>
                    <a:pt x="99" y="549"/>
                  </a:cubicBezTo>
                  <a:cubicBezTo>
                    <a:pt x="101" y="549"/>
                    <a:pt x="103" y="548"/>
                    <a:pt x="105" y="546"/>
                  </a:cubicBezTo>
                  <a:cubicBezTo>
                    <a:pt x="222" y="605"/>
                    <a:pt x="222" y="605"/>
                    <a:pt x="222" y="605"/>
                  </a:cubicBezTo>
                  <a:cubicBezTo>
                    <a:pt x="222" y="605"/>
                    <a:pt x="231" y="604"/>
                    <a:pt x="228" y="581"/>
                  </a:cubicBezTo>
                  <a:cubicBezTo>
                    <a:pt x="110" y="518"/>
                    <a:pt x="110" y="518"/>
                    <a:pt x="110" y="518"/>
                  </a:cubicBezTo>
                  <a:cubicBezTo>
                    <a:pt x="110" y="518"/>
                    <a:pt x="99" y="513"/>
                    <a:pt x="94" y="513"/>
                  </a:cubicBezTo>
                  <a:cubicBezTo>
                    <a:pt x="94" y="513"/>
                    <a:pt x="94" y="513"/>
                    <a:pt x="93" y="513"/>
                  </a:cubicBezTo>
                  <a:cubicBezTo>
                    <a:pt x="93" y="513"/>
                    <a:pt x="110" y="507"/>
                    <a:pt x="111" y="505"/>
                  </a:cubicBezTo>
                  <a:cubicBezTo>
                    <a:pt x="111" y="506"/>
                    <a:pt x="110" y="507"/>
                    <a:pt x="110" y="507"/>
                  </a:cubicBezTo>
                  <a:cubicBezTo>
                    <a:pt x="110" y="507"/>
                    <a:pt x="159" y="504"/>
                    <a:pt x="172" y="498"/>
                  </a:cubicBezTo>
                  <a:cubicBezTo>
                    <a:pt x="172" y="498"/>
                    <a:pt x="173" y="498"/>
                    <a:pt x="176" y="498"/>
                  </a:cubicBezTo>
                  <a:cubicBezTo>
                    <a:pt x="180" y="498"/>
                    <a:pt x="188" y="497"/>
                    <a:pt x="196" y="491"/>
                  </a:cubicBezTo>
                  <a:cubicBezTo>
                    <a:pt x="226" y="462"/>
                    <a:pt x="226" y="462"/>
                    <a:pt x="226" y="462"/>
                  </a:cubicBezTo>
                  <a:cubicBezTo>
                    <a:pt x="226" y="462"/>
                    <a:pt x="239" y="439"/>
                    <a:pt x="239" y="428"/>
                  </a:cubicBezTo>
                  <a:cubicBezTo>
                    <a:pt x="239" y="417"/>
                    <a:pt x="250" y="366"/>
                    <a:pt x="259" y="337"/>
                  </a:cubicBezTo>
                  <a:cubicBezTo>
                    <a:pt x="269" y="308"/>
                    <a:pt x="285" y="216"/>
                    <a:pt x="259" y="135"/>
                  </a:cubicBezTo>
                  <a:cubicBezTo>
                    <a:pt x="233" y="54"/>
                    <a:pt x="224" y="29"/>
                    <a:pt x="221" y="20"/>
                  </a:cubicBezTo>
                  <a:cubicBezTo>
                    <a:pt x="218" y="12"/>
                    <a:pt x="213" y="0"/>
                    <a:pt x="203" y="0"/>
                  </a:cubicBezTo>
                </a:path>
              </a:pathLst>
            </a:custGeom>
            <a:solidFill>
              <a:srgbClr val="6A25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3" name="Freeform 949"/>
            <p:cNvSpPr>
              <a:spLocks noEditPoints="1"/>
            </p:cNvSpPr>
            <p:nvPr/>
          </p:nvSpPr>
          <p:spPr bwMode="auto">
            <a:xfrm>
              <a:off x="6704013" y="3076576"/>
              <a:ext cx="358775" cy="465138"/>
            </a:xfrm>
            <a:custGeom>
              <a:avLst/>
              <a:gdLst>
                <a:gd name="T0" fmla="*/ 325438 w 226"/>
                <a:gd name="T1" fmla="*/ 227013 h 293"/>
                <a:gd name="T2" fmla="*/ 293688 w 226"/>
                <a:gd name="T3" fmla="*/ 234950 h 293"/>
                <a:gd name="T4" fmla="*/ 250825 w 226"/>
                <a:gd name="T5" fmla="*/ 250825 h 293"/>
                <a:gd name="T6" fmla="*/ 185738 w 226"/>
                <a:gd name="T7" fmla="*/ 265113 h 293"/>
                <a:gd name="T8" fmla="*/ 166688 w 226"/>
                <a:gd name="T9" fmla="*/ 261938 h 293"/>
                <a:gd name="T10" fmla="*/ 155575 w 226"/>
                <a:gd name="T11" fmla="*/ 258763 h 293"/>
                <a:gd name="T12" fmla="*/ 149225 w 226"/>
                <a:gd name="T13" fmla="*/ 268288 h 293"/>
                <a:gd name="T14" fmla="*/ 115888 w 226"/>
                <a:gd name="T15" fmla="*/ 284163 h 293"/>
                <a:gd name="T16" fmla="*/ 112713 w 226"/>
                <a:gd name="T17" fmla="*/ 284163 h 293"/>
                <a:gd name="T18" fmla="*/ 104775 w 226"/>
                <a:gd name="T19" fmla="*/ 282575 h 293"/>
                <a:gd name="T20" fmla="*/ 95250 w 226"/>
                <a:gd name="T21" fmla="*/ 285750 h 293"/>
                <a:gd name="T22" fmla="*/ 77788 w 226"/>
                <a:gd name="T23" fmla="*/ 290513 h 293"/>
                <a:gd name="T24" fmla="*/ 53975 w 226"/>
                <a:gd name="T25" fmla="*/ 284163 h 293"/>
                <a:gd name="T26" fmla="*/ 30163 w 226"/>
                <a:gd name="T27" fmla="*/ 273050 h 293"/>
                <a:gd name="T28" fmla="*/ 26988 w 226"/>
                <a:gd name="T29" fmla="*/ 271463 h 293"/>
                <a:gd name="T30" fmla="*/ 20638 w 226"/>
                <a:gd name="T31" fmla="*/ 328613 h 293"/>
                <a:gd name="T32" fmla="*/ 82550 w 226"/>
                <a:gd name="T33" fmla="*/ 331788 h 293"/>
                <a:gd name="T34" fmla="*/ 84138 w 226"/>
                <a:gd name="T35" fmla="*/ 331788 h 293"/>
                <a:gd name="T36" fmla="*/ 39688 w 226"/>
                <a:gd name="T37" fmla="*/ 401638 h 293"/>
                <a:gd name="T38" fmla="*/ 33338 w 226"/>
                <a:gd name="T39" fmla="*/ 438150 h 293"/>
                <a:gd name="T40" fmla="*/ 30163 w 226"/>
                <a:gd name="T41" fmla="*/ 465138 h 293"/>
                <a:gd name="T42" fmla="*/ 65088 w 226"/>
                <a:gd name="T43" fmla="*/ 460375 h 293"/>
                <a:gd name="T44" fmla="*/ 109538 w 226"/>
                <a:gd name="T45" fmla="*/ 374650 h 293"/>
                <a:gd name="T46" fmla="*/ 349250 w 226"/>
                <a:gd name="T47" fmla="*/ 360363 h 293"/>
                <a:gd name="T48" fmla="*/ 358775 w 226"/>
                <a:gd name="T49" fmla="*/ 358775 h 293"/>
                <a:gd name="T50" fmla="*/ 325438 w 226"/>
                <a:gd name="T51" fmla="*/ 227013 h 293"/>
                <a:gd name="T52" fmla="*/ 25400 w 226"/>
                <a:gd name="T53" fmla="*/ 0 h 293"/>
                <a:gd name="T54" fmla="*/ 11113 w 226"/>
                <a:gd name="T55" fmla="*/ 1588 h 293"/>
                <a:gd name="T56" fmla="*/ 0 w 226"/>
                <a:gd name="T57" fmla="*/ 1588 h 293"/>
                <a:gd name="T58" fmla="*/ 15875 w 226"/>
                <a:gd name="T59" fmla="*/ 69850 h 293"/>
                <a:gd name="T60" fmla="*/ 31750 w 226"/>
                <a:gd name="T61" fmla="*/ 125413 h 293"/>
                <a:gd name="T62" fmla="*/ 44450 w 226"/>
                <a:gd name="T63" fmla="*/ 133350 h 293"/>
                <a:gd name="T64" fmla="*/ 52388 w 226"/>
                <a:gd name="T65" fmla="*/ 136525 h 293"/>
                <a:gd name="T66" fmla="*/ 77788 w 226"/>
                <a:gd name="T67" fmla="*/ 119063 h 293"/>
                <a:gd name="T68" fmla="*/ 103188 w 226"/>
                <a:gd name="T69" fmla="*/ 104775 h 293"/>
                <a:gd name="T70" fmla="*/ 103188 w 226"/>
                <a:gd name="T71" fmla="*/ 80963 h 293"/>
                <a:gd name="T72" fmla="*/ 95250 w 226"/>
                <a:gd name="T73" fmla="*/ 80963 h 293"/>
                <a:gd name="T74" fmla="*/ 25400 w 226"/>
                <a:gd name="T75" fmla="*/ 0 h 2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26" h="293">
                  <a:moveTo>
                    <a:pt x="205" y="143"/>
                  </a:moveTo>
                  <a:cubicBezTo>
                    <a:pt x="195" y="145"/>
                    <a:pt x="194" y="144"/>
                    <a:pt x="185" y="148"/>
                  </a:cubicBezTo>
                  <a:cubicBezTo>
                    <a:pt x="175" y="152"/>
                    <a:pt x="171" y="153"/>
                    <a:pt x="158" y="158"/>
                  </a:cubicBezTo>
                  <a:cubicBezTo>
                    <a:pt x="148" y="162"/>
                    <a:pt x="130" y="167"/>
                    <a:pt x="117" y="167"/>
                  </a:cubicBezTo>
                  <a:cubicBezTo>
                    <a:pt x="112" y="167"/>
                    <a:pt x="109" y="166"/>
                    <a:pt x="105" y="165"/>
                  </a:cubicBezTo>
                  <a:cubicBezTo>
                    <a:pt x="101" y="164"/>
                    <a:pt x="99" y="163"/>
                    <a:pt x="98" y="163"/>
                  </a:cubicBezTo>
                  <a:cubicBezTo>
                    <a:pt x="97" y="163"/>
                    <a:pt x="99" y="165"/>
                    <a:pt x="94" y="169"/>
                  </a:cubicBezTo>
                  <a:cubicBezTo>
                    <a:pt x="85" y="174"/>
                    <a:pt x="80" y="179"/>
                    <a:pt x="73" y="179"/>
                  </a:cubicBezTo>
                  <a:cubicBezTo>
                    <a:pt x="73" y="179"/>
                    <a:pt x="72" y="179"/>
                    <a:pt x="71" y="179"/>
                  </a:cubicBezTo>
                  <a:cubicBezTo>
                    <a:pt x="68" y="178"/>
                    <a:pt x="67" y="178"/>
                    <a:pt x="66" y="178"/>
                  </a:cubicBezTo>
                  <a:cubicBezTo>
                    <a:pt x="65" y="178"/>
                    <a:pt x="64" y="178"/>
                    <a:pt x="60" y="180"/>
                  </a:cubicBezTo>
                  <a:cubicBezTo>
                    <a:pt x="57" y="182"/>
                    <a:pt x="53" y="183"/>
                    <a:pt x="49" y="183"/>
                  </a:cubicBezTo>
                  <a:cubicBezTo>
                    <a:pt x="44" y="183"/>
                    <a:pt x="39" y="181"/>
                    <a:pt x="34" y="179"/>
                  </a:cubicBezTo>
                  <a:cubicBezTo>
                    <a:pt x="26" y="174"/>
                    <a:pt x="24" y="177"/>
                    <a:pt x="19" y="172"/>
                  </a:cubicBezTo>
                  <a:cubicBezTo>
                    <a:pt x="18" y="172"/>
                    <a:pt x="18" y="171"/>
                    <a:pt x="17" y="171"/>
                  </a:cubicBezTo>
                  <a:cubicBezTo>
                    <a:pt x="16" y="183"/>
                    <a:pt x="15" y="195"/>
                    <a:pt x="13" y="207"/>
                  </a:cubicBezTo>
                  <a:cubicBezTo>
                    <a:pt x="23" y="207"/>
                    <a:pt x="44" y="209"/>
                    <a:pt x="52" y="209"/>
                  </a:cubicBezTo>
                  <a:cubicBezTo>
                    <a:pt x="52" y="209"/>
                    <a:pt x="53" y="209"/>
                    <a:pt x="53" y="209"/>
                  </a:cubicBezTo>
                  <a:cubicBezTo>
                    <a:pt x="53" y="209"/>
                    <a:pt x="33" y="219"/>
                    <a:pt x="25" y="253"/>
                  </a:cubicBezTo>
                  <a:cubicBezTo>
                    <a:pt x="21" y="276"/>
                    <a:pt x="21" y="276"/>
                    <a:pt x="21" y="276"/>
                  </a:cubicBezTo>
                  <a:cubicBezTo>
                    <a:pt x="19" y="293"/>
                    <a:pt x="19" y="293"/>
                    <a:pt x="19" y="293"/>
                  </a:cubicBezTo>
                  <a:cubicBezTo>
                    <a:pt x="41" y="290"/>
                    <a:pt x="41" y="290"/>
                    <a:pt x="41" y="290"/>
                  </a:cubicBezTo>
                  <a:cubicBezTo>
                    <a:pt x="41" y="290"/>
                    <a:pt x="35" y="241"/>
                    <a:pt x="69" y="236"/>
                  </a:cubicBezTo>
                  <a:cubicBezTo>
                    <a:pt x="220" y="227"/>
                    <a:pt x="220" y="227"/>
                    <a:pt x="220" y="227"/>
                  </a:cubicBezTo>
                  <a:cubicBezTo>
                    <a:pt x="220" y="227"/>
                    <a:pt x="223" y="226"/>
                    <a:pt x="226" y="226"/>
                  </a:cubicBezTo>
                  <a:cubicBezTo>
                    <a:pt x="220" y="198"/>
                    <a:pt x="213" y="170"/>
                    <a:pt x="205" y="143"/>
                  </a:cubicBezTo>
                  <a:moveTo>
                    <a:pt x="16" y="0"/>
                  </a:moveTo>
                  <a:cubicBezTo>
                    <a:pt x="13" y="1"/>
                    <a:pt x="11" y="1"/>
                    <a:pt x="7" y="1"/>
                  </a:cubicBezTo>
                  <a:cubicBezTo>
                    <a:pt x="0" y="1"/>
                    <a:pt x="0" y="1"/>
                    <a:pt x="0" y="1"/>
                  </a:cubicBezTo>
                  <a:cubicBezTo>
                    <a:pt x="4" y="15"/>
                    <a:pt x="7" y="29"/>
                    <a:pt x="10" y="44"/>
                  </a:cubicBezTo>
                  <a:cubicBezTo>
                    <a:pt x="20" y="79"/>
                    <a:pt x="20" y="79"/>
                    <a:pt x="20" y="79"/>
                  </a:cubicBezTo>
                  <a:cubicBezTo>
                    <a:pt x="23" y="81"/>
                    <a:pt x="26" y="83"/>
                    <a:pt x="28" y="84"/>
                  </a:cubicBezTo>
                  <a:cubicBezTo>
                    <a:pt x="29" y="86"/>
                    <a:pt x="31" y="86"/>
                    <a:pt x="33" y="86"/>
                  </a:cubicBezTo>
                  <a:cubicBezTo>
                    <a:pt x="39" y="86"/>
                    <a:pt x="45" y="80"/>
                    <a:pt x="49" y="75"/>
                  </a:cubicBezTo>
                  <a:cubicBezTo>
                    <a:pt x="54" y="68"/>
                    <a:pt x="63" y="70"/>
                    <a:pt x="65" y="66"/>
                  </a:cubicBezTo>
                  <a:cubicBezTo>
                    <a:pt x="67" y="62"/>
                    <a:pt x="65" y="51"/>
                    <a:pt x="65" y="51"/>
                  </a:cubicBezTo>
                  <a:cubicBezTo>
                    <a:pt x="64" y="51"/>
                    <a:pt x="62" y="51"/>
                    <a:pt x="60" y="51"/>
                  </a:cubicBezTo>
                  <a:cubicBezTo>
                    <a:pt x="25" y="51"/>
                    <a:pt x="17" y="6"/>
                    <a:pt x="16" y="0"/>
                  </a:cubicBezTo>
                </a:path>
              </a:pathLst>
            </a:custGeom>
            <a:solidFill>
              <a:srgbClr val="6A25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4" name="Freeform 950"/>
            <p:cNvSpPr>
              <a:spLocks noEditPoints="1"/>
            </p:cNvSpPr>
            <p:nvPr/>
          </p:nvSpPr>
          <p:spPr bwMode="auto">
            <a:xfrm>
              <a:off x="6699250" y="3078163"/>
              <a:ext cx="31750" cy="327025"/>
            </a:xfrm>
            <a:custGeom>
              <a:avLst/>
              <a:gdLst>
                <a:gd name="T0" fmla="*/ 11113 w 20"/>
                <a:gd name="T1" fmla="*/ 265113 h 206"/>
                <a:gd name="T2" fmla="*/ 15875 w 20"/>
                <a:gd name="T3" fmla="*/ 325438 h 206"/>
                <a:gd name="T4" fmla="*/ 25400 w 20"/>
                <a:gd name="T5" fmla="*/ 327025 h 206"/>
                <a:gd name="T6" fmla="*/ 31750 w 20"/>
                <a:gd name="T7" fmla="*/ 269875 h 206"/>
                <a:gd name="T8" fmla="*/ 11113 w 20"/>
                <a:gd name="T9" fmla="*/ 265113 h 206"/>
                <a:gd name="T10" fmla="*/ 4763 w 20"/>
                <a:gd name="T11" fmla="*/ 0 h 206"/>
                <a:gd name="T12" fmla="*/ 0 w 20"/>
                <a:gd name="T13" fmla="*/ 1588 h 206"/>
                <a:gd name="T14" fmla="*/ 20638 w 20"/>
                <a:gd name="T15" fmla="*/ 68263 h 206"/>
                <a:gd name="T16" fmla="*/ 4763 w 20"/>
                <a:gd name="T17" fmla="*/ 0 h 2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 h="206">
                  <a:moveTo>
                    <a:pt x="7" y="167"/>
                  </a:moveTo>
                  <a:cubicBezTo>
                    <a:pt x="10" y="205"/>
                    <a:pt x="10" y="205"/>
                    <a:pt x="10" y="205"/>
                  </a:cubicBezTo>
                  <a:cubicBezTo>
                    <a:pt x="10" y="205"/>
                    <a:pt x="12" y="205"/>
                    <a:pt x="16" y="206"/>
                  </a:cubicBezTo>
                  <a:cubicBezTo>
                    <a:pt x="18" y="194"/>
                    <a:pt x="19" y="182"/>
                    <a:pt x="20" y="170"/>
                  </a:cubicBezTo>
                  <a:cubicBezTo>
                    <a:pt x="16" y="168"/>
                    <a:pt x="12" y="168"/>
                    <a:pt x="7" y="167"/>
                  </a:cubicBezTo>
                  <a:moveTo>
                    <a:pt x="3" y="0"/>
                  </a:moveTo>
                  <a:cubicBezTo>
                    <a:pt x="0" y="1"/>
                    <a:pt x="0" y="1"/>
                    <a:pt x="0" y="1"/>
                  </a:cubicBezTo>
                  <a:cubicBezTo>
                    <a:pt x="13" y="43"/>
                    <a:pt x="13" y="43"/>
                    <a:pt x="13" y="43"/>
                  </a:cubicBezTo>
                  <a:cubicBezTo>
                    <a:pt x="10" y="28"/>
                    <a:pt x="7" y="14"/>
                    <a:pt x="3" y="0"/>
                  </a:cubicBezTo>
                </a:path>
              </a:pathLst>
            </a:custGeom>
            <a:solidFill>
              <a:srgbClr val="6A25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5" name="Freeform 951"/>
            <p:cNvSpPr>
              <a:spLocks/>
            </p:cNvSpPr>
            <p:nvPr/>
          </p:nvSpPr>
          <p:spPr bwMode="auto">
            <a:xfrm>
              <a:off x="6199188" y="2901951"/>
              <a:ext cx="544513" cy="484188"/>
            </a:xfrm>
            <a:custGeom>
              <a:avLst/>
              <a:gdLst>
                <a:gd name="T0" fmla="*/ 104775 w 343"/>
                <a:gd name="T1" fmla="*/ 484188 h 305"/>
                <a:gd name="T2" fmla="*/ 544513 w 343"/>
                <a:gd name="T3" fmla="*/ 323850 h 305"/>
                <a:gd name="T4" fmla="*/ 444500 w 343"/>
                <a:gd name="T5" fmla="*/ 0 h 305"/>
                <a:gd name="T6" fmla="*/ 0 w 343"/>
                <a:gd name="T7" fmla="*/ 174625 h 305"/>
                <a:gd name="T8" fmla="*/ 104775 w 343"/>
                <a:gd name="T9" fmla="*/ 484188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3" h="305">
                  <a:moveTo>
                    <a:pt x="66" y="305"/>
                  </a:moveTo>
                  <a:lnTo>
                    <a:pt x="343" y="204"/>
                  </a:lnTo>
                  <a:lnTo>
                    <a:pt x="280" y="0"/>
                  </a:lnTo>
                  <a:lnTo>
                    <a:pt x="0" y="110"/>
                  </a:lnTo>
                  <a:lnTo>
                    <a:pt x="6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6" name="Freeform 952"/>
            <p:cNvSpPr>
              <a:spLocks/>
            </p:cNvSpPr>
            <p:nvPr/>
          </p:nvSpPr>
          <p:spPr bwMode="auto">
            <a:xfrm>
              <a:off x="6199188" y="2901951"/>
              <a:ext cx="544513" cy="484188"/>
            </a:xfrm>
            <a:custGeom>
              <a:avLst/>
              <a:gdLst>
                <a:gd name="T0" fmla="*/ 104775 w 343"/>
                <a:gd name="T1" fmla="*/ 484188 h 305"/>
                <a:gd name="T2" fmla="*/ 544513 w 343"/>
                <a:gd name="T3" fmla="*/ 323850 h 305"/>
                <a:gd name="T4" fmla="*/ 444500 w 343"/>
                <a:gd name="T5" fmla="*/ 0 h 305"/>
                <a:gd name="T6" fmla="*/ 0 w 343"/>
                <a:gd name="T7" fmla="*/ 174625 h 305"/>
                <a:gd name="T8" fmla="*/ 104775 w 343"/>
                <a:gd name="T9" fmla="*/ 484188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3" h="305">
                  <a:moveTo>
                    <a:pt x="66" y="305"/>
                  </a:moveTo>
                  <a:lnTo>
                    <a:pt x="343" y="204"/>
                  </a:lnTo>
                  <a:lnTo>
                    <a:pt x="280" y="0"/>
                  </a:lnTo>
                  <a:lnTo>
                    <a:pt x="0" y="110"/>
                  </a:lnTo>
                  <a:lnTo>
                    <a:pt x="66" y="30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7" name="Freeform 953"/>
            <p:cNvSpPr>
              <a:spLocks/>
            </p:cNvSpPr>
            <p:nvPr/>
          </p:nvSpPr>
          <p:spPr bwMode="auto">
            <a:xfrm>
              <a:off x="6261100" y="2938463"/>
              <a:ext cx="179388" cy="114300"/>
            </a:xfrm>
            <a:custGeom>
              <a:avLst/>
              <a:gdLst>
                <a:gd name="T0" fmla="*/ 138113 w 113"/>
                <a:gd name="T1" fmla="*/ 0 h 72"/>
                <a:gd name="T2" fmla="*/ 127000 w 113"/>
                <a:gd name="T3" fmla="*/ 9525 h 72"/>
                <a:gd name="T4" fmla="*/ 80963 w 113"/>
                <a:gd name="T5" fmla="*/ 17463 h 72"/>
                <a:gd name="T6" fmla="*/ 80963 w 113"/>
                <a:gd name="T7" fmla="*/ 17463 h 72"/>
                <a:gd name="T8" fmla="*/ 76200 w 113"/>
                <a:gd name="T9" fmla="*/ 17463 h 72"/>
                <a:gd name="T10" fmla="*/ 47625 w 113"/>
                <a:gd name="T11" fmla="*/ 36513 h 72"/>
                <a:gd name="T12" fmla="*/ 25400 w 113"/>
                <a:gd name="T13" fmla="*/ 76200 h 72"/>
                <a:gd name="T14" fmla="*/ 7938 w 113"/>
                <a:gd name="T15" fmla="*/ 95250 h 72"/>
                <a:gd name="T16" fmla="*/ 0 w 113"/>
                <a:gd name="T17" fmla="*/ 114300 h 72"/>
                <a:gd name="T18" fmla="*/ 179388 w 113"/>
                <a:gd name="T19" fmla="*/ 44450 h 72"/>
                <a:gd name="T20" fmla="*/ 138113 w 113"/>
                <a:gd name="T21" fmla="*/ 0 h 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 h="72">
                  <a:moveTo>
                    <a:pt x="87" y="0"/>
                  </a:moveTo>
                  <a:cubicBezTo>
                    <a:pt x="80" y="6"/>
                    <a:pt x="80" y="6"/>
                    <a:pt x="80" y="6"/>
                  </a:cubicBezTo>
                  <a:cubicBezTo>
                    <a:pt x="80" y="6"/>
                    <a:pt x="62" y="11"/>
                    <a:pt x="51" y="11"/>
                  </a:cubicBezTo>
                  <a:cubicBezTo>
                    <a:pt x="51" y="11"/>
                    <a:pt x="51" y="11"/>
                    <a:pt x="51" y="11"/>
                  </a:cubicBezTo>
                  <a:cubicBezTo>
                    <a:pt x="50" y="11"/>
                    <a:pt x="49" y="11"/>
                    <a:pt x="48" y="11"/>
                  </a:cubicBezTo>
                  <a:cubicBezTo>
                    <a:pt x="40" y="11"/>
                    <a:pt x="35" y="12"/>
                    <a:pt x="30" y="23"/>
                  </a:cubicBezTo>
                  <a:cubicBezTo>
                    <a:pt x="25" y="34"/>
                    <a:pt x="16" y="48"/>
                    <a:pt x="16" y="48"/>
                  </a:cubicBezTo>
                  <a:cubicBezTo>
                    <a:pt x="16" y="48"/>
                    <a:pt x="10" y="49"/>
                    <a:pt x="5" y="60"/>
                  </a:cubicBezTo>
                  <a:cubicBezTo>
                    <a:pt x="3" y="63"/>
                    <a:pt x="2" y="67"/>
                    <a:pt x="0" y="72"/>
                  </a:cubicBezTo>
                  <a:cubicBezTo>
                    <a:pt x="113" y="28"/>
                    <a:pt x="113" y="28"/>
                    <a:pt x="113" y="28"/>
                  </a:cubicBezTo>
                  <a:cubicBezTo>
                    <a:pt x="102" y="17"/>
                    <a:pt x="92" y="7"/>
                    <a:pt x="87" y="0"/>
                  </a:cubicBezTo>
                </a:path>
              </a:pathLst>
            </a:custGeom>
            <a:solidFill>
              <a:srgbClr val="6A25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8" name="Freeform 954"/>
            <p:cNvSpPr>
              <a:spLocks/>
            </p:cNvSpPr>
            <p:nvPr/>
          </p:nvSpPr>
          <p:spPr bwMode="auto">
            <a:xfrm>
              <a:off x="6226175" y="2982913"/>
              <a:ext cx="231775" cy="238125"/>
            </a:xfrm>
            <a:custGeom>
              <a:avLst/>
              <a:gdLst>
                <a:gd name="T0" fmla="*/ 214313 w 146"/>
                <a:gd name="T1" fmla="*/ 0 h 150"/>
                <a:gd name="T2" fmla="*/ 34925 w 146"/>
                <a:gd name="T3" fmla="*/ 69850 h 150"/>
                <a:gd name="T4" fmla="*/ 26988 w 146"/>
                <a:gd name="T5" fmla="*/ 107950 h 150"/>
                <a:gd name="T6" fmla="*/ 19050 w 146"/>
                <a:gd name="T7" fmla="*/ 138113 h 150"/>
                <a:gd name="T8" fmla="*/ 12700 w 146"/>
                <a:gd name="T9" fmla="*/ 174625 h 150"/>
                <a:gd name="T10" fmla="*/ 34925 w 146"/>
                <a:gd name="T11" fmla="*/ 182563 h 150"/>
                <a:gd name="T12" fmla="*/ 52388 w 146"/>
                <a:gd name="T13" fmla="*/ 204788 h 150"/>
                <a:gd name="T14" fmla="*/ 76200 w 146"/>
                <a:gd name="T15" fmla="*/ 230188 h 150"/>
                <a:gd name="T16" fmla="*/ 133350 w 146"/>
                <a:gd name="T17" fmla="*/ 238125 h 150"/>
                <a:gd name="T18" fmla="*/ 139700 w 146"/>
                <a:gd name="T19" fmla="*/ 236538 h 150"/>
                <a:gd name="T20" fmla="*/ 176213 w 146"/>
                <a:gd name="T21" fmla="*/ 234950 h 150"/>
                <a:gd name="T22" fmla="*/ 188913 w 146"/>
                <a:gd name="T23" fmla="*/ 236538 h 150"/>
                <a:gd name="T24" fmla="*/ 219075 w 146"/>
                <a:gd name="T25" fmla="*/ 149225 h 150"/>
                <a:gd name="T26" fmla="*/ 173038 w 146"/>
                <a:gd name="T27" fmla="*/ 130175 h 150"/>
                <a:gd name="T28" fmla="*/ 134938 w 146"/>
                <a:gd name="T29" fmla="*/ 119063 h 150"/>
                <a:gd name="T30" fmla="*/ 130175 w 146"/>
                <a:gd name="T31" fmla="*/ 119063 h 150"/>
                <a:gd name="T32" fmla="*/ 115888 w 146"/>
                <a:gd name="T33" fmla="*/ 127000 h 150"/>
                <a:gd name="T34" fmla="*/ 77788 w 146"/>
                <a:gd name="T35" fmla="*/ 120650 h 150"/>
                <a:gd name="T36" fmla="*/ 77788 w 146"/>
                <a:gd name="T37" fmla="*/ 120650 h 150"/>
                <a:gd name="T38" fmla="*/ 44450 w 146"/>
                <a:gd name="T39" fmla="*/ 100013 h 150"/>
                <a:gd name="T40" fmla="*/ 41275 w 146"/>
                <a:gd name="T41" fmla="*/ 100013 h 150"/>
                <a:gd name="T42" fmla="*/ 60325 w 146"/>
                <a:gd name="T43" fmla="*/ 68263 h 150"/>
                <a:gd name="T44" fmla="*/ 60325 w 146"/>
                <a:gd name="T45" fmla="*/ 68263 h 150"/>
                <a:gd name="T46" fmla="*/ 85725 w 146"/>
                <a:gd name="T47" fmla="*/ 103188 h 150"/>
                <a:gd name="T48" fmla="*/ 107950 w 146"/>
                <a:gd name="T49" fmla="*/ 112713 h 150"/>
                <a:gd name="T50" fmla="*/ 109538 w 146"/>
                <a:gd name="T51" fmla="*/ 95250 h 150"/>
                <a:gd name="T52" fmla="*/ 101600 w 146"/>
                <a:gd name="T53" fmla="*/ 87313 h 150"/>
                <a:gd name="T54" fmla="*/ 134938 w 146"/>
                <a:gd name="T55" fmla="*/ 96838 h 150"/>
                <a:gd name="T56" fmla="*/ 139700 w 146"/>
                <a:gd name="T57" fmla="*/ 95250 h 150"/>
                <a:gd name="T58" fmla="*/ 128588 w 146"/>
                <a:gd name="T59" fmla="*/ 76200 h 150"/>
                <a:gd name="T60" fmla="*/ 219075 w 146"/>
                <a:gd name="T61" fmla="*/ 25400 h 150"/>
                <a:gd name="T62" fmla="*/ 231775 w 146"/>
                <a:gd name="T63" fmla="*/ 15875 h 150"/>
                <a:gd name="T64" fmla="*/ 214313 w 146"/>
                <a:gd name="T65" fmla="*/ 0 h 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6" h="150">
                  <a:moveTo>
                    <a:pt x="135" y="0"/>
                  </a:moveTo>
                  <a:cubicBezTo>
                    <a:pt x="22" y="44"/>
                    <a:pt x="22" y="44"/>
                    <a:pt x="22" y="44"/>
                  </a:cubicBezTo>
                  <a:cubicBezTo>
                    <a:pt x="18" y="54"/>
                    <a:pt x="15" y="65"/>
                    <a:pt x="17" y="68"/>
                  </a:cubicBezTo>
                  <a:cubicBezTo>
                    <a:pt x="17" y="68"/>
                    <a:pt x="5" y="81"/>
                    <a:pt x="12" y="87"/>
                  </a:cubicBezTo>
                  <a:cubicBezTo>
                    <a:pt x="12" y="87"/>
                    <a:pt x="0" y="104"/>
                    <a:pt x="8" y="110"/>
                  </a:cubicBezTo>
                  <a:cubicBezTo>
                    <a:pt x="8" y="110"/>
                    <a:pt x="19" y="115"/>
                    <a:pt x="22" y="115"/>
                  </a:cubicBezTo>
                  <a:cubicBezTo>
                    <a:pt x="22" y="115"/>
                    <a:pt x="21" y="124"/>
                    <a:pt x="33" y="129"/>
                  </a:cubicBezTo>
                  <a:cubicBezTo>
                    <a:pt x="33" y="129"/>
                    <a:pt x="30" y="141"/>
                    <a:pt x="48" y="145"/>
                  </a:cubicBezTo>
                  <a:cubicBezTo>
                    <a:pt x="48" y="145"/>
                    <a:pt x="62" y="150"/>
                    <a:pt x="84" y="150"/>
                  </a:cubicBezTo>
                  <a:cubicBezTo>
                    <a:pt x="85" y="150"/>
                    <a:pt x="87" y="150"/>
                    <a:pt x="88" y="149"/>
                  </a:cubicBezTo>
                  <a:cubicBezTo>
                    <a:pt x="88" y="149"/>
                    <a:pt x="100" y="148"/>
                    <a:pt x="111" y="148"/>
                  </a:cubicBezTo>
                  <a:cubicBezTo>
                    <a:pt x="114" y="148"/>
                    <a:pt x="116" y="148"/>
                    <a:pt x="119" y="149"/>
                  </a:cubicBezTo>
                  <a:cubicBezTo>
                    <a:pt x="119" y="129"/>
                    <a:pt x="135" y="99"/>
                    <a:pt x="138" y="94"/>
                  </a:cubicBezTo>
                  <a:cubicBezTo>
                    <a:pt x="131" y="91"/>
                    <a:pt x="114" y="83"/>
                    <a:pt x="109" y="82"/>
                  </a:cubicBezTo>
                  <a:cubicBezTo>
                    <a:pt x="102" y="81"/>
                    <a:pt x="91" y="75"/>
                    <a:pt x="85" y="75"/>
                  </a:cubicBezTo>
                  <a:cubicBezTo>
                    <a:pt x="84" y="75"/>
                    <a:pt x="83" y="75"/>
                    <a:pt x="82" y="75"/>
                  </a:cubicBezTo>
                  <a:cubicBezTo>
                    <a:pt x="76" y="78"/>
                    <a:pt x="73" y="80"/>
                    <a:pt x="73" y="80"/>
                  </a:cubicBezTo>
                  <a:cubicBezTo>
                    <a:pt x="73" y="80"/>
                    <a:pt x="53" y="76"/>
                    <a:pt x="49" y="76"/>
                  </a:cubicBezTo>
                  <a:cubicBezTo>
                    <a:pt x="49" y="76"/>
                    <a:pt x="49" y="76"/>
                    <a:pt x="49" y="76"/>
                  </a:cubicBezTo>
                  <a:cubicBezTo>
                    <a:pt x="49" y="76"/>
                    <a:pt x="36" y="63"/>
                    <a:pt x="28" y="63"/>
                  </a:cubicBezTo>
                  <a:cubicBezTo>
                    <a:pt x="27" y="63"/>
                    <a:pt x="27" y="63"/>
                    <a:pt x="26" y="63"/>
                  </a:cubicBezTo>
                  <a:cubicBezTo>
                    <a:pt x="26" y="63"/>
                    <a:pt x="37" y="43"/>
                    <a:pt x="38" y="43"/>
                  </a:cubicBezTo>
                  <a:cubicBezTo>
                    <a:pt x="38" y="43"/>
                    <a:pt x="38" y="43"/>
                    <a:pt x="38" y="43"/>
                  </a:cubicBezTo>
                  <a:cubicBezTo>
                    <a:pt x="38" y="43"/>
                    <a:pt x="42" y="58"/>
                    <a:pt x="54" y="65"/>
                  </a:cubicBezTo>
                  <a:cubicBezTo>
                    <a:pt x="68" y="71"/>
                    <a:pt x="68" y="71"/>
                    <a:pt x="68" y="71"/>
                  </a:cubicBezTo>
                  <a:cubicBezTo>
                    <a:pt x="68" y="71"/>
                    <a:pt x="76" y="69"/>
                    <a:pt x="69" y="60"/>
                  </a:cubicBezTo>
                  <a:cubicBezTo>
                    <a:pt x="64" y="55"/>
                    <a:pt x="64" y="55"/>
                    <a:pt x="64" y="55"/>
                  </a:cubicBezTo>
                  <a:cubicBezTo>
                    <a:pt x="64" y="55"/>
                    <a:pt x="78" y="61"/>
                    <a:pt x="85" y="61"/>
                  </a:cubicBezTo>
                  <a:cubicBezTo>
                    <a:pt x="86" y="61"/>
                    <a:pt x="87" y="61"/>
                    <a:pt x="88" y="60"/>
                  </a:cubicBezTo>
                  <a:cubicBezTo>
                    <a:pt x="88" y="60"/>
                    <a:pt x="91" y="51"/>
                    <a:pt x="81" y="48"/>
                  </a:cubicBezTo>
                  <a:cubicBezTo>
                    <a:pt x="81" y="48"/>
                    <a:pt x="128" y="33"/>
                    <a:pt x="138" y="16"/>
                  </a:cubicBezTo>
                  <a:cubicBezTo>
                    <a:pt x="146" y="10"/>
                    <a:pt x="146" y="10"/>
                    <a:pt x="146" y="10"/>
                  </a:cubicBezTo>
                  <a:cubicBezTo>
                    <a:pt x="142" y="7"/>
                    <a:pt x="138" y="3"/>
                    <a:pt x="135" y="0"/>
                  </a:cubicBezTo>
                </a:path>
              </a:pathLst>
            </a:custGeom>
            <a:solidFill>
              <a:srgbClr val="6A25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9" name="Freeform 955"/>
            <p:cNvSpPr>
              <a:spLocks/>
            </p:cNvSpPr>
            <p:nvPr/>
          </p:nvSpPr>
          <p:spPr bwMode="auto">
            <a:xfrm>
              <a:off x="6391275" y="2546351"/>
              <a:ext cx="831850" cy="822325"/>
            </a:xfrm>
            <a:custGeom>
              <a:avLst/>
              <a:gdLst>
                <a:gd name="T0" fmla="*/ 112713 w 524"/>
                <a:gd name="T1" fmla="*/ 606425 h 518"/>
                <a:gd name="T2" fmla="*/ 84138 w 524"/>
                <a:gd name="T3" fmla="*/ 587375 h 518"/>
                <a:gd name="T4" fmla="*/ 79375 w 524"/>
                <a:gd name="T5" fmla="*/ 595313 h 518"/>
                <a:gd name="T6" fmla="*/ 53975 w 524"/>
                <a:gd name="T7" fmla="*/ 585788 h 518"/>
                <a:gd name="T8" fmla="*/ 23813 w 524"/>
                <a:gd name="T9" fmla="*/ 681038 h 518"/>
                <a:gd name="T10" fmla="*/ 106363 w 524"/>
                <a:gd name="T11" fmla="*/ 720725 h 518"/>
                <a:gd name="T12" fmla="*/ 166688 w 524"/>
                <a:gd name="T13" fmla="*/ 749300 h 518"/>
                <a:gd name="T14" fmla="*/ 233363 w 524"/>
                <a:gd name="T15" fmla="*/ 776288 h 518"/>
                <a:gd name="T16" fmla="*/ 273050 w 524"/>
                <a:gd name="T17" fmla="*/ 782638 h 518"/>
                <a:gd name="T18" fmla="*/ 307975 w 524"/>
                <a:gd name="T19" fmla="*/ 795338 h 518"/>
                <a:gd name="T20" fmla="*/ 342900 w 524"/>
                <a:gd name="T21" fmla="*/ 803275 h 518"/>
                <a:gd name="T22" fmla="*/ 366713 w 524"/>
                <a:gd name="T23" fmla="*/ 814388 h 518"/>
                <a:gd name="T24" fmla="*/ 407988 w 524"/>
                <a:gd name="T25" fmla="*/ 815975 h 518"/>
                <a:gd name="T26" fmla="*/ 425450 w 524"/>
                <a:gd name="T27" fmla="*/ 814388 h 518"/>
                <a:gd name="T28" fmla="*/ 461963 w 524"/>
                <a:gd name="T29" fmla="*/ 798513 h 518"/>
                <a:gd name="T30" fmla="*/ 479425 w 524"/>
                <a:gd name="T31" fmla="*/ 792163 h 518"/>
                <a:gd name="T32" fmla="*/ 563563 w 524"/>
                <a:gd name="T33" fmla="*/ 781050 h 518"/>
                <a:gd name="T34" fmla="*/ 606425 w 524"/>
                <a:gd name="T35" fmla="*/ 765175 h 518"/>
                <a:gd name="T36" fmla="*/ 646113 w 524"/>
                <a:gd name="T37" fmla="*/ 754063 h 518"/>
                <a:gd name="T38" fmla="*/ 674688 w 524"/>
                <a:gd name="T39" fmla="*/ 742950 h 518"/>
                <a:gd name="T40" fmla="*/ 704850 w 524"/>
                <a:gd name="T41" fmla="*/ 725488 h 518"/>
                <a:gd name="T42" fmla="*/ 733425 w 524"/>
                <a:gd name="T43" fmla="*/ 700088 h 518"/>
                <a:gd name="T44" fmla="*/ 749300 w 524"/>
                <a:gd name="T45" fmla="*/ 681038 h 518"/>
                <a:gd name="T46" fmla="*/ 776288 w 524"/>
                <a:gd name="T47" fmla="*/ 638175 h 518"/>
                <a:gd name="T48" fmla="*/ 785813 w 524"/>
                <a:gd name="T49" fmla="*/ 606425 h 518"/>
                <a:gd name="T50" fmla="*/ 768350 w 524"/>
                <a:gd name="T51" fmla="*/ 331788 h 518"/>
                <a:gd name="T52" fmla="*/ 673100 w 524"/>
                <a:gd name="T53" fmla="*/ 236538 h 518"/>
                <a:gd name="T54" fmla="*/ 609600 w 524"/>
                <a:gd name="T55" fmla="*/ 176213 h 518"/>
                <a:gd name="T56" fmla="*/ 569913 w 524"/>
                <a:gd name="T57" fmla="*/ 119063 h 518"/>
                <a:gd name="T58" fmla="*/ 509588 w 524"/>
                <a:gd name="T59" fmla="*/ 55563 h 518"/>
                <a:gd name="T60" fmla="*/ 473075 w 524"/>
                <a:gd name="T61" fmla="*/ 12700 h 518"/>
                <a:gd name="T62" fmla="*/ 447675 w 524"/>
                <a:gd name="T63" fmla="*/ 7938 h 518"/>
                <a:gd name="T64" fmla="*/ 401638 w 524"/>
                <a:gd name="T65" fmla="*/ 4763 h 518"/>
                <a:gd name="T66" fmla="*/ 357188 w 524"/>
                <a:gd name="T67" fmla="*/ 26988 h 518"/>
                <a:gd name="T68" fmla="*/ 317500 w 524"/>
                <a:gd name="T69" fmla="*/ 74613 h 518"/>
                <a:gd name="T70" fmla="*/ 300038 w 524"/>
                <a:gd name="T71" fmla="*/ 103188 h 518"/>
                <a:gd name="T72" fmla="*/ 277813 w 524"/>
                <a:gd name="T73" fmla="*/ 128588 h 518"/>
                <a:gd name="T74" fmla="*/ 250825 w 524"/>
                <a:gd name="T75" fmla="*/ 158750 h 518"/>
                <a:gd name="T76" fmla="*/ 239713 w 524"/>
                <a:gd name="T77" fmla="*/ 165100 h 518"/>
                <a:gd name="T78" fmla="*/ 233363 w 524"/>
                <a:gd name="T79" fmla="*/ 165100 h 518"/>
                <a:gd name="T80" fmla="*/ 207963 w 524"/>
                <a:gd name="T81" fmla="*/ 184150 h 518"/>
                <a:gd name="T82" fmla="*/ 179388 w 524"/>
                <a:gd name="T83" fmla="*/ 220663 h 518"/>
                <a:gd name="T84" fmla="*/ 141288 w 524"/>
                <a:gd name="T85" fmla="*/ 246063 h 518"/>
                <a:gd name="T86" fmla="*/ 96838 w 524"/>
                <a:gd name="T87" fmla="*/ 290513 h 518"/>
                <a:gd name="T88" fmla="*/ 0 w 524"/>
                <a:gd name="T89" fmla="*/ 384175 h 518"/>
                <a:gd name="T90" fmla="*/ 104775 w 524"/>
                <a:gd name="T91" fmla="*/ 481013 h 518"/>
                <a:gd name="T92" fmla="*/ 273050 w 524"/>
                <a:gd name="T93" fmla="*/ 536575 h 518"/>
                <a:gd name="T94" fmla="*/ 338138 w 524"/>
                <a:gd name="T95" fmla="*/ 530225 h 518"/>
                <a:gd name="T96" fmla="*/ 415925 w 524"/>
                <a:gd name="T97" fmla="*/ 611188 h 518"/>
                <a:gd name="T98" fmla="*/ 415925 w 524"/>
                <a:gd name="T99" fmla="*/ 635000 h 518"/>
                <a:gd name="T100" fmla="*/ 390525 w 524"/>
                <a:gd name="T101" fmla="*/ 649288 h 518"/>
                <a:gd name="T102" fmla="*/ 357188 w 524"/>
                <a:gd name="T103" fmla="*/ 663575 h 518"/>
                <a:gd name="T104" fmla="*/ 273050 w 524"/>
                <a:gd name="T105" fmla="*/ 633413 h 518"/>
                <a:gd name="T106" fmla="*/ 184150 w 524"/>
                <a:gd name="T107" fmla="*/ 619125 h 518"/>
                <a:gd name="T108" fmla="*/ 112713 w 524"/>
                <a:gd name="T109" fmla="*/ 606425 h 51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24" h="518">
                  <a:moveTo>
                    <a:pt x="71" y="382"/>
                  </a:moveTo>
                  <a:cubicBezTo>
                    <a:pt x="53" y="370"/>
                    <a:pt x="53" y="370"/>
                    <a:pt x="53" y="370"/>
                  </a:cubicBezTo>
                  <a:cubicBezTo>
                    <a:pt x="50" y="375"/>
                    <a:pt x="50" y="375"/>
                    <a:pt x="50" y="375"/>
                  </a:cubicBezTo>
                  <a:cubicBezTo>
                    <a:pt x="50" y="375"/>
                    <a:pt x="36" y="368"/>
                    <a:pt x="34" y="369"/>
                  </a:cubicBezTo>
                  <a:cubicBezTo>
                    <a:pt x="34" y="369"/>
                    <a:pt x="11" y="409"/>
                    <a:pt x="15" y="429"/>
                  </a:cubicBezTo>
                  <a:cubicBezTo>
                    <a:pt x="15" y="429"/>
                    <a:pt x="51" y="445"/>
                    <a:pt x="67" y="454"/>
                  </a:cubicBezTo>
                  <a:cubicBezTo>
                    <a:pt x="83" y="464"/>
                    <a:pt x="93" y="467"/>
                    <a:pt x="105" y="472"/>
                  </a:cubicBezTo>
                  <a:cubicBezTo>
                    <a:pt x="116" y="478"/>
                    <a:pt x="136" y="486"/>
                    <a:pt x="147" y="489"/>
                  </a:cubicBezTo>
                  <a:cubicBezTo>
                    <a:pt x="158" y="492"/>
                    <a:pt x="163" y="489"/>
                    <a:pt x="172" y="493"/>
                  </a:cubicBezTo>
                  <a:cubicBezTo>
                    <a:pt x="180" y="496"/>
                    <a:pt x="184" y="499"/>
                    <a:pt x="194" y="501"/>
                  </a:cubicBezTo>
                  <a:cubicBezTo>
                    <a:pt x="204" y="503"/>
                    <a:pt x="210" y="502"/>
                    <a:pt x="216" y="506"/>
                  </a:cubicBezTo>
                  <a:cubicBezTo>
                    <a:pt x="221" y="511"/>
                    <a:pt x="223" y="508"/>
                    <a:pt x="231" y="513"/>
                  </a:cubicBezTo>
                  <a:cubicBezTo>
                    <a:pt x="239" y="517"/>
                    <a:pt x="249" y="518"/>
                    <a:pt x="257" y="514"/>
                  </a:cubicBezTo>
                  <a:cubicBezTo>
                    <a:pt x="265" y="510"/>
                    <a:pt x="261" y="512"/>
                    <a:pt x="268" y="513"/>
                  </a:cubicBezTo>
                  <a:cubicBezTo>
                    <a:pt x="275" y="514"/>
                    <a:pt x="281" y="509"/>
                    <a:pt x="291" y="503"/>
                  </a:cubicBezTo>
                  <a:cubicBezTo>
                    <a:pt x="300" y="497"/>
                    <a:pt x="289" y="495"/>
                    <a:pt x="302" y="499"/>
                  </a:cubicBezTo>
                  <a:cubicBezTo>
                    <a:pt x="316" y="503"/>
                    <a:pt x="341" y="498"/>
                    <a:pt x="355" y="492"/>
                  </a:cubicBezTo>
                  <a:cubicBezTo>
                    <a:pt x="368" y="487"/>
                    <a:pt x="372" y="486"/>
                    <a:pt x="382" y="482"/>
                  </a:cubicBezTo>
                  <a:cubicBezTo>
                    <a:pt x="392" y="478"/>
                    <a:pt x="393" y="480"/>
                    <a:pt x="407" y="475"/>
                  </a:cubicBezTo>
                  <a:cubicBezTo>
                    <a:pt x="420" y="471"/>
                    <a:pt x="415" y="469"/>
                    <a:pt x="425" y="468"/>
                  </a:cubicBezTo>
                  <a:cubicBezTo>
                    <a:pt x="435" y="468"/>
                    <a:pt x="436" y="460"/>
                    <a:pt x="444" y="457"/>
                  </a:cubicBezTo>
                  <a:cubicBezTo>
                    <a:pt x="452" y="453"/>
                    <a:pt x="460" y="446"/>
                    <a:pt x="462" y="441"/>
                  </a:cubicBezTo>
                  <a:cubicBezTo>
                    <a:pt x="464" y="436"/>
                    <a:pt x="465" y="431"/>
                    <a:pt x="472" y="429"/>
                  </a:cubicBezTo>
                  <a:cubicBezTo>
                    <a:pt x="479" y="426"/>
                    <a:pt x="486" y="405"/>
                    <a:pt x="489" y="402"/>
                  </a:cubicBezTo>
                  <a:cubicBezTo>
                    <a:pt x="491" y="398"/>
                    <a:pt x="489" y="387"/>
                    <a:pt x="495" y="382"/>
                  </a:cubicBezTo>
                  <a:cubicBezTo>
                    <a:pt x="501" y="378"/>
                    <a:pt x="524" y="290"/>
                    <a:pt x="484" y="209"/>
                  </a:cubicBezTo>
                  <a:cubicBezTo>
                    <a:pt x="484" y="209"/>
                    <a:pt x="471" y="171"/>
                    <a:pt x="424" y="149"/>
                  </a:cubicBezTo>
                  <a:cubicBezTo>
                    <a:pt x="424" y="149"/>
                    <a:pt x="392" y="137"/>
                    <a:pt x="384" y="111"/>
                  </a:cubicBezTo>
                  <a:cubicBezTo>
                    <a:pt x="376" y="86"/>
                    <a:pt x="372" y="85"/>
                    <a:pt x="359" y="75"/>
                  </a:cubicBezTo>
                  <a:cubicBezTo>
                    <a:pt x="345" y="64"/>
                    <a:pt x="330" y="47"/>
                    <a:pt x="321" y="35"/>
                  </a:cubicBezTo>
                  <a:cubicBezTo>
                    <a:pt x="312" y="24"/>
                    <a:pt x="309" y="8"/>
                    <a:pt x="298" y="8"/>
                  </a:cubicBezTo>
                  <a:cubicBezTo>
                    <a:pt x="294" y="8"/>
                    <a:pt x="288" y="7"/>
                    <a:pt x="282" y="5"/>
                  </a:cubicBezTo>
                  <a:cubicBezTo>
                    <a:pt x="272" y="2"/>
                    <a:pt x="262" y="0"/>
                    <a:pt x="253" y="3"/>
                  </a:cubicBezTo>
                  <a:cubicBezTo>
                    <a:pt x="238" y="8"/>
                    <a:pt x="236" y="12"/>
                    <a:pt x="225" y="17"/>
                  </a:cubicBezTo>
                  <a:cubicBezTo>
                    <a:pt x="214" y="22"/>
                    <a:pt x="205" y="26"/>
                    <a:pt x="200" y="47"/>
                  </a:cubicBezTo>
                  <a:cubicBezTo>
                    <a:pt x="196" y="69"/>
                    <a:pt x="194" y="63"/>
                    <a:pt x="189" y="65"/>
                  </a:cubicBezTo>
                  <a:cubicBezTo>
                    <a:pt x="183" y="67"/>
                    <a:pt x="179" y="70"/>
                    <a:pt x="175" y="81"/>
                  </a:cubicBezTo>
                  <a:cubicBezTo>
                    <a:pt x="171" y="92"/>
                    <a:pt x="165" y="91"/>
                    <a:pt x="158" y="100"/>
                  </a:cubicBezTo>
                  <a:cubicBezTo>
                    <a:pt x="154" y="105"/>
                    <a:pt x="153" y="105"/>
                    <a:pt x="151" y="104"/>
                  </a:cubicBezTo>
                  <a:cubicBezTo>
                    <a:pt x="150" y="104"/>
                    <a:pt x="149" y="104"/>
                    <a:pt x="147" y="104"/>
                  </a:cubicBezTo>
                  <a:cubicBezTo>
                    <a:pt x="139" y="106"/>
                    <a:pt x="137" y="107"/>
                    <a:pt x="131" y="116"/>
                  </a:cubicBezTo>
                  <a:cubicBezTo>
                    <a:pt x="124" y="126"/>
                    <a:pt x="128" y="127"/>
                    <a:pt x="113" y="139"/>
                  </a:cubicBezTo>
                  <a:cubicBezTo>
                    <a:pt x="99" y="151"/>
                    <a:pt x="97" y="149"/>
                    <a:pt x="89" y="155"/>
                  </a:cubicBezTo>
                  <a:cubicBezTo>
                    <a:pt x="80" y="160"/>
                    <a:pt x="81" y="169"/>
                    <a:pt x="61" y="183"/>
                  </a:cubicBezTo>
                  <a:cubicBezTo>
                    <a:pt x="41" y="198"/>
                    <a:pt x="3" y="233"/>
                    <a:pt x="0" y="242"/>
                  </a:cubicBezTo>
                  <a:cubicBezTo>
                    <a:pt x="0" y="242"/>
                    <a:pt x="47" y="296"/>
                    <a:pt x="66" y="303"/>
                  </a:cubicBezTo>
                  <a:cubicBezTo>
                    <a:pt x="172" y="338"/>
                    <a:pt x="172" y="338"/>
                    <a:pt x="172" y="338"/>
                  </a:cubicBezTo>
                  <a:cubicBezTo>
                    <a:pt x="213" y="334"/>
                    <a:pt x="213" y="334"/>
                    <a:pt x="213" y="334"/>
                  </a:cubicBezTo>
                  <a:cubicBezTo>
                    <a:pt x="213" y="334"/>
                    <a:pt x="220" y="390"/>
                    <a:pt x="262" y="385"/>
                  </a:cubicBezTo>
                  <a:cubicBezTo>
                    <a:pt x="262" y="385"/>
                    <a:pt x="264" y="396"/>
                    <a:pt x="262" y="400"/>
                  </a:cubicBezTo>
                  <a:cubicBezTo>
                    <a:pt x="260" y="404"/>
                    <a:pt x="251" y="402"/>
                    <a:pt x="246" y="409"/>
                  </a:cubicBezTo>
                  <a:cubicBezTo>
                    <a:pt x="241" y="416"/>
                    <a:pt x="232" y="424"/>
                    <a:pt x="225" y="418"/>
                  </a:cubicBezTo>
                  <a:cubicBezTo>
                    <a:pt x="217" y="412"/>
                    <a:pt x="203" y="400"/>
                    <a:pt x="172" y="399"/>
                  </a:cubicBezTo>
                  <a:cubicBezTo>
                    <a:pt x="141" y="399"/>
                    <a:pt x="129" y="394"/>
                    <a:pt x="116" y="390"/>
                  </a:cubicBezTo>
                  <a:cubicBezTo>
                    <a:pt x="103" y="387"/>
                    <a:pt x="76" y="381"/>
                    <a:pt x="71" y="38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0" name="Freeform 956"/>
            <p:cNvSpPr>
              <a:spLocks/>
            </p:cNvSpPr>
            <p:nvPr/>
          </p:nvSpPr>
          <p:spPr bwMode="auto">
            <a:xfrm>
              <a:off x="6715125" y="3076576"/>
              <a:ext cx="14288" cy="1588"/>
            </a:xfrm>
            <a:custGeom>
              <a:avLst/>
              <a:gdLst>
                <a:gd name="T0" fmla="*/ 14288 w 9"/>
                <a:gd name="T1" fmla="*/ 0 h 1"/>
                <a:gd name="T2" fmla="*/ 0 w 9"/>
                <a:gd name="T3" fmla="*/ 1588 h 1"/>
                <a:gd name="T4" fmla="*/ 14288 w 9"/>
                <a:gd name="T5" fmla="*/ 0 h 1"/>
                <a:gd name="T6" fmla="*/ 14288 w 9"/>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
                  <a:moveTo>
                    <a:pt x="9" y="0"/>
                  </a:moveTo>
                  <a:cubicBezTo>
                    <a:pt x="0" y="1"/>
                    <a:pt x="0" y="1"/>
                    <a:pt x="0" y="1"/>
                  </a:cubicBezTo>
                  <a:cubicBezTo>
                    <a:pt x="4" y="1"/>
                    <a:pt x="6" y="1"/>
                    <a:pt x="9" y="0"/>
                  </a:cubicBezTo>
                  <a:cubicBezTo>
                    <a:pt x="9" y="0"/>
                    <a:pt x="9" y="0"/>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1" name="Freeform 957"/>
            <p:cNvSpPr>
              <a:spLocks noEditPoints="1"/>
            </p:cNvSpPr>
            <p:nvPr/>
          </p:nvSpPr>
          <p:spPr bwMode="auto">
            <a:xfrm>
              <a:off x="6537325" y="2686051"/>
              <a:ext cx="344488" cy="392113"/>
            </a:xfrm>
            <a:custGeom>
              <a:avLst/>
              <a:gdLst>
                <a:gd name="T0" fmla="*/ 0 w 217"/>
                <a:gd name="T1" fmla="*/ 242888 h 247"/>
                <a:gd name="T2" fmla="*/ 0 w 217"/>
                <a:gd name="T3" fmla="*/ 246063 h 247"/>
                <a:gd name="T4" fmla="*/ 0 w 217"/>
                <a:gd name="T5" fmla="*/ 242888 h 247"/>
                <a:gd name="T6" fmla="*/ 215900 w 217"/>
                <a:gd name="T7" fmla="*/ 0 h 247"/>
                <a:gd name="T8" fmla="*/ 215900 w 217"/>
                <a:gd name="T9" fmla="*/ 0 h 247"/>
                <a:gd name="T10" fmla="*/ 238125 w 217"/>
                <a:gd name="T11" fmla="*/ 23813 h 247"/>
                <a:gd name="T12" fmla="*/ 214313 w 217"/>
                <a:gd name="T13" fmla="*/ 34925 h 247"/>
                <a:gd name="T14" fmla="*/ 188913 w 217"/>
                <a:gd name="T15" fmla="*/ 30163 h 247"/>
                <a:gd name="T16" fmla="*/ 157163 w 217"/>
                <a:gd name="T17" fmla="*/ 38100 h 247"/>
                <a:gd name="T18" fmla="*/ 115888 w 217"/>
                <a:gd name="T19" fmla="*/ 63500 h 247"/>
                <a:gd name="T20" fmla="*/ 82550 w 217"/>
                <a:gd name="T21" fmla="*/ 87313 h 247"/>
                <a:gd name="T22" fmla="*/ 57150 w 217"/>
                <a:gd name="T23" fmla="*/ 111125 h 247"/>
                <a:gd name="T24" fmla="*/ 49213 w 217"/>
                <a:gd name="T25" fmla="*/ 146050 h 247"/>
                <a:gd name="T26" fmla="*/ 36513 w 217"/>
                <a:gd name="T27" fmla="*/ 161925 h 247"/>
                <a:gd name="T28" fmla="*/ 30163 w 217"/>
                <a:gd name="T29" fmla="*/ 196850 h 247"/>
                <a:gd name="T30" fmla="*/ 9525 w 217"/>
                <a:gd name="T31" fmla="*/ 255588 h 247"/>
                <a:gd name="T32" fmla="*/ 0 w 217"/>
                <a:gd name="T33" fmla="*/ 246063 h 247"/>
                <a:gd name="T34" fmla="*/ 7938 w 217"/>
                <a:gd name="T35" fmla="*/ 266700 h 247"/>
                <a:gd name="T36" fmla="*/ 15875 w 217"/>
                <a:gd name="T37" fmla="*/ 296863 h 247"/>
                <a:gd name="T38" fmla="*/ 52388 w 217"/>
                <a:gd name="T39" fmla="*/ 342900 h 247"/>
                <a:gd name="T40" fmla="*/ 73025 w 217"/>
                <a:gd name="T41" fmla="*/ 357188 h 247"/>
                <a:gd name="T42" fmla="*/ 79375 w 217"/>
                <a:gd name="T43" fmla="*/ 376238 h 247"/>
                <a:gd name="T44" fmla="*/ 85725 w 217"/>
                <a:gd name="T45" fmla="*/ 377825 h 247"/>
                <a:gd name="T46" fmla="*/ 101600 w 217"/>
                <a:gd name="T47" fmla="*/ 373063 h 247"/>
                <a:gd name="T48" fmla="*/ 157163 w 217"/>
                <a:gd name="T49" fmla="*/ 392113 h 247"/>
                <a:gd name="T50" fmla="*/ 160338 w 217"/>
                <a:gd name="T51" fmla="*/ 392113 h 247"/>
                <a:gd name="T52" fmla="*/ 177800 w 217"/>
                <a:gd name="T53" fmla="*/ 392113 h 247"/>
                <a:gd name="T54" fmla="*/ 192088 w 217"/>
                <a:gd name="T55" fmla="*/ 390525 h 247"/>
                <a:gd name="T56" fmla="*/ 192088 w 217"/>
                <a:gd name="T57" fmla="*/ 390525 h 247"/>
                <a:gd name="T58" fmla="*/ 219075 w 217"/>
                <a:gd name="T59" fmla="*/ 377825 h 247"/>
                <a:gd name="T60" fmla="*/ 254000 w 217"/>
                <a:gd name="T61" fmla="*/ 330200 h 247"/>
                <a:gd name="T62" fmla="*/ 290513 w 217"/>
                <a:gd name="T63" fmla="*/ 304800 h 247"/>
                <a:gd name="T64" fmla="*/ 327025 w 217"/>
                <a:gd name="T65" fmla="*/ 266700 h 247"/>
                <a:gd name="T66" fmla="*/ 341313 w 217"/>
                <a:gd name="T67" fmla="*/ 203200 h 247"/>
                <a:gd name="T68" fmla="*/ 341313 w 217"/>
                <a:gd name="T69" fmla="*/ 142875 h 247"/>
                <a:gd name="T70" fmla="*/ 338138 w 217"/>
                <a:gd name="T71" fmla="*/ 119063 h 247"/>
                <a:gd name="T72" fmla="*/ 331788 w 217"/>
                <a:gd name="T73" fmla="*/ 100013 h 247"/>
                <a:gd name="T74" fmla="*/ 314325 w 217"/>
                <a:gd name="T75" fmla="*/ 60325 h 247"/>
                <a:gd name="T76" fmla="*/ 307975 w 217"/>
                <a:gd name="T77" fmla="*/ 12700 h 247"/>
                <a:gd name="T78" fmla="*/ 301625 w 217"/>
                <a:gd name="T79" fmla="*/ 9525 h 247"/>
                <a:gd name="T80" fmla="*/ 280988 w 217"/>
                <a:gd name="T81" fmla="*/ 28575 h 247"/>
                <a:gd name="T82" fmla="*/ 252413 w 217"/>
                <a:gd name="T83" fmla="*/ 20638 h 247"/>
                <a:gd name="T84" fmla="*/ 249238 w 217"/>
                <a:gd name="T85" fmla="*/ 20638 h 247"/>
                <a:gd name="T86" fmla="*/ 215900 w 217"/>
                <a:gd name="T87" fmla="*/ 0 h 24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7" h="247">
                  <a:moveTo>
                    <a:pt x="0" y="153"/>
                  </a:moveTo>
                  <a:cubicBezTo>
                    <a:pt x="0" y="153"/>
                    <a:pt x="0" y="154"/>
                    <a:pt x="0" y="155"/>
                  </a:cubicBezTo>
                  <a:cubicBezTo>
                    <a:pt x="0" y="154"/>
                    <a:pt x="0" y="153"/>
                    <a:pt x="0" y="153"/>
                  </a:cubicBezTo>
                  <a:moveTo>
                    <a:pt x="136" y="0"/>
                  </a:moveTo>
                  <a:cubicBezTo>
                    <a:pt x="136" y="0"/>
                    <a:pt x="136" y="0"/>
                    <a:pt x="136" y="0"/>
                  </a:cubicBezTo>
                  <a:cubicBezTo>
                    <a:pt x="136" y="0"/>
                    <a:pt x="146" y="6"/>
                    <a:pt x="150" y="15"/>
                  </a:cubicBezTo>
                  <a:cubicBezTo>
                    <a:pt x="150" y="15"/>
                    <a:pt x="140" y="15"/>
                    <a:pt x="135" y="22"/>
                  </a:cubicBezTo>
                  <a:cubicBezTo>
                    <a:pt x="135" y="22"/>
                    <a:pt x="129" y="19"/>
                    <a:pt x="119" y="19"/>
                  </a:cubicBezTo>
                  <a:cubicBezTo>
                    <a:pt x="113" y="19"/>
                    <a:pt x="106" y="21"/>
                    <a:pt x="99" y="24"/>
                  </a:cubicBezTo>
                  <a:cubicBezTo>
                    <a:pt x="82" y="33"/>
                    <a:pt x="81" y="35"/>
                    <a:pt x="73" y="40"/>
                  </a:cubicBezTo>
                  <a:cubicBezTo>
                    <a:pt x="65" y="45"/>
                    <a:pt x="58" y="53"/>
                    <a:pt x="52" y="55"/>
                  </a:cubicBezTo>
                  <a:cubicBezTo>
                    <a:pt x="45" y="58"/>
                    <a:pt x="37" y="57"/>
                    <a:pt x="36" y="70"/>
                  </a:cubicBezTo>
                  <a:cubicBezTo>
                    <a:pt x="34" y="83"/>
                    <a:pt x="35" y="87"/>
                    <a:pt x="31" y="92"/>
                  </a:cubicBezTo>
                  <a:cubicBezTo>
                    <a:pt x="27" y="97"/>
                    <a:pt x="23" y="91"/>
                    <a:pt x="23" y="102"/>
                  </a:cubicBezTo>
                  <a:cubicBezTo>
                    <a:pt x="22" y="113"/>
                    <a:pt x="22" y="118"/>
                    <a:pt x="19" y="124"/>
                  </a:cubicBezTo>
                  <a:cubicBezTo>
                    <a:pt x="15" y="130"/>
                    <a:pt x="4" y="154"/>
                    <a:pt x="6" y="161"/>
                  </a:cubicBezTo>
                  <a:cubicBezTo>
                    <a:pt x="6" y="161"/>
                    <a:pt x="1" y="159"/>
                    <a:pt x="0" y="155"/>
                  </a:cubicBezTo>
                  <a:cubicBezTo>
                    <a:pt x="1" y="159"/>
                    <a:pt x="2" y="166"/>
                    <a:pt x="5" y="168"/>
                  </a:cubicBezTo>
                  <a:cubicBezTo>
                    <a:pt x="5" y="168"/>
                    <a:pt x="2" y="180"/>
                    <a:pt x="10" y="187"/>
                  </a:cubicBezTo>
                  <a:cubicBezTo>
                    <a:pt x="18" y="194"/>
                    <a:pt x="23" y="206"/>
                    <a:pt x="33" y="216"/>
                  </a:cubicBezTo>
                  <a:cubicBezTo>
                    <a:pt x="43" y="225"/>
                    <a:pt x="45" y="222"/>
                    <a:pt x="46" y="225"/>
                  </a:cubicBezTo>
                  <a:cubicBezTo>
                    <a:pt x="47" y="227"/>
                    <a:pt x="44" y="234"/>
                    <a:pt x="50" y="237"/>
                  </a:cubicBezTo>
                  <a:cubicBezTo>
                    <a:pt x="50" y="237"/>
                    <a:pt x="52" y="238"/>
                    <a:pt x="54" y="238"/>
                  </a:cubicBezTo>
                  <a:cubicBezTo>
                    <a:pt x="57" y="238"/>
                    <a:pt x="60" y="237"/>
                    <a:pt x="64" y="235"/>
                  </a:cubicBezTo>
                  <a:cubicBezTo>
                    <a:pt x="64" y="235"/>
                    <a:pt x="81" y="247"/>
                    <a:pt x="99" y="247"/>
                  </a:cubicBezTo>
                  <a:cubicBezTo>
                    <a:pt x="99" y="247"/>
                    <a:pt x="100" y="247"/>
                    <a:pt x="101" y="247"/>
                  </a:cubicBezTo>
                  <a:cubicBezTo>
                    <a:pt x="105" y="247"/>
                    <a:pt x="109" y="247"/>
                    <a:pt x="112" y="247"/>
                  </a:cubicBezTo>
                  <a:cubicBezTo>
                    <a:pt x="121" y="246"/>
                    <a:pt x="121" y="246"/>
                    <a:pt x="121" y="246"/>
                  </a:cubicBezTo>
                  <a:cubicBezTo>
                    <a:pt x="121" y="246"/>
                    <a:pt x="121" y="246"/>
                    <a:pt x="121" y="246"/>
                  </a:cubicBezTo>
                  <a:cubicBezTo>
                    <a:pt x="127" y="246"/>
                    <a:pt x="132" y="244"/>
                    <a:pt x="138" y="238"/>
                  </a:cubicBezTo>
                  <a:cubicBezTo>
                    <a:pt x="148" y="228"/>
                    <a:pt x="150" y="216"/>
                    <a:pt x="160" y="208"/>
                  </a:cubicBezTo>
                  <a:cubicBezTo>
                    <a:pt x="171" y="200"/>
                    <a:pt x="173" y="200"/>
                    <a:pt x="183" y="192"/>
                  </a:cubicBezTo>
                  <a:cubicBezTo>
                    <a:pt x="193" y="185"/>
                    <a:pt x="202" y="175"/>
                    <a:pt x="206" y="168"/>
                  </a:cubicBezTo>
                  <a:cubicBezTo>
                    <a:pt x="210" y="161"/>
                    <a:pt x="212" y="141"/>
                    <a:pt x="215" y="128"/>
                  </a:cubicBezTo>
                  <a:cubicBezTo>
                    <a:pt x="217" y="116"/>
                    <a:pt x="214" y="99"/>
                    <a:pt x="215" y="90"/>
                  </a:cubicBezTo>
                  <a:cubicBezTo>
                    <a:pt x="216" y="82"/>
                    <a:pt x="208" y="79"/>
                    <a:pt x="213" y="75"/>
                  </a:cubicBezTo>
                  <a:cubicBezTo>
                    <a:pt x="217" y="70"/>
                    <a:pt x="212" y="69"/>
                    <a:pt x="209" y="63"/>
                  </a:cubicBezTo>
                  <a:cubicBezTo>
                    <a:pt x="209" y="63"/>
                    <a:pt x="213" y="43"/>
                    <a:pt x="198" y="38"/>
                  </a:cubicBezTo>
                  <a:cubicBezTo>
                    <a:pt x="198" y="38"/>
                    <a:pt x="209" y="10"/>
                    <a:pt x="194" y="8"/>
                  </a:cubicBezTo>
                  <a:cubicBezTo>
                    <a:pt x="194" y="8"/>
                    <a:pt x="193" y="6"/>
                    <a:pt x="190" y="6"/>
                  </a:cubicBezTo>
                  <a:cubicBezTo>
                    <a:pt x="187" y="6"/>
                    <a:pt x="183" y="8"/>
                    <a:pt x="177" y="18"/>
                  </a:cubicBezTo>
                  <a:cubicBezTo>
                    <a:pt x="177" y="18"/>
                    <a:pt x="164" y="13"/>
                    <a:pt x="159" y="13"/>
                  </a:cubicBezTo>
                  <a:cubicBezTo>
                    <a:pt x="158" y="13"/>
                    <a:pt x="157" y="13"/>
                    <a:pt x="157" y="13"/>
                  </a:cubicBezTo>
                  <a:cubicBezTo>
                    <a:pt x="157" y="13"/>
                    <a:pt x="143" y="0"/>
                    <a:pt x="136" y="0"/>
                  </a:cubicBezTo>
                </a:path>
              </a:pathLst>
            </a:custGeom>
            <a:solidFill>
              <a:srgbClr val="6A25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2" name="Freeform 958"/>
            <p:cNvSpPr>
              <a:spLocks noEditPoints="1"/>
            </p:cNvSpPr>
            <p:nvPr/>
          </p:nvSpPr>
          <p:spPr bwMode="auto">
            <a:xfrm>
              <a:off x="4867275" y="4011613"/>
              <a:ext cx="1625600" cy="1612900"/>
            </a:xfrm>
            <a:custGeom>
              <a:avLst/>
              <a:gdLst>
                <a:gd name="T0" fmla="*/ 1290638 w 1024"/>
                <a:gd name="T1" fmla="*/ 979488 h 1016"/>
                <a:gd name="T2" fmla="*/ 1293813 w 1024"/>
                <a:gd name="T3" fmla="*/ 979488 h 1016"/>
                <a:gd name="T4" fmla="*/ 1295400 w 1024"/>
                <a:gd name="T5" fmla="*/ 879475 h 1016"/>
                <a:gd name="T6" fmla="*/ 1301750 w 1024"/>
                <a:gd name="T7" fmla="*/ 876300 h 1016"/>
                <a:gd name="T8" fmla="*/ 1292225 w 1024"/>
                <a:gd name="T9" fmla="*/ 871538 h 1016"/>
                <a:gd name="T10" fmla="*/ 1489075 w 1024"/>
                <a:gd name="T11" fmla="*/ 793750 h 1016"/>
                <a:gd name="T12" fmla="*/ 1493838 w 1024"/>
                <a:gd name="T13" fmla="*/ 792163 h 1016"/>
                <a:gd name="T14" fmla="*/ 1406525 w 1024"/>
                <a:gd name="T15" fmla="*/ 769938 h 1016"/>
                <a:gd name="T16" fmla="*/ 1412875 w 1024"/>
                <a:gd name="T17" fmla="*/ 769938 h 1016"/>
                <a:gd name="T18" fmla="*/ 1409700 w 1024"/>
                <a:gd name="T19" fmla="*/ 765175 h 1016"/>
                <a:gd name="T20" fmla="*/ 1501775 w 1024"/>
                <a:gd name="T21" fmla="*/ 760413 h 1016"/>
                <a:gd name="T22" fmla="*/ 1501775 w 1024"/>
                <a:gd name="T23" fmla="*/ 755650 h 1016"/>
                <a:gd name="T24" fmla="*/ 0 w 1024"/>
                <a:gd name="T25" fmla="*/ 800100 h 1016"/>
                <a:gd name="T26" fmla="*/ 1277938 w 1024"/>
                <a:gd name="T27" fmla="*/ 1466850 h 1016"/>
                <a:gd name="T28" fmla="*/ 1287463 w 1024"/>
                <a:gd name="T29" fmla="*/ 1427163 h 1016"/>
                <a:gd name="T30" fmla="*/ 1206500 w 1024"/>
                <a:gd name="T31" fmla="*/ 1393825 h 1016"/>
                <a:gd name="T32" fmla="*/ 1193800 w 1024"/>
                <a:gd name="T33" fmla="*/ 1276350 h 1016"/>
                <a:gd name="T34" fmla="*/ 1196975 w 1024"/>
                <a:gd name="T35" fmla="*/ 1173163 h 1016"/>
                <a:gd name="T36" fmla="*/ 1203325 w 1024"/>
                <a:gd name="T37" fmla="*/ 1082675 h 1016"/>
                <a:gd name="T38" fmla="*/ 1198563 w 1024"/>
                <a:gd name="T39" fmla="*/ 977900 h 1016"/>
                <a:gd name="T40" fmla="*/ 1249363 w 1024"/>
                <a:gd name="T41" fmla="*/ 971550 h 1016"/>
                <a:gd name="T42" fmla="*/ 1279525 w 1024"/>
                <a:gd name="T43" fmla="*/ 800100 h 1016"/>
                <a:gd name="T44" fmla="*/ 1296988 w 1024"/>
                <a:gd name="T45" fmla="*/ 757238 h 1016"/>
                <a:gd name="T46" fmla="*/ 1301750 w 1024"/>
                <a:gd name="T47" fmla="*/ 781050 h 1016"/>
                <a:gd name="T48" fmla="*/ 1316038 w 1024"/>
                <a:gd name="T49" fmla="*/ 784225 h 1016"/>
                <a:gd name="T50" fmla="*/ 1343025 w 1024"/>
                <a:gd name="T51" fmla="*/ 760413 h 1016"/>
                <a:gd name="T52" fmla="*/ 1347788 w 1024"/>
                <a:gd name="T53" fmla="*/ 785813 h 1016"/>
                <a:gd name="T54" fmla="*/ 1384300 w 1024"/>
                <a:gd name="T55" fmla="*/ 769938 h 1016"/>
                <a:gd name="T56" fmla="*/ 1393825 w 1024"/>
                <a:gd name="T57" fmla="*/ 741363 h 1016"/>
                <a:gd name="T58" fmla="*/ 1377950 w 1024"/>
                <a:gd name="T59" fmla="*/ 741363 h 1016"/>
                <a:gd name="T60" fmla="*/ 1370013 w 1024"/>
                <a:gd name="T61" fmla="*/ 744538 h 1016"/>
                <a:gd name="T62" fmla="*/ 1392238 w 1024"/>
                <a:gd name="T63" fmla="*/ 679450 h 1016"/>
                <a:gd name="T64" fmla="*/ 1484313 w 1024"/>
                <a:gd name="T65" fmla="*/ 693738 h 1016"/>
                <a:gd name="T66" fmla="*/ 1501775 w 1024"/>
                <a:gd name="T67" fmla="*/ 708025 h 1016"/>
                <a:gd name="T68" fmla="*/ 1528763 w 1024"/>
                <a:gd name="T69" fmla="*/ 776288 h 1016"/>
                <a:gd name="T70" fmla="*/ 1557338 w 1024"/>
                <a:gd name="T71" fmla="*/ 798513 h 1016"/>
                <a:gd name="T72" fmla="*/ 1592263 w 1024"/>
                <a:gd name="T73" fmla="*/ 800100 h 1016"/>
                <a:gd name="T74" fmla="*/ 1608138 w 1024"/>
                <a:gd name="T75" fmla="*/ 804863 h 1016"/>
                <a:gd name="T76" fmla="*/ 1624013 w 1024"/>
                <a:gd name="T77" fmla="*/ 809625 h 1016"/>
                <a:gd name="T78" fmla="*/ 1625600 w 1024"/>
                <a:gd name="T79" fmla="*/ 800100 h 1016"/>
                <a:gd name="T80" fmla="*/ 1052513 w 1024"/>
                <a:gd name="T81" fmla="*/ 92075 h 10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24" h="1016">
                  <a:moveTo>
                    <a:pt x="815" y="617"/>
                  </a:moveTo>
                  <a:cubicBezTo>
                    <a:pt x="814" y="617"/>
                    <a:pt x="814" y="617"/>
                    <a:pt x="813" y="617"/>
                  </a:cubicBezTo>
                  <a:cubicBezTo>
                    <a:pt x="814" y="617"/>
                    <a:pt x="815" y="618"/>
                    <a:pt x="815" y="618"/>
                  </a:cubicBezTo>
                  <a:cubicBezTo>
                    <a:pt x="815" y="617"/>
                    <a:pt x="815" y="617"/>
                    <a:pt x="815" y="617"/>
                  </a:cubicBezTo>
                  <a:moveTo>
                    <a:pt x="814" y="549"/>
                  </a:moveTo>
                  <a:cubicBezTo>
                    <a:pt x="815" y="550"/>
                    <a:pt x="816" y="552"/>
                    <a:pt x="816" y="554"/>
                  </a:cubicBezTo>
                  <a:cubicBezTo>
                    <a:pt x="818" y="553"/>
                    <a:pt x="819" y="553"/>
                    <a:pt x="820" y="552"/>
                  </a:cubicBezTo>
                  <a:cubicBezTo>
                    <a:pt x="820" y="552"/>
                    <a:pt x="820" y="552"/>
                    <a:pt x="820" y="552"/>
                  </a:cubicBezTo>
                  <a:cubicBezTo>
                    <a:pt x="820" y="552"/>
                    <a:pt x="820" y="552"/>
                    <a:pt x="820" y="552"/>
                  </a:cubicBezTo>
                  <a:cubicBezTo>
                    <a:pt x="820" y="552"/>
                    <a:pt x="817" y="551"/>
                    <a:pt x="814" y="549"/>
                  </a:cubicBezTo>
                  <a:moveTo>
                    <a:pt x="941" y="499"/>
                  </a:moveTo>
                  <a:cubicBezTo>
                    <a:pt x="940" y="499"/>
                    <a:pt x="939" y="500"/>
                    <a:pt x="938" y="500"/>
                  </a:cubicBezTo>
                  <a:cubicBezTo>
                    <a:pt x="938" y="500"/>
                    <a:pt x="938" y="500"/>
                    <a:pt x="938" y="500"/>
                  </a:cubicBezTo>
                  <a:cubicBezTo>
                    <a:pt x="939" y="500"/>
                    <a:pt x="940" y="499"/>
                    <a:pt x="941" y="499"/>
                  </a:cubicBezTo>
                  <a:moveTo>
                    <a:pt x="888" y="482"/>
                  </a:moveTo>
                  <a:cubicBezTo>
                    <a:pt x="887" y="483"/>
                    <a:pt x="887" y="484"/>
                    <a:pt x="886" y="485"/>
                  </a:cubicBezTo>
                  <a:cubicBezTo>
                    <a:pt x="887" y="485"/>
                    <a:pt x="888" y="485"/>
                    <a:pt x="888" y="485"/>
                  </a:cubicBezTo>
                  <a:cubicBezTo>
                    <a:pt x="889" y="485"/>
                    <a:pt x="889" y="485"/>
                    <a:pt x="890" y="485"/>
                  </a:cubicBezTo>
                  <a:cubicBezTo>
                    <a:pt x="891" y="485"/>
                    <a:pt x="892" y="485"/>
                    <a:pt x="894" y="485"/>
                  </a:cubicBezTo>
                  <a:cubicBezTo>
                    <a:pt x="888" y="482"/>
                    <a:pt x="888" y="482"/>
                    <a:pt x="888" y="482"/>
                  </a:cubicBezTo>
                  <a:moveTo>
                    <a:pt x="946" y="476"/>
                  </a:moveTo>
                  <a:cubicBezTo>
                    <a:pt x="946" y="478"/>
                    <a:pt x="946" y="479"/>
                    <a:pt x="946" y="479"/>
                  </a:cubicBezTo>
                  <a:cubicBezTo>
                    <a:pt x="946" y="480"/>
                    <a:pt x="947" y="481"/>
                    <a:pt x="947" y="482"/>
                  </a:cubicBezTo>
                  <a:cubicBezTo>
                    <a:pt x="947" y="480"/>
                    <a:pt x="947" y="478"/>
                    <a:pt x="946" y="476"/>
                  </a:cubicBezTo>
                  <a:moveTo>
                    <a:pt x="425" y="0"/>
                  </a:moveTo>
                  <a:cubicBezTo>
                    <a:pt x="184" y="41"/>
                    <a:pt x="0" y="251"/>
                    <a:pt x="0" y="504"/>
                  </a:cubicBezTo>
                  <a:cubicBezTo>
                    <a:pt x="0" y="787"/>
                    <a:pt x="229" y="1016"/>
                    <a:pt x="512" y="1016"/>
                  </a:cubicBezTo>
                  <a:cubicBezTo>
                    <a:pt x="621" y="1016"/>
                    <a:pt x="722" y="982"/>
                    <a:pt x="805" y="924"/>
                  </a:cubicBezTo>
                  <a:cubicBezTo>
                    <a:pt x="811" y="918"/>
                    <a:pt x="820" y="910"/>
                    <a:pt x="829" y="902"/>
                  </a:cubicBezTo>
                  <a:cubicBezTo>
                    <a:pt x="821" y="902"/>
                    <a:pt x="815" y="901"/>
                    <a:pt x="811" y="899"/>
                  </a:cubicBezTo>
                  <a:cubicBezTo>
                    <a:pt x="800" y="894"/>
                    <a:pt x="782" y="890"/>
                    <a:pt x="774" y="890"/>
                  </a:cubicBezTo>
                  <a:cubicBezTo>
                    <a:pt x="765" y="890"/>
                    <a:pt x="763" y="889"/>
                    <a:pt x="760" y="878"/>
                  </a:cubicBezTo>
                  <a:cubicBezTo>
                    <a:pt x="758" y="867"/>
                    <a:pt x="752" y="849"/>
                    <a:pt x="754" y="834"/>
                  </a:cubicBezTo>
                  <a:cubicBezTo>
                    <a:pt x="757" y="819"/>
                    <a:pt x="751" y="818"/>
                    <a:pt x="752" y="804"/>
                  </a:cubicBezTo>
                  <a:cubicBezTo>
                    <a:pt x="752" y="789"/>
                    <a:pt x="759" y="799"/>
                    <a:pt x="752" y="780"/>
                  </a:cubicBezTo>
                  <a:cubicBezTo>
                    <a:pt x="746" y="760"/>
                    <a:pt x="749" y="750"/>
                    <a:pt x="754" y="739"/>
                  </a:cubicBezTo>
                  <a:cubicBezTo>
                    <a:pt x="759" y="727"/>
                    <a:pt x="760" y="726"/>
                    <a:pt x="757" y="714"/>
                  </a:cubicBezTo>
                  <a:cubicBezTo>
                    <a:pt x="755" y="703"/>
                    <a:pt x="748" y="695"/>
                    <a:pt x="758" y="682"/>
                  </a:cubicBezTo>
                  <a:cubicBezTo>
                    <a:pt x="768" y="669"/>
                    <a:pt x="758" y="677"/>
                    <a:pt x="757" y="667"/>
                  </a:cubicBezTo>
                  <a:cubicBezTo>
                    <a:pt x="756" y="656"/>
                    <a:pt x="755" y="616"/>
                    <a:pt x="755" y="616"/>
                  </a:cubicBezTo>
                  <a:cubicBezTo>
                    <a:pt x="758" y="613"/>
                    <a:pt x="765" y="611"/>
                    <a:pt x="773" y="611"/>
                  </a:cubicBezTo>
                  <a:cubicBezTo>
                    <a:pt x="778" y="611"/>
                    <a:pt x="782" y="612"/>
                    <a:pt x="787" y="612"/>
                  </a:cubicBezTo>
                  <a:cubicBezTo>
                    <a:pt x="784" y="596"/>
                    <a:pt x="795" y="549"/>
                    <a:pt x="798" y="536"/>
                  </a:cubicBezTo>
                  <a:cubicBezTo>
                    <a:pt x="802" y="522"/>
                    <a:pt x="804" y="509"/>
                    <a:pt x="806" y="504"/>
                  </a:cubicBezTo>
                  <a:cubicBezTo>
                    <a:pt x="809" y="500"/>
                    <a:pt x="810" y="487"/>
                    <a:pt x="810" y="487"/>
                  </a:cubicBezTo>
                  <a:cubicBezTo>
                    <a:pt x="811" y="478"/>
                    <a:pt x="815" y="477"/>
                    <a:pt x="817" y="477"/>
                  </a:cubicBezTo>
                  <a:cubicBezTo>
                    <a:pt x="817" y="477"/>
                    <a:pt x="818" y="477"/>
                    <a:pt x="818" y="477"/>
                  </a:cubicBezTo>
                  <a:cubicBezTo>
                    <a:pt x="823" y="480"/>
                    <a:pt x="820" y="492"/>
                    <a:pt x="820" y="492"/>
                  </a:cubicBezTo>
                  <a:cubicBezTo>
                    <a:pt x="819" y="512"/>
                    <a:pt x="819" y="512"/>
                    <a:pt x="819" y="512"/>
                  </a:cubicBezTo>
                  <a:cubicBezTo>
                    <a:pt x="819" y="512"/>
                    <a:pt x="825" y="496"/>
                    <a:pt x="829" y="494"/>
                  </a:cubicBezTo>
                  <a:cubicBezTo>
                    <a:pt x="833" y="493"/>
                    <a:pt x="840" y="485"/>
                    <a:pt x="840" y="485"/>
                  </a:cubicBezTo>
                  <a:cubicBezTo>
                    <a:pt x="843" y="481"/>
                    <a:pt x="846" y="479"/>
                    <a:pt x="846" y="479"/>
                  </a:cubicBezTo>
                  <a:cubicBezTo>
                    <a:pt x="853" y="482"/>
                    <a:pt x="849" y="491"/>
                    <a:pt x="846" y="496"/>
                  </a:cubicBezTo>
                  <a:cubicBezTo>
                    <a:pt x="847" y="496"/>
                    <a:pt x="848" y="495"/>
                    <a:pt x="849" y="495"/>
                  </a:cubicBezTo>
                  <a:cubicBezTo>
                    <a:pt x="859" y="491"/>
                    <a:pt x="868" y="487"/>
                    <a:pt x="868" y="487"/>
                  </a:cubicBezTo>
                  <a:cubicBezTo>
                    <a:pt x="868" y="487"/>
                    <a:pt x="869" y="486"/>
                    <a:pt x="872" y="485"/>
                  </a:cubicBezTo>
                  <a:cubicBezTo>
                    <a:pt x="873" y="485"/>
                    <a:pt x="874" y="485"/>
                    <a:pt x="875" y="484"/>
                  </a:cubicBezTo>
                  <a:cubicBezTo>
                    <a:pt x="870" y="479"/>
                    <a:pt x="878" y="467"/>
                    <a:pt x="878" y="467"/>
                  </a:cubicBezTo>
                  <a:cubicBezTo>
                    <a:pt x="875" y="470"/>
                    <a:pt x="873" y="471"/>
                    <a:pt x="872" y="471"/>
                  </a:cubicBezTo>
                  <a:cubicBezTo>
                    <a:pt x="869" y="471"/>
                    <a:pt x="868" y="467"/>
                    <a:pt x="868" y="467"/>
                  </a:cubicBezTo>
                  <a:cubicBezTo>
                    <a:pt x="867" y="469"/>
                    <a:pt x="866" y="469"/>
                    <a:pt x="864" y="469"/>
                  </a:cubicBezTo>
                  <a:cubicBezTo>
                    <a:pt x="863" y="469"/>
                    <a:pt x="863" y="469"/>
                    <a:pt x="863" y="469"/>
                  </a:cubicBezTo>
                  <a:cubicBezTo>
                    <a:pt x="854" y="464"/>
                    <a:pt x="869" y="438"/>
                    <a:pt x="869" y="438"/>
                  </a:cubicBezTo>
                  <a:cubicBezTo>
                    <a:pt x="872" y="430"/>
                    <a:pt x="877" y="428"/>
                    <a:pt x="877" y="428"/>
                  </a:cubicBezTo>
                  <a:cubicBezTo>
                    <a:pt x="891" y="420"/>
                    <a:pt x="891" y="420"/>
                    <a:pt x="891" y="420"/>
                  </a:cubicBezTo>
                  <a:cubicBezTo>
                    <a:pt x="935" y="437"/>
                    <a:pt x="935" y="437"/>
                    <a:pt x="935" y="437"/>
                  </a:cubicBezTo>
                  <a:cubicBezTo>
                    <a:pt x="935" y="437"/>
                    <a:pt x="936" y="436"/>
                    <a:pt x="937" y="436"/>
                  </a:cubicBezTo>
                  <a:cubicBezTo>
                    <a:pt x="941" y="436"/>
                    <a:pt x="943" y="442"/>
                    <a:pt x="946" y="446"/>
                  </a:cubicBezTo>
                  <a:cubicBezTo>
                    <a:pt x="948" y="449"/>
                    <a:pt x="947" y="464"/>
                    <a:pt x="946" y="472"/>
                  </a:cubicBezTo>
                  <a:cubicBezTo>
                    <a:pt x="963" y="489"/>
                    <a:pt x="963" y="489"/>
                    <a:pt x="963" y="489"/>
                  </a:cubicBezTo>
                  <a:cubicBezTo>
                    <a:pt x="965" y="488"/>
                    <a:pt x="966" y="488"/>
                    <a:pt x="967" y="488"/>
                  </a:cubicBezTo>
                  <a:cubicBezTo>
                    <a:pt x="976" y="488"/>
                    <a:pt x="981" y="503"/>
                    <a:pt x="981" y="503"/>
                  </a:cubicBezTo>
                  <a:cubicBezTo>
                    <a:pt x="984" y="500"/>
                    <a:pt x="987" y="499"/>
                    <a:pt x="990" y="499"/>
                  </a:cubicBezTo>
                  <a:cubicBezTo>
                    <a:pt x="995" y="499"/>
                    <a:pt x="1001" y="503"/>
                    <a:pt x="1003" y="504"/>
                  </a:cubicBezTo>
                  <a:cubicBezTo>
                    <a:pt x="1005" y="506"/>
                    <a:pt x="1007" y="508"/>
                    <a:pt x="1010" y="508"/>
                  </a:cubicBezTo>
                  <a:cubicBezTo>
                    <a:pt x="1011" y="508"/>
                    <a:pt x="1012" y="508"/>
                    <a:pt x="1013" y="507"/>
                  </a:cubicBezTo>
                  <a:cubicBezTo>
                    <a:pt x="1014" y="506"/>
                    <a:pt x="1015" y="506"/>
                    <a:pt x="1016" y="506"/>
                  </a:cubicBezTo>
                  <a:cubicBezTo>
                    <a:pt x="1018" y="506"/>
                    <a:pt x="1019" y="508"/>
                    <a:pt x="1023" y="510"/>
                  </a:cubicBezTo>
                  <a:cubicBezTo>
                    <a:pt x="1023" y="510"/>
                    <a:pt x="1023" y="511"/>
                    <a:pt x="1024" y="511"/>
                  </a:cubicBezTo>
                  <a:cubicBezTo>
                    <a:pt x="1024" y="508"/>
                    <a:pt x="1024" y="506"/>
                    <a:pt x="1024" y="504"/>
                  </a:cubicBezTo>
                  <a:cubicBezTo>
                    <a:pt x="1024" y="307"/>
                    <a:pt x="913" y="137"/>
                    <a:pt x="750" y="51"/>
                  </a:cubicBezTo>
                  <a:cubicBezTo>
                    <a:pt x="722" y="56"/>
                    <a:pt x="693" y="58"/>
                    <a:pt x="663" y="58"/>
                  </a:cubicBezTo>
                  <a:cubicBezTo>
                    <a:pt x="577" y="58"/>
                    <a:pt x="496" y="37"/>
                    <a:pt x="425" y="0"/>
                  </a:cubicBezTo>
                </a:path>
              </a:pathLst>
            </a:custGeom>
            <a:solidFill>
              <a:srgbClr val="F99F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3" name="Freeform 960"/>
            <p:cNvSpPr>
              <a:spLocks noEditPoints="1"/>
            </p:cNvSpPr>
            <p:nvPr/>
          </p:nvSpPr>
          <p:spPr bwMode="auto">
            <a:xfrm>
              <a:off x="6415088" y="5119688"/>
              <a:ext cx="663575" cy="842963"/>
            </a:xfrm>
            <a:custGeom>
              <a:avLst/>
              <a:gdLst>
                <a:gd name="T0" fmla="*/ 161925 w 418"/>
                <a:gd name="T1" fmla="*/ 666750 h 531"/>
                <a:gd name="T2" fmla="*/ 117475 w 418"/>
                <a:gd name="T3" fmla="*/ 633413 h 531"/>
                <a:gd name="T4" fmla="*/ 365125 w 418"/>
                <a:gd name="T5" fmla="*/ 409575 h 531"/>
                <a:gd name="T6" fmla="*/ 487363 w 418"/>
                <a:gd name="T7" fmla="*/ 147638 h 531"/>
                <a:gd name="T8" fmla="*/ 530225 w 418"/>
                <a:gd name="T9" fmla="*/ 176213 h 531"/>
                <a:gd name="T10" fmla="*/ 471488 w 418"/>
                <a:gd name="T11" fmla="*/ 306388 h 531"/>
                <a:gd name="T12" fmla="*/ 277813 w 418"/>
                <a:gd name="T13" fmla="*/ 552450 h 531"/>
                <a:gd name="T14" fmla="*/ 161925 w 418"/>
                <a:gd name="T15" fmla="*/ 666750 h 531"/>
                <a:gd name="T16" fmla="*/ 493713 w 418"/>
                <a:gd name="T17" fmla="*/ 98425 h 531"/>
                <a:gd name="T18" fmla="*/ 487363 w 418"/>
                <a:gd name="T19" fmla="*/ 79375 h 531"/>
                <a:gd name="T20" fmla="*/ 490538 w 418"/>
                <a:gd name="T21" fmla="*/ 77788 h 531"/>
                <a:gd name="T22" fmla="*/ 515938 w 418"/>
                <a:gd name="T23" fmla="*/ 112713 h 531"/>
                <a:gd name="T24" fmla="*/ 493713 w 418"/>
                <a:gd name="T25" fmla="*/ 98425 h 531"/>
                <a:gd name="T26" fmla="*/ 471488 w 418"/>
                <a:gd name="T27" fmla="*/ 0 h 531"/>
                <a:gd name="T28" fmla="*/ 452438 w 418"/>
                <a:gd name="T29" fmla="*/ 41275 h 531"/>
                <a:gd name="T30" fmla="*/ 465138 w 418"/>
                <a:gd name="T31" fmla="*/ 49213 h 531"/>
                <a:gd name="T32" fmla="*/ 476250 w 418"/>
                <a:gd name="T33" fmla="*/ 66675 h 531"/>
                <a:gd name="T34" fmla="*/ 449263 w 418"/>
                <a:gd name="T35" fmla="*/ 47625 h 531"/>
                <a:gd name="T36" fmla="*/ 0 w 418"/>
                <a:gd name="T37" fmla="*/ 673100 h 531"/>
                <a:gd name="T38" fmla="*/ 46038 w 418"/>
                <a:gd name="T39" fmla="*/ 722313 h 531"/>
                <a:gd name="T40" fmla="*/ 146050 w 418"/>
                <a:gd name="T41" fmla="*/ 842963 h 531"/>
                <a:gd name="T42" fmla="*/ 177800 w 418"/>
                <a:gd name="T43" fmla="*/ 811213 h 531"/>
                <a:gd name="T44" fmla="*/ 61913 w 418"/>
                <a:gd name="T45" fmla="*/ 669925 h 531"/>
                <a:gd name="T46" fmla="*/ 53975 w 418"/>
                <a:gd name="T47" fmla="*/ 661988 h 531"/>
                <a:gd name="T48" fmla="*/ 57150 w 418"/>
                <a:gd name="T49" fmla="*/ 661988 h 531"/>
                <a:gd name="T50" fmla="*/ 61913 w 418"/>
                <a:gd name="T51" fmla="*/ 652463 h 531"/>
                <a:gd name="T52" fmla="*/ 136525 w 418"/>
                <a:gd name="T53" fmla="*/ 706438 h 531"/>
                <a:gd name="T54" fmla="*/ 147638 w 418"/>
                <a:gd name="T55" fmla="*/ 731838 h 531"/>
                <a:gd name="T56" fmla="*/ 217488 w 418"/>
                <a:gd name="T57" fmla="*/ 757238 h 531"/>
                <a:gd name="T58" fmla="*/ 500063 w 418"/>
                <a:gd name="T59" fmla="*/ 482600 h 531"/>
                <a:gd name="T60" fmla="*/ 658813 w 418"/>
                <a:gd name="T61" fmla="*/ 142875 h 531"/>
                <a:gd name="T62" fmla="*/ 606425 w 418"/>
                <a:gd name="T63" fmla="*/ 122238 h 531"/>
                <a:gd name="T64" fmla="*/ 582613 w 418"/>
                <a:gd name="T65" fmla="*/ 127000 h 531"/>
                <a:gd name="T66" fmla="*/ 530225 w 418"/>
                <a:gd name="T67" fmla="*/ 53975 h 531"/>
                <a:gd name="T68" fmla="*/ 481013 w 418"/>
                <a:gd name="T69" fmla="*/ 7938 h 531"/>
                <a:gd name="T70" fmla="*/ 471488 w 418"/>
                <a:gd name="T71" fmla="*/ 0 h 5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18" h="531">
                  <a:moveTo>
                    <a:pt x="102" y="420"/>
                  </a:moveTo>
                  <a:cubicBezTo>
                    <a:pt x="74" y="399"/>
                    <a:pt x="74" y="399"/>
                    <a:pt x="74" y="399"/>
                  </a:cubicBezTo>
                  <a:cubicBezTo>
                    <a:pt x="74" y="399"/>
                    <a:pt x="161" y="358"/>
                    <a:pt x="230" y="258"/>
                  </a:cubicBezTo>
                  <a:cubicBezTo>
                    <a:pt x="230" y="258"/>
                    <a:pt x="293" y="165"/>
                    <a:pt x="307" y="93"/>
                  </a:cubicBezTo>
                  <a:cubicBezTo>
                    <a:pt x="334" y="111"/>
                    <a:pt x="334" y="111"/>
                    <a:pt x="334" y="111"/>
                  </a:cubicBezTo>
                  <a:cubicBezTo>
                    <a:pt x="334" y="111"/>
                    <a:pt x="311" y="146"/>
                    <a:pt x="297" y="193"/>
                  </a:cubicBezTo>
                  <a:cubicBezTo>
                    <a:pt x="297" y="193"/>
                    <a:pt x="269" y="276"/>
                    <a:pt x="175" y="348"/>
                  </a:cubicBezTo>
                  <a:cubicBezTo>
                    <a:pt x="175" y="348"/>
                    <a:pt x="126" y="381"/>
                    <a:pt x="102" y="420"/>
                  </a:cubicBezTo>
                  <a:moveTo>
                    <a:pt x="311" y="62"/>
                  </a:moveTo>
                  <a:cubicBezTo>
                    <a:pt x="310" y="57"/>
                    <a:pt x="310" y="53"/>
                    <a:pt x="307" y="50"/>
                  </a:cubicBezTo>
                  <a:cubicBezTo>
                    <a:pt x="307" y="50"/>
                    <a:pt x="308" y="49"/>
                    <a:pt x="309" y="49"/>
                  </a:cubicBezTo>
                  <a:cubicBezTo>
                    <a:pt x="311" y="49"/>
                    <a:pt x="316" y="53"/>
                    <a:pt x="325" y="71"/>
                  </a:cubicBezTo>
                  <a:cubicBezTo>
                    <a:pt x="311" y="62"/>
                    <a:pt x="311" y="62"/>
                    <a:pt x="311" y="62"/>
                  </a:cubicBezTo>
                  <a:moveTo>
                    <a:pt x="297" y="0"/>
                  </a:moveTo>
                  <a:cubicBezTo>
                    <a:pt x="293" y="9"/>
                    <a:pt x="289" y="17"/>
                    <a:pt x="285" y="26"/>
                  </a:cubicBezTo>
                  <a:cubicBezTo>
                    <a:pt x="293" y="31"/>
                    <a:pt x="293" y="31"/>
                    <a:pt x="293" y="31"/>
                  </a:cubicBezTo>
                  <a:cubicBezTo>
                    <a:pt x="293" y="31"/>
                    <a:pt x="300" y="36"/>
                    <a:pt x="300" y="42"/>
                  </a:cubicBezTo>
                  <a:cubicBezTo>
                    <a:pt x="283" y="30"/>
                    <a:pt x="283" y="30"/>
                    <a:pt x="283" y="30"/>
                  </a:cubicBezTo>
                  <a:cubicBezTo>
                    <a:pt x="210" y="178"/>
                    <a:pt x="115" y="311"/>
                    <a:pt x="0" y="424"/>
                  </a:cubicBezTo>
                  <a:cubicBezTo>
                    <a:pt x="9" y="433"/>
                    <a:pt x="20" y="444"/>
                    <a:pt x="29" y="455"/>
                  </a:cubicBezTo>
                  <a:cubicBezTo>
                    <a:pt x="46" y="479"/>
                    <a:pt x="92" y="531"/>
                    <a:pt x="92" y="531"/>
                  </a:cubicBezTo>
                  <a:cubicBezTo>
                    <a:pt x="92" y="531"/>
                    <a:pt x="106" y="524"/>
                    <a:pt x="112" y="511"/>
                  </a:cubicBezTo>
                  <a:cubicBezTo>
                    <a:pt x="39" y="422"/>
                    <a:pt x="39" y="422"/>
                    <a:pt x="39" y="422"/>
                  </a:cubicBezTo>
                  <a:cubicBezTo>
                    <a:pt x="39" y="422"/>
                    <a:pt x="36" y="417"/>
                    <a:pt x="34" y="417"/>
                  </a:cubicBezTo>
                  <a:cubicBezTo>
                    <a:pt x="35" y="417"/>
                    <a:pt x="36" y="417"/>
                    <a:pt x="36" y="417"/>
                  </a:cubicBezTo>
                  <a:cubicBezTo>
                    <a:pt x="39" y="411"/>
                    <a:pt x="39" y="411"/>
                    <a:pt x="39" y="411"/>
                  </a:cubicBezTo>
                  <a:cubicBezTo>
                    <a:pt x="86" y="445"/>
                    <a:pt x="86" y="445"/>
                    <a:pt x="86" y="445"/>
                  </a:cubicBezTo>
                  <a:cubicBezTo>
                    <a:pt x="86" y="445"/>
                    <a:pt x="83" y="455"/>
                    <a:pt x="93" y="461"/>
                  </a:cubicBezTo>
                  <a:cubicBezTo>
                    <a:pt x="137" y="477"/>
                    <a:pt x="137" y="477"/>
                    <a:pt x="137" y="477"/>
                  </a:cubicBezTo>
                  <a:cubicBezTo>
                    <a:pt x="137" y="477"/>
                    <a:pt x="245" y="397"/>
                    <a:pt x="315" y="304"/>
                  </a:cubicBezTo>
                  <a:cubicBezTo>
                    <a:pt x="385" y="210"/>
                    <a:pt x="418" y="107"/>
                    <a:pt x="415" y="90"/>
                  </a:cubicBezTo>
                  <a:cubicBezTo>
                    <a:pt x="415" y="90"/>
                    <a:pt x="401" y="77"/>
                    <a:pt x="382" y="77"/>
                  </a:cubicBezTo>
                  <a:cubicBezTo>
                    <a:pt x="377" y="77"/>
                    <a:pt x="372" y="78"/>
                    <a:pt x="367" y="80"/>
                  </a:cubicBezTo>
                  <a:cubicBezTo>
                    <a:pt x="334" y="34"/>
                    <a:pt x="334" y="34"/>
                    <a:pt x="334" y="34"/>
                  </a:cubicBezTo>
                  <a:cubicBezTo>
                    <a:pt x="334" y="34"/>
                    <a:pt x="317" y="12"/>
                    <a:pt x="303" y="5"/>
                  </a:cubicBezTo>
                  <a:cubicBezTo>
                    <a:pt x="297" y="0"/>
                    <a:pt x="297" y="0"/>
                    <a:pt x="297" y="0"/>
                  </a:cubicBezTo>
                </a:path>
              </a:pathLst>
            </a:custGeom>
            <a:solidFill>
              <a:srgbClr val="F372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4" name="Freeform 961"/>
            <p:cNvSpPr>
              <a:spLocks noEditPoints="1"/>
            </p:cNvSpPr>
            <p:nvPr/>
          </p:nvSpPr>
          <p:spPr bwMode="auto">
            <a:xfrm>
              <a:off x="6100763" y="4978401"/>
              <a:ext cx="785813" cy="814388"/>
            </a:xfrm>
            <a:custGeom>
              <a:avLst/>
              <a:gdLst>
                <a:gd name="T0" fmla="*/ 604838 w 495"/>
                <a:gd name="T1" fmla="*/ 77788 h 513"/>
                <a:gd name="T2" fmla="*/ 609600 w 495"/>
                <a:gd name="T3" fmla="*/ 104775 h 513"/>
                <a:gd name="T4" fmla="*/ 615950 w 495"/>
                <a:gd name="T5" fmla="*/ 338138 h 513"/>
                <a:gd name="T6" fmla="*/ 441325 w 495"/>
                <a:gd name="T7" fmla="*/ 528638 h 513"/>
                <a:gd name="T8" fmla="*/ 377825 w 495"/>
                <a:gd name="T9" fmla="*/ 538163 h 513"/>
                <a:gd name="T10" fmla="*/ 306388 w 495"/>
                <a:gd name="T11" fmla="*/ 522288 h 513"/>
                <a:gd name="T12" fmla="*/ 268288 w 495"/>
                <a:gd name="T13" fmla="*/ 450850 h 513"/>
                <a:gd name="T14" fmla="*/ 166688 w 495"/>
                <a:gd name="T15" fmla="*/ 465138 h 513"/>
                <a:gd name="T16" fmla="*/ 111125 w 495"/>
                <a:gd name="T17" fmla="*/ 466725 h 513"/>
                <a:gd name="T18" fmla="*/ 88900 w 495"/>
                <a:gd name="T19" fmla="*/ 466725 h 513"/>
                <a:gd name="T20" fmla="*/ 44450 w 495"/>
                <a:gd name="T21" fmla="*/ 500063 h 513"/>
                <a:gd name="T22" fmla="*/ 25400 w 495"/>
                <a:gd name="T23" fmla="*/ 515938 h 513"/>
                <a:gd name="T24" fmla="*/ 100013 w 495"/>
                <a:gd name="T25" fmla="*/ 585788 h 513"/>
                <a:gd name="T26" fmla="*/ 25400 w 495"/>
                <a:gd name="T27" fmla="*/ 576263 h 513"/>
                <a:gd name="T28" fmla="*/ 3175 w 495"/>
                <a:gd name="T29" fmla="*/ 609600 h 513"/>
                <a:gd name="T30" fmla="*/ 6350 w 495"/>
                <a:gd name="T31" fmla="*/ 615950 h 513"/>
                <a:gd name="T32" fmla="*/ 15875 w 495"/>
                <a:gd name="T33" fmla="*/ 615950 h 513"/>
                <a:gd name="T34" fmla="*/ 90488 w 495"/>
                <a:gd name="T35" fmla="*/ 636588 h 513"/>
                <a:gd name="T36" fmla="*/ 285750 w 495"/>
                <a:gd name="T37" fmla="*/ 790575 h 513"/>
                <a:gd name="T38" fmla="*/ 314325 w 495"/>
                <a:gd name="T39" fmla="*/ 814388 h 513"/>
                <a:gd name="T40" fmla="*/ 763588 w 495"/>
                <a:gd name="T41" fmla="*/ 188913 h 513"/>
                <a:gd name="T42" fmla="*/ 604838 w 495"/>
                <a:gd name="T43" fmla="*/ 77788 h 513"/>
                <a:gd name="T44" fmla="*/ 592138 w 495"/>
                <a:gd name="T45" fmla="*/ 0 h 513"/>
                <a:gd name="T46" fmla="*/ 603250 w 495"/>
                <a:gd name="T47" fmla="*/ 63500 h 513"/>
                <a:gd name="T48" fmla="*/ 766763 w 495"/>
                <a:gd name="T49" fmla="*/ 182563 h 513"/>
                <a:gd name="T50" fmla="*/ 785813 w 495"/>
                <a:gd name="T51" fmla="*/ 141288 h 513"/>
                <a:gd name="T52" fmla="*/ 592138 w 495"/>
                <a:gd name="T53" fmla="*/ 0 h 5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5" h="513">
                  <a:moveTo>
                    <a:pt x="381" y="49"/>
                  </a:moveTo>
                  <a:cubicBezTo>
                    <a:pt x="383" y="60"/>
                    <a:pt x="384" y="66"/>
                    <a:pt x="384" y="66"/>
                  </a:cubicBezTo>
                  <a:cubicBezTo>
                    <a:pt x="415" y="77"/>
                    <a:pt x="441" y="124"/>
                    <a:pt x="388" y="213"/>
                  </a:cubicBezTo>
                  <a:cubicBezTo>
                    <a:pt x="334" y="303"/>
                    <a:pt x="287" y="329"/>
                    <a:pt x="278" y="333"/>
                  </a:cubicBezTo>
                  <a:cubicBezTo>
                    <a:pt x="272" y="336"/>
                    <a:pt x="256" y="339"/>
                    <a:pt x="238" y="339"/>
                  </a:cubicBezTo>
                  <a:cubicBezTo>
                    <a:pt x="223" y="339"/>
                    <a:pt x="206" y="337"/>
                    <a:pt x="193" y="329"/>
                  </a:cubicBezTo>
                  <a:cubicBezTo>
                    <a:pt x="165" y="312"/>
                    <a:pt x="169" y="284"/>
                    <a:pt x="169" y="284"/>
                  </a:cubicBezTo>
                  <a:cubicBezTo>
                    <a:pt x="169" y="284"/>
                    <a:pt x="142" y="292"/>
                    <a:pt x="105" y="293"/>
                  </a:cubicBezTo>
                  <a:cubicBezTo>
                    <a:pt x="91" y="294"/>
                    <a:pt x="80" y="294"/>
                    <a:pt x="70" y="294"/>
                  </a:cubicBezTo>
                  <a:cubicBezTo>
                    <a:pt x="65" y="294"/>
                    <a:pt x="60" y="294"/>
                    <a:pt x="56" y="294"/>
                  </a:cubicBezTo>
                  <a:cubicBezTo>
                    <a:pt x="47" y="301"/>
                    <a:pt x="37" y="308"/>
                    <a:pt x="28" y="315"/>
                  </a:cubicBezTo>
                  <a:cubicBezTo>
                    <a:pt x="20" y="321"/>
                    <a:pt x="16" y="325"/>
                    <a:pt x="16" y="325"/>
                  </a:cubicBezTo>
                  <a:cubicBezTo>
                    <a:pt x="16" y="325"/>
                    <a:pt x="33" y="346"/>
                    <a:pt x="63" y="369"/>
                  </a:cubicBezTo>
                  <a:cubicBezTo>
                    <a:pt x="16" y="363"/>
                    <a:pt x="16" y="363"/>
                    <a:pt x="16" y="363"/>
                  </a:cubicBezTo>
                  <a:cubicBezTo>
                    <a:pt x="16" y="363"/>
                    <a:pt x="0" y="381"/>
                    <a:pt x="2" y="384"/>
                  </a:cubicBezTo>
                  <a:cubicBezTo>
                    <a:pt x="4" y="388"/>
                    <a:pt x="4" y="388"/>
                    <a:pt x="4" y="388"/>
                  </a:cubicBezTo>
                  <a:cubicBezTo>
                    <a:pt x="4" y="388"/>
                    <a:pt x="6" y="388"/>
                    <a:pt x="10" y="388"/>
                  </a:cubicBezTo>
                  <a:cubicBezTo>
                    <a:pt x="20" y="388"/>
                    <a:pt x="42" y="389"/>
                    <a:pt x="57" y="401"/>
                  </a:cubicBezTo>
                  <a:cubicBezTo>
                    <a:pt x="180" y="498"/>
                    <a:pt x="180" y="498"/>
                    <a:pt x="180" y="498"/>
                  </a:cubicBezTo>
                  <a:cubicBezTo>
                    <a:pt x="180" y="498"/>
                    <a:pt x="188" y="504"/>
                    <a:pt x="198" y="513"/>
                  </a:cubicBezTo>
                  <a:cubicBezTo>
                    <a:pt x="313" y="400"/>
                    <a:pt x="408" y="267"/>
                    <a:pt x="481" y="119"/>
                  </a:cubicBezTo>
                  <a:cubicBezTo>
                    <a:pt x="381" y="49"/>
                    <a:pt x="381" y="49"/>
                    <a:pt x="381" y="49"/>
                  </a:cubicBezTo>
                  <a:moveTo>
                    <a:pt x="373" y="0"/>
                  </a:moveTo>
                  <a:cubicBezTo>
                    <a:pt x="376" y="15"/>
                    <a:pt x="378" y="29"/>
                    <a:pt x="380" y="40"/>
                  </a:cubicBezTo>
                  <a:cubicBezTo>
                    <a:pt x="483" y="115"/>
                    <a:pt x="483" y="115"/>
                    <a:pt x="483" y="115"/>
                  </a:cubicBezTo>
                  <a:cubicBezTo>
                    <a:pt x="487" y="106"/>
                    <a:pt x="491" y="98"/>
                    <a:pt x="495" y="89"/>
                  </a:cubicBezTo>
                  <a:cubicBezTo>
                    <a:pt x="373" y="0"/>
                    <a:pt x="373" y="0"/>
                    <a:pt x="373" y="0"/>
                  </a:cubicBezTo>
                </a:path>
              </a:pathLst>
            </a:custGeom>
            <a:solidFill>
              <a:srgbClr val="F372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5" name="Freeform 963"/>
            <p:cNvSpPr>
              <a:spLocks/>
            </p:cNvSpPr>
            <p:nvPr/>
          </p:nvSpPr>
          <p:spPr bwMode="auto">
            <a:xfrm>
              <a:off x="6051550" y="4752976"/>
              <a:ext cx="749300" cy="774700"/>
            </a:xfrm>
            <a:custGeom>
              <a:avLst/>
              <a:gdLst>
                <a:gd name="T0" fmla="*/ 309563 w 472"/>
                <a:gd name="T1" fmla="*/ 0 h 488"/>
                <a:gd name="T2" fmla="*/ 344488 w 472"/>
                <a:gd name="T3" fmla="*/ 34925 h 488"/>
                <a:gd name="T4" fmla="*/ 373063 w 472"/>
                <a:gd name="T5" fmla="*/ 57150 h 488"/>
                <a:gd name="T6" fmla="*/ 407988 w 472"/>
                <a:gd name="T7" fmla="*/ 58738 h 488"/>
                <a:gd name="T8" fmla="*/ 423863 w 472"/>
                <a:gd name="T9" fmla="*/ 63500 h 488"/>
                <a:gd name="T10" fmla="*/ 439738 w 472"/>
                <a:gd name="T11" fmla="*/ 68263 h 488"/>
                <a:gd name="T12" fmla="*/ 450850 w 472"/>
                <a:gd name="T13" fmla="*/ 69850 h 488"/>
                <a:gd name="T14" fmla="*/ 474663 w 472"/>
                <a:gd name="T15" fmla="*/ 68263 h 488"/>
                <a:gd name="T16" fmla="*/ 598488 w 472"/>
                <a:gd name="T17" fmla="*/ 100013 h 488"/>
                <a:gd name="T18" fmla="*/ 658813 w 472"/>
                <a:gd name="T19" fmla="*/ 330200 h 488"/>
                <a:gd name="T20" fmla="*/ 665163 w 472"/>
                <a:gd name="T21" fmla="*/ 563563 h 488"/>
                <a:gd name="T22" fmla="*/ 490538 w 472"/>
                <a:gd name="T23" fmla="*/ 754063 h 488"/>
                <a:gd name="T24" fmla="*/ 355600 w 472"/>
                <a:gd name="T25" fmla="*/ 747713 h 488"/>
                <a:gd name="T26" fmla="*/ 317500 w 472"/>
                <a:gd name="T27" fmla="*/ 676275 h 488"/>
                <a:gd name="T28" fmla="*/ 215900 w 472"/>
                <a:gd name="T29" fmla="*/ 690563 h 488"/>
                <a:gd name="T30" fmla="*/ 103188 w 472"/>
                <a:gd name="T31" fmla="*/ 685800 h 488"/>
                <a:gd name="T32" fmla="*/ 44450 w 472"/>
                <a:gd name="T33" fmla="*/ 671513 h 488"/>
                <a:gd name="T34" fmla="*/ 22225 w 472"/>
                <a:gd name="T35" fmla="*/ 652463 h 488"/>
                <a:gd name="T36" fmla="*/ 12700 w 472"/>
                <a:gd name="T37" fmla="*/ 582613 h 488"/>
                <a:gd name="T38" fmla="*/ 9525 w 472"/>
                <a:gd name="T39" fmla="*/ 534988 h 488"/>
                <a:gd name="T40" fmla="*/ 9525 w 472"/>
                <a:gd name="T41" fmla="*/ 496888 h 488"/>
                <a:gd name="T42" fmla="*/ 12700 w 472"/>
                <a:gd name="T43" fmla="*/ 431800 h 488"/>
                <a:gd name="T44" fmla="*/ 17463 w 472"/>
                <a:gd name="T45" fmla="*/ 392113 h 488"/>
                <a:gd name="T46" fmla="*/ 19050 w 472"/>
                <a:gd name="T47" fmla="*/ 341313 h 488"/>
                <a:gd name="T48" fmla="*/ 17463 w 472"/>
                <a:gd name="T49" fmla="*/ 317500 h 488"/>
                <a:gd name="T50" fmla="*/ 14288 w 472"/>
                <a:gd name="T51" fmla="*/ 236538 h 488"/>
                <a:gd name="T52" fmla="*/ 109538 w 472"/>
                <a:gd name="T53" fmla="*/ 239713 h 488"/>
                <a:gd name="T54" fmla="*/ 106363 w 472"/>
                <a:gd name="T55" fmla="*/ 227013 h 488"/>
                <a:gd name="T56" fmla="*/ 101600 w 472"/>
                <a:gd name="T57" fmla="*/ 187325 h 488"/>
                <a:gd name="T58" fmla="*/ 104775 w 472"/>
                <a:gd name="T59" fmla="*/ 152400 h 488"/>
                <a:gd name="T60" fmla="*/ 101600 w 472"/>
                <a:gd name="T61" fmla="*/ 138113 h 488"/>
                <a:gd name="T62" fmla="*/ 117475 w 472"/>
                <a:gd name="T63" fmla="*/ 134938 h 488"/>
                <a:gd name="T64" fmla="*/ 111125 w 472"/>
                <a:gd name="T65" fmla="*/ 101600 h 488"/>
                <a:gd name="T66" fmla="*/ 111125 w 472"/>
                <a:gd name="T67" fmla="*/ 88900 h 488"/>
                <a:gd name="T68" fmla="*/ 111125 w 472"/>
                <a:gd name="T69" fmla="*/ 88900 h 488"/>
                <a:gd name="T70" fmla="*/ 142875 w 472"/>
                <a:gd name="T71" fmla="*/ 55563 h 488"/>
                <a:gd name="T72" fmla="*/ 206375 w 472"/>
                <a:gd name="T73" fmla="*/ 26988 h 488"/>
                <a:gd name="T74" fmla="*/ 236538 w 472"/>
                <a:gd name="T75" fmla="*/ 28575 h 488"/>
                <a:gd name="T76" fmla="*/ 265113 w 472"/>
                <a:gd name="T77" fmla="*/ 30163 h 488"/>
                <a:gd name="T78" fmla="*/ 290513 w 472"/>
                <a:gd name="T79" fmla="*/ 44450 h 488"/>
                <a:gd name="T80" fmla="*/ 303213 w 472"/>
                <a:gd name="T81" fmla="*/ 52388 h 488"/>
                <a:gd name="T82" fmla="*/ 319088 w 472"/>
                <a:gd name="T83" fmla="*/ 33338 h 488"/>
                <a:gd name="T84" fmla="*/ 309563 w 472"/>
                <a:gd name="T85" fmla="*/ 0 h 4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2" h="488">
                  <a:moveTo>
                    <a:pt x="195" y="0"/>
                  </a:moveTo>
                  <a:cubicBezTo>
                    <a:pt x="217" y="22"/>
                    <a:pt x="217" y="22"/>
                    <a:pt x="217" y="22"/>
                  </a:cubicBezTo>
                  <a:cubicBezTo>
                    <a:pt x="229" y="16"/>
                    <a:pt x="235" y="36"/>
                    <a:pt x="235" y="36"/>
                  </a:cubicBezTo>
                  <a:cubicBezTo>
                    <a:pt x="243" y="28"/>
                    <a:pt x="253" y="35"/>
                    <a:pt x="257" y="37"/>
                  </a:cubicBezTo>
                  <a:cubicBezTo>
                    <a:pt x="260" y="40"/>
                    <a:pt x="262" y="42"/>
                    <a:pt x="267" y="40"/>
                  </a:cubicBezTo>
                  <a:cubicBezTo>
                    <a:pt x="272" y="37"/>
                    <a:pt x="272" y="41"/>
                    <a:pt x="277" y="43"/>
                  </a:cubicBezTo>
                  <a:cubicBezTo>
                    <a:pt x="281" y="46"/>
                    <a:pt x="281" y="47"/>
                    <a:pt x="284" y="44"/>
                  </a:cubicBezTo>
                  <a:cubicBezTo>
                    <a:pt x="287" y="41"/>
                    <a:pt x="299" y="43"/>
                    <a:pt x="299" y="43"/>
                  </a:cubicBezTo>
                  <a:cubicBezTo>
                    <a:pt x="355" y="26"/>
                    <a:pt x="377" y="63"/>
                    <a:pt x="377" y="63"/>
                  </a:cubicBezTo>
                  <a:cubicBezTo>
                    <a:pt x="397" y="77"/>
                    <a:pt x="415" y="208"/>
                    <a:pt x="415" y="208"/>
                  </a:cubicBezTo>
                  <a:cubicBezTo>
                    <a:pt x="446" y="219"/>
                    <a:pt x="472" y="266"/>
                    <a:pt x="419" y="355"/>
                  </a:cubicBezTo>
                  <a:cubicBezTo>
                    <a:pt x="365" y="445"/>
                    <a:pt x="318" y="471"/>
                    <a:pt x="309" y="475"/>
                  </a:cubicBezTo>
                  <a:cubicBezTo>
                    <a:pt x="299" y="480"/>
                    <a:pt x="252" y="488"/>
                    <a:pt x="224" y="471"/>
                  </a:cubicBezTo>
                  <a:cubicBezTo>
                    <a:pt x="196" y="454"/>
                    <a:pt x="200" y="426"/>
                    <a:pt x="200" y="426"/>
                  </a:cubicBezTo>
                  <a:cubicBezTo>
                    <a:pt x="200" y="426"/>
                    <a:pt x="173" y="434"/>
                    <a:pt x="136" y="435"/>
                  </a:cubicBezTo>
                  <a:cubicBezTo>
                    <a:pt x="99" y="436"/>
                    <a:pt x="75" y="437"/>
                    <a:pt x="65" y="432"/>
                  </a:cubicBezTo>
                  <a:cubicBezTo>
                    <a:pt x="54" y="427"/>
                    <a:pt x="36" y="423"/>
                    <a:pt x="28" y="423"/>
                  </a:cubicBezTo>
                  <a:cubicBezTo>
                    <a:pt x="19" y="423"/>
                    <a:pt x="17" y="422"/>
                    <a:pt x="14" y="411"/>
                  </a:cubicBezTo>
                  <a:cubicBezTo>
                    <a:pt x="12" y="400"/>
                    <a:pt x="6" y="382"/>
                    <a:pt x="8" y="367"/>
                  </a:cubicBezTo>
                  <a:cubicBezTo>
                    <a:pt x="11" y="352"/>
                    <a:pt x="5" y="351"/>
                    <a:pt x="6" y="337"/>
                  </a:cubicBezTo>
                  <a:cubicBezTo>
                    <a:pt x="6" y="322"/>
                    <a:pt x="13" y="332"/>
                    <a:pt x="6" y="313"/>
                  </a:cubicBezTo>
                  <a:cubicBezTo>
                    <a:pt x="0" y="293"/>
                    <a:pt x="3" y="283"/>
                    <a:pt x="8" y="272"/>
                  </a:cubicBezTo>
                  <a:cubicBezTo>
                    <a:pt x="13" y="260"/>
                    <a:pt x="14" y="259"/>
                    <a:pt x="11" y="247"/>
                  </a:cubicBezTo>
                  <a:cubicBezTo>
                    <a:pt x="9" y="236"/>
                    <a:pt x="2" y="228"/>
                    <a:pt x="12" y="215"/>
                  </a:cubicBezTo>
                  <a:cubicBezTo>
                    <a:pt x="22" y="202"/>
                    <a:pt x="12" y="210"/>
                    <a:pt x="11" y="200"/>
                  </a:cubicBezTo>
                  <a:cubicBezTo>
                    <a:pt x="10" y="189"/>
                    <a:pt x="9" y="149"/>
                    <a:pt x="9" y="149"/>
                  </a:cubicBezTo>
                  <a:cubicBezTo>
                    <a:pt x="21" y="138"/>
                    <a:pt x="69" y="151"/>
                    <a:pt x="69" y="151"/>
                  </a:cubicBezTo>
                  <a:cubicBezTo>
                    <a:pt x="69" y="151"/>
                    <a:pt x="67" y="143"/>
                    <a:pt x="67" y="143"/>
                  </a:cubicBezTo>
                  <a:cubicBezTo>
                    <a:pt x="66" y="143"/>
                    <a:pt x="62" y="135"/>
                    <a:pt x="64" y="118"/>
                  </a:cubicBezTo>
                  <a:cubicBezTo>
                    <a:pt x="66" y="102"/>
                    <a:pt x="67" y="101"/>
                    <a:pt x="66" y="96"/>
                  </a:cubicBezTo>
                  <a:cubicBezTo>
                    <a:pt x="64" y="91"/>
                    <a:pt x="64" y="87"/>
                    <a:pt x="64" y="87"/>
                  </a:cubicBezTo>
                  <a:cubicBezTo>
                    <a:pt x="64" y="87"/>
                    <a:pt x="72" y="87"/>
                    <a:pt x="74" y="85"/>
                  </a:cubicBezTo>
                  <a:cubicBezTo>
                    <a:pt x="67" y="80"/>
                    <a:pt x="58" y="65"/>
                    <a:pt x="70" y="64"/>
                  </a:cubicBezTo>
                  <a:cubicBezTo>
                    <a:pt x="70" y="56"/>
                    <a:pt x="70" y="56"/>
                    <a:pt x="70" y="56"/>
                  </a:cubicBezTo>
                  <a:cubicBezTo>
                    <a:pt x="70" y="56"/>
                    <a:pt x="66" y="58"/>
                    <a:pt x="70" y="56"/>
                  </a:cubicBezTo>
                  <a:cubicBezTo>
                    <a:pt x="74" y="54"/>
                    <a:pt x="67" y="44"/>
                    <a:pt x="90" y="35"/>
                  </a:cubicBezTo>
                  <a:cubicBezTo>
                    <a:pt x="112" y="26"/>
                    <a:pt x="126" y="17"/>
                    <a:pt x="130" y="17"/>
                  </a:cubicBezTo>
                  <a:cubicBezTo>
                    <a:pt x="135" y="18"/>
                    <a:pt x="147" y="19"/>
                    <a:pt x="149" y="18"/>
                  </a:cubicBezTo>
                  <a:cubicBezTo>
                    <a:pt x="150" y="18"/>
                    <a:pt x="163" y="17"/>
                    <a:pt x="167" y="19"/>
                  </a:cubicBezTo>
                  <a:cubicBezTo>
                    <a:pt x="170" y="21"/>
                    <a:pt x="177" y="27"/>
                    <a:pt x="183" y="28"/>
                  </a:cubicBezTo>
                  <a:cubicBezTo>
                    <a:pt x="189" y="30"/>
                    <a:pt x="189" y="33"/>
                    <a:pt x="191" y="33"/>
                  </a:cubicBezTo>
                  <a:cubicBezTo>
                    <a:pt x="194" y="33"/>
                    <a:pt x="202" y="30"/>
                    <a:pt x="201" y="21"/>
                  </a:cubicBezTo>
                  <a:cubicBezTo>
                    <a:pt x="201" y="13"/>
                    <a:pt x="201" y="6"/>
                    <a:pt x="19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6" name="Freeform 964"/>
            <p:cNvSpPr>
              <a:spLocks/>
            </p:cNvSpPr>
            <p:nvPr/>
          </p:nvSpPr>
          <p:spPr bwMode="auto">
            <a:xfrm>
              <a:off x="6223000" y="4678363"/>
              <a:ext cx="149225" cy="127000"/>
            </a:xfrm>
            <a:custGeom>
              <a:avLst/>
              <a:gdLst>
                <a:gd name="T0" fmla="*/ 58738 w 94"/>
                <a:gd name="T1" fmla="*/ 0 h 80"/>
                <a:gd name="T2" fmla="*/ 36513 w 94"/>
                <a:gd name="T3" fmla="*/ 12700 h 80"/>
                <a:gd name="T4" fmla="*/ 23813 w 94"/>
                <a:gd name="T5" fmla="*/ 28575 h 80"/>
                <a:gd name="T6" fmla="*/ 14288 w 94"/>
                <a:gd name="T7" fmla="*/ 77788 h 80"/>
                <a:gd name="T8" fmla="*/ 15875 w 94"/>
                <a:gd name="T9" fmla="*/ 77788 h 80"/>
                <a:gd name="T10" fmla="*/ 22225 w 94"/>
                <a:gd name="T11" fmla="*/ 74613 h 80"/>
                <a:gd name="T12" fmla="*/ 28575 w 94"/>
                <a:gd name="T13" fmla="*/ 80963 h 80"/>
                <a:gd name="T14" fmla="*/ 38100 w 94"/>
                <a:gd name="T15" fmla="*/ 74613 h 80"/>
                <a:gd name="T16" fmla="*/ 33338 w 94"/>
                <a:gd name="T17" fmla="*/ 101600 h 80"/>
                <a:gd name="T18" fmla="*/ 34925 w 94"/>
                <a:gd name="T19" fmla="*/ 101600 h 80"/>
                <a:gd name="T20" fmla="*/ 34925 w 94"/>
                <a:gd name="T21" fmla="*/ 101600 h 80"/>
                <a:gd name="T22" fmla="*/ 36513 w 94"/>
                <a:gd name="T23" fmla="*/ 101600 h 80"/>
                <a:gd name="T24" fmla="*/ 42863 w 94"/>
                <a:gd name="T25" fmla="*/ 101600 h 80"/>
                <a:gd name="T26" fmla="*/ 50800 w 94"/>
                <a:gd name="T27" fmla="*/ 103188 h 80"/>
                <a:gd name="T28" fmla="*/ 53975 w 94"/>
                <a:gd name="T29" fmla="*/ 98425 h 80"/>
                <a:gd name="T30" fmla="*/ 63500 w 94"/>
                <a:gd name="T31" fmla="*/ 103188 h 80"/>
                <a:gd name="T32" fmla="*/ 84138 w 94"/>
                <a:gd name="T33" fmla="*/ 101600 h 80"/>
                <a:gd name="T34" fmla="*/ 122238 w 94"/>
                <a:gd name="T35" fmla="*/ 112713 h 80"/>
                <a:gd name="T36" fmla="*/ 104775 w 94"/>
                <a:gd name="T37" fmla="*/ 107950 h 80"/>
                <a:gd name="T38" fmla="*/ 98425 w 94"/>
                <a:gd name="T39" fmla="*/ 107950 h 80"/>
                <a:gd name="T40" fmla="*/ 101600 w 94"/>
                <a:gd name="T41" fmla="*/ 111125 h 80"/>
                <a:gd name="T42" fmla="*/ 120650 w 94"/>
                <a:gd name="T43" fmla="*/ 119063 h 80"/>
                <a:gd name="T44" fmla="*/ 125413 w 94"/>
                <a:gd name="T45" fmla="*/ 122238 h 80"/>
                <a:gd name="T46" fmla="*/ 133350 w 94"/>
                <a:gd name="T47" fmla="*/ 127000 h 80"/>
                <a:gd name="T48" fmla="*/ 138113 w 94"/>
                <a:gd name="T49" fmla="*/ 125413 h 80"/>
                <a:gd name="T50" fmla="*/ 147638 w 94"/>
                <a:gd name="T51" fmla="*/ 107950 h 80"/>
                <a:gd name="T52" fmla="*/ 147638 w 94"/>
                <a:gd name="T53" fmla="*/ 98425 h 80"/>
                <a:gd name="T54" fmla="*/ 146050 w 94"/>
                <a:gd name="T55" fmla="*/ 93663 h 80"/>
                <a:gd name="T56" fmla="*/ 146050 w 94"/>
                <a:gd name="T57" fmla="*/ 88900 h 80"/>
                <a:gd name="T58" fmla="*/ 138113 w 94"/>
                <a:gd name="T59" fmla="*/ 74613 h 80"/>
                <a:gd name="T60" fmla="*/ 146050 w 94"/>
                <a:gd name="T61" fmla="*/ 82550 h 80"/>
                <a:gd name="T62" fmla="*/ 146050 w 94"/>
                <a:gd name="T63" fmla="*/ 41275 h 80"/>
                <a:gd name="T64" fmla="*/ 131763 w 94"/>
                <a:gd name="T65" fmla="*/ 25400 h 80"/>
                <a:gd name="T66" fmla="*/ 128588 w 94"/>
                <a:gd name="T67" fmla="*/ 26988 h 80"/>
                <a:gd name="T68" fmla="*/ 58738 w 94"/>
                <a:gd name="T69" fmla="*/ 0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4" h="80">
                  <a:moveTo>
                    <a:pt x="37" y="0"/>
                  </a:moveTo>
                  <a:cubicBezTo>
                    <a:pt x="23" y="8"/>
                    <a:pt x="23" y="8"/>
                    <a:pt x="23" y="8"/>
                  </a:cubicBezTo>
                  <a:cubicBezTo>
                    <a:pt x="23" y="8"/>
                    <a:pt x="18" y="10"/>
                    <a:pt x="15" y="18"/>
                  </a:cubicBezTo>
                  <a:cubicBezTo>
                    <a:pt x="15" y="18"/>
                    <a:pt x="0" y="44"/>
                    <a:pt x="9" y="49"/>
                  </a:cubicBezTo>
                  <a:cubicBezTo>
                    <a:pt x="9" y="49"/>
                    <a:pt x="9" y="49"/>
                    <a:pt x="10" y="49"/>
                  </a:cubicBezTo>
                  <a:cubicBezTo>
                    <a:pt x="12" y="49"/>
                    <a:pt x="13" y="49"/>
                    <a:pt x="14" y="47"/>
                  </a:cubicBezTo>
                  <a:cubicBezTo>
                    <a:pt x="14" y="47"/>
                    <a:pt x="15" y="51"/>
                    <a:pt x="18" y="51"/>
                  </a:cubicBezTo>
                  <a:cubicBezTo>
                    <a:pt x="19" y="51"/>
                    <a:pt x="21" y="50"/>
                    <a:pt x="24" y="47"/>
                  </a:cubicBezTo>
                  <a:cubicBezTo>
                    <a:pt x="24" y="47"/>
                    <a:pt x="16" y="59"/>
                    <a:pt x="21" y="64"/>
                  </a:cubicBezTo>
                  <a:cubicBezTo>
                    <a:pt x="22" y="64"/>
                    <a:pt x="22" y="64"/>
                    <a:pt x="22" y="64"/>
                  </a:cubicBezTo>
                  <a:cubicBezTo>
                    <a:pt x="22" y="64"/>
                    <a:pt x="22" y="64"/>
                    <a:pt x="22" y="64"/>
                  </a:cubicBezTo>
                  <a:cubicBezTo>
                    <a:pt x="23" y="64"/>
                    <a:pt x="23" y="64"/>
                    <a:pt x="23" y="64"/>
                  </a:cubicBezTo>
                  <a:cubicBezTo>
                    <a:pt x="24" y="64"/>
                    <a:pt x="25" y="64"/>
                    <a:pt x="27" y="64"/>
                  </a:cubicBezTo>
                  <a:cubicBezTo>
                    <a:pt x="29" y="64"/>
                    <a:pt x="30" y="64"/>
                    <a:pt x="32" y="65"/>
                  </a:cubicBezTo>
                  <a:cubicBezTo>
                    <a:pt x="33" y="64"/>
                    <a:pt x="33" y="63"/>
                    <a:pt x="34" y="62"/>
                  </a:cubicBezTo>
                  <a:cubicBezTo>
                    <a:pt x="40" y="65"/>
                    <a:pt x="40" y="65"/>
                    <a:pt x="40" y="65"/>
                  </a:cubicBezTo>
                  <a:cubicBezTo>
                    <a:pt x="43" y="64"/>
                    <a:pt x="48" y="64"/>
                    <a:pt x="53" y="64"/>
                  </a:cubicBezTo>
                  <a:cubicBezTo>
                    <a:pt x="61" y="64"/>
                    <a:pt x="71" y="65"/>
                    <a:pt x="77" y="71"/>
                  </a:cubicBezTo>
                  <a:cubicBezTo>
                    <a:pt x="77" y="71"/>
                    <a:pt x="71" y="68"/>
                    <a:pt x="66" y="68"/>
                  </a:cubicBezTo>
                  <a:cubicBezTo>
                    <a:pt x="64" y="68"/>
                    <a:pt x="63" y="68"/>
                    <a:pt x="62" y="68"/>
                  </a:cubicBezTo>
                  <a:cubicBezTo>
                    <a:pt x="63" y="69"/>
                    <a:pt x="63" y="69"/>
                    <a:pt x="64" y="70"/>
                  </a:cubicBezTo>
                  <a:cubicBezTo>
                    <a:pt x="67" y="71"/>
                    <a:pt x="71" y="73"/>
                    <a:pt x="76" y="75"/>
                  </a:cubicBezTo>
                  <a:cubicBezTo>
                    <a:pt x="77" y="76"/>
                    <a:pt x="79" y="77"/>
                    <a:pt x="79" y="77"/>
                  </a:cubicBezTo>
                  <a:cubicBezTo>
                    <a:pt x="81" y="78"/>
                    <a:pt x="83" y="79"/>
                    <a:pt x="84" y="80"/>
                  </a:cubicBezTo>
                  <a:cubicBezTo>
                    <a:pt x="85" y="80"/>
                    <a:pt x="86" y="79"/>
                    <a:pt x="87" y="79"/>
                  </a:cubicBezTo>
                  <a:cubicBezTo>
                    <a:pt x="90" y="78"/>
                    <a:pt x="94" y="75"/>
                    <a:pt x="93" y="68"/>
                  </a:cubicBezTo>
                  <a:cubicBezTo>
                    <a:pt x="93" y="66"/>
                    <a:pt x="93" y="64"/>
                    <a:pt x="93" y="62"/>
                  </a:cubicBezTo>
                  <a:cubicBezTo>
                    <a:pt x="93" y="61"/>
                    <a:pt x="92" y="60"/>
                    <a:pt x="92" y="59"/>
                  </a:cubicBezTo>
                  <a:cubicBezTo>
                    <a:pt x="92" y="59"/>
                    <a:pt x="92" y="58"/>
                    <a:pt x="92" y="56"/>
                  </a:cubicBezTo>
                  <a:cubicBezTo>
                    <a:pt x="91" y="53"/>
                    <a:pt x="90" y="50"/>
                    <a:pt x="87" y="47"/>
                  </a:cubicBezTo>
                  <a:cubicBezTo>
                    <a:pt x="92" y="52"/>
                    <a:pt x="92" y="52"/>
                    <a:pt x="92" y="52"/>
                  </a:cubicBezTo>
                  <a:cubicBezTo>
                    <a:pt x="93" y="44"/>
                    <a:pt x="94" y="29"/>
                    <a:pt x="92" y="26"/>
                  </a:cubicBezTo>
                  <a:cubicBezTo>
                    <a:pt x="89" y="22"/>
                    <a:pt x="87" y="16"/>
                    <a:pt x="83" y="16"/>
                  </a:cubicBezTo>
                  <a:cubicBezTo>
                    <a:pt x="82" y="16"/>
                    <a:pt x="81" y="17"/>
                    <a:pt x="81" y="17"/>
                  </a:cubicBezTo>
                  <a:cubicBezTo>
                    <a:pt x="37" y="0"/>
                    <a:pt x="37" y="0"/>
                    <a:pt x="37" y="0"/>
                  </a:cubicBezTo>
                </a:path>
              </a:pathLst>
            </a:custGeom>
            <a:solidFill>
              <a:srgbClr val="F372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7" name="Freeform 965"/>
            <p:cNvSpPr>
              <a:spLocks noEditPoints="1"/>
            </p:cNvSpPr>
            <p:nvPr/>
          </p:nvSpPr>
          <p:spPr bwMode="auto">
            <a:xfrm>
              <a:off x="6256338" y="4752976"/>
              <a:ext cx="119063" cy="50800"/>
            </a:xfrm>
            <a:custGeom>
              <a:avLst/>
              <a:gdLst>
                <a:gd name="T0" fmla="*/ 87313 w 75"/>
                <a:gd name="T1" fmla="*/ 44450 h 32"/>
                <a:gd name="T2" fmla="*/ 92075 w 75"/>
                <a:gd name="T3" fmla="*/ 47625 h 32"/>
                <a:gd name="T4" fmla="*/ 87313 w 75"/>
                <a:gd name="T5" fmla="*/ 44450 h 32"/>
                <a:gd name="T6" fmla="*/ 65088 w 75"/>
                <a:gd name="T7" fmla="*/ 33338 h 32"/>
                <a:gd name="T8" fmla="*/ 65088 w 75"/>
                <a:gd name="T9" fmla="*/ 34925 h 32"/>
                <a:gd name="T10" fmla="*/ 68263 w 75"/>
                <a:gd name="T11" fmla="*/ 36513 h 32"/>
                <a:gd name="T12" fmla="*/ 65088 w 75"/>
                <a:gd name="T13" fmla="*/ 33338 h 32"/>
                <a:gd name="T14" fmla="*/ 1588 w 75"/>
                <a:gd name="T15" fmla="*/ 26988 h 32"/>
                <a:gd name="T16" fmla="*/ 0 w 75"/>
                <a:gd name="T17" fmla="*/ 26988 h 32"/>
                <a:gd name="T18" fmla="*/ 1588 w 75"/>
                <a:gd name="T19" fmla="*/ 28575 h 32"/>
                <a:gd name="T20" fmla="*/ 3175 w 75"/>
                <a:gd name="T21" fmla="*/ 26988 h 32"/>
                <a:gd name="T22" fmla="*/ 1588 w 75"/>
                <a:gd name="T23" fmla="*/ 26988 h 32"/>
                <a:gd name="T24" fmla="*/ 1588 w 75"/>
                <a:gd name="T25" fmla="*/ 26988 h 32"/>
                <a:gd name="T26" fmla="*/ 114300 w 75"/>
                <a:gd name="T27" fmla="*/ 23813 h 32"/>
                <a:gd name="T28" fmla="*/ 114300 w 75"/>
                <a:gd name="T29" fmla="*/ 33338 h 32"/>
                <a:gd name="T30" fmla="*/ 104775 w 75"/>
                <a:gd name="T31" fmla="*/ 50800 h 32"/>
                <a:gd name="T32" fmla="*/ 114300 w 75"/>
                <a:gd name="T33" fmla="*/ 23813 h 32"/>
                <a:gd name="T34" fmla="*/ 104775 w 75"/>
                <a:gd name="T35" fmla="*/ 0 h 32"/>
                <a:gd name="T36" fmla="*/ 112713 w 75"/>
                <a:gd name="T37" fmla="*/ 14288 h 32"/>
                <a:gd name="T38" fmla="*/ 112713 w 75"/>
                <a:gd name="T39" fmla="*/ 7938 h 32"/>
                <a:gd name="T40" fmla="*/ 104775 w 75"/>
                <a:gd name="T41" fmla="*/ 0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32">
                  <a:moveTo>
                    <a:pt x="55" y="28"/>
                  </a:moveTo>
                  <a:cubicBezTo>
                    <a:pt x="56" y="29"/>
                    <a:pt x="57" y="30"/>
                    <a:pt x="58" y="30"/>
                  </a:cubicBezTo>
                  <a:cubicBezTo>
                    <a:pt x="58" y="30"/>
                    <a:pt x="56" y="29"/>
                    <a:pt x="55" y="28"/>
                  </a:cubicBezTo>
                  <a:moveTo>
                    <a:pt x="41" y="21"/>
                  </a:moveTo>
                  <a:cubicBezTo>
                    <a:pt x="41" y="22"/>
                    <a:pt x="41" y="22"/>
                    <a:pt x="41" y="22"/>
                  </a:cubicBezTo>
                  <a:cubicBezTo>
                    <a:pt x="41" y="22"/>
                    <a:pt x="42" y="22"/>
                    <a:pt x="43" y="23"/>
                  </a:cubicBezTo>
                  <a:cubicBezTo>
                    <a:pt x="42" y="22"/>
                    <a:pt x="42" y="22"/>
                    <a:pt x="41" y="21"/>
                  </a:cubicBezTo>
                  <a:moveTo>
                    <a:pt x="1" y="17"/>
                  </a:moveTo>
                  <a:cubicBezTo>
                    <a:pt x="1" y="17"/>
                    <a:pt x="1" y="17"/>
                    <a:pt x="0" y="17"/>
                  </a:cubicBezTo>
                  <a:cubicBezTo>
                    <a:pt x="0" y="17"/>
                    <a:pt x="1" y="18"/>
                    <a:pt x="1" y="18"/>
                  </a:cubicBezTo>
                  <a:cubicBezTo>
                    <a:pt x="1" y="18"/>
                    <a:pt x="2" y="17"/>
                    <a:pt x="2" y="17"/>
                  </a:cubicBezTo>
                  <a:cubicBezTo>
                    <a:pt x="2" y="17"/>
                    <a:pt x="2" y="17"/>
                    <a:pt x="1" y="17"/>
                  </a:cubicBezTo>
                  <a:cubicBezTo>
                    <a:pt x="1" y="17"/>
                    <a:pt x="1" y="17"/>
                    <a:pt x="1" y="17"/>
                  </a:cubicBezTo>
                  <a:moveTo>
                    <a:pt x="72" y="15"/>
                  </a:moveTo>
                  <a:cubicBezTo>
                    <a:pt x="72" y="17"/>
                    <a:pt x="72" y="19"/>
                    <a:pt x="72" y="21"/>
                  </a:cubicBezTo>
                  <a:cubicBezTo>
                    <a:pt x="73" y="28"/>
                    <a:pt x="69" y="31"/>
                    <a:pt x="66" y="32"/>
                  </a:cubicBezTo>
                  <a:cubicBezTo>
                    <a:pt x="70" y="31"/>
                    <a:pt x="75" y="26"/>
                    <a:pt x="72" y="15"/>
                  </a:cubicBezTo>
                  <a:moveTo>
                    <a:pt x="66" y="0"/>
                  </a:moveTo>
                  <a:cubicBezTo>
                    <a:pt x="69" y="3"/>
                    <a:pt x="70" y="6"/>
                    <a:pt x="71" y="9"/>
                  </a:cubicBezTo>
                  <a:cubicBezTo>
                    <a:pt x="71" y="8"/>
                    <a:pt x="71" y="7"/>
                    <a:pt x="71" y="5"/>
                  </a:cubicBezTo>
                  <a:cubicBezTo>
                    <a:pt x="66" y="0"/>
                    <a:pt x="66" y="0"/>
                    <a:pt x="66" y="0"/>
                  </a:cubicBezTo>
                </a:path>
              </a:pathLst>
            </a:custGeom>
            <a:solidFill>
              <a:srgbClr val="F99F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8" name="Freeform 966"/>
            <p:cNvSpPr>
              <a:spLocks/>
            </p:cNvSpPr>
            <p:nvPr/>
          </p:nvSpPr>
          <p:spPr bwMode="auto">
            <a:xfrm>
              <a:off x="6111875" y="4768851"/>
              <a:ext cx="109538" cy="222250"/>
            </a:xfrm>
            <a:custGeom>
              <a:avLst/>
              <a:gdLst>
                <a:gd name="T0" fmla="*/ 52388 w 69"/>
                <a:gd name="T1" fmla="*/ 0 h 140"/>
                <a:gd name="T2" fmla="*/ 41275 w 69"/>
                <a:gd name="T3" fmla="*/ 15875 h 140"/>
                <a:gd name="T4" fmla="*/ 34925 w 69"/>
                <a:gd name="T5" fmla="*/ 42863 h 140"/>
                <a:gd name="T6" fmla="*/ 22225 w 69"/>
                <a:gd name="T7" fmla="*/ 93663 h 140"/>
                <a:gd name="T8" fmla="*/ 4763 w 69"/>
                <a:gd name="T9" fmla="*/ 214313 h 140"/>
                <a:gd name="T10" fmla="*/ 46038 w 69"/>
                <a:gd name="T11" fmla="*/ 222250 h 140"/>
                <a:gd name="T12" fmla="*/ 49213 w 69"/>
                <a:gd name="T13" fmla="*/ 222250 h 140"/>
                <a:gd name="T14" fmla="*/ 49213 w 69"/>
                <a:gd name="T15" fmla="*/ 220663 h 140"/>
                <a:gd name="T16" fmla="*/ 46038 w 69"/>
                <a:gd name="T17" fmla="*/ 211138 h 140"/>
                <a:gd name="T18" fmla="*/ 41275 w 69"/>
                <a:gd name="T19" fmla="*/ 201613 h 140"/>
                <a:gd name="T20" fmla="*/ 39688 w 69"/>
                <a:gd name="T21" fmla="*/ 196850 h 140"/>
                <a:gd name="T22" fmla="*/ 38100 w 69"/>
                <a:gd name="T23" fmla="*/ 171450 h 140"/>
                <a:gd name="T24" fmla="*/ 44450 w 69"/>
                <a:gd name="T25" fmla="*/ 146050 h 140"/>
                <a:gd name="T26" fmla="*/ 44450 w 69"/>
                <a:gd name="T27" fmla="*/ 136525 h 140"/>
                <a:gd name="T28" fmla="*/ 44450 w 69"/>
                <a:gd name="T29" fmla="*/ 134938 h 140"/>
                <a:gd name="T30" fmla="*/ 39688 w 69"/>
                <a:gd name="T31" fmla="*/ 114300 h 140"/>
                <a:gd name="T32" fmla="*/ 47625 w 69"/>
                <a:gd name="T33" fmla="*/ 122238 h 140"/>
                <a:gd name="T34" fmla="*/ 50800 w 69"/>
                <a:gd name="T35" fmla="*/ 122238 h 140"/>
                <a:gd name="T36" fmla="*/ 47625 w 69"/>
                <a:gd name="T37" fmla="*/ 114300 h 140"/>
                <a:gd name="T38" fmla="*/ 41275 w 69"/>
                <a:gd name="T39" fmla="*/ 95250 h 140"/>
                <a:gd name="T40" fmla="*/ 41275 w 69"/>
                <a:gd name="T41" fmla="*/ 93663 h 140"/>
                <a:gd name="T42" fmla="*/ 50800 w 69"/>
                <a:gd name="T43" fmla="*/ 85725 h 140"/>
                <a:gd name="T44" fmla="*/ 50800 w 69"/>
                <a:gd name="T45" fmla="*/ 85725 h 140"/>
                <a:gd name="T46" fmla="*/ 50800 w 69"/>
                <a:gd name="T47" fmla="*/ 85725 h 140"/>
                <a:gd name="T48" fmla="*/ 50800 w 69"/>
                <a:gd name="T49" fmla="*/ 76200 h 140"/>
                <a:gd name="T50" fmla="*/ 47625 w 69"/>
                <a:gd name="T51" fmla="*/ 74613 h 140"/>
                <a:gd name="T52" fmla="*/ 46038 w 69"/>
                <a:gd name="T53" fmla="*/ 76200 h 140"/>
                <a:gd name="T54" fmla="*/ 52388 w 69"/>
                <a:gd name="T55" fmla="*/ 71438 h 140"/>
                <a:gd name="T56" fmla="*/ 57150 w 69"/>
                <a:gd name="T57" fmla="*/ 57150 h 140"/>
                <a:gd name="T58" fmla="*/ 58738 w 69"/>
                <a:gd name="T59" fmla="*/ 55563 h 140"/>
                <a:gd name="T60" fmla="*/ 98425 w 69"/>
                <a:gd name="T61" fmla="*/ 30163 h 140"/>
                <a:gd name="T62" fmla="*/ 98425 w 69"/>
                <a:gd name="T63" fmla="*/ 3175 h 140"/>
                <a:gd name="T64" fmla="*/ 88900 w 69"/>
                <a:gd name="T65" fmla="*/ 12700 h 140"/>
                <a:gd name="T66" fmla="*/ 71438 w 69"/>
                <a:gd name="T67" fmla="*/ 26988 h 140"/>
                <a:gd name="T68" fmla="*/ 55563 w 69"/>
                <a:gd name="T69" fmla="*/ 55563 h 140"/>
                <a:gd name="T70" fmla="*/ 57150 w 69"/>
                <a:gd name="T71" fmla="*/ 23813 h 140"/>
                <a:gd name="T72" fmla="*/ 53975 w 69"/>
                <a:gd name="T73" fmla="*/ 0 h 140"/>
                <a:gd name="T74" fmla="*/ 52388 w 69"/>
                <a:gd name="T75" fmla="*/ 0 h 1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9" h="140">
                  <a:moveTo>
                    <a:pt x="33" y="0"/>
                  </a:moveTo>
                  <a:cubicBezTo>
                    <a:pt x="31" y="0"/>
                    <a:pt x="27" y="1"/>
                    <a:pt x="26" y="10"/>
                  </a:cubicBezTo>
                  <a:cubicBezTo>
                    <a:pt x="26" y="10"/>
                    <a:pt x="25" y="23"/>
                    <a:pt x="22" y="27"/>
                  </a:cubicBezTo>
                  <a:cubicBezTo>
                    <a:pt x="20" y="32"/>
                    <a:pt x="18" y="45"/>
                    <a:pt x="14" y="59"/>
                  </a:cubicBezTo>
                  <a:cubicBezTo>
                    <a:pt x="11" y="72"/>
                    <a:pt x="0" y="119"/>
                    <a:pt x="3" y="135"/>
                  </a:cubicBezTo>
                  <a:cubicBezTo>
                    <a:pt x="14" y="137"/>
                    <a:pt x="25" y="139"/>
                    <a:pt x="29" y="140"/>
                  </a:cubicBezTo>
                  <a:cubicBezTo>
                    <a:pt x="30" y="140"/>
                    <a:pt x="30" y="140"/>
                    <a:pt x="31" y="140"/>
                  </a:cubicBezTo>
                  <a:cubicBezTo>
                    <a:pt x="31" y="140"/>
                    <a:pt x="31" y="139"/>
                    <a:pt x="31" y="139"/>
                  </a:cubicBezTo>
                  <a:cubicBezTo>
                    <a:pt x="30" y="136"/>
                    <a:pt x="29" y="133"/>
                    <a:pt x="29" y="133"/>
                  </a:cubicBezTo>
                  <a:cubicBezTo>
                    <a:pt x="29" y="133"/>
                    <a:pt x="27" y="131"/>
                    <a:pt x="26" y="127"/>
                  </a:cubicBezTo>
                  <a:cubicBezTo>
                    <a:pt x="26" y="126"/>
                    <a:pt x="25" y="125"/>
                    <a:pt x="25" y="124"/>
                  </a:cubicBezTo>
                  <a:cubicBezTo>
                    <a:pt x="22" y="120"/>
                    <a:pt x="20" y="115"/>
                    <a:pt x="24" y="108"/>
                  </a:cubicBezTo>
                  <a:cubicBezTo>
                    <a:pt x="27" y="103"/>
                    <a:pt x="27" y="97"/>
                    <a:pt x="28" y="92"/>
                  </a:cubicBezTo>
                  <a:cubicBezTo>
                    <a:pt x="29" y="90"/>
                    <a:pt x="29" y="88"/>
                    <a:pt x="28" y="86"/>
                  </a:cubicBezTo>
                  <a:cubicBezTo>
                    <a:pt x="28" y="85"/>
                    <a:pt x="28" y="85"/>
                    <a:pt x="28" y="85"/>
                  </a:cubicBezTo>
                  <a:cubicBezTo>
                    <a:pt x="25" y="80"/>
                    <a:pt x="20" y="75"/>
                    <a:pt x="25" y="72"/>
                  </a:cubicBezTo>
                  <a:cubicBezTo>
                    <a:pt x="25" y="72"/>
                    <a:pt x="27" y="76"/>
                    <a:pt x="30" y="77"/>
                  </a:cubicBezTo>
                  <a:cubicBezTo>
                    <a:pt x="31" y="77"/>
                    <a:pt x="31" y="77"/>
                    <a:pt x="32" y="77"/>
                  </a:cubicBezTo>
                  <a:cubicBezTo>
                    <a:pt x="32" y="75"/>
                    <a:pt x="31" y="73"/>
                    <a:pt x="30" y="72"/>
                  </a:cubicBezTo>
                  <a:cubicBezTo>
                    <a:pt x="27" y="69"/>
                    <a:pt x="23" y="65"/>
                    <a:pt x="26" y="60"/>
                  </a:cubicBezTo>
                  <a:cubicBezTo>
                    <a:pt x="26" y="60"/>
                    <a:pt x="26" y="59"/>
                    <a:pt x="26" y="59"/>
                  </a:cubicBezTo>
                  <a:cubicBezTo>
                    <a:pt x="26" y="56"/>
                    <a:pt x="28" y="54"/>
                    <a:pt x="32" y="54"/>
                  </a:cubicBezTo>
                  <a:cubicBezTo>
                    <a:pt x="32" y="54"/>
                    <a:pt x="32" y="54"/>
                    <a:pt x="32" y="54"/>
                  </a:cubicBezTo>
                  <a:cubicBezTo>
                    <a:pt x="32" y="54"/>
                    <a:pt x="32" y="54"/>
                    <a:pt x="32" y="54"/>
                  </a:cubicBezTo>
                  <a:cubicBezTo>
                    <a:pt x="32" y="51"/>
                    <a:pt x="32" y="49"/>
                    <a:pt x="32" y="48"/>
                  </a:cubicBezTo>
                  <a:cubicBezTo>
                    <a:pt x="32" y="48"/>
                    <a:pt x="31" y="47"/>
                    <a:pt x="30" y="47"/>
                  </a:cubicBezTo>
                  <a:cubicBezTo>
                    <a:pt x="30" y="47"/>
                    <a:pt x="29" y="47"/>
                    <a:pt x="29" y="48"/>
                  </a:cubicBezTo>
                  <a:cubicBezTo>
                    <a:pt x="29" y="48"/>
                    <a:pt x="31" y="46"/>
                    <a:pt x="33" y="45"/>
                  </a:cubicBezTo>
                  <a:cubicBezTo>
                    <a:pt x="34" y="44"/>
                    <a:pt x="33" y="40"/>
                    <a:pt x="36" y="36"/>
                  </a:cubicBezTo>
                  <a:cubicBezTo>
                    <a:pt x="36" y="36"/>
                    <a:pt x="36" y="35"/>
                    <a:pt x="37" y="35"/>
                  </a:cubicBezTo>
                  <a:cubicBezTo>
                    <a:pt x="40" y="30"/>
                    <a:pt x="51" y="24"/>
                    <a:pt x="62" y="19"/>
                  </a:cubicBezTo>
                  <a:cubicBezTo>
                    <a:pt x="65" y="14"/>
                    <a:pt x="69" y="5"/>
                    <a:pt x="62" y="2"/>
                  </a:cubicBezTo>
                  <a:cubicBezTo>
                    <a:pt x="62" y="2"/>
                    <a:pt x="59" y="4"/>
                    <a:pt x="56" y="8"/>
                  </a:cubicBezTo>
                  <a:cubicBezTo>
                    <a:pt x="56" y="8"/>
                    <a:pt x="49" y="16"/>
                    <a:pt x="45" y="17"/>
                  </a:cubicBezTo>
                  <a:cubicBezTo>
                    <a:pt x="41" y="19"/>
                    <a:pt x="35" y="35"/>
                    <a:pt x="35" y="35"/>
                  </a:cubicBezTo>
                  <a:cubicBezTo>
                    <a:pt x="36" y="15"/>
                    <a:pt x="36" y="15"/>
                    <a:pt x="36" y="15"/>
                  </a:cubicBezTo>
                  <a:cubicBezTo>
                    <a:pt x="36" y="15"/>
                    <a:pt x="39" y="3"/>
                    <a:pt x="34" y="0"/>
                  </a:cubicBezTo>
                  <a:cubicBezTo>
                    <a:pt x="34" y="0"/>
                    <a:pt x="33" y="0"/>
                    <a:pt x="33" y="0"/>
                  </a:cubicBezTo>
                </a:path>
              </a:pathLst>
            </a:custGeom>
            <a:solidFill>
              <a:srgbClr val="F372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9" name="Freeform 967"/>
            <p:cNvSpPr>
              <a:spLocks noEditPoints="1"/>
            </p:cNvSpPr>
            <p:nvPr/>
          </p:nvSpPr>
          <p:spPr bwMode="auto">
            <a:xfrm>
              <a:off x="6116638" y="4826001"/>
              <a:ext cx="53975" cy="168275"/>
            </a:xfrm>
            <a:custGeom>
              <a:avLst/>
              <a:gdLst>
                <a:gd name="T0" fmla="*/ 0 w 34"/>
                <a:gd name="T1" fmla="*/ 157163 h 106"/>
                <a:gd name="T2" fmla="*/ 1588 w 34"/>
                <a:gd name="T3" fmla="*/ 163513 h 106"/>
                <a:gd name="T4" fmla="*/ 17463 w 34"/>
                <a:gd name="T5" fmla="*/ 168275 h 106"/>
                <a:gd name="T6" fmla="*/ 41275 w 34"/>
                <a:gd name="T7" fmla="*/ 165100 h 106"/>
                <a:gd name="T8" fmla="*/ 0 w 34"/>
                <a:gd name="T9" fmla="*/ 157163 h 106"/>
                <a:gd name="T10" fmla="*/ 36513 w 34"/>
                <a:gd name="T11" fmla="*/ 144463 h 106"/>
                <a:gd name="T12" fmla="*/ 41275 w 34"/>
                <a:gd name="T13" fmla="*/ 153988 h 106"/>
                <a:gd name="T14" fmla="*/ 44450 w 34"/>
                <a:gd name="T15" fmla="*/ 163513 h 106"/>
                <a:gd name="T16" fmla="*/ 36513 w 34"/>
                <a:gd name="T17" fmla="*/ 144463 h 106"/>
                <a:gd name="T18" fmla="*/ 39688 w 34"/>
                <a:gd name="T19" fmla="*/ 77788 h 106"/>
                <a:gd name="T20" fmla="*/ 39688 w 34"/>
                <a:gd name="T21" fmla="*/ 79375 h 106"/>
                <a:gd name="T22" fmla="*/ 39688 w 34"/>
                <a:gd name="T23" fmla="*/ 88900 h 106"/>
                <a:gd name="T24" fmla="*/ 41275 w 34"/>
                <a:gd name="T25" fmla="*/ 85725 h 106"/>
                <a:gd name="T26" fmla="*/ 39688 w 34"/>
                <a:gd name="T27" fmla="*/ 77788 h 106"/>
                <a:gd name="T28" fmla="*/ 46038 w 34"/>
                <a:gd name="T29" fmla="*/ 65088 h 106"/>
                <a:gd name="T30" fmla="*/ 42863 w 34"/>
                <a:gd name="T31" fmla="*/ 65088 h 106"/>
                <a:gd name="T32" fmla="*/ 46038 w 34"/>
                <a:gd name="T33" fmla="*/ 65088 h 106"/>
                <a:gd name="T34" fmla="*/ 46038 w 34"/>
                <a:gd name="T35" fmla="*/ 65088 h 106"/>
                <a:gd name="T36" fmla="*/ 46038 w 34"/>
                <a:gd name="T37" fmla="*/ 65088 h 106"/>
                <a:gd name="T38" fmla="*/ 46038 w 34"/>
                <a:gd name="T39" fmla="*/ 28575 h 106"/>
                <a:gd name="T40" fmla="*/ 36513 w 34"/>
                <a:gd name="T41" fmla="*/ 36513 h 106"/>
                <a:gd name="T42" fmla="*/ 44450 w 34"/>
                <a:gd name="T43" fmla="*/ 30163 h 106"/>
                <a:gd name="T44" fmla="*/ 46038 w 34"/>
                <a:gd name="T45" fmla="*/ 28575 h 106"/>
                <a:gd name="T46" fmla="*/ 46038 w 34"/>
                <a:gd name="T47" fmla="*/ 19050 h 106"/>
                <a:gd name="T48" fmla="*/ 46038 w 34"/>
                <a:gd name="T49" fmla="*/ 28575 h 106"/>
                <a:gd name="T50" fmla="*/ 47625 w 34"/>
                <a:gd name="T51" fmla="*/ 23813 h 106"/>
                <a:gd name="T52" fmla="*/ 46038 w 34"/>
                <a:gd name="T53" fmla="*/ 19050 h 106"/>
                <a:gd name="T54" fmla="*/ 52388 w 34"/>
                <a:gd name="T55" fmla="*/ 0 h 106"/>
                <a:gd name="T56" fmla="*/ 47625 w 34"/>
                <a:gd name="T57" fmla="*/ 14288 h 106"/>
                <a:gd name="T58" fmla="*/ 50800 w 34"/>
                <a:gd name="T59" fmla="*/ 14288 h 106"/>
                <a:gd name="T60" fmla="*/ 52388 w 34"/>
                <a:gd name="T61" fmla="*/ 14288 h 106"/>
                <a:gd name="T62" fmla="*/ 53975 w 34"/>
                <a:gd name="T63" fmla="*/ 12700 h 106"/>
                <a:gd name="T64" fmla="*/ 52388 w 34"/>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106">
                  <a:moveTo>
                    <a:pt x="0" y="99"/>
                  </a:moveTo>
                  <a:cubicBezTo>
                    <a:pt x="1" y="101"/>
                    <a:pt x="1" y="102"/>
                    <a:pt x="1" y="103"/>
                  </a:cubicBezTo>
                  <a:cubicBezTo>
                    <a:pt x="3" y="105"/>
                    <a:pt x="6" y="106"/>
                    <a:pt x="11" y="106"/>
                  </a:cubicBezTo>
                  <a:cubicBezTo>
                    <a:pt x="16" y="106"/>
                    <a:pt x="21" y="105"/>
                    <a:pt x="26" y="104"/>
                  </a:cubicBezTo>
                  <a:cubicBezTo>
                    <a:pt x="22" y="103"/>
                    <a:pt x="11" y="101"/>
                    <a:pt x="0" y="99"/>
                  </a:cubicBezTo>
                  <a:moveTo>
                    <a:pt x="23" y="91"/>
                  </a:moveTo>
                  <a:cubicBezTo>
                    <a:pt x="24" y="95"/>
                    <a:pt x="26" y="97"/>
                    <a:pt x="26" y="97"/>
                  </a:cubicBezTo>
                  <a:cubicBezTo>
                    <a:pt x="26" y="97"/>
                    <a:pt x="27" y="100"/>
                    <a:pt x="28" y="103"/>
                  </a:cubicBezTo>
                  <a:cubicBezTo>
                    <a:pt x="27" y="97"/>
                    <a:pt x="25" y="94"/>
                    <a:pt x="23" y="91"/>
                  </a:cubicBezTo>
                  <a:moveTo>
                    <a:pt x="25" y="49"/>
                  </a:moveTo>
                  <a:cubicBezTo>
                    <a:pt x="25" y="49"/>
                    <a:pt x="25" y="49"/>
                    <a:pt x="25" y="50"/>
                  </a:cubicBezTo>
                  <a:cubicBezTo>
                    <a:pt x="26" y="52"/>
                    <a:pt x="26" y="54"/>
                    <a:pt x="25" y="56"/>
                  </a:cubicBezTo>
                  <a:cubicBezTo>
                    <a:pt x="25" y="55"/>
                    <a:pt x="26" y="55"/>
                    <a:pt x="26" y="54"/>
                  </a:cubicBezTo>
                  <a:cubicBezTo>
                    <a:pt x="27" y="53"/>
                    <a:pt x="26" y="51"/>
                    <a:pt x="25" y="49"/>
                  </a:cubicBezTo>
                  <a:moveTo>
                    <a:pt x="29" y="41"/>
                  </a:moveTo>
                  <a:cubicBezTo>
                    <a:pt x="28" y="41"/>
                    <a:pt x="28" y="41"/>
                    <a:pt x="27" y="41"/>
                  </a:cubicBezTo>
                  <a:cubicBezTo>
                    <a:pt x="27" y="41"/>
                    <a:pt x="28" y="41"/>
                    <a:pt x="29" y="41"/>
                  </a:cubicBezTo>
                  <a:cubicBezTo>
                    <a:pt x="29" y="41"/>
                    <a:pt x="29" y="41"/>
                    <a:pt x="29" y="41"/>
                  </a:cubicBezTo>
                  <a:cubicBezTo>
                    <a:pt x="29" y="41"/>
                    <a:pt x="29" y="41"/>
                    <a:pt x="29" y="41"/>
                  </a:cubicBezTo>
                  <a:moveTo>
                    <a:pt x="29" y="18"/>
                  </a:moveTo>
                  <a:cubicBezTo>
                    <a:pt x="25" y="18"/>
                    <a:pt x="23" y="20"/>
                    <a:pt x="23" y="23"/>
                  </a:cubicBezTo>
                  <a:cubicBezTo>
                    <a:pt x="24" y="22"/>
                    <a:pt x="26" y="19"/>
                    <a:pt x="28" y="19"/>
                  </a:cubicBezTo>
                  <a:cubicBezTo>
                    <a:pt x="28" y="19"/>
                    <a:pt x="29" y="18"/>
                    <a:pt x="29" y="18"/>
                  </a:cubicBezTo>
                  <a:moveTo>
                    <a:pt x="29" y="12"/>
                  </a:moveTo>
                  <a:cubicBezTo>
                    <a:pt x="29" y="13"/>
                    <a:pt x="29" y="15"/>
                    <a:pt x="29" y="18"/>
                  </a:cubicBezTo>
                  <a:cubicBezTo>
                    <a:pt x="29" y="17"/>
                    <a:pt x="30" y="16"/>
                    <a:pt x="30" y="15"/>
                  </a:cubicBezTo>
                  <a:cubicBezTo>
                    <a:pt x="30" y="14"/>
                    <a:pt x="30" y="13"/>
                    <a:pt x="29" y="12"/>
                  </a:cubicBezTo>
                  <a:moveTo>
                    <a:pt x="33" y="0"/>
                  </a:moveTo>
                  <a:cubicBezTo>
                    <a:pt x="30" y="4"/>
                    <a:pt x="31" y="8"/>
                    <a:pt x="30" y="9"/>
                  </a:cubicBezTo>
                  <a:cubicBezTo>
                    <a:pt x="31" y="9"/>
                    <a:pt x="32" y="9"/>
                    <a:pt x="32" y="9"/>
                  </a:cubicBezTo>
                  <a:cubicBezTo>
                    <a:pt x="33" y="9"/>
                    <a:pt x="33" y="9"/>
                    <a:pt x="33" y="9"/>
                  </a:cubicBezTo>
                  <a:cubicBezTo>
                    <a:pt x="33" y="8"/>
                    <a:pt x="33" y="8"/>
                    <a:pt x="34" y="8"/>
                  </a:cubicBezTo>
                  <a:cubicBezTo>
                    <a:pt x="32" y="5"/>
                    <a:pt x="32" y="3"/>
                    <a:pt x="33" y="0"/>
                  </a:cubicBezTo>
                </a:path>
              </a:pathLst>
            </a:custGeom>
            <a:solidFill>
              <a:srgbClr val="F99F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0" name="Freeform 968"/>
            <p:cNvSpPr>
              <a:spLocks noEditPoints="1"/>
            </p:cNvSpPr>
            <p:nvPr/>
          </p:nvSpPr>
          <p:spPr bwMode="auto">
            <a:xfrm>
              <a:off x="6157913" y="4781551"/>
              <a:ext cx="198438" cy="211138"/>
            </a:xfrm>
            <a:custGeom>
              <a:avLst/>
              <a:gdLst>
                <a:gd name="T0" fmla="*/ 3175 w 125"/>
                <a:gd name="T1" fmla="*/ 209550 h 133"/>
                <a:gd name="T2" fmla="*/ 3175 w 125"/>
                <a:gd name="T3" fmla="*/ 209550 h 133"/>
                <a:gd name="T4" fmla="*/ 3175 w 125"/>
                <a:gd name="T5" fmla="*/ 211138 h 133"/>
                <a:gd name="T6" fmla="*/ 3175 w 125"/>
                <a:gd name="T7" fmla="*/ 211138 h 133"/>
                <a:gd name="T8" fmla="*/ 3175 w 125"/>
                <a:gd name="T9" fmla="*/ 209550 h 133"/>
                <a:gd name="T10" fmla="*/ 0 w 125"/>
                <a:gd name="T11" fmla="*/ 92075 h 133"/>
                <a:gd name="T12" fmla="*/ 1588 w 125"/>
                <a:gd name="T13" fmla="*/ 101600 h 133"/>
                <a:gd name="T14" fmla="*/ 1588 w 125"/>
                <a:gd name="T15" fmla="*/ 101600 h 133"/>
                <a:gd name="T16" fmla="*/ 11113 w 125"/>
                <a:gd name="T17" fmla="*/ 106363 h 133"/>
                <a:gd name="T18" fmla="*/ 0 w 125"/>
                <a:gd name="T19" fmla="*/ 92075 h 133"/>
                <a:gd name="T20" fmla="*/ 198438 w 125"/>
                <a:gd name="T21" fmla="*/ 23813 h 133"/>
                <a:gd name="T22" fmla="*/ 196850 w 125"/>
                <a:gd name="T23" fmla="*/ 23813 h 133"/>
                <a:gd name="T24" fmla="*/ 196850 w 125"/>
                <a:gd name="T25" fmla="*/ 23813 h 133"/>
                <a:gd name="T26" fmla="*/ 198438 w 125"/>
                <a:gd name="T27" fmla="*/ 23813 h 133"/>
                <a:gd name="T28" fmla="*/ 198438 w 125"/>
                <a:gd name="T29" fmla="*/ 23813 h 133"/>
                <a:gd name="T30" fmla="*/ 93663 w 125"/>
                <a:gd name="T31" fmla="*/ 0 h 133"/>
                <a:gd name="T32" fmla="*/ 87313 w 125"/>
                <a:gd name="T33" fmla="*/ 3175 h 133"/>
                <a:gd name="T34" fmla="*/ 57150 w 125"/>
                <a:gd name="T35" fmla="*/ 15875 h 133"/>
                <a:gd name="T36" fmla="*/ 52388 w 125"/>
                <a:gd name="T37" fmla="*/ 17463 h 133"/>
                <a:gd name="T38" fmla="*/ 50800 w 125"/>
                <a:gd name="T39" fmla="*/ 20638 h 133"/>
                <a:gd name="T40" fmla="*/ 33338 w 125"/>
                <a:gd name="T41" fmla="*/ 28575 h 133"/>
                <a:gd name="T42" fmla="*/ 36513 w 125"/>
                <a:gd name="T43" fmla="*/ 26988 h 133"/>
                <a:gd name="T44" fmla="*/ 93663 w 125"/>
                <a:gd name="T45" fmla="*/ 0 h 133"/>
                <a:gd name="T46" fmla="*/ 128588 w 125"/>
                <a:gd name="T47" fmla="*/ 0 h 133"/>
                <a:gd name="T48" fmla="*/ 122238 w 125"/>
                <a:gd name="T49" fmla="*/ 0 h 133"/>
                <a:gd name="T50" fmla="*/ 127000 w 125"/>
                <a:gd name="T51" fmla="*/ 1588 h 133"/>
                <a:gd name="T52" fmla="*/ 130175 w 125"/>
                <a:gd name="T53" fmla="*/ 0 h 133"/>
                <a:gd name="T54" fmla="*/ 130175 w 125"/>
                <a:gd name="T55" fmla="*/ 0 h 133"/>
                <a:gd name="T56" fmla="*/ 128588 w 125"/>
                <a:gd name="T57" fmla="*/ 0 h 133"/>
                <a:gd name="T58" fmla="*/ 115888 w 125"/>
                <a:gd name="T59" fmla="*/ 0 h 133"/>
                <a:gd name="T60" fmla="*/ 115888 w 125"/>
                <a:gd name="T61" fmla="*/ 0 h 133"/>
                <a:gd name="T62" fmla="*/ 119063 w 125"/>
                <a:gd name="T63" fmla="*/ 0 h 133"/>
                <a:gd name="T64" fmla="*/ 115888 w 125"/>
                <a:gd name="T65" fmla="*/ 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5" h="133">
                  <a:moveTo>
                    <a:pt x="2" y="132"/>
                  </a:moveTo>
                  <a:cubicBezTo>
                    <a:pt x="2" y="132"/>
                    <a:pt x="2" y="132"/>
                    <a:pt x="2" y="132"/>
                  </a:cubicBezTo>
                  <a:cubicBezTo>
                    <a:pt x="2" y="132"/>
                    <a:pt x="2" y="132"/>
                    <a:pt x="2" y="133"/>
                  </a:cubicBezTo>
                  <a:cubicBezTo>
                    <a:pt x="2" y="133"/>
                    <a:pt x="2" y="133"/>
                    <a:pt x="2" y="133"/>
                  </a:cubicBezTo>
                  <a:cubicBezTo>
                    <a:pt x="2" y="133"/>
                    <a:pt x="2" y="132"/>
                    <a:pt x="2" y="132"/>
                  </a:cubicBezTo>
                  <a:moveTo>
                    <a:pt x="0" y="58"/>
                  </a:moveTo>
                  <a:cubicBezTo>
                    <a:pt x="0" y="60"/>
                    <a:pt x="0" y="62"/>
                    <a:pt x="1" y="64"/>
                  </a:cubicBezTo>
                  <a:cubicBezTo>
                    <a:pt x="1" y="64"/>
                    <a:pt x="1" y="64"/>
                    <a:pt x="1" y="64"/>
                  </a:cubicBezTo>
                  <a:cubicBezTo>
                    <a:pt x="4" y="66"/>
                    <a:pt x="7" y="67"/>
                    <a:pt x="7" y="67"/>
                  </a:cubicBezTo>
                  <a:cubicBezTo>
                    <a:pt x="5" y="65"/>
                    <a:pt x="2" y="62"/>
                    <a:pt x="0" y="58"/>
                  </a:cubicBezTo>
                  <a:moveTo>
                    <a:pt x="125" y="15"/>
                  </a:moveTo>
                  <a:cubicBezTo>
                    <a:pt x="125" y="15"/>
                    <a:pt x="124" y="15"/>
                    <a:pt x="124" y="15"/>
                  </a:cubicBezTo>
                  <a:cubicBezTo>
                    <a:pt x="124" y="15"/>
                    <a:pt x="124" y="15"/>
                    <a:pt x="124" y="15"/>
                  </a:cubicBezTo>
                  <a:cubicBezTo>
                    <a:pt x="125" y="15"/>
                    <a:pt x="125" y="15"/>
                    <a:pt x="125" y="15"/>
                  </a:cubicBezTo>
                  <a:cubicBezTo>
                    <a:pt x="125" y="15"/>
                    <a:pt x="125" y="15"/>
                    <a:pt x="125" y="15"/>
                  </a:cubicBezTo>
                  <a:moveTo>
                    <a:pt x="59" y="0"/>
                  </a:moveTo>
                  <a:cubicBezTo>
                    <a:pt x="56" y="1"/>
                    <a:pt x="55" y="2"/>
                    <a:pt x="55" y="2"/>
                  </a:cubicBezTo>
                  <a:cubicBezTo>
                    <a:pt x="55" y="2"/>
                    <a:pt x="46" y="6"/>
                    <a:pt x="36" y="10"/>
                  </a:cubicBezTo>
                  <a:cubicBezTo>
                    <a:pt x="35" y="10"/>
                    <a:pt x="34" y="11"/>
                    <a:pt x="33" y="11"/>
                  </a:cubicBezTo>
                  <a:cubicBezTo>
                    <a:pt x="32" y="12"/>
                    <a:pt x="32" y="12"/>
                    <a:pt x="32" y="13"/>
                  </a:cubicBezTo>
                  <a:cubicBezTo>
                    <a:pt x="28" y="14"/>
                    <a:pt x="24" y="15"/>
                    <a:pt x="21" y="18"/>
                  </a:cubicBezTo>
                  <a:cubicBezTo>
                    <a:pt x="22" y="17"/>
                    <a:pt x="22" y="17"/>
                    <a:pt x="23" y="17"/>
                  </a:cubicBezTo>
                  <a:cubicBezTo>
                    <a:pt x="40" y="10"/>
                    <a:pt x="52" y="3"/>
                    <a:pt x="59" y="0"/>
                  </a:cubicBezTo>
                  <a:moveTo>
                    <a:pt x="81" y="0"/>
                  </a:moveTo>
                  <a:cubicBezTo>
                    <a:pt x="79" y="0"/>
                    <a:pt x="78" y="0"/>
                    <a:pt x="77" y="0"/>
                  </a:cubicBezTo>
                  <a:cubicBezTo>
                    <a:pt x="78" y="1"/>
                    <a:pt x="79" y="1"/>
                    <a:pt x="80" y="1"/>
                  </a:cubicBezTo>
                  <a:cubicBezTo>
                    <a:pt x="81" y="1"/>
                    <a:pt x="81" y="0"/>
                    <a:pt x="82" y="0"/>
                  </a:cubicBezTo>
                  <a:cubicBezTo>
                    <a:pt x="82" y="0"/>
                    <a:pt x="82" y="0"/>
                    <a:pt x="82" y="0"/>
                  </a:cubicBezTo>
                  <a:cubicBezTo>
                    <a:pt x="81" y="0"/>
                    <a:pt x="81" y="0"/>
                    <a:pt x="81" y="0"/>
                  </a:cubicBezTo>
                  <a:moveTo>
                    <a:pt x="73" y="0"/>
                  </a:moveTo>
                  <a:cubicBezTo>
                    <a:pt x="73" y="0"/>
                    <a:pt x="73" y="0"/>
                    <a:pt x="73" y="0"/>
                  </a:cubicBezTo>
                  <a:cubicBezTo>
                    <a:pt x="74" y="0"/>
                    <a:pt x="75" y="0"/>
                    <a:pt x="75" y="0"/>
                  </a:cubicBezTo>
                  <a:cubicBezTo>
                    <a:pt x="75" y="0"/>
                    <a:pt x="74" y="0"/>
                    <a:pt x="73" y="0"/>
                  </a:cubicBezTo>
                </a:path>
              </a:pathLst>
            </a:custGeom>
            <a:solidFill>
              <a:srgbClr val="F372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1" name="Freeform 969"/>
            <p:cNvSpPr>
              <a:spLocks/>
            </p:cNvSpPr>
            <p:nvPr/>
          </p:nvSpPr>
          <p:spPr bwMode="auto">
            <a:xfrm>
              <a:off x="6149975" y="4781551"/>
              <a:ext cx="346075" cy="388938"/>
            </a:xfrm>
            <a:custGeom>
              <a:avLst/>
              <a:gdLst>
                <a:gd name="T0" fmla="*/ 101600 w 218"/>
                <a:gd name="T1" fmla="*/ 0 h 245"/>
                <a:gd name="T2" fmla="*/ 41275 w 218"/>
                <a:gd name="T3" fmla="*/ 28575 h 245"/>
                <a:gd name="T4" fmla="*/ 20638 w 218"/>
                <a:gd name="T5" fmla="*/ 57150 h 245"/>
                <a:gd name="T6" fmla="*/ 19050 w 218"/>
                <a:gd name="T7" fmla="*/ 58738 h 245"/>
                <a:gd name="T8" fmla="*/ 15875 w 218"/>
                <a:gd name="T9" fmla="*/ 74613 h 245"/>
                <a:gd name="T10" fmla="*/ 11113 w 218"/>
                <a:gd name="T11" fmla="*/ 74613 h 245"/>
                <a:gd name="T12" fmla="*/ 19050 w 218"/>
                <a:gd name="T13" fmla="*/ 106363 h 245"/>
                <a:gd name="T14" fmla="*/ 19050 w 218"/>
                <a:gd name="T15" fmla="*/ 106363 h 245"/>
                <a:gd name="T16" fmla="*/ 19050 w 218"/>
                <a:gd name="T17" fmla="*/ 106363 h 245"/>
                <a:gd name="T18" fmla="*/ 7938 w 218"/>
                <a:gd name="T19" fmla="*/ 147638 h 245"/>
                <a:gd name="T20" fmla="*/ 11113 w 218"/>
                <a:gd name="T21" fmla="*/ 209550 h 245"/>
                <a:gd name="T22" fmla="*/ 11113 w 218"/>
                <a:gd name="T23" fmla="*/ 211138 h 245"/>
                <a:gd name="T24" fmla="*/ 4763 w 218"/>
                <a:gd name="T25" fmla="*/ 258763 h 245"/>
                <a:gd name="T26" fmla="*/ 15875 w 218"/>
                <a:gd name="T27" fmla="*/ 279400 h 245"/>
                <a:gd name="T28" fmla="*/ 23813 w 218"/>
                <a:gd name="T29" fmla="*/ 287338 h 245"/>
                <a:gd name="T30" fmla="*/ 28575 w 218"/>
                <a:gd name="T31" fmla="*/ 296863 h 245"/>
                <a:gd name="T32" fmla="*/ 30163 w 218"/>
                <a:gd name="T33" fmla="*/ 296863 h 245"/>
                <a:gd name="T34" fmla="*/ 31750 w 218"/>
                <a:gd name="T35" fmla="*/ 303213 h 245"/>
                <a:gd name="T36" fmla="*/ 36513 w 218"/>
                <a:gd name="T37" fmla="*/ 301625 h 245"/>
                <a:gd name="T38" fmla="*/ 36513 w 218"/>
                <a:gd name="T39" fmla="*/ 306388 h 245"/>
                <a:gd name="T40" fmla="*/ 39688 w 218"/>
                <a:gd name="T41" fmla="*/ 306388 h 245"/>
                <a:gd name="T42" fmla="*/ 41275 w 218"/>
                <a:gd name="T43" fmla="*/ 312738 h 245"/>
                <a:gd name="T44" fmla="*/ 44450 w 218"/>
                <a:gd name="T45" fmla="*/ 312738 h 245"/>
                <a:gd name="T46" fmla="*/ 49213 w 218"/>
                <a:gd name="T47" fmla="*/ 319088 h 245"/>
                <a:gd name="T48" fmla="*/ 61913 w 218"/>
                <a:gd name="T49" fmla="*/ 338138 h 245"/>
                <a:gd name="T50" fmla="*/ 68263 w 218"/>
                <a:gd name="T51" fmla="*/ 342900 h 245"/>
                <a:gd name="T52" fmla="*/ 88900 w 218"/>
                <a:gd name="T53" fmla="*/ 344488 h 245"/>
                <a:gd name="T54" fmla="*/ 104775 w 218"/>
                <a:gd name="T55" fmla="*/ 352425 h 245"/>
                <a:gd name="T56" fmla="*/ 136525 w 218"/>
                <a:gd name="T57" fmla="*/ 381000 h 245"/>
                <a:gd name="T58" fmla="*/ 168275 w 218"/>
                <a:gd name="T59" fmla="*/ 376238 h 245"/>
                <a:gd name="T60" fmla="*/ 207963 w 218"/>
                <a:gd name="T61" fmla="*/ 382588 h 245"/>
                <a:gd name="T62" fmla="*/ 257175 w 218"/>
                <a:gd name="T63" fmla="*/ 366713 h 245"/>
                <a:gd name="T64" fmla="*/ 322263 w 218"/>
                <a:gd name="T65" fmla="*/ 292100 h 245"/>
                <a:gd name="T66" fmla="*/ 331788 w 218"/>
                <a:gd name="T67" fmla="*/ 266700 h 245"/>
                <a:gd name="T68" fmla="*/ 334963 w 218"/>
                <a:gd name="T69" fmla="*/ 250825 h 245"/>
                <a:gd name="T70" fmla="*/ 320675 w 218"/>
                <a:gd name="T71" fmla="*/ 209550 h 245"/>
                <a:gd name="T72" fmla="*/ 327025 w 218"/>
                <a:gd name="T73" fmla="*/ 179388 h 245"/>
                <a:gd name="T74" fmla="*/ 322263 w 218"/>
                <a:gd name="T75" fmla="*/ 155575 h 245"/>
                <a:gd name="T76" fmla="*/ 319088 w 218"/>
                <a:gd name="T77" fmla="*/ 122238 h 245"/>
                <a:gd name="T78" fmla="*/ 306388 w 218"/>
                <a:gd name="T79" fmla="*/ 117475 h 245"/>
                <a:gd name="T80" fmla="*/ 311150 w 218"/>
                <a:gd name="T81" fmla="*/ 114300 h 245"/>
                <a:gd name="T82" fmla="*/ 315913 w 218"/>
                <a:gd name="T83" fmla="*/ 76200 h 245"/>
                <a:gd name="T84" fmla="*/ 282575 w 218"/>
                <a:gd name="T85" fmla="*/ 73025 h 245"/>
                <a:gd name="T86" fmla="*/ 293688 w 218"/>
                <a:gd name="T87" fmla="*/ 71438 h 245"/>
                <a:gd name="T88" fmla="*/ 282575 w 218"/>
                <a:gd name="T89" fmla="*/ 69850 h 245"/>
                <a:gd name="T90" fmla="*/ 219075 w 218"/>
                <a:gd name="T91" fmla="*/ 31750 h 245"/>
                <a:gd name="T92" fmla="*/ 204788 w 218"/>
                <a:gd name="T93" fmla="*/ 23813 h 245"/>
                <a:gd name="T94" fmla="*/ 203200 w 218"/>
                <a:gd name="T95" fmla="*/ 23813 h 245"/>
                <a:gd name="T96" fmla="*/ 171450 w 218"/>
                <a:gd name="T97" fmla="*/ 12700 h 245"/>
                <a:gd name="T98" fmla="*/ 165100 w 218"/>
                <a:gd name="T99" fmla="*/ 6350 h 245"/>
                <a:gd name="T100" fmla="*/ 144463 w 218"/>
                <a:gd name="T101" fmla="*/ 3175 h 245"/>
                <a:gd name="T102" fmla="*/ 138113 w 218"/>
                <a:gd name="T103" fmla="*/ 0 h 245"/>
                <a:gd name="T104" fmla="*/ 130175 w 218"/>
                <a:gd name="T105" fmla="*/ 0 h 245"/>
                <a:gd name="T106" fmla="*/ 127000 w 218"/>
                <a:gd name="T107" fmla="*/ 0 h 245"/>
                <a:gd name="T108" fmla="*/ 115888 w 218"/>
                <a:gd name="T109" fmla="*/ 3175 h 245"/>
                <a:gd name="T110" fmla="*/ 107950 w 218"/>
                <a:gd name="T111" fmla="*/ 0 h 24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8" h="245">
                  <a:moveTo>
                    <a:pt x="68" y="0"/>
                  </a:moveTo>
                  <a:cubicBezTo>
                    <a:pt x="66" y="0"/>
                    <a:pt x="65" y="0"/>
                    <a:pt x="64" y="0"/>
                  </a:cubicBezTo>
                  <a:cubicBezTo>
                    <a:pt x="57" y="3"/>
                    <a:pt x="45" y="10"/>
                    <a:pt x="28" y="17"/>
                  </a:cubicBezTo>
                  <a:cubicBezTo>
                    <a:pt x="27" y="17"/>
                    <a:pt x="27" y="17"/>
                    <a:pt x="26" y="18"/>
                  </a:cubicBezTo>
                  <a:cubicBezTo>
                    <a:pt x="24" y="19"/>
                    <a:pt x="23" y="20"/>
                    <a:pt x="21" y="21"/>
                  </a:cubicBezTo>
                  <a:cubicBezTo>
                    <a:pt x="16" y="26"/>
                    <a:pt x="14" y="31"/>
                    <a:pt x="13" y="36"/>
                  </a:cubicBezTo>
                  <a:cubicBezTo>
                    <a:pt x="13" y="36"/>
                    <a:pt x="14" y="37"/>
                    <a:pt x="14" y="38"/>
                  </a:cubicBezTo>
                  <a:cubicBezTo>
                    <a:pt x="13" y="37"/>
                    <a:pt x="13" y="37"/>
                    <a:pt x="12" y="37"/>
                  </a:cubicBezTo>
                  <a:cubicBezTo>
                    <a:pt x="11" y="39"/>
                    <a:pt x="10" y="41"/>
                    <a:pt x="9" y="43"/>
                  </a:cubicBezTo>
                  <a:cubicBezTo>
                    <a:pt x="10" y="45"/>
                    <a:pt x="10" y="47"/>
                    <a:pt x="10" y="47"/>
                  </a:cubicBezTo>
                  <a:cubicBezTo>
                    <a:pt x="9" y="47"/>
                    <a:pt x="9" y="47"/>
                    <a:pt x="8" y="47"/>
                  </a:cubicBezTo>
                  <a:cubicBezTo>
                    <a:pt x="8" y="47"/>
                    <a:pt x="8" y="47"/>
                    <a:pt x="7" y="47"/>
                  </a:cubicBezTo>
                  <a:cubicBezTo>
                    <a:pt x="6" y="50"/>
                    <a:pt x="4" y="54"/>
                    <a:pt x="5" y="58"/>
                  </a:cubicBezTo>
                  <a:cubicBezTo>
                    <a:pt x="7" y="62"/>
                    <a:pt x="10" y="65"/>
                    <a:pt x="12" y="67"/>
                  </a:cubicBezTo>
                  <a:cubicBezTo>
                    <a:pt x="12" y="67"/>
                    <a:pt x="12" y="67"/>
                    <a:pt x="12" y="67"/>
                  </a:cubicBezTo>
                  <a:cubicBezTo>
                    <a:pt x="12" y="67"/>
                    <a:pt x="12" y="67"/>
                    <a:pt x="12" y="67"/>
                  </a:cubicBezTo>
                  <a:cubicBezTo>
                    <a:pt x="12" y="67"/>
                    <a:pt x="12" y="67"/>
                    <a:pt x="12" y="67"/>
                  </a:cubicBezTo>
                  <a:cubicBezTo>
                    <a:pt x="12" y="67"/>
                    <a:pt x="12" y="67"/>
                    <a:pt x="12" y="67"/>
                  </a:cubicBezTo>
                  <a:cubicBezTo>
                    <a:pt x="11" y="68"/>
                    <a:pt x="10" y="69"/>
                    <a:pt x="8" y="69"/>
                  </a:cubicBezTo>
                  <a:cubicBezTo>
                    <a:pt x="10" y="77"/>
                    <a:pt x="7" y="85"/>
                    <a:pt x="5" y="93"/>
                  </a:cubicBezTo>
                  <a:cubicBezTo>
                    <a:pt x="2" y="106"/>
                    <a:pt x="2" y="121"/>
                    <a:pt x="11" y="131"/>
                  </a:cubicBezTo>
                  <a:cubicBezTo>
                    <a:pt x="9" y="131"/>
                    <a:pt x="8" y="132"/>
                    <a:pt x="7" y="132"/>
                  </a:cubicBezTo>
                  <a:cubicBezTo>
                    <a:pt x="7" y="132"/>
                    <a:pt x="7" y="133"/>
                    <a:pt x="7" y="133"/>
                  </a:cubicBezTo>
                  <a:cubicBezTo>
                    <a:pt x="7" y="133"/>
                    <a:pt x="7" y="133"/>
                    <a:pt x="7" y="133"/>
                  </a:cubicBezTo>
                  <a:cubicBezTo>
                    <a:pt x="7" y="133"/>
                    <a:pt x="7" y="134"/>
                    <a:pt x="7" y="135"/>
                  </a:cubicBezTo>
                  <a:cubicBezTo>
                    <a:pt x="8" y="145"/>
                    <a:pt x="7" y="155"/>
                    <a:pt x="3" y="163"/>
                  </a:cubicBezTo>
                  <a:cubicBezTo>
                    <a:pt x="0" y="170"/>
                    <a:pt x="8" y="172"/>
                    <a:pt x="7" y="172"/>
                  </a:cubicBezTo>
                  <a:cubicBezTo>
                    <a:pt x="5" y="172"/>
                    <a:pt x="7" y="174"/>
                    <a:pt x="10" y="176"/>
                  </a:cubicBezTo>
                  <a:cubicBezTo>
                    <a:pt x="12" y="177"/>
                    <a:pt x="11" y="177"/>
                    <a:pt x="10" y="178"/>
                  </a:cubicBezTo>
                  <a:cubicBezTo>
                    <a:pt x="9" y="178"/>
                    <a:pt x="13" y="181"/>
                    <a:pt x="15" y="181"/>
                  </a:cubicBezTo>
                  <a:cubicBezTo>
                    <a:pt x="17" y="182"/>
                    <a:pt x="16" y="183"/>
                    <a:pt x="15" y="185"/>
                  </a:cubicBezTo>
                  <a:cubicBezTo>
                    <a:pt x="14" y="186"/>
                    <a:pt x="16" y="187"/>
                    <a:pt x="18" y="187"/>
                  </a:cubicBezTo>
                  <a:cubicBezTo>
                    <a:pt x="18" y="187"/>
                    <a:pt x="18" y="187"/>
                    <a:pt x="19" y="187"/>
                  </a:cubicBezTo>
                  <a:cubicBezTo>
                    <a:pt x="19" y="187"/>
                    <a:pt x="19" y="187"/>
                    <a:pt x="19" y="187"/>
                  </a:cubicBezTo>
                  <a:cubicBezTo>
                    <a:pt x="20" y="187"/>
                    <a:pt x="20" y="188"/>
                    <a:pt x="19" y="190"/>
                  </a:cubicBezTo>
                  <a:cubicBezTo>
                    <a:pt x="19" y="191"/>
                    <a:pt x="19" y="191"/>
                    <a:pt x="20" y="191"/>
                  </a:cubicBezTo>
                  <a:cubicBezTo>
                    <a:pt x="21" y="191"/>
                    <a:pt x="21" y="191"/>
                    <a:pt x="22" y="191"/>
                  </a:cubicBezTo>
                  <a:cubicBezTo>
                    <a:pt x="23" y="190"/>
                    <a:pt x="23" y="190"/>
                    <a:pt x="23" y="190"/>
                  </a:cubicBezTo>
                  <a:cubicBezTo>
                    <a:pt x="24" y="190"/>
                    <a:pt x="23" y="191"/>
                    <a:pt x="22" y="192"/>
                  </a:cubicBezTo>
                  <a:cubicBezTo>
                    <a:pt x="22" y="193"/>
                    <a:pt x="22" y="193"/>
                    <a:pt x="23" y="193"/>
                  </a:cubicBezTo>
                  <a:cubicBezTo>
                    <a:pt x="23" y="193"/>
                    <a:pt x="24" y="193"/>
                    <a:pt x="25" y="193"/>
                  </a:cubicBezTo>
                  <a:cubicBezTo>
                    <a:pt x="25" y="193"/>
                    <a:pt x="25" y="193"/>
                    <a:pt x="25" y="193"/>
                  </a:cubicBezTo>
                  <a:cubicBezTo>
                    <a:pt x="27" y="193"/>
                    <a:pt x="26" y="194"/>
                    <a:pt x="26" y="196"/>
                  </a:cubicBezTo>
                  <a:cubicBezTo>
                    <a:pt x="25" y="196"/>
                    <a:pt x="26" y="197"/>
                    <a:pt x="26" y="197"/>
                  </a:cubicBezTo>
                  <a:cubicBezTo>
                    <a:pt x="27" y="197"/>
                    <a:pt x="27" y="197"/>
                    <a:pt x="27" y="197"/>
                  </a:cubicBezTo>
                  <a:cubicBezTo>
                    <a:pt x="28" y="197"/>
                    <a:pt x="28" y="197"/>
                    <a:pt x="28" y="197"/>
                  </a:cubicBezTo>
                  <a:cubicBezTo>
                    <a:pt x="29" y="197"/>
                    <a:pt x="29" y="197"/>
                    <a:pt x="29" y="197"/>
                  </a:cubicBezTo>
                  <a:cubicBezTo>
                    <a:pt x="31" y="197"/>
                    <a:pt x="31" y="197"/>
                    <a:pt x="31" y="201"/>
                  </a:cubicBezTo>
                  <a:cubicBezTo>
                    <a:pt x="30" y="205"/>
                    <a:pt x="34" y="205"/>
                    <a:pt x="35" y="208"/>
                  </a:cubicBezTo>
                  <a:cubicBezTo>
                    <a:pt x="37" y="211"/>
                    <a:pt x="40" y="210"/>
                    <a:pt x="39" y="213"/>
                  </a:cubicBezTo>
                  <a:cubicBezTo>
                    <a:pt x="39" y="216"/>
                    <a:pt x="42" y="216"/>
                    <a:pt x="43" y="216"/>
                  </a:cubicBezTo>
                  <a:cubicBezTo>
                    <a:pt x="43" y="216"/>
                    <a:pt x="43" y="216"/>
                    <a:pt x="43" y="216"/>
                  </a:cubicBezTo>
                  <a:cubicBezTo>
                    <a:pt x="43" y="216"/>
                    <a:pt x="47" y="218"/>
                    <a:pt x="52" y="218"/>
                  </a:cubicBezTo>
                  <a:cubicBezTo>
                    <a:pt x="53" y="218"/>
                    <a:pt x="55" y="217"/>
                    <a:pt x="56" y="217"/>
                  </a:cubicBezTo>
                  <a:cubicBezTo>
                    <a:pt x="57" y="216"/>
                    <a:pt x="58" y="216"/>
                    <a:pt x="59" y="216"/>
                  </a:cubicBezTo>
                  <a:cubicBezTo>
                    <a:pt x="62" y="216"/>
                    <a:pt x="63" y="219"/>
                    <a:pt x="66" y="222"/>
                  </a:cubicBezTo>
                  <a:cubicBezTo>
                    <a:pt x="69" y="225"/>
                    <a:pt x="77" y="233"/>
                    <a:pt x="77" y="233"/>
                  </a:cubicBezTo>
                  <a:cubicBezTo>
                    <a:pt x="79" y="239"/>
                    <a:pt x="83" y="240"/>
                    <a:pt x="86" y="240"/>
                  </a:cubicBezTo>
                  <a:cubicBezTo>
                    <a:pt x="91" y="240"/>
                    <a:pt x="96" y="235"/>
                    <a:pt x="96" y="235"/>
                  </a:cubicBezTo>
                  <a:cubicBezTo>
                    <a:pt x="97" y="236"/>
                    <a:pt x="106" y="237"/>
                    <a:pt x="106" y="237"/>
                  </a:cubicBezTo>
                  <a:cubicBezTo>
                    <a:pt x="112" y="241"/>
                    <a:pt x="119" y="242"/>
                    <a:pt x="125" y="242"/>
                  </a:cubicBezTo>
                  <a:cubicBezTo>
                    <a:pt x="128" y="242"/>
                    <a:pt x="131" y="241"/>
                    <a:pt x="131" y="241"/>
                  </a:cubicBezTo>
                  <a:cubicBezTo>
                    <a:pt x="133" y="244"/>
                    <a:pt x="135" y="245"/>
                    <a:pt x="138" y="245"/>
                  </a:cubicBezTo>
                  <a:cubicBezTo>
                    <a:pt x="144" y="245"/>
                    <a:pt x="150" y="236"/>
                    <a:pt x="162" y="231"/>
                  </a:cubicBezTo>
                  <a:cubicBezTo>
                    <a:pt x="179" y="225"/>
                    <a:pt x="193" y="194"/>
                    <a:pt x="193" y="194"/>
                  </a:cubicBezTo>
                  <a:cubicBezTo>
                    <a:pt x="202" y="192"/>
                    <a:pt x="203" y="184"/>
                    <a:pt x="203" y="184"/>
                  </a:cubicBezTo>
                  <a:cubicBezTo>
                    <a:pt x="215" y="180"/>
                    <a:pt x="218" y="165"/>
                    <a:pt x="218" y="165"/>
                  </a:cubicBezTo>
                  <a:cubicBezTo>
                    <a:pt x="216" y="167"/>
                    <a:pt x="209" y="168"/>
                    <a:pt x="209" y="168"/>
                  </a:cubicBezTo>
                  <a:cubicBezTo>
                    <a:pt x="216" y="162"/>
                    <a:pt x="213" y="156"/>
                    <a:pt x="213" y="156"/>
                  </a:cubicBezTo>
                  <a:cubicBezTo>
                    <a:pt x="212" y="157"/>
                    <a:pt x="211" y="158"/>
                    <a:pt x="211" y="158"/>
                  </a:cubicBezTo>
                  <a:cubicBezTo>
                    <a:pt x="209" y="158"/>
                    <a:pt x="209" y="149"/>
                    <a:pt x="209" y="149"/>
                  </a:cubicBezTo>
                  <a:cubicBezTo>
                    <a:pt x="209" y="149"/>
                    <a:pt x="209" y="135"/>
                    <a:pt x="202" y="132"/>
                  </a:cubicBezTo>
                  <a:cubicBezTo>
                    <a:pt x="195" y="128"/>
                    <a:pt x="205" y="126"/>
                    <a:pt x="203" y="123"/>
                  </a:cubicBezTo>
                  <a:cubicBezTo>
                    <a:pt x="200" y="120"/>
                    <a:pt x="204" y="115"/>
                    <a:pt x="206" y="113"/>
                  </a:cubicBezTo>
                  <a:cubicBezTo>
                    <a:pt x="208" y="111"/>
                    <a:pt x="206" y="111"/>
                    <a:pt x="204" y="108"/>
                  </a:cubicBezTo>
                  <a:cubicBezTo>
                    <a:pt x="202" y="104"/>
                    <a:pt x="201" y="103"/>
                    <a:pt x="203" y="98"/>
                  </a:cubicBezTo>
                  <a:cubicBezTo>
                    <a:pt x="206" y="92"/>
                    <a:pt x="199" y="86"/>
                    <a:pt x="199" y="86"/>
                  </a:cubicBezTo>
                  <a:cubicBezTo>
                    <a:pt x="204" y="83"/>
                    <a:pt x="201" y="77"/>
                    <a:pt x="201" y="77"/>
                  </a:cubicBezTo>
                  <a:cubicBezTo>
                    <a:pt x="200" y="78"/>
                    <a:pt x="200" y="78"/>
                    <a:pt x="199" y="78"/>
                  </a:cubicBezTo>
                  <a:cubicBezTo>
                    <a:pt x="196" y="78"/>
                    <a:pt x="193" y="74"/>
                    <a:pt x="193" y="74"/>
                  </a:cubicBezTo>
                  <a:cubicBezTo>
                    <a:pt x="194" y="72"/>
                    <a:pt x="196" y="72"/>
                    <a:pt x="196" y="72"/>
                  </a:cubicBezTo>
                  <a:cubicBezTo>
                    <a:pt x="196" y="72"/>
                    <a:pt x="196" y="72"/>
                    <a:pt x="196" y="72"/>
                  </a:cubicBezTo>
                  <a:cubicBezTo>
                    <a:pt x="194" y="67"/>
                    <a:pt x="190" y="60"/>
                    <a:pt x="190" y="60"/>
                  </a:cubicBezTo>
                  <a:cubicBezTo>
                    <a:pt x="194" y="59"/>
                    <a:pt x="199" y="48"/>
                    <a:pt x="199" y="48"/>
                  </a:cubicBezTo>
                  <a:cubicBezTo>
                    <a:pt x="197" y="50"/>
                    <a:pt x="195" y="50"/>
                    <a:pt x="193" y="50"/>
                  </a:cubicBezTo>
                  <a:cubicBezTo>
                    <a:pt x="186" y="50"/>
                    <a:pt x="178" y="46"/>
                    <a:pt x="178" y="46"/>
                  </a:cubicBezTo>
                  <a:cubicBezTo>
                    <a:pt x="180" y="45"/>
                    <a:pt x="181" y="45"/>
                    <a:pt x="182" y="45"/>
                  </a:cubicBezTo>
                  <a:cubicBezTo>
                    <a:pt x="184" y="45"/>
                    <a:pt x="185" y="45"/>
                    <a:pt x="185" y="45"/>
                  </a:cubicBezTo>
                  <a:cubicBezTo>
                    <a:pt x="183" y="44"/>
                    <a:pt x="181" y="44"/>
                    <a:pt x="180" y="44"/>
                  </a:cubicBezTo>
                  <a:cubicBezTo>
                    <a:pt x="179" y="44"/>
                    <a:pt x="178" y="44"/>
                    <a:pt x="178" y="44"/>
                  </a:cubicBezTo>
                  <a:cubicBezTo>
                    <a:pt x="174" y="38"/>
                    <a:pt x="174" y="40"/>
                    <a:pt x="167" y="33"/>
                  </a:cubicBezTo>
                  <a:cubicBezTo>
                    <a:pt x="159" y="25"/>
                    <a:pt x="138" y="20"/>
                    <a:pt x="138" y="20"/>
                  </a:cubicBezTo>
                  <a:cubicBezTo>
                    <a:pt x="136" y="18"/>
                    <a:pt x="133" y="17"/>
                    <a:pt x="130" y="15"/>
                  </a:cubicBezTo>
                  <a:cubicBezTo>
                    <a:pt x="130" y="15"/>
                    <a:pt x="130" y="15"/>
                    <a:pt x="129" y="15"/>
                  </a:cubicBezTo>
                  <a:cubicBezTo>
                    <a:pt x="129" y="15"/>
                    <a:pt x="129" y="15"/>
                    <a:pt x="129" y="15"/>
                  </a:cubicBezTo>
                  <a:cubicBezTo>
                    <a:pt x="128" y="15"/>
                    <a:pt x="128" y="15"/>
                    <a:pt x="128" y="15"/>
                  </a:cubicBezTo>
                  <a:cubicBezTo>
                    <a:pt x="127" y="15"/>
                    <a:pt x="126" y="15"/>
                    <a:pt x="126" y="15"/>
                  </a:cubicBezTo>
                  <a:cubicBezTo>
                    <a:pt x="108" y="8"/>
                    <a:pt x="108" y="8"/>
                    <a:pt x="108" y="8"/>
                  </a:cubicBezTo>
                  <a:cubicBezTo>
                    <a:pt x="108" y="8"/>
                    <a:pt x="108" y="8"/>
                    <a:pt x="108" y="8"/>
                  </a:cubicBezTo>
                  <a:cubicBezTo>
                    <a:pt x="106" y="7"/>
                    <a:pt x="106" y="5"/>
                    <a:pt x="104" y="4"/>
                  </a:cubicBezTo>
                  <a:cubicBezTo>
                    <a:pt x="102" y="2"/>
                    <a:pt x="99" y="0"/>
                    <a:pt x="96" y="0"/>
                  </a:cubicBezTo>
                  <a:cubicBezTo>
                    <a:pt x="94" y="0"/>
                    <a:pt x="92" y="1"/>
                    <a:pt x="91" y="2"/>
                  </a:cubicBezTo>
                  <a:cubicBezTo>
                    <a:pt x="87" y="0"/>
                    <a:pt x="87" y="0"/>
                    <a:pt x="87" y="0"/>
                  </a:cubicBezTo>
                  <a:cubicBezTo>
                    <a:pt x="87" y="0"/>
                    <a:pt x="87" y="0"/>
                    <a:pt x="87" y="0"/>
                  </a:cubicBezTo>
                  <a:cubicBezTo>
                    <a:pt x="86" y="0"/>
                    <a:pt x="86" y="1"/>
                    <a:pt x="85" y="1"/>
                  </a:cubicBezTo>
                  <a:cubicBezTo>
                    <a:pt x="84" y="1"/>
                    <a:pt x="83" y="1"/>
                    <a:pt x="82" y="0"/>
                  </a:cubicBezTo>
                  <a:cubicBezTo>
                    <a:pt x="81" y="1"/>
                    <a:pt x="81" y="1"/>
                    <a:pt x="81" y="1"/>
                  </a:cubicBezTo>
                  <a:cubicBezTo>
                    <a:pt x="81" y="1"/>
                    <a:pt x="81" y="0"/>
                    <a:pt x="80" y="0"/>
                  </a:cubicBezTo>
                  <a:cubicBezTo>
                    <a:pt x="80" y="0"/>
                    <a:pt x="79" y="0"/>
                    <a:pt x="78" y="0"/>
                  </a:cubicBezTo>
                  <a:cubicBezTo>
                    <a:pt x="76" y="1"/>
                    <a:pt x="74" y="2"/>
                    <a:pt x="73" y="2"/>
                  </a:cubicBezTo>
                  <a:cubicBezTo>
                    <a:pt x="73" y="2"/>
                    <a:pt x="72" y="2"/>
                    <a:pt x="72" y="2"/>
                  </a:cubicBezTo>
                  <a:cubicBezTo>
                    <a:pt x="70" y="1"/>
                    <a:pt x="69" y="1"/>
                    <a:pt x="68" y="0"/>
                  </a:cubicBezTo>
                </a:path>
              </a:pathLst>
            </a:custGeom>
            <a:solidFill>
              <a:srgbClr val="F372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2" name="Freeform 970"/>
            <p:cNvSpPr>
              <a:spLocks noEditPoints="1"/>
            </p:cNvSpPr>
            <p:nvPr/>
          </p:nvSpPr>
          <p:spPr bwMode="auto">
            <a:xfrm>
              <a:off x="6286500" y="4779963"/>
              <a:ext cx="69850" cy="25400"/>
            </a:xfrm>
            <a:custGeom>
              <a:avLst/>
              <a:gdLst>
                <a:gd name="T0" fmla="*/ 61913 w 44"/>
                <a:gd name="T1" fmla="*/ 20638 h 16"/>
                <a:gd name="T2" fmla="*/ 68263 w 44"/>
                <a:gd name="T3" fmla="*/ 25400 h 16"/>
                <a:gd name="T4" fmla="*/ 69850 w 44"/>
                <a:gd name="T5" fmla="*/ 25400 h 16"/>
                <a:gd name="T6" fmla="*/ 61913 w 44"/>
                <a:gd name="T7" fmla="*/ 20638 h 16"/>
                <a:gd name="T8" fmla="*/ 38100 w 44"/>
                <a:gd name="T9" fmla="*/ 9525 h 16"/>
                <a:gd name="T10" fmla="*/ 55563 w 44"/>
                <a:gd name="T11" fmla="*/ 17463 h 16"/>
                <a:gd name="T12" fmla="*/ 57150 w 44"/>
                <a:gd name="T13" fmla="*/ 17463 h 16"/>
                <a:gd name="T14" fmla="*/ 38100 w 44"/>
                <a:gd name="T15" fmla="*/ 9525 h 16"/>
                <a:gd name="T16" fmla="*/ 20638 w 44"/>
                <a:gd name="T17" fmla="*/ 0 h 16"/>
                <a:gd name="T18" fmla="*/ 0 w 44"/>
                <a:gd name="T19" fmla="*/ 1588 h 16"/>
                <a:gd name="T20" fmla="*/ 1588 w 44"/>
                <a:gd name="T21" fmla="*/ 1588 h 16"/>
                <a:gd name="T22" fmla="*/ 12700 w 44"/>
                <a:gd name="T23" fmla="*/ 1588 h 16"/>
                <a:gd name="T24" fmla="*/ 30163 w 44"/>
                <a:gd name="T25" fmla="*/ 3175 h 16"/>
                <a:gd name="T26" fmla="*/ 34925 w 44"/>
                <a:gd name="T27" fmla="*/ 6350 h 16"/>
                <a:gd name="T28" fmla="*/ 41275 w 44"/>
                <a:gd name="T29" fmla="*/ 6350 h 16"/>
                <a:gd name="T30" fmla="*/ 58738 w 44"/>
                <a:gd name="T31" fmla="*/ 11113 h 16"/>
                <a:gd name="T32" fmla="*/ 20638 w 44"/>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16">
                  <a:moveTo>
                    <a:pt x="39" y="13"/>
                  </a:moveTo>
                  <a:cubicBezTo>
                    <a:pt x="41" y="14"/>
                    <a:pt x="42" y="15"/>
                    <a:pt x="43" y="16"/>
                  </a:cubicBezTo>
                  <a:cubicBezTo>
                    <a:pt x="43" y="16"/>
                    <a:pt x="44" y="16"/>
                    <a:pt x="44" y="16"/>
                  </a:cubicBezTo>
                  <a:cubicBezTo>
                    <a:pt x="43" y="15"/>
                    <a:pt x="41" y="14"/>
                    <a:pt x="39" y="13"/>
                  </a:cubicBezTo>
                  <a:moveTo>
                    <a:pt x="24" y="6"/>
                  </a:moveTo>
                  <a:cubicBezTo>
                    <a:pt x="28" y="8"/>
                    <a:pt x="32" y="10"/>
                    <a:pt x="35" y="11"/>
                  </a:cubicBezTo>
                  <a:cubicBezTo>
                    <a:pt x="35" y="11"/>
                    <a:pt x="36" y="11"/>
                    <a:pt x="36" y="11"/>
                  </a:cubicBezTo>
                  <a:cubicBezTo>
                    <a:pt x="31" y="9"/>
                    <a:pt x="27" y="7"/>
                    <a:pt x="24" y="6"/>
                  </a:cubicBezTo>
                  <a:moveTo>
                    <a:pt x="13" y="0"/>
                  </a:moveTo>
                  <a:cubicBezTo>
                    <a:pt x="8" y="0"/>
                    <a:pt x="3" y="0"/>
                    <a:pt x="0" y="1"/>
                  </a:cubicBezTo>
                  <a:cubicBezTo>
                    <a:pt x="1" y="1"/>
                    <a:pt x="1" y="1"/>
                    <a:pt x="1" y="1"/>
                  </a:cubicBezTo>
                  <a:cubicBezTo>
                    <a:pt x="2" y="1"/>
                    <a:pt x="5" y="1"/>
                    <a:pt x="8" y="1"/>
                  </a:cubicBezTo>
                  <a:cubicBezTo>
                    <a:pt x="12" y="1"/>
                    <a:pt x="17" y="1"/>
                    <a:pt x="19" y="2"/>
                  </a:cubicBezTo>
                  <a:cubicBezTo>
                    <a:pt x="20" y="3"/>
                    <a:pt x="21" y="4"/>
                    <a:pt x="22" y="4"/>
                  </a:cubicBezTo>
                  <a:cubicBezTo>
                    <a:pt x="23" y="4"/>
                    <a:pt x="24" y="4"/>
                    <a:pt x="26" y="4"/>
                  </a:cubicBezTo>
                  <a:cubicBezTo>
                    <a:pt x="31" y="4"/>
                    <a:pt x="37" y="7"/>
                    <a:pt x="37" y="7"/>
                  </a:cubicBezTo>
                  <a:cubicBezTo>
                    <a:pt x="31" y="1"/>
                    <a:pt x="21" y="0"/>
                    <a:pt x="13" y="0"/>
                  </a:cubicBezTo>
                </a:path>
              </a:pathLst>
            </a:custGeom>
            <a:solidFill>
              <a:srgbClr val="F155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3" name="Freeform 971"/>
            <p:cNvSpPr>
              <a:spLocks/>
            </p:cNvSpPr>
            <p:nvPr/>
          </p:nvSpPr>
          <p:spPr bwMode="auto">
            <a:xfrm>
              <a:off x="6288088" y="4781551"/>
              <a:ext cx="66675" cy="23813"/>
            </a:xfrm>
            <a:custGeom>
              <a:avLst/>
              <a:gdLst>
                <a:gd name="T0" fmla="*/ 11113 w 42"/>
                <a:gd name="T1" fmla="*/ 0 h 15"/>
                <a:gd name="T2" fmla="*/ 0 w 42"/>
                <a:gd name="T3" fmla="*/ 0 h 15"/>
                <a:gd name="T4" fmla="*/ 6350 w 42"/>
                <a:gd name="T5" fmla="*/ 3175 h 15"/>
                <a:gd name="T6" fmla="*/ 14288 w 42"/>
                <a:gd name="T7" fmla="*/ 0 h 15"/>
                <a:gd name="T8" fmla="*/ 26988 w 42"/>
                <a:gd name="T9" fmla="*/ 6350 h 15"/>
                <a:gd name="T10" fmla="*/ 33338 w 42"/>
                <a:gd name="T11" fmla="*/ 12700 h 15"/>
                <a:gd name="T12" fmla="*/ 33338 w 42"/>
                <a:gd name="T13" fmla="*/ 12700 h 15"/>
                <a:gd name="T14" fmla="*/ 61913 w 42"/>
                <a:gd name="T15" fmla="*/ 23813 h 15"/>
                <a:gd name="T16" fmla="*/ 65088 w 42"/>
                <a:gd name="T17" fmla="*/ 23813 h 15"/>
                <a:gd name="T18" fmla="*/ 66675 w 42"/>
                <a:gd name="T19" fmla="*/ 23813 h 15"/>
                <a:gd name="T20" fmla="*/ 60325 w 42"/>
                <a:gd name="T21" fmla="*/ 19050 h 15"/>
                <a:gd name="T22" fmla="*/ 55563 w 42"/>
                <a:gd name="T23" fmla="*/ 15875 h 15"/>
                <a:gd name="T24" fmla="*/ 53975 w 42"/>
                <a:gd name="T25" fmla="*/ 15875 h 15"/>
                <a:gd name="T26" fmla="*/ 36513 w 42"/>
                <a:gd name="T27" fmla="*/ 7938 h 15"/>
                <a:gd name="T28" fmla="*/ 33338 w 42"/>
                <a:gd name="T29" fmla="*/ 6350 h 15"/>
                <a:gd name="T30" fmla="*/ 33338 w 42"/>
                <a:gd name="T31" fmla="*/ 4763 h 15"/>
                <a:gd name="T32" fmla="*/ 28575 w 42"/>
                <a:gd name="T33" fmla="*/ 1588 h 15"/>
                <a:gd name="T34" fmla="*/ 11113 w 42"/>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2" h="15">
                  <a:moveTo>
                    <a:pt x="7" y="0"/>
                  </a:moveTo>
                  <a:cubicBezTo>
                    <a:pt x="4" y="0"/>
                    <a:pt x="1" y="0"/>
                    <a:pt x="0" y="0"/>
                  </a:cubicBezTo>
                  <a:cubicBezTo>
                    <a:pt x="4" y="2"/>
                    <a:pt x="4" y="2"/>
                    <a:pt x="4" y="2"/>
                  </a:cubicBezTo>
                  <a:cubicBezTo>
                    <a:pt x="5" y="1"/>
                    <a:pt x="7" y="0"/>
                    <a:pt x="9" y="0"/>
                  </a:cubicBezTo>
                  <a:cubicBezTo>
                    <a:pt x="12" y="0"/>
                    <a:pt x="15" y="2"/>
                    <a:pt x="17" y="4"/>
                  </a:cubicBezTo>
                  <a:cubicBezTo>
                    <a:pt x="19" y="5"/>
                    <a:pt x="19" y="7"/>
                    <a:pt x="21" y="8"/>
                  </a:cubicBezTo>
                  <a:cubicBezTo>
                    <a:pt x="21" y="8"/>
                    <a:pt x="21" y="8"/>
                    <a:pt x="21" y="8"/>
                  </a:cubicBezTo>
                  <a:cubicBezTo>
                    <a:pt x="39" y="15"/>
                    <a:pt x="39" y="15"/>
                    <a:pt x="39" y="15"/>
                  </a:cubicBezTo>
                  <a:cubicBezTo>
                    <a:pt x="39" y="15"/>
                    <a:pt x="40" y="15"/>
                    <a:pt x="41" y="15"/>
                  </a:cubicBezTo>
                  <a:cubicBezTo>
                    <a:pt x="41" y="15"/>
                    <a:pt x="41" y="15"/>
                    <a:pt x="42" y="15"/>
                  </a:cubicBezTo>
                  <a:cubicBezTo>
                    <a:pt x="41" y="14"/>
                    <a:pt x="40" y="13"/>
                    <a:pt x="38" y="12"/>
                  </a:cubicBezTo>
                  <a:cubicBezTo>
                    <a:pt x="37" y="12"/>
                    <a:pt x="36" y="11"/>
                    <a:pt x="35" y="10"/>
                  </a:cubicBezTo>
                  <a:cubicBezTo>
                    <a:pt x="35" y="10"/>
                    <a:pt x="34" y="10"/>
                    <a:pt x="34" y="10"/>
                  </a:cubicBezTo>
                  <a:cubicBezTo>
                    <a:pt x="31" y="9"/>
                    <a:pt x="27" y="7"/>
                    <a:pt x="23" y="5"/>
                  </a:cubicBezTo>
                  <a:cubicBezTo>
                    <a:pt x="22" y="4"/>
                    <a:pt x="21" y="4"/>
                    <a:pt x="21" y="4"/>
                  </a:cubicBezTo>
                  <a:cubicBezTo>
                    <a:pt x="21" y="4"/>
                    <a:pt x="21" y="4"/>
                    <a:pt x="21" y="3"/>
                  </a:cubicBezTo>
                  <a:cubicBezTo>
                    <a:pt x="20" y="3"/>
                    <a:pt x="19" y="2"/>
                    <a:pt x="18" y="1"/>
                  </a:cubicBezTo>
                  <a:cubicBezTo>
                    <a:pt x="16" y="0"/>
                    <a:pt x="11" y="0"/>
                    <a:pt x="7" y="0"/>
                  </a:cubicBezTo>
                </a:path>
              </a:pathLst>
            </a:custGeom>
            <a:solidFill>
              <a:srgbClr val="F372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4" name="Freeform 972"/>
            <p:cNvSpPr>
              <a:spLocks/>
            </p:cNvSpPr>
            <p:nvPr/>
          </p:nvSpPr>
          <p:spPr bwMode="auto">
            <a:xfrm>
              <a:off x="6259513" y="4779963"/>
              <a:ext cx="14288" cy="1588"/>
            </a:xfrm>
            <a:custGeom>
              <a:avLst/>
              <a:gdLst>
                <a:gd name="T0" fmla="*/ 6350 w 9"/>
                <a:gd name="T1" fmla="*/ 0 h 1"/>
                <a:gd name="T2" fmla="*/ 0 w 9"/>
                <a:gd name="T3" fmla="*/ 0 h 1"/>
                <a:gd name="T4" fmla="*/ 14288 w 9"/>
                <a:gd name="T5" fmla="*/ 1588 h 1"/>
                <a:gd name="T6" fmla="*/ 14288 w 9"/>
                <a:gd name="T7" fmla="*/ 1588 h 1"/>
                <a:gd name="T8" fmla="*/ 6350 w 9"/>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
                  <a:moveTo>
                    <a:pt x="4" y="0"/>
                  </a:moveTo>
                  <a:cubicBezTo>
                    <a:pt x="2" y="0"/>
                    <a:pt x="1" y="0"/>
                    <a:pt x="0" y="0"/>
                  </a:cubicBezTo>
                  <a:cubicBezTo>
                    <a:pt x="2" y="1"/>
                    <a:pt x="6" y="1"/>
                    <a:pt x="9" y="1"/>
                  </a:cubicBezTo>
                  <a:cubicBezTo>
                    <a:pt x="9" y="1"/>
                    <a:pt x="9" y="1"/>
                    <a:pt x="9" y="1"/>
                  </a:cubicBezTo>
                  <a:cubicBezTo>
                    <a:pt x="7" y="0"/>
                    <a:pt x="6" y="0"/>
                    <a:pt x="4" y="0"/>
                  </a:cubicBezTo>
                </a:path>
              </a:pathLst>
            </a:custGeom>
            <a:solidFill>
              <a:srgbClr val="F155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5" name="Freeform 973"/>
            <p:cNvSpPr>
              <a:spLocks/>
            </p:cNvSpPr>
            <p:nvPr/>
          </p:nvSpPr>
          <p:spPr bwMode="auto">
            <a:xfrm>
              <a:off x="6257925" y="4779963"/>
              <a:ext cx="15875" cy="4763"/>
            </a:xfrm>
            <a:custGeom>
              <a:avLst/>
              <a:gdLst>
                <a:gd name="T0" fmla="*/ 1588 w 10"/>
                <a:gd name="T1" fmla="*/ 0 h 3"/>
                <a:gd name="T2" fmla="*/ 0 w 10"/>
                <a:gd name="T3" fmla="*/ 1588 h 3"/>
                <a:gd name="T4" fmla="*/ 6350 w 10"/>
                <a:gd name="T5" fmla="*/ 4763 h 3"/>
                <a:gd name="T6" fmla="*/ 7938 w 10"/>
                <a:gd name="T7" fmla="*/ 4763 h 3"/>
                <a:gd name="T8" fmla="*/ 15875 w 10"/>
                <a:gd name="T9" fmla="*/ 1588 h 3"/>
                <a:gd name="T10" fmla="*/ 1588 w 10"/>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3">
                  <a:moveTo>
                    <a:pt x="1" y="0"/>
                  </a:moveTo>
                  <a:cubicBezTo>
                    <a:pt x="1" y="0"/>
                    <a:pt x="0" y="1"/>
                    <a:pt x="0" y="1"/>
                  </a:cubicBezTo>
                  <a:cubicBezTo>
                    <a:pt x="1" y="2"/>
                    <a:pt x="2" y="2"/>
                    <a:pt x="4" y="3"/>
                  </a:cubicBezTo>
                  <a:cubicBezTo>
                    <a:pt x="4" y="3"/>
                    <a:pt x="5" y="3"/>
                    <a:pt x="5" y="3"/>
                  </a:cubicBezTo>
                  <a:cubicBezTo>
                    <a:pt x="6" y="3"/>
                    <a:pt x="8" y="2"/>
                    <a:pt x="10" y="1"/>
                  </a:cubicBezTo>
                  <a:cubicBezTo>
                    <a:pt x="7" y="1"/>
                    <a:pt x="3" y="1"/>
                    <a:pt x="1" y="0"/>
                  </a:cubicBezTo>
                </a:path>
              </a:pathLst>
            </a:custGeom>
            <a:solidFill>
              <a:srgbClr val="F372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6" name="Freeform 974"/>
            <p:cNvSpPr>
              <a:spLocks/>
            </p:cNvSpPr>
            <p:nvPr/>
          </p:nvSpPr>
          <p:spPr bwMode="auto">
            <a:xfrm>
              <a:off x="6169025" y="4799013"/>
              <a:ext cx="41275" cy="26988"/>
            </a:xfrm>
            <a:custGeom>
              <a:avLst/>
              <a:gdLst>
                <a:gd name="T0" fmla="*/ 41275 w 26"/>
                <a:gd name="T1" fmla="*/ 0 h 17"/>
                <a:gd name="T2" fmla="*/ 1588 w 26"/>
                <a:gd name="T3" fmla="*/ 25400 h 17"/>
                <a:gd name="T4" fmla="*/ 0 w 26"/>
                <a:gd name="T5" fmla="*/ 26988 h 17"/>
                <a:gd name="T6" fmla="*/ 22225 w 26"/>
                <a:gd name="T7" fmla="*/ 11113 h 17"/>
                <a:gd name="T8" fmla="*/ 39688 w 26"/>
                <a:gd name="T9" fmla="*/ 3175 h 17"/>
                <a:gd name="T10" fmla="*/ 41275 w 2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7">
                  <a:moveTo>
                    <a:pt x="26" y="0"/>
                  </a:moveTo>
                  <a:cubicBezTo>
                    <a:pt x="15" y="5"/>
                    <a:pt x="4" y="11"/>
                    <a:pt x="1" y="16"/>
                  </a:cubicBezTo>
                  <a:cubicBezTo>
                    <a:pt x="0" y="16"/>
                    <a:pt x="0" y="17"/>
                    <a:pt x="0" y="17"/>
                  </a:cubicBezTo>
                  <a:cubicBezTo>
                    <a:pt x="2" y="14"/>
                    <a:pt x="6" y="10"/>
                    <a:pt x="14" y="7"/>
                  </a:cubicBezTo>
                  <a:cubicBezTo>
                    <a:pt x="17" y="4"/>
                    <a:pt x="21" y="3"/>
                    <a:pt x="25" y="2"/>
                  </a:cubicBezTo>
                  <a:cubicBezTo>
                    <a:pt x="25" y="1"/>
                    <a:pt x="25" y="1"/>
                    <a:pt x="26" y="0"/>
                  </a:cubicBezTo>
                </a:path>
              </a:pathLst>
            </a:custGeom>
            <a:solidFill>
              <a:srgbClr val="F155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7" name="Freeform 975"/>
            <p:cNvSpPr>
              <a:spLocks/>
            </p:cNvSpPr>
            <p:nvPr/>
          </p:nvSpPr>
          <p:spPr bwMode="auto">
            <a:xfrm>
              <a:off x="6167438" y="4810126"/>
              <a:ext cx="23813" cy="28575"/>
            </a:xfrm>
            <a:custGeom>
              <a:avLst/>
              <a:gdLst>
                <a:gd name="T0" fmla="*/ 23813 w 15"/>
                <a:gd name="T1" fmla="*/ 0 h 18"/>
                <a:gd name="T2" fmla="*/ 1588 w 15"/>
                <a:gd name="T3" fmla="*/ 15875 h 18"/>
                <a:gd name="T4" fmla="*/ 3175 w 15"/>
                <a:gd name="T5" fmla="*/ 28575 h 18"/>
                <a:gd name="T6" fmla="*/ 15875 w 15"/>
                <a:gd name="T7" fmla="*/ 4763 h 18"/>
                <a:gd name="T8" fmla="*/ 23813 w 15"/>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8">
                  <a:moveTo>
                    <a:pt x="15" y="0"/>
                  </a:moveTo>
                  <a:cubicBezTo>
                    <a:pt x="7" y="3"/>
                    <a:pt x="3" y="7"/>
                    <a:pt x="1" y="10"/>
                  </a:cubicBezTo>
                  <a:cubicBezTo>
                    <a:pt x="0" y="13"/>
                    <a:pt x="0" y="15"/>
                    <a:pt x="2" y="18"/>
                  </a:cubicBezTo>
                  <a:cubicBezTo>
                    <a:pt x="3" y="13"/>
                    <a:pt x="5" y="8"/>
                    <a:pt x="10" y="3"/>
                  </a:cubicBezTo>
                  <a:cubicBezTo>
                    <a:pt x="12" y="2"/>
                    <a:pt x="13" y="1"/>
                    <a:pt x="15" y="0"/>
                  </a:cubicBezTo>
                </a:path>
              </a:pathLst>
            </a:custGeom>
            <a:solidFill>
              <a:srgbClr val="F372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8" name="Freeform 976"/>
            <p:cNvSpPr>
              <a:spLocks/>
            </p:cNvSpPr>
            <p:nvPr/>
          </p:nvSpPr>
          <p:spPr bwMode="auto">
            <a:xfrm>
              <a:off x="6157913" y="4840288"/>
              <a:ext cx="6350" cy="4763"/>
            </a:xfrm>
            <a:custGeom>
              <a:avLst/>
              <a:gdLst>
                <a:gd name="T0" fmla="*/ 6350 w 4"/>
                <a:gd name="T1" fmla="*/ 0 h 3"/>
                <a:gd name="T2" fmla="*/ 0 w 4"/>
                <a:gd name="T3" fmla="*/ 4763 h 3"/>
                <a:gd name="T4" fmla="*/ 1588 w 4"/>
                <a:gd name="T5" fmla="*/ 3175 h 3"/>
                <a:gd name="T6" fmla="*/ 4763 w 4"/>
                <a:gd name="T7" fmla="*/ 4763 h 3"/>
                <a:gd name="T8" fmla="*/ 4763 w 4"/>
                <a:gd name="T9" fmla="*/ 1588 h 3"/>
                <a:gd name="T10" fmla="*/ 4763 w 4"/>
                <a:gd name="T11" fmla="*/ 1588 h 3"/>
                <a:gd name="T12" fmla="*/ 4763 w 4"/>
                <a:gd name="T13" fmla="*/ 1588 h 3"/>
                <a:gd name="T14" fmla="*/ 4763 w 4"/>
                <a:gd name="T15" fmla="*/ 1588 h 3"/>
                <a:gd name="T16" fmla="*/ 4763 w 4"/>
                <a:gd name="T17" fmla="*/ 1588 h 3"/>
                <a:gd name="T18" fmla="*/ 4763 w 4"/>
                <a:gd name="T19" fmla="*/ 1588 h 3"/>
                <a:gd name="T20" fmla="*/ 4763 w 4"/>
                <a:gd name="T21" fmla="*/ 1588 h 3"/>
                <a:gd name="T22" fmla="*/ 4763 w 4"/>
                <a:gd name="T23" fmla="*/ 1588 h 3"/>
                <a:gd name="T24" fmla="*/ 4763 w 4"/>
                <a:gd name="T25" fmla="*/ 1588 h 3"/>
                <a:gd name="T26" fmla="*/ 1588 w 4"/>
                <a:gd name="T27" fmla="*/ 3175 h 3"/>
                <a:gd name="T28" fmla="*/ 4763 w 4"/>
                <a:gd name="T29" fmla="*/ 1588 h 3"/>
                <a:gd name="T30" fmla="*/ 4763 w 4"/>
                <a:gd name="T31" fmla="*/ 1588 h 3"/>
                <a:gd name="T32" fmla="*/ 4763 w 4"/>
                <a:gd name="T33" fmla="*/ 1588 h 3"/>
                <a:gd name="T34" fmla="*/ 4763 w 4"/>
                <a:gd name="T35" fmla="*/ 1588 h 3"/>
                <a:gd name="T36" fmla="*/ 4763 w 4"/>
                <a:gd name="T37" fmla="*/ 1588 h 3"/>
                <a:gd name="T38" fmla="*/ 4763 w 4"/>
                <a:gd name="T39" fmla="*/ 1588 h 3"/>
                <a:gd name="T40" fmla="*/ 4763 w 4"/>
                <a:gd name="T41" fmla="*/ 1588 h 3"/>
                <a:gd name="T42" fmla="*/ 4763 w 4"/>
                <a:gd name="T43" fmla="*/ 1588 h 3"/>
                <a:gd name="T44" fmla="*/ 4763 w 4"/>
                <a:gd name="T45" fmla="*/ 1588 h 3"/>
                <a:gd name="T46" fmla="*/ 6350 w 4"/>
                <a:gd name="T47" fmla="*/ 0 h 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 h="3">
                  <a:moveTo>
                    <a:pt x="4" y="0"/>
                  </a:moveTo>
                  <a:cubicBezTo>
                    <a:pt x="2" y="1"/>
                    <a:pt x="0" y="3"/>
                    <a:pt x="0" y="3"/>
                  </a:cubicBezTo>
                  <a:cubicBezTo>
                    <a:pt x="0" y="2"/>
                    <a:pt x="1" y="2"/>
                    <a:pt x="1" y="2"/>
                  </a:cubicBezTo>
                  <a:cubicBezTo>
                    <a:pt x="2" y="2"/>
                    <a:pt x="3" y="3"/>
                    <a:pt x="3" y="3"/>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1" y="2"/>
                    <a:pt x="1" y="2"/>
                  </a:cubicBezTo>
                  <a:cubicBezTo>
                    <a:pt x="1" y="2"/>
                    <a:pt x="2" y="2"/>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4" y="1"/>
                    <a:pt x="4" y="0"/>
                  </a:cubicBezTo>
                </a:path>
              </a:pathLst>
            </a:custGeom>
            <a:solidFill>
              <a:srgbClr val="F155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9" name="Freeform 977"/>
            <p:cNvSpPr>
              <a:spLocks noEditPoints="1"/>
            </p:cNvSpPr>
            <p:nvPr/>
          </p:nvSpPr>
          <p:spPr bwMode="auto">
            <a:xfrm>
              <a:off x="6159500" y="4840288"/>
              <a:ext cx="9525" cy="9525"/>
            </a:xfrm>
            <a:custGeom>
              <a:avLst/>
              <a:gdLst>
                <a:gd name="T0" fmla="*/ 3175 w 6"/>
                <a:gd name="T1" fmla="*/ 1588 h 6"/>
                <a:gd name="T2" fmla="*/ 0 w 6"/>
                <a:gd name="T3" fmla="*/ 3175 h 6"/>
                <a:gd name="T4" fmla="*/ 3175 w 6"/>
                <a:gd name="T5" fmla="*/ 1588 h 6"/>
                <a:gd name="T6" fmla="*/ 3175 w 6"/>
                <a:gd name="T7" fmla="*/ 1588 h 6"/>
                <a:gd name="T8" fmla="*/ 3175 w 6"/>
                <a:gd name="T9" fmla="*/ 1588 h 6"/>
                <a:gd name="T10" fmla="*/ 3175 w 6"/>
                <a:gd name="T11" fmla="*/ 1588 h 6"/>
                <a:gd name="T12" fmla="*/ 3175 w 6"/>
                <a:gd name="T13" fmla="*/ 1588 h 6"/>
                <a:gd name="T14" fmla="*/ 3175 w 6"/>
                <a:gd name="T15" fmla="*/ 1588 h 6"/>
                <a:gd name="T16" fmla="*/ 3175 w 6"/>
                <a:gd name="T17" fmla="*/ 1588 h 6"/>
                <a:gd name="T18" fmla="*/ 3175 w 6"/>
                <a:gd name="T19" fmla="*/ 1588 h 6"/>
                <a:gd name="T20" fmla="*/ 3175 w 6"/>
                <a:gd name="T21" fmla="*/ 1588 h 6"/>
                <a:gd name="T22" fmla="*/ 3175 w 6"/>
                <a:gd name="T23" fmla="*/ 1588 h 6"/>
                <a:gd name="T24" fmla="*/ 3175 w 6"/>
                <a:gd name="T25" fmla="*/ 1588 h 6"/>
                <a:gd name="T26" fmla="*/ 3175 w 6"/>
                <a:gd name="T27" fmla="*/ 1588 h 6"/>
                <a:gd name="T28" fmla="*/ 3175 w 6"/>
                <a:gd name="T29" fmla="*/ 1588 h 6"/>
                <a:gd name="T30" fmla="*/ 3175 w 6"/>
                <a:gd name="T31" fmla="*/ 1588 h 6"/>
                <a:gd name="T32" fmla="*/ 3175 w 6"/>
                <a:gd name="T33" fmla="*/ 1588 h 6"/>
                <a:gd name="T34" fmla="*/ 3175 w 6"/>
                <a:gd name="T35" fmla="*/ 1588 h 6"/>
                <a:gd name="T36" fmla="*/ 3175 w 6"/>
                <a:gd name="T37" fmla="*/ 1588 h 6"/>
                <a:gd name="T38" fmla="*/ 3175 w 6"/>
                <a:gd name="T39" fmla="*/ 1588 h 6"/>
                <a:gd name="T40" fmla="*/ 3175 w 6"/>
                <a:gd name="T41" fmla="*/ 1588 h 6"/>
                <a:gd name="T42" fmla="*/ 3175 w 6"/>
                <a:gd name="T43" fmla="*/ 1588 h 6"/>
                <a:gd name="T44" fmla="*/ 3175 w 6"/>
                <a:gd name="T45" fmla="*/ 1588 h 6"/>
                <a:gd name="T46" fmla="*/ 3175 w 6"/>
                <a:gd name="T47" fmla="*/ 1588 h 6"/>
                <a:gd name="T48" fmla="*/ 7938 w 6"/>
                <a:gd name="T49" fmla="*/ 0 h 6"/>
                <a:gd name="T50" fmla="*/ 4763 w 6"/>
                <a:gd name="T51" fmla="*/ 0 h 6"/>
                <a:gd name="T52" fmla="*/ 3175 w 6"/>
                <a:gd name="T53" fmla="*/ 1588 h 6"/>
                <a:gd name="T54" fmla="*/ 3175 w 6"/>
                <a:gd name="T55" fmla="*/ 1588 h 6"/>
                <a:gd name="T56" fmla="*/ 3175 w 6"/>
                <a:gd name="T57" fmla="*/ 1588 h 6"/>
                <a:gd name="T58" fmla="*/ 3175 w 6"/>
                <a:gd name="T59" fmla="*/ 4763 h 6"/>
                <a:gd name="T60" fmla="*/ 4763 w 6"/>
                <a:gd name="T61" fmla="*/ 9525 h 6"/>
                <a:gd name="T62" fmla="*/ 9525 w 6"/>
                <a:gd name="T63" fmla="*/ 0 h 6"/>
                <a:gd name="T64" fmla="*/ 7938 w 6"/>
                <a:gd name="T65" fmla="*/ 0 h 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 h="6">
                  <a:moveTo>
                    <a:pt x="2" y="1"/>
                  </a:moveTo>
                  <a:cubicBezTo>
                    <a:pt x="1" y="2"/>
                    <a:pt x="0" y="2"/>
                    <a:pt x="0" y="2"/>
                  </a:cubicBezTo>
                  <a:cubicBezTo>
                    <a:pt x="0" y="2"/>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5" y="0"/>
                  </a:moveTo>
                  <a:cubicBezTo>
                    <a:pt x="5" y="0"/>
                    <a:pt x="4" y="0"/>
                    <a:pt x="3" y="0"/>
                  </a:cubicBezTo>
                  <a:cubicBezTo>
                    <a:pt x="3" y="1"/>
                    <a:pt x="2" y="1"/>
                    <a:pt x="2" y="1"/>
                  </a:cubicBezTo>
                  <a:cubicBezTo>
                    <a:pt x="2" y="1"/>
                    <a:pt x="2" y="1"/>
                    <a:pt x="2" y="1"/>
                  </a:cubicBezTo>
                  <a:cubicBezTo>
                    <a:pt x="2" y="1"/>
                    <a:pt x="2" y="1"/>
                    <a:pt x="2" y="1"/>
                  </a:cubicBezTo>
                  <a:cubicBezTo>
                    <a:pt x="2" y="1"/>
                    <a:pt x="2" y="1"/>
                    <a:pt x="2" y="3"/>
                  </a:cubicBezTo>
                  <a:cubicBezTo>
                    <a:pt x="3" y="4"/>
                    <a:pt x="3" y="5"/>
                    <a:pt x="3" y="6"/>
                  </a:cubicBezTo>
                  <a:cubicBezTo>
                    <a:pt x="4" y="4"/>
                    <a:pt x="5" y="2"/>
                    <a:pt x="6" y="0"/>
                  </a:cubicBezTo>
                  <a:cubicBezTo>
                    <a:pt x="6" y="0"/>
                    <a:pt x="6" y="0"/>
                    <a:pt x="5" y="0"/>
                  </a:cubicBezTo>
                </a:path>
              </a:pathLst>
            </a:custGeom>
            <a:solidFill>
              <a:srgbClr val="F372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0" name="Freeform 978"/>
            <p:cNvSpPr>
              <a:spLocks/>
            </p:cNvSpPr>
            <p:nvPr/>
          </p:nvSpPr>
          <p:spPr bwMode="auto">
            <a:xfrm>
              <a:off x="6148388" y="4862513"/>
              <a:ext cx="11113" cy="20638"/>
            </a:xfrm>
            <a:custGeom>
              <a:avLst/>
              <a:gdLst>
                <a:gd name="T0" fmla="*/ 4763 w 7"/>
                <a:gd name="T1" fmla="*/ 0 h 13"/>
                <a:gd name="T2" fmla="*/ 4763 w 7"/>
                <a:gd name="T3" fmla="*/ 1588 h 13"/>
                <a:gd name="T4" fmla="*/ 11113 w 7"/>
                <a:gd name="T5" fmla="*/ 20638 h 13"/>
                <a:gd name="T6" fmla="*/ 11113 w 7"/>
                <a:gd name="T7" fmla="*/ 20638 h 13"/>
                <a:gd name="T8" fmla="*/ 9525 w 7"/>
                <a:gd name="T9" fmla="*/ 11113 h 13"/>
                <a:gd name="T10" fmla="*/ 4763 w 7"/>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13">
                  <a:moveTo>
                    <a:pt x="3" y="0"/>
                  </a:moveTo>
                  <a:cubicBezTo>
                    <a:pt x="3" y="0"/>
                    <a:pt x="3" y="1"/>
                    <a:pt x="3" y="1"/>
                  </a:cubicBezTo>
                  <a:cubicBezTo>
                    <a:pt x="0" y="6"/>
                    <a:pt x="4" y="10"/>
                    <a:pt x="7" y="13"/>
                  </a:cubicBezTo>
                  <a:cubicBezTo>
                    <a:pt x="7" y="13"/>
                    <a:pt x="7" y="13"/>
                    <a:pt x="7" y="13"/>
                  </a:cubicBezTo>
                  <a:cubicBezTo>
                    <a:pt x="6" y="11"/>
                    <a:pt x="6" y="9"/>
                    <a:pt x="6" y="7"/>
                  </a:cubicBezTo>
                  <a:cubicBezTo>
                    <a:pt x="4" y="5"/>
                    <a:pt x="3" y="2"/>
                    <a:pt x="3" y="0"/>
                  </a:cubicBezTo>
                </a:path>
              </a:pathLst>
            </a:custGeom>
            <a:solidFill>
              <a:srgbClr val="F155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1" name="Freeform 979"/>
            <p:cNvSpPr>
              <a:spLocks/>
            </p:cNvSpPr>
            <p:nvPr/>
          </p:nvSpPr>
          <p:spPr bwMode="auto">
            <a:xfrm>
              <a:off x="6153150" y="4856163"/>
              <a:ext cx="7938" cy="17463"/>
            </a:xfrm>
            <a:custGeom>
              <a:avLst/>
              <a:gdLst>
                <a:gd name="T0" fmla="*/ 7938 w 5"/>
                <a:gd name="T1" fmla="*/ 0 h 11"/>
                <a:gd name="T2" fmla="*/ 0 w 5"/>
                <a:gd name="T3" fmla="*/ 6350 h 11"/>
                <a:gd name="T4" fmla="*/ 4763 w 5"/>
                <a:gd name="T5" fmla="*/ 17463 h 11"/>
                <a:gd name="T6" fmla="*/ 7938 w 5"/>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1">
                  <a:moveTo>
                    <a:pt x="5" y="0"/>
                  </a:moveTo>
                  <a:cubicBezTo>
                    <a:pt x="3" y="0"/>
                    <a:pt x="1" y="3"/>
                    <a:pt x="0" y="4"/>
                  </a:cubicBezTo>
                  <a:cubicBezTo>
                    <a:pt x="0" y="6"/>
                    <a:pt x="1" y="9"/>
                    <a:pt x="3" y="11"/>
                  </a:cubicBezTo>
                  <a:cubicBezTo>
                    <a:pt x="2" y="7"/>
                    <a:pt x="4" y="3"/>
                    <a:pt x="5" y="0"/>
                  </a:cubicBezTo>
                </a:path>
              </a:pathLst>
            </a:custGeom>
            <a:solidFill>
              <a:srgbClr val="F372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2" name="Freeform 980"/>
            <p:cNvSpPr>
              <a:spLocks noEditPoints="1"/>
            </p:cNvSpPr>
            <p:nvPr/>
          </p:nvSpPr>
          <p:spPr bwMode="auto">
            <a:xfrm>
              <a:off x="6143625" y="4883151"/>
              <a:ext cx="17463" cy="107950"/>
            </a:xfrm>
            <a:custGeom>
              <a:avLst/>
              <a:gdLst>
                <a:gd name="T0" fmla="*/ 17463 w 11"/>
                <a:gd name="T1" fmla="*/ 106363 h 68"/>
                <a:gd name="T2" fmla="*/ 17463 w 11"/>
                <a:gd name="T3" fmla="*/ 107950 h 68"/>
                <a:gd name="T4" fmla="*/ 17463 w 11"/>
                <a:gd name="T5" fmla="*/ 107950 h 68"/>
                <a:gd name="T6" fmla="*/ 17463 w 11"/>
                <a:gd name="T7" fmla="*/ 106363 h 68"/>
                <a:gd name="T8" fmla="*/ 12700 w 11"/>
                <a:gd name="T9" fmla="*/ 31750 h 68"/>
                <a:gd name="T10" fmla="*/ 6350 w 11"/>
                <a:gd name="T11" fmla="*/ 57150 h 68"/>
                <a:gd name="T12" fmla="*/ 7938 w 11"/>
                <a:gd name="T13" fmla="*/ 82550 h 68"/>
                <a:gd name="T14" fmla="*/ 9525 w 11"/>
                <a:gd name="T15" fmla="*/ 87313 h 68"/>
                <a:gd name="T16" fmla="*/ 9525 w 11"/>
                <a:gd name="T17" fmla="*/ 57150 h 68"/>
                <a:gd name="T18" fmla="*/ 12700 w 11"/>
                <a:gd name="T19" fmla="*/ 31750 h 68"/>
                <a:gd name="T20" fmla="*/ 7938 w 11"/>
                <a:gd name="T21" fmla="*/ 0 h 68"/>
                <a:gd name="T22" fmla="*/ 12700 w 11"/>
                <a:gd name="T23" fmla="*/ 20638 h 68"/>
                <a:gd name="T24" fmla="*/ 9525 w 11"/>
                <a:gd name="T25" fmla="*/ 7938 h 68"/>
                <a:gd name="T26" fmla="*/ 15875 w 11"/>
                <a:gd name="T27" fmla="*/ 7938 h 68"/>
                <a:gd name="T28" fmla="*/ 7938 w 11"/>
                <a:gd name="T29" fmla="*/ 0 h 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 h="68">
                  <a:moveTo>
                    <a:pt x="11" y="67"/>
                  </a:moveTo>
                  <a:cubicBezTo>
                    <a:pt x="11" y="67"/>
                    <a:pt x="11" y="68"/>
                    <a:pt x="11" y="68"/>
                  </a:cubicBezTo>
                  <a:cubicBezTo>
                    <a:pt x="11" y="68"/>
                    <a:pt x="11" y="68"/>
                    <a:pt x="11" y="68"/>
                  </a:cubicBezTo>
                  <a:cubicBezTo>
                    <a:pt x="11" y="68"/>
                    <a:pt x="11" y="67"/>
                    <a:pt x="11" y="67"/>
                  </a:cubicBezTo>
                  <a:moveTo>
                    <a:pt x="8" y="20"/>
                  </a:moveTo>
                  <a:cubicBezTo>
                    <a:pt x="7" y="25"/>
                    <a:pt x="7" y="31"/>
                    <a:pt x="4" y="36"/>
                  </a:cubicBezTo>
                  <a:cubicBezTo>
                    <a:pt x="0" y="43"/>
                    <a:pt x="2" y="48"/>
                    <a:pt x="5" y="52"/>
                  </a:cubicBezTo>
                  <a:cubicBezTo>
                    <a:pt x="5" y="53"/>
                    <a:pt x="6" y="54"/>
                    <a:pt x="6" y="55"/>
                  </a:cubicBezTo>
                  <a:cubicBezTo>
                    <a:pt x="5" y="51"/>
                    <a:pt x="5" y="45"/>
                    <a:pt x="6" y="36"/>
                  </a:cubicBezTo>
                  <a:cubicBezTo>
                    <a:pt x="7" y="27"/>
                    <a:pt x="8" y="23"/>
                    <a:pt x="8" y="20"/>
                  </a:cubicBezTo>
                  <a:moveTo>
                    <a:pt x="5" y="0"/>
                  </a:moveTo>
                  <a:cubicBezTo>
                    <a:pt x="0" y="3"/>
                    <a:pt x="5" y="8"/>
                    <a:pt x="8" y="13"/>
                  </a:cubicBezTo>
                  <a:cubicBezTo>
                    <a:pt x="6" y="8"/>
                    <a:pt x="6" y="5"/>
                    <a:pt x="6" y="5"/>
                  </a:cubicBezTo>
                  <a:cubicBezTo>
                    <a:pt x="6" y="5"/>
                    <a:pt x="8" y="5"/>
                    <a:pt x="10" y="5"/>
                  </a:cubicBezTo>
                  <a:cubicBezTo>
                    <a:pt x="7" y="4"/>
                    <a:pt x="5" y="0"/>
                    <a:pt x="5" y="0"/>
                  </a:cubicBezTo>
                </a:path>
              </a:pathLst>
            </a:custGeom>
            <a:solidFill>
              <a:srgbClr val="F155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3" name="Freeform 981"/>
            <p:cNvSpPr>
              <a:spLocks/>
            </p:cNvSpPr>
            <p:nvPr/>
          </p:nvSpPr>
          <p:spPr bwMode="auto">
            <a:xfrm>
              <a:off x="6151563" y="4891088"/>
              <a:ext cx="15875" cy="100013"/>
            </a:xfrm>
            <a:custGeom>
              <a:avLst/>
              <a:gdLst>
                <a:gd name="T0" fmla="*/ 7938 w 10"/>
                <a:gd name="T1" fmla="*/ 0 h 63"/>
                <a:gd name="T2" fmla="*/ 1588 w 10"/>
                <a:gd name="T3" fmla="*/ 0 h 63"/>
                <a:gd name="T4" fmla="*/ 4763 w 10"/>
                <a:gd name="T5" fmla="*/ 12700 h 63"/>
                <a:gd name="T6" fmla="*/ 6350 w 10"/>
                <a:gd name="T7" fmla="*/ 20638 h 63"/>
                <a:gd name="T8" fmla="*/ 4763 w 10"/>
                <a:gd name="T9" fmla="*/ 23813 h 63"/>
                <a:gd name="T10" fmla="*/ 1588 w 10"/>
                <a:gd name="T11" fmla="*/ 49213 h 63"/>
                <a:gd name="T12" fmla="*/ 1588 w 10"/>
                <a:gd name="T13" fmla="*/ 79375 h 63"/>
                <a:gd name="T14" fmla="*/ 9525 w 10"/>
                <a:gd name="T15" fmla="*/ 98425 h 63"/>
                <a:gd name="T16" fmla="*/ 9525 w 10"/>
                <a:gd name="T17" fmla="*/ 100013 h 63"/>
                <a:gd name="T18" fmla="*/ 15875 w 10"/>
                <a:gd name="T19" fmla="*/ 98425 h 63"/>
                <a:gd name="T20" fmla="*/ 6350 w 10"/>
                <a:gd name="T21" fmla="*/ 38100 h 63"/>
                <a:gd name="T22" fmla="*/ 11113 w 10"/>
                <a:gd name="T23" fmla="*/ 0 h 63"/>
                <a:gd name="T24" fmla="*/ 11113 w 10"/>
                <a:gd name="T25" fmla="*/ 0 h 63"/>
                <a:gd name="T26" fmla="*/ 7938 w 10"/>
                <a:gd name="T27" fmla="*/ 0 h 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 h="63">
                  <a:moveTo>
                    <a:pt x="5" y="0"/>
                  </a:moveTo>
                  <a:cubicBezTo>
                    <a:pt x="3" y="0"/>
                    <a:pt x="1" y="0"/>
                    <a:pt x="1" y="0"/>
                  </a:cubicBezTo>
                  <a:cubicBezTo>
                    <a:pt x="1" y="0"/>
                    <a:pt x="1" y="3"/>
                    <a:pt x="3" y="8"/>
                  </a:cubicBezTo>
                  <a:cubicBezTo>
                    <a:pt x="4" y="10"/>
                    <a:pt x="5" y="12"/>
                    <a:pt x="4" y="13"/>
                  </a:cubicBezTo>
                  <a:cubicBezTo>
                    <a:pt x="4" y="14"/>
                    <a:pt x="3" y="14"/>
                    <a:pt x="3" y="15"/>
                  </a:cubicBezTo>
                  <a:cubicBezTo>
                    <a:pt x="3" y="18"/>
                    <a:pt x="2" y="22"/>
                    <a:pt x="1" y="31"/>
                  </a:cubicBezTo>
                  <a:cubicBezTo>
                    <a:pt x="0" y="40"/>
                    <a:pt x="0" y="46"/>
                    <a:pt x="1" y="50"/>
                  </a:cubicBezTo>
                  <a:cubicBezTo>
                    <a:pt x="3" y="53"/>
                    <a:pt x="5" y="56"/>
                    <a:pt x="6" y="62"/>
                  </a:cubicBezTo>
                  <a:cubicBezTo>
                    <a:pt x="6" y="62"/>
                    <a:pt x="6" y="63"/>
                    <a:pt x="6" y="63"/>
                  </a:cubicBezTo>
                  <a:cubicBezTo>
                    <a:pt x="7" y="63"/>
                    <a:pt x="8" y="62"/>
                    <a:pt x="10" y="62"/>
                  </a:cubicBezTo>
                  <a:cubicBezTo>
                    <a:pt x="1" y="52"/>
                    <a:pt x="1" y="37"/>
                    <a:pt x="4" y="24"/>
                  </a:cubicBezTo>
                  <a:cubicBezTo>
                    <a:pt x="6" y="16"/>
                    <a:pt x="9" y="8"/>
                    <a:pt x="7" y="0"/>
                  </a:cubicBezTo>
                  <a:cubicBezTo>
                    <a:pt x="7" y="0"/>
                    <a:pt x="7" y="0"/>
                    <a:pt x="7" y="0"/>
                  </a:cubicBezTo>
                  <a:cubicBezTo>
                    <a:pt x="6" y="0"/>
                    <a:pt x="5" y="0"/>
                    <a:pt x="5" y="0"/>
                  </a:cubicBezTo>
                </a:path>
              </a:pathLst>
            </a:custGeom>
            <a:solidFill>
              <a:srgbClr val="F372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4" name="Freeform 1439"/>
            <p:cNvSpPr>
              <a:spLocks noEditPoints="1"/>
            </p:cNvSpPr>
            <p:nvPr/>
          </p:nvSpPr>
          <p:spPr bwMode="auto">
            <a:xfrm>
              <a:off x="2743200" y="5091113"/>
              <a:ext cx="377825" cy="469900"/>
            </a:xfrm>
            <a:custGeom>
              <a:avLst/>
              <a:gdLst>
                <a:gd name="T0" fmla="*/ 377825 w 238"/>
                <a:gd name="T1" fmla="*/ 254000 h 296"/>
                <a:gd name="T2" fmla="*/ 182563 w 238"/>
                <a:gd name="T3" fmla="*/ 298450 h 296"/>
                <a:gd name="T4" fmla="*/ 179388 w 238"/>
                <a:gd name="T5" fmla="*/ 300038 h 296"/>
                <a:gd name="T6" fmla="*/ 196850 w 238"/>
                <a:gd name="T7" fmla="*/ 376238 h 296"/>
                <a:gd name="T8" fmla="*/ 193675 w 238"/>
                <a:gd name="T9" fmla="*/ 377825 h 296"/>
                <a:gd name="T10" fmla="*/ 200025 w 238"/>
                <a:gd name="T11" fmla="*/ 423863 h 296"/>
                <a:gd name="T12" fmla="*/ 203200 w 238"/>
                <a:gd name="T13" fmla="*/ 447675 h 296"/>
                <a:gd name="T14" fmla="*/ 252413 w 238"/>
                <a:gd name="T15" fmla="*/ 469900 h 296"/>
                <a:gd name="T16" fmla="*/ 263525 w 238"/>
                <a:gd name="T17" fmla="*/ 455613 h 296"/>
                <a:gd name="T18" fmla="*/ 288925 w 238"/>
                <a:gd name="T19" fmla="*/ 423863 h 296"/>
                <a:gd name="T20" fmla="*/ 311150 w 238"/>
                <a:gd name="T21" fmla="*/ 388938 h 296"/>
                <a:gd name="T22" fmla="*/ 333375 w 238"/>
                <a:gd name="T23" fmla="*/ 355600 h 296"/>
                <a:gd name="T24" fmla="*/ 371475 w 238"/>
                <a:gd name="T25" fmla="*/ 258763 h 296"/>
                <a:gd name="T26" fmla="*/ 373063 w 238"/>
                <a:gd name="T27" fmla="*/ 258763 h 296"/>
                <a:gd name="T28" fmla="*/ 377825 w 238"/>
                <a:gd name="T29" fmla="*/ 260350 h 296"/>
                <a:gd name="T30" fmla="*/ 377825 w 238"/>
                <a:gd name="T31" fmla="*/ 254000 h 296"/>
                <a:gd name="T32" fmla="*/ 88900 w 238"/>
                <a:gd name="T33" fmla="*/ 0 h 296"/>
                <a:gd name="T34" fmla="*/ 87313 w 238"/>
                <a:gd name="T35" fmla="*/ 0 h 296"/>
                <a:gd name="T36" fmla="*/ 66675 w 238"/>
                <a:gd name="T37" fmla="*/ 7938 h 296"/>
                <a:gd name="T38" fmla="*/ 66675 w 238"/>
                <a:gd name="T39" fmla="*/ 7938 h 296"/>
                <a:gd name="T40" fmla="*/ 0 w 238"/>
                <a:gd name="T41" fmla="*/ 36513 h 296"/>
                <a:gd name="T42" fmla="*/ 23813 w 238"/>
                <a:gd name="T43" fmla="*/ 41275 h 296"/>
                <a:gd name="T44" fmla="*/ 74613 w 238"/>
                <a:gd name="T45" fmla="*/ 68263 h 296"/>
                <a:gd name="T46" fmla="*/ 101600 w 238"/>
                <a:gd name="T47" fmla="*/ 101600 h 296"/>
                <a:gd name="T48" fmla="*/ 117475 w 238"/>
                <a:gd name="T49" fmla="*/ 131763 h 296"/>
                <a:gd name="T50" fmla="*/ 111125 w 238"/>
                <a:gd name="T51" fmla="*/ 155575 h 296"/>
                <a:gd name="T52" fmla="*/ 109538 w 238"/>
                <a:gd name="T53" fmla="*/ 179388 h 296"/>
                <a:gd name="T54" fmla="*/ 107950 w 238"/>
                <a:gd name="T55" fmla="*/ 222250 h 296"/>
                <a:gd name="T56" fmla="*/ 131763 w 238"/>
                <a:gd name="T57" fmla="*/ 236538 h 296"/>
                <a:gd name="T58" fmla="*/ 133350 w 238"/>
                <a:gd name="T59" fmla="*/ 236538 h 296"/>
                <a:gd name="T60" fmla="*/ 134938 w 238"/>
                <a:gd name="T61" fmla="*/ 234950 h 296"/>
                <a:gd name="T62" fmla="*/ 141288 w 238"/>
                <a:gd name="T63" fmla="*/ 246063 h 296"/>
                <a:gd name="T64" fmla="*/ 147638 w 238"/>
                <a:gd name="T65" fmla="*/ 255588 h 296"/>
                <a:gd name="T66" fmla="*/ 158750 w 238"/>
                <a:gd name="T67" fmla="*/ 254000 h 296"/>
                <a:gd name="T68" fmla="*/ 161925 w 238"/>
                <a:gd name="T69" fmla="*/ 254000 h 296"/>
                <a:gd name="T70" fmla="*/ 117475 w 238"/>
                <a:gd name="T71" fmla="*/ 7938 h 296"/>
                <a:gd name="T72" fmla="*/ 141288 w 238"/>
                <a:gd name="T73" fmla="*/ 3175 h 296"/>
                <a:gd name="T74" fmla="*/ 128588 w 238"/>
                <a:gd name="T75" fmla="*/ 3175 h 296"/>
                <a:gd name="T76" fmla="*/ 122238 w 238"/>
                <a:gd name="T77" fmla="*/ 3175 h 296"/>
                <a:gd name="T78" fmla="*/ 103188 w 238"/>
                <a:gd name="T79" fmla="*/ 1588 h 296"/>
                <a:gd name="T80" fmla="*/ 88900 w 238"/>
                <a:gd name="T81" fmla="*/ 0 h 2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8" h="296">
                  <a:moveTo>
                    <a:pt x="238" y="160"/>
                  </a:moveTo>
                  <a:cubicBezTo>
                    <a:pt x="115" y="188"/>
                    <a:pt x="115" y="188"/>
                    <a:pt x="115" y="188"/>
                  </a:cubicBezTo>
                  <a:cubicBezTo>
                    <a:pt x="113" y="189"/>
                    <a:pt x="113" y="189"/>
                    <a:pt x="113" y="189"/>
                  </a:cubicBezTo>
                  <a:cubicBezTo>
                    <a:pt x="124" y="237"/>
                    <a:pt x="124" y="237"/>
                    <a:pt x="124" y="237"/>
                  </a:cubicBezTo>
                  <a:cubicBezTo>
                    <a:pt x="123" y="237"/>
                    <a:pt x="123" y="237"/>
                    <a:pt x="122" y="238"/>
                  </a:cubicBezTo>
                  <a:cubicBezTo>
                    <a:pt x="123" y="247"/>
                    <a:pt x="125" y="257"/>
                    <a:pt x="126" y="267"/>
                  </a:cubicBezTo>
                  <a:cubicBezTo>
                    <a:pt x="127" y="272"/>
                    <a:pt x="128" y="277"/>
                    <a:pt x="128" y="282"/>
                  </a:cubicBezTo>
                  <a:cubicBezTo>
                    <a:pt x="159" y="296"/>
                    <a:pt x="159" y="296"/>
                    <a:pt x="159" y="296"/>
                  </a:cubicBezTo>
                  <a:cubicBezTo>
                    <a:pt x="162" y="293"/>
                    <a:pt x="164" y="291"/>
                    <a:pt x="166" y="287"/>
                  </a:cubicBezTo>
                  <a:cubicBezTo>
                    <a:pt x="170" y="277"/>
                    <a:pt x="173" y="275"/>
                    <a:pt x="182" y="267"/>
                  </a:cubicBezTo>
                  <a:cubicBezTo>
                    <a:pt x="190" y="260"/>
                    <a:pt x="192" y="258"/>
                    <a:pt x="196" y="245"/>
                  </a:cubicBezTo>
                  <a:cubicBezTo>
                    <a:pt x="199" y="233"/>
                    <a:pt x="210" y="224"/>
                    <a:pt x="210" y="224"/>
                  </a:cubicBezTo>
                  <a:cubicBezTo>
                    <a:pt x="234" y="163"/>
                    <a:pt x="234" y="163"/>
                    <a:pt x="234" y="163"/>
                  </a:cubicBezTo>
                  <a:cubicBezTo>
                    <a:pt x="234" y="163"/>
                    <a:pt x="235" y="163"/>
                    <a:pt x="235" y="163"/>
                  </a:cubicBezTo>
                  <a:cubicBezTo>
                    <a:pt x="235" y="163"/>
                    <a:pt x="237" y="163"/>
                    <a:pt x="238" y="164"/>
                  </a:cubicBezTo>
                  <a:cubicBezTo>
                    <a:pt x="238" y="163"/>
                    <a:pt x="238" y="161"/>
                    <a:pt x="238" y="160"/>
                  </a:cubicBezTo>
                  <a:moveTo>
                    <a:pt x="56" y="0"/>
                  </a:moveTo>
                  <a:cubicBezTo>
                    <a:pt x="56" y="0"/>
                    <a:pt x="55" y="0"/>
                    <a:pt x="55" y="0"/>
                  </a:cubicBezTo>
                  <a:cubicBezTo>
                    <a:pt x="51" y="1"/>
                    <a:pt x="45" y="4"/>
                    <a:pt x="42" y="5"/>
                  </a:cubicBezTo>
                  <a:cubicBezTo>
                    <a:pt x="42" y="5"/>
                    <a:pt x="42" y="5"/>
                    <a:pt x="42" y="5"/>
                  </a:cubicBezTo>
                  <a:cubicBezTo>
                    <a:pt x="40" y="7"/>
                    <a:pt x="18" y="16"/>
                    <a:pt x="0" y="23"/>
                  </a:cubicBezTo>
                  <a:cubicBezTo>
                    <a:pt x="6" y="24"/>
                    <a:pt x="8" y="24"/>
                    <a:pt x="15" y="26"/>
                  </a:cubicBezTo>
                  <a:cubicBezTo>
                    <a:pt x="25" y="29"/>
                    <a:pt x="41" y="39"/>
                    <a:pt x="47" y="43"/>
                  </a:cubicBezTo>
                  <a:cubicBezTo>
                    <a:pt x="52" y="47"/>
                    <a:pt x="62" y="58"/>
                    <a:pt x="64" y="64"/>
                  </a:cubicBezTo>
                  <a:cubicBezTo>
                    <a:pt x="67" y="71"/>
                    <a:pt x="67" y="75"/>
                    <a:pt x="74" y="83"/>
                  </a:cubicBezTo>
                  <a:cubicBezTo>
                    <a:pt x="80" y="92"/>
                    <a:pt x="75" y="92"/>
                    <a:pt x="70" y="98"/>
                  </a:cubicBezTo>
                  <a:cubicBezTo>
                    <a:pt x="65" y="103"/>
                    <a:pt x="69" y="113"/>
                    <a:pt x="69" y="113"/>
                  </a:cubicBezTo>
                  <a:cubicBezTo>
                    <a:pt x="75" y="121"/>
                    <a:pt x="70" y="132"/>
                    <a:pt x="68" y="140"/>
                  </a:cubicBezTo>
                  <a:cubicBezTo>
                    <a:pt x="73" y="144"/>
                    <a:pt x="80" y="149"/>
                    <a:pt x="83" y="149"/>
                  </a:cubicBezTo>
                  <a:cubicBezTo>
                    <a:pt x="83" y="149"/>
                    <a:pt x="84" y="149"/>
                    <a:pt x="84" y="149"/>
                  </a:cubicBezTo>
                  <a:cubicBezTo>
                    <a:pt x="84" y="149"/>
                    <a:pt x="84" y="148"/>
                    <a:pt x="85" y="148"/>
                  </a:cubicBezTo>
                  <a:cubicBezTo>
                    <a:pt x="86" y="148"/>
                    <a:pt x="88" y="149"/>
                    <a:pt x="89" y="155"/>
                  </a:cubicBezTo>
                  <a:cubicBezTo>
                    <a:pt x="90" y="159"/>
                    <a:pt x="91" y="160"/>
                    <a:pt x="93" y="161"/>
                  </a:cubicBezTo>
                  <a:cubicBezTo>
                    <a:pt x="96" y="160"/>
                    <a:pt x="98" y="160"/>
                    <a:pt x="100" y="160"/>
                  </a:cubicBezTo>
                  <a:cubicBezTo>
                    <a:pt x="101" y="160"/>
                    <a:pt x="101" y="160"/>
                    <a:pt x="102" y="160"/>
                  </a:cubicBezTo>
                  <a:cubicBezTo>
                    <a:pt x="74" y="5"/>
                    <a:pt x="74" y="5"/>
                    <a:pt x="74" y="5"/>
                  </a:cubicBezTo>
                  <a:cubicBezTo>
                    <a:pt x="89" y="2"/>
                    <a:pt x="89" y="2"/>
                    <a:pt x="89" y="2"/>
                  </a:cubicBezTo>
                  <a:cubicBezTo>
                    <a:pt x="86" y="2"/>
                    <a:pt x="84" y="2"/>
                    <a:pt x="81" y="2"/>
                  </a:cubicBezTo>
                  <a:cubicBezTo>
                    <a:pt x="80" y="2"/>
                    <a:pt x="79" y="2"/>
                    <a:pt x="77" y="2"/>
                  </a:cubicBezTo>
                  <a:cubicBezTo>
                    <a:pt x="73" y="2"/>
                    <a:pt x="69" y="2"/>
                    <a:pt x="65" y="1"/>
                  </a:cubicBezTo>
                  <a:cubicBezTo>
                    <a:pt x="62" y="1"/>
                    <a:pt x="58" y="0"/>
                    <a:pt x="56" y="0"/>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5" name="Freeform 1440"/>
            <p:cNvSpPr>
              <a:spLocks/>
            </p:cNvSpPr>
            <p:nvPr/>
          </p:nvSpPr>
          <p:spPr bwMode="auto">
            <a:xfrm>
              <a:off x="2860675" y="4999038"/>
              <a:ext cx="471488" cy="392113"/>
            </a:xfrm>
            <a:custGeom>
              <a:avLst/>
              <a:gdLst>
                <a:gd name="T0" fmla="*/ 0 w 297"/>
                <a:gd name="T1" fmla="*/ 100013 h 247"/>
                <a:gd name="T2" fmla="*/ 46038 w 297"/>
                <a:gd name="T3" fmla="*/ 360363 h 247"/>
                <a:gd name="T4" fmla="*/ 55563 w 297"/>
                <a:gd name="T5" fmla="*/ 392113 h 247"/>
                <a:gd name="T6" fmla="*/ 65088 w 297"/>
                <a:gd name="T7" fmla="*/ 390525 h 247"/>
                <a:gd name="T8" fmla="*/ 471488 w 297"/>
                <a:gd name="T9" fmla="*/ 296863 h 247"/>
                <a:gd name="T10" fmla="*/ 415925 w 297"/>
                <a:gd name="T11" fmla="*/ 0 h 247"/>
                <a:gd name="T12" fmla="*/ 0 w 297"/>
                <a:gd name="T13" fmla="*/ 100013 h 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7" h="247">
                  <a:moveTo>
                    <a:pt x="0" y="63"/>
                  </a:moveTo>
                  <a:lnTo>
                    <a:pt x="29" y="227"/>
                  </a:lnTo>
                  <a:lnTo>
                    <a:pt x="35" y="247"/>
                  </a:lnTo>
                  <a:lnTo>
                    <a:pt x="41" y="246"/>
                  </a:lnTo>
                  <a:lnTo>
                    <a:pt x="297" y="187"/>
                  </a:lnTo>
                  <a:lnTo>
                    <a:pt x="262" y="0"/>
                  </a:lnTo>
                  <a:lnTo>
                    <a:pt x="0"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6" name="Freeform 1441"/>
            <p:cNvSpPr>
              <a:spLocks/>
            </p:cNvSpPr>
            <p:nvPr/>
          </p:nvSpPr>
          <p:spPr bwMode="auto">
            <a:xfrm>
              <a:off x="2860675" y="4999038"/>
              <a:ext cx="471488" cy="392113"/>
            </a:xfrm>
            <a:custGeom>
              <a:avLst/>
              <a:gdLst>
                <a:gd name="T0" fmla="*/ 0 w 297"/>
                <a:gd name="T1" fmla="*/ 100013 h 247"/>
                <a:gd name="T2" fmla="*/ 46038 w 297"/>
                <a:gd name="T3" fmla="*/ 360363 h 247"/>
                <a:gd name="T4" fmla="*/ 55563 w 297"/>
                <a:gd name="T5" fmla="*/ 392113 h 247"/>
                <a:gd name="T6" fmla="*/ 65088 w 297"/>
                <a:gd name="T7" fmla="*/ 390525 h 247"/>
                <a:gd name="T8" fmla="*/ 471488 w 297"/>
                <a:gd name="T9" fmla="*/ 296863 h 247"/>
                <a:gd name="T10" fmla="*/ 415925 w 297"/>
                <a:gd name="T11" fmla="*/ 0 h 247"/>
                <a:gd name="T12" fmla="*/ 0 w 297"/>
                <a:gd name="T13" fmla="*/ 100013 h 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7" h="247">
                  <a:moveTo>
                    <a:pt x="0" y="63"/>
                  </a:moveTo>
                  <a:lnTo>
                    <a:pt x="29" y="227"/>
                  </a:lnTo>
                  <a:lnTo>
                    <a:pt x="35" y="247"/>
                  </a:lnTo>
                  <a:lnTo>
                    <a:pt x="41" y="246"/>
                  </a:lnTo>
                  <a:lnTo>
                    <a:pt x="297" y="187"/>
                  </a:lnTo>
                  <a:lnTo>
                    <a:pt x="262" y="0"/>
                  </a:lnTo>
                  <a:lnTo>
                    <a:pt x="0"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7" name="Freeform 1442"/>
            <p:cNvSpPr>
              <a:spLocks noEditPoints="1"/>
            </p:cNvSpPr>
            <p:nvPr/>
          </p:nvSpPr>
          <p:spPr bwMode="auto">
            <a:xfrm>
              <a:off x="3121025" y="5167313"/>
              <a:ext cx="201613" cy="225425"/>
            </a:xfrm>
            <a:custGeom>
              <a:avLst/>
              <a:gdLst>
                <a:gd name="T0" fmla="*/ 157163 w 127"/>
                <a:gd name="T1" fmla="*/ 141288 h 142"/>
                <a:gd name="T2" fmla="*/ 0 w 127"/>
                <a:gd name="T3" fmla="*/ 177800 h 142"/>
                <a:gd name="T4" fmla="*/ 0 w 127"/>
                <a:gd name="T5" fmla="*/ 184150 h 142"/>
                <a:gd name="T6" fmla="*/ 96838 w 127"/>
                <a:gd name="T7" fmla="*/ 225425 h 142"/>
                <a:gd name="T8" fmla="*/ 147638 w 127"/>
                <a:gd name="T9" fmla="*/ 161925 h 142"/>
                <a:gd name="T10" fmla="*/ 157163 w 127"/>
                <a:gd name="T11" fmla="*/ 141288 h 142"/>
                <a:gd name="T12" fmla="*/ 187325 w 127"/>
                <a:gd name="T13" fmla="*/ 0 h 142"/>
                <a:gd name="T14" fmla="*/ 193675 w 127"/>
                <a:gd name="T15" fmla="*/ 39688 h 142"/>
                <a:gd name="T16" fmla="*/ 196850 w 127"/>
                <a:gd name="T17" fmla="*/ 31750 h 142"/>
                <a:gd name="T18" fmla="*/ 192088 w 127"/>
                <a:gd name="T19" fmla="*/ 1588 h 142"/>
                <a:gd name="T20" fmla="*/ 187325 w 127"/>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7" h="142">
                  <a:moveTo>
                    <a:pt x="99" y="89"/>
                  </a:moveTo>
                  <a:cubicBezTo>
                    <a:pt x="0" y="112"/>
                    <a:pt x="0" y="112"/>
                    <a:pt x="0" y="112"/>
                  </a:cubicBezTo>
                  <a:cubicBezTo>
                    <a:pt x="0" y="113"/>
                    <a:pt x="0" y="115"/>
                    <a:pt x="0" y="116"/>
                  </a:cubicBezTo>
                  <a:cubicBezTo>
                    <a:pt x="13" y="119"/>
                    <a:pt x="48" y="136"/>
                    <a:pt x="61" y="142"/>
                  </a:cubicBezTo>
                  <a:cubicBezTo>
                    <a:pt x="75" y="127"/>
                    <a:pt x="93" y="102"/>
                    <a:pt x="93" y="102"/>
                  </a:cubicBezTo>
                  <a:cubicBezTo>
                    <a:pt x="96" y="98"/>
                    <a:pt x="98" y="93"/>
                    <a:pt x="99" y="89"/>
                  </a:cubicBezTo>
                  <a:moveTo>
                    <a:pt x="118" y="0"/>
                  </a:moveTo>
                  <a:cubicBezTo>
                    <a:pt x="122" y="25"/>
                    <a:pt x="122" y="25"/>
                    <a:pt x="122" y="25"/>
                  </a:cubicBezTo>
                  <a:cubicBezTo>
                    <a:pt x="124" y="22"/>
                    <a:pt x="124" y="20"/>
                    <a:pt x="124" y="20"/>
                  </a:cubicBezTo>
                  <a:cubicBezTo>
                    <a:pt x="127" y="9"/>
                    <a:pt x="121" y="1"/>
                    <a:pt x="121" y="1"/>
                  </a:cubicBezTo>
                  <a:cubicBezTo>
                    <a:pt x="120" y="1"/>
                    <a:pt x="119" y="0"/>
                    <a:pt x="118" y="0"/>
                  </a:cubicBezTo>
                </a:path>
              </a:pathLst>
            </a:custGeom>
            <a:solidFill>
              <a:srgbClr val="00A1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8" name="Freeform 1443"/>
            <p:cNvSpPr>
              <a:spLocks/>
            </p:cNvSpPr>
            <p:nvPr/>
          </p:nvSpPr>
          <p:spPr bwMode="auto">
            <a:xfrm>
              <a:off x="3113088" y="5145088"/>
              <a:ext cx="201613" cy="200025"/>
            </a:xfrm>
            <a:custGeom>
              <a:avLst/>
              <a:gdLst>
                <a:gd name="T0" fmla="*/ 133350 w 127"/>
                <a:gd name="T1" fmla="*/ 0 h 126"/>
                <a:gd name="T2" fmla="*/ 107950 w 127"/>
                <a:gd name="T3" fmla="*/ 20638 h 126"/>
                <a:gd name="T4" fmla="*/ 68263 w 127"/>
                <a:gd name="T5" fmla="*/ 74613 h 126"/>
                <a:gd name="T6" fmla="*/ 46038 w 127"/>
                <a:gd name="T7" fmla="*/ 111125 h 126"/>
                <a:gd name="T8" fmla="*/ 58738 w 127"/>
                <a:gd name="T9" fmla="*/ 76200 h 126"/>
                <a:gd name="T10" fmla="*/ 58738 w 127"/>
                <a:gd name="T11" fmla="*/ 31750 h 126"/>
                <a:gd name="T12" fmla="*/ 53975 w 127"/>
                <a:gd name="T13" fmla="*/ 28575 h 126"/>
                <a:gd name="T14" fmla="*/ 38100 w 127"/>
                <a:gd name="T15" fmla="*/ 46038 h 126"/>
                <a:gd name="T16" fmla="*/ 22225 w 127"/>
                <a:gd name="T17" fmla="*/ 66675 h 126"/>
                <a:gd name="T18" fmla="*/ 4763 w 127"/>
                <a:gd name="T19" fmla="*/ 109538 h 126"/>
                <a:gd name="T20" fmla="*/ 6350 w 127"/>
                <a:gd name="T21" fmla="*/ 173038 h 126"/>
                <a:gd name="T22" fmla="*/ 7938 w 127"/>
                <a:gd name="T23" fmla="*/ 200025 h 126"/>
                <a:gd name="T24" fmla="*/ 165100 w 127"/>
                <a:gd name="T25" fmla="*/ 163513 h 126"/>
                <a:gd name="T26" fmla="*/ 185738 w 127"/>
                <a:gd name="T27" fmla="*/ 101600 h 126"/>
                <a:gd name="T28" fmla="*/ 201613 w 127"/>
                <a:gd name="T29" fmla="*/ 61913 h 126"/>
                <a:gd name="T30" fmla="*/ 195263 w 127"/>
                <a:gd name="T31" fmla="*/ 22225 h 126"/>
                <a:gd name="T32" fmla="*/ 193675 w 127"/>
                <a:gd name="T33" fmla="*/ 22225 h 126"/>
                <a:gd name="T34" fmla="*/ 187325 w 127"/>
                <a:gd name="T35" fmla="*/ 25400 h 126"/>
                <a:gd name="T36" fmla="*/ 179388 w 127"/>
                <a:gd name="T37" fmla="*/ 11113 h 126"/>
                <a:gd name="T38" fmla="*/ 171450 w 127"/>
                <a:gd name="T39" fmla="*/ 9525 h 126"/>
                <a:gd name="T40" fmla="*/ 158750 w 127"/>
                <a:gd name="T41" fmla="*/ 19050 h 126"/>
                <a:gd name="T42" fmla="*/ 133350 w 127"/>
                <a:gd name="T43" fmla="*/ 65088 h 126"/>
                <a:gd name="T44" fmla="*/ 104775 w 127"/>
                <a:gd name="T45" fmla="*/ 98425 h 126"/>
                <a:gd name="T46" fmla="*/ 119063 w 127"/>
                <a:gd name="T47" fmla="*/ 69850 h 126"/>
                <a:gd name="T48" fmla="*/ 139700 w 127"/>
                <a:gd name="T49" fmla="*/ 33338 h 126"/>
                <a:gd name="T50" fmla="*/ 139700 w 127"/>
                <a:gd name="T51" fmla="*/ 1588 h 126"/>
                <a:gd name="T52" fmla="*/ 133350 w 127"/>
                <a:gd name="T53" fmla="*/ 0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7" h="126">
                  <a:moveTo>
                    <a:pt x="84" y="0"/>
                  </a:moveTo>
                  <a:cubicBezTo>
                    <a:pt x="77" y="0"/>
                    <a:pt x="72" y="7"/>
                    <a:pt x="68" y="13"/>
                  </a:cubicBezTo>
                  <a:cubicBezTo>
                    <a:pt x="63" y="21"/>
                    <a:pt x="49" y="39"/>
                    <a:pt x="43" y="47"/>
                  </a:cubicBezTo>
                  <a:cubicBezTo>
                    <a:pt x="38" y="56"/>
                    <a:pt x="29" y="70"/>
                    <a:pt x="29" y="70"/>
                  </a:cubicBezTo>
                  <a:cubicBezTo>
                    <a:pt x="29" y="70"/>
                    <a:pt x="32" y="56"/>
                    <a:pt x="37" y="48"/>
                  </a:cubicBezTo>
                  <a:cubicBezTo>
                    <a:pt x="41" y="41"/>
                    <a:pt x="41" y="27"/>
                    <a:pt x="37" y="20"/>
                  </a:cubicBezTo>
                  <a:cubicBezTo>
                    <a:pt x="36" y="18"/>
                    <a:pt x="35" y="18"/>
                    <a:pt x="34" y="18"/>
                  </a:cubicBezTo>
                  <a:cubicBezTo>
                    <a:pt x="30" y="18"/>
                    <a:pt x="26" y="24"/>
                    <a:pt x="24" y="29"/>
                  </a:cubicBezTo>
                  <a:cubicBezTo>
                    <a:pt x="21" y="35"/>
                    <a:pt x="15" y="38"/>
                    <a:pt x="14" y="42"/>
                  </a:cubicBezTo>
                  <a:cubicBezTo>
                    <a:pt x="13" y="46"/>
                    <a:pt x="6" y="61"/>
                    <a:pt x="3" y="69"/>
                  </a:cubicBezTo>
                  <a:cubicBezTo>
                    <a:pt x="1" y="77"/>
                    <a:pt x="0" y="94"/>
                    <a:pt x="4" y="109"/>
                  </a:cubicBezTo>
                  <a:cubicBezTo>
                    <a:pt x="5" y="116"/>
                    <a:pt x="5" y="122"/>
                    <a:pt x="5" y="126"/>
                  </a:cubicBezTo>
                  <a:cubicBezTo>
                    <a:pt x="104" y="103"/>
                    <a:pt x="104" y="103"/>
                    <a:pt x="104" y="103"/>
                  </a:cubicBezTo>
                  <a:cubicBezTo>
                    <a:pt x="112" y="84"/>
                    <a:pt x="117" y="64"/>
                    <a:pt x="117" y="64"/>
                  </a:cubicBezTo>
                  <a:cubicBezTo>
                    <a:pt x="120" y="58"/>
                    <a:pt x="125" y="46"/>
                    <a:pt x="127" y="39"/>
                  </a:cubicBezTo>
                  <a:cubicBezTo>
                    <a:pt x="123" y="14"/>
                    <a:pt x="123" y="14"/>
                    <a:pt x="123" y="14"/>
                  </a:cubicBezTo>
                  <a:cubicBezTo>
                    <a:pt x="123" y="14"/>
                    <a:pt x="123" y="14"/>
                    <a:pt x="122" y="14"/>
                  </a:cubicBezTo>
                  <a:cubicBezTo>
                    <a:pt x="120" y="14"/>
                    <a:pt x="118" y="16"/>
                    <a:pt x="118" y="16"/>
                  </a:cubicBezTo>
                  <a:cubicBezTo>
                    <a:pt x="118" y="11"/>
                    <a:pt x="113" y="7"/>
                    <a:pt x="113" y="7"/>
                  </a:cubicBezTo>
                  <a:cubicBezTo>
                    <a:pt x="112" y="7"/>
                    <a:pt x="110" y="6"/>
                    <a:pt x="108" y="6"/>
                  </a:cubicBezTo>
                  <a:cubicBezTo>
                    <a:pt x="106" y="6"/>
                    <a:pt x="103" y="7"/>
                    <a:pt x="100" y="12"/>
                  </a:cubicBezTo>
                  <a:cubicBezTo>
                    <a:pt x="95" y="20"/>
                    <a:pt x="88" y="35"/>
                    <a:pt x="84" y="41"/>
                  </a:cubicBezTo>
                  <a:cubicBezTo>
                    <a:pt x="80" y="46"/>
                    <a:pt x="66" y="62"/>
                    <a:pt x="66" y="62"/>
                  </a:cubicBezTo>
                  <a:cubicBezTo>
                    <a:pt x="66" y="62"/>
                    <a:pt x="73" y="49"/>
                    <a:pt x="75" y="44"/>
                  </a:cubicBezTo>
                  <a:cubicBezTo>
                    <a:pt x="77" y="38"/>
                    <a:pt x="88" y="21"/>
                    <a:pt x="88" y="21"/>
                  </a:cubicBezTo>
                  <a:cubicBezTo>
                    <a:pt x="96" y="7"/>
                    <a:pt x="88" y="1"/>
                    <a:pt x="88" y="1"/>
                  </a:cubicBezTo>
                  <a:cubicBezTo>
                    <a:pt x="86" y="0"/>
                    <a:pt x="85" y="0"/>
                    <a:pt x="84" y="0"/>
                  </a:cubicBezTo>
                </a:path>
              </a:pathLst>
            </a:custGeom>
            <a:solidFill>
              <a:srgbClr val="00A1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9" name="Freeform 1444"/>
            <p:cNvSpPr>
              <a:spLocks/>
            </p:cNvSpPr>
            <p:nvPr/>
          </p:nvSpPr>
          <p:spPr bwMode="auto">
            <a:xfrm>
              <a:off x="2171700" y="5329238"/>
              <a:ext cx="674688" cy="620713"/>
            </a:xfrm>
            <a:custGeom>
              <a:avLst/>
              <a:gdLst>
                <a:gd name="T0" fmla="*/ 134938 w 425"/>
                <a:gd name="T1" fmla="*/ 0 h 391"/>
                <a:gd name="T2" fmla="*/ 66675 w 425"/>
                <a:gd name="T3" fmla="*/ 17463 h 391"/>
                <a:gd name="T4" fmla="*/ 22225 w 425"/>
                <a:gd name="T5" fmla="*/ 141288 h 391"/>
                <a:gd name="T6" fmla="*/ 341313 w 425"/>
                <a:gd name="T7" fmla="*/ 600075 h 391"/>
                <a:gd name="T8" fmla="*/ 422275 w 425"/>
                <a:gd name="T9" fmla="*/ 620713 h 391"/>
                <a:gd name="T10" fmla="*/ 488950 w 425"/>
                <a:gd name="T11" fmla="*/ 612775 h 391"/>
                <a:gd name="T12" fmla="*/ 601663 w 425"/>
                <a:gd name="T13" fmla="*/ 576263 h 391"/>
                <a:gd name="T14" fmla="*/ 611188 w 425"/>
                <a:gd name="T15" fmla="*/ 568325 h 391"/>
                <a:gd name="T16" fmla="*/ 674688 w 425"/>
                <a:gd name="T17" fmla="*/ 539750 h 391"/>
                <a:gd name="T18" fmla="*/ 655638 w 425"/>
                <a:gd name="T19" fmla="*/ 530225 h 391"/>
                <a:gd name="T20" fmla="*/ 627063 w 425"/>
                <a:gd name="T21" fmla="*/ 517525 h 391"/>
                <a:gd name="T22" fmla="*/ 596900 w 425"/>
                <a:gd name="T23" fmla="*/ 528638 h 391"/>
                <a:gd name="T24" fmla="*/ 596900 w 425"/>
                <a:gd name="T25" fmla="*/ 528638 h 391"/>
                <a:gd name="T26" fmla="*/ 576263 w 425"/>
                <a:gd name="T27" fmla="*/ 495300 h 391"/>
                <a:gd name="T28" fmla="*/ 563563 w 425"/>
                <a:gd name="T29" fmla="*/ 492125 h 391"/>
                <a:gd name="T30" fmla="*/ 555625 w 425"/>
                <a:gd name="T31" fmla="*/ 493713 h 391"/>
                <a:gd name="T32" fmla="*/ 531813 w 425"/>
                <a:gd name="T33" fmla="*/ 495300 h 391"/>
                <a:gd name="T34" fmla="*/ 501650 w 425"/>
                <a:gd name="T35" fmla="*/ 493713 h 391"/>
                <a:gd name="T36" fmla="*/ 407988 w 425"/>
                <a:gd name="T37" fmla="*/ 460375 h 391"/>
                <a:gd name="T38" fmla="*/ 317500 w 425"/>
                <a:gd name="T39" fmla="*/ 360363 h 391"/>
                <a:gd name="T40" fmla="*/ 254000 w 425"/>
                <a:gd name="T41" fmla="*/ 231775 h 391"/>
                <a:gd name="T42" fmla="*/ 206375 w 425"/>
                <a:gd name="T43" fmla="*/ 141288 h 391"/>
                <a:gd name="T44" fmla="*/ 198438 w 425"/>
                <a:gd name="T45" fmla="*/ 88900 h 391"/>
                <a:gd name="T46" fmla="*/ 146050 w 425"/>
                <a:gd name="T47" fmla="*/ 30163 h 391"/>
                <a:gd name="T48" fmla="*/ 134938 w 425"/>
                <a:gd name="T49" fmla="*/ 0 h 3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5" h="391">
                  <a:moveTo>
                    <a:pt x="85" y="0"/>
                  </a:moveTo>
                  <a:cubicBezTo>
                    <a:pt x="42" y="11"/>
                    <a:pt x="42" y="11"/>
                    <a:pt x="42" y="11"/>
                  </a:cubicBezTo>
                  <a:cubicBezTo>
                    <a:pt x="42" y="11"/>
                    <a:pt x="0" y="24"/>
                    <a:pt x="14" y="89"/>
                  </a:cubicBezTo>
                  <a:cubicBezTo>
                    <a:pt x="14" y="89"/>
                    <a:pt x="29" y="263"/>
                    <a:pt x="215" y="378"/>
                  </a:cubicBezTo>
                  <a:cubicBezTo>
                    <a:pt x="215" y="378"/>
                    <a:pt x="231" y="391"/>
                    <a:pt x="266" y="391"/>
                  </a:cubicBezTo>
                  <a:cubicBezTo>
                    <a:pt x="278" y="391"/>
                    <a:pt x="292" y="390"/>
                    <a:pt x="308" y="386"/>
                  </a:cubicBezTo>
                  <a:cubicBezTo>
                    <a:pt x="379" y="363"/>
                    <a:pt x="379" y="363"/>
                    <a:pt x="379" y="363"/>
                  </a:cubicBezTo>
                  <a:cubicBezTo>
                    <a:pt x="385" y="358"/>
                    <a:pt x="385" y="358"/>
                    <a:pt x="385" y="358"/>
                  </a:cubicBezTo>
                  <a:cubicBezTo>
                    <a:pt x="385" y="358"/>
                    <a:pt x="406" y="351"/>
                    <a:pt x="425" y="340"/>
                  </a:cubicBezTo>
                  <a:cubicBezTo>
                    <a:pt x="423" y="339"/>
                    <a:pt x="419" y="337"/>
                    <a:pt x="413" y="334"/>
                  </a:cubicBezTo>
                  <a:cubicBezTo>
                    <a:pt x="407" y="332"/>
                    <a:pt x="401" y="329"/>
                    <a:pt x="395" y="326"/>
                  </a:cubicBezTo>
                  <a:cubicBezTo>
                    <a:pt x="389" y="329"/>
                    <a:pt x="381" y="333"/>
                    <a:pt x="376" y="333"/>
                  </a:cubicBezTo>
                  <a:cubicBezTo>
                    <a:pt x="376" y="333"/>
                    <a:pt x="376" y="333"/>
                    <a:pt x="376" y="333"/>
                  </a:cubicBezTo>
                  <a:cubicBezTo>
                    <a:pt x="363" y="312"/>
                    <a:pt x="363" y="312"/>
                    <a:pt x="363" y="312"/>
                  </a:cubicBezTo>
                  <a:cubicBezTo>
                    <a:pt x="360" y="311"/>
                    <a:pt x="357" y="310"/>
                    <a:pt x="355" y="310"/>
                  </a:cubicBezTo>
                  <a:cubicBezTo>
                    <a:pt x="353" y="310"/>
                    <a:pt x="352" y="310"/>
                    <a:pt x="350" y="311"/>
                  </a:cubicBezTo>
                  <a:cubicBezTo>
                    <a:pt x="345" y="311"/>
                    <a:pt x="343" y="312"/>
                    <a:pt x="335" y="312"/>
                  </a:cubicBezTo>
                  <a:cubicBezTo>
                    <a:pt x="331" y="312"/>
                    <a:pt x="325" y="312"/>
                    <a:pt x="316" y="311"/>
                  </a:cubicBezTo>
                  <a:cubicBezTo>
                    <a:pt x="291" y="309"/>
                    <a:pt x="271" y="304"/>
                    <a:pt x="257" y="290"/>
                  </a:cubicBezTo>
                  <a:cubicBezTo>
                    <a:pt x="243" y="276"/>
                    <a:pt x="212" y="241"/>
                    <a:pt x="200" y="227"/>
                  </a:cubicBezTo>
                  <a:cubicBezTo>
                    <a:pt x="188" y="213"/>
                    <a:pt x="163" y="159"/>
                    <a:pt x="160" y="146"/>
                  </a:cubicBezTo>
                  <a:cubicBezTo>
                    <a:pt x="157" y="133"/>
                    <a:pt x="135" y="99"/>
                    <a:pt x="130" y="89"/>
                  </a:cubicBezTo>
                  <a:cubicBezTo>
                    <a:pt x="125" y="79"/>
                    <a:pt x="130" y="68"/>
                    <a:pt x="125" y="56"/>
                  </a:cubicBezTo>
                  <a:cubicBezTo>
                    <a:pt x="119" y="43"/>
                    <a:pt x="106" y="37"/>
                    <a:pt x="92" y="19"/>
                  </a:cubicBezTo>
                  <a:cubicBezTo>
                    <a:pt x="89" y="14"/>
                    <a:pt x="86" y="7"/>
                    <a:pt x="85" y="0"/>
                  </a:cubicBezTo>
                </a:path>
              </a:pathLst>
            </a:custGeom>
            <a:solidFill>
              <a:srgbClr val="00A1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0" name="Freeform 1445"/>
            <p:cNvSpPr>
              <a:spLocks noEditPoints="1"/>
            </p:cNvSpPr>
            <p:nvPr/>
          </p:nvSpPr>
          <p:spPr bwMode="auto">
            <a:xfrm>
              <a:off x="2911475" y="5546725"/>
              <a:ext cx="80963" cy="363538"/>
            </a:xfrm>
            <a:custGeom>
              <a:avLst/>
              <a:gdLst>
                <a:gd name="T0" fmla="*/ 53975 w 51"/>
                <a:gd name="T1" fmla="*/ 303213 h 229"/>
                <a:gd name="T2" fmla="*/ 23813 w 51"/>
                <a:gd name="T3" fmla="*/ 309563 h 229"/>
                <a:gd name="T4" fmla="*/ 0 w 51"/>
                <a:gd name="T5" fmla="*/ 314325 h 229"/>
                <a:gd name="T6" fmla="*/ 23813 w 51"/>
                <a:gd name="T7" fmla="*/ 344488 h 229"/>
                <a:gd name="T8" fmla="*/ 63500 w 51"/>
                <a:gd name="T9" fmla="*/ 363538 h 229"/>
                <a:gd name="T10" fmla="*/ 68263 w 51"/>
                <a:gd name="T11" fmla="*/ 361950 h 229"/>
                <a:gd name="T12" fmla="*/ 80963 w 51"/>
                <a:gd name="T13" fmla="*/ 355600 h 229"/>
                <a:gd name="T14" fmla="*/ 47625 w 51"/>
                <a:gd name="T15" fmla="*/ 320675 h 229"/>
                <a:gd name="T16" fmla="*/ 53975 w 51"/>
                <a:gd name="T17" fmla="*/ 303213 h 229"/>
                <a:gd name="T18" fmla="*/ 34925 w 51"/>
                <a:gd name="T19" fmla="*/ 0 h 229"/>
                <a:gd name="T20" fmla="*/ 7938 w 51"/>
                <a:gd name="T21" fmla="*/ 82550 h 229"/>
                <a:gd name="T22" fmla="*/ 7938 w 51"/>
                <a:gd name="T23" fmla="*/ 82550 h 229"/>
                <a:gd name="T24" fmla="*/ 53975 w 51"/>
                <a:gd name="T25" fmla="*/ 98425 h 229"/>
                <a:gd name="T26" fmla="*/ 73025 w 51"/>
                <a:gd name="T27" fmla="*/ 79375 h 229"/>
                <a:gd name="T28" fmla="*/ 69850 w 51"/>
                <a:gd name="T29" fmla="*/ 39688 h 229"/>
                <a:gd name="T30" fmla="*/ 73025 w 51"/>
                <a:gd name="T31" fmla="*/ 28575 h 229"/>
                <a:gd name="T32" fmla="*/ 34925 w 51"/>
                <a:gd name="T33" fmla="*/ 0 h 2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 h="229">
                  <a:moveTo>
                    <a:pt x="34" y="191"/>
                  </a:moveTo>
                  <a:cubicBezTo>
                    <a:pt x="26" y="193"/>
                    <a:pt x="19" y="194"/>
                    <a:pt x="15" y="195"/>
                  </a:cubicBezTo>
                  <a:cubicBezTo>
                    <a:pt x="9" y="196"/>
                    <a:pt x="5" y="197"/>
                    <a:pt x="0" y="198"/>
                  </a:cubicBezTo>
                  <a:cubicBezTo>
                    <a:pt x="2" y="202"/>
                    <a:pt x="6" y="209"/>
                    <a:pt x="15" y="217"/>
                  </a:cubicBezTo>
                  <a:cubicBezTo>
                    <a:pt x="40" y="229"/>
                    <a:pt x="40" y="229"/>
                    <a:pt x="40" y="229"/>
                  </a:cubicBezTo>
                  <a:cubicBezTo>
                    <a:pt x="43" y="228"/>
                    <a:pt x="43" y="228"/>
                    <a:pt x="43" y="228"/>
                  </a:cubicBezTo>
                  <a:cubicBezTo>
                    <a:pt x="51" y="224"/>
                    <a:pt x="51" y="224"/>
                    <a:pt x="51" y="224"/>
                  </a:cubicBezTo>
                  <a:cubicBezTo>
                    <a:pt x="30" y="202"/>
                    <a:pt x="30" y="202"/>
                    <a:pt x="30" y="202"/>
                  </a:cubicBezTo>
                  <a:cubicBezTo>
                    <a:pt x="30" y="202"/>
                    <a:pt x="31" y="197"/>
                    <a:pt x="34" y="191"/>
                  </a:cubicBezTo>
                  <a:moveTo>
                    <a:pt x="22" y="0"/>
                  </a:moveTo>
                  <a:cubicBezTo>
                    <a:pt x="20" y="31"/>
                    <a:pt x="5" y="52"/>
                    <a:pt x="5" y="52"/>
                  </a:cubicBezTo>
                  <a:cubicBezTo>
                    <a:pt x="5" y="52"/>
                    <a:pt x="5" y="52"/>
                    <a:pt x="5" y="52"/>
                  </a:cubicBezTo>
                  <a:cubicBezTo>
                    <a:pt x="10" y="52"/>
                    <a:pt x="34" y="62"/>
                    <a:pt x="34" y="62"/>
                  </a:cubicBezTo>
                  <a:cubicBezTo>
                    <a:pt x="34" y="62"/>
                    <a:pt x="44" y="54"/>
                    <a:pt x="46" y="50"/>
                  </a:cubicBezTo>
                  <a:cubicBezTo>
                    <a:pt x="49" y="45"/>
                    <a:pt x="44" y="38"/>
                    <a:pt x="44" y="25"/>
                  </a:cubicBezTo>
                  <a:cubicBezTo>
                    <a:pt x="44" y="22"/>
                    <a:pt x="45" y="20"/>
                    <a:pt x="46" y="18"/>
                  </a:cubicBezTo>
                  <a:cubicBezTo>
                    <a:pt x="37" y="12"/>
                    <a:pt x="29" y="6"/>
                    <a:pt x="22" y="0"/>
                  </a:cubicBezTo>
                </a:path>
              </a:pathLst>
            </a:custGeom>
            <a:solidFill>
              <a:srgbClr val="00A1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1" name="Freeform 1446"/>
            <p:cNvSpPr>
              <a:spLocks/>
            </p:cNvSpPr>
            <p:nvPr/>
          </p:nvSpPr>
          <p:spPr bwMode="auto">
            <a:xfrm>
              <a:off x="2946400" y="5538788"/>
              <a:ext cx="49213" cy="36513"/>
            </a:xfrm>
            <a:custGeom>
              <a:avLst/>
              <a:gdLst>
                <a:gd name="T0" fmla="*/ 0 w 31"/>
                <a:gd name="T1" fmla="*/ 0 h 23"/>
                <a:gd name="T2" fmla="*/ 0 w 31"/>
                <a:gd name="T3" fmla="*/ 7938 h 23"/>
                <a:gd name="T4" fmla="*/ 38100 w 31"/>
                <a:gd name="T5" fmla="*/ 36513 h 23"/>
                <a:gd name="T6" fmla="*/ 49213 w 31"/>
                <a:gd name="T7" fmla="*/ 22225 h 23"/>
                <a:gd name="T8" fmla="*/ 0 w 31"/>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23">
                  <a:moveTo>
                    <a:pt x="0" y="0"/>
                  </a:moveTo>
                  <a:cubicBezTo>
                    <a:pt x="0" y="1"/>
                    <a:pt x="0" y="3"/>
                    <a:pt x="0" y="5"/>
                  </a:cubicBezTo>
                  <a:cubicBezTo>
                    <a:pt x="7" y="11"/>
                    <a:pt x="15" y="17"/>
                    <a:pt x="24" y="23"/>
                  </a:cubicBezTo>
                  <a:cubicBezTo>
                    <a:pt x="25" y="19"/>
                    <a:pt x="28" y="17"/>
                    <a:pt x="31" y="14"/>
                  </a:cubicBezTo>
                  <a:cubicBezTo>
                    <a:pt x="0" y="0"/>
                    <a:pt x="0" y="0"/>
                    <a:pt x="0" y="0"/>
                  </a:cubicBezTo>
                </a:path>
              </a:pathLst>
            </a:custGeom>
            <a:solidFill>
              <a:srgbClr val="00A1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2" name="Freeform 1447"/>
            <p:cNvSpPr>
              <a:spLocks/>
            </p:cNvSpPr>
            <p:nvPr/>
          </p:nvSpPr>
          <p:spPr bwMode="auto">
            <a:xfrm>
              <a:off x="2770188" y="4895850"/>
              <a:ext cx="244475" cy="203200"/>
            </a:xfrm>
            <a:custGeom>
              <a:avLst/>
              <a:gdLst>
                <a:gd name="T0" fmla="*/ 153988 w 154"/>
                <a:gd name="T1" fmla="*/ 0 h 128"/>
                <a:gd name="T2" fmla="*/ 125413 w 154"/>
                <a:gd name="T3" fmla="*/ 1588 h 128"/>
                <a:gd name="T4" fmla="*/ 95250 w 154"/>
                <a:gd name="T5" fmla="*/ 20638 h 128"/>
                <a:gd name="T6" fmla="*/ 49213 w 154"/>
                <a:gd name="T7" fmla="*/ 69850 h 128"/>
                <a:gd name="T8" fmla="*/ 31750 w 154"/>
                <a:gd name="T9" fmla="*/ 98425 h 128"/>
                <a:gd name="T10" fmla="*/ 0 w 154"/>
                <a:gd name="T11" fmla="*/ 109538 h 128"/>
                <a:gd name="T12" fmla="*/ 39688 w 154"/>
                <a:gd name="T13" fmla="*/ 203200 h 128"/>
                <a:gd name="T14" fmla="*/ 60325 w 154"/>
                <a:gd name="T15" fmla="*/ 195263 h 128"/>
                <a:gd name="T16" fmla="*/ 61913 w 154"/>
                <a:gd name="T17" fmla="*/ 195263 h 128"/>
                <a:gd name="T18" fmla="*/ 76200 w 154"/>
                <a:gd name="T19" fmla="*/ 196850 h 128"/>
                <a:gd name="T20" fmla="*/ 95250 w 154"/>
                <a:gd name="T21" fmla="*/ 198438 h 128"/>
                <a:gd name="T22" fmla="*/ 101600 w 154"/>
                <a:gd name="T23" fmla="*/ 198438 h 128"/>
                <a:gd name="T24" fmla="*/ 114300 w 154"/>
                <a:gd name="T25" fmla="*/ 198438 h 128"/>
                <a:gd name="T26" fmla="*/ 242888 w 154"/>
                <a:gd name="T27" fmla="*/ 166688 h 128"/>
                <a:gd name="T28" fmla="*/ 242888 w 154"/>
                <a:gd name="T29" fmla="*/ 166688 h 128"/>
                <a:gd name="T30" fmla="*/ 209550 w 154"/>
                <a:gd name="T31" fmla="*/ 147638 h 128"/>
                <a:gd name="T32" fmla="*/ 207963 w 154"/>
                <a:gd name="T33" fmla="*/ 147638 h 128"/>
                <a:gd name="T34" fmla="*/ 169863 w 154"/>
                <a:gd name="T35" fmla="*/ 157163 h 128"/>
                <a:gd name="T36" fmla="*/ 158750 w 154"/>
                <a:gd name="T37" fmla="*/ 158750 h 128"/>
                <a:gd name="T38" fmla="*/ 147638 w 154"/>
                <a:gd name="T39" fmla="*/ 152400 h 128"/>
                <a:gd name="T40" fmla="*/ 174625 w 154"/>
                <a:gd name="T41" fmla="*/ 131763 h 128"/>
                <a:gd name="T42" fmla="*/ 214313 w 154"/>
                <a:gd name="T43" fmla="*/ 122238 h 128"/>
                <a:gd name="T44" fmla="*/ 215900 w 154"/>
                <a:gd name="T45" fmla="*/ 122238 h 128"/>
                <a:gd name="T46" fmla="*/ 220663 w 154"/>
                <a:gd name="T47" fmla="*/ 123825 h 128"/>
                <a:gd name="T48" fmla="*/ 236538 w 154"/>
                <a:gd name="T49" fmla="*/ 114300 h 128"/>
                <a:gd name="T50" fmla="*/ 220663 w 154"/>
                <a:gd name="T51" fmla="*/ 93663 h 128"/>
                <a:gd name="T52" fmla="*/ 200025 w 154"/>
                <a:gd name="T53" fmla="*/ 57150 h 128"/>
                <a:gd name="T54" fmla="*/ 179388 w 154"/>
                <a:gd name="T55" fmla="*/ 31750 h 128"/>
                <a:gd name="T56" fmla="*/ 182563 w 154"/>
                <a:gd name="T57" fmla="*/ 17463 h 128"/>
                <a:gd name="T58" fmla="*/ 169863 w 154"/>
                <a:gd name="T59" fmla="*/ 9525 h 128"/>
                <a:gd name="T60" fmla="*/ 153988 w 154"/>
                <a:gd name="T61" fmla="*/ 0 h 1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4" h="128">
                  <a:moveTo>
                    <a:pt x="97" y="0"/>
                  </a:moveTo>
                  <a:cubicBezTo>
                    <a:pt x="97" y="0"/>
                    <a:pt x="87" y="1"/>
                    <a:pt x="79" y="1"/>
                  </a:cubicBezTo>
                  <a:cubicBezTo>
                    <a:pt x="70" y="1"/>
                    <a:pt x="60" y="13"/>
                    <a:pt x="60" y="13"/>
                  </a:cubicBezTo>
                  <a:cubicBezTo>
                    <a:pt x="54" y="20"/>
                    <a:pt x="36" y="39"/>
                    <a:pt x="31" y="44"/>
                  </a:cubicBezTo>
                  <a:cubicBezTo>
                    <a:pt x="26" y="49"/>
                    <a:pt x="22" y="59"/>
                    <a:pt x="20" y="62"/>
                  </a:cubicBezTo>
                  <a:cubicBezTo>
                    <a:pt x="18" y="65"/>
                    <a:pt x="5" y="68"/>
                    <a:pt x="0" y="69"/>
                  </a:cubicBezTo>
                  <a:cubicBezTo>
                    <a:pt x="8" y="98"/>
                    <a:pt x="22" y="124"/>
                    <a:pt x="25" y="128"/>
                  </a:cubicBezTo>
                  <a:cubicBezTo>
                    <a:pt x="28" y="127"/>
                    <a:pt x="34" y="124"/>
                    <a:pt x="38" y="123"/>
                  </a:cubicBezTo>
                  <a:cubicBezTo>
                    <a:pt x="38" y="123"/>
                    <a:pt x="39" y="123"/>
                    <a:pt x="39" y="123"/>
                  </a:cubicBezTo>
                  <a:cubicBezTo>
                    <a:pt x="41" y="123"/>
                    <a:pt x="45" y="124"/>
                    <a:pt x="48" y="124"/>
                  </a:cubicBezTo>
                  <a:cubicBezTo>
                    <a:pt x="52" y="125"/>
                    <a:pt x="56" y="125"/>
                    <a:pt x="60" y="125"/>
                  </a:cubicBezTo>
                  <a:cubicBezTo>
                    <a:pt x="62" y="125"/>
                    <a:pt x="63" y="125"/>
                    <a:pt x="64" y="125"/>
                  </a:cubicBezTo>
                  <a:cubicBezTo>
                    <a:pt x="67" y="125"/>
                    <a:pt x="69" y="125"/>
                    <a:pt x="72" y="125"/>
                  </a:cubicBezTo>
                  <a:cubicBezTo>
                    <a:pt x="153" y="105"/>
                    <a:pt x="153" y="105"/>
                    <a:pt x="153" y="105"/>
                  </a:cubicBezTo>
                  <a:cubicBezTo>
                    <a:pt x="153" y="105"/>
                    <a:pt x="153" y="105"/>
                    <a:pt x="153" y="105"/>
                  </a:cubicBezTo>
                  <a:cubicBezTo>
                    <a:pt x="154" y="97"/>
                    <a:pt x="141" y="93"/>
                    <a:pt x="132" y="93"/>
                  </a:cubicBezTo>
                  <a:cubicBezTo>
                    <a:pt x="132" y="93"/>
                    <a:pt x="131" y="93"/>
                    <a:pt x="131" y="93"/>
                  </a:cubicBezTo>
                  <a:cubicBezTo>
                    <a:pt x="124" y="93"/>
                    <a:pt x="120" y="96"/>
                    <a:pt x="107" y="99"/>
                  </a:cubicBezTo>
                  <a:cubicBezTo>
                    <a:pt x="104" y="99"/>
                    <a:pt x="102" y="100"/>
                    <a:pt x="100" y="100"/>
                  </a:cubicBezTo>
                  <a:cubicBezTo>
                    <a:pt x="93" y="100"/>
                    <a:pt x="93" y="96"/>
                    <a:pt x="93" y="96"/>
                  </a:cubicBezTo>
                  <a:cubicBezTo>
                    <a:pt x="92" y="89"/>
                    <a:pt x="99" y="88"/>
                    <a:pt x="110" y="83"/>
                  </a:cubicBezTo>
                  <a:cubicBezTo>
                    <a:pt x="119" y="78"/>
                    <a:pt x="131" y="77"/>
                    <a:pt x="135" y="77"/>
                  </a:cubicBezTo>
                  <a:cubicBezTo>
                    <a:pt x="136" y="77"/>
                    <a:pt x="136" y="77"/>
                    <a:pt x="136" y="77"/>
                  </a:cubicBezTo>
                  <a:cubicBezTo>
                    <a:pt x="137" y="77"/>
                    <a:pt x="138" y="78"/>
                    <a:pt x="139" y="78"/>
                  </a:cubicBezTo>
                  <a:cubicBezTo>
                    <a:pt x="149" y="78"/>
                    <a:pt x="149" y="72"/>
                    <a:pt x="149" y="72"/>
                  </a:cubicBezTo>
                  <a:cubicBezTo>
                    <a:pt x="149" y="66"/>
                    <a:pt x="139" y="59"/>
                    <a:pt x="139" y="59"/>
                  </a:cubicBezTo>
                  <a:cubicBezTo>
                    <a:pt x="143" y="47"/>
                    <a:pt x="126" y="36"/>
                    <a:pt x="126" y="36"/>
                  </a:cubicBezTo>
                  <a:cubicBezTo>
                    <a:pt x="122" y="22"/>
                    <a:pt x="113" y="20"/>
                    <a:pt x="113" y="20"/>
                  </a:cubicBezTo>
                  <a:cubicBezTo>
                    <a:pt x="120" y="18"/>
                    <a:pt x="115" y="11"/>
                    <a:pt x="115" y="11"/>
                  </a:cubicBezTo>
                  <a:cubicBezTo>
                    <a:pt x="115" y="11"/>
                    <a:pt x="114" y="9"/>
                    <a:pt x="107" y="6"/>
                  </a:cubicBezTo>
                  <a:cubicBezTo>
                    <a:pt x="100" y="2"/>
                    <a:pt x="97" y="0"/>
                    <a:pt x="97" y="0"/>
                  </a:cubicBezTo>
                </a:path>
              </a:pathLst>
            </a:custGeom>
            <a:solidFill>
              <a:srgbClr val="00A1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3" name="Freeform 1448"/>
            <p:cNvSpPr>
              <a:spLocks/>
            </p:cNvSpPr>
            <p:nvPr/>
          </p:nvSpPr>
          <p:spPr bwMode="auto">
            <a:xfrm>
              <a:off x="2884488" y="5062538"/>
              <a:ext cx="128588" cy="31750"/>
            </a:xfrm>
            <a:custGeom>
              <a:avLst/>
              <a:gdLst>
                <a:gd name="T0" fmla="*/ 128588 w 81"/>
                <a:gd name="T1" fmla="*/ 0 h 20"/>
                <a:gd name="T2" fmla="*/ 0 w 81"/>
                <a:gd name="T3" fmla="*/ 31750 h 20"/>
                <a:gd name="T4" fmla="*/ 6350 w 81"/>
                <a:gd name="T5" fmla="*/ 31750 h 20"/>
                <a:gd name="T6" fmla="*/ 12700 w 81"/>
                <a:gd name="T7" fmla="*/ 31750 h 20"/>
                <a:gd name="T8" fmla="*/ 19050 w 81"/>
                <a:gd name="T9" fmla="*/ 31750 h 20"/>
                <a:gd name="T10" fmla="*/ 49213 w 81"/>
                <a:gd name="T11" fmla="*/ 28575 h 20"/>
                <a:gd name="T12" fmla="*/ 79375 w 81"/>
                <a:gd name="T13" fmla="*/ 15875 h 20"/>
                <a:gd name="T14" fmla="*/ 103188 w 81"/>
                <a:gd name="T15" fmla="*/ 7938 h 20"/>
                <a:gd name="T16" fmla="*/ 106363 w 81"/>
                <a:gd name="T17" fmla="*/ 7938 h 20"/>
                <a:gd name="T18" fmla="*/ 128588 w 81"/>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 h="20">
                  <a:moveTo>
                    <a:pt x="81" y="0"/>
                  </a:moveTo>
                  <a:cubicBezTo>
                    <a:pt x="0" y="20"/>
                    <a:pt x="0" y="20"/>
                    <a:pt x="0" y="20"/>
                  </a:cubicBezTo>
                  <a:cubicBezTo>
                    <a:pt x="1" y="20"/>
                    <a:pt x="3" y="20"/>
                    <a:pt x="4" y="20"/>
                  </a:cubicBezTo>
                  <a:cubicBezTo>
                    <a:pt x="6" y="20"/>
                    <a:pt x="7" y="20"/>
                    <a:pt x="8" y="20"/>
                  </a:cubicBezTo>
                  <a:cubicBezTo>
                    <a:pt x="9" y="20"/>
                    <a:pt x="11" y="20"/>
                    <a:pt x="12" y="20"/>
                  </a:cubicBezTo>
                  <a:cubicBezTo>
                    <a:pt x="20" y="20"/>
                    <a:pt x="27" y="20"/>
                    <a:pt x="31" y="18"/>
                  </a:cubicBezTo>
                  <a:cubicBezTo>
                    <a:pt x="40" y="16"/>
                    <a:pt x="45" y="14"/>
                    <a:pt x="50" y="10"/>
                  </a:cubicBezTo>
                  <a:cubicBezTo>
                    <a:pt x="56" y="7"/>
                    <a:pt x="65" y="5"/>
                    <a:pt x="65" y="5"/>
                  </a:cubicBezTo>
                  <a:cubicBezTo>
                    <a:pt x="65" y="5"/>
                    <a:pt x="66" y="5"/>
                    <a:pt x="67" y="5"/>
                  </a:cubicBezTo>
                  <a:cubicBezTo>
                    <a:pt x="78" y="5"/>
                    <a:pt x="80" y="1"/>
                    <a:pt x="81" y="0"/>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4" name="Freeform 1449"/>
            <p:cNvSpPr>
              <a:spLocks/>
            </p:cNvSpPr>
            <p:nvPr/>
          </p:nvSpPr>
          <p:spPr bwMode="auto">
            <a:xfrm>
              <a:off x="2295525" y="4983163"/>
              <a:ext cx="930275" cy="890588"/>
            </a:xfrm>
            <a:custGeom>
              <a:avLst/>
              <a:gdLst>
                <a:gd name="T0" fmla="*/ 406400 w 586"/>
                <a:gd name="T1" fmla="*/ 160338 h 561"/>
                <a:gd name="T2" fmla="*/ 514350 w 586"/>
                <a:gd name="T3" fmla="*/ 115888 h 561"/>
                <a:gd name="T4" fmla="*/ 469900 w 586"/>
                <a:gd name="T5" fmla="*/ 0 h 561"/>
                <a:gd name="T6" fmla="*/ 371475 w 586"/>
                <a:gd name="T7" fmla="*/ 38100 h 561"/>
                <a:gd name="T8" fmla="*/ 320675 w 586"/>
                <a:gd name="T9" fmla="*/ 30163 h 561"/>
                <a:gd name="T10" fmla="*/ 287338 w 586"/>
                <a:gd name="T11" fmla="*/ 31750 h 561"/>
                <a:gd name="T12" fmla="*/ 223838 w 586"/>
                <a:gd name="T13" fmla="*/ 44450 h 561"/>
                <a:gd name="T14" fmla="*/ 195263 w 586"/>
                <a:gd name="T15" fmla="*/ 69850 h 561"/>
                <a:gd name="T16" fmla="*/ 180975 w 586"/>
                <a:gd name="T17" fmla="*/ 68263 h 561"/>
                <a:gd name="T18" fmla="*/ 168275 w 586"/>
                <a:gd name="T19" fmla="*/ 65088 h 561"/>
                <a:gd name="T20" fmla="*/ 136525 w 586"/>
                <a:gd name="T21" fmla="*/ 74613 h 561"/>
                <a:gd name="T22" fmla="*/ 82550 w 586"/>
                <a:gd name="T23" fmla="*/ 101600 h 561"/>
                <a:gd name="T24" fmla="*/ 39688 w 586"/>
                <a:gd name="T25" fmla="*/ 176213 h 561"/>
                <a:gd name="T26" fmla="*/ 30163 w 586"/>
                <a:gd name="T27" fmla="*/ 231775 h 561"/>
                <a:gd name="T28" fmla="*/ 19050 w 586"/>
                <a:gd name="T29" fmla="*/ 269875 h 561"/>
                <a:gd name="T30" fmla="*/ 22225 w 586"/>
                <a:gd name="T31" fmla="*/ 376238 h 561"/>
                <a:gd name="T32" fmla="*/ 74613 w 586"/>
                <a:gd name="T33" fmla="*/ 434975 h 561"/>
                <a:gd name="T34" fmla="*/ 82550 w 586"/>
                <a:gd name="T35" fmla="*/ 487363 h 561"/>
                <a:gd name="T36" fmla="*/ 130175 w 586"/>
                <a:gd name="T37" fmla="*/ 577850 h 561"/>
                <a:gd name="T38" fmla="*/ 193675 w 586"/>
                <a:gd name="T39" fmla="*/ 706438 h 561"/>
                <a:gd name="T40" fmla="*/ 284163 w 586"/>
                <a:gd name="T41" fmla="*/ 806450 h 561"/>
                <a:gd name="T42" fmla="*/ 377825 w 586"/>
                <a:gd name="T43" fmla="*/ 839788 h 561"/>
                <a:gd name="T44" fmla="*/ 431800 w 586"/>
                <a:gd name="T45" fmla="*/ 839788 h 561"/>
                <a:gd name="T46" fmla="*/ 463550 w 586"/>
                <a:gd name="T47" fmla="*/ 844550 h 561"/>
                <a:gd name="T48" fmla="*/ 531813 w 586"/>
                <a:gd name="T49" fmla="*/ 876300 h 561"/>
                <a:gd name="T50" fmla="*/ 566738 w 586"/>
                <a:gd name="T51" fmla="*/ 881063 h 561"/>
                <a:gd name="T52" fmla="*/ 598488 w 586"/>
                <a:gd name="T53" fmla="*/ 874713 h 561"/>
                <a:gd name="T54" fmla="*/ 639763 w 586"/>
                <a:gd name="T55" fmla="*/ 873125 h 561"/>
                <a:gd name="T56" fmla="*/ 728663 w 586"/>
                <a:gd name="T57" fmla="*/ 852488 h 561"/>
                <a:gd name="T58" fmla="*/ 781050 w 586"/>
                <a:gd name="T59" fmla="*/ 839788 h 561"/>
                <a:gd name="T60" fmla="*/ 841375 w 586"/>
                <a:gd name="T61" fmla="*/ 755650 h 561"/>
                <a:gd name="T62" fmla="*/ 903288 w 586"/>
                <a:gd name="T63" fmla="*/ 628650 h 561"/>
                <a:gd name="T64" fmla="*/ 896938 w 586"/>
                <a:gd name="T65" fmla="*/ 515938 h 561"/>
                <a:gd name="T66" fmla="*/ 930275 w 586"/>
                <a:gd name="T67" fmla="*/ 414338 h 561"/>
                <a:gd name="T68" fmla="*/ 819150 w 586"/>
                <a:gd name="T69" fmla="*/ 366713 h 561"/>
                <a:gd name="T70" fmla="*/ 781050 w 586"/>
                <a:gd name="T71" fmla="*/ 463550 h 561"/>
                <a:gd name="T72" fmla="*/ 758825 w 586"/>
                <a:gd name="T73" fmla="*/ 496888 h 561"/>
                <a:gd name="T74" fmla="*/ 736600 w 586"/>
                <a:gd name="T75" fmla="*/ 531813 h 561"/>
                <a:gd name="T76" fmla="*/ 711200 w 586"/>
                <a:gd name="T77" fmla="*/ 563563 h 561"/>
                <a:gd name="T78" fmla="*/ 685800 w 586"/>
                <a:gd name="T79" fmla="*/ 603250 h 561"/>
                <a:gd name="T80" fmla="*/ 688975 w 586"/>
                <a:gd name="T81" fmla="*/ 642938 h 561"/>
                <a:gd name="T82" fmla="*/ 669925 w 586"/>
                <a:gd name="T83" fmla="*/ 661988 h 561"/>
                <a:gd name="T84" fmla="*/ 623888 w 586"/>
                <a:gd name="T85" fmla="*/ 646113 h 561"/>
                <a:gd name="T86" fmla="*/ 647700 w 586"/>
                <a:gd name="T87" fmla="*/ 531813 h 561"/>
                <a:gd name="T88" fmla="*/ 601663 w 586"/>
                <a:gd name="T89" fmla="*/ 368300 h 561"/>
                <a:gd name="T90" fmla="*/ 588963 w 586"/>
                <a:gd name="T91" fmla="*/ 354013 h 561"/>
                <a:gd name="T92" fmla="*/ 581025 w 586"/>
                <a:gd name="T93" fmla="*/ 344488 h 561"/>
                <a:gd name="T94" fmla="*/ 542925 w 586"/>
                <a:gd name="T95" fmla="*/ 317500 h 561"/>
                <a:gd name="T96" fmla="*/ 406400 w 586"/>
                <a:gd name="T97" fmla="*/ 160338 h 5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6" h="561">
                  <a:moveTo>
                    <a:pt x="256" y="101"/>
                  </a:moveTo>
                  <a:cubicBezTo>
                    <a:pt x="256" y="101"/>
                    <a:pt x="321" y="77"/>
                    <a:pt x="324" y="73"/>
                  </a:cubicBezTo>
                  <a:cubicBezTo>
                    <a:pt x="324" y="73"/>
                    <a:pt x="302" y="36"/>
                    <a:pt x="296" y="0"/>
                  </a:cubicBezTo>
                  <a:cubicBezTo>
                    <a:pt x="234" y="24"/>
                    <a:pt x="234" y="24"/>
                    <a:pt x="234" y="24"/>
                  </a:cubicBezTo>
                  <a:cubicBezTo>
                    <a:pt x="234" y="24"/>
                    <a:pt x="211" y="17"/>
                    <a:pt x="202" y="19"/>
                  </a:cubicBezTo>
                  <a:cubicBezTo>
                    <a:pt x="193" y="20"/>
                    <a:pt x="191" y="22"/>
                    <a:pt x="181" y="20"/>
                  </a:cubicBezTo>
                  <a:cubicBezTo>
                    <a:pt x="170" y="17"/>
                    <a:pt x="151" y="15"/>
                    <a:pt x="141" y="28"/>
                  </a:cubicBezTo>
                  <a:cubicBezTo>
                    <a:pt x="131" y="41"/>
                    <a:pt x="132" y="43"/>
                    <a:pt x="123" y="44"/>
                  </a:cubicBezTo>
                  <a:cubicBezTo>
                    <a:pt x="118" y="45"/>
                    <a:pt x="116" y="44"/>
                    <a:pt x="114" y="43"/>
                  </a:cubicBezTo>
                  <a:cubicBezTo>
                    <a:pt x="112" y="41"/>
                    <a:pt x="111" y="40"/>
                    <a:pt x="106" y="41"/>
                  </a:cubicBezTo>
                  <a:cubicBezTo>
                    <a:pt x="98" y="43"/>
                    <a:pt x="99" y="43"/>
                    <a:pt x="86" y="47"/>
                  </a:cubicBezTo>
                  <a:cubicBezTo>
                    <a:pt x="73" y="52"/>
                    <a:pt x="59" y="52"/>
                    <a:pt x="52" y="64"/>
                  </a:cubicBezTo>
                  <a:cubicBezTo>
                    <a:pt x="44" y="76"/>
                    <a:pt x="33" y="91"/>
                    <a:pt x="25" y="111"/>
                  </a:cubicBezTo>
                  <a:cubicBezTo>
                    <a:pt x="17" y="130"/>
                    <a:pt x="17" y="135"/>
                    <a:pt x="19" y="146"/>
                  </a:cubicBezTo>
                  <a:cubicBezTo>
                    <a:pt x="21" y="157"/>
                    <a:pt x="15" y="159"/>
                    <a:pt x="12" y="170"/>
                  </a:cubicBezTo>
                  <a:cubicBezTo>
                    <a:pt x="8" y="182"/>
                    <a:pt x="0" y="218"/>
                    <a:pt x="14" y="237"/>
                  </a:cubicBezTo>
                  <a:cubicBezTo>
                    <a:pt x="28" y="255"/>
                    <a:pt x="41" y="261"/>
                    <a:pt x="47" y="274"/>
                  </a:cubicBezTo>
                  <a:cubicBezTo>
                    <a:pt x="52" y="286"/>
                    <a:pt x="47" y="297"/>
                    <a:pt x="52" y="307"/>
                  </a:cubicBezTo>
                  <a:cubicBezTo>
                    <a:pt x="57" y="317"/>
                    <a:pt x="79" y="351"/>
                    <a:pt x="82" y="364"/>
                  </a:cubicBezTo>
                  <a:cubicBezTo>
                    <a:pt x="85" y="377"/>
                    <a:pt x="110" y="431"/>
                    <a:pt x="122" y="445"/>
                  </a:cubicBezTo>
                  <a:cubicBezTo>
                    <a:pt x="134" y="459"/>
                    <a:pt x="165" y="494"/>
                    <a:pt x="179" y="508"/>
                  </a:cubicBezTo>
                  <a:cubicBezTo>
                    <a:pt x="193" y="522"/>
                    <a:pt x="213" y="527"/>
                    <a:pt x="238" y="529"/>
                  </a:cubicBezTo>
                  <a:cubicBezTo>
                    <a:pt x="264" y="531"/>
                    <a:pt x="265" y="530"/>
                    <a:pt x="272" y="529"/>
                  </a:cubicBezTo>
                  <a:cubicBezTo>
                    <a:pt x="280" y="527"/>
                    <a:pt x="284" y="529"/>
                    <a:pt x="292" y="532"/>
                  </a:cubicBezTo>
                  <a:cubicBezTo>
                    <a:pt x="301" y="535"/>
                    <a:pt x="318" y="545"/>
                    <a:pt x="335" y="552"/>
                  </a:cubicBezTo>
                  <a:cubicBezTo>
                    <a:pt x="351" y="560"/>
                    <a:pt x="348" y="561"/>
                    <a:pt x="357" y="555"/>
                  </a:cubicBezTo>
                  <a:cubicBezTo>
                    <a:pt x="366" y="550"/>
                    <a:pt x="368" y="548"/>
                    <a:pt x="377" y="551"/>
                  </a:cubicBezTo>
                  <a:cubicBezTo>
                    <a:pt x="387" y="554"/>
                    <a:pt x="392" y="552"/>
                    <a:pt x="403" y="550"/>
                  </a:cubicBezTo>
                  <a:cubicBezTo>
                    <a:pt x="415" y="548"/>
                    <a:pt x="449" y="538"/>
                    <a:pt x="459" y="537"/>
                  </a:cubicBezTo>
                  <a:cubicBezTo>
                    <a:pt x="469" y="536"/>
                    <a:pt x="482" y="539"/>
                    <a:pt x="492" y="529"/>
                  </a:cubicBezTo>
                  <a:cubicBezTo>
                    <a:pt x="502" y="519"/>
                    <a:pt x="530" y="476"/>
                    <a:pt x="530" y="476"/>
                  </a:cubicBezTo>
                  <a:cubicBezTo>
                    <a:pt x="530" y="476"/>
                    <a:pt x="566" y="416"/>
                    <a:pt x="569" y="396"/>
                  </a:cubicBezTo>
                  <a:cubicBezTo>
                    <a:pt x="571" y="375"/>
                    <a:pt x="560" y="335"/>
                    <a:pt x="565" y="325"/>
                  </a:cubicBezTo>
                  <a:cubicBezTo>
                    <a:pt x="586" y="261"/>
                    <a:pt x="586" y="261"/>
                    <a:pt x="586" y="261"/>
                  </a:cubicBezTo>
                  <a:cubicBezTo>
                    <a:pt x="586" y="261"/>
                    <a:pt x="524" y="230"/>
                    <a:pt x="516" y="231"/>
                  </a:cubicBezTo>
                  <a:cubicBezTo>
                    <a:pt x="492" y="292"/>
                    <a:pt x="492" y="292"/>
                    <a:pt x="492" y="292"/>
                  </a:cubicBezTo>
                  <a:cubicBezTo>
                    <a:pt x="492" y="292"/>
                    <a:pt x="481" y="301"/>
                    <a:pt x="478" y="313"/>
                  </a:cubicBezTo>
                  <a:cubicBezTo>
                    <a:pt x="474" y="326"/>
                    <a:pt x="472" y="328"/>
                    <a:pt x="464" y="335"/>
                  </a:cubicBezTo>
                  <a:cubicBezTo>
                    <a:pt x="455" y="343"/>
                    <a:pt x="452" y="345"/>
                    <a:pt x="448" y="355"/>
                  </a:cubicBezTo>
                  <a:cubicBezTo>
                    <a:pt x="444" y="364"/>
                    <a:pt x="432" y="367"/>
                    <a:pt x="432" y="380"/>
                  </a:cubicBezTo>
                  <a:cubicBezTo>
                    <a:pt x="432" y="393"/>
                    <a:pt x="437" y="400"/>
                    <a:pt x="434" y="405"/>
                  </a:cubicBezTo>
                  <a:cubicBezTo>
                    <a:pt x="432" y="409"/>
                    <a:pt x="422" y="417"/>
                    <a:pt x="422" y="417"/>
                  </a:cubicBezTo>
                  <a:cubicBezTo>
                    <a:pt x="422" y="417"/>
                    <a:pt x="396" y="406"/>
                    <a:pt x="393" y="407"/>
                  </a:cubicBezTo>
                  <a:cubicBezTo>
                    <a:pt x="393" y="407"/>
                    <a:pt x="415" y="377"/>
                    <a:pt x="408" y="335"/>
                  </a:cubicBezTo>
                  <a:cubicBezTo>
                    <a:pt x="402" y="293"/>
                    <a:pt x="394" y="246"/>
                    <a:pt x="379" y="232"/>
                  </a:cubicBezTo>
                  <a:cubicBezTo>
                    <a:pt x="375" y="228"/>
                    <a:pt x="373" y="231"/>
                    <a:pt x="371" y="223"/>
                  </a:cubicBezTo>
                  <a:cubicBezTo>
                    <a:pt x="369" y="214"/>
                    <a:pt x="366" y="217"/>
                    <a:pt x="366" y="217"/>
                  </a:cubicBezTo>
                  <a:cubicBezTo>
                    <a:pt x="361" y="219"/>
                    <a:pt x="343" y="202"/>
                    <a:pt x="342" y="200"/>
                  </a:cubicBezTo>
                  <a:cubicBezTo>
                    <a:pt x="342" y="199"/>
                    <a:pt x="256" y="101"/>
                    <a:pt x="256" y="10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5" name="Freeform 1450"/>
            <p:cNvSpPr>
              <a:spLocks noEditPoints="1"/>
            </p:cNvSpPr>
            <p:nvPr/>
          </p:nvSpPr>
          <p:spPr bwMode="auto">
            <a:xfrm>
              <a:off x="2890838" y="5345113"/>
              <a:ext cx="49213" cy="123825"/>
            </a:xfrm>
            <a:custGeom>
              <a:avLst/>
              <a:gdLst>
                <a:gd name="T0" fmla="*/ 31750 w 31"/>
                <a:gd name="T1" fmla="*/ 46038 h 78"/>
                <a:gd name="T2" fmla="*/ 28575 w 31"/>
                <a:gd name="T3" fmla="*/ 46038 h 78"/>
                <a:gd name="T4" fmla="*/ 46038 w 31"/>
                <a:gd name="T5" fmla="*/ 123825 h 78"/>
                <a:gd name="T6" fmla="*/ 49213 w 31"/>
                <a:gd name="T7" fmla="*/ 122238 h 78"/>
                <a:gd name="T8" fmla="*/ 31750 w 31"/>
                <a:gd name="T9" fmla="*/ 46038 h 78"/>
                <a:gd name="T10" fmla="*/ 11113 w 31"/>
                <a:gd name="T11" fmla="*/ 0 h 78"/>
                <a:gd name="T12" fmla="*/ 0 w 31"/>
                <a:gd name="T13" fmla="*/ 1588 h 78"/>
                <a:gd name="T14" fmla="*/ 6350 w 31"/>
                <a:gd name="T15" fmla="*/ 6350 h 78"/>
                <a:gd name="T16" fmla="*/ 17463 w 31"/>
                <a:gd name="T17" fmla="*/ 22225 h 78"/>
                <a:gd name="T18" fmla="*/ 15875 w 31"/>
                <a:gd name="T19" fmla="*/ 14288 h 78"/>
                <a:gd name="T20" fmla="*/ 14288 w 31"/>
                <a:gd name="T21" fmla="*/ 0 h 78"/>
                <a:gd name="T22" fmla="*/ 11113 w 31"/>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 h="78">
                  <a:moveTo>
                    <a:pt x="20" y="29"/>
                  </a:moveTo>
                  <a:cubicBezTo>
                    <a:pt x="18" y="29"/>
                    <a:pt x="18" y="29"/>
                    <a:pt x="18" y="29"/>
                  </a:cubicBezTo>
                  <a:cubicBezTo>
                    <a:pt x="22" y="43"/>
                    <a:pt x="26" y="60"/>
                    <a:pt x="29" y="78"/>
                  </a:cubicBezTo>
                  <a:cubicBezTo>
                    <a:pt x="30" y="77"/>
                    <a:pt x="30" y="77"/>
                    <a:pt x="31" y="77"/>
                  </a:cubicBezTo>
                  <a:cubicBezTo>
                    <a:pt x="20" y="29"/>
                    <a:pt x="20" y="29"/>
                    <a:pt x="20" y="29"/>
                  </a:cubicBezTo>
                  <a:moveTo>
                    <a:pt x="7" y="0"/>
                  </a:moveTo>
                  <a:cubicBezTo>
                    <a:pt x="5" y="0"/>
                    <a:pt x="3" y="0"/>
                    <a:pt x="0" y="1"/>
                  </a:cubicBezTo>
                  <a:cubicBezTo>
                    <a:pt x="1" y="2"/>
                    <a:pt x="2" y="2"/>
                    <a:pt x="4" y="4"/>
                  </a:cubicBezTo>
                  <a:cubicBezTo>
                    <a:pt x="7" y="6"/>
                    <a:pt x="9" y="10"/>
                    <a:pt x="11" y="14"/>
                  </a:cubicBezTo>
                  <a:cubicBezTo>
                    <a:pt x="10" y="9"/>
                    <a:pt x="10" y="9"/>
                    <a:pt x="10" y="9"/>
                  </a:cubicBezTo>
                  <a:cubicBezTo>
                    <a:pt x="9" y="0"/>
                    <a:pt x="9" y="0"/>
                    <a:pt x="9" y="0"/>
                  </a:cubicBezTo>
                  <a:cubicBezTo>
                    <a:pt x="8" y="0"/>
                    <a:pt x="8" y="0"/>
                    <a:pt x="7" y="0"/>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6" name="Freeform 1451"/>
            <p:cNvSpPr>
              <a:spLocks/>
            </p:cNvSpPr>
            <p:nvPr/>
          </p:nvSpPr>
          <p:spPr bwMode="auto">
            <a:xfrm>
              <a:off x="2905125" y="5345113"/>
              <a:ext cx="17463" cy="46038"/>
            </a:xfrm>
            <a:custGeom>
              <a:avLst/>
              <a:gdLst>
                <a:gd name="T0" fmla="*/ 0 w 11"/>
                <a:gd name="T1" fmla="*/ 0 h 29"/>
                <a:gd name="T2" fmla="*/ 1588 w 11"/>
                <a:gd name="T3" fmla="*/ 14288 h 29"/>
                <a:gd name="T4" fmla="*/ 3175 w 11"/>
                <a:gd name="T5" fmla="*/ 22225 h 29"/>
                <a:gd name="T6" fmla="*/ 14288 w 11"/>
                <a:gd name="T7" fmla="*/ 46038 h 29"/>
                <a:gd name="T8" fmla="*/ 17463 w 11"/>
                <a:gd name="T9" fmla="*/ 46038 h 29"/>
                <a:gd name="T10" fmla="*/ 7938 w 11"/>
                <a:gd name="T11" fmla="*/ 4763 h 29"/>
                <a:gd name="T12" fmla="*/ 4763 w 11"/>
                <a:gd name="T13" fmla="*/ 3175 h 29"/>
                <a:gd name="T14" fmla="*/ 0 w 11"/>
                <a:gd name="T15" fmla="*/ 0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 h="29">
                  <a:moveTo>
                    <a:pt x="0" y="0"/>
                  </a:moveTo>
                  <a:cubicBezTo>
                    <a:pt x="1" y="9"/>
                    <a:pt x="1" y="9"/>
                    <a:pt x="1" y="9"/>
                  </a:cubicBezTo>
                  <a:cubicBezTo>
                    <a:pt x="2" y="14"/>
                    <a:pt x="2" y="14"/>
                    <a:pt x="2" y="14"/>
                  </a:cubicBezTo>
                  <a:cubicBezTo>
                    <a:pt x="5" y="18"/>
                    <a:pt x="7" y="23"/>
                    <a:pt x="9" y="29"/>
                  </a:cubicBezTo>
                  <a:cubicBezTo>
                    <a:pt x="11" y="29"/>
                    <a:pt x="11" y="29"/>
                    <a:pt x="11" y="29"/>
                  </a:cubicBezTo>
                  <a:cubicBezTo>
                    <a:pt x="5" y="3"/>
                    <a:pt x="5" y="3"/>
                    <a:pt x="5" y="3"/>
                  </a:cubicBezTo>
                  <a:cubicBezTo>
                    <a:pt x="5" y="3"/>
                    <a:pt x="4" y="3"/>
                    <a:pt x="3" y="2"/>
                  </a:cubicBezTo>
                  <a:cubicBezTo>
                    <a:pt x="1" y="2"/>
                    <a:pt x="1" y="1"/>
                    <a:pt x="0" y="0"/>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7" name="Freeform 1452"/>
            <p:cNvSpPr>
              <a:spLocks/>
            </p:cNvSpPr>
            <p:nvPr/>
          </p:nvSpPr>
          <p:spPr bwMode="auto">
            <a:xfrm>
              <a:off x="2781300" y="5338763"/>
              <a:ext cx="155575" cy="131763"/>
            </a:xfrm>
            <a:custGeom>
              <a:avLst/>
              <a:gdLst>
                <a:gd name="T0" fmla="*/ 68263 w 98"/>
                <a:gd name="T1" fmla="*/ 0 h 83"/>
                <a:gd name="T2" fmla="*/ 50800 w 98"/>
                <a:gd name="T3" fmla="*/ 34925 h 83"/>
                <a:gd name="T4" fmla="*/ 0 w 98"/>
                <a:gd name="T5" fmla="*/ 76200 h 83"/>
                <a:gd name="T6" fmla="*/ 73025 w 98"/>
                <a:gd name="T7" fmla="*/ 112713 h 83"/>
                <a:gd name="T8" fmla="*/ 131763 w 98"/>
                <a:gd name="T9" fmla="*/ 130175 h 83"/>
                <a:gd name="T10" fmla="*/ 142875 w 98"/>
                <a:gd name="T11" fmla="*/ 131763 h 83"/>
                <a:gd name="T12" fmla="*/ 155575 w 98"/>
                <a:gd name="T13" fmla="*/ 130175 h 83"/>
                <a:gd name="T14" fmla="*/ 138113 w 98"/>
                <a:gd name="T15" fmla="*/ 52388 h 83"/>
                <a:gd name="T16" fmla="*/ 127000 w 98"/>
                <a:gd name="T17" fmla="*/ 28575 h 83"/>
                <a:gd name="T18" fmla="*/ 115888 w 98"/>
                <a:gd name="T19" fmla="*/ 12700 h 83"/>
                <a:gd name="T20" fmla="*/ 109538 w 98"/>
                <a:gd name="T21" fmla="*/ 7938 h 83"/>
                <a:gd name="T22" fmla="*/ 107950 w 98"/>
                <a:gd name="T23" fmla="*/ 7938 h 83"/>
                <a:gd name="T24" fmla="*/ 103188 w 98"/>
                <a:gd name="T25" fmla="*/ 9525 h 83"/>
                <a:gd name="T26" fmla="*/ 68263 w 98"/>
                <a:gd name="T27" fmla="*/ 0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8" h="83">
                  <a:moveTo>
                    <a:pt x="43" y="0"/>
                  </a:moveTo>
                  <a:cubicBezTo>
                    <a:pt x="42" y="5"/>
                    <a:pt x="39" y="13"/>
                    <a:pt x="32" y="22"/>
                  </a:cubicBezTo>
                  <a:cubicBezTo>
                    <a:pt x="21" y="37"/>
                    <a:pt x="9" y="44"/>
                    <a:pt x="0" y="48"/>
                  </a:cubicBezTo>
                  <a:cubicBezTo>
                    <a:pt x="10" y="56"/>
                    <a:pt x="30" y="64"/>
                    <a:pt x="46" y="71"/>
                  </a:cubicBezTo>
                  <a:cubicBezTo>
                    <a:pt x="64" y="79"/>
                    <a:pt x="69" y="80"/>
                    <a:pt x="83" y="82"/>
                  </a:cubicBezTo>
                  <a:cubicBezTo>
                    <a:pt x="85" y="83"/>
                    <a:pt x="88" y="83"/>
                    <a:pt x="90" y="83"/>
                  </a:cubicBezTo>
                  <a:cubicBezTo>
                    <a:pt x="93" y="83"/>
                    <a:pt x="96" y="82"/>
                    <a:pt x="98" y="82"/>
                  </a:cubicBezTo>
                  <a:cubicBezTo>
                    <a:pt x="95" y="64"/>
                    <a:pt x="91" y="47"/>
                    <a:pt x="87" y="33"/>
                  </a:cubicBezTo>
                  <a:cubicBezTo>
                    <a:pt x="85" y="27"/>
                    <a:pt x="83" y="22"/>
                    <a:pt x="80" y="18"/>
                  </a:cubicBezTo>
                  <a:cubicBezTo>
                    <a:pt x="78" y="14"/>
                    <a:pt x="76" y="10"/>
                    <a:pt x="73" y="8"/>
                  </a:cubicBezTo>
                  <a:cubicBezTo>
                    <a:pt x="71" y="6"/>
                    <a:pt x="70" y="6"/>
                    <a:pt x="69" y="5"/>
                  </a:cubicBezTo>
                  <a:cubicBezTo>
                    <a:pt x="69" y="5"/>
                    <a:pt x="69" y="5"/>
                    <a:pt x="68" y="5"/>
                  </a:cubicBezTo>
                  <a:cubicBezTo>
                    <a:pt x="67" y="5"/>
                    <a:pt x="66" y="6"/>
                    <a:pt x="65" y="6"/>
                  </a:cubicBezTo>
                  <a:cubicBezTo>
                    <a:pt x="57" y="6"/>
                    <a:pt x="48" y="2"/>
                    <a:pt x="43" y="0"/>
                  </a:cubicBezTo>
                </a:path>
              </a:pathLst>
            </a:custGeom>
            <a:solidFill>
              <a:srgbClr val="00A1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8" name="Freeform 1453"/>
            <p:cNvSpPr>
              <a:spLocks/>
            </p:cNvSpPr>
            <p:nvPr/>
          </p:nvSpPr>
          <p:spPr bwMode="auto">
            <a:xfrm>
              <a:off x="2701925" y="5127625"/>
              <a:ext cx="168275" cy="185738"/>
            </a:xfrm>
            <a:custGeom>
              <a:avLst/>
              <a:gdLst>
                <a:gd name="T0" fmla="*/ 41275 w 106"/>
                <a:gd name="T1" fmla="*/ 0 h 117"/>
                <a:gd name="T2" fmla="*/ 0 w 106"/>
                <a:gd name="T3" fmla="*/ 15875 h 117"/>
                <a:gd name="T4" fmla="*/ 136525 w 106"/>
                <a:gd name="T5" fmla="*/ 173038 h 117"/>
                <a:gd name="T6" fmla="*/ 149225 w 106"/>
                <a:gd name="T7" fmla="*/ 185738 h 117"/>
                <a:gd name="T8" fmla="*/ 150813 w 106"/>
                <a:gd name="T9" fmla="*/ 142875 h 117"/>
                <a:gd name="T10" fmla="*/ 152400 w 106"/>
                <a:gd name="T11" fmla="*/ 119063 h 117"/>
                <a:gd name="T12" fmla="*/ 158750 w 106"/>
                <a:gd name="T13" fmla="*/ 95250 h 117"/>
                <a:gd name="T14" fmla="*/ 142875 w 106"/>
                <a:gd name="T15" fmla="*/ 65088 h 117"/>
                <a:gd name="T16" fmla="*/ 115888 w 106"/>
                <a:gd name="T17" fmla="*/ 31750 h 117"/>
                <a:gd name="T18" fmla="*/ 65088 w 106"/>
                <a:gd name="T19" fmla="*/ 4763 h 117"/>
                <a:gd name="T20" fmla="*/ 41275 w 106"/>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 h="117">
                  <a:moveTo>
                    <a:pt x="26" y="0"/>
                  </a:moveTo>
                  <a:cubicBezTo>
                    <a:pt x="12" y="6"/>
                    <a:pt x="0" y="10"/>
                    <a:pt x="0" y="10"/>
                  </a:cubicBezTo>
                  <a:cubicBezTo>
                    <a:pt x="0" y="10"/>
                    <a:pt x="86" y="108"/>
                    <a:pt x="86" y="109"/>
                  </a:cubicBezTo>
                  <a:cubicBezTo>
                    <a:pt x="87" y="110"/>
                    <a:pt x="90" y="113"/>
                    <a:pt x="94" y="117"/>
                  </a:cubicBezTo>
                  <a:cubicBezTo>
                    <a:pt x="96" y="109"/>
                    <a:pt x="101" y="98"/>
                    <a:pt x="95" y="90"/>
                  </a:cubicBezTo>
                  <a:cubicBezTo>
                    <a:pt x="95" y="90"/>
                    <a:pt x="91" y="80"/>
                    <a:pt x="96" y="75"/>
                  </a:cubicBezTo>
                  <a:cubicBezTo>
                    <a:pt x="101" y="69"/>
                    <a:pt x="106" y="69"/>
                    <a:pt x="100" y="60"/>
                  </a:cubicBezTo>
                  <a:cubicBezTo>
                    <a:pt x="93" y="52"/>
                    <a:pt x="93" y="48"/>
                    <a:pt x="90" y="41"/>
                  </a:cubicBezTo>
                  <a:cubicBezTo>
                    <a:pt x="88" y="35"/>
                    <a:pt x="78" y="24"/>
                    <a:pt x="73" y="20"/>
                  </a:cubicBezTo>
                  <a:cubicBezTo>
                    <a:pt x="67" y="16"/>
                    <a:pt x="51" y="6"/>
                    <a:pt x="41" y="3"/>
                  </a:cubicBezTo>
                  <a:cubicBezTo>
                    <a:pt x="34" y="1"/>
                    <a:pt x="32" y="1"/>
                    <a:pt x="26" y="0"/>
                  </a:cubicBezTo>
                </a:path>
              </a:pathLst>
            </a:custGeom>
            <a:solidFill>
              <a:srgbClr val="00A1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9" name="Freeform 1454"/>
            <p:cNvSpPr>
              <a:spLocks/>
            </p:cNvSpPr>
            <p:nvPr/>
          </p:nvSpPr>
          <p:spPr bwMode="auto">
            <a:xfrm>
              <a:off x="2497138" y="5122863"/>
              <a:ext cx="354013" cy="352425"/>
            </a:xfrm>
            <a:custGeom>
              <a:avLst/>
              <a:gdLst>
                <a:gd name="T0" fmla="*/ 207963 w 223"/>
                <a:gd name="T1" fmla="*/ 0 h 222"/>
                <a:gd name="T2" fmla="*/ 198438 w 223"/>
                <a:gd name="T3" fmla="*/ 1588 h 222"/>
                <a:gd name="T4" fmla="*/ 187325 w 223"/>
                <a:gd name="T5" fmla="*/ 3175 h 222"/>
                <a:gd name="T6" fmla="*/ 179388 w 223"/>
                <a:gd name="T7" fmla="*/ 3175 h 222"/>
                <a:gd name="T8" fmla="*/ 171450 w 223"/>
                <a:gd name="T9" fmla="*/ 3175 h 222"/>
                <a:gd name="T10" fmla="*/ 158750 w 223"/>
                <a:gd name="T11" fmla="*/ 6350 h 222"/>
                <a:gd name="T12" fmla="*/ 146050 w 223"/>
                <a:gd name="T13" fmla="*/ 20638 h 222"/>
                <a:gd name="T14" fmla="*/ 82550 w 223"/>
                <a:gd name="T15" fmla="*/ 42863 h 222"/>
                <a:gd name="T16" fmla="*/ 36513 w 223"/>
                <a:gd name="T17" fmla="*/ 95250 h 222"/>
                <a:gd name="T18" fmla="*/ 6350 w 223"/>
                <a:gd name="T19" fmla="*/ 176213 h 222"/>
                <a:gd name="T20" fmla="*/ 15875 w 223"/>
                <a:gd name="T21" fmla="*/ 255588 h 222"/>
                <a:gd name="T22" fmla="*/ 92075 w 223"/>
                <a:gd name="T23" fmla="*/ 339725 h 222"/>
                <a:gd name="T24" fmla="*/ 149225 w 223"/>
                <a:gd name="T25" fmla="*/ 352425 h 222"/>
                <a:gd name="T26" fmla="*/ 190500 w 223"/>
                <a:gd name="T27" fmla="*/ 344488 h 222"/>
                <a:gd name="T28" fmla="*/ 223838 w 223"/>
                <a:gd name="T29" fmla="*/ 327025 h 222"/>
                <a:gd name="T30" fmla="*/ 233363 w 223"/>
                <a:gd name="T31" fmla="*/ 346075 h 222"/>
                <a:gd name="T32" fmla="*/ 241300 w 223"/>
                <a:gd name="T33" fmla="*/ 342900 h 222"/>
                <a:gd name="T34" fmla="*/ 273050 w 223"/>
                <a:gd name="T35" fmla="*/ 296863 h 222"/>
                <a:gd name="T36" fmla="*/ 284163 w 223"/>
                <a:gd name="T37" fmla="*/ 292100 h 222"/>
                <a:gd name="T38" fmla="*/ 280988 w 223"/>
                <a:gd name="T39" fmla="*/ 288925 h 222"/>
                <a:gd name="T40" fmla="*/ 342900 w 223"/>
                <a:gd name="T41" fmla="*/ 211138 h 222"/>
                <a:gd name="T42" fmla="*/ 352425 w 223"/>
                <a:gd name="T43" fmla="*/ 215900 h 222"/>
                <a:gd name="T44" fmla="*/ 352425 w 223"/>
                <a:gd name="T45" fmla="*/ 193675 h 222"/>
                <a:gd name="T46" fmla="*/ 354013 w 223"/>
                <a:gd name="T47" fmla="*/ 190500 h 222"/>
                <a:gd name="T48" fmla="*/ 341313 w 223"/>
                <a:gd name="T49" fmla="*/ 177800 h 222"/>
                <a:gd name="T50" fmla="*/ 204788 w 223"/>
                <a:gd name="T51" fmla="*/ 20638 h 222"/>
                <a:gd name="T52" fmla="*/ 246063 w 223"/>
                <a:gd name="T53" fmla="*/ 4763 h 222"/>
                <a:gd name="T54" fmla="*/ 234950 w 223"/>
                <a:gd name="T55" fmla="*/ 4763 h 222"/>
                <a:gd name="T56" fmla="*/ 207963 w 223"/>
                <a:gd name="T57" fmla="*/ 0 h 2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23" h="222">
                  <a:moveTo>
                    <a:pt x="131" y="0"/>
                  </a:moveTo>
                  <a:cubicBezTo>
                    <a:pt x="129" y="0"/>
                    <a:pt x="127" y="1"/>
                    <a:pt x="125" y="1"/>
                  </a:cubicBezTo>
                  <a:cubicBezTo>
                    <a:pt x="123" y="2"/>
                    <a:pt x="121" y="2"/>
                    <a:pt x="118" y="2"/>
                  </a:cubicBezTo>
                  <a:cubicBezTo>
                    <a:pt x="117" y="2"/>
                    <a:pt x="115" y="2"/>
                    <a:pt x="113" y="2"/>
                  </a:cubicBezTo>
                  <a:cubicBezTo>
                    <a:pt x="111" y="2"/>
                    <a:pt x="110" y="2"/>
                    <a:pt x="108" y="2"/>
                  </a:cubicBezTo>
                  <a:cubicBezTo>
                    <a:pt x="105" y="2"/>
                    <a:pt x="103" y="2"/>
                    <a:pt x="100" y="4"/>
                  </a:cubicBezTo>
                  <a:cubicBezTo>
                    <a:pt x="94" y="9"/>
                    <a:pt x="102" y="10"/>
                    <a:pt x="92" y="13"/>
                  </a:cubicBezTo>
                  <a:cubicBezTo>
                    <a:pt x="82" y="16"/>
                    <a:pt x="62" y="18"/>
                    <a:pt x="52" y="27"/>
                  </a:cubicBezTo>
                  <a:cubicBezTo>
                    <a:pt x="42" y="37"/>
                    <a:pt x="31" y="37"/>
                    <a:pt x="23" y="60"/>
                  </a:cubicBezTo>
                  <a:cubicBezTo>
                    <a:pt x="15" y="83"/>
                    <a:pt x="9" y="97"/>
                    <a:pt x="4" y="111"/>
                  </a:cubicBezTo>
                  <a:cubicBezTo>
                    <a:pt x="0" y="124"/>
                    <a:pt x="0" y="147"/>
                    <a:pt x="10" y="161"/>
                  </a:cubicBezTo>
                  <a:cubicBezTo>
                    <a:pt x="19" y="175"/>
                    <a:pt x="39" y="207"/>
                    <a:pt x="58" y="214"/>
                  </a:cubicBezTo>
                  <a:cubicBezTo>
                    <a:pt x="70" y="218"/>
                    <a:pt x="81" y="222"/>
                    <a:pt x="94" y="222"/>
                  </a:cubicBezTo>
                  <a:cubicBezTo>
                    <a:pt x="102" y="222"/>
                    <a:pt x="110" y="221"/>
                    <a:pt x="120" y="217"/>
                  </a:cubicBezTo>
                  <a:cubicBezTo>
                    <a:pt x="135" y="210"/>
                    <a:pt x="140" y="207"/>
                    <a:pt x="141" y="206"/>
                  </a:cubicBezTo>
                  <a:cubicBezTo>
                    <a:pt x="141" y="209"/>
                    <a:pt x="142" y="218"/>
                    <a:pt x="147" y="218"/>
                  </a:cubicBezTo>
                  <a:cubicBezTo>
                    <a:pt x="149" y="218"/>
                    <a:pt x="150" y="217"/>
                    <a:pt x="152" y="216"/>
                  </a:cubicBezTo>
                  <a:cubicBezTo>
                    <a:pt x="164" y="209"/>
                    <a:pt x="165" y="189"/>
                    <a:pt x="172" y="187"/>
                  </a:cubicBezTo>
                  <a:cubicBezTo>
                    <a:pt x="173" y="186"/>
                    <a:pt x="176" y="185"/>
                    <a:pt x="179" y="184"/>
                  </a:cubicBezTo>
                  <a:cubicBezTo>
                    <a:pt x="178" y="183"/>
                    <a:pt x="177" y="182"/>
                    <a:pt x="177" y="182"/>
                  </a:cubicBezTo>
                  <a:cubicBezTo>
                    <a:pt x="167" y="173"/>
                    <a:pt x="216" y="133"/>
                    <a:pt x="216" y="133"/>
                  </a:cubicBezTo>
                  <a:cubicBezTo>
                    <a:pt x="216" y="133"/>
                    <a:pt x="218" y="135"/>
                    <a:pt x="222" y="136"/>
                  </a:cubicBezTo>
                  <a:cubicBezTo>
                    <a:pt x="222" y="130"/>
                    <a:pt x="221" y="126"/>
                    <a:pt x="222" y="122"/>
                  </a:cubicBezTo>
                  <a:cubicBezTo>
                    <a:pt x="222" y="122"/>
                    <a:pt x="223" y="121"/>
                    <a:pt x="223" y="120"/>
                  </a:cubicBezTo>
                  <a:cubicBezTo>
                    <a:pt x="219" y="116"/>
                    <a:pt x="216" y="113"/>
                    <a:pt x="215" y="112"/>
                  </a:cubicBezTo>
                  <a:cubicBezTo>
                    <a:pt x="215" y="111"/>
                    <a:pt x="129" y="13"/>
                    <a:pt x="129" y="13"/>
                  </a:cubicBezTo>
                  <a:cubicBezTo>
                    <a:pt x="129" y="13"/>
                    <a:pt x="141" y="9"/>
                    <a:pt x="155" y="3"/>
                  </a:cubicBezTo>
                  <a:cubicBezTo>
                    <a:pt x="153" y="3"/>
                    <a:pt x="151" y="3"/>
                    <a:pt x="148" y="3"/>
                  </a:cubicBezTo>
                  <a:cubicBezTo>
                    <a:pt x="139" y="2"/>
                    <a:pt x="136" y="0"/>
                    <a:pt x="131" y="0"/>
                  </a:cubicBezTo>
                </a:path>
              </a:pathLst>
            </a:custGeom>
            <a:solidFill>
              <a:srgbClr val="00A1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50" name="Freeform 1455"/>
            <p:cNvSpPr>
              <a:spLocks/>
            </p:cNvSpPr>
            <p:nvPr/>
          </p:nvSpPr>
          <p:spPr bwMode="auto">
            <a:xfrm>
              <a:off x="2762250" y="5334000"/>
              <a:ext cx="87313" cy="80963"/>
            </a:xfrm>
            <a:custGeom>
              <a:avLst/>
              <a:gdLst>
                <a:gd name="T0" fmla="*/ 77788 w 55"/>
                <a:gd name="T1" fmla="*/ 0 h 51"/>
                <a:gd name="T2" fmla="*/ 15875 w 55"/>
                <a:gd name="T3" fmla="*/ 77788 h 51"/>
                <a:gd name="T4" fmla="*/ 19050 w 55"/>
                <a:gd name="T5" fmla="*/ 80963 h 51"/>
                <a:gd name="T6" fmla="*/ 69850 w 55"/>
                <a:gd name="T7" fmla="*/ 39688 h 51"/>
                <a:gd name="T8" fmla="*/ 87313 w 55"/>
                <a:gd name="T9" fmla="*/ 4763 h 51"/>
                <a:gd name="T10" fmla="*/ 77788 w 55"/>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 h="51">
                  <a:moveTo>
                    <a:pt x="49" y="0"/>
                  </a:moveTo>
                  <a:cubicBezTo>
                    <a:pt x="49" y="0"/>
                    <a:pt x="0" y="40"/>
                    <a:pt x="10" y="49"/>
                  </a:cubicBezTo>
                  <a:cubicBezTo>
                    <a:pt x="10" y="49"/>
                    <a:pt x="11" y="50"/>
                    <a:pt x="12" y="51"/>
                  </a:cubicBezTo>
                  <a:cubicBezTo>
                    <a:pt x="21" y="47"/>
                    <a:pt x="33" y="40"/>
                    <a:pt x="44" y="25"/>
                  </a:cubicBezTo>
                  <a:cubicBezTo>
                    <a:pt x="51" y="16"/>
                    <a:pt x="54" y="8"/>
                    <a:pt x="55" y="3"/>
                  </a:cubicBezTo>
                  <a:cubicBezTo>
                    <a:pt x="51" y="2"/>
                    <a:pt x="49" y="0"/>
                    <a:pt x="49" y="0"/>
                  </a:cubicBezTo>
                </a:path>
              </a:pathLst>
            </a:custGeom>
            <a:solidFill>
              <a:srgbClr val="00A1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51" name="Oval 1760"/>
            <p:cNvSpPr>
              <a:spLocks noChangeArrowheads="1"/>
            </p:cNvSpPr>
            <p:nvPr/>
          </p:nvSpPr>
          <p:spPr bwMode="auto">
            <a:xfrm>
              <a:off x="3771900" y="3124200"/>
              <a:ext cx="1550988" cy="1550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7253" name="TextBox 2734"/>
            <p:cNvSpPr txBox="1">
              <a:spLocks noChangeArrowheads="1"/>
            </p:cNvSpPr>
            <p:nvPr/>
          </p:nvSpPr>
          <p:spPr bwMode="auto">
            <a:xfrm>
              <a:off x="3964196" y="3487737"/>
              <a:ext cx="1228306" cy="919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vi-VN" sz="1600" dirty="0">
                  <a:solidFill>
                    <a:schemeClr val="tx2">
                      <a:lumMod val="75000"/>
                    </a:schemeClr>
                  </a:solidFill>
                  <a:latin typeface="Times New Roman" panose="02020603050405020304" pitchFamily="18" charset="0"/>
                  <a:cs typeface="Times New Roman" panose="02020603050405020304" pitchFamily="18" charset="0"/>
                </a:rPr>
                <a:t>Nguồn lực của đất nước chưa được sử dụng có hiệu quả cao</a:t>
              </a:r>
              <a:endParaRPr lang="en-US" sz="16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1632" name="TextBox 31631"/>
            <p:cNvSpPr txBox="1"/>
            <p:nvPr/>
          </p:nvSpPr>
          <p:spPr>
            <a:xfrm>
              <a:off x="4029075" y="2142186"/>
              <a:ext cx="1106487" cy="814114"/>
            </a:xfrm>
            <a:prstGeom prst="rect">
              <a:avLst/>
            </a:prstGeom>
            <a:noFill/>
          </p:spPr>
          <p:txBody>
            <a:bodyPr>
              <a:spAutoFit/>
            </a:bodyPr>
            <a:lstStyle/>
            <a:p>
              <a:pPr algn="ctr" eaLnBrk="1" fontAlgn="auto" hangingPunct="1">
                <a:spcBef>
                  <a:spcPts val="0"/>
                </a:spcBef>
                <a:spcAft>
                  <a:spcPts val="0"/>
                </a:spcAft>
                <a:defRPr/>
              </a:pPr>
              <a:r>
                <a:rPr lang="vi-VN" sz="1400" dirty="0">
                  <a:solidFill>
                    <a:schemeClr val="tx2">
                      <a:lumMod val="75000"/>
                    </a:schemeClr>
                  </a:solidFill>
                </a:rPr>
                <a:t>Nguồn lực của đất nước chưa được sử dụng có hiệu quả cao</a:t>
              </a:r>
              <a:endParaRPr lang="en-US" sz="1400" dirty="0">
                <a:solidFill>
                  <a:schemeClr val="tx2">
                    <a:lumMod val="75000"/>
                  </a:schemeClr>
                </a:solidFill>
              </a:endParaRPr>
            </a:p>
          </p:txBody>
        </p:sp>
        <p:sp>
          <p:nvSpPr>
            <p:cNvPr id="7255" name="TextBox 2737"/>
            <p:cNvSpPr txBox="1">
              <a:spLocks noChangeArrowheads="1"/>
            </p:cNvSpPr>
            <p:nvPr/>
          </p:nvSpPr>
          <p:spPr bwMode="auto">
            <a:xfrm>
              <a:off x="5173378" y="3019701"/>
              <a:ext cx="1105098" cy="630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vi-VN" altLang="en-US" sz="1400" dirty="0">
                  <a:solidFill>
                    <a:srgbClr val="FFFFFF"/>
                  </a:solidFill>
                  <a:latin typeface="Segoe UI" panose="020B0502040204020203" pitchFamily="34" charset="0"/>
                </a:rPr>
                <a:t>Cơ cấu kinh tế chuyển còn chậm</a:t>
              </a:r>
              <a:endParaRPr lang="en-US" altLang="en-US" sz="1400" dirty="0">
                <a:solidFill>
                  <a:srgbClr val="FFFFFF"/>
                </a:solidFill>
                <a:latin typeface="Segoe UI" panose="020B0502040204020203" pitchFamily="34" charset="0"/>
              </a:endParaRPr>
            </a:p>
          </p:txBody>
        </p:sp>
        <p:sp>
          <p:nvSpPr>
            <p:cNvPr id="7256" name="TextBox 2738"/>
            <p:cNvSpPr txBox="1">
              <a:spLocks noChangeArrowheads="1"/>
            </p:cNvSpPr>
            <p:nvPr/>
          </p:nvSpPr>
          <p:spPr bwMode="auto">
            <a:xfrm>
              <a:off x="5048845" y="4407733"/>
              <a:ext cx="1105098" cy="81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vi-VN" altLang="en-US" sz="1400" dirty="0">
                  <a:solidFill>
                    <a:srgbClr val="FFFFFF"/>
                  </a:solidFill>
                  <a:latin typeface="Segoe UI" panose="020B0502040204020203" pitchFamily="34" charset="0"/>
                </a:rPr>
                <a:t>Kết cấu hạ tầng kinh tế - xã hội vẫn còn lạc hậu, thiếu đồng bộ</a:t>
              </a:r>
              <a:endParaRPr lang="en-US" altLang="en-US" sz="1400" dirty="0">
                <a:solidFill>
                  <a:srgbClr val="FFFFFF"/>
                </a:solidFill>
                <a:latin typeface="Segoe UI" panose="020B0502040204020203" pitchFamily="34" charset="0"/>
              </a:endParaRPr>
            </a:p>
          </p:txBody>
        </p:sp>
        <p:sp>
          <p:nvSpPr>
            <p:cNvPr id="7257" name="TextBox 2739"/>
            <p:cNvSpPr txBox="1">
              <a:spLocks noChangeArrowheads="1"/>
            </p:cNvSpPr>
            <p:nvPr/>
          </p:nvSpPr>
          <p:spPr bwMode="auto">
            <a:xfrm>
              <a:off x="2961191" y="4312574"/>
              <a:ext cx="1105098" cy="997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vi-VN" altLang="en-US" sz="1400" dirty="0">
                  <a:solidFill>
                    <a:schemeClr val="tx2">
                      <a:lumMod val="75000"/>
                    </a:schemeClr>
                  </a:solidFill>
                  <a:latin typeface="Segoe UI" panose="020B0502040204020203" pitchFamily="34" charset="0"/>
                </a:rPr>
                <a:t>Cơ cấu thành phận kinh tế phát triển chưa tương xứng với tiềm năng</a:t>
              </a:r>
              <a:endParaRPr lang="en-US" altLang="en-US" sz="1400" dirty="0">
                <a:solidFill>
                  <a:schemeClr val="tx2">
                    <a:lumMod val="75000"/>
                  </a:schemeClr>
                </a:solidFill>
                <a:latin typeface="Segoe UI" panose="020B0502040204020203" pitchFamily="34" charset="0"/>
              </a:endParaRPr>
            </a:p>
          </p:txBody>
        </p:sp>
        <p:sp>
          <p:nvSpPr>
            <p:cNvPr id="7258" name="TextBox 2740"/>
            <p:cNvSpPr txBox="1">
              <a:spLocks noChangeArrowheads="1"/>
            </p:cNvSpPr>
            <p:nvPr/>
          </p:nvSpPr>
          <p:spPr bwMode="auto">
            <a:xfrm>
              <a:off x="2778125" y="2966850"/>
              <a:ext cx="1105098" cy="81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vi-VN" altLang="en-US" sz="1400" dirty="0">
                  <a:solidFill>
                    <a:srgbClr val="FFFFFF"/>
                  </a:solidFill>
                  <a:latin typeface="Segoe UI" panose="020B0502040204020203" pitchFamily="34" charset="0"/>
                </a:rPr>
                <a:t>Các vùng kinh tế trọng điểm chưa phát huy được thế mạnh</a:t>
              </a:r>
              <a:endParaRPr lang="en-US" altLang="en-US" sz="1400" dirty="0">
                <a:solidFill>
                  <a:srgbClr val="FFFFFF"/>
                </a:solidFill>
                <a:latin typeface="Segoe UI" panose="020B0502040204020203" pitchFamily="34" charset="0"/>
              </a:endParaRPr>
            </a:p>
          </p:txBody>
        </p:sp>
      </p:grpSp>
    </p:spTree>
    <p:extLst>
      <p:ext uri="{BB962C8B-B14F-4D97-AF65-F5344CB8AC3E}">
        <p14:creationId xmlns:p14="http://schemas.microsoft.com/office/powerpoint/2010/main" val="1769706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
          <p:cNvSpPr txBox="1">
            <a:spLocks noChangeArrowheads="1"/>
          </p:cNvSpPr>
          <p:nvPr/>
        </p:nvSpPr>
        <p:spPr bwMode="auto">
          <a:xfrm>
            <a:off x="2931833" y="192158"/>
            <a:ext cx="3235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vi-VN" altLang="en-US" sz="4000" b="0" dirty="0" smtClean="0">
                <a:ln w="0"/>
                <a:effectLst>
                  <a:outerShdw blurRad="38100" dist="19050" dir="2700000" algn="tl" rotWithShape="0">
                    <a:schemeClr val="dk1">
                      <a:alpha val="40000"/>
                    </a:schemeClr>
                  </a:outerShdw>
                </a:effectLst>
                <a:latin typeface="Segoe UI" panose="020B0502040204020203" pitchFamily="34" charset="0"/>
                <a:cs typeface="Arial" panose="020B0604020202020204" pitchFamily="34" charset="0"/>
              </a:rPr>
              <a:t>Nguyên nhân</a:t>
            </a:r>
            <a:endParaRPr lang="en-US" altLang="en-US" sz="4000" b="0" dirty="0">
              <a:ln w="0"/>
              <a:effectLst>
                <a:outerShdw blurRad="38100" dist="19050" dir="2700000" algn="tl" rotWithShape="0">
                  <a:schemeClr val="dk1">
                    <a:alpha val="40000"/>
                  </a:schemeClr>
                </a:outerShdw>
              </a:effectLst>
              <a:latin typeface="Segoe UI" panose="020B0502040204020203" pitchFamily="34" charset="0"/>
              <a:cs typeface="Arial" panose="020B0604020202020204" pitchFamily="34" charset="0"/>
            </a:endParaRPr>
          </a:p>
        </p:txBody>
      </p:sp>
      <p:sp>
        <p:nvSpPr>
          <p:cNvPr id="7" name="Freeform 5"/>
          <p:cNvSpPr>
            <a:spLocks/>
          </p:cNvSpPr>
          <p:nvPr/>
        </p:nvSpPr>
        <p:spPr bwMode="auto">
          <a:xfrm>
            <a:off x="4914509" y="1217937"/>
            <a:ext cx="1574799" cy="1941581"/>
          </a:xfrm>
          <a:custGeom>
            <a:avLst/>
            <a:gdLst>
              <a:gd name="T0" fmla="*/ 156 w 764"/>
              <a:gd name="T1" fmla="*/ 0 h 963"/>
              <a:gd name="T2" fmla="*/ 609 w 764"/>
              <a:gd name="T3" fmla="*/ 0 h 963"/>
              <a:gd name="T4" fmla="*/ 764 w 764"/>
              <a:gd name="T5" fmla="*/ 156 h 963"/>
              <a:gd name="T6" fmla="*/ 764 w 764"/>
              <a:gd name="T7" fmla="*/ 609 h 963"/>
              <a:gd name="T8" fmla="*/ 609 w 764"/>
              <a:gd name="T9" fmla="*/ 764 h 963"/>
              <a:gd name="T10" fmla="*/ 262 w 764"/>
              <a:gd name="T11" fmla="*/ 764 h 963"/>
              <a:gd name="T12" fmla="*/ 298 w 764"/>
              <a:gd name="T13" fmla="*/ 963 h 963"/>
              <a:gd name="T14" fmla="*/ 152 w 764"/>
              <a:gd name="T15" fmla="*/ 764 h 963"/>
              <a:gd name="T16" fmla="*/ 0 w 764"/>
              <a:gd name="T17" fmla="*/ 609 h 963"/>
              <a:gd name="T18" fmla="*/ 0 w 764"/>
              <a:gd name="T19" fmla="*/ 156 h 963"/>
              <a:gd name="T20" fmla="*/ 156 w 764"/>
              <a:gd name="T21" fmla="*/ 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4" h="963">
                <a:moveTo>
                  <a:pt x="156" y="0"/>
                </a:moveTo>
                <a:cubicBezTo>
                  <a:pt x="609" y="0"/>
                  <a:pt x="609" y="0"/>
                  <a:pt x="609" y="0"/>
                </a:cubicBezTo>
                <a:cubicBezTo>
                  <a:pt x="694" y="0"/>
                  <a:pt x="764" y="70"/>
                  <a:pt x="764" y="156"/>
                </a:cubicBezTo>
                <a:cubicBezTo>
                  <a:pt x="764" y="609"/>
                  <a:pt x="764" y="609"/>
                  <a:pt x="764" y="609"/>
                </a:cubicBezTo>
                <a:cubicBezTo>
                  <a:pt x="764" y="694"/>
                  <a:pt x="694" y="764"/>
                  <a:pt x="609" y="764"/>
                </a:cubicBezTo>
                <a:cubicBezTo>
                  <a:pt x="262" y="764"/>
                  <a:pt x="262" y="764"/>
                  <a:pt x="262" y="764"/>
                </a:cubicBezTo>
                <a:cubicBezTo>
                  <a:pt x="298" y="963"/>
                  <a:pt x="298" y="963"/>
                  <a:pt x="298" y="963"/>
                </a:cubicBezTo>
                <a:cubicBezTo>
                  <a:pt x="152" y="764"/>
                  <a:pt x="152" y="764"/>
                  <a:pt x="152" y="764"/>
                </a:cubicBezTo>
                <a:cubicBezTo>
                  <a:pt x="68" y="762"/>
                  <a:pt x="0" y="693"/>
                  <a:pt x="0" y="609"/>
                </a:cubicBezTo>
                <a:cubicBezTo>
                  <a:pt x="0" y="156"/>
                  <a:pt x="0" y="156"/>
                  <a:pt x="0" y="156"/>
                </a:cubicBezTo>
                <a:cubicBezTo>
                  <a:pt x="0" y="70"/>
                  <a:pt x="70" y="0"/>
                  <a:pt x="156" y="0"/>
                </a:cubicBezTo>
                <a:close/>
              </a:path>
            </a:pathLst>
          </a:custGeom>
          <a:noFill/>
          <a:ln w="33338" cap="flat">
            <a:solidFill>
              <a:schemeClr val="accent1"/>
            </a:solidFill>
            <a:prstDash val="solid"/>
            <a:miter lim="800000"/>
            <a:headEnd/>
            <a:tailEnd/>
          </a:ln>
        </p:spPr>
        <p:txBody>
          <a:bodyPr/>
          <a:lstStyle/>
          <a:p>
            <a:pPr eaLnBrk="1" fontAlgn="auto" hangingPunct="1">
              <a:spcBef>
                <a:spcPts val="0"/>
              </a:spcBef>
              <a:spcAft>
                <a:spcPts val="0"/>
              </a:spcAft>
              <a:defRPr/>
            </a:pPr>
            <a:endParaRPr lang="en-US">
              <a:latin typeface="+mj-lt"/>
            </a:endParaRPr>
          </a:p>
        </p:txBody>
      </p:sp>
      <p:sp>
        <p:nvSpPr>
          <p:cNvPr id="8" name="Rectangle 6"/>
          <p:cNvSpPr>
            <a:spLocks noChangeArrowheads="1"/>
          </p:cNvSpPr>
          <p:nvPr/>
        </p:nvSpPr>
        <p:spPr bwMode="auto">
          <a:xfrm>
            <a:off x="5122179" y="1289714"/>
            <a:ext cx="127006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vi-VN" altLang="en-US" dirty="0">
                <a:solidFill>
                  <a:srgbClr val="F4BD2D"/>
                </a:solidFill>
                <a:latin typeface="Times New Roman" panose="02020603050405020304" pitchFamily="18" charset="0"/>
                <a:cs typeface="Times New Roman" panose="02020603050405020304" pitchFamily="18" charset="0"/>
              </a:rPr>
              <a:t>Công tác lãnh đạo, chỉ đạo của Nhà nước </a:t>
            </a:r>
            <a:r>
              <a:rPr lang="vi-VN" altLang="en-US" dirty="0" smtClean="0">
                <a:solidFill>
                  <a:srgbClr val="F4BD2D"/>
                </a:solidFill>
                <a:latin typeface="Times New Roman" panose="02020603050405020304" pitchFamily="18" charset="0"/>
                <a:cs typeface="Times New Roman" panose="02020603050405020304" pitchFamily="18" charset="0"/>
              </a:rPr>
              <a:t>còn </a:t>
            </a:r>
            <a:r>
              <a:rPr lang="vi-VN" altLang="en-US" dirty="0">
                <a:solidFill>
                  <a:srgbClr val="F4BD2D"/>
                </a:solidFill>
                <a:latin typeface="Times New Roman" panose="02020603050405020304" pitchFamily="18" charset="0"/>
                <a:cs typeface="Times New Roman" panose="02020603050405020304" pitchFamily="18" charset="0"/>
              </a:rPr>
              <a:t>hạn chế</a:t>
            </a:r>
            <a:endParaRPr lang="en-US" altLang="en-US" dirty="0" smtClean="0">
              <a:latin typeface="Times New Roman" panose="02020603050405020304" pitchFamily="18" charset="0"/>
              <a:cs typeface="Times New Roman" panose="02020603050405020304" pitchFamily="18" charset="0"/>
            </a:endParaRPr>
          </a:p>
        </p:txBody>
      </p:sp>
      <p:sp>
        <p:nvSpPr>
          <p:cNvPr id="14" name="Freeform 12"/>
          <p:cNvSpPr>
            <a:spLocks/>
          </p:cNvSpPr>
          <p:nvPr/>
        </p:nvSpPr>
        <p:spPr bwMode="auto">
          <a:xfrm>
            <a:off x="6886271" y="2905409"/>
            <a:ext cx="2017020" cy="1497282"/>
          </a:xfrm>
          <a:custGeom>
            <a:avLst/>
            <a:gdLst>
              <a:gd name="T0" fmla="*/ 963 w 963"/>
              <a:gd name="T1" fmla="*/ 155 h 764"/>
              <a:gd name="T2" fmla="*/ 963 w 963"/>
              <a:gd name="T3" fmla="*/ 608 h 764"/>
              <a:gd name="T4" fmla="*/ 807 w 963"/>
              <a:gd name="T5" fmla="*/ 764 h 764"/>
              <a:gd name="T6" fmla="*/ 354 w 963"/>
              <a:gd name="T7" fmla="*/ 764 h 764"/>
              <a:gd name="T8" fmla="*/ 199 w 963"/>
              <a:gd name="T9" fmla="*/ 608 h 764"/>
              <a:gd name="T10" fmla="*/ 199 w 963"/>
              <a:gd name="T11" fmla="*/ 262 h 764"/>
              <a:gd name="T12" fmla="*/ 0 w 963"/>
              <a:gd name="T13" fmla="*/ 298 h 764"/>
              <a:gd name="T14" fmla="*/ 199 w 963"/>
              <a:gd name="T15" fmla="*/ 152 h 764"/>
              <a:gd name="T16" fmla="*/ 354 w 963"/>
              <a:gd name="T17" fmla="*/ 0 h 764"/>
              <a:gd name="T18" fmla="*/ 807 w 963"/>
              <a:gd name="T19" fmla="*/ 0 h 764"/>
              <a:gd name="T20" fmla="*/ 963 w 963"/>
              <a:gd name="T21" fmla="*/ 155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3" h="764">
                <a:moveTo>
                  <a:pt x="963" y="155"/>
                </a:moveTo>
                <a:cubicBezTo>
                  <a:pt x="963" y="608"/>
                  <a:pt x="963" y="608"/>
                  <a:pt x="963" y="608"/>
                </a:cubicBezTo>
                <a:cubicBezTo>
                  <a:pt x="963" y="694"/>
                  <a:pt x="893" y="764"/>
                  <a:pt x="807" y="764"/>
                </a:cubicBezTo>
                <a:cubicBezTo>
                  <a:pt x="354" y="764"/>
                  <a:pt x="354" y="764"/>
                  <a:pt x="354" y="764"/>
                </a:cubicBezTo>
                <a:cubicBezTo>
                  <a:pt x="269" y="764"/>
                  <a:pt x="199" y="694"/>
                  <a:pt x="199" y="608"/>
                </a:cubicBezTo>
                <a:cubicBezTo>
                  <a:pt x="199" y="262"/>
                  <a:pt x="199" y="262"/>
                  <a:pt x="199" y="262"/>
                </a:cubicBezTo>
                <a:cubicBezTo>
                  <a:pt x="0" y="298"/>
                  <a:pt x="0" y="298"/>
                  <a:pt x="0" y="298"/>
                </a:cubicBezTo>
                <a:cubicBezTo>
                  <a:pt x="199" y="152"/>
                  <a:pt x="199" y="152"/>
                  <a:pt x="199" y="152"/>
                </a:cubicBezTo>
                <a:cubicBezTo>
                  <a:pt x="201" y="68"/>
                  <a:pt x="270" y="0"/>
                  <a:pt x="354" y="0"/>
                </a:cubicBezTo>
                <a:cubicBezTo>
                  <a:pt x="807" y="0"/>
                  <a:pt x="807" y="0"/>
                  <a:pt x="807" y="0"/>
                </a:cubicBezTo>
                <a:cubicBezTo>
                  <a:pt x="893" y="0"/>
                  <a:pt x="963" y="70"/>
                  <a:pt x="963" y="155"/>
                </a:cubicBezTo>
                <a:close/>
              </a:path>
            </a:pathLst>
          </a:custGeom>
          <a:noFill/>
          <a:ln w="33338" cap="flat">
            <a:solidFill>
              <a:schemeClr val="accent1"/>
            </a:solidFill>
            <a:prstDash val="solid"/>
            <a:miter lim="800000"/>
            <a:headEnd/>
            <a:tailEnd/>
          </a:ln>
        </p:spPr>
        <p:txBody>
          <a:bodyPr/>
          <a:lstStyle/>
          <a:p>
            <a:pPr eaLnBrk="1" fontAlgn="auto" hangingPunct="1">
              <a:spcBef>
                <a:spcPts val="0"/>
              </a:spcBef>
              <a:spcAft>
                <a:spcPts val="0"/>
              </a:spcAft>
              <a:defRPr/>
            </a:pPr>
            <a:endParaRPr lang="en-US">
              <a:latin typeface="+mj-lt"/>
            </a:endParaRPr>
          </a:p>
        </p:txBody>
      </p:sp>
      <p:sp>
        <p:nvSpPr>
          <p:cNvPr id="8201" name="Freeform 19"/>
          <p:cNvSpPr>
            <a:spLocks/>
          </p:cNvSpPr>
          <p:nvPr/>
        </p:nvSpPr>
        <p:spPr bwMode="auto">
          <a:xfrm>
            <a:off x="2478848" y="2927216"/>
            <a:ext cx="2100263" cy="1577975"/>
          </a:xfrm>
          <a:custGeom>
            <a:avLst/>
            <a:gdLst>
              <a:gd name="T0" fmla="*/ 0 w 963"/>
              <a:gd name="T1" fmla="*/ 1038474 h 764"/>
              <a:gd name="T2" fmla="*/ 0 w 963"/>
              <a:gd name="T3" fmla="*/ 264743 h 764"/>
              <a:gd name="T4" fmla="*/ 266423 w 963"/>
              <a:gd name="T5" fmla="*/ 0 h 764"/>
              <a:gd name="T6" fmla="*/ 1040075 w 963"/>
              <a:gd name="T7" fmla="*/ 0 h 764"/>
              <a:gd name="T8" fmla="*/ 1304790 w 963"/>
              <a:gd name="T9" fmla="*/ 264743 h 764"/>
              <a:gd name="T10" fmla="*/ 1304790 w 963"/>
              <a:gd name="T11" fmla="*/ 857425 h 764"/>
              <a:gd name="T12" fmla="*/ 1644650 w 963"/>
              <a:gd name="T13" fmla="*/ 795936 h 764"/>
              <a:gd name="T14" fmla="*/ 1304790 w 963"/>
              <a:gd name="T15" fmla="*/ 1045306 h 764"/>
              <a:gd name="T16" fmla="*/ 1040075 w 963"/>
              <a:gd name="T17" fmla="*/ 1304925 h 764"/>
              <a:gd name="T18" fmla="*/ 266423 w 963"/>
              <a:gd name="T19" fmla="*/ 1304925 h 764"/>
              <a:gd name="T20" fmla="*/ 0 w 963"/>
              <a:gd name="T21" fmla="*/ 1038474 h 7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63" h="764">
                <a:moveTo>
                  <a:pt x="0" y="608"/>
                </a:moveTo>
                <a:cubicBezTo>
                  <a:pt x="0" y="155"/>
                  <a:pt x="0" y="155"/>
                  <a:pt x="0" y="155"/>
                </a:cubicBezTo>
                <a:cubicBezTo>
                  <a:pt x="0" y="70"/>
                  <a:pt x="70" y="0"/>
                  <a:pt x="156" y="0"/>
                </a:cubicBezTo>
                <a:cubicBezTo>
                  <a:pt x="609" y="0"/>
                  <a:pt x="609" y="0"/>
                  <a:pt x="609" y="0"/>
                </a:cubicBezTo>
                <a:cubicBezTo>
                  <a:pt x="694" y="0"/>
                  <a:pt x="764" y="70"/>
                  <a:pt x="764" y="155"/>
                </a:cubicBezTo>
                <a:cubicBezTo>
                  <a:pt x="764" y="502"/>
                  <a:pt x="764" y="502"/>
                  <a:pt x="764" y="502"/>
                </a:cubicBezTo>
                <a:cubicBezTo>
                  <a:pt x="963" y="466"/>
                  <a:pt x="963" y="466"/>
                  <a:pt x="963" y="466"/>
                </a:cubicBezTo>
                <a:cubicBezTo>
                  <a:pt x="764" y="612"/>
                  <a:pt x="764" y="612"/>
                  <a:pt x="764" y="612"/>
                </a:cubicBezTo>
                <a:cubicBezTo>
                  <a:pt x="762" y="696"/>
                  <a:pt x="693" y="764"/>
                  <a:pt x="609" y="764"/>
                </a:cubicBezTo>
                <a:cubicBezTo>
                  <a:pt x="156" y="764"/>
                  <a:pt x="156" y="764"/>
                  <a:pt x="156" y="764"/>
                </a:cubicBezTo>
                <a:cubicBezTo>
                  <a:pt x="70" y="764"/>
                  <a:pt x="0" y="694"/>
                  <a:pt x="0" y="608"/>
                </a:cubicBezTo>
                <a:close/>
              </a:path>
            </a:pathLst>
          </a:custGeom>
          <a:noFill/>
          <a:ln w="3333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Rectangle 20"/>
          <p:cNvSpPr>
            <a:spLocks noChangeArrowheads="1"/>
          </p:cNvSpPr>
          <p:nvPr/>
        </p:nvSpPr>
        <p:spPr bwMode="auto">
          <a:xfrm>
            <a:off x="2722882" y="3159518"/>
            <a:ext cx="131532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vi-VN" altLang="en-US" dirty="0">
                <a:solidFill>
                  <a:srgbClr val="FFC000"/>
                </a:solidFill>
                <a:latin typeface="Times New Roman" panose="02020603050405020304" pitchFamily="18" charset="0"/>
                <a:cs typeface="Times New Roman" panose="02020603050405020304" pitchFamily="18" charset="0"/>
              </a:rPr>
              <a:t>Nhiều chính sách và giải pháp chưa đủ mạnh</a:t>
            </a:r>
            <a:endParaRPr lang="en-US" altLang="en-US" dirty="0" smtClean="0">
              <a:solidFill>
                <a:srgbClr val="FFC000"/>
              </a:solidFill>
              <a:latin typeface="Times New Roman" panose="02020603050405020304" pitchFamily="18" charset="0"/>
              <a:cs typeface="Times New Roman" panose="02020603050405020304" pitchFamily="18" charset="0"/>
            </a:endParaRPr>
          </a:p>
        </p:txBody>
      </p:sp>
      <p:sp>
        <p:nvSpPr>
          <p:cNvPr id="8203" name="Freeform 26"/>
          <p:cNvSpPr>
            <a:spLocks/>
          </p:cNvSpPr>
          <p:nvPr/>
        </p:nvSpPr>
        <p:spPr bwMode="auto">
          <a:xfrm>
            <a:off x="4907098" y="4818804"/>
            <a:ext cx="1824474" cy="1771720"/>
          </a:xfrm>
          <a:custGeom>
            <a:avLst/>
            <a:gdLst>
              <a:gd name="T0" fmla="*/ 1040182 w 764"/>
              <a:gd name="T1" fmla="*/ 1644650 h 963"/>
              <a:gd name="T2" fmla="*/ 266451 w 764"/>
              <a:gd name="T3" fmla="*/ 1644650 h 963"/>
              <a:gd name="T4" fmla="*/ 0 w 764"/>
              <a:gd name="T5" fmla="*/ 1378227 h 963"/>
              <a:gd name="T6" fmla="*/ 0 w 764"/>
              <a:gd name="T7" fmla="*/ 604575 h 963"/>
              <a:gd name="T8" fmla="*/ 266451 w 764"/>
              <a:gd name="T9" fmla="*/ 339860 h 963"/>
              <a:gd name="T10" fmla="*/ 857425 w 764"/>
              <a:gd name="T11" fmla="*/ 339860 h 963"/>
              <a:gd name="T12" fmla="*/ 795936 w 764"/>
              <a:gd name="T13" fmla="*/ 0 h 963"/>
              <a:gd name="T14" fmla="*/ 1045306 w 764"/>
              <a:gd name="T15" fmla="*/ 339860 h 963"/>
              <a:gd name="T16" fmla="*/ 1304925 w 764"/>
              <a:gd name="T17" fmla="*/ 604575 h 963"/>
              <a:gd name="T18" fmla="*/ 1304925 w 764"/>
              <a:gd name="T19" fmla="*/ 1378227 h 963"/>
              <a:gd name="T20" fmla="*/ 1040182 w 764"/>
              <a:gd name="T21" fmla="*/ 1644650 h 9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4" h="963">
                <a:moveTo>
                  <a:pt x="609" y="963"/>
                </a:moveTo>
                <a:cubicBezTo>
                  <a:pt x="156" y="963"/>
                  <a:pt x="156" y="963"/>
                  <a:pt x="156" y="963"/>
                </a:cubicBezTo>
                <a:cubicBezTo>
                  <a:pt x="70" y="963"/>
                  <a:pt x="0" y="893"/>
                  <a:pt x="0" y="807"/>
                </a:cubicBezTo>
                <a:cubicBezTo>
                  <a:pt x="0" y="354"/>
                  <a:pt x="0" y="354"/>
                  <a:pt x="0" y="354"/>
                </a:cubicBezTo>
                <a:cubicBezTo>
                  <a:pt x="0" y="268"/>
                  <a:pt x="70" y="199"/>
                  <a:pt x="156" y="199"/>
                </a:cubicBezTo>
                <a:cubicBezTo>
                  <a:pt x="502" y="199"/>
                  <a:pt x="502" y="199"/>
                  <a:pt x="502" y="199"/>
                </a:cubicBezTo>
                <a:cubicBezTo>
                  <a:pt x="466" y="0"/>
                  <a:pt x="466" y="0"/>
                  <a:pt x="466" y="0"/>
                </a:cubicBezTo>
                <a:cubicBezTo>
                  <a:pt x="612" y="199"/>
                  <a:pt x="612" y="199"/>
                  <a:pt x="612" y="199"/>
                </a:cubicBezTo>
                <a:cubicBezTo>
                  <a:pt x="696" y="201"/>
                  <a:pt x="764" y="270"/>
                  <a:pt x="764" y="354"/>
                </a:cubicBezTo>
                <a:cubicBezTo>
                  <a:pt x="764" y="807"/>
                  <a:pt x="764" y="807"/>
                  <a:pt x="764" y="807"/>
                </a:cubicBezTo>
                <a:cubicBezTo>
                  <a:pt x="764" y="893"/>
                  <a:pt x="694" y="963"/>
                  <a:pt x="609" y="963"/>
                </a:cubicBezTo>
                <a:close/>
              </a:path>
            </a:pathLst>
          </a:custGeom>
          <a:noFill/>
          <a:ln w="3333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Rectangle 27"/>
          <p:cNvSpPr>
            <a:spLocks noChangeArrowheads="1"/>
          </p:cNvSpPr>
          <p:nvPr/>
        </p:nvSpPr>
        <p:spPr bwMode="auto">
          <a:xfrm>
            <a:off x="5104365" y="5227517"/>
            <a:ext cx="1720691" cy="13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vi-VN" altLang="en-US" sz="1700" dirty="0" err="1" smtClean="0">
                <a:solidFill>
                  <a:srgbClr val="F4BD2D"/>
                </a:solidFill>
                <a:latin typeface="Times New Roman" panose="02020603050405020304" pitchFamily="18" charset="0"/>
                <a:cs typeface="Times New Roman" panose="02020603050405020304" pitchFamily="18" charset="0"/>
              </a:rPr>
              <a:t>K</a:t>
            </a:r>
            <a:r>
              <a:rPr lang="en-US" altLang="en-US" sz="1700" dirty="0" err="1" smtClean="0">
                <a:solidFill>
                  <a:srgbClr val="F4BD2D"/>
                </a:solidFill>
                <a:latin typeface="Times New Roman" panose="02020603050405020304" pitchFamily="18" charset="0"/>
                <a:cs typeface="Times New Roman" panose="02020603050405020304" pitchFamily="18" charset="0"/>
              </a:rPr>
              <a:t>ết</a:t>
            </a:r>
            <a:r>
              <a:rPr lang="en-US" altLang="en-US" sz="1700" dirty="0" smtClean="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cấu</a:t>
            </a:r>
            <a:r>
              <a:rPr lang="en-US" altLang="en-US" sz="1700" dirty="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hạ</a:t>
            </a:r>
            <a:r>
              <a:rPr lang="en-US" altLang="en-US" sz="1700" dirty="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tầng</a:t>
            </a:r>
            <a:r>
              <a:rPr lang="en-US" altLang="en-US" sz="1700" dirty="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cản</a:t>
            </a:r>
            <a:r>
              <a:rPr lang="en-US" altLang="en-US" sz="1700" dirty="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trở</a:t>
            </a:r>
            <a:r>
              <a:rPr lang="en-US" altLang="en-US" sz="1700" dirty="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sự</a:t>
            </a:r>
            <a:r>
              <a:rPr lang="en-US" altLang="en-US" sz="1700" dirty="0">
                <a:solidFill>
                  <a:srgbClr val="F4BD2D"/>
                </a:solidFill>
                <a:latin typeface="Times New Roman" panose="02020603050405020304" pitchFamily="18" charset="0"/>
                <a:cs typeface="Times New Roman" panose="02020603050405020304" pitchFamily="18" charset="0"/>
              </a:rPr>
              <a:t> </a:t>
            </a:r>
            <a:r>
              <a:rPr lang="en-US" altLang="en-US" sz="1700" dirty="0" err="1" smtClean="0">
                <a:solidFill>
                  <a:srgbClr val="F4BD2D"/>
                </a:solidFill>
                <a:latin typeface="Times New Roman" panose="02020603050405020304" pitchFamily="18" charset="0"/>
                <a:cs typeface="Times New Roman" panose="02020603050405020304" pitchFamily="18" charset="0"/>
              </a:rPr>
              <a:t>phát</a:t>
            </a:r>
            <a:r>
              <a:rPr lang="vi-VN" altLang="en-US" sz="1700" dirty="0" smtClean="0">
                <a:solidFill>
                  <a:srgbClr val="F4BD2D"/>
                </a:solidFill>
                <a:latin typeface="Times New Roman" panose="02020603050405020304" pitchFamily="18" charset="0"/>
                <a:cs typeface="Times New Roman" panose="02020603050405020304" pitchFamily="18" charset="0"/>
              </a:rPr>
              <a:t> </a:t>
            </a:r>
            <a:r>
              <a:rPr lang="en-US" altLang="en-US" sz="1700" dirty="0" err="1" smtClean="0">
                <a:solidFill>
                  <a:srgbClr val="F4BD2D"/>
                </a:solidFill>
                <a:latin typeface="Times New Roman" panose="02020603050405020304" pitchFamily="18" charset="0"/>
                <a:cs typeface="Times New Roman" panose="02020603050405020304" pitchFamily="18" charset="0"/>
              </a:rPr>
              <a:t>triển</a:t>
            </a:r>
            <a:r>
              <a:rPr lang="vi-VN" altLang="en-US" sz="1700" dirty="0" smtClean="0">
                <a:solidFill>
                  <a:srgbClr val="F4BD2D"/>
                </a:solidFill>
                <a:latin typeface="Times New Roman" panose="02020603050405020304" pitchFamily="18" charset="0"/>
                <a:cs typeface="Times New Roman" panose="02020603050405020304" pitchFamily="18" charset="0"/>
              </a:rPr>
              <a:t> -</a:t>
            </a:r>
            <a:r>
              <a:rPr lang="vi-VN" altLang="en-US" sz="1700" dirty="0">
                <a:solidFill>
                  <a:srgbClr val="F4BD2D"/>
                </a:solidFill>
                <a:latin typeface="Times New Roman" panose="02020603050405020304" pitchFamily="18" charset="0"/>
                <a:cs typeface="Times New Roman" panose="02020603050405020304" pitchFamily="18" charset="0"/>
              </a:rPr>
              <a:t> </a:t>
            </a:r>
            <a:r>
              <a:rPr lang="vi-VN" altLang="en-US" sz="1700" dirty="0" smtClean="0">
                <a:solidFill>
                  <a:srgbClr val="F4BD2D"/>
                </a:solidFill>
                <a:latin typeface="Times New Roman" panose="02020603050405020304" pitchFamily="18" charset="0"/>
                <a:cs typeface="Times New Roman" panose="02020603050405020304" pitchFamily="18" charset="0"/>
              </a:rPr>
              <a:t>c</a:t>
            </a:r>
            <a:r>
              <a:rPr lang="en-US" altLang="en-US" sz="1700" dirty="0" err="1" smtClean="0">
                <a:solidFill>
                  <a:srgbClr val="F4BD2D"/>
                </a:solidFill>
                <a:latin typeface="Times New Roman" panose="02020603050405020304" pitchFamily="18" charset="0"/>
                <a:cs typeface="Times New Roman" panose="02020603050405020304" pitchFamily="18" charset="0"/>
              </a:rPr>
              <a:t>hỉ</a:t>
            </a:r>
            <a:r>
              <a:rPr lang="en-US" altLang="en-US" sz="1700" dirty="0" smtClean="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đạo</a:t>
            </a:r>
            <a:r>
              <a:rPr lang="en-US" altLang="en-US" sz="1700" dirty="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và</a:t>
            </a:r>
            <a:r>
              <a:rPr lang="en-US" altLang="en-US" sz="1700" dirty="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tổ</a:t>
            </a:r>
            <a:r>
              <a:rPr lang="en-US" altLang="en-US" sz="1700" dirty="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chức</a:t>
            </a:r>
            <a:r>
              <a:rPr lang="en-US" altLang="en-US" sz="1700" dirty="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thực</a:t>
            </a:r>
            <a:r>
              <a:rPr lang="en-US" altLang="en-US" sz="1700" dirty="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hiện</a:t>
            </a:r>
            <a:r>
              <a:rPr lang="en-US" altLang="en-US" sz="1700" dirty="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yếu</a:t>
            </a:r>
            <a:r>
              <a:rPr lang="en-US" altLang="en-US" sz="1700" dirty="0">
                <a:solidFill>
                  <a:srgbClr val="F4BD2D"/>
                </a:solidFill>
                <a:latin typeface="Times New Roman" panose="02020603050405020304" pitchFamily="18" charset="0"/>
                <a:cs typeface="Times New Roman" panose="02020603050405020304" pitchFamily="18" charset="0"/>
              </a:rPr>
              <a:t> </a:t>
            </a:r>
            <a:r>
              <a:rPr lang="en-US" altLang="en-US" sz="1700" dirty="0" err="1">
                <a:solidFill>
                  <a:srgbClr val="F4BD2D"/>
                </a:solidFill>
                <a:latin typeface="Times New Roman" panose="02020603050405020304" pitchFamily="18" charset="0"/>
                <a:cs typeface="Times New Roman" panose="02020603050405020304" pitchFamily="18" charset="0"/>
              </a:rPr>
              <a:t>kém</a:t>
            </a:r>
            <a:endParaRPr lang="en-US" altLang="en-US" sz="1700" dirty="0" smtClean="0">
              <a:latin typeface="Times New Roman" panose="02020603050405020304" pitchFamily="18" charset="0"/>
              <a:cs typeface="Times New Roman" panose="02020603050405020304" pitchFamily="18" charset="0"/>
            </a:endParaRPr>
          </a:p>
        </p:txBody>
      </p:sp>
      <p:grpSp>
        <p:nvGrpSpPr>
          <p:cNvPr id="8205" name="Group 365"/>
          <p:cNvGrpSpPr>
            <a:grpSpLocks/>
          </p:cNvGrpSpPr>
          <p:nvPr/>
        </p:nvGrpSpPr>
        <p:grpSpPr bwMode="auto">
          <a:xfrm>
            <a:off x="2905094" y="1410677"/>
            <a:ext cx="1084262" cy="1143068"/>
            <a:chOff x="2632075" y="1914525"/>
            <a:chExt cx="755650" cy="914401"/>
          </a:xfrm>
        </p:grpSpPr>
        <p:sp>
          <p:nvSpPr>
            <p:cNvPr id="8340" name="Freeform 33"/>
            <p:cNvSpPr>
              <a:spLocks noEditPoints="1"/>
            </p:cNvSpPr>
            <p:nvPr/>
          </p:nvSpPr>
          <p:spPr bwMode="auto">
            <a:xfrm>
              <a:off x="2632075" y="1914525"/>
              <a:ext cx="755650" cy="757238"/>
            </a:xfrm>
            <a:custGeom>
              <a:avLst/>
              <a:gdLst>
                <a:gd name="T0" fmla="*/ 378678 w 443"/>
                <a:gd name="T1" fmla="*/ 51280 h 443"/>
                <a:gd name="T2" fmla="*/ 414499 w 443"/>
                <a:gd name="T3" fmla="*/ 54699 h 443"/>
                <a:gd name="T4" fmla="*/ 431556 w 443"/>
                <a:gd name="T5" fmla="*/ 0 h 443"/>
                <a:gd name="T6" fmla="*/ 544136 w 443"/>
                <a:gd name="T7" fmla="*/ 34187 h 443"/>
                <a:gd name="T8" fmla="*/ 528784 w 443"/>
                <a:gd name="T9" fmla="*/ 88886 h 443"/>
                <a:gd name="T10" fmla="*/ 632836 w 443"/>
                <a:gd name="T11" fmla="*/ 174353 h 443"/>
                <a:gd name="T12" fmla="*/ 682302 w 443"/>
                <a:gd name="T13" fmla="*/ 148713 h 443"/>
                <a:gd name="T14" fmla="*/ 738592 w 443"/>
                <a:gd name="T15" fmla="*/ 252982 h 443"/>
                <a:gd name="T16" fmla="*/ 689126 w 443"/>
                <a:gd name="T17" fmla="*/ 280332 h 443"/>
                <a:gd name="T18" fmla="*/ 701066 w 443"/>
                <a:gd name="T19" fmla="*/ 415370 h 443"/>
                <a:gd name="T20" fmla="*/ 755650 w 443"/>
                <a:gd name="T21" fmla="*/ 430754 h 443"/>
                <a:gd name="T22" fmla="*/ 721535 w 443"/>
                <a:gd name="T23" fmla="*/ 545280 h 443"/>
                <a:gd name="T24" fmla="*/ 666951 w 443"/>
                <a:gd name="T25" fmla="*/ 528186 h 443"/>
                <a:gd name="T26" fmla="*/ 581663 w 443"/>
                <a:gd name="T27" fmla="*/ 632456 h 443"/>
                <a:gd name="T28" fmla="*/ 607249 w 443"/>
                <a:gd name="T29" fmla="*/ 683736 h 443"/>
                <a:gd name="T30" fmla="*/ 503198 w 443"/>
                <a:gd name="T31" fmla="*/ 738435 h 443"/>
                <a:gd name="T32" fmla="*/ 475906 w 443"/>
                <a:gd name="T33" fmla="*/ 688864 h 443"/>
                <a:gd name="T34" fmla="*/ 378678 w 443"/>
                <a:gd name="T35" fmla="*/ 704248 h 443"/>
                <a:gd name="T36" fmla="*/ 378678 w 443"/>
                <a:gd name="T37" fmla="*/ 658096 h 443"/>
                <a:gd name="T38" fmla="*/ 644776 w 443"/>
                <a:gd name="T39" fmla="*/ 459813 h 443"/>
                <a:gd name="T40" fmla="*/ 458848 w 443"/>
                <a:gd name="T41" fmla="*/ 111107 h 443"/>
                <a:gd name="T42" fmla="*/ 378678 w 443"/>
                <a:gd name="T43" fmla="*/ 99142 h 443"/>
                <a:gd name="T44" fmla="*/ 378678 w 443"/>
                <a:gd name="T45" fmla="*/ 51280 h 443"/>
                <a:gd name="T46" fmla="*/ 175693 w 443"/>
                <a:gd name="T47" fmla="*/ 123073 h 443"/>
                <a:gd name="T48" fmla="*/ 148401 w 443"/>
                <a:gd name="T49" fmla="*/ 73502 h 443"/>
                <a:gd name="T50" fmla="*/ 252452 w 443"/>
                <a:gd name="T51" fmla="*/ 17093 h 443"/>
                <a:gd name="T52" fmla="*/ 279744 w 443"/>
                <a:gd name="T53" fmla="*/ 66664 h 443"/>
                <a:gd name="T54" fmla="*/ 378678 w 443"/>
                <a:gd name="T55" fmla="*/ 51280 h 443"/>
                <a:gd name="T56" fmla="*/ 378678 w 443"/>
                <a:gd name="T57" fmla="*/ 99142 h 443"/>
                <a:gd name="T58" fmla="*/ 110874 w 443"/>
                <a:gd name="T59" fmla="*/ 297425 h 443"/>
                <a:gd name="T60" fmla="*/ 296802 w 443"/>
                <a:gd name="T61" fmla="*/ 646131 h 443"/>
                <a:gd name="T62" fmla="*/ 296802 w 443"/>
                <a:gd name="T63" fmla="*/ 646131 h 443"/>
                <a:gd name="T64" fmla="*/ 378678 w 443"/>
                <a:gd name="T65" fmla="*/ 658096 h 443"/>
                <a:gd name="T66" fmla="*/ 378678 w 443"/>
                <a:gd name="T67" fmla="*/ 704248 h 443"/>
                <a:gd name="T68" fmla="*/ 341151 w 443"/>
                <a:gd name="T69" fmla="*/ 702539 h 443"/>
                <a:gd name="T70" fmla="*/ 325799 w 443"/>
                <a:gd name="T71" fmla="*/ 757238 h 443"/>
                <a:gd name="T72" fmla="*/ 211514 w 443"/>
                <a:gd name="T73" fmla="*/ 721342 h 443"/>
                <a:gd name="T74" fmla="*/ 228571 w 443"/>
                <a:gd name="T75" fmla="*/ 668352 h 443"/>
                <a:gd name="T76" fmla="*/ 124520 w 443"/>
                <a:gd name="T77" fmla="*/ 581176 h 443"/>
                <a:gd name="T78" fmla="*/ 73348 w 443"/>
                <a:gd name="T79" fmla="*/ 608525 h 443"/>
                <a:gd name="T80" fmla="*/ 18763 w 443"/>
                <a:gd name="T81" fmla="*/ 502546 h 443"/>
                <a:gd name="T82" fmla="*/ 68230 w 443"/>
                <a:gd name="T83" fmla="*/ 476906 h 443"/>
                <a:gd name="T84" fmla="*/ 54584 w 443"/>
                <a:gd name="T85" fmla="*/ 341868 h 443"/>
                <a:gd name="T86" fmla="*/ 0 w 443"/>
                <a:gd name="T87" fmla="*/ 324775 h 443"/>
                <a:gd name="T88" fmla="*/ 35821 w 443"/>
                <a:gd name="T89" fmla="*/ 211958 h 443"/>
                <a:gd name="T90" fmla="*/ 88699 w 443"/>
                <a:gd name="T91" fmla="*/ 227342 h 443"/>
                <a:gd name="T92" fmla="*/ 175693 w 443"/>
                <a:gd name="T93" fmla="*/ 123073 h 4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43" h="443">
                  <a:moveTo>
                    <a:pt x="222" y="30"/>
                  </a:moveTo>
                  <a:cubicBezTo>
                    <a:pt x="229" y="30"/>
                    <a:pt x="236" y="31"/>
                    <a:pt x="243" y="32"/>
                  </a:cubicBezTo>
                  <a:cubicBezTo>
                    <a:pt x="253" y="0"/>
                    <a:pt x="253" y="0"/>
                    <a:pt x="253" y="0"/>
                  </a:cubicBezTo>
                  <a:cubicBezTo>
                    <a:pt x="319" y="20"/>
                    <a:pt x="319" y="20"/>
                    <a:pt x="319" y="20"/>
                  </a:cubicBezTo>
                  <a:cubicBezTo>
                    <a:pt x="310" y="52"/>
                    <a:pt x="310" y="52"/>
                    <a:pt x="310" y="52"/>
                  </a:cubicBezTo>
                  <a:cubicBezTo>
                    <a:pt x="334" y="64"/>
                    <a:pt x="354" y="82"/>
                    <a:pt x="371" y="102"/>
                  </a:cubicBezTo>
                  <a:cubicBezTo>
                    <a:pt x="400" y="87"/>
                    <a:pt x="400" y="87"/>
                    <a:pt x="400" y="87"/>
                  </a:cubicBezTo>
                  <a:cubicBezTo>
                    <a:pt x="433" y="148"/>
                    <a:pt x="433" y="148"/>
                    <a:pt x="433" y="148"/>
                  </a:cubicBezTo>
                  <a:cubicBezTo>
                    <a:pt x="404" y="164"/>
                    <a:pt x="404" y="164"/>
                    <a:pt x="404" y="164"/>
                  </a:cubicBezTo>
                  <a:cubicBezTo>
                    <a:pt x="412" y="189"/>
                    <a:pt x="414" y="216"/>
                    <a:pt x="411" y="243"/>
                  </a:cubicBezTo>
                  <a:cubicBezTo>
                    <a:pt x="443" y="252"/>
                    <a:pt x="443" y="252"/>
                    <a:pt x="443" y="252"/>
                  </a:cubicBezTo>
                  <a:cubicBezTo>
                    <a:pt x="423" y="319"/>
                    <a:pt x="423" y="319"/>
                    <a:pt x="423" y="319"/>
                  </a:cubicBezTo>
                  <a:cubicBezTo>
                    <a:pt x="391" y="309"/>
                    <a:pt x="391" y="309"/>
                    <a:pt x="391" y="309"/>
                  </a:cubicBezTo>
                  <a:cubicBezTo>
                    <a:pt x="379" y="333"/>
                    <a:pt x="361" y="354"/>
                    <a:pt x="341" y="370"/>
                  </a:cubicBezTo>
                  <a:cubicBezTo>
                    <a:pt x="356" y="400"/>
                    <a:pt x="356" y="400"/>
                    <a:pt x="356" y="400"/>
                  </a:cubicBezTo>
                  <a:cubicBezTo>
                    <a:pt x="295" y="432"/>
                    <a:pt x="295" y="432"/>
                    <a:pt x="295" y="432"/>
                  </a:cubicBezTo>
                  <a:cubicBezTo>
                    <a:pt x="279" y="403"/>
                    <a:pt x="279" y="403"/>
                    <a:pt x="279" y="403"/>
                  </a:cubicBezTo>
                  <a:cubicBezTo>
                    <a:pt x="261" y="409"/>
                    <a:pt x="241" y="412"/>
                    <a:pt x="222" y="412"/>
                  </a:cubicBezTo>
                  <a:cubicBezTo>
                    <a:pt x="222" y="385"/>
                    <a:pt x="222" y="385"/>
                    <a:pt x="222" y="385"/>
                  </a:cubicBezTo>
                  <a:cubicBezTo>
                    <a:pt x="292" y="385"/>
                    <a:pt x="357" y="340"/>
                    <a:pt x="378" y="269"/>
                  </a:cubicBezTo>
                  <a:cubicBezTo>
                    <a:pt x="405" y="182"/>
                    <a:pt x="356" y="91"/>
                    <a:pt x="269" y="65"/>
                  </a:cubicBezTo>
                  <a:cubicBezTo>
                    <a:pt x="253" y="60"/>
                    <a:pt x="237" y="58"/>
                    <a:pt x="222" y="58"/>
                  </a:cubicBezTo>
                  <a:lnTo>
                    <a:pt x="222" y="30"/>
                  </a:lnTo>
                  <a:close/>
                  <a:moveTo>
                    <a:pt x="103" y="72"/>
                  </a:moveTo>
                  <a:cubicBezTo>
                    <a:pt x="87" y="43"/>
                    <a:pt x="87" y="43"/>
                    <a:pt x="87" y="43"/>
                  </a:cubicBezTo>
                  <a:cubicBezTo>
                    <a:pt x="148" y="10"/>
                    <a:pt x="148" y="10"/>
                    <a:pt x="148" y="10"/>
                  </a:cubicBezTo>
                  <a:cubicBezTo>
                    <a:pt x="164" y="39"/>
                    <a:pt x="164" y="39"/>
                    <a:pt x="164" y="39"/>
                  </a:cubicBezTo>
                  <a:cubicBezTo>
                    <a:pt x="182" y="34"/>
                    <a:pt x="202" y="30"/>
                    <a:pt x="222" y="30"/>
                  </a:cubicBezTo>
                  <a:cubicBezTo>
                    <a:pt x="222" y="58"/>
                    <a:pt x="222" y="58"/>
                    <a:pt x="222" y="58"/>
                  </a:cubicBezTo>
                  <a:cubicBezTo>
                    <a:pt x="151" y="58"/>
                    <a:pt x="87" y="103"/>
                    <a:pt x="65" y="174"/>
                  </a:cubicBezTo>
                  <a:cubicBezTo>
                    <a:pt x="39" y="260"/>
                    <a:pt x="88" y="352"/>
                    <a:pt x="174" y="378"/>
                  </a:cubicBezTo>
                  <a:cubicBezTo>
                    <a:pt x="174" y="378"/>
                    <a:pt x="174" y="378"/>
                    <a:pt x="174" y="378"/>
                  </a:cubicBezTo>
                  <a:cubicBezTo>
                    <a:pt x="190" y="383"/>
                    <a:pt x="206" y="385"/>
                    <a:pt x="222" y="385"/>
                  </a:cubicBezTo>
                  <a:cubicBezTo>
                    <a:pt x="222" y="412"/>
                    <a:pt x="222" y="412"/>
                    <a:pt x="222" y="412"/>
                  </a:cubicBezTo>
                  <a:cubicBezTo>
                    <a:pt x="215" y="412"/>
                    <a:pt x="208" y="412"/>
                    <a:pt x="200" y="411"/>
                  </a:cubicBezTo>
                  <a:cubicBezTo>
                    <a:pt x="191" y="443"/>
                    <a:pt x="191" y="443"/>
                    <a:pt x="191" y="443"/>
                  </a:cubicBezTo>
                  <a:cubicBezTo>
                    <a:pt x="124" y="422"/>
                    <a:pt x="124" y="422"/>
                    <a:pt x="124" y="422"/>
                  </a:cubicBezTo>
                  <a:cubicBezTo>
                    <a:pt x="134" y="391"/>
                    <a:pt x="134" y="391"/>
                    <a:pt x="134" y="391"/>
                  </a:cubicBezTo>
                  <a:cubicBezTo>
                    <a:pt x="110" y="378"/>
                    <a:pt x="89" y="361"/>
                    <a:pt x="73" y="340"/>
                  </a:cubicBezTo>
                  <a:cubicBezTo>
                    <a:pt x="43" y="356"/>
                    <a:pt x="43" y="356"/>
                    <a:pt x="43" y="356"/>
                  </a:cubicBezTo>
                  <a:cubicBezTo>
                    <a:pt x="11" y="294"/>
                    <a:pt x="11" y="294"/>
                    <a:pt x="11" y="294"/>
                  </a:cubicBezTo>
                  <a:cubicBezTo>
                    <a:pt x="40" y="279"/>
                    <a:pt x="40" y="279"/>
                    <a:pt x="40" y="279"/>
                  </a:cubicBezTo>
                  <a:cubicBezTo>
                    <a:pt x="32" y="254"/>
                    <a:pt x="29" y="227"/>
                    <a:pt x="32" y="200"/>
                  </a:cubicBezTo>
                  <a:cubicBezTo>
                    <a:pt x="0" y="190"/>
                    <a:pt x="0" y="190"/>
                    <a:pt x="0" y="190"/>
                  </a:cubicBezTo>
                  <a:cubicBezTo>
                    <a:pt x="21" y="124"/>
                    <a:pt x="21" y="124"/>
                    <a:pt x="21" y="124"/>
                  </a:cubicBezTo>
                  <a:cubicBezTo>
                    <a:pt x="52" y="133"/>
                    <a:pt x="52" y="133"/>
                    <a:pt x="52" y="133"/>
                  </a:cubicBezTo>
                  <a:cubicBezTo>
                    <a:pt x="65" y="109"/>
                    <a:pt x="82" y="89"/>
                    <a:pt x="103" y="72"/>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341" name="Freeform 34"/>
            <p:cNvSpPr>
              <a:spLocks noEditPoints="1"/>
            </p:cNvSpPr>
            <p:nvPr/>
          </p:nvSpPr>
          <p:spPr bwMode="auto">
            <a:xfrm>
              <a:off x="2941638" y="2176463"/>
              <a:ext cx="436563" cy="652463"/>
            </a:xfrm>
            <a:custGeom>
              <a:avLst/>
              <a:gdLst>
                <a:gd name="T0" fmla="*/ 337654 w 256"/>
                <a:gd name="T1" fmla="*/ 138349 h 382"/>
                <a:gd name="T2" fmla="*/ 298432 w 256"/>
                <a:gd name="T3" fmla="*/ 237415 h 382"/>
                <a:gd name="T4" fmla="*/ 296726 w 256"/>
                <a:gd name="T5" fmla="*/ 160554 h 382"/>
                <a:gd name="T6" fmla="*/ 291610 w 256"/>
                <a:gd name="T7" fmla="*/ 121269 h 382"/>
                <a:gd name="T8" fmla="*/ 298432 w 256"/>
                <a:gd name="T9" fmla="*/ 259619 h 382"/>
                <a:gd name="T10" fmla="*/ 402457 w 256"/>
                <a:gd name="T11" fmla="*/ 321107 h 382"/>
                <a:gd name="T12" fmla="*/ 422920 w 256"/>
                <a:gd name="T13" fmla="*/ 584142 h 382"/>
                <a:gd name="T14" fmla="*/ 324012 w 256"/>
                <a:gd name="T15" fmla="*/ 618303 h 382"/>
                <a:gd name="T16" fmla="*/ 305253 w 256"/>
                <a:gd name="T17" fmla="*/ 620011 h 382"/>
                <a:gd name="T18" fmla="*/ 301842 w 256"/>
                <a:gd name="T19" fmla="*/ 579018 h 382"/>
                <a:gd name="T20" fmla="*/ 308664 w 256"/>
                <a:gd name="T21" fmla="*/ 579018 h 382"/>
                <a:gd name="T22" fmla="*/ 380287 w 256"/>
                <a:gd name="T23" fmla="*/ 565354 h 382"/>
                <a:gd name="T24" fmla="*/ 388814 w 256"/>
                <a:gd name="T25" fmla="*/ 512405 h 382"/>
                <a:gd name="T26" fmla="*/ 363234 w 256"/>
                <a:gd name="T27" fmla="*/ 333064 h 382"/>
                <a:gd name="T28" fmla="*/ 225103 w 256"/>
                <a:gd name="T29" fmla="*/ 0 h 382"/>
                <a:gd name="T30" fmla="*/ 289905 w 256"/>
                <a:gd name="T31" fmla="*/ 126393 h 382"/>
                <a:gd name="T32" fmla="*/ 288200 w 256"/>
                <a:gd name="T33" fmla="*/ 121269 h 382"/>
                <a:gd name="T34" fmla="*/ 218282 w 256"/>
                <a:gd name="T35" fmla="*/ 0 h 382"/>
                <a:gd name="T36" fmla="*/ 289905 w 256"/>
                <a:gd name="T37" fmla="*/ 256203 h 382"/>
                <a:gd name="T38" fmla="*/ 267736 w 256"/>
                <a:gd name="T39" fmla="*/ 292071 h 382"/>
                <a:gd name="T40" fmla="*/ 238745 w 256"/>
                <a:gd name="T41" fmla="*/ 254495 h 382"/>
                <a:gd name="T42" fmla="*/ 289905 w 256"/>
                <a:gd name="T43" fmla="*/ 170802 h 382"/>
                <a:gd name="T44" fmla="*/ 267736 w 256"/>
                <a:gd name="T45" fmla="*/ 623427 h 382"/>
                <a:gd name="T46" fmla="*/ 218282 w 256"/>
                <a:gd name="T47" fmla="*/ 652463 h 382"/>
                <a:gd name="T48" fmla="*/ 245567 w 256"/>
                <a:gd name="T49" fmla="*/ 582434 h 382"/>
                <a:gd name="T50" fmla="*/ 289905 w 256"/>
                <a:gd name="T51" fmla="*/ 621719 h 382"/>
                <a:gd name="T52" fmla="*/ 139837 w 256"/>
                <a:gd name="T53" fmla="*/ 259619 h 382"/>
                <a:gd name="T54" fmla="*/ 104025 w 256"/>
                <a:gd name="T55" fmla="*/ 194714 h 382"/>
                <a:gd name="T56" fmla="*/ 126194 w 256"/>
                <a:gd name="T57" fmla="*/ 40992 h 382"/>
                <a:gd name="T58" fmla="*/ 218282 w 256"/>
                <a:gd name="T59" fmla="*/ 40992 h 382"/>
                <a:gd name="T60" fmla="*/ 144953 w 256"/>
                <a:gd name="T61" fmla="*/ 121269 h 382"/>
                <a:gd name="T62" fmla="*/ 136426 w 256"/>
                <a:gd name="T63" fmla="*/ 169094 h 382"/>
                <a:gd name="T64" fmla="*/ 187586 w 256"/>
                <a:gd name="T65" fmla="*/ 239123 h 382"/>
                <a:gd name="T66" fmla="*/ 184175 w 256"/>
                <a:gd name="T67" fmla="*/ 280115 h 382"/>
                <a:gd name="T68" fmla="*/ 78445 w 256"/>
                <a:gd name="T69" fmla="*/ 326232 h 382"/>
                <a:gd name="T70" fmla="*/ 71624 w 256"/>
                <a:gd name="T71" fmla="*/ 333064 h 382"/>
                <a:gd name="T72" fmla="*/ 71624 w 256"/>
                <a:gd name="T73" fmla="*/ 333064 h 382"/>
                <a:gd name="T74" fmla="*/ 42633 w 256"/>
                <a:gd name="T75" fmla="*/ 558522 h 382"/>
                <a:gd name="T76" fmla="*/ 92088 w 256"/>
                <a:gd name="T77" fmla="*/ 573894 h 382"/>
                <a:gd name="T78" fmla="*/ 127899 w 256"/>
                <a:gd name="T79" fmla="*/ 579018 h 382"/>
                <a:gd name="T80" fmla="*/ 131310 w 256"/>
                <a:gd name="T81" fmla="*/ 579018 h 382"/>
                <a:gd name="T82" fmla="*/ 144953 w 256"/>
                <a:gd name="T83" fmla="*/ 580726 h 382"/>
                <a:gd name="T84" fmla="*/ 211460 w 256"/>
                <a:gd name="T85" fmla="*/ 604638 h 382"/>
                <a:gd name="T86" fmla="*/ 218282 w 256"/>
                <a:gd name="T87" fmla="*/ 652463 h 382"/>
                <a:gd name="T88" fmla="*/ 170532 w 256"/>
                <a:gd name="T89" fmla="*/ 630259 h 382"/>
                <a:gd name="T90" fmla="*/ 141542 w 256"/>
                <a:gd name="T91" fmla="*/ 621719 h 382"/>
                <a:gd name="T92" fmla="*/ 122783 w 256"/>
                <a:gd name="T93" fmla="*/ 620011 h 382"/>
                <a:gd name="T94" fmla="*/ 64802 w 256"/>
                <a:gd name="T95" fmla="*/ 609763 h 382"/>
                <a:gd name="T96" fmla="*/ 1705 w 256"/>
                <a:gd name="T97" fmla="*/ 549982 h 382"/>
                <a:gd name="T98" fmla="*/ 34106 w 256"/>
                <a:gd name="T99" fmla="*/ 317691 h 3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6" h="382">
                  <a:moveTo>
                    <a:pt x="170" y="14"/>
                  </a:moveTo>
                  <a:cubicBezTo>
                    <a:pt x="174" y="17"/>
                    <a:pt x="177" y="20"/>
                    <a:pt x="180" y="24"/>
                  </a:cubicBezTo>
                  <a:cubicBezTo>
                    <a:pt x="189" y="37"/>
                    <a:pt x="193" y="53"/>
                    <a:pt x="193" y="71"/>
                  </a:cubicBezTo>
                  <a:cubicBezTo>
                    <a:pt x="195" y="73"/>
                    <a:pt x="197" y="77"/>
                    <a:pt x="198" y="81"/>
                  </a:cubicBezTo>
                  <a:cubicBezTo>
                    <a:pt x="199" y="85"/>
                    <a:pt x="199" y="91"/>
                    <a:pt x="198" y="98"/>
                  </a:cubicBezTo>
                  <a:cubicBezTo>
                    <a:pt x="197" y="104"/>
                    <a:pt x="195" y="110"/>
                    <a:pt x="192" y="114"/>
                  </a:cubicBezTo>
                  <a:cubicBezTo>
                    <a:pt x="190" y="118"/>
                    <a:pt x="186" y="121"/>
                    <a:pt x="182" y="123"/>
                  </a:cubicBezTo>
                  <a:cubicBezTo>
                    <a:pt x="180" y="129"/>
                    <a:pt x="177" y="134"/>
                    <a:pt x="175" y="139"/>
                  </a:cubicBezTo>
                  <a:cubicBezTo>
                    <a:pt x="173" y="141"/>
                    <a:pt x="172" y="143"/>
                    <a:pt x="170" y="146"/>
                  </a:cubicBezTo>
                  <a:cubicBezTo>
                    <a:pt x="170" y="100"/>
                    <a:pt x="170" y="100"/>
                    <a:pt x="170" y="100"/>
                  </a:cubicBezTo>
                  <a:cubicBezTo>
                    <a:pt x="171" y="100"/>
                    <a:pt x="172" y="99"/>
                    <a:pt x="173" y="99"/>
                  </a:cubicBezTo>
                  <a:cubicBezTo>
                    <a:pt x="174" y="98"/>
                    <a:pt x="174" y="96"/>
                    <a:pt x="174" y="94"/>
                  </a:cubicBezTo>
                  <a:cubicBezTo>
                    <a:pt x="175" y="91"/>
                    <a:pt x="175" y="89"/>
                    <a:pt x="175" y="87"/>
                  </a:cubicBezTo>
                  <a:cubicBezTo>
                    <a:pt x="173" y="86"/>
                    <a:pt x="171" y="84"/>
                    <a:pt x="170" y="81"/>
                  </a:cubicBezTo>
                  <a:cubicBezTo>
                    <a:pt x="170" y="74"/>
                    <a:pt x="170" y="74"/>
                    <a:pt x="170" y="74"/>
                  </a:cubicBezTo>
                  <a:cubicBezTo>
                    <a:pt x="171" y="71"/>
                    <a:pt x="171" y="71"/>
                    <a:pt x="171" y="71"/>
                  </a:cubicBezTo>
                  <a:cubicBezTo>
                    <a:pt x="171" y="72"/>
                    <a:pt x="170" y="72"/>
                    <a:pt x="170" y="73"/>
                  </a:cubicBezTo>
                  <a:cubicBezTo>
                    <a:pt x="170" y="14"/>
                    <a:pt x="170" y="14"/>
                    <a:pt x="170" y="14"/>
                  </a:cubicBezTo>
                  <a:close/>
                  <a:moveTo>
                    <a:pt x="170" y="150"/>
                  </a:moveTo>
                  <a:cubicBezTo>
                    <a:pt x="175" y="152"/>
                    <a:pt x="175" y="152"/>
                    <a:pt x="175" y="152"/>
                  </a:cubicBezTo>
                  <a:cubicBezTo>
                    <a:pt x="198" y="159"/>
                    <a:pt x="227" y="167"/>
                    <a:pt x="235" y="186"/>
                  </a:cubicBezTo>
                  <a:cubicBezTo>
                    <a:pt x="235" y="186"/>
                    <a:pt x="235" y="186"/>
                    <a:pt x="235" y="186"/>
                  </a:cubicBezTo>
                  <a:cubicBezTo>
                    <a:pt x="235" y="186"/>
                    <a:pt x="236" y="187"/>
                    <a:pt x="236" y="188"/>
                  </a:cubicBezTo>
                  <a:cubicBezTo>
                    <a:pt x="236" y="188"/>
                    <a:pt x="236" y="188"/>
                    <a:pt x="236" y="188"/>
                  </a:cubicBezTo>
                  <a:cubicBezTo>
                    <a:pt x="236" y="189"/>
                    <a:pt x="236" y="190"/>
                    <a:pt x="237" y="190"/>
                  </a:cubicBezTo>
                  <a:cubicBezTo>
                    <a:pt x="241" y="211"/>
                    <a:pt x="246" y="253"/>
                    <a:pt x="252" y="297"/>
                  </a:cubicBezTo>
                  <a:cubicBezTo>
                    <a:pt x="255" y="319"/>
                    <a:pt x="253" y="304"/>
                    <a:pt x="255" y="322"/>
                  </a:cubicBezTo>
                  <a:cubicBezTo>
                    <a:pt x="256" y="331"/>
                    <a:pt x="253" y="337"/>
                    <a:pt x="248" y="342"/>
                  </a:cubicBezTo>
                  <a:cubicBezTo>
                    <a:pt x="243" y="348"/>
                    <a:pt x="235" y="352"/>
                    <a:pt x="231" y="353"/>
                  </a:cubicBezTo>
                  <a:cubicBezTo>
                    <a:pt x="231" y="353"/>
                    <a:pt x="230" y="354"/>
                    <a:pt x="230" y="354"/>
                  </a:cubicBezTo>
                  <a:cubicBezTo>
                    <a:pt x="223" y="356"/>
                    <a:pt x="216" y="357"/>
                    <a:pt x="209" y="359"/>
                  </a:cubicBezTo>
                  <a:cubicBezTo>
                    <a:pt x="203" y="360"/>
                    <a:pt x="197" y="361"/>
                    <a:pt x="190" y="362"/>
                  </a:cubicBezTo>
                  <a:cubicBezTo>
                    <a:pt x="190" y="362"/>
                    <a:pt x="189" y="362"/>
                    <a:pt x="188" y="362"/>
                  </a:cubicBezTo>
                  <a:cubicBezTo>
                    <a:pt x="188" y="362"/>
                    <a:pt x="186" y="362"/>
                    <a:pt x="184" y="363"/>
                  </a:cubicBezTo>
                  <a:cubicBezTo>
                    <a:pt x="180" y="363"/>
                    <a:pt x="180" y="363"/>
                    <a:pt x="180" y="363"/>
                  </a:cubicBezTo>
                  <a:cubicBezTo>
                    <a:pt x="180" y="363"/>
                    <a:pt x="179" y="363"/>
                    <a:pt x="179" y="363"/>
                  </a:cubicBezTo>
                  <a:cubicBezTo>
                    <a:pt x="179" y="363"/>
                    <a:pt x="178" y="363"/>
                    <a:pt x="178" y="363"/>
                  </a:cubicBezTo>
                  <a:cubicBezTo>
                    <a:pt x="175" y="363"/>
                    <a:pt x="173" y="364"/>
                    <a:pt x="170" y="364"/>
                  </a:cubicBezTo>
                  <a:cubicBezTo>
                    <a:pt x="170" y="340"/>
                    <a:pt x="170" y="340"/>
                    <a:pt x="170" y="340"/>
                  </a:cubicBezTo>
                  <a:cubicBezTo>
                    <a:pt x="172" y="340"/>
                    <a:pt x="175" y="340"/>
                    <a:pt x="177" y="339"/>
                  </a:cubicBezTo>
                  <a:cubicBezTo>
                    <a:pt x="177" y="339"/>
                    <a:pt x="177" y="339"/>
                    <a:pt x="177" y="339"/>
                  </a:cubicBezTo>
                  <a:cubicBezTo>
                    <a:pt x="177" y="339"/>
                    <a:pt x="177" y="339"/>
                    <a:pt x="177" y="339"/>
                  </a:cubicBezTo>
                  <a:cubicBezTo>
                    <a:pt x="177" y="339"/>
                    <a:pt x="177" y="339"/>
                    <a:pt x="178" y="339"/>
                  </a:cubicBezTo>
                  <a:cubicBezTo>
                    <a:pt x="181" y="339"/>
                    <a:pt x="181" y="339"/>
                    <a:pt x="181" y="339"/>
                  </a:cubicBezTo>
                  <a:cubicBezTo>
                    <a:pt x="183" y="339"/>
                    <a:pt x="183" y="339"/>
                    <a:pt x="183" y="339"/>
                  </a:cubicBezTo>
                  <a:cubicBezTo>
                    <a:pt x="184" y="339"/>
                    <a:pt x="184" y="338"/>
                    <a:pt x="185" y="338"/>
                  </a:cubicBezTo>
                  <a:cubicBezTo>
                    <a:pt x="192" y="337"/>
                    <a:pt x="198" y="337"/>
                    <a:pt x="205" y="335"/>
                  </a:cubicBezTo>
                  <a:cubicBezTo>
                    <a:pt x="210" y="334"/>
                    <a:pt x="216" y="333"/>
                    <a:pt x="223" y="331"/>
                  </a:cubicBezTo>
                  <a:cubicBezTo>
                    <a:pt x="223" y="331"/>
                    <a:pt x="223" y="331"/>
                    <a:pt x="224" y="331"/>
                  </a:cubicBezTo>
                  <a:cubicBezTo>
                    <a:pt x="225" y="330"/>
                    <a:pt x="229" y="329"/>
                    <a:pt x="231" y="326"/>
                  </a:cubicBezTo>
                  <a:cubicBezTo>
                    <a:pt x="231" y="326"/>
                    <a:pt x="232" y="325"/>
                    <a:pt x="231" y="325"/>
                  </a:cubicBezTo>
                  <a:cubicBezTo>
                    <a:pt x="227" y="290"/>
                    <a:pt x="229" y="305"/>
                    <a:pt x="228" y="300"/>
                  </a:cubicBezTo>
                  <a:cubicBezTo>
                    <a:pt x="223" y="256"/>
                    <a:pt x="218" y="214"/>
                    <a:pt x="213" y="196"/>
                  </a:cubicBezTo>
                  <a:cubicBezTo>
                    <a:pt x="213" y="195"/>
                    <a:pt x="213" y="195"/>
                    <a:pt x="213" y="195"/>
                  </a:cubicBezTo>
                  <a:cubicBezTo>
                    <a:pt x="213" y="195"/>
                    <a:pt x="213" y="195"/>
                    <a:pt x="213" y="195"/>
                  </a:cubicBezTo>
                  <a:cubicBezTo>
                    <a:pt x="213" y="195"/>
                    <a:pt x="213" y="195"/>
                    <a:pt x="213" y="195"/>
                  </a:cubicBezTo>
                  <a:cubicBezTo>
                    <a:pt x="208" y="187"/>
                    <a:pt x="188" y="180"/>
                    <a:pt x="170" y="175"/>
                  </a:cubicBezTo>
                  <a:lnTo>
                    <a:pt x="170" y="150"/>
                  </a:lnTo>
                  <a:close/>
                  <a:moveTo>
                    <a:pt x="128" y="0"/>
                  </a:moveTo>
                  <a:cubicBezTo>
                    <a:pt x="129" y="0"/>
                    <a:pt x="131" y="0"/>
                    <a:pt x="132" y="0"/>
                  </a:cubicBezTo>
                  <a:cubicBezTo>
                    <a:pt x="148" y="1"/>
                    <a:pt x="161" y="6"/>
                    <a:pt x="170" y="14"/>
                  </a:cubicBezTo>
                  <a:cubicBezTo>
                    <a:pt x="170" y="73"/>
                    <a:pt x="170" y="73"/>
                    <a:pt x="170" y="73"/>
                  </a:cubicBezTo>
                  <a:cubicBezTo>
                    <a:pt x="170" y="74"/>
                    <a:pt x="169" y="75"/>
                    <a:pt x="169" y="76"/>
                  </a:cubicBezTo>
                  <a:cubicBezTo>
                    <a:pt x="170" y="74"/>
                    <a:pt x="170" y="74"/>
                    <a:pt x="170" y="74"/>
                  </a:cubicBezTo>
                  <a:cubicBezTo>
                    <a:pt x="170" y="81"/>
                    <a:pt x="170" y="81"/>
                    <a:pt x="170" y="81"/>
                  </a:cubicBezTo>
                  <a:cubicBezTo>
                    <a:pt x="170" y="81"/>
                    <a:pt x="169" y="80"/>
                    <a:pt x="169" y="78"/>
                  </a:cubicBezTo>
                  <a:cubicBezTo>
                    <a:pt x="169" y="78"/>
                    <a:pt x="169" y="77"/>
                    <a:pt x="169" y="76"/>
                  </a:cubicBezTo>
                  <a:cubicBezTo>
                    <a:pt x="169" y="75"/>
                    <a:pt x="169" y="73"/>
                    <a:pt x="169" y="71"/>
                  </a:cubicBezTo>
                  <a:cubicBezTo>
                    <a:pt x="169" y="58"/>
                    <a:pt x="167" y="47"/>
                    <a:pt x="160" y="38"/>
                  </a:cubicBezTo>
                  <a:cubicBezTo>
                    <a:pt x="154" y="30"/>
                    <a:pt x="145" y="25"/>
                    <a:pt x="131" y="24"/>
                  </a:cubicBezTo>
                  <a:cubicBezTo>
                    <a:pt x="130" y="24"/>
                    <a:pt x="129" y="24"/>
                    <a:pt x="128" y="24"/>
                  </a:cubicBezTo>
                  <a:cubicBezTo>
                    <a:pt x="128" y="0"/>
                    <a:pt x="128" y="0"/>
                    <a:pt x="128" y="0"/>
                  </a:cubicBezTo>
                  <a:close/>
                  <a:moveTo>
                    <a:pt x="170" y="146"/>
                  </a:moveTo>
                  <a:cubicBezTo>
                    <a:pt x="169" y="147"/>
                    <a:pt x="168" y="148"/>
                    <a:pt x="168" y="149"/>
                  </a:cubicBezTo>
                  <a:cubicBezTo>
                    <a:pt x="169" y="150"/>
                    <a:pt x="169" y="150"/>
                    <a:pt x="169" y="150"/>
                  </a:cubicBezTo>
                  <a:cubicBezTo>
                    <a:pt x="170" y="150"/>
                    <a:pt x="170" y="150"/>
                    <a:pt x="170" y="150"/>
                  </a:cubicBezTo>
                  <a:cubicBezTo>
                    <a:pt x="170" y="175"/>
                    <a:pt x="170" y="175"/>
                    <a:pt x="170" y="175"/>
                  </a:cubicBezTo>
                  <a:cubicBezTo>
                    <a:pt x="168" y="175"/>
                    <a:pt x="168" y="175"/>
                    <a:pt x="168" y="175"/>
                  </a:cubicBezTo>
                  <a:cubicBezTo>
                    <a:pt x="166" y="174"/>
                    <a:pt x="165" y="173"/>
                    <a:pt x="160" y="172"/>
                  </a:cubicBezTo>
                  <a:cubicBezTo>
                    <a:pt x="159" y="172"/>
                    <a:pt x="158" y="171"/>
                    <a:pt x="157" y="171"/>
                  </a:cubicBezTo>
                  <a:cubicBezTo>
                    <a:pt x="157" y="171"/>
                    <a:pt x="157" y="171"/>
                    <a:pt x="157" y="171"/>
                  </a:cubicBezTo>
                  <a:cubicBezTo>
                    <a:pt x="147" y="164"/>
                    <a:pt x="147" y="164"/>
                    <a:pt x="147" y="164"/>
                  </a:cubicBezTo>
                  <a:cubicBezTo>
                    <a:pt x="143" y="163"/>
                    <a:pt x="140" y="158"/>
                    <a:pt x="140" y="153"/>
                  </a:cubicBezTo>
                  <a:cubicBezTo>
                    <a:pt x="140" y="149"/>
                    <a:pt x="140" y="149"/>
                    <a:pt x="140" y="149"/>
                  </a:cubicBezTo>
                  <a:cubicBezTo>
                    <a:pt x="140" y="146"/>
                    <a:pt x="141" y="142"/>
                    <a:pt x="144" y="140"/>
                  </a:cubicBezTo>
                  <a:cubicBezTo>
                    <a:pt x="148" y="136"/>
                    <a:pt x="151" y="132"/>
                    <a:pt x="154" y="127"/>
                  </a:cubicBezTo>
                  <a:cubicBezTo>
                    <a:pt x="158" y="121"/>
                    <a:pt x="161" y="114"/>
                    <a:pt x="163" y="107"/>
                  </a:cubicBezTo>
                  <a:cubicBezTo>
                    <a:pt x="164" y="104"/>
                    <a:pt x="167" y="101"/>
                    <a:pt x="170" y="100"/>
                  </a:cubicBezTo>
                  <a:cubicBezTo>
                    <a:pt x="170" y="146"/>
                    <a:pt x="170" y="146"/>
                    <a:pt x="170" y="146"/>
                  </a:cubicBezTo>
                  <a:close/>
                  <a:moveTo>
                    <a:pt x="170" y="364"/>
                  </a:moveTo>
                  <a:cubicBezTo>
                    <a:pt x="167" y="364"/>
                    <a:pt x="165" y="364"/>
                    <a:pt x="162" y="364"/>
                  </a:cubicBezTo>
                  <a:cubicBezTo>
                    <a:pt x="161" y="364"/>
                    <a:pt x="159" y="365"/>
                    <a:pt x="157" y="365"/>
                  </a:cubicBezTo>
                  <a:cubicBezTo>
                    <a:pt x="158" y="368"/>
                    <a:pt x="158" y="368"/>
                    <a:pt x="158" y="368"/>
                  </a:cubicBezTo>
                  <a:cubicBezTo>
                    <a:pt x="158" y="369"/>
                    <a:pt x="158" y="369"/>
                    <a:pt x="158" y="370"/>
                  </a:cubicBezTo>
                  <a:cubicBezTo>
                    <a:pt x="158" y="376"/>
                    <a:pt x="152" y="382"/>
                    <a:pt x="146" y="382"/>
                  </a:cubicBezTo>
                  <a:cubicBezTo>
                    <a:pt x="128" y="382"/>
                    <a:pt x="128" y="382"/>
                    <a:pt x="128" y="382"/>
                  </a:cubicBezTo>
                  <a:cubicBezTo>
                    <a:pt x="128" y="358"/>
                    <a:pt x="128" y="358"/>
                    <a:pt x="128" y="358"/>
                  </a:cubicBezTo>
                  <a:cubicBezTo>
                    <a:pt x="133" y="358"/>
                    <a:pt x="133" y="358"/>
                    <a:pt x="133" y="358"/>
                  </a:cubicBezTo>
                  <a:cubicBezTo>
                    <a:pt x="133" y="354"/>
                    <a:pt x="133" y="354"/>
                    <a:pt x="133" y="354"/>
                  </a:cubicBezTo>
                  <a:cubicBezTo>
                    <a:pt x="132" y="348"/>
                    <a:pt x="137" y="342"/>
                    <a:pt x="144" y="341"/>
                  </a:cubicBezTo>
                  <a:cubicBezTo>
                    <a:pt x="144" y="341"/>
                    <a:pt x="145" y="341"/>
                    <a:pt x="145" y="341"/>
                  </a:cubicBezTo>
                  <a:cubicBezTo>
                    <a:pt x="150" y="341"/>
                    <a:pt x="155" y="341"/>
                    <a:pt x="161" y="341"/>
                  </a:cubicBezTo>
                  <a:cubicBezTo>
                    <a:pt x="164" y="340"/>
                    <a:pt x="167" y="340"/>
                    <a:pt x="170" y="340"/>
                  </a:cubicBezTo>
                  <a:lnTo>
                    <a:pt x="170" y="364"/>
                  </a:lnTo>
                  <a:close/>
                  <a:moveTo>
                    <a:pt x="26" y="176"/>
                  </a:moveTo>
                  <a:cubicBezTo>
                    <a:pt x="28" y="174"/>
                    <a:pt x="30" y="172"/>
                    <a:pt x="33" y="171"/>
                  </a:cubicBezTo>
                  <a:cubicBezTo>
                    <a:pt x="44" y="163"/>
                    <a:pt x="59" y="159"/>
                    <a:pt x="73" y="154"/>
                  </a:cubicBezTo>
                  <a:cubicBezTo>
                    <a:pt x="77" y="153"/>
                    <a:pt x="80" y="152"/>
                    <a:pt x="82" y="152"/>
                  </a:cubicBezTo>
                  <a:cubicBezTo>
                    <a:pt x="86" y="149"/>
                    <a:pt x="86" y="149"/>
                    <a:pt x="86" y="149"/>
                  </a:cubicBezTo>
                  <a:cubicBezTo>
                    <a:pt x="84" y="146"/>
                    <a:pt x="81" y="142"/>
                    <a:pt x="79" y="138"/>
                  </a:cubicBezTo>
                  <a:cubicBezTo>
                    <a:pt x="76" y="134"/>
                    <a:pt x="74" y="128"/>
                    <a:pt x="72" y="123"/>
                  </a:cubicBezTo>
                  <a:cubicBezTo>
                    <a:pt x="68" y="122"/>
                    <a:pt x="64" y="119"/>
                    <a:pt x="61" y="114"/>
                  </a:cubicBezTo>
                  <a:cubicBezTo>
                    <a:pt x="59" y="110"/>
                    <a:pt x="57" y="104"/>
                    <a:pt x="56" y="98"/>
                  </a:cubicBezTo>
                  <a:cubicBezTo>
                    <a:pt x="55" y="91"/>
                    <a:pt x="55" y="85"/>
                    <a:pt x="56" y="81"/>
                  </a:cubicBezTo>
                  <a:cubicBezTo>
                    <a:pt x="57" y="76"/>
                    <a:pt x="58" y="73"/>
                    <a:pt x="61" y="70"/>
                  </a:cubicBezTo>
                  <a:cubicBezTo>
                    <a:pt x="61" y="53"/>
                    <a:pt x="65" y="37"/>
                    <a:pt x="74" y="24"/>
                  </a:cubicBezTo>
                  <a:cubicBezTo>
                    <a:pt x="84" y="10"/>
                    <a:pt x="100" y="1"/>
                    <a:pt x="122" y="0"/>
                  </a:cubicBezTo>
                  <a:cubicBezTo>
                    <a:pt x="124" y="0"/>
                    <a:pt x="126" y="0"/>
                    <a:pt x="127" y="0"/>
                  </a:cubicBezTo>
                  <a:cubicBezTo>
                    <a:pt x="128" y="0"/>
                    <a:pt x="128" y="0"/>
                    <a:pt x="128" y="0"/>
                  </a:cubicBezTo>
                  <a:cubicBezTo>
                    <a:pt x="128" y="24"/>
                    <a:pt x="128" y="24"/>
                    <a:pt x="128" y="24"/>
                  </a:cubicBezTo>
                  <a:cubicBezTo>
                    <a:pt x="127" y="24"/>
                    <a:pt x="127" y="24"/>
                    <a:pt x="127" y="24"/>
                  </a:cubicBezTo>
                  <a:cubicBezTo>
                    <a:pt x="125" y="24"/>
                    <a:pt x="124" y="24"/>
                    <a:pt x="123" y="24"/>
                  </a:cubicBezTo>
                  <a:cubicBezTo>
                    <a:pt x="109" y="25"/>
                    <a:pt x="100" y="30"/>
                    <a:pt x="94" y="38"/>
                  </a:cubicBezTo>
                  <a:cubicBezTo>
                    <a:pt x="87" y="47"/>
                    <a:pt x="85" y="58"/>
                    <a:pt x="85" y="71"/>
                  </a:cubicBezTo>
                  <a:cubicBezTo>
                    <a:pt x="85" y="73"/>
                    <a:pt x="85" y="75"/>
                    <a:pt x="85" y="77"/>
                  </a:cubicBezTo>
                  <a:cubicBezTo>
                    <a:pt x="85" y="81"/>
                    <a:pt x="83" y="85"/>
                    <a:pt x="79" y="88"/>
                  </a:cubicBezTo>
                  <a:cubicBezTo>
                    <a:pt x="79" y="89"/>
                    <a:pt x="79" y="91"/>
                    <a:pt x="79" y="94"/>
                  </a:cubicBezTo>
                  <a:cubicBezTo>
                    <a:pt x="80" y="96"/>
                    <a:pt x="80" y="98"/>
                    <a:pt x="80" y="99"/>
                  </a:cubicBezTo>
                  <a:cubicBezTo>
                    <a:pt x="83" y="99"/>
                    <a:pt x="85" y="100"/>
                    <a:pt x="87" y="102"/>
                  </a:cubicBezTo>
                  <a:cubicBezTo>
                    <a:pt x="89" y="103"/>
                    <a:pt x="90" y="105"/>
                    <a:pt x="91" y="107"/>
                  </a:cubicBezTo>
                  <a:cubicBezTo>
                    <a:pt x="93" y="114"/>
                    <a:pt x="96" y="121"/>
                    <a:pt x="100" y="126"/>
                  </a:cubicBezTo>
                  <a:cubicBezTo>
                    <a:pt x="103" y="132"/>
                    <a:pt x="106" y="137"/>
                    <a:pt x="110" y="140"/>
                  </a:cubicBezTo>
                  <a:cubicBezTo>
                    <a:pt x="113" y="143"/>
                    <a:pt x="114" y="146"/>
                    <a:pt x="114" y="149"/>
                  </a:cubicBezTo>
                  <a:cubicBezTo>
                    <a:pt x="114" y="149"/>
                    <a:pt x="114" y="149"/>
                    <a:pt x="114" y="149"/>
                  </a:cubicBezTo>
                  <a:cubicBezTo>
                    <a:pt x="114" y="153"/>
                    <a:pt x="114" y="153"/>
                    <a:pt x="114" y="153"/>
                  </a:cubicBezTo>
                  <a:cubicBezTo>
                    <a:pt x="114" y="158"/>
                    <a:pt x="111" y="162"/>
                    <a:pt x="108" y="164"/>
                  </a:cubicBezTo>
                  <a:cubicBezTo>
                    <a:pt x="94" y="172"/>
                    <a:pt x="94" y="172"/>
                    <a:pt x="94" y="172"/>
                  </a:cubicBezTo>
                  <a:cubicBezTo>
                    <a:pt x="93" y="173"/>
                    <a:pt x="92" y="173"/>
                    <a:pt x="91" y="174"/>
                  </a:cubicBezTo>
                  <a:cubicBezTo>
                    <a:pt x="87" y="175"/>
                    <a:pt x="84" y="176"/>
                    <a:pt x="80" y="177"/>
                  </a:cubicBezTo>
                  <a:cubicBezTo>
                    <a:pt x="67" y="181"/>
                    <a:pt x="53" y="185"/>
                    <a:pt x="46" y="191"/>
                  </a:cubicBezTo>
                  <a:cubicBezTo>
                    <a:pt x="45" y="191"/>
                    <a:pt x="44" y="192"/>
                    <a:pt x="43" y="192"/>
                  </a:cubicBezTo>
                  <a:cubicBezTo>
                    <a:pt x="43" y="192"/>
                    <a:pt x="43" y="193"/>
                    <a:pt x="43" y="193"/>
                  </a:cubicBezTo>
                  <a:cubicBezTo>
                    <a:pt x="43" y="193"/>
                    <a:pt x="43" y="194"/>
                    <a:pt x="43" y="194"/>
                  </a:cubicBezTo>
                  <a:cubicBezTo>
                    <a:pt x="43" y="194"/>
                    <a:pt x="43" y="194"/>
                    <a:pt x="42" y="195"/>
                  </a:cubicBezTo>
                  <a:cubicBezTo>
                    <a:pt x="42" y="195"/>
                    <a:pt x="42" y="195"/>
                    <a:pt x="42" y="195"/>
                  </a:cubicBezTo>
                  <a:cubicBezTo>
                    <a:pt x="42" y="195"/>
                    <a:pt x="42" y="195"/>
                    <a:pt x="42" y="195"/>
                  </a:cubicBezTo>
                  <a:cubicBezTo>
                    <a:pt x="42" y="195"/>
                    <a:pt x="42" y="195"/>
                    <a:pt x="42" y="195"/>
                  </a:cubicBezTo>
                  <a:cubicBezTo>
                    <a:pt x="42" y="195"/>
                    <a:pt x="42" y="195"/>
                    <a:pt x="42" y="195"/>
                  </a:cubicBezTo>
                  <a:cubicBezTo>
                    <a:pt x="42" y="196"/>
                    <a:pt x="42" y="196"/>
                    <a:pt x="42" y="196"/>
                  </a:cubicBezTo>
                  <a:cubicBezTo>
                    <a:pt x="38" y="215"/>
                    <a:pt x="33" y="254"/>
                    <a:pt x="28" y="294"/>
                  </a:cubicBezTo>
                  <a:cubicBezTo>
                    <a:pt x="27" y="304"/>
                    <a:pt x="26" y="314"/>
                    <a:pt x="25" y="324"/>
                  </a:cubicBezTo>
                  <a:cubicBezTo>
                    <a:pt x="24" y="326"/>
                    <a:pt x="25" y="327"/>
                    <a:pt x="25" y="327"/>
                  </a:cubicBezTo>
                  <a:cubicBezTo>
                    <a:pt x="25" y="327"/>
                    <a:pt x="26" y="328"/>
                    <a:pt x="26" y="328"/>
                  </a:cubicBezTo>
                  <a:cubicBezTo>
                    <a:pt x="28" y="330"/>
                    <a:pt x="31" y="331"/>
                    <a:pt x="32" y="331"/>
                  </a:cubicBezTo>
                  <a:cubicBezTo>
                    <a:pt x="36" y="332"/>
                    <a:pt x="39" y="333"/>
                    <a:pt x="43" y="334"/>
                  </a:cubicBezTo>
                  <a:cubicBezTo>
                    <a:pt x="47" y="335"/>
                    <a:pt x="50" y="335"/>
                    <a:pt x="54" y="336"/>
                  </a:cubicBezTo>
                  <a:cubicBezTo>
                    <a:pt x="54" y="336"/>
                    <a:pt x="55" y="336"/>
                    <a:pt x="56" y="336"/>
                  </a:cubicBezTo>
                  <a:cubicBezTo>
                    <a:pt x="58" y="337"/>
                    <a:pt x="61" y="337"/>
                    <a:pt x="64" y="338"/>
                  </a:cubicBezTo>
                  <a:cubicBezTo>
                    <a:pt x="67" y="338"/>
                    <a:pt x="71" y="339"/>
                    <a:pt x="74" y="339"/>
                  </a:cubicBezTo>
                  <a:cubicBezTo>
                    <a:pt x="75" y="339"/>
                    <a:pt x="75" y="339"/>
                    <a:pt x="75" y="339"/>
                  </a:cubicBezTo>
                  <a:cubicBezTo>
                    <a:pt x="76" y="339"/>
                    <a:pt x="76" y="339"/>
                    <a:pt x="76" y="339"/>
                  </a:cubicBezTo>
                  <a:cubicBezTo>
                    <a:pt x="76" y="339"/>
                    <a:pt x="77" y="339"/>
                    <a:pt x="77" y="339"/>
                  </a:cubicBezTo>
                  <a:cubicBezTo>
                    <a:pt x="77" y="339"/>
                    <a:pt x="77" y="339"/>
                    <a:pt x="77" y="339"/>
                  </a:cubicBezTo>
                  <a:cubicBezTo>
                    <a:pt x="77" y="339"/>
                    <a:pt x="77" y="339"/>
                    <a:pt x="77" y="339"/>
                  </a:cubicBezTo>
                  <a:cubicBezTo>
                    <a:pt x="77" y="339"/>
                    <a:pt x="78" y="339"/>
                    <a:pt x="81" y="340"/>
                  </a:cubicBezTo>
                  <a:cubicBezTo>
                    <a:pt x="83" y="340"/>
                    <a:pt x="84" y="340"/>
                    <a:pt x="85" y="340"/>
                  </a:cubicBezTo>
                  <a:cubicBezTo>
                    <a:pt x="85" y="340"/>
                    <a:pt x="85" y="340"/>
                    <a:pt x="85" y="340"/>
                  </a:cubicBezTo>
                  <a:cubicBezTo>
                    <a:pt x="85" y="340"/>
                    <a:pt x="85" y="340"/>
                    <a:pt x="85" y="340"/>
                  </a:cubicBezTo>
                  <a:cubicBezTo>
                    <a:pt x="90" y="340"/>
                    <a:pt x="95" y="341"/>
                    <a:pt x="99" y="341"/>
                  </a:cubicBezTo>
                  <a:cubicBezTo>
                    <a:pt x="104" y="341"/>
                    <a:pt x="108" y="341"/>
                    <a:pt x="113" y="342"/>
                  </a:cubicBezTo>
                  <a:cubicBezTo>
                    <a:pt x="119" y="342"/>
                    <a:pt x="125" y="347"/>
                    <a:pt x="124" y="354"/>
                  </a:cubicBezTo>
                  <a:cubicBezTo>
                    <a:pt x="124" y="354"/>
                    <a:pt x="124" y="354"/>
                    <a:pt x="124" y="354"/>
                  </a:cubicBezTo>
                  <a:cubicBezTo>
                    <a:pt x="124" y="354"/>
                    <a:pt x="124" y="354"/>
                    <a:pt x="124" y="354"/>
                  </a:cubicBezTo>
                  <a:cubicBezTo>
                    <a:pt x="124" y="358"/>
                    <a:pt x="124" y="358"/>
                    <a:pt x="124" y="358"/>
                  </a:cubicBezTo>
                  <a:cubicBezTo>
                    <a:pt x="128" y="358"/>
                    <a:pt x="128" y="358"/>
                    <a:pt x="128" y="358"/>
                  </a:cubicBezTo>
                  <a:cubicBezTo>
                    <a:pt x="128" y="382"/>
                    <a:pt x="128" y="382"/>
                    <a:pt x="128" y="382"/>
                  </a:cubicBezTo>
                  <a:cubicBezTo>
                    <a:pt x="112" y="382"/>
                    <a:pt x="112" y="382"/>
                    <a:pt x="112" y="382"/>
                  </a:cubicBezTo>
                  <a:cubicBezTo>
                    <a:pt x="112" y="382"/>
                    <a:pt x="112" y="382"/>
                    <a:pt x="112" y="382"/>
                  </a:cubicBezTo>
                  <a:cubicBezTo>
                    <a:pt x="111" y="382"/>
                    <a:pt x="111" y="382"/>
                    <a:pt x="111" y="382"/>
                  </a:cubicBezTo>
                  <a:cubicBezTo>
                    <a:pt x="104" y="381"/>
                    <a:pt x="99" y="376"/>
                    <a:pt x="100" y="369"/>
                  </a:cubicBezTo>
                  <a:cubicBezTo>
                    <a:pt x="100" y="365"/>
                    <a:pt x="100" y="365"/>
                    <a:pt x="100" y="365"/>
                  </a:cubicBezTo>
                  <a:cubicBezTo>
                    <a:pt x="98" y="365"/>
                    <a:pt x="98" y="365"/>
                    <a:pt x="98" y="365"/>
                  </a:cubicBezTo>
                  <a:cubicBezTo>
                    <a:pt x="92" y="364"/>
                    <a:pt x="88" y="364"/>
                    <a:pt x="83" y="364"/>
                  </a:cubicBezTo>
                  <a:cubicBezTo>
                    <a:pt x="83" y="364"/>
                    <a:pt x="83" y="364"/>
                    <a:pt x="83" y="364"/>
                  </a:cubicBezTo>
                  <a:cubicBezTo>
                    <a:pt x="82" y="364"/>
                    <a:pt x="80" y="363"/>
                    <a:pt x="79" y="363"/>
                  </a:cubicBezTo>
                  <a:cubicBezTo>
                    <a:pt x="79" y="363"/>
                    <a:pt x="78" y="363"/>
                    <a:pt x="76" y="363"/>
                  </a:cubicBezTo>
                  <a:cubicBezTo>
                    <a:pt x="75" y="363"/>
                    <a:pt x="75" y="363"/>
                    <a:pt x="74" y="363"/>
                  </a:cubicBezTo>
                  <a:cubicBezTo>
                    <a:pt x="72" y="363"/>
                    <a:pt x="72" y="363"/>
                    <a:pt x="72" y="363"/>
                  </a:cubicBezTo>
                  <a:cubicBezTo>
                    <a:pt x="68" y="362"/>
                    <a:pt x="64" y="362"/>
                    <a:pt x="60" y="361"/>
                  </a:cubicBezTo>
                  <a:cubicBezTo>
                    <a:pt x="57" y="361"/>
                    <a:pt x="54" y="360"/>
                    <a:pt x="50" y="360"/>
                  </a:cubicBezTo>
                  <a:cubicBezTo>
                    <a:pt x="50" y="359"/>
                    <a:pt x="49" y="359"/>
                    <a:pt x="48" y="359"/>
                  </a:cubicBezTo>
                  <a:cubicBezTo>
                    <a:pt x="45" y="359"/>
                    <a:pt x="42" y="358"/>
                    <a:pt x="38" y="357"/>
                  </a:cubicBezTo>
                  <a:cubicBezTo>
                    <a:pt x="34" y="356"/>
                    <a:pt x="31" y="355"/>
                    <a:pt x="26" y="354"/>
                  </a:cubicBezTo>
                  <a:cubicBezTo>
                    <a:pt x="22" y="353"/>
                    <a:pt x="14" y="350"/>
                    <a:pt x="8" y="343"/>
                  </a:cubicBezTo>
                  <a:cubicBezTo>
                    <a:pt x="8" y="343"/>
                    <a:pt x="7" y="343"/>
                    <a:pt x="7" y="342"/>
                  </a:cubicBezTo>
                  <a:cubicBezTo>
                    <a:pt x="3" y="337"/>
                    <a:pt x="0" y="330"/>
                    <a:pt x="1" y="322"/>
                  </a:cubicBezTo>
                  <a:cubicBezTo>
                    <a:pt x="2" y="311"/>
                    <a:pt x="4" y="301"/>
                    <a:pt x="5" y="291"/>
                  </a:cubicBezTo>
                  <a:cubicBezTo>
                    <a:pt x="10" y="251"/>
                    <a:pt x="14" y="213"/>
                    <a:pt x="19" y="191"/>
                  </a:cubicBezTo>
                  <a:cubicBezTo>
                    <a:pt x="19" y="190"/>
                    <a:pt x="19" y="189"/>
                    <a:pt x="19" y="188"/>
                  </a:cubicBezTo>
                  <a:cubicBezTo>
                    <a:pt x="20" y="188"/>
                    <a:pt x="20" y="187"/>
                    <a:pt x="20" y="186"/>
                  </a:cubicBezTo>
                  <a:cubicBezTo>
                    <a:pt x="20" y="185"/>
                    <a:pt x="21" y="185"/>
                    <a:pt x="21" y="184"/>
                  </a:cubicBezTo>
                  <a:cubicBezTo>
                    <a:pt x="22" y="181"/>
                    <a:pt x="24" y="178"/>
                    <a:pt x="26" y="176"/>
                  </a:cubicBez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2" name="Freeform 35"/>
            <p:cNvSpPr>
              <a:spLocks/>
            </p:cNvSpPr>
            <p:nvPr/>
          </p:nvSpPr>
          <p:spPr bwMode="auto">
            <a:xfrm>
              <a:off x="2959100" y="2197100"/>
              <a:ext cx="400050" cy="611188"/>
            </a:xfrm>
            <a:custGeom>
              <a:avLst/>
              <a:gdLst>
                <a:gd name="T0" fmla="*/ 47869 w 234"/>
                <a:gd name="T1" fmla="*/ 288522 h 358"/>
                <a:gd name="T2" fmla="*/ 35902 w 234"/>
                <a:gd name="T3" fmla="*/ 302180 h 358"/>
                <a:gd name="T4" fmla="*/ 34192 w 234"/>
                <a:gd name="T5" fmla="*/ 307301 h 358"/>
                <a:gd name="T6" fmla="*/ 34192 w 234"/>
                <a:gd name="T7" fmla="*/ 307301 h 358"/>
                <a:gd name="T8" fmla="*/ 34192 w 234"/>
                <a:gd name="T9" fmla="*/ 309008 h 358"/>
                <a:gd name="T10" fmla="*/ 3419 w 234"/>
                <a:gd name="T11" fmla="*/ 530948 h 358"/>
                <a:gd name="T12" fmla="*/ 30773 w 234"/>
                <a:gd name="T13" fmla="*/ 565093 h 358"/>
                <a:gd name="T14" fmla="*/ 70094 w 234"/>
                <a:gd name="T15" fmla="*/ 573629 h 358"/>
                <a:gd name="T16" fmla="*/ 70094 w 234"/>
                <a:gd name="T17" fmla="*/ 573629 h 358"/>
                <a:gd name="T18" fmla="*/ 105996 w 234"/>
                <a:gd name="T19" fmla="*/ 578751 h 358"/>
                <a:gd name="T20" fmla="*/ 111125 w 234"/>
                <a:gd name="T21" fmla="*/ 578751 h 358"/>
                <a:gd name="T22" fmla="*/ 111125 w 234"/>
                <a:gd name="T23" fmla="*/ 578751 h 358"/>
                <a:gd name="T24" fmla="*/ 124802 w 234"/>
                <a:gd name="T25" fmla="*/ 580458 h 358"/>
                <a:gd name="T26" fmla="*/ 174381 w 234"/>
                <a:gd name="T27" fmla="*/ 582165 h 358"/>
                <a:gd name="T28" fmla="*/ 172671 w 234"/>
                <a:gd name="T29" fmla="*/ 611188 h 358"/>
                <a:gd name="T30" fmla="*/ 230798 w 234"/>
                <a:gd name="T31" fmla="*/ 611188 h 358"/>
                <a:gd name="T32" fmla="*/ 229088 w 234"/>
                <a:gd name="T33" fmla="*/ 582165 h 358"/>
                <a:gd name="T34" fmla="*/ 285506 w 234"/>
                <a:gd name="T35" fmla="*/ 578751 h 358"/>
                <a:gd name="T36" fmla="*/ 285506 w 234"/>
                <a:gd name="T37" fmla="*/ 578751 h 358"/>
                <a:gd name="T38" fmla="*/ 287215 w 234"/>
                <a:gd name="T39" fmla="*/ 578751 h 358"/>
                <a:gd name="T40" fmla="*/ 300892 w 234"/>
                <a:gd name="T41" fmla="*/ 577043 h 358"/>
                <a:gd name="T42" fmla="*/ 300892 w 234"/>
                <a:gd name="T43" fmla="*/ 577043 h 358"/>
                <a:gd name="T44" fmla="*/ 367567 w 234"/>
                <a:gd name="T45" fmla="*/ 563386 h 358"/>
                <a:gd name="T46" fmla="*/ 396631 w 234"/>
                <a:gd name="T47" fmla="*/ 532655 h 358"/>
                <a:gd name="T48" fmla="*/ 365858 w 234"/>
                <a:gd name="T49" fmla="*/ 309008 h 358"/>
                <a:gd name="T50" fmla="*/ 364148 w 234"/>
                <a:gd name="T51" fmla="*/ 305594 h 358"/>
                <a:gd name="T52" fmla="*/ 364148 w 234"/>
                <a:gd name="T53" fmla="*/ 305594 h 358"/>
                <a:gd name="T54" fmla="*/ 261571 w 234"/>
                <a:gd name="T55" fmla="*/ 254377 h 358"/>
                <a:gd name="T56" fmla="*/ 241056 w 234"/>
                <a:gd name="T57" fmla="*/ 242427 h 358"/>
                <a:gd name="T58" fmla="*/ 241056 w 234"/>
                <a:gd name="T59" fmla="*/ 240719 h 358"/>
                <a:gd name="T60" fmla="*/ 241056 w 234"/>
                <a:gd name="T61" fmla="*/ 233890 h 358"/>
                <a:gd name="T62" fmla="*/ 278667 w 234"/>
                <a:gd name="T63" fmla="*/ 169016 h 358"/>
                <a:gd name="T64" fmla="*/ 282087 w 234"/>
                <a:gd name="T65" fmla="*/ 170723 h 358"/>
                <a:gd name="T66" fmla="*/ 299183 w 234"/>
                <a:gd name="T67" fmla="*/ 143407 h 358"/>
                <a:gd name="T68" fmla="*/ 292344 w 234"/>
                <a:gd name="T69" fmla="*/ 110970 h 358"/>
                <a:gd name="T70" fmla="*/ 290635 w 234"/>
                <a:gd name="T71" fmla="*/ 110970 h 358"/>
                <a:gd name="T72" fmla="*/ 198315 w 234"/>
                <a:gd name="T73" fmla="*/ 0 h 358"/>
                <a:gd name="T74" fmla="*/ 105996 w 234"/>
                <a:gd name="T75" fmla="*/ 110970 h 358"/>
                <a:gd name="T76" fmla="*/ 104287 w 234"/>
                <a:gd name="T77" fmla="*/ 110970 h 358"/>
                <a:gd name="T78" fmla="*/ 95738 w 234"/>
                <a:gd name="T79" fmla="*/ 143407 h 358"/>
                <a:gd name="T80" fmla="*/ 112835 w 234"/>
                <a:gd name="T81" fmla="*/ 170723 h 358"/>
                <a:gd name="T82" fmla="*/ 117963 w 234"/>
                <a:gd name="T83" fmla="*/ 169016 h 358"/>
                <a:gd name="T84" fmla="*/ 155575 w 234"/>
                <a:gd name="T85" fmla="*/ 233890 h 358"/>
                <a:gd name="T86" fmla="*/ 157285 w 234"/>
                <a:gd name="T87" fmla="*/ 242427 h 358"/>
                <a:gd name="T88" fmla="*/ 131640 w 234"/>
                <a:gd name="T89" fmla="*/ 256084 h 358"/>
                <a:gd name="T90" fmla="*/ 47869 w 234"/>
                <a:gd name="T91" fmla="*/ 288522 h 3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4" h="358">
                  <a:moveTo>
                    <a:pt x="28" y="169"/>
                  </a:moveTo>
                  <a:cubicBezTo>
                    <a:pt x="25" y="170"/>
                    <a:pt x="22" y="173"/>
                    <a:pt x="21" y="177"/>
                  </a:cubicBezTo>
                  <a:cubicBezTo>
                    <a:pt x="20" y="178"/>
                    <a:pt x="20" y="179"/>
                    <a:pt x="20" y="180"/>
                  </a:cubicBezTo>
                  <a:cubicBezTo>
                    <a:pt x="20" y="180"/>
                    <a:pt x="20" y="180"/>
                    <a:pt x="20" y="180"/>
                  </a:cubicBezTo>
                  <a:cubicBezTo>
                    <a:pt x="20" y="180"/>
                    <a:pt x="20" y="180"/>
                    <a:pt x="20" y="181"/>
                  </a:cubicBezTo>
                  <a:cubicBezTo>
                    <a:pt x="14" y="205"/>
                    <a:pt x="8" y="260"/>
                    <a:pt x="2" y="311"/>
                  </a:cubicBezTo>
                  <a:cubicBezTo>
                    <a:pt x="0" y="324"/>
                    <a:pt x="14" y="330"/>
                    <a:pt x="18" y="331"/>
                  </a:cubicBezTo>
                  <a:cubicBezTo>
                    <a:pt x="26" y="333"/>
                    <a:pt x="33" y="334"/>
                    <a:pt x="41" y="336"/>
                  </a:cubicBezTo>
                  <a:cubicBezTo>
                    <a:pt x="41" y="336"/>
                    <a:pt x="41" y="336"/>
                    <a:pt x="41" y="336"/>
                  </a:cubicBezTo>
                  <a:cubicBezTo>
                    <a:pt x="47" y="337"/>
                    <a:pt x="54" y="338"/>
                    <a:pt x="62" y="339"/>
                  </a:cubicBezTo>
                  <a:cubicBezTo>
                    <a:pt x="65" y="339"/>
                    <a:pt x="65" y="339"/>
                    <a:pt x="65" y="339"/>
                  </a:cubicBezTo>
                  <a:cubicBezTo>
                    <a:pt x="65" y="339"/>
                    <a:pt x="65" y="339"/>
                    <a:pt x="65" y="339"/>
                  </a:cubicBezTo>
                  <a:cubicBezTo>
                    <a:pt x="68" y="339"/>
                    <a:pt x="70" y="340"/>
                    <a:pt x="73" y="340"/>
                  </a:cubicBezTo>
                  <a:cubicBezTo>
                    <a:pt x="83" y="341"/>
                    <a:pt x="92" y="341"/>
                    <a:pt x="102" y="341"/>
                  </a:cubicBezTo>
                  <a:cubicBezTo>
                    <a:pt x="101" y="358"/>
                    <a:pt x="101" y="358"/>
                    <a:pt x="101" y="358"/>
                  </a:cubicBezTo>
                  <a:cubicBezTo>
                    <a:pt x="135" y="358"/>
                    <a:pt x="135" y="358"/>
                    <a:pt x="135" y="358"/>
                  </a:cubicBezTo>
                  <a:cubicBezTo>
                    <a:pt x="134" y="341"/>
                    <a:pt x="134" y="341"/>
                    <a:pt x="134" y="341"/>
                  </a:cubicBezTo>
                  <a:cubicBezTo>
                    <a:pt x="145" y="341"/>
                    <a:pt x="156" y="340"/>
                    <a:pt x="167" y="339"/>
                  </a:cubicBezTo>
                  <a:cubicBezTo>
                    <a:pt x="167" y="339"/>
                    <a:pt x="167" y="339"/>
                    <a:pt x="167" y="339"/>
                  </a:cubicBezTo>
                  <a:cubicBezTo>
                    <a:pt x="168" y="339"/>
                    <a:pt x="168" y="339"/>
                    <a:pt x="168" y="339"/>
                  </a:cubicBezTo>
                  <a:cubicBezTo>
                    <a:pt x="170" y="339"/>
                    <a:pt x="173" y="339"/>
                    <a:pt x="176" y="338"/>
                  </a:cubicBezTo>
                  <a:cubicBezTo>
                    <a:pt x="176" y="338"/>
                    <a:pt x="176" y="338"/>
                    <a:pt x="176" y="338"/>
                  </a:cubicBezTo>
                  <a:cubicBezTo>
                    <a:pt x="190" y="336"/>
                    <a:pt x="202" y="334"/>
                    <a:pt x="215" y="330"/>
                  </a:cubicBezTo>
                  <a:cubicBezTo>
                    <a:pt x="219" y="329"/>
                    <a:pt x="234" y="323"/>
                    <a:pt x="232" y="312"/>
                  </a:cubicBezTo>
                  <a:cubicBezTo>
                    <a:pt x="226" y="259"/>
                    <a:pt x="219" y="204"/>
                    <a:pt x="214" y="181"/>
                  </a:cubicBezTo>
                  <a:cubicBezTo>
                    <a:pt x="214" y="180"/>
                    <a:pt x="214" y="179"/>
                    <a:pt x="213" y="179"/>
                  </a:cubicBezTo>
                  <a:cubicBezTo>
                    <a:pt x="213" y="179"/>
                    <a:pt x="213" y="179"/>
                    <a:pt x="213" y="179"/>
                  </a:cubicBezTo>
                  <a:cubicBezTo>
                    <a:pt x="206" y="163"/>
                    <a:pt x="174" y="156"/>
                    <a:pt x="153" y="149"/>
                  </a:cubicBezTo>
                  <a:cubicBezTo>
                    <a:pt x="141" y="142"/>
                    <a:pt x="141" y="142"/>
                    <a:pt x="141" y="142"/>
                  </a:cubicBezTo>
                  <a:cubicBezTo>
                    <a:pt x="141" y="141"/>
                    <a:pt x="141" y="141"/>
                    <a:pt x="141" y="141"/>
                  </a:cubicBezTo>
                  <a:cubicBezTo>
                    <a:pt x="141" y="137"/>
                    <a:pt x="141" y="137"/>
                    <a:pt x="141" y="137"/>
                  </a:cubicBezTo>
                  <a:cubicBezTo>
                    <a:pt x="150" y="128"/>
                    <a:pt x="158" y="114"/>
                    <a:pt x="163" y="99"/>
                  </a:cubicBezTo>
                  <a:cubicBezTo>
                    <a:pt x="164" y="100"/>
                    <a:pt x="164" y="100"/>
                    <a:pt x="165" y="100"/>
                  </a:cubicBezTo>
                  <a:cubicBezTo>
                    <a:pt x="169" y="101"/>
                    <a:pt x="174" y="94"/>
                    <a:pt x="175" y="84"/>
                  </a:cubicBezTo>
                  <a:cubicBezTo>
                    <a:pt x="177" y="74"/>
                    <a:pt x="175" y="66"/>
                    <a:pt x="171" y="65"/>
                  </a:cubicBezTo>
                  <a:cubicBezTo>
                    <a:pt x="171" y="65"/>
                    <a:pt x="170" y="65"/>
                    <a:pt x="170" y="65"/>
                  </a:cubicBezTo>
                  <a:cubicBezTo>
                    <a:pt x="172" y="31"/>
                    <a:pt x="158" y="0"/>
                    <a:pt x="116" y="0"/>
                  </a:cubicBezTo>
                  <a:cubicBezTo>
                    <a:pt x="74" y="0"/>
                    <a:pt x="60" y="31"/>
                    <a:pt x="62" y="65"/>
                  </a:cubicBezTo>
                  <a:cubicBezTo>
                    <a:pt x="61" y="65"/>
                    <a:pt x="61" y="65"/>
                    <a:pt x="61" y="65"/>
                  </a:cubicBezTo>
                  <a:cubicBezTo>
                    <a:pt x="57" y="66"/>
                    <a:pt x="55" y="74"/>
                    <a:pt x="56" y="84"/>
                  </a:cubicBezTo>
                  <a:cubicBezTo>
                    <a:pt x="58" y="94"/>
                    <a:pt x="63" y="101"/>
                    <a:pt x="66" y="100"/>
                  </a:cubicBezTo>
                  <a:cubicBezTo>
                    <a:pt x="67" y="100"/>
                    <a:pt x="68" y="100"/>
                    <a:pt x="69" y="99"/>
                  </a:cubicBezTo>
                  <a:cubicBezTo>
                    <a:pt x="74" y="114"/>
                    <a:pt x="82" y="128"/>
                    <a:pt x="91" y="137"/>
                  </a:cubicBezTo>
                  <a:cubicBezTo>
                    <a:pt x="92" y="142"/>
                    <a:pt x="92" y="142"/>
                    <a:pt x="92" y="142"/>
                  </a:cubicBezTo>
                  <a:cubicBezTo>
                    <a:pt x="77" y="150"/>
                    <a:pt x="77" y="150"/>
                    <a:pt x="77" y="150"/>
                  </a:cubicBezTo>
                  <a:cubicBezTo>
                    <a:pt x="60" y="156"/>
                    <a:pt x="39" y="161"/>
                    <a:pt x="28" y="169"/>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3" name="Freeform 36"/>
            <p:cNvSpPr>
              <a:spLocks/>
            </p:cNvSpPr>
            <p:nvPr/>
          </p:nvSpPr>
          <p:spPr bwMode="auto">
            <a:xfrm>
              <a:off x="3219450" y="2473325"/>
              <a:ext cx="139700" cy="301625"/>
            </a:xfrm>
            <a:custGeom>
              <a:avLst/>
              <a:gdLst>
                <a:gd name="T0" fmla="*/ 0 w 82"/>
                <a:gd name="T1" fmla="*/ 32378 h 177"/>
                <a:gd name="T2" fmla="*/ 105627 w 82"/>
                <a:gd name="T3" fmla="*/ 32378 h 177"/>
                <a:gd name="T4" fmla="*/ 136293 w 82"/>
                <a:gd name="T5" fmla="*/ 255614 h 177"/>
                <a:gd name="T6" fmla="*/ 107330 w 82"/>
                <a:gd name="T7" fmla="*/ 286288 h 177"/>
                <a:gd name="T8" fmla="*/ 25555 w 82"/>
                <a:gd name="T9" fmla="*/ 301625 h 177"/>
                <a:gd name="T10" fmla="*/ 0 w 82"/>
                <a:gd name="T11" fmla="*/ 32378 h 177"/>
                <a:gd name="T12" fmla="*/ 0 w 82"/>
                <a:gd name="T13" fmla="*/ 32378 h 1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177">
                  <a:moveTo>
                    <a:pt x="0" y="19"/>
                  </a:moveTo>
                  <a:cubicBezTo>
                    <a:pt x="24" y="13"/>
                    <a:pt x="58" y="0"/>
                    <a:pt x="62" y="19"/>
                  </a:cubicBezTo>
                  <a:cubicBezTo>
                    <a:pt x="67" y="42"/>
                    <a:pt x="74" y="97"/>
                    <a:pt x="80" y="150"/>
                  </a:cubicBezTo>
                  <a:cubicBezTo>
                    <a:pt x="82" y="161"/>
                    <a:pt x="67" y="167"/>
                    <a:pt x="63" y="168"/>
                  </a:cubicBezTo>
                  <a:cubicBezTo>
                    <a:pt x="47" y="173"/>
                    <a:pt x="33" y="175"/>
                    <a:pt x="15" y="177"/>
                  </a:cubicBezTo>
                  <a:cubicBezTo>
                    <a:pt x="0" y="19"/>
                    <a:pt x="0" y="19"/>
                    <a:pt x="0" y="19"/>
                  </a:cubicBezTo>
                  <a:cubicBezTo>
                    <a:pt x="0" y="19"/>
                    <a:pt x="0" y="19"/>
                    <a:pt x="0" y="19"/>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4" name="Freeform 37"/>
            <p:cNvSpPr>
              <a:spLocks/>
            </p:cNvSpPr>
            <p:nvPr/>
          </p:nvSpPr>
          <p:spPr bwMode="auto">
            <a:xfrm>
              <a:off x="2959100" y="2465388"/>
              <a:ext cx="134938" cy="309563"/>
            </a:xfrm>
            <a:custGeom>
              <a:avLst/>
              <a:gdLst>
                <a:gd name="T0" fmla="*/ 134938 w 79"/>
                <a:gd name="T1" fmla="*/ 40821 h 182"/>
                <a:gd name="T2" fmla="*/ 34162 w 79"/>
                <a:gd name="T3" fmla="*/ 40821 h 182"/>
                <a:gd name="T4" fmla="*/ 3416 w 79"/>
                <a:gd name="T5" fmla="*/ 261938 h 182"/>
                <a:gd name="T6" fmla="*/ 30745 w 79"/>
                <a:gd name="T7" fmla="*/ 295956 h 182"/>
                <a:gd name="T8" fmla="*/ 111025 w 79"/>
                <a:gd name="T9" fmla="*/ 309563 h 182"/>
                <a:gd name="T10" fmla="*/ 134938 w 79"/>
                <a:gd name="T11" fmla="*/ 40821 h 182"/>
                <a:gd name="T12" fmla="*/ 134938 w 79"/>
                <a:gd name="T13" fmla="*/ 40821 h 1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82">
                  <a:moveTo>
                    <a:pt x="79" y="24"/>
                  </a:moveTo>
                  <a:cubicBezTo>
                    <a:pt x="49" y="17"/>
                    <a:pt x="25" y="0"/>
                    <a:pt x="20" y="24"/>
                  </a:cubicBezTo>
                  <a:cubicBezTo>
                    <a:pt x="14" y="48"/>
                    <a:pt x="8" y="103"/>
                    <a:pt x="2" y="154"/>
                  </a:cubicBezTo>
                  <a:cubicBezTo>
                    <a:pt x="0" y="167"/>
                    <a:pt x="14" y="173"/>
                    <a:pt x="18" y="174"/>
                  </a:cubicBezTo>
                  <a:cubicBezTo>
                    <a:pt x="34" y="178"/>
                    <a:pt x="47" y="180"/>
                    <a:pt x="65" y="182"/>
                  </a:cubicBezTo>
                  <a:cubicBezTo>
                    <a:pt x="79" y="24"/>
                    <a:pt x="79" y="24"/>
                    <a:pt x="79" y="24"/>
                  </a:cubicBezTo>
                  <a:cubicBezTo>
                    <a:pt x="79" y="24"/>
                    <a:pt x="79" y="24"/>
                    <a:pt x="79" y="24"/>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5" name="Freeform 38"/>
            <p:cNvSpPr>
              <a:spLocks/>
            </p:cNvSpPr>
            <p:nvPr/>
          </p:nvSpPr>
          <p:spPr bwMode="auto">
            <a:xfrm>
              <a:off x="3054350" y="2770188"/>
              <a:ext cx="206375" cy="12700"/>
            </a:xfrm>
            <a:custGeom>
              <a:avLst/>
              <a:gdLst>
                <a:gd name="T0" fmla="*/ 1706 w 121"/>
                <a:gd name="T1" fmla="*/ 0 h 7"/>
                <a:gd name="T2" fmla="*/ 0 w 121"/>
                <a:gd name="T3" fmla="*/ 3629 h 7"/>
                <a:gd name="T4" fmla="*/ 206375 w 121"/>
                <a:gd name="T5" fmla="*/ 3629 h 7"/>
                <a:gd name="T6" fmla="*/ 204669 w 121"/>
                <a:gd name="T7" fmla="*/ 0 h 7"/>
                <a:gd name="T8" fmla="*/ 1706 w 121"/>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7">
                  <a:moveTo>
                    <a:pt x="1" y="0"/>
                  </a:moveTo>
                  <a:cubicBezTo>
                    <a:pt x="0" y="2"/>
                    <a:pt x="0" y="2"/>
                    <a:pt x="0" y="2"/>
                  </a:cubicBezTo>
                  <a:cubicBezTo>
                    <a:pt x="37" y="7"/>
                    <a:pt x="83" y="7"/>
                    <a:pt x="121" y="2"/>
                  </a:cubicBezTo>
                  <a:cubicBezTo>
                    <a:pt x="120" y="1"/>
                    <a:pt x="120" y="1"/>
                    <a:pt x="120" y="0"/>
                  </a:cubicBezTo>
                  <a:lnTo>
                    <a:pt x="1"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6" name="Freeform 39"/>
            <p:cNvSpPr>
              <a:spLocks/>
            </p:cNvSpPr>
            <p:nvPr/>
          </p:nvSpPr>
          <p:spPr bwMode="auto">
            <a:xfrm>
              <a:off x="2994025" y="2438400"/>
              <a:ext cx="330200" cy="344488"/>
            </a:xfrm>
            <a:custGeom>
              <a:avLst/>
              <a:gdLst>
                <a:gd name="T0" fmla="*/ 35928 w 193"/>
                <a:gd name="T1" fmla="*/ 332491 h 201"/>
                <a:gd name="T2" fmla="*/ 0 w 193"/>
                <a:gd name="T3" fmla="*/ 65127 h 201"/>
                <a:gd name="T4" fmla="*/ 130027 w 193"/>
                <a:gd name="T5" fmla="*/ 0 h 201"/>
                <a:gd name="T6" fmla="*/ 164245 w 193"/>
                <a:gd name="T7" fmla="*/ 11997 h 201"/>
                <a:gd name="T8" fmla="*/ 198462 w 193"/>
                <a:gd name="T9" fmla="*/ 0 h 201"/>
                <a:gd name="T10" fmla="*/ 330200 w 193"/>
                <a:gd name="T11" fmla="*/ 63413 h 201"/>
                <a:gd name="T12" fmla="*/ 292561 w 193"/>
                <a:gd name="T13" fmla="*/ 332491 h 201"/>
                <a:gd name="T14" fmla="*/ 35928 w 193"/>
                <a:gd name="T15" fmla="*/ 332491 h 2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3" h="201">
                  <a:moveTo>
                    <a:pt x="21" y="194"/>
                  </a:moveTo>
                  <a:cubicBezTo>
                    <a:pt x="29" y="170"/>
                    <a:pt x="10" y="58"/>
                    <a:pt x="0" y="38"/>
                  </a:cubicBezTo>
                  <a:cubicBezTo>
                    <a:pt x="6" y="17"/>
                    <a:pt x="61" y="12"/>
                    <a:pt x="76" y="0"/>
                  </a:cubicBezTo>
                  <a:cubicBezTo>
                    <a:pt x="83" y="6"/>
                    <a:pt x="88" y="7"/>
                    <a:pt x="96" y="7"/>
                  </a:cubicBezTo>
                  <a:cubicBezTo>
                    <a:pt x="103" y="7"/>
                    <a:pt x="109" y="6"/>
                    <a:pt x="116" y="0"/>
                  </a:cubicBezTo>
                  <a:cubicBezTo>
                    <a:pt x="127" y="9"/>
                    <a:pt x="184" y="15"/>
                    <a:pt x="193" y="37"/>
                  </a:cubicBezTo>
                  <a:cubicBezTo>
                    <a:pt x="182" y="60"/>
                    <a:pt x="162" y="172"/>
                    <a:pt x="171" y="194"/>
                  </a:cubicBezTo>
                  <a:cubicBezTo>
                    <a:pt x="134" y="201"/>
                    <a:pt x="59" y="201"/>
                    <a:pt x="21" y="194"/>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7" name="Freeform 40"/>
            <p:cNvSpPr>
              <a:spLocks/>
            </p:cNvSpPr>
            <p:nvPr/>
          </p:nvSpPr>
          <p:spPr bwMode="auto">
            <a:xfrm>
              <a:off x="3089275" y="2438400"/>
              <a:ext cx="134938" cy="268288"/>
            </a:xfrm>
            <a:custGeom>
              <a:avLst/>
              <a:gdLst>
                <a:gd name="T0" fmla="*/ 3175 w 85"/>
                <a:gd name="T1" fmla="*/ 17463 h 169"/>
                <a:gd name="T2" fmla="*/ 0 w 85"/>
                <a:gd name="T3" fmla="*/ 98425 h 169"/>
                <a:gd name="T4" fmla="*/ 68263 w 85"/>
                <a:gd name="T5" fmla="*/ 268288 h 169"/>
                <a:gd name="T6" fmla="*/ 134938 w 85"/>
                <a:gd name="T7" fmla="*/ 98425 h 169"/>
                <a:gd name="T8" fmla="*/ 130175 w 85"/>
                <a:gd name="T9" fmla="*/ 15875 h 169"/>
                <a:gd name="T10" fmla="*/ 103188 w 85"/>
                <a:gd name="T11" fmla="*/ 0 h 169"/>
                <a:gd name="T12" fmla="*/ 34925 w 85"/>
                <a:gd name="T13" fmla="*/ 0 h 169"/>
                <a:gd name="T14" fmla="*/ 3175 w 85"/>
                <a:gd name="T15" fmla="*/ 17463 h 1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 h="169">
                  <a:moveTo>
                    <a:pt x="2" y="11"/>
                  </a:moveTo>
                  <a:lnTo>
                    <a:pt x="0" y="62"/>
                  </a:lnTo>
                  <a:lnTo>
                    <a:pt x="43" y="169"/>
                  </a:lnTo>
                  <a:lnTo>
                    <a:pt x="85" y="62"/>
                  </a:lnTo>
                  <a:lnTo>
                    <a:pt x="82" y="10"/>
                  </a:lnTo>
                  <a:lnTo>
                    <a:pt x="65" y="0"/>
                  </a:lnTo>
                  <a:lnTo>
                    <a:pt x="22" y="0"/>
                  </a:lnTo>
                  <a:lnTo>
                    <a:pt x="2" y="11"/>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8" name="Rectangle 41"/>
            <p:cNvSpPr>
              <a:spLocks noChangeArrowheads="1"/>
            </p:cNvSpPr>
            <p:nvPr/>
          </p:nvSpPr>
          <p:spPr bwMode="auto">
            <a:xfrm>
              <a:off x="3124200" y="2409825"/>
              <a:ext cx="66675" cy="69850"/>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349" name="Freeform 42"/>
            <p:cNvSpPr>
              <a:spLocks/>
            </p:cNvSpPr>
            <p:nvPr/>
          </p:nvSpPr>
          <p:spPr bwMode="auto">
            <a:xfrm>
              <a:off x="3140075" y="2474913"/>
              <a:ext cx="33338" cy="47625"/>
            </a:xfrm>
            <a:custGeom>
              <a:avLst/>
              <a:gdLst>
                <a:gd name="T0" fmla="*/ 28074 w 19"/>
                <a:gd name="T1" fmla="*/ 47625 h 28"/>
                <a:gd name="T2" fmla="*/ 33338 w 19"/>
                <a:gd name="T3" fmla="*/ 39121 h 28"/>
                <a:gd name="T4" fmla="*/ 17546 w 19"/>
                <a:gd name="T5" fmla="*/ 0 h 28"/>
                <a:gd name="T6" fmla="*/ 0 w 19"/>
                <a:gd name="T7" fmla="*/ 37420 h 28"/>
                <a:gd name="T8" fmla="*/ 5264 w 19"/>
                <a:gd name="T9" fmla="*/ 47625 h 28"/>
                <a:gd name="T10" fmla="*/ 28074 w 19"/>
                <a:gd name="T11" fmla="*/ 47625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8">
                  <a:moveTo>
                    <a:pt x="16" y="28"/>
                  </a:moveTo>
                  <a:cubicBezTo>
                    <a:pt x="19" y="23"/>
                    <a:pt x="19" y="23"/>
                    <a:pt x="19" y="23"/>
                  </a:cubicBezTo>
                  <a:cubicBezTo>
                    <a:pt x="10" y="0"/>
                    <a:pt x="10" y="0"/>
                    <a:pt x="10" y="0"/>
                  </a:cubicBezTo>
                  <a:cubicBezTo>
                    <a:pt x="0" y="22"/>
                    <a:pt x="0" y="22"/>
                    <a:pt x="0" y="22"/>
                  </a:cubicBezTo>
                  <a:cubicBezTo>
                    <a:pt x="3" y="28"/>
                    <a:pt x="3" y="28"/>
                    <a:pt x="3" y="28"/>
                  </a:cubicBezTo>
                  <a:cubicBezTo>
                    <a:pt x="8" y="28"/>
                    <a:pt x="12" y="28"/>
                    <a:pt x="16" y="28"/>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0" name="Freeform 43"/>
            <p:cNvSpPr>
              <a:spLocks/>
            </p:cNvSpPr>
            <p:nvPr/>
          </p:nvSpPr>
          <p:spPr bwMode="auto">
            <a:xfrm>
              <a:off x="3103563" y="2438400"/>
              <a:ext cx="53975" cy="101600"/>
            </a:xfrm>
            <a:custGeom>
              <a:avLst/>
              <a:gdLst>
                <a:gd name="T0" fmla="*/ 20638 w 34"/>
                <a:gd name="T1" fmla="*/ 0 h 64"/>
                <a:gd name="T2" fmla="*/ 53975 w 34"/>
                <a:gd name="T3" fmla="*/ 36513 h 64"/>
                <a:gd name="T4" fmla="*/ 28575 w 34"/>
                <a:gd name="T5" fmla="*/ 101600 h 64"/>
                <a:gd name="T6" fmla="*/ 0 w 34"/>
                <a:gd name="T7" fmla="*/ 14288 h 64"/>
                <a:gd name="T8" fmla="*/ 20638 w 34"/>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64">
                  <a:moveTo>
                    <a:pt x="13" y="0"/>
                  </a:moveTo>
                  <a:lnTo>
                    <a:pt x="34" y="23"/>
                  </a:lnTo>
                  <a:lnTo>
                    <a:pt x="18" y="64"/>
                  </a:lnTo>
                  <a:lnTo>
                    <a:pt x="0" y="9"/>
                  </a:lnTo>
                  <a:lnTo>
                    <a:pt x="13"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1" name="Freeform 44"/>
            <p:cNvSpPr>
              <a:spLocks/>
            </p:cNvSpPr>
            <p:nvPr/>
          </p:nvSpPr>
          <p:spPr bwMode="auto">
            <a:xfrm>
              <a:off x="3055938" y="2451100"/>
              <a:ext cx="101600" cy="255588"/>
            </a:xfrm>
            <a:custGeom>
              <a:avLst/>
              <a:gdLst>
                <a:gd name="T0" fmla="*/ 47625 w 64"/>
                <a:gd name="T1" fmla="*/ 0 h 161"/>
                <a:gd name="T2" fmla="*/ 101600 w 64"/>
                <a:gd name="T3" fmla="*/ 255588 h 161"/>
                <a:gd name="T4" fmla="*/ 12700 w 64"/>
                <a:gd name="T5" fmla="*/ 115888 h 161"/>
                <a:gd name="T6" fmla="*/ 25400 w 64"/>
                <a:gd name="T7" fmla="*/ 90488 h 161"/>
                <a:gd name="T8" fmla="*/ 0 w 64"/>
                <a:gd name="T9" fmla="*/ 69850 h 161"/>
                <a:gd name="T10" fmla="*/ 33338 w 64"/>
                <a:gd name="T11" fmla="*/ 6350 h 161"/>
                <a:gd name="T12" fmla="*/ 47625 w 64"/>
                <a:gd name="T13" fmla="*/ 0 h 1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161">
                  <a:moveTo>
                    <a:pt x="30" y="0"/>
                  </a:moveTo>
                  <a:lnTo>
                    <a:pt x="64" y="161"/>
                  </a:lnTo>
                  <a:lnTo>
                    <a:pt x="8" y="73"/>
                  </a:lnTo>
                  <a:lnTo>
                    <a:pt x="16" y="57"/>
                  </a:lnTo>
                  <a:lnTo>
                    <a:pt x="0" y="44"/>
                  </a:lnTo>
                  <a:lnTo>
                    <a:pt x="21" y="4"/>
                  </a:lnTo>
                  <a:lnTo>
                    <a:pt x="30"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2" name="Freeform 45"/>
            <p:cNvSpPr>
              <a:spLocks/>
            </p:cNvSpPr>
            <p:nvPr/>
          </p:nvSpPr>
          <p:spPr bwMode="auto">
            <a:xfrm>
              <a:off x="3157538" y="2438400"/>
              <a:ext cx="53975" cy="101600"/>
            </a:xfrm>
            <a:custGeom>
              <a:avLst/>
              <a:gdLst>
                <a:gd name="T0" fmla="*/ 34925 w 34"/>
                <a:gd name="T1" fmla="*/ 0 h 64"/>
                <a:gd name="T2" fmla="*/ 0 w 34"/>
                <a:gd name="T3" fmla="*/ 36513 h 64"/>
                <a:gd name="T4" fmla="*/ 23813 w 34"/>
                <a:gd name="T5" fmla="*/ 101600 h 64"/>
                <a:gd name="T6" fmla="*/ 53975 w 34"/>
                <a:gd name="T7" fmla="*/ 12700 h 64"/>
                <a:gd name="T8" fmla="*/ 34925 w 34"/>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64">
                  <a:moveTo>
                    <a:pt x="22" y="0"/>
                  </a:moveTo>
                  <a:lnTo>
                    <a:pt x="0" y="23"/>
                  </a:lnTo>
                  <a:lnTo>
                    <a:pt x="15" y="64"/>
                  </a:lnTo>
                  <a:lnTo>
                    <a:pt x="34" y="8"/>
                  </a:lnTo>
                  <a:lnTo>
                    <a:pt x="22"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3" name="Freeform 46"/>
            <p:cNvSpPr>
              <a:spLocks/>
            </p:cNvSpPr>
            <p:nvPr/>
          </p:nvSpPr>
          <p:spPr bwMode="auto">
            <a:xfrm>
              <a:off x="3135313" y="2546350"/>
              <a:ext cx="44450" cy="160338"/>
            </a:xfrm>
            <a:custGeom>
              <a:avLst/>
              <a:gdLst>
                <a:gd name="T0" fmla="*/ 11113 w 28"/>
                <a:gd name="T1" fmla="*/ 0 h 101"/>
                <a:gd name="T2" fmla="*/ 33338 w 28"/>
                <a:gd name="T3" fmla="*/ 0 h 101"/>
                <a:gd name="T4" fmla="*/ 44450 w 28"/>
                <a:gd name="T5" fmla="*/ 109538 h 101"/>
                <a:gd name="T6" fmla="*/ 22225 w 28"/>
                <a:gd name="T7" fmla="*/ 160338 h 101"/>
                <a:gd name="T8" fmla="*/ 0 w 28"/>
                <a:gd name="T9" fmla="*/ 109538 h 101"/>
                <a:gd name="T10" fmla="*/ 11113 w 28"/>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101">
                  <a:moveTo>
                    <a:pt x="7" y="0"/>
                  </a:moveTo>
                  <a:lnTo>
                    <a:pt x="21" y="0"/>
                  </a:lnTo>
                  <a:lnTo>
                    <a:pt x="28" y="69"/>
                  </a:lnTo>
                  <a:lnTo>
                    <a:pt x="14" y="101"/>
                  </a:lnTo>
                  <a:lnTo>
                    <a:pt x="0" y="69"/>
                  </a:lnTo>
                  <a:lnTo>
                    <a:pt x="7"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4" name="Freeform 47"/>
            <p:cNvSpPr>
              <a:spLocks/>
            </p:cNvSpPr>
            <p:nvPr/>
          </p:nvSpPr>
          <p:spPr bwMode="auto">
            <a:xfrm>
              <a:off x="3103563" y="2438400"/>
              <a:ext cx="53975" cy="85725"/>
            </a:xfrm>
            <a:custGeom>
              <a:avLst/>
              <a:gdLst>
                <a:gd name="T0" fmla="*/ 20638 w 34"/>
                <a:gd name="T1" fmla="*/ 0 h 54"/>
                <a:gd name="T2" fmla="*/ 53975 w 34"/>
                <a:gd name="T3" fmla="*/ 36513 h 54"/>
                <a:gd name="T4" fmla="*/ 28575 w 34"/>
                <a:gd name="T5" fmla="*/ 85725 h 54"/>
                <a:gd name="T6" fmla="*/ 0 w 34"/>
                <a:gd name="T7" fmla="*/ 14288 h 54"/>
                <a:gd name="T8" fmla="*/ 20638 w 34"/>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54">
                  <a:moveTo>
                    <a:pt x="13" y="0"/>
                  </a:moveTo>
                  <a:lnTo>
                    <a:pt x="34" y="23"/>
                  </a:lnTo>
                  <a:lnTo>
                    <a:pt x="18" y="54"/>
                  </a:lnTo>
                  <a:lnTo>
                    <a:pt x="0" y="9"/>
                  </a:lnTo>
                  <a:lnTo>
                    <a:pt x="13"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5" name="Freeform 48"/>
            <p:cNvSpPr>
              <a:spLocks/>
            </p:cNvSpPr>
            <p:nvPr/>
          </p:nvSpPr>
          <p:spPr bwMode="auto">
            <a:xfrm>
              <a:off x="3065463" y="2451100"/>
              <a:ext cx="92075" cy="255588"/>
            </a:xfrm>
            <a:custGeom>
              <a:avLst/>
              <a:gdLst>
                <a:gd name="T0" fmla="*/ 38100 w 58"/>
                <a:gd name="T1" fmla="*/ 0 h 161"/>
                <a:gd name="T2" fmla="*/ 92075 w 58"/>
                <a:gd name="T3" fmla="*/ 255588 h 161"/>
                <a:gd name="T4" fmla="*/ 12700 w 58"/>
                <a:gd name="T5" fmla="*/ 104775 h 161"/>
                <a:gd name="T6" fmla="*/ 23813 w 58"/>
                <a:gd name="T7" fmla="*/ 85725 h 161"/>
                <a:gd name="T8" fmla="*/ 0 w 58"/>
                <a:gd name="T9" fmla="*/ 65088 h 161"/>
                <a:gd name="T10" fmla="*/ 23813 w 58"/>
                <a:gd name="T11" fmla="*/ 6350 h 161"/>
                <a:gd name="T12" fmla="*/ 38100 w 58"/>
                <a:gd name="T13" fmla="*/ 0 h 1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161">
                  <a:moveTo>
                    <a:pt x="24" y="0"/>
                  </a:moveTo>
                  <a:lnTo>
                    <a:pt x="58" y="161"/>
                  </a:lnTo>
                  <a:lnTo>
                    <a:pt x="8" y="66"/>
                  </a:lnTo>
                  <a:lnTo>
                    <a:pt x="15" y="54"/>
                  </a:lnTo>
                  <a:lnTo>
                    <a:pt x="0" y="41"/>
                  </a:lnTo>
                  <a:lnTo>
                    <a:pt x="15" y="4"/>
                  </a:lnTo>
                  <a:lnTo>
                    <a:pt x="24"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 name="Freeform 49"/>
            <p:cNvSpPr>
              <a:spLocks/>
            </p:cNvSpPr>
            <p:nvPr/>
          </p:nvSpPr>
          <p:spPr bwMode="auto">
            <a:xfrm>
              <a:off x="3157538" y="2449513"/>
              <a:ext cx="101600" cy="257175"/>
            </a:xfrm>
            <a:custGeom>
              <a:avLst/>
              <a:gdLst>
                <a:gd name="T0" fmla="*/ 55563 w 64"/>
                <a:gd name="T1" fmla="*/ 0 h 162"/>
                <a:gd name="T2" fmla="*/ 0 w 64"/>
                <a:gd name="T3" fmla="*/ 257175 h 162"/>
                <a:gd name="T4" fmla="*/ 87313 w 64"/>
                <a:gd name="T5" fmla="*/ 117475 h 162"/>
                <a:gd name="T6" fmla="*/ 77788 w 64"/>
                <a:gd name="T7" fmla="*/ 92075 h 162"/>
                <a:gd name="T8" fmla="*/ 101600 w 64"/>
                <a:gd name="T9" fmla="*/ 71438 h 162"/>
                <a:gd name="T10" fmla="*/ 73025 w 64"/>
                <a:gd name="T11" fmla="*/ 9525 h 162"/>
                <a:gd name="T12" fmla="*/ 55563 w 64"/>
                <a:gd name="T13" fmla="*/ 0 h 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162">
                  <a:moveTo>
                    <a:pt x="35" y="0"/>
                  </a:moveTo>
                  <a:lnTo>
                    <a:pt x="0" y="162"/>
                  </a:lnTo>
                  <a:lnTo>
                    <a:pt x="55" y="74"/>
                  </a:lnTo>
                  <a:lnTo>
                    <a:pt x="49" y="58"/>
                  </a:lnTo>
                  <a:lnTo>
                    <a:pt x="64" y="45"/>
                  </a:lnTo>
                  <a:lnTo>
                    <a:pt x="46" y="6"/>
                  </a:lnTo>
                  <a:lnTo>
                    <a:pt x="35"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7" name="Freeform 50"/>
            <p:cNvSpPr>
              <a:spLocks/>
            </p:cNvSpPr>
            <p:nvPr/>
          </p:nvSpPr>
          <p:spPr bwMode="auto">
            <a:xfrm>
              <a:off x="3157538" y="2449513"/>
              <a:ext cx="92075" cy="257175"/>
            </a:xfrm>
            <a:custGeom>
              <a:avLst/>
              <a:gdLst>
                <a:gd name="T0" fmla="*/ 55563 w 58"/>
                <a:gd name="T1" fmla="*/ 0 h 162"/>
                <a:gd name="T2" fmla="*/ 0 w 58"/>
                <a:gd name="T3" fmla="*/ 257175 h 162"/>
                <a:gd name="T4" fmla="*/ 79375 w 58"/>
                <a:gd name="T5" fmla="*/ 106363 h 162"/>
                <a:gd name="T6" fmla="*/ 66675 w 58"/>
                <a:gd name="T7" fmla="*/ 87313 h 162"/>
                <a:gd name="T8" fmla="*/ 92075 w 58"/>
                <a:gd name="T9" fmla="*/ 66675 h 162"/>
                <a:gd name="T10" fmla="*/ 73025 w 58"/>
                <a:gd name="T11" fmla="*/ 9525 h 162"/>
                <a:gd name="T12" fmla="*/ 55563 w 58"/>
                <a:gd name="T13" fmla="*/ 0 h 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162">
                  <a:moveTo>
                    <a:pt x="35" y="0"/>
                  </a:moveTo>
                  <a:lnTo>
                    <a:pt x="0" y="162"/>
                  </a:lnTo>
                  <a:lnTo>
                    <a:pt x="50" y="67"/>
                  </a:lnTo>
                  <a:lnTo>
                    <a:pt x="42" y="55"/>
                  </a:lnTo>
                  <a:lnTo>
                    <a:pt x="58" y="42"/>
                  </a:lnTo>
                  <a:lnTo>
                    <a:pt x="46" y="6"/>
                  </a:lnTo>
                  <a:lnTo>
                    <a:pt x="35"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8" name="Freeform 51"/>
            <p:cNvSpPr>
              <a:spLocks/>
            </p:cNvSpPr>
            <p:nvPr/>
          </p:nvSpPr>
          <p:spPr bwMode="auto">
            <a:xfrm>
              <a:off x="3157538" y="2438400"/>
              <a:ext cx="53975" cy="85725"/>
            </a:xfrm>
            <a:custGeom>
              <a:avLst/>
              <a:gdLst>
                <a:gd name="T0" fmla="*/ 34925 w 34"/>
                <a:gd name="T1" fmla="*/ 0 h 54"/>
                <a:gd name="T2" fmla="*/ 0 w 34"/>
                <a:gd name="T3" fmla="*/ 36513 h 54"/>
                <a:gd name="T4" fmla="*/ 23813 w 34"/>
                <a:gd name="T5" fmla="*/ 85725 h 54"/>
                <a:gd name="T6" fmla="*/ 53975 w 34"/>
                <a:gd name="T7" fmla="*/ 12700 h 54"/>
                <a:gd name="T8" fmla="*/ 34925 w 34"/>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54">
                  <a:moveTo>
                    <a:pt x="22" y="0"/>
                  </a:moveTo>
                  <a:lnTo>
                    <a:pt x="0" y="23"/>
                  </a:lnTo>
                  <a:lnTo>
                    <a:pt x="15" y="54"/>
                  </a:lnTo>
                  <a:lnTo>
                    <a:pt x="34" y="8"/>
                  </a:lnTo>
                  <a:lnTo>
                    <a:pt x="22"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9" name="Freeform 52"/>
            <p:cNvSpPr>
              <a:spLocks/>
            </p:cNvSpPr>
            <p:nvPr/>
          </p:nvSpPr>
          <p:spPr bwMode="auto">
            <a:xfrm>
              <a:off x="3140075" y="2520950"/>
              <a:ext cx="33338" cy="26988"/>
            </a:xfrm>
            <a:custGeom>
              <a:avLst/>
              <a:gdLst>
                <a:gd name="T0" fmla="*/ 5264 w 19"/>
                <a:gd name="T1" fmla="*/ 0 h 16"/>
                <a:gd name="T2" fmla="*/ 28074 w 19"/>
                <a:gd name="T3" fmla="*/ 0 h 16"/>
                <a:gd name="T4" fmla="*/ 28074 w 19"/>
                <a:gd name="T5" fmla="*/ 26988 h 16"/>
                <a:gd name="T6" fmla="*/ 5264 w 19"/>
                <a:gd name="T7" fmla="*/ 26988 h 16"/>
                <a:gd name="T8" fmla="*/ 5264 w 19"/>
                <a:gd name="T9" fmla="*/ 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6">
                  <a:moveTo>
                    <a:pt x="3" y="0"/>
                  </a:moveTo>
                  <a:cubicBezTo>
                    <a:pt x="16" y="0"/>
                    <a:pt x="16" y="0"/>
                    <a:pt x="16" y="0"/>
                  </a:cubicBezTo>
                  <a:cubicBezTo>
                    <a:pt x="19" y="6"/>
                    <a:pt x="19" y="11"/>
                    <a:pt x="16" y="16"/>
                  </a:cubicBezTo>
                  <a:cubicBezTo>
                    <a:pt x="3" y="16"/>
                    <a:pt x="3" y="16"/>
                    <a:pt x="3" y="16"/>
                  </a:cubicBezTo>
                  <a:cubicBezTo>
                    <a:pt x="1" y="11"/>
                    <a:pt x="0" y="6"/>
                    <a:pt x="3"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0" name="Freeform 53"/>
            <p:cNvSpPr>
              <a:spLocks/>
            </p:cNvSpPr>
            <p:nvPr/>
          </p:nvSpPr>
          <p:spPr bwMode="auto">
            <a:xfrm>
              <a:off x="3154363" y="2705100"/>
              <a:ext cx="7938" cy="76200"/>
            </a:xfrm>
            <a:custGeom>
              <a:avLst/>
              <a:gdLst>
                <a:gd name="T0" fmla="*/ 0 w 5"/>
                <a:gd name="T1" fmla="*/ 76200 h 44"/>
                <a:gd name="T2" fmla="*/ 3175 w 5"/>
                <a:gd name="T3" fmla="*/ 0 h 44"/>
                <a:gd name="T4" fmla="*/ 7938 w 5"/>
                <a:gd name="T5" fmla="*/ 76200 h 44"/>
                <a:gd name="T6" fmla="*/ 0 w 5"/>
                <a:gd name="T7" fmla="*/ 76200 h 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44">
                  <a:moveTo>
                    <a:pt x="0" y="44"/>
                  </a:moveTo>
                  <a:cubicBezTo>
                    <a:pt x="0" y="33"/>
                    <a:pt x="1" y="19"/>
                    <a:pt x="2" y="0"/>
                  </a:cubicBezTo>
                  <a:cubicBezTo>
                    <a:pt x="4" y="19"/>
                    <a:pt x="5" y="33"/>
                    <a:pt x="5" y="44"/>
                  </a:cubicBezTo>
                  <a:cubicBezTo>
                    <a:pt x="3" y="44"/>
                    <a:pt x="1" y="44"/>
                    <a:pt x="0" y="44"/>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1" name="Freeform 54"/>
            <p:cNvSpPr>
              <a:spLocks/>
            </p:cNvSpPr>
            <p:nvPr/>
          </p:nvSpPr>
          <p:spPr bwMode="auto">
            <a:xfrm>
              <a:off x="3082925" y="2441575"/>
              <a:ext cx="150813" cy="263525"/>
            </a:xfrm>
            <a:custGeom>
              <a:avLst/>
              <a:gdLst>
                <a:gd name="T0" fmla="*/ 0 w 95"/>
                <a:gd name="T1" fmla="*/ 15875 h 166"/>
                <a:gd name="T2" fmla="*/ 7938 w 95"/>
                <a:gd name="T3" fmla="*/ 93663 h 166"/>
                <a:gd name="T4" fmla="*/ 74613 w 95"/>
                <a:gd name="T5" fmla="*/ 263525 h 166"/>
                <a:gd name="T6" fmla="*/ 141288 w 95"/>
                <a:gd name="T7" fmla="*/ 93663 h 166"/>
                <a:gd name="T8" fmla="*/ 150813 w 95"/>
                <a:gd name="T9" fmla="*/ 15875 h 166"/>
                <a:gd name="T10" fmla="*/ 115888 w 95"/>
                <a:gd name="T11" fmla="*/ 4763 h 166"/>
                <a:gd name="T12" fmla="*/ 34925 w 95"/>
                <a:gd name="T13" fmla="*/ 0 h 166"/>
                <a:gd name="T14" fmla="*/ 0 w 95"/>
                <a:gd name="T15" fmla="*/ 15875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166">
                  <a:moveTo>
                    <a:pt x="0" y="10"/>
                  </a:moveTo>
                  <a:lnTo>
                    <a:pt x="5" y="59"/>
                  </a:lnTo>
                  <a:lnTo>
                    <a:pt x="47" y="166"/>
                  </a:lnTo>
                  <a:lnTo>
                    <a:pt x="89" y="59"/>
                  </a:lnTo>
                  <a:lnTo>
                    <a:pt x="95" y="10"/>
                  </a:lnTo>
                  <a:lnTo>
                    <a:pt x="73" y="3"/>
                  </a:lnTo>
                  <a:lnTo>
                    <a:pt x="22" y="0"/>
                  </a:lnTo>
                  <a:lnTo>
                    <a:pt x="0" y="1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2" name="Rectangle 55"/>
            <p:cNvSpPr>
              <a:spLocks noChangeArrowheads="1"/>
            </p:cNvSpPr>
            <p:nvPr/>
          </p:nvSpPr>
          <p:spPr bwMode="auto">
            <a:xfrm>
              <a:off x="3114675" y="2409825"/>
              <a:ext cx="85725" cy="69850"/>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363" name="Freeform 56"/>
            <p:cNvSpPr>
              <a:spLocks/>
            </p:cNvSpPr>
            <p:nvPr/>
          </p:nvSpPr>
          <p:spPr bwMode="auto">
            <a:xfrm>
              <a:off x="3054350" y="2197100"/>
              <a:ext cx="207963" cy="254000"/>
            </a:xfrm>
            <a:custGeom>
              <a:avLst/>
              <a:gdLst>
                <a:gd name="T0" fmla="*/ 103982 w 122"/>
                <a:gd name="T1" fmla="*/ 254000 h 149"/>
                <a:gd name="T2" fmla="*/ 184098 w 122"/>
                <a:gd name="T3" fmla="*/ 168765 h 149"/>
                <a:gd name="T4" fmla="*/ 187508 w 122"/>
                <a:gd name="T5" fmla="*/ 170470 h 149"/>
                <a:gd name="T6" fmla="*/ 204554 w 122"/>
                <a:gd name="T7" fmla="*/ 143195 h 149"/>
                <a:gd name="T8" fmla="*/ 197735 w 122"/>
                <a:gd name="T9" fmla="*/ 110805 h 149"/>
                <a:gd name="T10" fmla="*/ 196031 w 122"/>
                <a:gd name="T11" fmla="*/ 110805 h 149"/>
                <a:gd name="T12" fmla="*/ 103982 w 122"/>
                <a:gd name="T13" fmla="*/ 0 h 149"/>
                <a:gd name="T14" fmla="*/ 11932 w 122"/>
                <a:gd name="T15" fmla="*/ 110805 h 149"/>
                <a:gd name="T16" fmla="*/ 10228 w 122"/>
                <a:gd name="T17" fmla="*/ 110805 h 149"/>
                <a:gd name="T18" fmla="*/ 1705 w 122"/>
                <a:gd name="T19" fmla="*/ 143195 h 149"/>
                <a:gd name="T20" fmla="*/ 18751 w 122"/>
                <a:gd name="T21" fmla="*/ 170470 h 149"/>
                <a:gd name="T22" fmla="*/ 23865 w 122"/>
                <a:gd name="T23" fmla="*/ 168765 h 149"/>
                <a:gd name="T24" fmla="*/ 103982 w 122"/>
                <a:gd name="T25" fmla="*/ 254000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2" h="149">
                  <a:moveTo>
                    <a:pt x="61" y="149"/>
                  </a:moveTo>
                  <a:cubicBezTo>
                    <a:pt x="81" y="149"/>
                    <a:pt x="99" y="127"/>
                    <a:pt x="108" y="99"/>
                  </a:cubicBezTo>
                  <a:cubicBezTo>
                    <a:pt x="109" y="100"/>
                    <a:pt x="109" y="100"/>
                    <a:pt x="110" y="100"/>
                  </a:cubicBezTo>
                  <a:cubicBezTo>
                    <a:pt x="114" y="101"/>
                    <a:pt x="119" y="94"/>
                    <a:pt x="120" y="84"/>
                  </a:cubicBezTo>
                  <a:cubicBezTo>
                    <a:pt x="122" y="74"/>
                    <a:pt x="120" y="66"/>
                    <a:pt x="116" y="65"/>
                  </a:cubicBezTo>
                  <a:cubicBezTo>
                    <a:pt x="116" y="65"/>
                    <a:pt x="115" y="65"/>
                    <a:pt x="115" y="65"/>
                  </a:cubicBezTo>
                  <a:cubicBezTo>
                    <a:pt x="117" y="31"/>
                    <a:pt x="103" y="0"/>
                    <a:pt x="61" y="0"/>
                  </a:cubicBezTo>
                  <a:cubicBezTo>
                    <a:pt x="19" y="0"/>
                    <a:pt x="5" y="31"/>
                    <a:pt x="7" y="65"/>
                  </a:cubicBezTo>
                  <a:cubicBezTo>
                    <a:pt x="6" y="65"/>
                    <a:pt x="6" y="65"/>
                    <a:pt x="6" y="65"/>
                  </a:cubicBezTo>
                  <a:cubicBezTo>
                    <a:pt x="2" y="66"/>
                    <a:pt x="0" y="74"/>
                    <a:pt x="1" y="84"/>
                  </a:cubicBezTo>
                  <a:cubicBezTo>
                    <a:pt x="3" y="94"/>
                    <a:pt x="8" y="101"/>
                    <a:pt x="11" y="100"/>
                  </a:cubicBezTo>
                  <a:cubicBezTo>
                    <a:pt x="12" y="100"/>
                    <a:pt x="13" y="100"/>
                    <a:pt x="14" y="99"/>
                  </a:cubicBezTo>
                  <a:cubicBezTo>
                    <a:pt x="23" y="126"/>
                    <a:pt x="41" y="149"/>
                    <a:pt x="61" y="149"/>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364" name="Freeform 57"/>
            <p:cNvSpPr>
              <a:spLocks/>
            </p:cNvSpPr>
            <p:nvPr/>
          </p:nvSpPr>
          <p:spPr bwMode="auto">
            <a:xfrm>
              <a:off x="3143250" y="2474913"/>
              <a:ext cx="30163" cy="47625"/>
            </a:xfrm>
            <a:custGeom>
              <a:avLst/>
              <a:gdLst>
                <a:gd name="T0" fmla="*/ 26812 w 18"/>
                <a:gd name="T1" fmla="*/ 47625 h 28"/>
                <a:gd name="T2" fmla="*/ 30163 w 18"/>
                <a:gd name="T3" fmla="*/ 37420 h 28"/>
                <a:gd name="T4" fmla="*/ 15082 w 18"/>
                <a:gd name="T5" fmla="*/ 0 h 28"/>
                <a:gd name="T6" fmla="*/ 0 w 18"/>
                <a:gd name="T7" fmla="*/ 35719 h 28"/>
                <a:gd name="T8" fmla="*/ 5027 w 18"/>
                <a:gd name="T9" fmla="*/ 47625 h 28"/>
                <a:gd name="T10" fmla="*/ 26812 w 18"/>
                <a:gd name="T11" fmla="*/ 47625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8">
                  <a:moveTo>
                    <a:pt x="16" y="28"/>
                  </a:moveTo>
                  <a:cubicBezTo>
                    <a:pt x="18" y="22"/>
                    <a:pt x="18" y="22"/>
                    <a:pt x="18" y="22"/>
                  </a:cubicBezTo>
                  <a:cubicBezTo>
                    <a:pt x="9" y="0"/>
                    <a:pt x="9" y="0"/>
                    <a:pt x="9" y="0"/>
                  </a:cubicBezTo>
                  <a:cubicBezTo>
                    <a:pt x="0" y="21"/>
                    <a:pt x="0" y="21"/>
                    <a:pt x="0" y="21"/>
                  </a:cubicBezTo>
                  <a:cubicBezTo>
                    <a:pt x="3" y="28"/>
                    <a:pt x="3" y="28"/>
                    <a:pt x="3" y="28"/>
                  </a:cubicBezTo>
                  <a:cubicBezTo>
                    <a:pt x="7" y="28"/>
                    <a:pt x="11" y="28"/>
                    <a:pt x="16" y="28"/>
                  </a:cubicBez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5" name="Freeform 58"/>
            <p:cNvSpPr>
              <a:spLocks/>
            </p:cNvSpPr>
            <p:nvPr/>
          </p:nvSpPr>
          <p:spPr bwMode="auto">
            <a:xfrm>
              <a:off x="3094038" y="2449513"/>
              <a:ext cx="63500" cy="88900"/>
            </a:xfrm>
            <a:custGeom>
              <a:avLst/>
              <a:gdLst>
                <a:gd name="T0" fmla="*/ 20638 w 40"/>
                <a:gd name="T1" fmla="*/ 0 h 56"/>
                <a:gd name="T2" fmla="*/ 63500 w 40"/>
                <a:gd name="T3" fmla="*/ 25400 h 56"/>
                <a:gd name="T4" fmla="*/ 39688 w 40"/>
                <a:gd name="T5" fmla="*/ 88900 h 56"/>
                <a:gd name="T6" fmla="*/ 0 w 40"/>
                <a:gd name="T7" fmla="*/ 1588 h 56"/>
                <a:gd name="T8" fmla="*/ 20638 w 40"/>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56">
                  <a:moveTo>
                    <a:pt x="13" y="0"/>
                  </a:moveTo>
                  <a:lnTo>
                    <a:pt x="40" y="16"/>
                  </a:lnTo>
                  <a:lnTo>
                    <a:pt x="25" y="56"/>
                  </a:lnTo>
                  <a:lnTo>
                    <a:pt x="0" y="1"/>
                  </a:lnTo>
                  <a:lnTo>
                    <a:pt x="13"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 name="Freeform 59"/>
            <p:cNvSpPr>
              <a:spLocks/>
            </p:cNvSpPr>
            <p:nvPr/>
          </p:nvSpPr>
          <p:spPr bwMode="auto">
            <a:xfrm>
              <a:off x="3057525" y="2451100"/>
              <a:ext cx="100013" cy="254000"/>
            </a:xfrm>
            <a:custGeom>
              <a:avLst/>
              <a:gdLst>
                <a:gd name="T0" fmla="*/ 36513 w 63"/>
                <a:gd name="T1" fmla="*/ 0 h 160"/>
                <a:gd name="T2" fmla="*/ 100013 w 63"/>
                <a:gd name="T3" fmla="*/ 254000 h 160"/>
                <a:gd name="T4" fmla="*/ 11113 w 63"/>
                <a:gd name="T5" fmla="*/ 114300 h 160"/>
                <a:gd name="T6" fmla="*/ 23813 w 63"/>
                <a:gd name="T7" fmla="*/ 88900 h 160"/>
                <a:gd name="T8" fmla="*/ 0 w 63"/>
                <a:gd name="T9" fmla="*/ 69850 h 160"/>
                <a:gd name="T10" fmla="*/ 25400 w 63"/>
                <a:gd name="T11" fmla="*/ 6350 h 160"/>
                <a:gd name="T12" fmla="*/ 36513 w 63"/>
                <a:gd name="T13" fmla="*/ 0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160">
                  <a:moveTo>
                    <a:pt x="23" y="0"/>
                  </a:moveTo>
                  <a:lnTo>
                    <a:pt x="63" y="160"/>
                  </a:lnTo>
                  <a:lnTo>
                    <a:pt x="7" y="72"/>
                  </a:lnTo>
                  <a:lnTo>
                    <a:pt x="15" y="56"/>
                  </a:lnTo>
                  <a:lnTo>
                    <a:pt x="0" y="44"/>
                  </a:lnTo>
                  <a:lnTo>
                    <a:pt x="16" y="4"/>
                  </a:lnTo>
                  <a:lnTo>
                    <a:pt x="23"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7" name="Freeform 60"/>
            <p:cNvSpPr>
              <a:spLocks/>
            </p:cNvSpPr>
            <p:nvPr/>
          </p:nvSpPr>
          <p:spPr bwMode="auto">
            <a:xfrm>
              <a:off x="3157538" y="2441575"/>
              <a:ext cx="63500" cy="96838"/>
            </a:xfrm>
            <a:custGeom>
              <a:avLst/>
              <a:gdLst>
                <a:gd name="T0" fmla="*/ 42863 w 40"/>
                <a:gd name="T1" fmla="*/ 0 h 61"/>
                <a:gd name="T2" fmla="*/ 0 w 40"/>
                <a:gd name="T3" fmla="*/ 33338 h 61"/>
                <a:gd name="T4" fmla="*/ 23813 w 40"/>
                <a:gd name="T5" fmla="*/ 96838 h 61"/>
                <a:gd name="T6" fmla="*/ 63500 w 40"/>
                <a:gd name="T7" fmla="*/ 9525 h 61"/>
                <a:gd name="T8" fmla="*/ 42863 w 40"/>
                <a:gd name="T9" fmla="*/ 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61">
                  <a:moveTo>
                    <a:pt x="27" y="0"/>
                  </a:moveTo>
                  <a:lnTo>
                    <a:pt x="0" y="21"/>
                  </a:lnTo>
                  <a:lnTo>
                    <a:pt x="15" y="61"/>
                  </a:lnTo>
                  <a:lnTo>
                    <a:pt x="40" y="6"/>
                  </a:lnTo>
                  <a:lnTo>
                    <a:pt x="27"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368" name="Freeform 61"/>
            <p:cNvSpPr>
              <a:spLocks/>
            </p:cNvSpPr>
            <p:nvPr/>
          </p:nvSpPr>
          <p:spPr bwMode="auto">
            <a:xfrm>
              <a:off x="3094038" y="2436813"/>
              <a:ext cx="63500" cy="85725"/>
            </a:xfrm>
            <a:custGeom>
              <a:avLst/>
              <a:gdLst>
                <a:gd name="T0" fmla="*/ 20638 w 40"/>
                <a:gd name="T1" fmla="*/ 0 h 54"/>
                <a:gd name="T2" fmla="*/ 63500 w 40"/>
                <a:gd name="T3" fmla="*/ 38100 h 54"/>
                <a:gd name="T4" fmla="*/ 39688 w 40"/>
                <a:gd name="T5" fmla="*/ 85725 h 54"/>
                <a:gd name="T6" fmla="*/ 0 w 40"/>
                <a:gd name="T7" fmla="*/ 14288 h 54"/>
                <a:gd name="T8" fmla="*/ 20638 w 40"/>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54">
                  <a:moveTo>
                    <a:pt x="13" y="0"/>
                  </a:moveTo>
                  <a:lnTo>
                    <a:pt x="40" y="24"/>
                  </a:lnTo>
                  <a:lnTo>
                    <a:pt x="25" y="54"/>
                  </a:lnTo>
                  <a:lnTo>
                    <a:pt x="0" y="9"/>
                  </a:lnTo>
                  <a:lnTo>
                    <a:pt x="13" y="0"/>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9" name="Freeform 62"/>
            <p:cNvSpPr>
              <a:spLocks/>
            </p:cNvSpPr>
            <p:nvPr/>
          </p:nvSpPr>
          <p:spPr bwMode="auto">
            <a:xfrm>
              <a:off x="3065463" y="2451100"/>
              <a:ext cx="92075" cy="254000"/>
            </a:xfrm>
            <a:custGeom>
              <a:avLst/>
              <a:gdLst>
                <a:gd name="T0" fmla="*/ 28575 w 58"/>
                <a:gd name="T1" fmla="*/ 0 h 160"/>
                <a:gd name="T2" fmla="*/ 92075 w 58"/>
                <a:gd name="T3" fmla="*/ 254000 h 160"/>
                <a:gd name="T4" fmla="*/ 12700 w 58"/>
                <a:gd name="T5" fmla="*/ 103188 h 160"/>
                <a:gd name="T6" fmla="*/ 25400 w 58"/>
                <a:gd name="T7" fmla="*/ 84138 h 160"/>
                <a:gd name="T8" fmla="*/ 0 w 58"/>
                <a:gd name="T9" fmla="*/ 65088 h 160"/>
                <a:gd name="T10" fmla="*/ 17463 w 58"/>
                <a:gd name="T11" fmla="*/ 6350 h 160"/>
                <a:gd name="T12" fmla="*/ 28575 w 58"/>
                <a:gd name="T13" fmla="*/ 0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160">
                  <a:moveTo>
                    <a:pt x="18" y="0"/>
                  </a:moveTo>
                  <a:lnTo>
                    <a:pt x="58" y="160"/>
                  </a:lnTo>
                  <a:lnTo>
                    <a:pt x="8" y="65"/>
                  </a:lnTo>
                  <a:lnTo>
                    <a:pt x="16" y="53"/>
                  </a:lnTo>
                  <a:lnTo>
                    <a:pt x="0" y="41"/>
                  </a:lnTo>
                  <a:lnTo>
                    <a:pt x="11" y="4"/>
                  </a:lnTo>
                  <a:lnTo>
                    <a:pt x="18"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0" name="Freeform 63"/>
            <p:cNvSpPr>
              <a:spLocks/>
            </p:cNvSpPr>
            <p:nvPr/>
          </p:nvSpPr>
          <p:spPr bwMode="auto">
            <a:xfrm>
              <a:off x="3157538" y="2451100"/>
              <a:ext cx="103188" cy="254000"/>
            </a:xfrm>
            <a:custGeom>
              <a:avLst/>
              <a:gdLst>
                <a:gd name="T0" fmla="*/ 63500 w 65"/>
                <a:gd name="T1" fmla="*/ 0 h 160"/>
                <a:gd name="T2" fmla="*/ 0 w 65"/>
                <a:gd name="T3" fmla="*/ 254000 h 160"/>
                <a:gd name="T4" fmla="*/ 88900 w 65"/>
                <a:gd name="T5" fmla="*/ 114300 h 160"/>
                <a:gd name="T6" fmla="*/ 77788 w 65"/>
                <a:gd name="T7" fmla="*/ 88900 h 160"/>
                <a:gd name="T8" fmla="*/ 103188 w 65"/>
                <a:gd name="T9" fmla="*/ 69850 h 160"/>
                <a:gd name="T10" fmla="*/ 76200 w 65"/>
                <a:gd name="T11" fmla="*/ 6350 h 160"/>
                <a:gd name="T12" fmla="*/ 63500 w 65"/>
                <a:gd name="T13" fmla="*/ 0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160">
                  <a:moveTo>
                    <a:pt x="40" y="0"/>
                  </a:moveTo>
                  <a:lnTo>
                    <a:pt x="0" y="160"/>
                  </a:lnTo>
                  <a:lnTo>
                    <a:pt x="56" y="72"/>
                  </a:lnTo>
                  <a:lnTo>
                    <a:pt x="49" y="56"/>
                  </a:lnTo>
                  <a:lnTo>
                    <a:pt x="65" y="44"/>
                  </a:lnTo>
                  <a:lnTo>
                    <a:pt x="48" y="4"/>
                  </a:lnTo>
                  <a:lnTo>
                    <a:pt x="40"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1" name="Freeform 64"/>
            <p:cNvSpPr>
              <a:spLocks/>
            </p:cNvSpPr>
            <p:nvPr/>
          </p:nvSpPr>
          <p:spPr bwMode="auto">
            <a:xfrm>
              <a:off x="3157538" y="2451100"/>
              <a:ext cx="92075" cy="254000"/>
            </a:xfrm>
            <a:custGeom>
              <a:avLst/>
              <a:gdLst>
                <a:gd name="T0" fmla="*/ 63500 w 58"/>
                <a:gd name="T1" fmla="*/ 0 h 160"/>
                <a:gd name="T2" fmla="*/ 0 w 58"/>
                <a:gd name="T3" fmla="*/ 254000 h 160"/>
                <a:gd name="T4" fmla="*/ 80963 w 58"/>
                <a:gd name="T5" fmla="*/ 103188 h 160"/>
                <a:gd name="T6" fmla="*/ 66675 w 58"/>
                <a:gd name="T7" fmla="*/ 84138 h 160"/>
                <a:gd name="T8" fmla="*/ 92075 w 58"/>
                <a:gd name="T9" fmla="*/ 65088 h 160"/>
                <a:gd name="T10" fmla="*/ 76200 w 58"/>
                <a:gd name="T11" fmla="*/ 6350 h 160"/>
                <a:gd name="T12" fmla="*/ 63500 w 58"/>
                <a:gd name="T13" fmla="*/ 0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160">
                  <a:moveTo>
                    <a:pt x="40" y="0"/>
                  </a:moveTo>
                  <a:lnTo>
                    <a:pt x="0" y="160"/>
                  </a:lnTo>
                  <a:lnTo>
                    <a:pt x="51" y="65"/>
                  </a:lnTo>
                  <a:lnTo>
                    <a:pt x="42" y="53"/>
                  </a:lnTo>
                  <a:lnTo>
                    <a:pt x="58" y="41"/>
                  </a:lnTo>
                  <a:lnTo>
                    <a:pt x="48" y="4"/>
                  </a:lnTo>
                  <a:lnTo>
                    <a:pt x="40"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372" name="Freeform 65"/>
            <p:cNvSpPr>
              <a:spLocks/>
            </p:cNvSpPr>
            <p:nvPr/>
          </p:nvSpPr>
          <p:spPr bwMode="auto">
            <a:xfrm>
              <a:off x="3157538" y="2436813"/>
              <a:ext cx="63500" cy="85725"/>
            </a:xfrm>
            <a:custGeom>
              <a:avLst/>
              <a:gdLst>
                <a:gd name="T0" fmla="*/ 42863 w 40"/>
                <a:gd name="T1" fmla="*/ 0 h 54"/>
                <a:gd name="T2" fmla="*/ 0 w 40"/>
                <a:gd name="T3" fmla="*/ 38100 h 54"/>
                <a:gd name="T4" fmla="*/ 23813 w 40"/>
                <a:gd name="T5" fmla="*/ 85725 h 54"/>
                <a:gd name="T6" fmla="*/ 63500 w 40"/>
                <a:gd name="T7" fmla="*/ 14288 h 54"/>
                <a:gd name="T8" fmla="*/ 42863 w 40"/>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54">
                  <a:moveTo>
                    <a:pt x="27" y="0"/>
                  </a:moveTo>
                  <a:lnTo>
                    <a:pt x="0" y="24"/>
                  </a:lnTo>
                  <a:lnTo>
                    <a:pt x="15" y="54"/>
                  </a:lnTo>
                  <a:lnTo>
                    <a:pt x="40" y="9"/>
                  </a:lnTo>
                  <a:lnTo>
                    <a:pt x="27" y="0"/>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373" name="Freeform 66"/>
            <p:cNvSpPr>
              <a:spLocks/>
            </p:cNvSpPr>
            <p:nvPr/>
          </p:nvSpPr>
          <p:spPr bwMode="auto">
            <a:xfrm>
              <a:off x="3143250" y="2520950"/>
              <a:ext cx="30163" cy="26988"/>
            </a:xfrm>
            <a:custGeom>
              <a:avLst/>
              <a:gdLst>
                <a:gd name="T0" fmla="*/ 5027 w 18"/>
                <a:gd name="T1" fmla="*/ 0 h 16"/>
                <a:gd name="T2" fmla="*/ 26812 w 18"/>
                <a:gd name="T3" fmla="*/ 0 h 16"/>
                <a:gd name="T4" fmla="*/ 26812 w 18"/>
                <a:gd name="T5" fmla="*/ 26988 h 16"/>
                <a:gd name="T6" fmla="*/ 5027 w 18"/>
                <a:gd name="T7" fmla="*/ 26988 h 16"/>
                <a:gd name="T8" fmla="*/ 5027 w 18"/>
                <a:gd name="T9" fmla="*/ 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6">
                  <a:moveTo>
                    <a:pt x="3" y="0"/>
                  </a:moveTo>
                  <a:cubicBezTo>
                    <a:pt x="16" y="0"/>
                    <a:pt x="16" y="0"/>
                    <a:pt x="16" y="0"/>
                  </a:cubicBezTo>
                  <a:cubicBezTo>
                    <a:pt x="18" y="5"/>
                    <a:pt x="18" y="11"/>
                    <a:pt x="16" y="16"/>
                  </a:cubicBezTo>
                  <a:cubicBezTo>
                    <a:pt x="3" y="16"/>
                    <a:pt x="3" y="16"/>
                    <a:pt x="3" y="16"/>
                  </a:cubicBezTo>
                  <a:cubicBezTo>
                    <a:pt x="0" y="11"/>
                    <a:pt x="0" y="5"/>
                    <a:pt x="3" y="0"/>
                  </a:cubicBez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4" name="Freeform 67"/>
            <p:cNvSpPr>
              <a:spLocks/>
            </p:cNvSpPr>
            <p:nvPr/>
          </p:nvSpPr>
          <p:spPr bwMode="auto">
            <a:xfrm>
              <a:off x="3151188" y="2705100"/>
              <a:ext cx="14288" cy="76200"/>
            </a:xfrm>
            <a:custGeom>
              <a:avLst/>
              <a:gdLst>
                <a:gd name="T0" fmla="*/ 1786 w 8"/>
                <a:gd name="T1" fmla="*/ 76200 h 44"/>
                <a:gd name="T2" fmla="*/ 12502 w 8"/>
                <a:gd name="T3" fmla="*/ 76200 h 44"/>
                <a:gd name="T4" fmla="*/ 7144 w 8"/>
                <a:gd name="T5" fmla="*/ 0 h 44"/>
                <a:gd name="T6" fmla="*/ 1786 w 8"/>
                <a:gd name="T7" fmla="*/ 76200 h 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44">
                  <a:moveTo>
                    <a:pt x="1" y="44"/>
                  </a:moveTo>
                  <a:cubicBezTo>
                    <a:pt x="3" y="44"/>
                    <a:pt x="5" y="44"/>
                    <a:pt x="7" y="44"/>
                  </a:cubicBezTo>
                  <a:cubicBezTo>
                    <a:pt x="8" y="33"/>
                    <a:pt x="6" y="4"/>
                    <a:pt x="4" y="0"/>
                  </a:cubicBezTo>
                  <a:cubicBezTo>
                    <a:pt x="2" y="3"/>
                    <a:pt x="0" y="32"/>
                    <a:pt x="1" y="44"/>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375" name="Freeform 68"/>
            <p:cNvSpPr>
              <a:spLocks/>
            </p:cNvSpPr>
            <p:nvPr/>
          </p:nvSpPr>
          <p:spPr bwMode="auto">
            <a:xfrm>
              <a:off x="3132138" y="2546350"/>
              <a:ext cx="58738" cy="261938"/>
            </a:xfrm>
            <a:custGeom>
              <a:avLst/>
              <a:gdLst>
                <a:gd name="T0" fmla="*/ 15875 w 37"/>
                <a:gd name="T1" fmla="*/ 0 h 165"/>
                <a:gd name="T2" fmla="*/ 38100 w 37"/>
                <a:gd name="T3" fmla="*/ 0 h 165"/>
                <a:gd name="T4" fmla="*/ 58738 w 37"/>
                <a:gd name="T5" fmla="*/ 261938 h 165"/>
                <a:gd name="T6" fmla="*/ 0 w 37"/>
                <a:gd name="T7" fmla="*/ 261938 h 165"/>
                <a:gd name="T8" fmla="*/ 15875 w 37"/>
                <a:gd name="T9" fmla="*/ 0 h 1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165">
                  <a:moveTo>
                    <a:pt x="10" y="0"/>
                  </a:moveTo>
                  <a:lnTo>
                    <a:pt x="24" y="0"/>
                  </a:lnTo>
                  <a:lnTo>
                    <a:pt x="37" y="165"/>
                  </a:lnTo>
                  <a:lnTo>
                    <a:pt x="0" y="165"/>
                  </a:lnTo>
                  <a:lnTo>
                    <a:pt x="10" y="0"/>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206" name="Freeform 69"/>
          <p:cNvSpPr>
            <a:spLocks/>
          </p:cNvSpPr>
          <p:nvPr/>
        </p:nvSpPr>
        <p:spPr bwMode="auto">
          <a:xfrm>
            <a:off x="7130255" y="1747296"/>
            <a:ext cx="1088472" cy="777942"/>
          </a:xfrm>
          <a:custGeom>
            <a:avLst/>
            <a:gdLst>
              <a:gd name="T0" fmla="*/ 345178 w 301"/>
              <a:gd name="T1" fmla="*/ 0 h 325"/>
              <a:gd name="T2" fmla="*/ 0 w 301"/>
              <a:gd name="T3" fmla="*/ 417146 h 325"/>
              <a:gd name="T4" fmla="*/ 145248 w 301"/>
              <a:gd name="T5" fmla="*/ 555625 h 325"/>
              <a:gd name="T6" fmla="*/ 514350 w 301"/>
              <a:gd name="T7" fmla="*/ 148737 h 325"/>
              <a:gd name="T8" fmla="*/ 345178 w 301"/>
              <a:gd name="T9" fmla="*/ 0 h 3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1" h="325">
                <a:moveTo>
                  <a:pt x="202" y="0"/>
                </a:moveTo>
                <a:cubicBezTo>
                  <a:pt x="92" y="60"/>
                  <a:pt x="26" y="150"/>
                  <a:pt x="0" y="244"/>
                </a:cubicBezTo>
                <a:cubicBezTo>
                  <a:pt x="85" y="325"/>
                  <a:pt x="85" y="325"/>
                  <a:pt x="85" y="325"/>
                </a:cubicBezTo>
                <a:cubicBezTo>
                  <a:pt x="108" y="246"/>
                  <a:pt x="178" y="121"/>
                  <a:pt x="301" y="87"/>
                </a:cubicBezTo>
                <a:lnTo>
                  <a:pt x="202"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207" name="Group 366"/>
          <p:cNvGrpSpPr>
            <a:grpSpLocks/>
          </p:cNvGrpSpPr>
          <p:nvPr/>
        </p:nvGrpSpPr>
        <p:grpSpPr bwMode="auto">
          <a:xfrm>
            <a:off x="7240283" y="1514259"/>
            <a:ext cx="1728153" cy="975495"/>
            <a:chOff x="5556250" y="2132013"/>
            <a:chExt cx="1030288" cy="647700"/>
          </a:xfrm>
        </p:grpSpPr>
        <p:sp useBgFill="1">
          <p:nvSpPr>
            <p:cNvPr id="8329" name="Freeform 70"/>
            <p:cNvSpPr>
              <a:spLocks/>
            </p:cNvSpPr>
            <p:nvPr/>
          </p:nvSpPr>
          <p:spPr bwMode="auto">
            <a:xfrm>
              <a:off x="5556250" y="2308225"/>
              <a:ext cx="457200" cy="471488"/>
            </a:xfrm>
            <a:custGeom>
              <a:avLst/>
              <a:gdLst>
                <a:gd name="T0" fmla="*/ 298545 w 268"/>
                <a:gd name="T1" fmla="*/ 0 h 276"/>
                <a:gd name="T2" fmla="*/ 0 w 268"/>
                <a:gd name="T3" fmla="*/ 374115 h 276"/>
                <a:gd name="T4" fmla="*/ 104064 w 268"/>
                <a:gd name="T5" fmla="*/ 471488 h 276"/>
                <a:gd name="T6" fmla="*/ 127948 w 268"/>
                <a:gd name="T7" fmla="*/ 466363 h 276"/>
                <a:gd name="T8" fmla="*/ 457200 w 268"/>
                <a:gd name="T9" fmla="*/ 105914 h 276"/>
                <a:gd name="T10" fmla="*/ 342900 w 268"/>
                <a:gd name="T11" fmla="*/ 5125 h 276"/>
                <a:gd name="T12" fmla="*/ 298545 w 268"/>
                <a:gd name="T13" fmla="*/ 0 h 2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 h="276">
                  <a:moveTo>
                    <a:pt x="175" y="0"/>
                  </a:moveTo>
                  <a:cubicBezTo>
                    <a:pt x="76" y="58"/>
                    <a:pt x="26" y="133"/>
                    <a:pt x="0" y="219"/>
                  </a:cubicBezTo>
                  <a:cubicBezTo>
                    <a:pt x="61" y="276"/>
                    <a:pt x="61" y="276"/>
                    <a:pt x="61" y="276"/>
                  </a:cubicBezTo>
                  <a:cubicBezTo>
                    <a:pt x="64" y="272"/>
                    <a:pt x="70" y="271"/>
                    <a:pt x="75" y="273"/>
                  </a:cubicBezTo>
                  <a:cubicBezTo>
                    <a:pt x="103" y="197"/>
                    <a:pt x="163" y="105"/>
                    <a:pt x="268" y="62"/>
                  </a:cubicBezTo>
                  <a:cubicBezTo>
                    <a:pt x="201" y="3"/>
                    <a:pt x="201" y="3"/>
                    <a:pt x="201" y="3"/>
                  </a:cubicBezTo>
                  <a:cubicBezTo>
                    <a:pt x="196" y="6"/>
                    <a:pt x="183" y="8"/>
                    <a:pt x="175" y="0"/>
                  </a:cubicBez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0" name="Freeform 71"/>
            <p:cNvSpPr>
              <a:spLocks/>
            </p:cNvSpPr>
            <p:nvPr/>
          </p:nvSpPr>
          <p:spPr bwMode="auto">
            <a:xfrm>
              <a:off x="5667375" y="2427288"/>
              <a:ext cx="157163" cy="165100"/>
            </a:xfrm>
            <a:custGeom>
              <a:avLst/>
              <a:gdLst>
                <a:gd name="T0" fmla="*/ 22208 w 92"/>
                <a:gd name="T1" fmla="*/ 32339 h 97"/>
                <a:gd name="T2" fmla="*/ 78582 w 92"/>
                <a:gd name="T3" fmla="*/ 3404 h 97"/>
                <a:gd name="T4" fmla="*/ 136663 w 92"/>
                <a:gd name="T5" fmla="*/ 20425 h 97"/>
                <a:gd name="T6" fmla="*/ 157163 w 92"/>
                <a:gd name="T7" fmla="*/ 69785 h 97"/>
                <a:gd name="T8" fmla="*/ 131539 w 92"/>
                <a:gd name="T9" fmla="*/ 129357 h 97"/>
                <a:gd name="T10" fmla="*/ 76873 w 92"/>
                <a:gd name="T11" fmla="*/ 161696 h 97"/>
                <a:gd name="T12" fmla="*/ 25624 w 92"/>
                <a:gd name="T13" fmla="*/ 146377 h 97"/>
                <a:gd name="T14" fmla="*/ 1708 w 92"/>
                <a:gd name="T15" fmla="*/ 91911 h 97"/>
                <a:gd name="T16" fmla="*/ 22208 w 92"/>
                <a:gd name="T17" fmla="*/ 32339 h 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2" h="97">
                  <a:moveTo>
                    <a:pt x="13" y="19"/>
                  </a:moveTo>
                  <a:cubicBezTo>
                    <a:pt x="22" y="8"/>
                    <a:pt x="34" y="3"/>
                    <a:pt x="46" y="2"/>
                  </a:cubicBezTo>
                  <a:cubicBezTo>
                    <a:pt x="59" y="0"/>
                    <a:pt x="71" y="4"/>
                    <a:pt x="80" y="12"/>
                  </a:cubicBezTo>
                  <a:cubicBezTo>
                    <a:pt x="89" y="19"/>
                    <a:pt x="92" y="30"/>
                    <a:pt x="92" y="41"/>
                  </a:cubicBezTo>
                  <a:cubicBezTo>
                    <a:pt x="91" y="53"/>
                    <a:pt x="86" y="65"/>
                    <a:pt x="77" y="76"/>
                  </a:cubicBezTo>
                  <a:cubicBezTo>
                    <a:pt x="68" y="86"/>
                    <a:pt x="56" y="93"/>
                    <a:pt x="45" y="95"/>
                  </a:cubicBezTo>
                  <a:cubicBezTo>
                    <a:pt x="34" y="97"/>
                    <a:pt x="23" y="94"/>
                    <a:pt x="15" y="86"/>
                  </a:cubicBezTo>
                  <a:cubicBezTo>
                    <a:pt x="6" y="78"/>
                    <a:pt x="1" y="67"/>
                    <a:pt x="1" y="54"/>
                  </a:cubicBezTo>
                  <a:cubicBezTo>
                    <a:pt x="0" y="42"/>
                    <a:pt x="4" y="29"/>
                    <a:pt x="13" y="19"/>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1" name="Freeform 72"/>
            <p:cNvSpPr>
              <a:spLocks noEditPoints="1"/>
            </p:cNvSpPr>
            <p:nvPr/>
          </p:nvSpPr>
          <p:spPr bwMode="auto">
            <a:xfrm>
              <a:off x="5580063" y="2565400"/>
              <a:ext cx="76200" cy="125413"/>
            </a:xfrm>
            <a:custGeom>
              <a:avLst/>
              <a:gdLst>
                <a:gd name="T0" fmla="*/ 55880 w 45"/>
                <a:gd name="T1" fmla="*/ 32642 h 73"/>
                <a:gd name="T2" fmla="*/ 64347 w 45"/>
                <a:gd name="T3" fmla="*/ 32642 h 73"/>
                <a:gd name="T4" fmla="*/ 64347 w 45"/>
                <a:gd name="T5" fmla="*/ 25770 h 73"/>
                <a:gd name="T6" fmla="*/ 55880 w 45"/>
                <a:gd name="T7" fmla="*/ 15462 h 73"/>
                <a:gd name="T8" fmla="*/ 57573 w 45"/>
                <a:gd name="T9" fmla="*/ 1718 h 73"/>
                <a:gd name="T10" fmla="*/ 74507 w 45"/>
                <a:gd name="T11" fmla="*/ 22334 h 73"/>
                <a:gd name="T12" fmla="*/ 64347 w 45"/>
                <a:gd name="T13" fmla="*/ 46386 h 73"/>
                <a:gd name="T14" fmla="*/ 55880 w 45"/>
                <a:gd name="T15" fmla="*/ 48104 h 73"/>
                <a:gd name="T16" fmla="*/ 55880 w 45"/>
                <a:gd name="T17" fmla="*/ 15462 h 73"/>
                <a:gd name="T18" fmla="*/ 45720 w 45"/>
                <a:gd name="T19" fmla="*/ 15462 h 73"/>
                <a:gd name="T20" fmla="*/ 52493 w 45"/>
                <a:gd name="T21" fmla="*/ 29206 h 73"/>
                <a:gd name="T22" fmla="*/ 55880 w 45"/>
                <a:gd name="T23" fmla="*/ 48104 h 73"/>
                <a:gd name="T24" fmla="*/ 45720 w 45"/>
                <a:gd name="T25" fmla="*/ 41232 h 73"/>
                <a:gd name="T26" fmla="*/ 44027 w 45"/>
                <a:gd name="T27" fmla="*/ 3436 h 73"/>
                <a:gd name="T28" fmla="*/ 49107 w 45"/>
                <a:gd name="T29" fmla="*/ 0 h 73"/>
                <a:gd name="T30" fmla="*/ 55880 w 45"/>
                <a:gd name="T31" fmla="*/ 0 h 73"/>
                <a:gd name="T32" fmla="*/ 44027 w 45"/>
                <a:gd name="T33" fmla="*/ 48104 h 73"/>
                <a:gd name="T34" fmla="*/ 49107 w 45"/>
                <a:gd name="T35" fmla="*/ 79027 h 73"/>
                <a:gd name="T36" fmla="*/ 25400 w 45"/>
                <a:gd name="T37" fmla="*/ 103079 h 73"/>
                <a:gd name="T38" fmla="*/ 28787 w 45"/>
                <a:gd name="T39" fmla="*/ 125413 h 73"/>
                <a:gd name="T40" fmla="*/ 25400 w 45"/>
                <a:gd name="T41" fmla="*/ 103079 h 73"/>
                <a:gd name="T42" fmla="*/ 44027 w 45"/>
                <a:gd name="T43" fmla="*/ 39514 h 73"/>
                <a:gd name="T44" fmla="*/ 40640 w 45"/>
                <a:gd name="T45" fmla="*/ 8590 h 73"/>
                <a:gd name="T46" fmla="*/ 44027 w 45"/>
                <a:gd name="T47" fmla="*/ 48104 h 73"/>
                <a:gd name="T48" fmla="*/ 35560 w 45"/>
                <a:gd name="T49" fmla="*/ 41232 h 73"/>
                <a:gd name="T50" fmla="*/ 27093 w 45"/>
                <a:gd name="T51" fmla="*/ 39514 h 73"/>
                <a:gd name="T52" fmla="*/ 25400 w 45"/>
                <a:gd name="T53" fmla="*/ 53258 h 73"/>
                <a:gd name="T54" fmla="*/ 37253 w 45"/>
                <a:gd name="T55" fmla="*/ 58412 h 73"/>
                <a:gd name="T56" fmla="*/ 44027 w 45"/>
                <a:gd name="T57" fmla="*/ 70437 h 73"/>
                <a:gd name="T58" fmla="*/ 38947 w 45"/>
                <a:gd name="T59" fmla="*/ 75591 h 73"/>
                <a:gd name="T60" fmla="*/ 25400 w 45"/>
                <a:gd name="T61" fmla="*/ 63565 h 73"/>
                <a:gd name="T62" fmla="*/ 25400 w 45"/>
                <a:gd name="T63" fmla="*/ 82463 h 73"/>
                <a:gd name="T64" fmla="*/ 37253 w 45"/>
                <a:gd name="T65" fmla="*/ 89335 h 73"/>
                <a:gd name="T66" fmla="*/ 44027 w 45"/>
                <a:gd name="T67" fmla="*/ 85899 h 73"/>
                <a:gd name="T68" fmla="*/ 5080 w 45"/>
                <a:gd name="T69" fmla="*/ 82463 h 73"/>
                <a:gd name="T70" fmla="*/ 25400 w 45"/>
                <a:gd name="T71" fmla="*/ 120259 h 73"/>
                <a:gd name="T72" fmla="*/ 10160 w 45"/>
                <a:gd name="T73" fmla="*/ 115105 h 73"/>
                <a:gd name="T74" fmla="*/ 1693 w 45"/>
                <a:gd name="T75" fmla="*/ 118541 h 73"/>
                <a:gd name="T76" fmla="*/ 0 w 45"/>
                <a:gd name="T77" fmla="*/ 92771 h 73"/>
                <a:gd name="T78" fmla="*/ 25400 w 45"/>
                <a:gd name="T79" fmla="*/ 41232 h 73"/>
                <a:gd name="T80" fmla="*/ 18627 w 45"/>
                <a:gd name="T81" fmla="*/ 49822 h 73"/>
                <a:gd name="T82" fmla="*/ 25400 w 45"/>
                <a:gd name="T83" fmla="*/ 82463 h 73"/>
                <a:gd name="T84" fmla="*/ 23707 w 45"/>
                <a:gd name="T85" fmla="*/ 61848 h 73"/>
                <a:gd name="T86" fmla="*/ 25400 w 45"/>
                <a:gd name="T87" fmla="*/ 53258 h 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5" h="73">
                  <a:moveTo>
                    <a:pt x="33" y="28"/>
                  </a:moveTo>
                  <a:cubicBezTo>
                    <a:pt x="33" y="19"/>
                    <a:pt x="33" y="19"/>
                    <a:pt x="33" y="19"/>
                  </a:cubicBezTo>
                  <a:cubicBezTo>
                    <a:pt x="34" y="20"/>
                    <a:pt x="35" y="21"/>
                    <a:pt x="36" y="21"/>
                  </a:cubicBezTo>
                  <a:cubicBezTo>
                    <a:pt x="37" y="21"/>
                    <a:pt x="38" y="21"/>
                    <a:pt x="38" y="19"/>
                  </a:cubicBezTo>
                  <a:cubicBezTo>
                    <a:pt x="39" y="19"/>
                    <a:pt x="39" y="18"/>
                    <a:pt x="39" y="17"/>
                  </a:cubicBezTo>
                  <a:cubicBezTo>
                    <a:pt x="39" y="16"/>
                    <a:pt x="39" y="15"/>
                    <a:pt x="38" y="15"/>
                  </a:cubicBezTo>
                  <a:cubicBezTo>
                    <a:pt x="37" y="14"/>
                    <a:pt x="36" y="12"/>
                    <a:pt x="35" y="11"/>
                  </a:cubicBezTo>
                  <a:cubicBezTo>
                    <a:pt x="34" y="10"/>
                    <a:pt x="33" y="10"/>
                    <a:pt x="33" y="9"/>
                  </a:cubicBezTo>
                  <a:cubicBezTo>
                    <a:pt x="33" y="0"/>
                    <a:pt x="33" y="0"/>
                    <a:pt x="33" y="0"/>
                  </a:cubicBezTo>
                  <a:cubicBezTo>
                    <a:pt x="33" y="1"/>
                    <a:pt x="34" y="1"/>
                    <a:pt x="34" y="1"/>
                  </a:cubicBezTo>
                  <a:cubicBezTo>
                    <a:pt x="36" y="2"/>
                    <a:pt x="37" y="3"/>
                    <a:pt x="39" y="4"/>
                  </a:cubicBezTo>
                  <a:cubicBezTo>
                    <a:pt x="42" y="7"/>
                    <a:pt x="44" y="10"/>
                    <a:pt x="44" y="13"/>
                  </a:cubicBezTo>
                  <a:cubicBezTo>
                    <a:pt x="45" y="16"/>
                    <a:pt x="44" y="19"/>
                    <a:pt x="42" y="23"/>
                  </a:cubicBezTo>
                  <a:cubicBezTo>
                    <a:pt x="41" y="25"/>
                    <a:pt x="39" y="26"/>
                    <a:pt x="38" y="27"/>
                  </a:cubicBezTo>
                  <a:cubicBezTo>
                    <a:pt x="37" y="28"/>
                    <a:pt x="36" y="28"/>
                    <a:pt x="34" y="28"/>
                  </a:cubicBezTo>
                  <a:cubicBezTo>
                    <a:pt x="34" y="28"/>
                    <a:pt x="33" y="28"/>
                    <a:pt x="33" y="28"/>
                  </a:cubicBezTo>
                  <a:close/>
                  <a:moveTo>
                    <a:pt x="33" y="0"/>
                  </a:moveTo>
                  <a:cubicBezTo>
                    <a:pt x="33" y="9"/>
                    <a:pt x="33" y="9"/>
                    <a:pt x="33" y="9"/>
                  </a:cubicBezTo>
                  <a:cubicBezTo>
                    <a:pt x="31" y="8"/>
                    <a:pt x="30" y="7"/>
                    <a:pt x="30" y="7"/>
                  </a:cubicBezTo>
                  <a:cubicBezTo>
                    <a:pt x="28" y="7"/>
                    <a:pt x="28" y="8"/>
                    <a:pt x="27" y="9"/>
                  </a:cubicBezTo>
                  <a:cubicBezTo>
                    <a:pt x="26" y="10"/>
                    <a:pt x="26" y="11"/>
                    <a:pt x="27" y="12"/>
                  </a:cubicBezTo>
                  <a:cubicBezTo>
                    <a:pt x="27" y="14"/>
                    <a:pt x="29" y="15"/>
                    <a:pt x="31" y="17"/>
                  </a:cubicBezTo>
                  <a:cubicBezTo>
                    <a:pt x="31" y="18"/>
                    <a:pt x="32" y="18"/>
                    <a:pt x="33" y="19"/>
                  </a:cubicBezTo>
                  <a:cubicBezTo>
                    <a:pt x="33" y="28"/>
                    <a:pt x="33" y="28"/>
                    <a:pt x="33" y="28"/>
                  </a:cubicBezTo>
                  <a:cubicBezTo>
                    <a:pt x="32" y="28"/>
                    <a:pt x="32" y="27"/>
                    <a:pt x="31" y="27"/>
                  </a:cubicBezTo>
                  <a:cubicBezTo>
                    <a:pt x="30" y="26"/>
                    <a:pt x="28" y="25"/>
                    <a:pt x="27" y="24"/>
                  </a:cubicBezTo>
                  <a:cubicBezTo>
                    <a:pt x="27" y="24"/>
                    <a:pt x="27" y="24"/>
                    <a:pt x="26" y="23"/>
                  </a:cubicBezTo>
                  <a:cubicBezTo>
                    <a:pt x="26" y="2"/>
                    <a:pt x="26" y="2"/>
                    <a:pt x="26" y="2"/>
                  </a:cubicBezTo>
                  <a:cubicBezTo>
                    <a:pt x="26" y="2"/>
                    <a:pt x="27" y="2"/>
                    <a:pt x="27" y="2"/>
                  </a:cubicBezTo>
                  <a:cubicBezTo>
                    <a:pt x="28" y="1"/>
                    <a:pt x="28" y="1"/>
                    <a:pt x="29" y="0"/>
                  </a:cubicBezTo>
                  <a:cubicBezTo>
                    <a:pt x="30" y="0"/>
                    <a:pt x="31" y="0"/>
                    <a:pt x="32" y="0"/>
                  </a:cubicBezTo>
                  <a:cubicBezTo>
                    <a:pt x="32" y="0"/>
                    <a:pt x="32" y="0"/>
                    <a:pt x="33" y="0"/>
                  </a:cubicBezTo>
                  <a:close/>
                  <a:moveTo>
                    <a:pt x="26" y="50"/>
                  </a:moveTo>
                  <a:cubicBezTo>
                    <a:pt x="26" y="28"/>
                    <a:pt x="26" y="28"/>
                    <a:pt x="26" y="28"/>
                  </a:cubicBezTo>
                  <a:cubicBezTo>
                    <a:pt x="29" y="31"/>
                    <a:pt x="30" y="33"/>
                    <a:pt x="31" y="36"/>
                  </a:cubicBezTo>
                  <a:cubicBezTo>
                    <a:pt x="32" y="39"/>
                    <a:pt x="31" y="42"/>
                    <a:pt x="29" y="46"/>
                  </a:cubicBezTo>
                  <a:cubicBezTo>
                    <a:pt x="28" y="48"/>
                    <a:pt x="27" y="50"/>
                    <a:pt x="26" y="50"/>
                  </a:cubicBezTo>
                  <a:close/>
                  <a:moveTo>
                    <a:pt x="15" y="60"/>
                  </a:moveTo>
                  <a:cubicBezTo>
                    <a:pt x="20" y="65"/>
                    <a:pt x="20" y="65"/>
                    <a:pt x="20" y="65"/>
                  </a:cubicBezTo>
                  <a:cubicBezTo>
                    <a:pt x="19" y="68"/>
                    <a:pt x="18" y="70"/>
                    <a:pt x="17" y="73"/>
                  </a:cubicBezTo>
                  <a:cubicBezTo>
                    <a:pt x="15" y="70"/>
                    <a:pt x="15" y="70"/>
                    <a:pt x="15" y="70"/>
                  </a:cubicBezTo>
                  <a:cubicBezTo>
                    <a:pt x="15" y="60"/>
                    <a:pt x="15" y="60"/>
                    <a:pt x="15" y="60"/>
                  </a:cubicBezTo>
                  <a:close/>
                  <a:moveTo>
                    <a:pt x="26" y="2"/>
                  </a:moveTo>
                  <a:cubicBezTo>
                    <a:pt x="26" y="23"/>
                    <a:pt x="26" y="23"/>
                    <a:pt x="26" y="23"/>
                  </a:cubicBezTo>
                  <a:cubicBezTo>
                    <a:pt x="23" y="21"/>
                    <a:pt x="22" y="18"/>
                    <a:pt x="21" y="15"/>
                  </a:cubicBezTo>
                  <a:cubicBezTo>
                    <a:pt x="21" y="12"/>
                    <a:pt x="22" y="9"/>
                    <a:pt x="24" y="5"/>
                  </a:cubicBezTo>
                  <a:cubicBezTo>
                    <a:pt x="25" y="4"/>
                    <a:pt x="25" y="3"/>
                    <a:pt x="26" y="2"/>
                  </a:cubicBezTo>
                  <a:close/>
                  <a:moveTo>
                    <a:pt x="26" y="28"/>
                  </a:moveTo>
                  <a:cubicBezTo>
                    <a:pt x="26" y="28"/>
                    <a:pt x="26" y="27"/>
                    <a:pt x="25" y="27"/>
                  </a:cubicBezTo>
                  <a:cubicBezTo>
                    <a:pt x="24" y="26"/>
                    <a:pt x="22" y="25"/>
                    <a:pt x="21" y="24"/>
                  </a:cubicBezTo>
                  <a:cubicBezTo>
                    <a:pt x="20" y="23"/>
                    <a:pt x="19" y="23"/>
                    <a:pt x="19" y="23"/>
                  </a:cubicBezTo>
                  <a:cubicBezTo>
                    <a:pt x="18" y="23"/>
                    <a:pt x="17" y="23"/>
                    <a:pt x="16" y="23"/>
                  </a:cubicBezTo>
                  <a:cubicBezTo>
                    <a:pt x="16" y="23"/>
                    <a:pt x="15" y="24"/>
                    <a:pt x="15" y="24"/>
                  </a:cubicBezTo>
                  <a:cubicBezTo>
                    <a:pt x="15" y="31"/>
                    <a:pt x="15" y="31"/>
                    <a:pt x="15" y="31"/>
                  </a:cubicBezTo>
                  <a:cubicBezTo>
                    <a:pt x="15" y="31"/>
                    <a:pt x="16" y="31"/>
                    <a:pt x="17" y="31"/>
                  </a:cubicBezTo>
                  <a:cubicBezTo>
                    <a:pt x="18" y="31"/>
                    <a:pt x="20" y="32"/>
                    <a:pt x="22" y="34"/>
                  </a:cubicBezTo>
                  <a:cubicBezTo>
                    <a:pt x="24" y="36"/>
                    <a:pt x="25" y="37"/>
                    <a:pt x="25" y="38"/>
                  </a:cubicBezTo>
                  <a:cubicBezTo>
                    <a:pt x="26" y="39"/>
                    <a:pt x="26" y="40"/>
                    <a:pt x="26" y="41"/>
                  </a:cubicBezTo>
                  <a:cubicBezTo>
                    <a:pt x="26" y="42"/>
                    <a:pt x="26" y="42"/>
                    <a:pt x="26" y="43"/>
                  </a:cubicBezTo>
                  <a:cubicBezTo>
                    <a:pt x="25" y="44"/>
                    <a:pt x="25" y="45"/>
                    <a:pt x="23" y="44"/>
                  </a:cubicBezTo>
                  <a:cubicBezTo>
                    <a:pt x="22" y="44"/>
                    <a:pt x="21" y="43"/>
                    <a:pt x="19" y="41"/>
                  </a:cubicBezTo>
                  <a:cubicBezTo>
                    <a:pt x="17" y="39"/>
                    <a:pt x="16" y="38"/>
                    <a:pt x="15" y="37"/>
                  </a:cubicBezTo>
                  <a:cubicBezTo>
                    <a:pt x="15" y="48"/>
                    <a:pt x="15" y="48"/>
                    <a:pt x="15" y="48"/>
                  </a:cubicBezTo>
                  <a:cubicBezTo>
                    <a:pt x="15" y="48"/>
                    <a:pt x="15" y="48"/>
                    <a:pt x="15" y="48"/>
                  </a:cubicBezTo>
                  <a:cubicBezTo>
                    <a:pt x="16" y="50"/>
                    <a:pt x="18" y="50"/>
                    <a:pt x="19" y="51"/>
                  </a:cubicBezTo>
                  <a:cubicBezTo>
                    <a:pt x="20" y="52"/>
                    <a:pt x="21" y="52"/>
                    <a:pt x="22" y="52"/>
                  </a:cubicBezTo>
                  <a:cubicBezTo>
                    <a:pt x="24" y="52"/>
                    <a:pt x="25" y="52"/>
                    <a:pt x="26" y="51"/>
                  </a:cubicBezTo>
                  <a:cubicBezTo>
                    <a:pt x="26" y="51"/>
                    <a:pt x="26" y="51"/>
                    <a:pt x="26" y="50"/>
                  </a:cubicBezTo>
                  <a:lnTo>
                    <a:pt x="26" y="28"/>
                  </a:lnTo>
                  <a:close/>
                  <a:moveTo>
                    <a:pt x="3" y="48"/>
                  </a:moveTo>
                  <a:cubicBezTo>
                    <a:pt x="7" y="52"/>
                    <a:pt x="11" y="56"/>
                    <a:pt x="15" y="60"/>
                  </a:cubicBezTo>
                  <a:cubicBezTo>
                    <a:pt x="15" y="70"/>
                    <a:pt x="15" y="70"/>
                    <a:pt x="15" y="70"/>
                  </a:cubicBezTo>
                  <a:cubicBezTo>
                    <a:pt x="12" y="68"/>
                    <a:pt x="9" y="65"/>
                    <a:pt x="6" y="62"/>
                  </a:cubicBezTo>
                  <a:cubicBezTo>
                    <a:pt x="6" y="63"/>
                    <a:pt x="6" y="65"/>
                    <a:pt x="6" y="67"/>
                  </a:cubicBezTo>
                  <a:cubicBezTo>
                    <a:pt x="6" y="68"/>
                    <a:pt x="6" y="70"/>
                    <a:pt x="5" y="73"/>
                  </a:cubicBezTo>
                  <a:cubicBezTo>
                    <a:pt x="4" y="71"/>
                    <a:pt x="3" y="70"/>
                    <a:pt x="1" y="69"/>
                  </a:cubicBezTo>
                  <a:cubicBezTo>
                    <a:pt x="2" y="65"/>
                    <a:pt x="2" y="63"/>
                    <a:pt x="2" y="60"/>
                  </a:cubicBezTo>
                  <a:cubicBezTo>
                    <a:pt x="1" y="58"/>
                    <a:pt x="1" y="56"/>
                    <a:pt x="0" y="54"/>
                  </a:cubicBezTo>
                  <a:cubicBezTo>
                    <a:pt x="1" y="52"/>
                    <a:pt x="2" y="50"/>
                    <a:pt x="3" y="48"/>
                  </a:cubicBezTo>
                  <a:close/>
                  <a:moveTo>
                    <a:pt x="15" y="24"/>
                  </a:moveTo>
                  <a:cubicBezTo>
                    <a:pt x="14" y="24"/>
                    <a:pt x="14" y="25"/>
                    <a:pt x="14" y="25"/>
                  </a:cubicBezTo>
                  <a:cubicBezTo>
                    <a:pt x="13" y="26"/>
                    <a:pt x="12" y="27"/>
                    <a:pt x="11" y="29"/>
                  </a:cubicBezTo>
                  <a:cubicBezTo>
                    <a:pt x="10" y="32"/>
                    <a:pt x="9" y="36"/>
                    <a:pt x="9" y="39"/>
                  </a:cubicBezTo>
                  <a:cubicBezTo>
                    <a:pt x="10" y="42"/>
                    <a:pt x="12" y="45"/>
                    <a:pt x="15" y="48"/>
                  </a:cubicBezTo>
                  <a:cubicBezTo>
                    <a:pt x="15" y="37"/>
                    <a:pt x="15" y="37"/>
                    <a:pt x="15" y="37"/>
                  </a:cubicBezTo>
                  <a:cubicBezTo>
                    <a:pt x="15" y="36"/>
                    <a:pt x="14" y="36"/>
                    <a:pt x="14" y="36"/>
                  </a:cubicBezTo>
                  <a:cubicBezTo>
                    <a:pt x="14" y="35"/>
                    <a:pt x="14" y="33"/>
                    <a:pt x="14" y="32"/>
                  </a:cubicBezTo>
                  <a:cubicBezTo>
                    <a:pt x="15" y="32"/>
                    <a:pt x="15" y="32"/>
                    <a:pt x="15" y="31"/>
                  </a:cubicBezTo>
                  <a:lnTo>
                    <a:pt x="15" y="24"/>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332" name="Freeform 73"/>
            <p:cNvSpPr>
              <a:spLocks/>
            </p:cNvSpPr>
            <p:nvPr/>
          </p:nvSpPr>
          <p:spPr bwMode="auto">
            <a:xfrm>
              <a:off x="5702300" y="2471738"/>
              <a:ext cx="73025" cy="69850"/>
            </a:xfrm>
            <a:custGeom>
              <a:avLst/>
              <a:gdLst>
                <a:gd name="T0" fmla="*/ 30569 w 43"/>
                <a:gd name="T1" fmla="*/ 54517 h 41"/>
                <a:gd name="T2" fmla="*/ 42456 w 43"/>
                <a:gd name="T3" fmla="*/ 52813 h 41"/>
                <a:gd name="T4" fmla="*/ 50948 w 43"/>
                <a:gd name="T5" fmla="*/ 49406 h 41"/>
                <a:gd name="T6" fmla="*/ 52646 w 43"/>
                <a:gd name="T7" fmla="*/ 44295 h 41"/>
                <a:gd name="T8" fmla="*/ 50948 w 43"/>
                <a:gd name="T9" fmla="*/ 39184 h 41"/>
                <a:gd name="T10" fmla="*/ 45853 w 43"/>
                <a:gd name="T11" fmla="*/ 35777 h 41"/>
                <a:gd name="T12" fmla="*/ 35663 w 43"/>
                <a:gd name="T13" fmla="*/ 40888 h 41"/>
                <a:gd name="T14" fmla="*/ 20379 w 43"/>
                <a:gd name="T15" fmla="*/ 45999 h 41"/>
                <a:gd name="T16" fmla="*/ 8491 w 43"/>
                <a:gd name="T17" fmla="*/ 40888 h 41"/>
                <a:gd name="T18" fmla="*/ 0 w 43"/>
                <a:gd name="T19" fmla="*/ 27259 h 41"/>
                <a:gd name="T20" fmla="*/ 6793 w 43"/>
                <a:gd name="T21" fmla="*/ 10222 h 41"/>
                <a:gd name="T22" fmla="*/ 1698 w 43"/>
                <a:gd name="T23" fmla="*/ 6815 h 41"/>
                <a:gd name="T24" fmla="*/ 6793 w 43"/>
                <a:gd name="T25" fmla="*/ 1704 h 41"/>
                <a:gd name="T26" fmla="*/ 11888 w 43"/>
                <a:gd name="T27" fmla="*/ 6815 h 41"/>
                <a:gd name="T28" fmla="*/ 18681 w 43"/>
                <a:gd name="T29" fmla="*/ 1704 h 41"/>
                <a:gd name="T30" fmla="*/ 27172 w 43"/>
                <a:gd name="T31" fmla="*/ 0 h 41"/>
                <a:gd name="T32" fmla="*/ 33965 w 43"/>
                <a:gd name="T33" fmla="*/ 11926 h 41"/>
                <a:gd name="T34" fmla="*/ 25474 w 43"/>
                <a:gd name="T35" fmla="*/ 13629 h 41"/>
                <a:gd name="T36" fmla="*/ 20379 w 43"/>
                <a:gd name="T37" fmla="*/ 18740 h 41"/>
                <a:gd name="T38" fmla="*/ 16983 w 43"/>
                <a:gd name="T39" fmla="*/ 23851 h 41"/>
                <a:gd name="T40" fmla="*/ 18681 w 43"/>
                <a:gd name="T41" fmla="*/ 27259 h 41"/>
                <a:gd name="T42" fmla="*/ 23776 w 43"/>
                <a:gd name="T43" fmla="*/ 28962 h 41"/>
                <a:gd name="T44" fmla="*/ 30569 w 43"/>
                <a:gd name="T45" fmla="*/ 25555 h 41"/>
                <a:gd name="T46" fmla="*/ 30569 w 43"/>
                <a:gd name="T47" fmla="*/ 25555 h 41"/>
                <a:gd name="T48" fmla="*/ 47551 w 43"/>
                <a:gd name="T49" fmla="*/ 18740 h 41"/>
                <a:gd name="T50" fmla="*/ 56042 w 43"/>
                <a:gd name="T51" fmla="*/ 20444 h 41"/>
                <a:gd name="T52" fmla="*/ 62835 w 43"/>
                <a:gd name="T53" fmla="*/ 23851 h 41"/>
                <a:gd name="T54" fmla="*/ 69628 w 43"/>
                <a:gd name="T55" fmla="*/ 39184 h 41"/>
                <a:gd name="T56" fmla="*/ 64534 w 43"/>
                <a:gd name="T57" fmla="*/ 56221 h 41"/>
                <a:gd name="T58" fmla="*/ 73025 w 43"/>
                <a:gd name="T59" fmla="*/ 63035 h 41"/>
                <a:gd name="T60" fmla="*/ 69628 w 43"/>
                <a:gd name="T61" fmla="*/ 68146 h 41"/>
                <a:gd name="T62" fmla="*/ 59439 w 43"/>
                <a:gd name="T63" fmla="*/ 59628 h 41"/>
                <a:gd name="T64" fmla="*/ 49249 w 43"/>
                <a:gd name="T65" fmla="*/ 66443 h 41"/>
                <a:gd name="T66" fmla="*/ 35663 w 43"/>
                <a:gd name="T67" fmla="*/ 69850 h 41"/>
                <a:gd name="T68" fmla="*/ 30569 w 43"/>
                <a:gd name="T69" fmla="*/ 54517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3" h="41">
                  <a:moveTo>
                    <a:pt x="18" y="32"/>
                  </a:moveTo>
                  <a:cubicBezTo>
                    <a:pt x="21" y="32"/>
                    <a:pt x="23" y="32"/>
                    <a:pt x="25" y="31"/>
                  </a:cubicBezTo>
                  <a:cubicBezTo>
                    <a:pt x="27" y="31"/>
                    <a:pt x="29" y="30"/>
                    <a:pt x="30" y="29"/>
                  </a:cubicBezTo>
                  <a:cubicBezTo>
                    <a:pt x="31" y="28"/>
                    <a:pt x="31" y="27"/>
                    <a:pt x="31" y="26"/>
                  </a:cubicBezTo>
                  <a:cubicBezTo>
                    <a:pt x="32" y="24"/>
                    <a:pt x="31" y="23"/>
                    <a:pt x="30" y="23"/>
                  </a:cubicBezTo>
                  <a:cubicBezTo>
                    <a:pt x="29" y="22"/>
                    <a:pt x="28" y="21"/>
                    <a:pt x="27" y="21"/>
                  </a:cubicBezTo>
                  <a:cubicBezTo>
                    <a:pt x="26" y="22"/>
                    <a:pt x="24" y="22"/>
                    <a:pt x="21" y="24"/>
                  </a:cubicBezTo>
                  <a:cubicBezTo>
                    <a:pt x="18" y="26"/>
                    <a:pt x="14" y="27"/>
                    <a:pt x="12" y="27"/>
                  </a:cubicBezTo>
                  <a:cubicBezTo>
                    <a:pt x="9" y="27"/>
                    <a:pt x="7" y="26"/>
                    <a:pt x="5" y="24"/>
                  </a:cubicBezTo>
                  <a:cubicBezTo>
                    <a:pt x="2" y="22"/>
                    <a:pt x="0" y="19"/>
                    <a:pt x="0" y="16"/>
                  </a:cubicBezTo>
                  <a:cubicBezTo>
                    <a:pt x="0" y="13"/>
                    <a:pt x="1" y="10"/>
                    <a:pt x="4" y="6"/>
                  </a:cubicBezTo>
                  <a:cubicBezTo>
                    <a:pt x="1" y="4"/>
                    <a:pt x="1" y="4"/>
                    <a:pt x="1" y="4"/>
                  </a:cubicBezTo>
                  <a:cubicBezTo>
                    <a:pt x="4" y="1"/>
                    <a:pt x="4" y="1"/>
                    <a:pt x="4" y="1"/>
                  </a:cubicBezTo>
                  <a:cubicBezTo>
                    <a:pt x="7" y="4"/>
                    <a:pt x="7" y="4"/>
                    <a:pt x="7" y="4"/>
                  </a:cubicBezTo>
                  <a:cubicBezTo>
                    <a:pt x="8" y="3"/>
                    <a:pt x="9" y="2"/>
                    <a:pt x="11" y="1"/>
                  </a:cubicBezTo>
                  <a:cubicBezTo>
                    <a:pt x="13" y="1"/>
                    <a:pt x="14" y="0"/>
                    <a:pt x="16" y="0"/>
                  </a:cubicBezTo>
                  <a:cubicBezTo>
                    <a:pt x="20" y="7"/>
                    <a:pt x="20" y="7"/>
                    <a:pt x="20" y="7"/>
                  </a:cubicBezTo>
                  <a:cubicBezTo>
                    <a:pt x="18" y="7"/>
                    <a:pt x="17" y="8"/>
                    <a:pt x="15" y="8"/>
                  </a:cubicBezTo>
                  <a:cubicBezTo>
                    <a:pt x="14" y="9"/>
                    <a:pt x="13" y="10"/>
                    <a:pt x="12" y="11"/>
                  </a:cubicBezTo>
                  <a:cubicBezTo>
                    <a:pt x="11" y="12"/>
                    <a:pt x="10" y="13"/>
                    <a:pt x="10" y="14"/>
                  </a:cubicBezTo>
                  <a:cubicBezTo>
                    <a:pt x="10" y="15"/>
                    <a:pt x="10" y="15"/>
                    <a:pt x="11" y="16"/>
                  </a:cubicBezTo>
                  <a:cubicBezTo>
                    <a:pt x="12" y="17"/>
                    <a:pt x="13" y="17"/>
                    <a:pt x="14" y="17"/>
                  </a:cubicBezTo>
                  <a:cubicBezTo>
                    <a:pt x="15" y="17"/>
                    <a:pt x="16" y="16"/>
                    <a:pt x="18" y="15"/>
                  </a:cubicBezTo>
                  <a:cubicBezTo>
                    <a:pt x="18" y="15"/>
                    <a:pt x="18" y="15"/>
                    <a:pt x="18" y="15"/>
                  </a:cubicBezTo>
                  <a:cubicBezTo>
                    <a:pt x="23" y="12"/>
                    <a:pt x="26" y="11"/>
                    <a:pt x="28" y="11"/>
                  </a:cubicBezTo>
                  <a:cubicBezTo>
                    <a:pt x="30" y="11"/>
                    <a:pt x="31" y="11"/>
                    <a:pt x="33" y="12"/>
                  </a:cubicBezTo>
                  <a:cubicBezTo>
                    <a:pt x="34" y="13"/>
                    <a:pt x="35" y="13"/>
                    <a:pt x="37" y="14"/>
                  </a:cubicBezTo>
                  <a:cubicBezTo>
                    <a:pt x="40" y="17"/>
                    <a:pt x="41" y="20"/>
                    <a:pt x="41" y="23"/>
                  </a:cubicBezTo>
                  <a:cubicBezTo>
                    <a:pt x="42" y="27"/>
                    <a:pt x="41" y="30"/>
                    <a:pt x="38" y="33"/>
                  </a:cubicBezTo>
                  <a:cubicBezTo>
                    <a:pt x="43" y="37"/>
                    <a:pt x="43" y="37"/>
                    <a:pt x="43" y="37"/>
                  </a:cubicBezTo>
                  <a:cubicBezTo>
                    <a:pt x="41" y="40"/>
                    <a:pt x="41" y="40"/>
                    <a:pt x="41" y="40"/>
                  </a:cubicBezTo>
                  <a:cubicBezTo>
                    <a:pt x="35" y="35"/>
                    <a:pt x="35" y="35"/>
                    <a:pt x="35" y="35"/>
                  </a:cubicBezTo>
                  <a:cubicBezTo>
                    <a:pt x="34" y="37"/>
                    <a:pt x="31" y="39"/>
                    <a:pt x="29" y="39"/>
                  </a:cubicBezTo>
                  <a:cubicBezTo>
                    <a:pt x="27" y="40"/>
                    <a:pt x="24" y="41"/>
                    <a:pt x="21" y="41"/>
                  </a:cubicBezTo>
                  <a:lnTo>
                    <a:pt x="18" y="3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3" name="Freeform 74"/>
            <p:cNvSpPr>
              <a:spLocks/>
            </p:cNvSpPr>
            <p:nvPr/>
          </p:nvSpPr>
          <p:spPr bwMode="auto">
            <a:xfrm>
              <a:off x="6186488" y="2187575"/>
              <a:ext cx="266700" cy="214313"/>
            </a:xfrm>
            <a:custGeom>
              <a:avLst/>
              <a:gdLst>
                <a:gd name="T0" fmla="*/ 25400 w 168"/>
                <a:gd name="T1" fmla="*/ 0 h 135"/>
                <a:gd name="T2" fmla="*/ 223838 w 168"/>
                <a:gd name="T3" fmla="*/ 46038 h 135"/>
                <a:gd name="T4" fmla="*/ 266700 w 168"/>
                <a:gd name="T5" fmla="*/ 161925 h 135"/>
                <a:gd name="T6" fmla="*/ 169863 w 168"/>
                <a:gd name="T7" fmla="*/ 214313 h 135"/>
                <a:gd name="T8" fmla="*/ 0 w 168"/>
                <a:gd name="T9" fmla="*/ 173038 h 135"/>
                <a:gd name="T10" fmla="*/ 25400 w 168"/>
                <a:gd name="T11" fmla="*/ 0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 h="135">
                  <a:moveTo>
                    <a:pt x="16" y="0"/>
                  </a:moveTo>
                  <a:lnTo>
                    <a:pt x="141" y="29"/>
                  </a:lnTo>
                  <a:lnTo>
                    <a:pt x="168" y="102"/>
                  </a:lnTo>
                  <a:lnTo>
                    <a:pt x="107" y="135"/>
                  </a:lnTo>
                  <a:lnTo>
                    <a:pt x="0" y="109"/>
                  </a:lnTo>
                  <a:lnTo>
                    <a:pt x="16"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4" name="Freeform 75"/>
            <p:cNvSpPr>
              <a:spLocks/>
            </p:cNvSpPr>
            <p:nvPr/>
          </p:nvSpPr>
          <p:spPr bwMode="auto">
            <a:xfrm>
              <a:off x="5837238" y="2132013"/>
              <a:ext cx="482600" cy="301625"/>
            </a:xfrm>
            <a:custGeom>
              <a:avLst/>
              <a:gdLst>
                <a:gd name="T0" fmla="*/ 244723 w 282"/>
                <a:gd name="T1" fmla="*/ 270951 h 177"/>
                <a:gd name="T2" fmla="*/ 434682 w 282"/>
                <a:gd name="T3" fmla="*/ 219828 h 177"/>
                <a:gd name="T4" fmla="*/ 439816 w 282"/>
                <a:gd name="T5" fmla="*/ 69868 h 177"/>
                <a:gd name="T6" fmla="*/ 227609 w 282"/>
                <a:gd name="T7" fmla="*/ 8520 h 177"/>
                <a:gd name="T8" fmla="*/ 133485 w 282"/>
                <a:gd name="T9" fmla="*/ 32378 h 177"/>
                <a:gd name="T10" fmla="*/ 51340 w 282"/>
                <a:gd name="T11" fmla="*/ 97133 h 177"/>
                <a:gd name="T12" fmla="*/ 11979 w 282"/>
                <a:gd name="T13" fmla="*/ 194267 h 177"/>
                <a:gd name="T14" fmla="*/ 54763 w 282"/>
                <a:gd name="T15" fmla="*/ 209604 h 177"/>
                <a:gd name="T16" fmla="*/ 95835 w 282"/>
                <a:gd name="T17" fmla="*/ 131215 h 177"/>
                <a:gd name="T18" fmla="*/ 196805 w 282"/>
                <a:gd name="T19" fmla="*/ 97133 h 177"/>
                <a:gd name="T20" fmla="*/ 213918 w 282"/>
                <a:gd name="T21" fmla="*/ 223237 h 177"/>
                <a:gd name="T22" fmla="*/ 136908 w 282"/>
                <a:gd name="T23" fmla="*/ 233461 h 177"/>
                <a:gd name="T24" fmla="*/ 100970 w 282"/>
                <a:gd name="T25" fmla="*/ 286288 h 177"/>
                <a:gd name="T26" fmla="*/ 124928 w 282"/>
                <a:gd name="T27" fmla="*/ 298217 h 177"/>
                <a:gd name="T28" fmla="*/ 244723 w 282"/>
                <a:gd name="T29" fmla="*/ 270951 h 1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2" h="177">
                  <a:moveTo>
                    <a:pt x="143" y="159"/>
                  </a:moveTo>
                  <a:cubicBezTo>
                    <a:pt x="151" y="156"/>
                    <a:pt x="242" y="141"/>
                    <a:pt x="254" y="129"/>
                  </a:cubicBezTo>
                  <a:cubicBezTo>
                    <a:pt x="274" y="117"/>
                    <a:pt x="282" y="54"/>
                    <a:pt x="257" y="41"/>
                  </a:cubicBezTo>
                  <a:cubicBezTo>
                    <a:pt x="204" y="16"/>
                    <a:pt x="153" y="0"/>
                    <a:pt x="133" y="5"/>
                  </a:cubicBezTo>
                  <a:cubicBezTo>
                    <a:pt x="78" y="19"/>
                    <a:pt x="78" y="19"/>
                    <a:pt x="78" y="19"/>
                  </a:cubicBezTo>
                  <a:cubicBezTo>
                    <a:pt x="65" y="22"/>
                    <a:pt x="37" y="37"/>
                    <a:pt x="30" y="57"/>
                  </a:cubicBezTo>
                  <a:cubicBezTo>
                    <a:pt x="7" y="114"/>
                    <a:pt x="7" y="114"/>
                    <a:pt x="7" y="114"/>
                  </a:cubicBezTo>
                  <a:cubicBezTo>
                    <a:pt x="0" y="131"/>
                    <a:pt x="17" y="152"/>
                    <a:pt x="32" y="123"/>
                  </a:cubicBezTo>
                  <a:cubicBezTo>
                    <a:pt x="56" y="77"/>
                    <a:pt x="56" y="77"/>
                    <a:pt x="56" y="77"/>
                  </a:cubicBezTo>
                  <a:cubicBezTo>
                    <a:pt x="115" y="57"/>
                    <a:pt x="115" y="57"/>
                    <a:pt x="115" y="57"/>
                  </a:cubicBezTo>
                  <a:cubicBezTo>
                    <a:pt x="173" y="84"/>
                    <a:pt x="167" y="118"/>
                    <a:pt x="125" y="131"/>
                  </a:cubicBezTo>
                  <a:cubicBezTo>
                    <a:pt x="80" y="137"/>
                    <a:pt x="80" y="137"/>
                    <a:pt x="80" y="137"/>
                  </a:cubicBezTo>
                  <a:cubicBezTo>
                    <a:pt x="64" y="143"/>
                    <a:pt x="56" y="151"/>
                    <a:pt x="59" y="168"/>
                  </a:cubicBezTo>
                  <a:cubicBezTo>
                    <a:pt x="60" y="177"/>
                    <a:pt x="65" y="177"/>
                    <a:pt x="73" y="175"/>
                  </a:cubicBezTo>
                  <a:lnTo>
                    <a:pt x="143" y="159"/>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335" name="Freeform 76"/>
            <p:cNvSpPr>
              <a:spLocks/>
            </p:cNvSpPr>
            <p:nvPr/>
          </p:nvSpPr>
          <p:spPr bwMode="auto">
            <a:xfrm>
              <a:off x="6264275" y="2197100"/>
              <a:ext cx="295275" cy="260350"/>
            </a:xfrm>
            <a:custGeom>
              <a:avLst/>
              <a:gdLst>
                <a:gd name="T0" fmla="*/ 47790 w 173"/>
                <a:gd name="T1" fmla="*/ 0 h 153"/>
                <a:gd name="T2" fmla="*/ 174093 w 173"/>
                <a:gd name="T3" fmla="*/ 28928 h 153"/>
                <a:gd name="T4" fmla="*/ 139957 w 173"/>
                <a:gd name="T5" fmla="*/ 228019 h 153"/>
                <a:gd name="T6" fmla="*/ 0 w 173"/>
                <a:gd name="T7" fmla="*/ 195688 h 153"/>
                <a:gd name="T8" fmla="*/ 47790 w 173"/>
                <a:gd name="T9" fmla="*/ 0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153">
                  <a:moveTo>
                    <a:pt x="28" y="0"/>
                  </a:moveTo>
                  <a:cubicBezTo>
                    <a:pt x="102" y="17"/>
                    <a:pt x="102" y="17"/>
                    <a:pt x="102" y="17"/>
                  </a:cubicBezTo>
                  <a:cubicBezTo>
                    <a:pt x="173" y="34"/>
                    <a:pt x="161" y="153"/>
                    <a:pt x="82" y="134"/>
                  </a:cubicBezTo>
                  <a:cubicBezTo>
                    <a:pt x="0" y="115"/>
                    <a:pt x="0" y="115"/>
                    <a:pt x="0" y="115"/>
                  </a:cubicBezTo>
                  <a:cubicBezTo>
                    <a:pt x="27" y="78"/>
                    <a:pt x="35" y="40"/>
                    <a:pt x="28" y="0"/>
                  </a:cubicBez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6" name="Freeform 77"/>
            <p:cNvSpPr>
              <a:spLocks/>
            </p:cNvSpPr>
            <p:nvPr/>
          </p:nvSpPr>
          <p:spPr bwMode="auto">
            <a:xfrm>
              <a:off x="6292850" y="2203450"/>
              <a:ext cx="293688" cy="263525"/>
            </a:xfrm>
            <a:custGeom>
              <a:avLst/>
              <a:gdLst>
                <a:gd name="T0" fmla="*/ 46102 w 172"/>
                <a:gd name="T1" fmla="*/ 0 h 154"/>
                <a:gd name="T2" fmla="*/ 172456 w 172"/>
                <a:gd name="T3" fmla="*/ 30802 h 154"/>
                <a:gd name="T4" fmla="*/ 138307 w 172"/>
                <a:gd name="T5" fmla="*/ 231012 h 154"/>
                <a:gd name="T6" fmla="*/ 0 w 172"/>
                <a:gd name="T7" fmla="*/ 198499 h 154"/>
                <a:gd name="T8" fmla="*/ 46102 w 172"/>
                <a:gd name="T9" fmla="*/ 0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154">
                  <a:moveTo>
                    <a:pt x="27" y="0"/>
                  </a:moveTo>
                  <a:cubicBezTo>
                    <a:pt x="101" y="18"/>
                    <a:pt x="101" y="18"/>
                    <a:pt x="101" y="18"/>
                  </a:cubicBezTo>
                  <a:cubicBezTo>
                    <a:pt x="172" y="35"/>
                    <a:pt x="160" y="154"/>
                    <a:pt x="81" y="135"/>
                  </a:cubicBezTo>
                  <a:cubicBezTo>
                    <a:pt x="0" y="116"/>
                    <a:pt x="0" y="116"/>
                    <a:pt x="0" y="116"/>
                  </a:cubicBezTo>
                  <a:cubicBezTo>
                    <a:pt x="26" y="79"/>
                    <a:pt x="34" y="40"/>
                    <a:pt x="27"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7" name="Freeform 78"/>
            <p:cNvSpPr>
              <a:spLocks/>
            </p:cNvSpPr>
            <p:nvPr/>
          </p:nvSpPr>
          <p:spPr bwMode="auto">
            <a:xfrm>
              <a:off x="5927725" y="2355850"/>
              <a:ext cx="123825" cy="119063"/>
            </a:xfrm>
            <a:custGeom>
              <a:avLst/>
              <a:gdLst>
                <a:gd name="T0" fmla="*/ 0 w 72"/>
                <a:gd name="T1" fmla="*/ 119063 h 70"/>
                <a:gd name="T2" fmla="*/ 123825 w 72"/>
                <a:gd name="T3" fmla="*/ 62933 h 70"/>
                <a:gd name="T4" fmla="*/ 51594 w 72"/>
                <a:gd name="T5" fmla="*/ 0 h 70"/>
                <a:gd name="T6" fmla="*/ 8599 w 72"/>
                <a:gd name="T7" fmla="*/ 51027 h 70"/>
                <a:gd name="T8" fmla="*/ 0 w 72"/>
                <a:gd name="T9" fmla="*/ 11906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70">
                  <a:moveTo>
                    <a:pt x="0" y="70"/>
                  </a:moveTo>
                  <a:cubicBezTo>
                    <a:pt x="21" y="56"/>
                    <a:pt x="46" y="44"/>
                    <a:pt x="72" y="37"/>
                  </a:cubicBezTo>
                  <a:cubicBezTo>
                    <a:pt x="30" y="0"/>
                    <a:pt x="30" y="0"/>
                    <a:pt x="30" y="0"/>
                  </a:cubicBezTo>
                  <a:cubicBezTo>
                    <a:pt x="5" y="30"/>
                    <a:pt x="5" y="30"/>
                    <a:pt x="5" y="30"/>
                  </a:cubicBezTo>
                  <a:lnTo>
                    <a:pt x="0" y="7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338" name="Freeform 79"/>
            <p:cNvSpPr>
              <a:spLocks/>
            </p:cNvSpPr>
            <p:nvPr/>
          </p:nvSpPr>
          <p:spPr bwMode="auto">
            <a:xfrm>
              <a:off x="5895975" y="2363788"/>
              <a:ext cx="117475" cy="96838"/>
            </a:xfrm>
            <a:custGeom>
              <a:avLst/>
              <a:gdLst>
                <a:gd name="T0" fmla="*/ 27241 w 69"/>
                <a:gd name="T1" fmla="*/ 96838 h 57"/>
                <a:gd name="T2" fmla="*/ 117475 w 69"/>
                <a:gd name="T3" fmla="*/ 49268 h 57"/>
                <a:gd name="T4" fmla="*/ 61291 w 69"/>
                <a:gd name="T5" fmla="*/ 0 h 57"/>
                <a:gd name="T6" fmla="*/ 0 w 69"/>
                <a:gd name="T7" fmla="*/ 22086 h 57"/>
                <a:gd name="T8" fmla="*/ 27241 w 69"/>
                <a:gd name="T9" fmla="*/ 96838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57">
                  <a:moveTo>
                    <a:pt x="16" y="57"/>
                  </a:moveTo>
                  <a:cubicBezTo>
                    <a:pt x="32" y="46"/>
                    <a:pt x="50" y="37"/>
                    <a:pt x="69" y="29"/>
                  </a:cubicBezTo>
                  <a:cubicBezTo>
                    <a:pt x="36" y="0"/>
                    <a:pt x="36" y="0"/>
                    <a:pt x="36" y="0"/>
                  </a:cubicBezTo>
                  <a:cubicBezTo>
                    <a:pt x="0" y="13"/>
                    <a:pt x="0" y="13"/>
                    <a:pt x="0" y="13"/>
                  </a:cubicBezTo>
                  <a:lnTo>
                    <a:pt x="16" y="57"/>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9" name="Freeform 80"/>
            <p:cNvSpPr>
              <a:spLocks noEditPoints="1"/>
            </p:cNvSpPr>
            <p:nvPr/>
          </p:nvSpPr>
          <p:spPr bwMode="auto">
            <a:xfrm>
              <a:off x="5834063" y="2381250"/>
              <a:ext cx="123825" cy="85725"/>
            </a:xfrm>
            <a:custGeom>
              <a:avLst/>
              <a:gdLst>
                <a:gd name="T0" fmla="*/ 82550 w 72"/>
                <a:gd name="T1" fmla="*/ 44577 h 50"/>
                <a:gd name="T2" fmla="*/ 82550 w 72"/>
                <a:gd name="T3" fmla="*/ 46292 h 50"/>
                <a:gd name="T4" fmla="*/ 82550 w 72"/>
                <a:gd name="T5" fmla="*/ 13716 h 50"/>
                <a:gd name="T6" fmla="*/ 91149 w 72"/>
                <a:gd name="T7" fmla="*/ 22289 h 50"/>
                <a:gd name="T8" fmla="*/ 106627 w 72"/>
                <a:gd name="T9" fmla="*/ 27432 h 50"/>
                <a:gd name="T10" fmla="*/ 108347 w 72"/>
                <a:gd name="T11" fmla="*/ 20574 h 50"/>
                <a:gd name="T12" fmla="*/ 91149 w 72"/>
                <a:gd name="T13" fmla="*/ 8573 h 50"/>
                <a:gd name="T14" fmla="*/ 82550 w 72"/>
                <a:gd name="T15" fmla="*/ 12002 h 50"/>
                <a:gd name="T16" fmla="*/ 87709 w 72"/>
                <a:gd name="T17" fmla="*/ 0 h 50"/>
                <a:gd name="T18" fmla="*/ 99748 w 72"/>
                <a:gd name="T19" fmla="*/ 0 h 50"/>
                <a:gd name="T20" fmla="*/ 113506 w 72"/>
                <a:gd name="T21" fmla="*/ 6858 h 50"/>
                <a:gd name="T22" fmla="*/ 113506 w 72"/>
                <a:gd name="T23" fmla="*/ 32576 h 50"/>
                <a:gd name="T24" fmla="*/ 94589 w 72"/>
                <a:gd name="T25" fmla="*/ 36005 h 50"/>
                <a:gd name="T26" fmla="*/ 82550 w 72"/>
                <a:gd name="T27" fmla="*/ 32576 h 50"/>
                <a:gd name="T28" fmla="*/ 82550 w 72"/>
                <a:gd name="T29" fmla="*/ 12002 h 50"/>
                <a:gd name="T30" fmla="*/ 82550 w 72"/>
                <a:gd name="T31" fmla="*/ 32576 h 50"/>
                <a:gd name="T32" fmla="*/ 77391 w 72"/>
                <a:gd name="T33" fmla="*/ 27432 h 50"/>
                <a:gd name="T34" fmla="*/ 79110 w 72"/>
                <a:gd name="T35" fmla="*/ 3429 h 50"/>
                <a:gd name="T36" fmla="*/ 82550 w 72"/>
                <a:gd name="T37" fmla="*/ 44577 h 50"/>
                <a:gd name="T38" fmla="*/ 77391 w 72"/>
                <a:gd name="T39" fmla="*/ 54864 h 50"/>
                <a:gd name="T40" fmla="*/ 82550 w 72"/>
                <a:gd name="T41" fmla="*/ 44577 h 50"/>
                <a:gd name="T42" fmla="*/ 77391 w 72"/>
                <a:gd name="T43" fmla="*/ 27432 h 50"/>
                <a:gd name="T44" fmla="*/ 70511 w 72"/>
                <a:gd name="T45" fmla="*/ 15431 h 50"/>
                <a:gd name="T46" fmla="*/ 77391 w 72"/>
                <a:gd name="T47" fmla="*/ 34290 h 50"/>
                <a:gd name="T48" fmla="*/ 73951 w 72"/>
                <a:gd name="T49" fmla="*/ 56579 h 50"/>
                <a:gd name="T50" fmla="*/ 70511 w 72"/>
                <a:gd name="T51" fmla="*/ 49721 h 50"/>
                <a:gd name="T52" fmla="*/ 70511 w 72"/>
                <a:gd name="T53" fmla="*/ 29147 h 50"/>
                <a:gd name="T54" fmla="*/ 77391 w 72"/>
                <a:gd name="T55" fmla="*/ 34290 h 50"/>
                <a:gd name="T56" fmla="*/ 44715 w 72"/>
                <a:gd name="T57" fmla="*/ 77153 h 50"/>
                <a:gd name="T58" fmla="*/ 44715 w 72"/>
                <a:gd name="T59" fmla="*/ 77153 h 50"/>
                <a:gd name="T60" fmla="*/ 70511 w 72"/>
                <a:gd name="T61" fmla="*/ 15431 h 50"/>
                <a:gd name="T62" fmla="*/ 70511 w 72"/>
                <a:gd name="T63" fmla="*/ 15431 h 50"/>
                <a:gd name="T64" fmla="*/ 70511 w 72"/>
                <a:gd name="T65" fmla="*/ 48006 h 50"/>
                <a:gd name="T66" fmla="*/ 63632 w 72"/>
                <a:gd name="T67" fmla="*/ 39434 h 50"/>
                <a:gd name="T68" fmla="*/ 46434 w 72"/>
                <a:gd name="T69" fmla="*/ 34290 h 50"/>
                <a:gd name="T70" fmla="*/ 44715 w 72"/>
                <a:gd name="T71" fmla="*/ 25718 h 50"/>
                <a:gd name="T72" fmla="*/ 55033 w 72"/>
                <a:gd name="T73" fmla="*/ 24003 h 50"/>
                <a:gd name="T74" fmla="*/ 65352 w 72"/>
                <a:gd name="T75" fmla="*/ 25718 h 50"/>
                <a:gd name="T76" fmla="*/ 70511 w 72"/>
                <a:gd name="T77" fmla="*/ 49721 h 50"/>
                <a:gd name="T78" fmla="*/ 67072 w 72"/>
                <a:gd name="T79" fmla="*/ 51435 h 50"/>
                <a:gd name="T80" fmla="*/ 51594 w 72"/>
                <a:gd name="T81" fmla="*/ 46292 h 50"/>
                <a:gd name="T82" fmla="*/ 44715 w 72"/>
                <a:gd name="T83" fmla="*/ 58293 h 50"/>
                <a:gd name="T84" fmla="*/ 55033 w 72"/>
                <a:gd name="T85" fmla="*/ 63437 h 50"/>
                <a:gd name="T86" fmla="*/ 70511 w 72"/>
                <a:gd name="T87" fmla="*/ 60008 h 50"/>
                <a:gd name="T88" fmla="*/ 39555 w 72"/>
                <a:gd name="T89" fmla="*/ 72009 h 50"/>
                <a:gd name="T90" fmla="*/ 44715 w 72"/>
                <a:gd name="T91" fmla="*/ 77153 h 50"/>
                <a:gd name="T92" fmla="*/ 39555 w 72"/>
                <a:gd name="T93" fmla="*/ 72009 h 50"/>
                <a:gd name="T94" fmla="*/ 44715 w 72"/>
                <a:gd name="T95" fmla="*/ 36005 h 50"/>
                <a:gd name="T96" fmla="*/ 44715 w 72"/>
                <a:gd name="T97" fmla="*/ 39434 h 50"/>
                <a:gd name="T98" fmla="*/ 41275 w 72"/>
                <a:gd name="T99" fmla="*/ 54864 h 50"/>
                <a:gd name="T100" fmla="*/ 39555 w 72"/>
                <a:gd name="T101" fmla="*/ 30861 h 50"/>
                <a:gd name="T102" fmla="*/ 44715 w 72"/>
                <a:gd name="T103" fmla="*/ 25718 h 50"/>
                <a:gd name="T104" fmla="*/ 39555 w 72"/>
                <a:gd name="T105" fmla="*/ 72009 h 50"/>
                <a:gd name="T106" fmla="*/ 34396 w 72"/>
                <a:gd name="T107" fmla="*/ 85725 h 50"/>
                <a:gd name="T108" fmla="*/ 12039 w 72"/>
                <a:gd name="T109" fmla="*/ 73724 h 50"/>
                <a:gd name="T110" fmla="*/ 0 w 72"/>
                <a:gd name="T111" fmla="*/ 75438 h 50"/>
                <a:gd name="T112" fmla="*/ 5159 w 72"/>
                <a:gd name="T113" fmla="*/ 56579 h 50"/>
                <a:gd name="T114" fmla="*/ 39555 w 72"/>
                <a:gd name="T115" fmla="*/ 30861 h 50"/>
                <a:gd name="T116" fmla="*/ 39555 w 72"/>
                <a:gd name="T117" fmla="*/ 53150 h 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2" h="50">
                  <a:moveTo>
                    <a:pt x="48" y="27"/>
                  </a:moveTo>
                  <a:cubicBezTo>
                    <a:pt x="48" y="26"/>
                    <a:pt x="48" y="26"/>
                    <a:pt x="48" y="26"/>
                  </a:cubicBezTo>
                  <a:cubicBezTo>
                    <a:pt x="48" y="26"/>
                    <a:pt x="48" y="26"/>
                    <a:pt x="48" y="26"/>
                  </a:cubicBezTo>
                  <a:cubicBezTo>
                    <a:pt x="48" y="27"/>
                    <a:pt x="48" y="27"/>
                    <a:pt x="48" y="27"/>
                  </a:cubicBezTo>
                  <a:close/>
                  <a:moveTo>
                    <a:pt x="48" y="19"/>
                  </a:moveTo>
                  <a:cubicBezTo>
                    <a:pt x="48" y="8"/>
                    <a:pt x="48" y="8"/>
                    <a:pt x="48" y="8"/>
                  </a:cubicBezTo>
                  <a:cubicBezTo>
                    <a:pt x="48" y="8"/>
                    <a:pt x="48" y="8"/>
                    <a:pt x="48" y="8"/>
                  </a:cubicBezTo>
                  <a:cubicBezTo>
                    <a:pt x="49" y="9"/>
                    <a:pt x="50" y="10"/>
                    <a:pt x="53" y="13"/>
                  </a:cubicBezTo>
                  <a:cubicBezTo>
                    <a:pt x="55" y="15"/>
                    <a:pt x="57" y="16"/>
                    <a:pt x="59" y="16"/>
                  </a:cubicBezTo>
                  <a:cubicBezTo>
                    <a:pt x="60" y="17"/>
                    <a:pt x="61" y="17"/>
                    <a:pt x="62" y="16"/>
                  </a:cubicBezTo>
                  <a:cubicBezTo>
                    <a:pt x="63" y="16"/>
                    <a:pt x="64" y="15"/>
                    <a:pt x="64" y="14"/>
                  </a:cubicBezTo>
                  <a:cubicBezTo>
                    <a:pt x="64" y="14"/>
                    <a:pt x="64" y="13"/>
                    <a:pt x="63" y="12"/>
                  </a:cubicBezTo>
                  <a:cubicBezTo>
                    <a:pt x="63" y="11"/>
                    <a:pt x="61" y="10"/>
                    <a:pt x="60" y="9"/>
                  </a:cubicBezTo>
                  <a:cubicBezTo>
                    <a:pt x="57" y="7"/>
                    <a:pt x="55" y="5"/>
                    <a:pt x="53" y="5"/>
                  </a:cubicBezTo>
                  <a:cubicBezTo>
                    <a:pt x="52" y="4"/>
                    <a:pt x="51" y="5"/>
                    <a:pt x="50" y="5"/>
                  </a:cubicBezTo>
                  <a:cubicBezTo>
                    <a:pt x="49" y="6"/>
                    <a:pt x="48" y="6"/>
                    <a:pt x="48" y="7"/>
                  </a:cubicBezTo>
                  <a:cubicBezTo>
                    <a:pt x="48" y="1"/>
                    <a:pt x="48" y="1"/>
                    <a:pt x="48" y="1"/>
                  </a:cubicBezTo>
                  <a:cubicBezTo>
                    <a:pt x="49" y="1"/>
                    <a:pt x="50" y="0"/>
                    <a:pt x="51" y="0"/>
                  </a:cubicBezTo>
                  <a:cubicBezTo>
                    <a:pt x="52" y="0"/>
                    <a:pt x="54" y="0"/>
                    <a:pt x="55" y="0"/>
                  </a:cubicBezTo>
                  <a:cubicBezTo>
                    <a:pt x="56" y="0"/>
                    <a:pt x="57" y="0"/>
                    <a:pt x="58" y="0"/>
                  </a:cubicBezTo>
                  <a:cubicBezTo>
                    <a:pt x="59" y="0"/>
                    <a:pt x="60" y="1"/>
                    <a:pt x="61" y="1"/>
                  </a:cubicBezTo>
                  <a:cubicBezTo>
                    <a:pt x="63" y="2"/>
                    <a:pt x="65" y="3"/>
                    <a:pt x="66" y="4"/>
                  </a:cubicBezTo>
                  <a:cubicBezTo>
                    <a:pt x="70" y="7"/>
                    <a:pt x="72" y="10"/>
                    <a:pt x="72" y="12"/>
                  </a:cubicBezTo>
                  <a:cubicBezTo>
                    <a:pt x="72" y="15"/>
                    <a:pt x="70" y="17"/>
                    <a:pt x="66" y="19"/>
                  </a:cubicBezTo>
                  <a:cubicBezTo>
                    <a:pt x="64" y="20"/>
                    <a:pt x="62" y="21"/>
                    <a:pt x="60" y="21"/>
                  </a:cubicBezTo>
                  <a:cubicBezTo>
                    <a:pt x="58" y="22"/>
                    <a:pt x="56" y="22"/>
                    <a:pt x="55" y="21"/>
                  </a:cubicBezTo>
                  <a:cubicBezTo>
                    <a:pt x="53" y="21"/>
                    <a:pt x="52" y="21"/>
                    <a:pt x="50" y="20"/>
                  </a:cubicBezTo>
                  <a:cubicBezTo>
                    <a:pt x="50" y="20"/>
                    <a:pt x="49" y="19"/>
                    <a:pt x="48" y="19"/>
                  </a:cubicBezTo>
                  <a:close/>
                  <a:moveTo>
                    <a:pt x="48" y="1"/>
                  </a:moveTo>
                  <a:cubicBezTo>
                    <a:pt x="48" y="7"/>
                    <a:pt x="48" y="7"/>
                    <a:pt x="48" y="7"/>
                  </a:cubicBezTo>
                  <a:cubicBezTo>
                    <a:pt x="48" y="7"/>
                    <a:pt x="48" y="7"/>
                    <a:pt x="48" y="8"/>
                  </a:cubicBezTo>
                  <a:cubicBezTo>
                    <a:pt x="48" y="19"/>
                    <a:pt x="48" y="19"/>
                    <a:pt x="48" y="19"/>
                  </a:cubicBezTo>
                  <a:cubicBezTo>
                    <a:pt x="47" y="18"/>
                    <a:pt x="47" y="17"/>
                    <a:pt x="46" y="17"/>
                  </a:cubicBezTo>
                  <a:cubicBezTo>
                    <a:pt x="45" y="16"/>
                    <a:pt x="45" y="16"/>
                    <a:pt x="45" y="16"/>
                  </a:cubicBezTo>
                  <a:cubicBezTo>
                    <a:pt x="45" y="3"/>
                    <a:pt x="45" y="3"/>
                    <a:pt x="45" y="3"/>
                  </a:cubicBezTo>
                  <a:cubicBezTo>
                    <a:pt x="45" y="3"/>
                    <a:pt x="46" y="3"/>
                    <a:pt x="46" y="2"/>
                  </a:cubicBezTo>
                  <a:cubicBezTo>
                    <a:pt x="47" y="2"/>
                    <a:pt x="48" y="1"/>
                    <a:pt x="48" y="1"/>
                  </a:cubicBezTo>
                  <a:close/>
                  <a:moveTo>
                    <a:pt x="48" y="26"/>
                  </a:moveTo>
                  <a:cubicBezTo>
                    <a:pt x="48" y="27"/>
                    <a:pt x="48" y="27"/>
                    <a:pt x="48" y="27"/>
                  </a:cubicBezTo>
                  <a:cubicBezTo>
                    <a:pt x="48" y="29"/>
                    <a:pt x="47" y="31"/>
                    <a:pt x="45" y="32"/>
                  </a:cubicBezTo>
                  <a:cubicBezTo>
                    <a:pt x="45" y="20"/>
                    <a:pt x="45" y="20"/>
                    <a:pt x="45" y="20"/>
                  </a:cubicBezTo>
                  <a:cubicBezTo>
                    <a:pt x="47" y="22"/>
                    <a:pt x="48" y="24"/>
                    <a:pt x="48" y="26"/>
                  </a:cubicBezTo>
                  <a:close/>
                  <a:moveTo>
                    <a:pt x="45" y="3"/>
                  </a:moveTo>
                  <a:cubicBezTo>
                    <a:pt x="45" y="16"/>
                    <a:pt x="45" y="16"/>
                    <a:pt x="45" y="16"/>
                  </a:cubicBezTo>
                  <a:cubicBezTo>
                    <a:pt x="42" y="13"/>
                    <a:pt x="41" y="11"/>
                    <a:pt x="41" y="9"/>
                  </a:cubicBezTo>
                  <a:cubicBezTo>
                    <a:pt x="41" y="9"/>
                    <a:pt x="41" y="9"/>
                    <a:pt x="41" y="9"/>
                  </a:cubicBezTo>
                  <a:cubicBezTo>
                    <a:pt x="41" y="7"/>
                    <a:pt x="42" y="5"/>
                    <a:pt x="45" y="3"/>
                  </a:cubicBezTo>
                  <a:close/>
                  <a:moveTo>
                    <a:pt x="45" y="20"/>
                  </a:moveTo>
                  <a:cubicBezTo>
                    <a:pt x="45" y="32"/>
                    <a:pt x="45" y="32"/>
                    <a:pt x="45" y="32"/>
                  </a:cubicBezTo>
                  <a:cubicBezTo>
                    <a:pt x="44" y="33"/>
                    <a:pt x="44" y="33"/>
                    <a:pt x="43" y="33"/>
                  </a:cubicBezTo>
                  <a:cubicBezTo>
                    <a:pt x="42" y="34"/>
                    <a:pt x="41" y="34"/>
                    <a:pt x="41" y="35"/>
                  </a:cubicBezTo>
                  <a:cubicBezTo>
                    <a:pt x="41" y="29"/>
                    <a:pt x="41" y="29"/>
                    <a:pt x="41" y="29"/>
                  </a:cubicBezTo>
                  <a:cubicBezTo>
                    <a:pt x="41" y="29"/>
                    <a:pt x="41" y="28"/>
                    <a:pt x="41" y="28"/>
                  </a:cubicBezTo>
                  <a:cubicBezTo>
                    <a:pt x="41" y="17"/>
                    <a:pt x="41" y="17"/>
                    <a:pt x="41" y="17"/>
                  </a:cubicBezTo>
                  <a:cubicBezTo>
                    <a:pt x="41" y="17"/>
                    <a:pt x="42" y="18"/>
                    <a:pt x="43" y="19"/>
                  </a:cubicBezTo>
                  <a:cubicBezTo>
                    <a:pt x="44" y="19"/>
                    <a:pt x="44" y="20"/>
                    <a:pt x="45" y="20"/>
                  </a:cubicBezTo>
                  <a:close/>
                  <a:moveTo>
                    <a:pt x="26" y="45"/>
                  </a:moveTo>
                  <a:cubicBezTo>
                    <a:pt x="26" y="45"/>
                    <a:pt x="26" y="45"/>
                    <a:pt x="26" y="45"/>
                  </a:cubicBezTo>
                  <a:cubicBezTo>
                    <a:pt x="26" y="45"/>
                    <a:pt x="26" y="45"/>
                    <a:pt x="26" y="45"/>
                  </a:cubicBezTo>
                  <a:cubicBezTo>
                    <a:pt x="26" y="45"/>
                    <a:pt x="26" y="45"/>
                    <a:pt x="26" y="45"/>
                  </a:cubicBezTo>
                  <a:close/>
                  <a:moveTo>
                    <a:pt x="41" y="9"/>
                  </a:moveTo>
                  <a:cubicBezTo>
                    <a:pt x="41" y="9"/>
                    <a:pt x="41" y="9"/>
                    <a:pt x="41" y="9"/>
                  </a:cubicBezTo>
                  <a:cubicBezTo>
                    <a:pt x="41" y="9"/>
                    <a:pt x="41" y="9"/>
                    <a:pt x="41" y="9"/>
                  </a:cubicBezTo>
                  <a:cubicBezTo>
                    <a:pt x="41" y="9"/>
                    <a:pt x="41" y="9"/>
                    <a:pt x="41" y="9"/>
                  </a:cubicBezTo>
                  <a:close/>
                  <a:moveTo>
                    <a:pt x="41" y="17"/>
                  </a:moveTo>
                  <a:cubicBezTo>
                    <a:pt x="41" y="28"/>
                    <a:pt x="41" y="28"/>
                    <a:pt x="41" y="28"/>
                  </a:cubicBezTo>
                  <a:cubicBezTo>
                    <a:pt x="41" y="28"/>
                    <a:pt x="40" y="27"/>
                    <a:pt x="40" y="27"/>
                  </a:cubicBezTo>
                  <a:cubicBezTo>
                    <a:pt x="39" y="26"/>
                    <a:pt x="38" y="25"/>
                    <a:pt x="37" y="23"/>
                  </a:cubicBezTo>
                  <a:cubicBezTo>
                    <a:pt x="34" y="21"/>
                    <a:pt x="32" y="20"/>
                    <a:pt x="31" y="19"/>
                  </a:cubicBezTo>
                  <a:cubicBezTo>
                    <a:pt x="29" y="19"/>
                    <a:pt x="28" y="19"/>
                    <a:pt x="27" y="20"/>
                  </a:cubicBezTo>
                  <a:cubicBezTo>
                    <a:pt x="27" y="20"/>
                    <a:pt x="26" y="21"/>
                    <a:pt x="26" y="21"/>
                  </a:cubicBezTo>
                  <a:cubicBezTo>
                    <a:pt x="26" y="15"/>
                    <a:pt x="26" y="15"/>
                    <a:pt x="26" y="15"/>
                  </a:cubicBezTo>
                  <a:cubicBezTo>
                    <a:pt x="27" y="15"/>
                    <a:pt x="27" y="15"/>
                    <a:pt x="28" y="15"/>
                  </a:cubicBezTo>
                  <a:cubicBezTo>
                    <a:pt x="29" y="14"/>
                    <a:pt x="31" y="14"/>
                    <a:pt x="32" y="14"/>
                  </a:cubicBezTo>
                  <a:cubicBezTo>
                    <a:pt x="33" y="14"/>
                    <a:pt x="34" y="14"/>
                    <a:pt x="35" y="14"/>
                  </a:cubicBezTo>
                  <a:cubicBezTo>
                    <a:pt x="36" y="15"/>
                    <a:pt x="37" y="15"/>
                    <a:pt x="38" y="15"/>
                  </a:cubicBezTo>
                  <a:cubicBezTo>
                    <a:pt x="39" y="16"/>
                    <a:pt x="40" y="16"/>
                    <a:pt x="41" y="17"/>
                  </a:cubicBezTo>
                  <a:close/>
                  <a:moveTo>
                    <a:pt x="41" y="29"/>
                  </a:moveTo>
                  <a:cubicBezTo>
                    <a:pt x="41" y="29"/>
                    <a:pt x="41" y="29"/>
                    <a:pt x="41" y="29"/>
                  </a:cubicBezTo>
                  <a:cubicBezTo>
                    <a:pt x="41" y="29"/>
                    <a:pt x="40" y="30"/>
                    <a:pt x="39" y="30"/>
                  </a:cubicBezTo>
                  <a:cubicBezTo>
                    <a:pt x="38" y="31"/>
                    <a:pt x="37" y="31"/>
                    <a:pt x="36" y="31"/>
                  </a:cubicBezTo>
                  <a:cubicBezTo>
                    <a:pt x="34" y="31"/>
                    <a:pt x="33" y="29"/>
                    <a:pt x="30" y="27"/>
                  </a:cubicBezTo>
                  <a:cubicBezTo>
                    <a:pt x="28" y="25"/>
                    <a:pt x="27" y="24"/>
                    <a:pt x="26" y="23"/>
                  </a:cubicBezTo>
                  <a:cubicBezTo>
                    <a:pt x="26" y="34"/>
                    <a:pt x="26" y="34"/>
                    <a:pt x="26" y="34"/>
                  </a:cubicBezTo>
                  <a:cubicBezTo>
                    <a:pt x="27" y="34"/>
                    <a:pt x="28" y="35"/>
                    <a:pt x="28" y="35"/>
                  </a:cubicBezTo>
                  <a:cubicBezTo>
                    <a:pt x="30" y="36"/>
                    <a:pt x="31" y="36"/>
                    <a:pt x="32" y="37"/>
                  </a:cubicBezTo>
                  <a:cubicBezTo>
                    <a:pt x="34" y="37"/>
                    <a:pt x="36" y="37"/>
                    <a:pt x="38" y="36"/>
                  </a:cubicBezTo>
                  <a:cubicBezTo>
                    <a:pt x="39" y="36"/>
                    <a:pt x="40" y="36"/>
                    <a:pt x="41" y="35"/>
                  </a:cubicBezTo>
                  <a:lnTo>
                    <a:pt x="41" y="29"/>
                  </a:lnTo>
                  <a:close/>
                  <a:moveTo>
                    <a:pt x="23" y="42"/>
                  </a:moveTo>
                  <a:cubicBezTo>
                    <a:pt x="26" y="45"/>
                    <a:pt x="26" y="45"/>
                    <a:pt x="26" y="45"/>
                  </a:cubicBezTo>
                  <a:cubicBezTo>
                    <a:pt x="26" y="45"/>
                    <a:pt x="26" y="45"/>
                    <a:pt x="26" y="45"/>
                  </a:cubicBezTo>
                  <a:cubicBezTo>
                    <a:pt x="25" y="46"/>
                    <a:pt x="24" y="47"/>
                    <a:pt x="23" y="48"/>
                  </a:cubicBezTo>
                  <a:cubicBezTo>
                    <a:pt x="23" y="42"/>
                    <a:pt x="23" y="42"/>
                    <a:pt x="23" y="42"/>
                  </a:cubicBezTo>
                  <a:close/>
                  <a:moveTo>
                    <a:pt x="26" y="15"/>
                  </a:moveTo>
                  <a:cubicBezTo>
                    <a:pt x="26" y="21"/>
                    <a:pt x="26" y="21"/>
                    <a:pt x="26" y="21"/>
                  </a:cubicBezTo>
                  <a:cubicBezTo>
                    <a:pt x="26" y="21"/>
                    <a:pt x="26" y="22"/>
                    <a:pt x="26" y="23"/>
                  </a:cubicBezTo>
                  <a:cubicBezTo>
                    <a:pt x="26" y="23"/>
                    <a:pt x="26" y="23"/>
                    <a:pt x="26" y="23"/>
                  </a:cubicBezTo>
                  <a:cubicBezTo>
                    <a:pt x="26" y="34"/>
                    <a:pt x="26" y="34"/>
                    <a:pt x="26" y="34"/>
                  </a:cubicBezTo>
                  <a:cubicBezTo>
                    <a:pt x="25" y="33"/>
                    <a:pt x="25" y="33"/>
                    <a:pt x="24" y="32"/>
                  </a:cubicBezTo>
                  <a:cubicBezTo>
                    <a:pt x="23" y="32"/>
                    <a:pt x="23" y="31"/>
                    <a:pt x="23" y="31"/>
                  </a:cubicBezTo>
                  <a:cubicBezTo>
                    <a:pt x="23" y="18"/>
                    <a:pt x="23" y="18"/>
                    <a:pt x="23" y="18"/>
                  </a:cubicBezTo>
                  <a:cubicBezTo>
                    <a:pt x="23" y="17"/>
                    <a:pt x="23" y="17"/>
                    <a:pt x="24" y="17"/>
                  </a:cubicBezTo>
                  <a:cubicBezTo>
                    <a:pt x="25" y="16"/>
                    <a:pt x="25" y="16"/>
                    <a:pt x="26" y="15"/>
                  </a:cubicBezTo>
                  <a:close/>
                  <a:moveTo>
                    <a:pt x="8" y="29"/>
                  </a:moveTo>
                  <a:cubicBezTo>
                    <a:pt x="13" y="33"/>
                    <a:pt x="18" y="38"/>
                    <a:pt x="23" y="42"/>
                  </a:cubicBezTo>
                  <a:cubicBezTo>
                    <a:pt x="23" y="48"/>
                    <a:pt x="23" y="48"/>
                    <a:pt x="23" y="48"/>
                  </a:cubicBezTo>
                  <a:cubicBezTo>
                    <a:pt x="22" y="49"/>
                    <a:pt x="21" y="49"/>
                    <a:pt x="20" y="50"/>
                  </a:cubicBezTo>
                  <a:cubicBezTo>
                    <a:pt x="16" y="47"/>
                    <a:pt x="12" y="43"/>
                    <a:pt x="8" y="40"/>
                  </a:cubicBezTo>
                  <a:cubicBezTo>
                    <a:pt x="8" y="41"/>
                    <a:pt x="7" y="42"/>
                    <a:pt x="7" y="43"/>
                  </a:cubicBezTo>
                  <a:cubicBezTo>
                    <a:pt x="6" y="44"/>
                    <a:pt x="5" y="46"/>
                    <a:pt x="4" y="47"/>
                  </a:cubicBezTo>
                  <a:cubicBezTo>
                    <a:pt x="3" y="46"/>
                    <a:pt x="2" y="45"/>
                    <a:pt x="0" y="44"/>
                  </a:cubicBezTo>
                  <a:cubicBezTo>
                    <a:pt x="2" y="41"/>
                    <a:pt x="2" y="39"/>
                    <a:pt x="3" y="38"/>
                  </a:cubicBezTo>
                  <a:cubicBezTo>
                    <a:pt x="3" y="36"/>
                    <a:pt x="3" y="35"/>
                    <a:pt x="3" y="33"/>
                  </a:cubicBezTo>
                  <a:cubicBezTo>
                    <a:pt x="4" y="32"/>
                    <a:pt x="6" y="30"/>
                    <a:pt x="8" y="29"/>
                  </a:cubicBezTo>
                  <a:close/>
                  <a:moveTo>
                    <a:pt x="23" y="18"/>
                  </a:moveTo>
                  <a:cubicBezTo>
                    <a:pt x="20" y="20"/>
                    <a:pt x="19" y="22"/>
                    <a:pt x="19" y="24"/>
                  </a:cubicBezTo>
                  <a:cubicBezTo>
                    <a:pt x="19" y="26"/>
                    <a:pt x="20" y="28"/>
                    <a:pt x="23" y="31"/>
                  </a:cubicBezTo>
                  <a:lnTo>
                    <a:pt x="23" y="18"/>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08" name="Group 368"/>
          <p:cNvGrpSpPr>
            <a:grpSpLocks/>
          </p:cNvGrpSpPr>
          <p:nvPr/>
        </p:nvGrpSpPr>
        <p:grpSpPr bwMode="auto">
          <a:xfrm>
            <a:off x="2984820" y="4944746"/>
            <a:ext cx="1084262" cy="954196"/>
            <a:chOff x="2709863" y="4713288"/>
            <a:chExt cx="725488" cy="919163"/>
          </a:xfrm>
        </p:grpSpPr>
        <p:sp>
          <p:nvSpPr>
            <p:cNvPr id="8313" name="Rectangle 81"/>
            <p:cNvSpPr>
              <a:spLocks noChangeArrowheads="1"/>
            </p:cNvSpPr>
            <p:nvPr/>
          </p:nvSpPr>
          <p:spPr bwMode="auto">
            <a:xfrm>
              <a:off x="2787650" y="5602288"/>
              <a:ext cx="647700" cy="30163"/>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314" name="Rectangle 82"/>
            <p:cNvSpPr>
              <a:spLocks noChangeArrowheads="1"/>
            </p:cNvSpPr>
            <p:nvPr/>
          </p:nvSpPr>
          <p:spPr bwMode="auto">
            <a:xfrm>
              <a:off x="3319463" y="5006975"/>
              <a:ext cx="115888" cy="595313"/>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315" name="Rectangle 83"/>
            <p:cNvSpPr>
              <a:spLocks noChangeArrowheads="1"/>
            </p:cNvSpPr>
            <p:nvPr/>
          </p:nvSpPr>
          <p:spPr bwMode="auto">
            <a:xfrm>
              <a:off x="3187700" y="5232400"/>
              <a:ext cx="114300" cy="369888"/>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316" name="Rectangle 84"/>
            <p:cNvSpPr>
              <a:spLocks noChangeArrowheads="1"/>
            </p:cNvSpPr>
            <p:nvPr/>
          </p:nvSpPr>
          <p:spPr bwMode="auto">
            <a:xfrm>
              <a:off x="3054350" y="5356225"/>
              <a:ext cx="114300" cy="246063"/>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317" name="Rectangle 85"/>
            <p:cNvSpPr>
              <a:spLocks noChangeArrowheads="1"/>
            </p:cNvSpPr>
            <p:nvPr/>
          </p:nvSpPr>
          <p:spPr bwMode="auto">
            <a:xfrm>
              <a:off x="2921000" y="5241925"/>
              <a:ext cx="114300" cy="360363"/>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318" name="Rectangle 86"/>
            <p:cNvSpPr>
              <a:spLocks noChangeArrowheads="1"/>
            </p:cNvSpPr>
            <p:nvPr/>
          </p:nvSpPr>
          <p:spPr bwMode="auto">
            <a:xfrm>
              <a:off x="2787650" y="5345113"/>
              <a:ext cx="114300" cy="257175"/>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319" name="Oval 87"/>
            <p:cNvSpPr>
              <a:spLocks noChangeArrowheads="1"/>
            </p:cNvSpPr>
            <p:nvPr/>
          </p:nvSpPr>
          <p:spPr bwMode="auto">
            <a:xfrm>
              <a:off x="2965450" y="4713288"/>
              <a:ext cx="79375" cy="79375"/>
            </a:xfrm>
            <a:prstGeom prst="ellipse">
              <a:avLst/>
            </a:pr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320" name="Freeform 88"/>
            <p:cNvSpPr>
              <a:spLocks/>
            </p:cNvSpPr>
            <p:nvPr/>
          </p:nvSpPr>
          <p:spPr bwMode="auto">
            <a:xfrm>
              <a:off x="2892425" y="4900613"/>
              <a:ext cx="109538" cy="311150"/>
            </a:xfrm>
            <a:custGeom>
              <a:avLst/>
              <a:gdLst>
                <a:gd name="T0" fmla="*/ 20538 w 64"/>
                <a:gd name="T1" fmla="*/ 309440 h 182"/>
                <a:gd name="T2" fmla="*/ 20538 w 64"/>
                <a:gd name="T3" fmla="*/ 309440 h 182"/>
                <a:gd name="T4" fmla="*/ 3423 w 64"/>
                <a:gd name="T5" fmla="*/ 280377 h 182"/>
                <a:gd name="T6" fmla="*/ 59904 w 64"/>
                <a:gd name="T7" fmla="*/ 22225 h 182"/>
                <a:gd name="T8" fmla="*/ 87288 w 64"/>
                <a:gd name="T9" fmla="*/ 3419 h 182"/>
                <a:gd name="T10" fmla="*/ 87288 w 64"/>
                <a:gd name="T11" fmla="*/ 3419 h 182"/>
                <a:gd name="T12" fmla="*/ 106115 w 64"/>
                <a:gd name="T13" fmla="*/ 30773 h 182"/>
                <a:gd name="T14" fmla="*/ 49634 w 64"/>
                <a:gd name="T15" fmla="*/ 290635 h 182"/>
                <a:gd name="T16" fmla="*/ 20538 w 64"/>
                <a:gd name="T17" fmla="*/ 309440 h 1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 h="182">
                  <a:moveTo>
                    <a:pt x="12" y="181"/>
                  </a:moveTo>
                  <a:cubicBezTo>
                    <a:pt x="12" y="181"/>
                    <a:pt x="12" y="181"/>
                    <a:pt x="12" y="181"/>
                  </a:cubicBezTo>
                  <a:cubicBezTo>
                    <a:pt x="5" y="179"/>
                    <a:pt x="0" y="172"/>
                    <a:pt x="2" y="164"/>
                  </a:cubicBezTo>
                  <a:cubicBezTo>
                    <a:pt x="35" y="13"/>
                    <a:pt x="35" y="13"/>
                    <a:pt x="35" y="13"/>
                  </a:cubicBezTo>
                  <a:cubicBezTo>
                    <a:pt x="37" y="5"/>
                    <a:pt x="44" y="0"/>
                    <a:pt x="51" y="2"/>
                  </a:cubicBezTo>
                  <a:cubicBezTo>
                    <a:pt x="51" y="2"/>
                    <a:pt x="51" y="2"/>
                    <a:pt x="51" y="2"/>
                  </a:cubicBezTo>
                  <a:cubicBezTo>
                    <a:pt x="59" y="4"/>
                    <a:pt x="64" y="11"/>
                    <a:pt x="62" y="18"/>
                  </a:cubicBezTo>
                  <a:cubicBezTo>
                    <a:pt x="29" y="170"/>
                    <a:pt x="29" y="170"/>
                    <a:pt x="29" y="170"/>
                  </a:cubicBezTo>
                  <a:cubicBezTo>
                    <a:pt x="27" y="178"/>
                    <a:pt x="20" y="182"/>
                    <a:pt x="12" y="181"/>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1" name="Freeform 89"/>
            <p:cNvSpPr>
              <a:spLocks/>
            </p:cNvSpPr>
            <p:nvPr/>
          </p:nvSpPr>
          <p:spPr bwMode="auto">
            <a:xfrm>
              <a:off x="2971800" y="4886325"/>
              <a:ext cx="100013" cy="193675"/>
            </a:xfrm>
            <a:custGeom>
              <a:avLst/>
              <a:gdLst>
                <a:gd name="T0" fmla="*/ 81367 w 59"/>
                <a:gd name="T1" fmla="*/ 190247 h 113"/>
                <a:gd name="T2" fmla="*/ 81367 w 59"/>
                <a:gd name="T3" fmla="*/ 190247 h 113"/>
                <a:gd name="T4" fmla="*/ 52549 w 59"/>
                <a:gd name="T5" fmla="*/ 174822 h 113"/>
                <a:gd name="T6" fmla="*/ 5085 w 59"/>
                <a:gd name="T7" fmla="*/ 34279 h 113"/>
                <a:gd name="T8" fmla="*/ 18646 w 59"/>
                <a:gd name="T9" fmla="*/ 3428 h 113"/>
                <a:gd name="T10" fmla="*/ 18646 w 59"/>
                <a:gd name="T11" fmla="*/ 3428 h 113"/>
                <a:gd name="T12" fmla="*/ 49159 w 59"/>
                <a:gd name="T13" fmla="*/ 18853 h 113"/>
                <a:gd name="T14" fmla="*/ 96623 w 59"/>
                <a:gd name="T15" fmla="*/ 159396 h 113"/>
                <a:gd name="T16" fmla="*/ 81367 w 59"/>
                <a:gd name="T17" fmla="*/ 190247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9" h="113">
                  <a:moveTo>
                    <a:pt x="48" y="111"/>
                  </a:moveTo>
                  <a:cubicBezTo>
                    <a:pt x="48" y="111"/>
                    <a:pt x="48" y="111"/>
                    <a:pt x="48" y="111"/>
                  </a:cubicBezTo>
                  <a:cubicBezTo>
                    <a:pt x="41" y="113"/>
                    <a:pt x="33" y="109"/>
                    <a:pt x="31" y="102"/>
                  </a:cubicBezTo>
                  <a:cubicBezTo>
                    <a:pt x="3" y="20"/>
                    <a:pt x="3" y="20"/>
                    <a:pt x="3" y="20"/>
                  </a:cubicBezTo>
                  <a:cubicBezTo>
                    <a:pt x="0" y="12"/>
                    <a:pt x="4" y="5"/>
                    <a:pt x="11" y="2"/>
                  </a:cubicBezTo>
                  <a:cubicBezTo>
                    <a:pt x="11" y="2"/>
                    <a:pt x="11" y="2"/>
                    <a:pt x="11" y="2"/>
                  </a:cubicBezTo>
                  <a:cubicBezTo>
                    <a:pt x="19" y="0"/>
                    <a:pt x="27" y="4"/>
                    <a:pt x="29" y="11"/>
                  </a:cubicBezTo>
                  <a:cubicBezTo>
                    <a:pt x="57" y="93"/>
                    <a:pt x="57" y="93"/>
                    <a:pt x="57" y="93"/>
                  </a:cubicBezTo>
                  <a:cubicBezTo>
                    <a:pt x="59" y="100"/>
                    <a:pt x="55" y="108"/>
                    <a:pt x="48" y="111"/>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2" name="Freeform 90"/>
            <p:cNvSpPr>
              <a:spLocks/>
            </p:cNvSpPr>
            <p:nvPr/>
          </p:nvSpPr>
          <p:spPr bwMode="auto">
            <a:xfrm>
              <a:off x="2936875" y="4803775"/>
              <a:ext cx="93663" cy="193675"/>
            </a:xfrm>
            <a:custGeom>
              <a:avLst/>
              <a:gdLst>
                <a:gd name="T0" fmla="*/ 93663 w 59"/>
                <a:gd name="T1" fmla="*/ 193675 h 122"/>
                <a:gd name="T2" fmla="*/ 0 w 59"/>
                <a:gd name="T3" fmla="*/ 192088 h 122"/>
                <a:gd name="T4" fmla="*/ 41275 w 59"/>
                <a:gd name="T5" fmla="*/ 0 h 122"/>
                <a:gd name="T6" fmla="*/ 93663 w 59"/>
                <a:gd name="T7" fmla="*/ 0 h 122"/>
                <a:gd name="T8" fmla="*/ 93663 w 59"/>
                <a:gd name="T9" fmla="*/ 193675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122">
                  <a:moveTo>
                    <a:pt x="59" y="122"/>
                  </a:moveTo>
                  <a:lnTo>
                    <a:pt x="0" y="121"/>
                  </a:lnTo>
                  <a:lnTo>
                    <a:pt x="26" y="0"/>
                  </a:lnTo>
                  <a:lnTo>
                    <a:pt x="59" y="0"/>
                  </a:lnTo>
                  <a:lnTo>
                    <a:pt x="59" y="122"/>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3" name="Freeform 91"/>
            <p:cNvSpPr>
              <a:spLocks/>
            </p:cNvSpPr>
            <p:nvPr/>
          </p:nvSpPr>
          <p:spPr bwMode="auto">
            <a:xfrm>
              <a:off x="2816225" y="4802188"/>
              <a:ext cx="184150" cy="111125"/>
            </a:xfrm>
            <a:custGeom>
              <a:avLst/>
              <a:gdLst>
                <a:gd name="T0" fmla="*/ 180740 w 108"/>
                <a:gd name="T1" fmla="*/ 10258 h 65"/>
                <a:gd name="T2" fmla="*/ 180740 w 108"/>
                <a:gd name="T3" fmla="*/ 10258 h 65"/>
                <a:gd name="T4" fmla="*/ 173919 w 108"/>
                <a:gd name="T5" fmla="*/ 30773 h 65"/>
                <a:gd name="T6" fmla="*/ 23871 w 108"/>
                <a:gd name="T7" fmla="*/ 107706 h 65"/>
                <a:gd name="T8" fmla="*/ 3410 w 108"/>
                <a:gd name="T9" fmla="*/ 100867 h 65"/>
                <a:gd name="T10" fmla="*/ 3410 w 108"/>
                <a:gd name="T11" fmla="*/ 100867 h 65"/>
                <a:gd name="T12" fmla="*/ 10231 w 108"/>
                <a:gd name="T13" fmla="*/ 80352 h 65"/>
                <a:gd name="T14" fmla="*/ 160279 w 108"/>
                <a:gd name="T15" fmla="*/ 3419 h 65"/>
                <a:gd name="T16" fmla="*/ 180740 w 108"/>
                <a:gd name="T17" fmla="*/ 10258 h 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8" h="65">
                  <a:moveTo>
                    <a:pt x="106" y="6"/>
                  </a:moveTo>
                  <a:cubicBezTo>
                    <a:pt x="106" y="6"/>
                    <a:pt x="106" y="6"/>
                    <a:pt x="106" y="6"/>
                  </a:cubicBezTo>
                  <a:cubicBezTo>
                    <a:pt x="108" y="10"/>
                    <a:pt x="107" y="16"/>
                    <a:pt x="102" y="18"/>
                  </a:cubicBezTo>
                  <a:cubicBezTo>
                    <a:pt x="14" y="63"/>
                    <a:pt x="14" y="63"/>
                    <a:pt x="14" y="63"/>
                  </a:cubicBezTo>
                  <a:cubicBezTo>
                    <a:pt x="10" y="65"/>
                    <a:pt x="4" y="63"/>
                    <a:pt x="2" y="59"/>
                  </a:cubicBezTo>
                  <a:cubicBezTo>
                    <a:pt x="2" y="59"/>
                    <a:pt x="2" y="59"/>
                    <a:pt x="2" y="59"/>
                  </a:cubicBezTo>
                  <a:cubicBezTo>
                    <a:pt x="0" y="55"/>
                    <a:pt x="2" y="49"/>
                    <a:pt x="6" y="47"/>
                  </a:cubicBezTo>
                  <a:cubicBezTo>
                    <a:pt x="94" y="2"/>
                    <a:pt x="94" y="2"/>
                    <a:pt x="94" y="2"/>
                  </a:cubicBezTo>
                  <a:cubicBezTo>
                    <a:pt x="99" y="0"/>
                    <a:pt x="104" y="2"/>
                    <a:pt x="106" y="6"/>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4" name="Freeform 92"/>
            <p:cNvSpPr>
              <a:spLocks/>
            </p:cNvSpPr>
            <p:nvPr/>
          </p:nvSpPr>
          <p:spPr bwMode="auto">
            <a:xfrm>
              <a:off x="2990850" y="4803775"/>
              <a:ext cx="217488" cy="34925"/>
            </a:xfrm>
            <a:custGeom>
              <a:avLst/>
              <a:gdLst>
                <a:gd name="T0" fmla="*/ 0 w 128"/>
                <a:gd name="T1" fmla="*/ 16631 h 21"/>
                <a:gd name="T2" fmla="*/ 0 w 128"/>
                <a:gd name="T3" fmla="*/ 16631 h 21"/>
                <a:gd name="T4" fmla="*/ 16991 w 128"/>
                <a:gd name="T5" fmla="*/ 0 h 21"/>
                <a:gd name="T6" fmla="*/ 200497 w 128"/>
                <a:gd name="T7" fmla="*/ 1663 h 21"/>
                <a:gd name="T8" fmla="*/ 217488 w 128"/>
                <a:gd name="T9" fmla="*/ 18294 h 21"/>
                <a:gd name="T10" fmla="*/ 217488 w 128"/>
                <a:gd name="T11" fmla="*/ 18294 h 21"/>
                <a:gd name="T12" fmla="*/ 200497 w 128"/>
                <a:gd name="T13" fmla="*/ 34925 h 21"/>
                <a:gd name="T14" fmla="*/ 15292 w 128"/>
                <a:gd name="T15" fmla="*/ 33262 h 21"/>
                <a:gd name="T16" fmla="*/ 0 w 128"/>
                <a:gd name="T17" fmla="*/ 16631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8" h="21">
                  <a:moveTo>
                    <a:pt x="0" y="10"/>
                  </a:moveTo>
                  <a:cubicBezTo>
                    <a:pt x="0" y="10"/>
                    <a:pt x="0" y="10"/>
                    <a:pt x="0" y="10"/>
                  </a:cubicBezTo>
                  <a:cubicBezTo>
                    <a:pt x="0" y="4"/>
                    <a:pt x="4" y="0"/>
                    <a:pt x="10" y="0"/>
                  </a:cubicBezTo>
                  <a:cubicBezTo>
                    <a:pt x="118" y="1"/>
                    <a:pt x="118" y="1"/>
                    <a:pt x="118" y="1"/>
                  </a:cubicBezTo>
                  <a:cubicBezTo>
                    <a:pt x="123" y="1"/>
                    <a:pt x="128" y="6"/>
                    <a:pt x="128" y="11"/>
                  </a:cubicBezTo>
                  <a:cubicBezTo>
                    <a:pt x="128" y="11"/>
                    <a:pt x="128" y="11"/>
                    <a:pt x="128" y="11"/>
                  </a:cubicBezTo>
                  <a:cubicBezTo>
                    <a:pt x="127" y="17"/>
                    <a:pt x="123" y="21"/>
                    <a:pt x="118" y="21"/>
                  </a:cubicBezTo>
                  <a:cubicBezTo>
                    <a:pt x="9" y="20"/>
                    <a:pt x="9" y="20"/>
                    <a:pt x="9" y="20"/>
                  </a:cubicBezTo>
                  <a:cubicBezTo>
                    <a:pt x="4" y="20"/>
                    <a:pt x="0" y="15"/>
                    <a:pt x="0" y="1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5" name="Freeform 93"/>
            <p:cNvSpPr>
              <a:spLocks/>
            </p:cNvSpPr>
            <p:nvPr/>
          </p:nvSpPr>
          <p:spPr bwMode="auto">
            <a:xfrm>
              <a:off x="3001963" y="5030788"/>
              <a:ext cx="68263" cy="144463"/>
            </a:xfrm>
            <a:custGeom>
              <a:avLst/>
              <a:gdLst>
                <a:gd name="T0" fmla="*/ 22185 w 40"/>
                <a:gd name="T1" fmla="*/ 142763 h 85"/>
                <a:gd name="T2" fmla="*/ 22185 w 40"/>
                <a:gd name="T3" fmla="*/ 142763 h 85"/>
                <a:gd name="T4" fmla="*/ 3413 w 40"/>
                <a:gd name="T5" fmla="*/ 113871 h 85"/>
                <a:gd name="T6" fmla="*/ 20479 w 40"/>
                <a:gd name="T7" fmla="*/ 22094 h 85"/>
                <a:gd name="T8" fmla="*/ 47784 w 40"/>
                <a:gd name="T9" fmla="*/ 1700 h 85"/>
                <a:gd name="T10" fmla="*/ 47784 w 40"/>
                <a:gd name="T11" fmla="*/ 1700 h 85"/>
                <a:gd name="T12" fmla="*/ 66556 w 40"/>
                <a:gd name="T13" fmla="*/ 28893 h 85"/>
                <a:gd name="T14" fmla="*/ 49491 w 40"/>
                <a:gd name="T15" fmla="*/ 122369 h 85"/>
                <a:gd name="T16" fmla="*/ 22185 w 40"/>
                <a:gd name="T17" fmla="*/ 142763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85">
                  <a:moveTo>
                    <a:pt x="13" y="84"/>
                  </a:moveTo>
                  <a:cubicBezTo>
                    <a:pt x="13" y="84"/>
                    <a:pt x="13" y="84"/>
                    <a:pt x="13" y="84"/>
                  </a:cubicBezTo>
                  <a:cubicBezTo>
                    <a:pt x="6" y="82"/>
                    <a:pt x="0" y="75"/>
                    <a:pt x="2" y="67"/>
                  </a:cubicBezTo>
                  <a:cubicBezTo>
                    <a:pt x="12" y="13"/>
                    <a:pt x="12" y="13"/>
                    <a:pt x="12" y="13"/>
                  </a:cubicBezTo>
                  <a:cubicBezTo>
                    <a:pt x="13" y="5"/>
                    <a:pt x="20" y="0"/>
                    <a:pt x="28" y="1"/>
                  </a:cubicBezTo>
                  <a:cubicBezTo>
                    <a:pt x="28" y="1"/>
                    <a:pt x="28" y="1"/>
                    <a:pt x="28" y="1"/>
                  </a:cubicBezTo>
                  <a:cubicBezTo>
                    <a:pt x="35" y="3"/>
                    <a:pt x="40" y="10"/>
                    <a:pt x="39" y="17"/>
                  </a:cubicBezTo>
                  <a:cubicBezTo>
                    <a:pt x="29" y="72"/>
                    <a:pt x="29" y="72"/>
                    <a:pt x="29" y="72"/>
                  </a:cubicBezTo>
                  <a:cubicBezTo>
                    <a:pt x="28" y="80"/>
                    <a:pt x="21" y="85"/>
                    <a:pt x="13" y="84"/>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6" name="Freeform 94"/>
            <p:cNvSpPr>
              <a:spLocks/>
            </p:cNvSpPr>
            <p:nvPr/>
          </p:nvSpPr>
          <p:spPr bwMode="auto">
            <a:xfrm>
              <a:off x="2709863" y="5016500"/>
              <a:ext cx="209550" cy="55563"/>
            </a:xfrm>
            <a:custGeom>
              <a:avLst/>
              <a:gdLst>
                <a:gd name="T0" fmla="*/ 74613 w 132"/>
                <a:gd name="T1" fmla="*/ 26988 h 35"/>
                <a:gd name="T2" fmla="*/ 136525 w 132"/>
                <a:gd name="T3" fmla="*/ 26988 h 35"/>
                <a:gd name="T4" fmla="*/ 136525 w 132"/>
                <a:gd name="T5" fmla="*/ 0 h 35"/>
                <a:gd name="T6" fmla="*/ 209550 w 132"/>
                <a:gd name="T7" fmla="*/ 0 h 35"/>
                <a:gd name="T8" fmla="*/ 209550 w 132"/>
                <a:gd name="T9" fmla="*/ 55563 h 35"/>
                <a:gd name="T10" fmla="*/ 0 w 132"/>
                <a:gd name="T11" fmla="*/ 55563 h 35"/>
                <a:gd name="T12" fmla="*/ 0 w 132"/>
                <a:gd name="T13" fmla="*/ 0 h 35"/>
                <a:gd name="T14" fmla="*/ 74613 w 132"/>
                <a:gd name="T15" fmla="*/ 0 h 35"/>
                <a:gd name="T16" fmla="*/ 74613 w 132"/>
                <a:gd name="T17" fmla="*/ 26988 h 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 h="35">
                  <a:moveTo>
                    <a:pt x="47" y="17"/>
                  </a:moveTo>
                  <a:lnTo>
                    <a:pt x="86" y="17"/>
                  </a:lnTo>
                  <a:lnTo>
                    <a:pt x="86" y="0"/>
                  </a:lnTo>
                  <a:lnTo>
                    <a:pt x="132" y="0"/>
                  </a:lnTo>
                  <a:lnTo>
                    <a:pt x="132" y="35"/>
                  </a:lnTo>
                  <a:lnTo>
                    <a:pt x="0" y="35"/>
                  </a:lnTo>
                  <a:lnTo>
                    <a:pt x="0" y="0"/>
                  </a:lnTo>
                  <a:lnTo>
                    <a:pt x="47" y="0"/>
                  </a:lnTo>
                  <a:lnTo>
                    <a:pt x="47" y="17"/>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7" name="Rectangle 95"/>
            <p:cNvSpPr>
              <a:spLocks noChangeArrowheads="1"/>
            </p:cNvSpPr>
            <p:nvPr/>
          </p:nvSpPr>
          <p:spPr bwMode="auto">
            <a:xfrm>
              <a:off x="2795588" y="5016500"/>
              <a:ext cx="39688" cy="15875"/>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328" name="Freeform 96"/>
            <p:cNvSpPr>
              <a:spLocks noEditPoints="1"/>
            </p:cNvSpPr>
            <p:nvPr/>
          </p:nvSpPr>
          <p:spPr bwMode="auto">
            <a:xfrm>
              <a:off x="2709863" y="4895850"/>
              <a:ext cx="209550" cy="109538"/>
            </a:xfrm>
            <a:custGeom>
              <a:avLst/>
              <a:gdLst>
                <a:gd name="T0" fmla="*/ 104775 w 132"/>
                <a:gd name="T1" fmla="*/ 0 h 69"/>
                <a:gd name="T2" fmla="*/ 155575 w 132"/>
                <a:gd name="T3" fmla="*/ 0 h 69"/>
                <a:gd name="T4" fmla="*/ 155575 w 132"/>
                <a:gd name="T5" fmla="*/ 41275 h 69"/>
                <a:gd name="T6" fmla="*/ 209550 w 132"/>
                <a:gd name="T7" fmla="*/ 41275 h 69"/>
                <a:gd name="T8" fmla="*/ 209550 w 132"/>
                <a:gd name="T9" fmla="*/ 109538 h 69"/>
                <a:gd name="T10" fmla="*/ 136525 w 132"/>
                <a:gd name="T11" fmla="*/ 109538 h 69"/>
                <a:gd name="T12" fmla="*/ 104775 w 132"/>
                <a:gd name="T13" fmla="*/ 109538 h 69"/>
                <a:gd name="T14" fmla="*/ 104775 w 132"/>
                <a:gd name="T15" fmla="*/ 41275 h 69"/>
                <a:gd name="T16" fmla="*/ 138113 w 132"/>
                <a:gd name="T17" fmla="*/ 41275 h 69"/>
                <a:gd name="T18" fmla="*/ 138113 w 132"/>
                <a:gd name="T19" fmla="*/ 41275 h 69"/>
                <a:gd name="T20" fmla="*/ 138113 w 132"/>
                <a:gd name="T21" fmla="*/ 19050 h 69"/>
                <a:gd name="T22" fmla="*/ 104775 w 132"/>
                <a:gd name="T23" fmla="*/ 19050 h 69"/>
                <a:gd name="T24" fmla="*/ 104775 w 132"/>
                <a:gd name="T25" fmla="*/ 0 h 69"/>
                <a:gd name="T26" fmla="*/ 55563 w 132"/>
                <a:gd name="T27" fmla="*/ 0 h 69"/>
                <a:gd name="T28" fmla="*/ 104775 w 132"/>
                <a:gd name="T29" fmla="*/ 0 h 69"/>
                <a:gd name="T30" fmla="*/ 104775 w 132"/>
                <a:gd name="T31" fmla="*/ 19050 h 69"/>
                <a:gd name="T32" fmla="*/ 73025 w 132"/>
                <a:gd name="T33" fmla="*/ 19050 h 69"/>
                <a:gd name="T34" fmla="*/ 73025 w 132"/>
                <a:gd name="T35" fmla="*/ 41275 h 69"/>
                <a:gd name="T36" fmla="*/ 104775 w 132"/>
                <a:gd name="T37" fmla="*/ 41275 h 69"/>
                <a:gd name="T38" fmla="*/ 104775 w 132"/>
                <a:gd name="T39" fmla="*/ 109538 h 69"/>
                <a:gd name="T40" fmla="*/ 74613 w 132"/>
                <a:gd name="T41" fmla="*/ 109538 h 69"/>
                <a:gd name="T42" fmla="*/ 0 w 132"/>
                <a:gd name="T43" fmla="*/ 109538 h 69"/>
                <a:gd name="T44" fmla="*/ 0 w 132"/>
                <a:gd name="T45" fmla="*/ 41275 h 69"/>
                <a:gd name="T46" fmla="*/ 55563 w 132"/>
                <a:gd name="T47" fmla="*/ 41275 h 69"/>
                <a:gd name="T48" fmla="*/ 55563 w 132"/>
                <a:gd name="T49" fmla="*/ 0 h 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2" h="69">
                  <a:moveTo>
                    <a:pt x="66" y="0"/>
                  </a:moveTo>
                  <a:lnTo>
                    <a:pt x="98" y="0"/>
                  </a:lnTo>
                  <a:lnTo>
                    <a:pt x="98" y="26"/>
                  </a:lnTo>
                  <a:lnTo>
                    <a:pt x="132" y="26"/>
                  </a:lnTo>
                  <a:lnTo>
                    <a:pt x="132" y="69"/>
                  </a:lnTo>
                  <a:lnTo>
                    <a:pt x="86" y="69"/>
                  </a:lnTo>
                  <a:lnTo>
                    <a:pt x="66" y="69"/>
                  </a:lnTo>
                  <a:lnTo>
                    <a:pt x="66" y="26"/>
                  </a:lnTo>
                  <a:lnTo>
                    <a:pt x="87" y="26"/>
                  </a:lnTo>
                  <a:lnTo>
                    <a:pt x="87" y="12"/>
                  </a:lnTo>
                  <a:lnTo>
                    <a:pt x="66" y="12"/>
                  </a:lnTo>
                  <a:lnTo>
                    <a:pt x="66" y="0"/>
                  </a:lnTo>
                  <a:close/>
                  <a:moveTo>
                    <a:pt x="35" y="0"/>
                  </a:moveTo>
                  <a:lnTo>
                    <a:pt x="66" y="0"/>
                  </a:lnTo>
                  <a:lnTo>
                    <a:pt x="66" y="12"/>
                  </a:lnTo>
                  <a:lnTo>
                    <a:pt x="46" y="12"/>
                  </a:lnTo>
                  <a:lnTo>
                    <a:pt x="46" y="26"/>
                  </a:lnTo>
                  <a:lnTo>
                    <a:pt x="66" y="26"/>
                  </a:lnTo>
                  <a:lnTo>
                    <a:pt x="66" y="69"/>
                  </a:lnTo>
                  <a:lnTo>
                    <a:pt x="47" y="69"/>
                  </a:lnTo>
                  <a:lnTo>
                    <a:pt x="0" y="69"/>
                  </a:lnTo>
                  <a:lnTo>
                    <a:pt x="0" y="26"/>
                  </a:lnTo>
                  <a:lnTo>
                    <a:pt x="35" y="26"/>
                  </a:lnTo>
                  <a:lnTo>
                    <a:pt x="35"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09" name="Group 367"/>
          <p:cNvGrpSpPr>
            <a:grpSpLocks/>
          </p:cNvGrpSpPr>
          <p:nvPr/>
        </p:nvGrpSpPr>
        <p:grpSpPr bwMode="auto">
          <a:xfrm>
            <a:off x="7566052" y="4943462"/>
            <a:ext cx="882229" cy="772677"/>
            <a:chOff x="5634038" y="4892675"/>
            <a:chExt cx="639763" cy="630238"/>
          </a:xfrm>
        </p:grpSpPr>
        <p:sp>
          <p:nvSpPr>
            <p:cNvPr id="8300" name="Freeform 97"/>
            <p:cNvSpPr>
              <a:spLocks/>
            </p:cNvSpPr>
            <p:nvPr/>
          </p:nvSpPr>
          <p:spPr bwMode="auto">
            <a:xfrm>
              <a:off x="5789613" y="5054600"/>
              <a:ext cx="328613" cy="439738"/>
            </a:xfrm>
            <a:custGeom>
              <a:avLst/>
              <a:gdLst>
                <a:gd name="T0" fmla="*/ 164307 w 192"/>
                <a:gd name="T1" fmla="*/ 0 h 258"/>
                <a:gd name="T2" fmla="*/ 328613 w 192"/>
                <a:gd name="T3" fmla="*/ 165328 h 258"/>
                <a:gd name="T4" fmla="*/ 251594 w 192"/>
                <a:gd name="T5" fmla="*/ 305090 h 258"/>
                <a:gd name="T6" fmla="*/ 232768 w 192"/>
                <a:gd name="T7" fmla="*/ 439738 h 258"/>
                <a:gd name="T8" fmla="*/ 95845 w 192"/>
                <a:gd name="T9" fmla="*/ 439738 h 258"/>
                <a:gd name="T10" fmla="*/ 77019 w 192"/>
                <a:gd name="T11" fmla="*/ 305090 h 258"/>
                <a:gd name="T12" fmla="*/ 0 w 192"/>
                <a:gd name="T13" fmla="*/ 165328 h 258"/>
                <a:gd name="T14" fmla="*/ 164307 w 192"/>
                <a:gd name="T15" fmla="*/ 0 h 2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2" h="258">
                  <a:moveTo>
                    <a:pt x="96" y="0"/>
                  </a:moveTo>
                  <a:cubicBezTo>
                    <a:pt x="149" y="0"/>
                    <a:pt x="192" y="43"/>
                    <a:pt x="192" y="97"/>
                  </a:cubicBezTo>
                  <a:cubicBezTo>
                    <a:pt x="192" y="131"/>
                    <a:pt x="174" y="162"/>
                    <a:pt x="147" y="179"/>
                  </a:cubicBezTo>
                  <a:cubicBezTo>
                    <a:pt x="136" y="258"/>
                    <a:pt x="136" y="258"/>
                    <a:pt x="136" y="258"/>
                  </a:cubicBezTo>
                  <a:cubicBezTo>
                    <a:pt x="56" y="258"/>
                    <a:pt x="56" y="258"/>
                    <a:pt x="56" y="258"/>
                  </a:cubicBezTo>
                  <a:cubicBezTo>
                    <a:pt x="45" y="179"/>
                    <a:pt x="45" y="179"/>
                    <a:pt x="45" y="179"/>
                  </a:cubicBezTo>
                  <a:cubicBezTo>
                    <a:pt x="18" y="162"/>
                    <a:pt x="0" y="131"/>
                    <a:pt x="0" y="97"/>
                  </a:cubicBezTo>
                  <a:cubicBezTo>
                    <a:pt x="0" y="43"/>
                    <a:pt x="43" y="0"/>
                    <a:pt x="96"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301" name="Freeform 98"/>
            <p:cNvSpPr>
              <a:spLocks noEditPoints="1"/>
            </p:cNvSpPr>
            <p:nvPr/>
          </p:nvSpPr>
          <p:spPr bwMode="auto">
            <a:xfrm>
              <a:off x="5873750" y="5256213"/>
              <a:ext cx="153988" cy="179388"/>
            </a:xfrm>
            <a:custGeom>
              <a:avLst/>
              <a:gdLst>
                <a:gd name="T0" fmla="*/ 53040 w 90"/>
                <a:gd name="T1" fmla="*/ 169137 h 105"/>
                <a:gd name="T2" fmla="*/ 47907 w 90"/>
                <a:gd name="T3" fmla="*/ 177680 h 105"/>
                <a:gd name="T4" fmla="*/ 41063 w 90"/>
                <a:gd name="T5" fmla="*/ 172554 h 105"/>
                <a:gd name="T6" fmla="*/ 11977 w 90"/>
                <a:gd name="T7" fmla="*/ 58088 h 105"/>
                <a:gd name="T8" fmla="*/ 11977 w 90"/>
                <a:gd name="T9" fmla="*/ 5125 h 105"/>
                <a:gd name="T10" fmla="*/ 13688 w 90"/>
                <a:gd name="T11" fmla="*/ 6834 h 105"/>
                <a:gd name="T12" fmla="*/ 11977 w 90"/>
                <a:gd name="T13" fmla="*/ 5125 h 105"/>
                <a:gd name="T14" fmla="*/ 11977 w 90"/>
                <a:gd name="T15" fmla="*/ 5125 h 105"/>
                <a:gd name="T16" fmla="*/ 20532 w 90"/>
                <a:gd name="T17" fmla="*/ 11959 h 105"/>
                <a:gd name="T18" fmla="*/ 78705 w 90"/>
                <a:gd name="T19" fmla="*/ 30752 h 105"/>
                <a:gd name="T20" fmla="*/ 135167 w 90"/>
                <a:gd name="T21" fmla="*/ 11959 h 105"/>
                <a:gd name="T22" fmla="*/ 142011 w 90"/>
                <a:gd name="T23" fmla="*/ 3417 h 105"/>
                <a:gd name="T24" fmla="*/ 150566 w 90"/>
                <a:gd name="T25" fmla="*/ 3417 h 105"/>
                <a:gd name="T26" fmla="*/ 153988 w 90"/>
                <a:gd name="T27" fmla="*/ 10251 h 105"/>
                <a:gd name="T28" fmla="*/ 112925 w 90"/>
                <a:gd name="T29" fmla="*/ 172554 h 105"/>
                <a:gd name="T30" fmla="*/ 106081 w 90"/>
                <a:gd name="T31" fmla="*/ 177680 h 105"/>
                <a:gd name="T32" fmla="*/ 100948 w 90"/>
                <a:gd name="T33" fmla="*/ 169137 h 105"/>
                <a:gd name="T34" fmla="*/ 135167 w 90"/>
                <a:gd name="T35" fmla="*/ 27335 h 105"/>
                <a:gd name="T36" fmla="*/ 78705 w 90"/>
                <a:gd name="T37" fmla="*/ 44420 h 105"/>
                <a:gd name="T38" fmla="*/ 18821 w 90"/>
                <a:gd name="T39" fmla="*/ 25627 h 105"/>
                <a:gd name="T40" fmla="*/ 53040 w 90"/>
                <a:gd name="T41" fmla="*/ 169137 h 105"/>
                <a:gd name="T42" fmla="*/ 11977 w 90"/>
                <a:gd name="T43" fmla="*/ 58088 h 105"/>
                <a:gd name="T44" fmla="*/ 0 w 90"/>
                <a:gd name="T45" fmla="*/ 10251 h 105"/>
                <a:gd name="T46" fmla="*/ 5133 w 90"/>
                <a:gd name="T47" fmla="*/ 1708 h 105"/>
                <a:gd name="T48" fmla="*/ 11977 w 90"/>
                <a:gd name="T49" fmla="*/ 3417 h 105"/>
                <a:gd name="T50" fmla="*/ 11977 w 90"/>
                <a:gd name="T51" fmla="*/ 5125 h 105"/>
                <a:gd name="T52" fmla="*/ 11977 w 90"/>
                <a:gd name="T53" fmla="*/ 5125 h 105"/>
                <a:gd name="T54" fmla="*/ 11977 w 90"/>
                <a:gd name="T55" fmla="*/ 3417 h 105"/>
                <a:gd name="T56" fmla="*/ 11977 w 90"/>
                <a:gd name="T57" fmla="*/ 5125 h 105"/>
                <a:gd name="T58" fmla="*/ 11977 w 90"/>
                <a:gd name="T59" fmla="*/ 58088 h 10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0" h="105">
                  <a:moveTo>
                    <a:pt x="31" y="99"/>
                  </a:moveTo>
                  <a:cubicBezTo>
                    <a:pt x="32" y="101"/>
                    <a:pt x="30" y="104"/>
                    <a:pt x="28" y="104"/>
                  </a:cubicBezTo>
                  <a:cubicBezTo>
                    <a:pt x="26" y="105"/>
                    <a:pt x="24" y="103"/>
                    <a:pt x="24" y="101"/>
                  </a:cubicBezTo>
                  <a:cubicBezTo>
                    <a:pt x="7" y="34"/>
                    <a:pt x="7" y="34"/>
                    <a:pt x="7" y="34"/>
                  </a:cubicBezTo>
                  <a:cubicBezTo>
                    <a:pt x="7" y="3"/>
                    <a:pt x="7" y="3"/>
                    <a:pt x="7" y="3"/>
                  </a:cubicBezTo>
                  <a:cubicBezTo>
                    <a:pt x="8" y="4"/>
                    <a:pt x="8" y="4"/>
                    <a:pt x="8" y="4"/>
                  </a:cubicBezTo>
                  <a:cubicBezTo>
                    <a:pt x="8" y="3"/>
                    <a:pt x="7" y="3"/>
                    <a:pt x="7" y="3"/>
                  </a:cubicBezTo>
                  <a:cubicBezTo>
                    <a:pt x="7" y="3"/>
                    <a:pt x="7" y="3"/>
                    <a:pt x="7" y="3"/>
                  </a:cubicBezTo>
                  <a:cubicBezTo>
                    <a:pt x="9" y="4"/>
                    <a:pt x="10" y="6"/>
                    <a:pt x="12" y="7"/>
                  </a:cubicBezTo>
                  <a:cubicBezTo>
                    <a:pt x="21" y="14"/>
                    <a:pt x="34" y="18"/>
                    <a:pt x="46" y="18"/>
                  </a:cubicBezTo>
                  <a:cubicBezTo>
                    <a:pt x="58" y="19"/>
                    <a:pt x="70" y="15"/>
                    <a:pt x="79" y="7"/>
                  </a:cubicBezTo>
                  <a:cubicBezTo>
                    <a:pt x="80" y="5"/>
                    <a:pt x="82" y="4"/>
                    <a:pt x="83" y="2"/>
                  </a:cubicBezTo>
                  <a:cubicBezTo>
                    <a:pt x="84" y="1"/>
                    <a:pt x="87" y="0"/>
                    <a:pt x="88" y="2"/>
                  </a:cubicBezTo>
                  <a:cubicBezTo>
                    <a:pt x="90" y="3"/>
                    <a:pt x="90" y="4"/>
                    <a:pt x="90" y="6"/>
                  </a:cubicBezTo>
                  <a:cubicBezTo>
                    <a:pt x="66" y="101"/>
                    <a:pt x="66" y="101"/>
                    <a:pt x="66" y="101"/>
                  </a:cubicBezTo>
                  <a:cubicBezTo>
                    <a:pt x="66" y="103"/>
                    <a:pt x="64" y="105"/>
                    <a:pt x="62" y="104"/>
                  </a:cubicBezTo>
                  <a:cubicBezTo>
                    <a:pt x="60" y="104"/>
                    <a:pt x="58" y="101"/>
                    <a:pt x="59" y="99"/>
                  </a:cubicBezTo>
                  <a:cubicBezTo>
                    <a:pt x="79" y="16"/>
                    <a:pt x="79" y="16"/>
                    <a:pt x="79" y="16"/>
                  </a:cubicBezTo>
                  <a:cubicBezTo>
                    <a:pt x="70" y="23"/>
                    <a:pt x="58" y="26"/>
                    <a:pt x="46" y="26"/>
                  </a:cubicBezTo>
                  <a:cubicBezTo>
                    <a:pt x="33" y="26"/>
                    <a:pt x="21" y="22"/>
                    <a:pt x="11" y="15"/>
                  </a:cubicBezTo>
                  <a:lnTo>
                    <a:pt x="31" y="99"/>
                  </a:lnTo>
                  <a:close/>
                  <a:moveTo>
                    <a:pt x="7" y="34"/>
                  </a:moveTo>
                  <a:cubicBezTo>
                    <a:pt x="0" y="6"/>
                    <a:pt x="0" y="6"/>
                    <a:pt x="0" y="6"/>
                  </a:cubicBezTo>
                  <a:cubicBezTo>
                    <a:pt x="0" y="4"/>
                    <a:pt x="1" y="1"/>
                    <a:pt x="3" y="1"/>
                  </a:cubicBezTo>
                  <a:cubicBezTo>
                    <a:pt x="5" y="1"/>
                    <a:pt x="6" y="1"/>
                    <a:pt x="7" y="2"/>
                  </a:cubicBezTo>
                  <a:cubicBezTo>
                    <a:pt x="7" y="3"/>
                    <a:pt x="7" y="3"/>
                    <a:pt x="7" y="3"/>
                  </a:cubicBezTo>
                  <a:cubicBezTo>
                    <a:pt x="7" y="3"/>
                    <a:pt x="7" y="3"/>
                    <a:pt x="7" y="3"/>
                  </a:cubicBezTo>
                  <a:cubicBezTo>
                    <a:pt x="7" y="3"/>
                    <a:pt x="7" y="2"/>
                    <a:pt x="7" y="2"/>
                  </a:cubicBezTo>
                  <a:cubicBezTo>
                    <a:pt x="7" y="3"/>
                    <a:pt x="7" y="3"/>
                    <a:pt x="7" y="3"/>
                  </a:cubicBezTo>
                  <a:lnTo>
                    <a:pt x="7" y="34"/>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2" name="Freeform 99"/>
            <p:cNvSpPr>
              <a:spLocks/>
            </p:cNvSpPr>
            <p:nvPr/>
          </p:nvSpPr>
          <p:spPr bwMode="auto">
            <a:xfrm>
              <a:off x="5859463" y="5413375"/>
              <a:ext cx="188913" cy="109538"/>
            </a:xfrm>
            <a:custGeom>
              <a:avLst/>
              <a:gdLst>
                <a:gd name="T0" fmla="*/ 0 w 110"/>
                <a:gd name="T1" fmla="*/ 0 h 64"/>
                <a:gd name="T2" fmla="*/ 188913 w 110"/>
                <a:gd name="T3" fmla="*/ 0 h 64"/>
                <a:gd name="T4" fmla="*/ 178609 w 110"/>
                <a:gd name="T5" fmla="*/ 87288 h 64"/>
                <a:gd name="T6" fmla="*/ 156283 w 110"/>
                <a:gd name="T7" fmla="*/ 109538 h 64"/>
                <a:gd name="T8" fmla="*/ 32630 w 110"/>
                <a:gd name="T9" fmla="*/ 109538 h 64"/>
                <a:gd name="T10" fmla="*/ 10304 w 110"/>
                <a:gd name="T11" fmla="*/ 87288 h 64"/>
                <a:gd name="T12" fmla="*/ 0 w 110"/>
                <a:gd name="T13" fmla="*/ 0 h 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0" h="64">
                  <a:moveTo>
                    <a:pt x="0" y="0"/>
                  </a:moveTo>
                  <a:cubicBezTo>
                    <a:pt x="110" y="0"/>
                    <a:pt x="110" y="0"/>
                    <a:pt x="110" y="0"/>
                  </a:cubicBezTo>
                  <a:cubicBezTo>
                    <a:pt x="104" y="51"/>
                    <a:pt x="104" y="51"/>
                    <a:pt x="104" y="51"/>
                  </a:cubicBezTo>
                  <a:cubicBezTo>
                    <a:pt x="103" y="60"/>
                    <a:pt x="103" y="64"/>
                    <a:pt x="91" y="64"/>
                  </a:cubicBezTo>
                  <a:cubicBezTo>
                    <a:pt x="19" y="64"/>
                    <a:pt x="19" y="64"/>
                    <a:pt x="19" y="64"/>
                  </a:cubicBezTo>
                  <a:cubicBezTo>
                    <a:pt x="7" y="64"/>
                    <a:pt x="7" y="60"/>
                    <a:pt x="6" y="51"/>
                  </a:cubicBezTo>
                  <a:lnTo>
                    <a:pt x="0"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3" name="Freeform 100"/>
            <p:cNvSpPr>
              <a:spLocks/>
            </p:cNvSpPr>
            <p:nvPr/>
          </p:nvSpPr>
          <p:spPr bwMode="auto">
            <a:xfrm>
              <a:off x="6016625" y="4908550"/>
              <a:ext cx="55563" cy="119063"/>
            </a:xfrm>
            <a:custGeom>
              <a:avLst/>
              <a:gdLst>
                <a:gd name="T0" fmla="*/ 38200 w 32"/>
                <a:gd name="T1" fmla="*/ 6902 h 69"/>
                <a:gd name="T2" fmla="*/ 48618 w 32"/>
                <a:gd name="T3" fmla="*/ 1726 h 69"/>
                <a:gd name="T4" fmla="*/ 53827 w 32"/>
                <a:gd name="T5" fmla="*/ 12079 h 69"/>
                <a:gd name="T6" fmla="*/ 17363 w 32"/>
                <a:gd name="T7" fmla="*/ 113886 h 69"/>
                <a:gd name="T8" fmla="*/ 5209 w 32"/>
                <a:gd name="T9" fmla="*/ 117337 h 69"/>
                <a:gd name="T10" fmla="*/ 1736 w 32"/>
                <a:gd name="T11" fmla="*/ 106984 h 69"/>
                <a:gd name="T12" fmla="*/ 38200 w 32"/>
                <a:gd name="T13" fmla="*/ 6902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69">
                  <a:moveTo>
                    <a:pt x="22" y="4"/>
                  </a:moveTo>
                  <a:cubicBezTo>
                    <a:pt x="23" y="2"/>
                    <a:pt x="25" y="0"/>
                    <a:pt x="28" y="1"/>
                  </a:cubicBezTo>
                  <a:cubicBezTo>
                    <a:pt x="30" y="2"/>
                    <a:pt x="32" y="5"/>
                    <a:pt x="31" y="7"/>
                  </a:cubicBezTo>
                  <a:cubicBezTo>
                    <a:pt x="10" y="66"/>
                    <a:pt x="10" y="66"/>
                    <a:pt x="10" y="66"/>
                  </a:cubicBezTo>
                  <a:cubicBezTo>
                    <a:pt x="9" y="68"/>
                    <a:pt x="6" y="69"/>
                    <a:pt x="3" y="68"/>
                  </a:cubicBezTo>
                  <a:cubicBezTo>
                    <a:pt x="1" y="68"/>
                    <a:pt x="0" y="65"/>
                    <a:pt x="1" y="62"/>
                  </a:cubicBezTo>
                  <a:lnTo>
                    <a:pt x="22" y="4"/>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4" name="Freeform 101"/>
            <p:cNvSpPr>
              <a:spLocks/>
            </p:cNvSpPr>
            <p:nvPr/>
          </p:nvSpPr>
          <p:spPr bwMode="auto">
            <a:xfrm>
              <a:off x="6080125" y="4965700"/>
              <a:ext cx="85725" cy="98425"/>
            </a:xfrm>
            <a:custGeom>
              <a:avLst/>
              <a:gdLst>
                <a:gd name="T0" fmla="*/ 70295 w 50"/>
                <a:gd name="T1" fmla="*/ 3394 h 58"/>
                <a:gd name="T2" fmla="*/ 82296 w 50"/>
                <a:gd name="T3" fmla="*/ 1697 h 58"/>
                <a:gd name="T4" fmla="*/ 82296 w 50"/>
                <a:gd name="T5" fmla="*/ 13576 h 58"/>
                <a:gd name="T6" fmla="*/ 15431 w 50"/>
                <a:gd name="T7" fmla="*/ 93334 h 58"/>
                <a:gd name="T8" fmla="*/ 3429 w 50"/>
                <a:gd name="T9" fmla="*/ 95031 h 58"/>
                <a:gd name="T10" fmla="*/ 1715 w 50"/>
                <a:gd name="T11" fmla="*/ 83152 h 58"/>
                <a:gd name="T12" fmla="*/ 70295 w 50"/>
                <a:gd name="T13" fmla="*/ 3394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58">
                  <a:moveTo>
                    <a:pt x="41" y="2"/>
                  </a:moveTo>
                  <a:cubicBezTo>
                    <a:pt x="43" y="0"/>
                    <a:pt x="46" y="0"/>
                    <a:pt x="48" y="1"/>
                  </a:cubicBezTo>
                  <a:cubicBezTo>
                    <a:pt x="50" y="3"/>
                    <a:pt x="50" y="6"/>
                    <a:pt x="48" y="8"/>
                  </a:cubicBezTo>
                  <a:cubicBezTo>
                    <a:pt x="9" y="55"/>
                    <a:pt x="9" y="55"/>
                    <a:pt x="9" y="55"/>
                  </a:cubicBezTo>
                  <a:cubicBezTo>
                    <a:pt x="7" y="57"/>
                    <a:pt x="4" y="58"/>
                    <a:pt x="2" y="56"/>
                  </a:cubicBezTo>
                  <a:cubicBezTo>
                    <a:pt x="0" y="54"/>
                    <a:pt x="0" y="51"/>
                    <a:pt x="1" y="49"/>
                  </a:cubicBezTo>
                  <a:lnTo>
                    <a:pt x="41" y="2"/>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5" name="Freeform 102"/>
            <p:cNvSpPr>
              <a:spLocks/>
            </p:cNvSpPr>
            <p:nvPr/>
          </p:nvSpPr>
          <p:spPr bwMode="auto">
            <a:xfrm>
              <a:off x="6126163" y="5049838"/>
              <a:ext cx="109538" cy="69850"/>
            </a:xfrm>
            <a:custGeom>
              <a:avLst/>
              <a:gdLst>
                <a:gd name="T0" fmla="*/ 97557 w 64"/>
                <a:gd name="T1" fmla="*/ 1704 h 41"/>
                <a:gd name="T2" fmla="*/ 107826 w 64"/>
                <a:gd name="T3" fmla="*/ 5111 h 41"/>
                <a:gd name="T4" fmla="*/ 104403 w 64"/>
                <a:gd name="T5" fmla="*/ 15333 h 41"/>
                <a:gd name="T6" fmla="*/ 13692 w 64"/>
                <a:gd name="T7" fmla="*/ 68146 h 41"/>
                <a:gd name="T8" fmla="*/ 1712 w 64"/>
                <a:gd name="T9" fmla="*/ 64739 h 41"/>
                <a:gd name="T10" fmla="*/ 5135 w 64"/>
                <a:gd name="T11" fmla="*/ 54517 h 41"/>
                <a:gd name="T12" fmla="*/ 97557 w 64"/>
                <a:gd name="T13" fmla="*/ 1704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41">
                  <a:moveTo>
                    <a:pt x="57" y="1"/>
                  </a:moveTo>
                  <a:cubicBezTo>
                    <a:pt x="59" y="0"/>
                    <a:pt x="62" y="0"/>
                    <a:pt x="63" y="3"/>
                  </a:cubicBezTo>
                  <a:cubicBezTo>
                    <a:pt x="64" y="5"/>
                    <a:pt x="64" y="8"/>
                    <a:pt x="61" y="9"/>
                  </a:cubicBezTo>
                  <a:cubicBezTo>
                    <a:pt x="8" y="40"/>
                    <a:pt x="8" y="40"/>
                    <a:pt x="8" y="40"/>
                  </a:cubicBezTo>
                  <a:cubicBezTo>
                    <a:pt x="6" y="41"/>
                    <a:pt x="3" y="41"/>
                    <a:pt x="1" y="38"/>
                  </a:cubicBezTo>
                  <a:cubicBezTo>
                    <a:pt x="0" y="36"/>
                    <a:pt x="1" y="33"/>
                    <a:pt x="3" y="32"/>
                  </a:cubicBezTo>
                  <a:lnTo>
                    <a:pt x="57" y="1"/>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6" name="Freeform 103"/>
            <p:cNvSpPr>
              <a:spLocks/>
            </p:cNvSpPr>
            <p:nvPr/>
          </p:nvSpPr>
          <p:spPr bwMode="auto">
            <a:xfrm>
              <a:off x="6151563" y="5151438"/>
              <a:ext cx="122238" cy="36513"/>
            </a:xfrm>
            <a:custGeom>
              <a:avLst/>
              <a:gdLst>
                <a:gd name="T0" fmla="*/ 111908 w 71"/>
                <a:gd name="T1" fmla="*/ 1739 h 21"/>
                <a:gd name="T2" fmla="*/ 122238 w 71"/>
                <a:gd name="T3" fmla="*/ 8694 h 21"/>
                <a:gd name="T4" fmla="*/ 115351 w 71"/>
                <a:gd name="T5" fmla="*/ 17387 h 21"/>
                <a:gd name="T6" fmla="*/ 10330 w 71"/>
                <a:gd name="T7" fmla="*/ 36513 h 21"/>
                <a:gd name="T8" fmla="*/ 0 w 71"/>
                <a:gd name="T9" fmla="*/ 29558 h 21"/>
                <a:gd name="T10" fmla="*/ 6887 w 71"/>
                <a:gd name="T11" fmla="*/ 19126 h 21"/>
                <a:gd name="T12" fmla="*/ 111908 w 71"/>
                <a:gd name="T13" fmla="*/ 1739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21">
                  <a:moveTo>
                    <a:pt x="65" y="1"/>
                  </a:moveTo>
                  <a:cubicBezTo>
                    <a:pt x="68" y="0"/>
                    <a:pt x="70" y="2"/>
                    <a:pt x="71" y="5"/>
                  </a:cubicBezTo>
                  <a:cubicBezTo>
                    <a:pt x="71" y="7"/>
                    <a:pt x="69" y="10"/>
                    <a:pt x="67" y="10"/>
                  </a:cubicBezTo>
                  <a:cubicBezTo>
                    <a:pt x="6" y="21"/>
                    <a:pt x="6" y="21"/>
                    <a:pt x="6" y="21"/>
                  </a:cubicBezTo>
                  <a:cubicBezTo>
                    <a:pt x="3" y="21"/>
                    <a:pt x="1" y="20"/>
                    <a:pt x="0" y="17"/>
                  </a:cubicBezTo>
                  <a:cubicBezTo>
                    <a:pt x="0" y="14"/>
                    <a:pt x="2" y="12"/>
                    <a:pt x="4" y="11"/>
                  </a:cubicBezTo>
                  <a:lnTo>
                    <a:pt x="65" y="1"/>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7" name="Freeform 104"/>
            <p:cNvSpPr>
              <a:spLocks/>
            </p:cNvSpPr>
            <p:nvPr/>
          </p:nvSpPr>
          <p:spPr bwMode="auto">
            <a:xfrm>
              <a:off x="5945188" y="4892675"/>
              <a:ext cx="17463" cy="120650"/>
            </a:xfrm>
            <a:custGeom>
              <a:avLst/>
              <a:gdLst>
                <a:gd name="T0" fmla="*/ 0 w 10"/>
                <a:gd name="T1" fmla="*/ 8496 h 71"/>
                <a:gd name="T2" fmla="*/ 8732 w 10"/>
                <a:gd name="T3" fmla="*/ 0 h 71"/>
                <a:gd name="T4" fmla="*/ 17463 w 10"/>
                <a:gd name="T5" fmla="*/ 8496 h 71"/>
                <a:gd name="T6" fmla="*/ 17463 w 10"/>
                <a:gd name="T7" fmla="*/ 113853 h 71"/>
                <a:gd name="T8" fmla="*/ 8732 w 10"/>
                <a:gd name="T9" fmla="*/ 120650 h 71"/>
                <a:gd name="T10" fmla="*/ 0 w 10"/>
                <a:gd name="T11" fmla="*/ 113853 h 71"/>
                <a:gd name="T12" fmla="*/ 0 w 10"/>
                <a:gd name="T13" fmla="*/ 8496 h 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71">
                  <a:moveTo>
                    <a:pt x="0" y="5"/>
                  </a:moveTo>
                  <a:cubicBezTo>
                    <a:pt x="0" y="2"/>
                    <a:pt x="2" y="0"/>
                    <a:pt x="5" y="0"/>
                  </a:cubicBezTo>
                  <a:cubicBezTo>
                    <a:pt x="8" y="0"/>
                    <a:pt x="10" y="2"/>
                    <a:pt x="10" y="5"/>
                  </a:cubicBezTo>
                  <a:cubicBezTo>
                    <a:pt x="10" y="67"/>
                    <a:pt x="10" y="67"/>
                    <a:pt x="10" y="67"/>
                  </a:cubicBezTo>
                  <a:cubicBezTo>
                    <a:pt x="10" y="69"/>
                    <a:pt x="8" y="71"/>
                    <a:pt x="5" y="71"/>
                  </a:cubicBezTo>
                  <a:cubicBezTo>
                    <a:pt x="2" y="71"/>
                    <a:pt x="0" y="69"/>
                    <a:pt x="0" y="67"/>
                  </a:cubicBezTo>
                  <a:lnTo>
                    <a:pt x="0" y="5"/>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8" name="Freeform 105"/>
            <p:cNvSpPr>
              <a:spLocks/>
            </p:cNvSpPr>
            <p:nvPr/>
          </p:nvSpPr>
          <p:spPr bwMode="auto">
            <a:xfrm>
              <a:off x="5835650" y="4908550"/>
              <a:ext cx="55563" cy="119063"/>
            </a:xfrm>
            <a:custGeom>
              <a:avLst/>
              <a:gdLst>
                <a:gd name="T0" fmla="*/ 1736 w 32"/>
                <a:gd name="T1" fmla="*/ 12079 h 69"/>
                <a:gd name="T2" fmla="*/ 6945 w 32"/>
                <a:gd name="T3" fmla="*/ 1726 h 69"/>
                <a:gd name="T4" fmla="*/ 17363 w 32"/>
                <a:gd name="T5" fmla="*/ 6902 h 69"/>
                <a:gd name="T6" fmla="*/ 53827 w 32"/>
                <a:gd name="T7" fmla="*/ 106984 h 69"/>
                <a:gd name="T8" fmla="*/ 50354 w 32"/>
                <a:gd name="T9" fmla="*/ 117337 h 69"/>
                <a:gd name="T10" fmla="*/ 38200 w 32"/>
                <a:gd name="T11" fmla="*/ 113886 h 69"/>
                <a:gd name="T12" fmla="*/ 1736 w 32"/>
                <a:gd name="T13" fmla="*/ 12079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69">
                  <a:moveTo>
                    <a:pt x="1" y="7"/>
                  </a:moveTo>
                  <a:cubicBezTo>
                    <a:pt x="0" y="5"/>
                    <a:pt x="2" y="2"/>
                    <a:pt x="4" y="1"/>
                  </a:cubicBezTo>
                  <a:cubicBezTo>
                    <a:pt x="7" y="0"/>
                    <a:pt x="9" y="2"/>
                    <a:pt x="10" y="4"/>
                  </a:cubicBezTo>
                  <a:cubicBezTo>
                    <a:pt x="31" y="62"/>
                    <a:pt x="31" y="62"/>
                    <a:pt x="31" y="62"/>
                  </a:cubicBezTo>
                  <a:cubicBezTo>
                    <a:pt x="32" y="65"/>
                    <a:pt x="31" y="68"/>
                    <a:pt x="29" y="68"/>
                  </a:cubicBezTo>
                  <a:cubicBezTo>
                    <a:pt x="26" y="69"/>
                    <a:pt x="23" y="68"/>
                    <a:pt x="22" y="66"/>
                  </a:cubicBezTo>
                  <a:lnTo>
                    <a:pt x="1" y="7"/>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9" name="Freeform 106"/>
            <p:cNvSpPr>
              <a:spLocks/>
            </p:cNvSpPr>
            <p:nvPr/>
          </p:nvSpPr>
          <p:spPr bwMode="auto">
            <a:xfrm>
              <a:off x="5741988" y="4965700"/>
              <a:ext cx="85725" cy="98425"/>
            </a:xfrm>
            <a:custGeom>
              <a:avLst/>
              <a:gdLst>
                <a:gd name="T0" fmla="*/ 1715 w 50"/>
                <a:gd name="T1" fmla="*/ 13576 h 58"/>
                <a:gd name="T2" fmla="*/ 3429 w 50"/>
                <a:gd name="T3" fmla="*/ 1697 h 58"/>
                <a:gd name="T4" fmla="*/ 15431 w 50"/>
                <a:gd name="T5" fmla="*/ 3394 h 58"/>
                <a:gd name="T6" fmla="*/ 84011 w 50"/>
                <a:gd name="T7" fmla="*/ 83152 h 58"/>
                <a:gd name="T8" fmla="*/ 82296 w 50"/>
                <a:gd name="T9" fmla="*/ 95031 h 58"/>
                <a:gd name="T10" fmla="*/ 70295 w 50"/>
                <a:gd name="T11" fmla="*/ 93334 h 58"/>
                <a:gd name="T12" fmla="*/ 1715 w 50"/>
                <a:gd name="T13" fmla="*/ 13576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58">
                  <a:moveTo>
                    <a:pt x="1" y="8"/>
                  </a:moveTo>
                  <a:cubicBezTo>
                    <a:pt x="0" y="6"/>
                    <a:pt x="0" y="3"/>
                    <a:pt x="2" y="1"/>
                  </a:cubicBezTo>
                  <a:cubicBezTo>
                    <a:pt x="4" y="0"/>
                    <a:pt x="7" y="0"/>
                    <a:pt x="9" y="2"/>
                  </a:cubicBezTo>
                  <a:cubicBezTo>
                    <a:pt x="49" y="49"/>
                    <a:pt x="49" y="49"/>
                    <a:pt x="49" y="49"/>
                  </a:cubicBezTo>
                  <a:cubicBezTo>
                    <a:pt x="50" y="51"/>
                    <a:pt x="50" y="54"/>
                    <a:pt x="48" y="56"/>
                  </a:cubicBezTo>
                  <a:cubicBezTo>
                    <a:pt x="46" y="58"/>
                    <a:pt x="43" y="57"/>
                    <a:pt x="41" y="55"/>
                  </a:cubicBezTo>
                  <a:lnTo>
                    <a:pt x="1" y="8"/>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0" name="Freeform 107"/>
            <p:cNvSpPr>
              <a:spLocks/>
            </p:cNvSpPr>
            <p:nvPr/>
          </p:nvSpPr>
          <p:spPr bwMode="auto">
            <a:xfrm>
              <a:off x="5670550" y="5049838"/>
              <a:ext cx="111125" cy="69850"/>
            </a:xfrm>
            <a:custGeom>
              <a:avLst/>
              <a:gdLst>
                <a:gd name="T0" fmla="*/ 5129 w 65"/>
                <a:gd name="T1" fmla="*/ 15333 h 41"/>
                <a:gd name="T2" fmla="*/ 3419 w 65"/>
                <a:gd name="T3" fmla="*/ 5111 h 41"/>
                <a:gd name="T4" fmla="*/ 13677 w 65"/>
                <a:gd name="T5" fmla="*/ 1704 h 41"/>
                <a:gd name="T6" fmla="*/ 105996 w 65"/>
                <a:gd name="T7" fmla="*/ 54517 h 41"/>
                <a:gd name="T8" fmla="*/ 109415 w 65"/>
                <a:gd name="T9" fmla="*/ 64739 h 41"/>
                <a:gd name="T10" fmla="*/ 97448 w 65"/>
                <a:gd name="T11" fmla="*/ 68146 h 41"/>
                <a:gd name="T12" fmla="*/ 5129 w 65"/>
                <a:gd name="T13" fmla="*/ 15333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41">
                  <a:moveTo>
                    <a:pt x="3" y="9"/>
                  </a:moveTo>
                  <a:cubicBezTo>
                    <a:pt x="1" y="8"/>
                    <a:pt x="0" y="5"/>
                    <a:pt x="2" y="3"/>
                  </a:cubicBezTo>
                  <a:cubicBezTo>
                    <a:pt x="3" y="0"/>
                    <a:pt x="6" y="0"/>
                    <a:pt x="8" y="1"/>
                  </a:cubicBezTo>
                  <a:cubicBezTo>
                    <a:pt x="62" y="32"/>
                    <a:pt x="62" y="32"/>
                    <a:pt x="62" y="32"/>
                  </a:cubicBezTo>
                  <a:cubicBezTo>
                    <a:pt x="64" y="33"/>
                    <a:pt x="65" y="36"/>
                    <a:pt x="64" y="38"/>
                  </a:cubicBezTo>
                  <a:cubicBezTo>
                    <a:pt x="62" y="41"/>
                    <a:pt x="59" y="41"/>
                    <a:pt x="57" y="40"/>
                  </a:cubicBezTo>
                  <a:lnTo>
                    <a:pt x="3" y="9"/>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1" name="Freeform 108"/>
            <p:cNvSpPr>
              <a:spLocks/>
            </p:cNvSpPr>
            <p:nvPr/>
          </p:nvSpPr>
          <p:spPr bwMode="auto">
            <a:xfrm>
              <a:off x="5634038" y="5151438"/>
              <a:ext cx="122238" cy="36513"/>
            </a:xfrm>
            <a:custGeom>
              <a:avLst/>
              <a:gdLst>
                <a:gd name="T0" fmla="*/ 6887 w 71"/>
                <a:gd name="T1" fmla="*/ 17387 h 21"/>
                <a:gd name="T2" fmla="*/ 0 w 71"/>
                <a:gd name="T3" fmla="*/ 8694 h 21"/>
                <a:gd name="T4" fmla="*/ 10330 w 71"/>
                <a:gd name="T5" fmla="*/ 1739 h 21"/>
                <a:gd name="T6" fmla="*/ 115351 w 71"/>
                <a:gd name="T7" fmla="*/ 19126 h 21"/>
                <a:gd name="T8" fmla="*/ 120516 w 71"/>
                <a:gd name="T9" fmla="*/ 29558 h 21"/>
                <a:gd name="T10" fmla="*/ 111908 w 71"/>
                <a:gd name="T11" fmla="*/ 36513 h 21"/>
                <a:gd name="T12" fmla="*/ 6887 w 71"/>
                <a:gd name="T13" fmla="*/ 17387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21">
                  <a:moveTo>
                    <a:pt x="4" y="10"/>
                  </a:moveTo>
                  <a:cubicBezTo>
                    <a:pt x="1" y="10"/>
                    <a:pt x="0" y="7"/>
                    <a:pt x="0" y="5"/>
                  </a:cubicBezTo>
                  <a:cubicBezTo>
                    <a:pt x="1" y="2"/>
                    <a:pt x="3" y="0"/>
                    <a:pt x="6" y="1"/>
                  </a:cubicBezTo>
                  <a:cubicBezTo>
                    <a:pt x="67" y="11"/>
                    <a:pt x="67" y="11"/>
                    <a:pt x="67" y="11"/>
                  </a:cubicBezTo>
                  <a:cubicBezTo>
                    <a:pt x="69" y="12"/>
                    <a:pt x="71" y="14"/>
                    <a:pt x="70" y="17"/>
                  </a:cubicBezTo>
                  <a:cubicBezTo>
                    <a:pt x="70" y="20"/>
                    <a:pt x="68" y="21"/>
                    <a:pt x="65" y="21"/>
                  </a:cubicBezTo>
                  <a:lnTo>
                    <a:pt x="4" y="1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312" name="Rectangle 109"/>
            <p:cNvSpPr>
              <a:spLocks noChangeArrowheads="1"/>
            </p:cNvSpPr>
            <p:nvPr/>
          </p:nvSpPr>
          <p:spPr bwMode="auto">
            <a:xfrm>
              <a:off x="5838825" y="5397500"/>
              <a:ext cx="227013" cy="158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grpSp>
      <p:grpSp>
        <p:nvGrpSpPr>
          <p:cNvPr id="8210" name="Group 364"/>
          <p:cNvGrpSpPr>
            <a:grpSpLocks/>
          </p:cNvGrpSpPr>
          <p:nvPr/>
        </p:nvGrpSpPr>
        <p:grpSpPr bwMode="auto">
          <a:xfrm>
            <a:off x="4858435" y="3132864"/>
            <a:ext cx="1909267" cy="1388290"/>
            <a:chOff x="3859213" y="3259138"/>
            <a:chExt cx="1450975" cy="992187"/>
          </a:xfrm>
        </p:grpSpPr>
        <p:sp>
          <p:nvSpPr>
            <p:cNvPr id="8214" name="Freeform 110"/>
            <p:cNvSpPr>
              <a:spLocks/>
            </p:cNvSpPr>
            <p:nvPr/>
          </p:nvSpPr>
          <p:spPr bwMode="auto">
            <a:xfrm>
              <a:off x="4633913" y="3503613"/>
              <a:ext cx="95250" cy="273050"/>
            </a:xfrm>
            <a:custGeom>
              <a:avLst/>
              <a:gdLst>
                <a:gd name="T0" fmla="*/ 0 w 56"/>
                <a:gd name="T1" fmla="*/ 22185 h 160"/>
                <a:gd name="T2" fmla="*/ 62933 w 56"/>
                <a:gd name="T3" fmla="*/ 27305 h 160"/>
                <a:gd name="T4" fmla="*/ 93549 w 56"/>
                <a:gd name="T5" fmla="*/ 245745 h 160"/>
                <a:gd name="T6" fmla="*/ 90147 w 56"/>
                <a:gd name="T7" fmla="*/ 266224 h 160"/>
                <a:gd name="T8" fmla="*/ 20411 w 56"/>
                <a:gd name="T9" fmla="*/ 238919 h 160"/>
                <a:gd name="T10" fmla="*/ 0 w 56"/>
                <a:gd name="T11" fmla="*/ 22185 h 160"/>
                <a:gd name="T12" fmla="*/ 0 w 56"/>
                <a:gd name="T13" fmla="*/ 22185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160">
                  <a:moveTo>
                    <a:pt x="0" y="13"/>
                  </a:moveTo>
                  <a:cubicBezTo>
                    <a:pt x="20" y="8"/>
                    <a:pt x="36" y="0"/>
                    <a:pt x="37" y="16"/>
                  </a:cubicBezTo>
                  <a:cubicBezTo>
                    <a:pt x="39" y="36"/>
                    <a:pt x="49" y="101"/>
                    <a:pt x="55" y="144"/>
                  </a:cubicBezTo>
                  <a:cubicBezTo>
                    <a:pt x="56" y="153"/>
                    <a:pt x="56" y="155"/>
                    <a:pt x="53" y="156"/>
                  </a:cubicBezTo>
                  <a:cubicBezTo>
                    <a:pt x="40" y="160"/>
                    <a:pt x="27" y="138"/>
                    <a:pt x="12" y="140"/>
                  </a:cubicBezTo>
                  <a:cubicBezTo>
                    <a:pt x="0" y="13"/>
                    <a:pt x="0" y="13"/>
                    <a:pt x="0" y="13"/>
                  </a:cubicBezTo>
                  <a:cubicBezTo>
                    <a:pt x="0" y="13"/>
                    <a:pt x="0" y="13"/>
                    <a:pt x="0" y="13"/>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5" name="Freeform 111"/>
            <p:cNvSpPr>
              <a:spLocks/>
            </p:cNvSpPr>
            <p:nvPr/>
          </p:nvSpPr>
          <p:spPr bwMode="auto">
            <a:xfrm>
              <a:off x="4427538" y="3490913"/>
              <a:ext cx="106363" cy="290513"/>
            </a:xfrm>
            <a:custGeom>
              <a:avLst/>
              <a:gdLst>
                <a:gd name="T0" fmla="*/ 104675 w 63"/>
                <a:gd name="T1" fmla="*/ 34178 h 170"/>
                <a:gd name="T2" fmla="*/ 23636 w 63"/>
                <a:gd name="T3" fmla="*/ 32469 h 170"/>
                <a:gd name="T4" fmla="*/ 3377 w 63"/>
                <a:gd name="T5" fmla="*/ 258044 h 170"/>
                <a:gd name="T6" fmla="*/ 25325 w 63"/>
                <a:gd name="T7" fmla="*/ 285386 h 170"/>
                <a:gd name="T8" fmla="*/ 86103 w 63"/>
                <a:gd name="T9" fmla="*/ 251208 h 170"/>
                <a:gd name="T10" fmla="*/ 106363 w 63"/>
                <a:gd name="T11" fmla="*/ 34178 h 170"/>
                <a:gd name="T12" fmla="*/ 104675 w 63"/>
                <a:gd name="T13" fmla="*/ 34178 h 1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170">
                  <a:moveTo>
                    <a:pt x="62" y="20"/>
                  </a:moveTo>
                  <a:cubicBezTo>
                    <a:pt x="38" y="14"/>
                    <a:pt x="19" y="0"/>
                    <a:pt x="14" y="19"/>
                  </a:cubicBezTo>
                  <a:cubicBezTo>
                    <a:pt x="10" y="39"/>
                    <a:pt x="7" y="110"/>
                    <a:pt x="2" y="151"/>
                  </a:cubicBezTo>
                  <a:cubicBezTo>
                    <a:pt x="0" y="161"/>
                    <a:pt x="11" y="166"/>
                    <a:pt x="15" y="167"/>
                  </a:cubicBezTo>
                  <a:cubicBezTo>
                    <a:pt x="28" y="170"/>
                    <a:pt x="37" y="146"/>
                    <a:pt x="51" y="147"/>
                  </a:cubicBezTo>
                  <a:cubicBezTo>
                    <a:pt x="63" y="20"/>
                    <a:pt x="63" y="20"/>
                    <a:pt x="63" y="20"/>
                  </a:cubicBezTo>
                  <a:cubicBezTo>
                    <a:pt x="63" y="20"/>
                    <a:pt x="62" y="20"/>
                    <a:pt x="62" y="2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6" name="Freeform 112"/>
            <p:cNvSpPr>
              <a:spLocks/>
            </p:cNvSpPr>
            <p:nvPr/>
          </p:nvSpPr>
          <p:spPr bwMode="auto">
            <a:xfrm>
              <a:off x="4500563" y="3738563"/>
              <a:ext cx="165100" cy="9525"/>
            </a:xfrm>
            <a:custGeom>
              <a:avLst/>
              <a:gdLst>
                <a:gd name="T0" fmla="*/ 0 w 97"/>
                <a:gd name="T1" fmla="*/ 0 h 5"/>
                <a:gd name="T2" fmla="*/ 0 w 97"/>
                <a:gd name="T3" fmla="*/ 1905 h 5"/>
                <a:gd name="T4" fmla="*/ 165100 w 97"/>
                <a:gd name="T5" fmla="*/ 3810 h 5"/>
                <a:gd name="T6" fmla="*/ 163398 w 97"/>
                <a:gd name="T7" fmla="*/ 0 h 5"/>
                <a:gd name="T8" fmla="*/ 0 w 97"/>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5">
                  <a:moveTo>
                    <a:pt x="0" y="0"/>
                  </a:moveTo>
                  <a:cubicBezTo>
                    <a:pt x="0" y="1"/>
                    <a:pt x="0" y="1"/>
                    <a:pt x="0" y="1"/>
                  </a:cubicBezTo>
                  <a:cubicBezTo>
                    <a:pt x="30" y="5"/>
                    <a:pt x="67" y="5"/>
                    <a:pt x="97" y="2"/>
                  </a:cubicBezTo>
                  <a:cubicBezTo>
                    <a:pt x="97" y="1"/>
                    <a:pt x="97" y="0"/>
                    <a:pt x="96" y="0"/>
                  </a:cubicBezTo>
                  <a:lnTo>
                    <a:pt x="0"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7" name="Freeform 113"/>
            <p:cNvSpPr>
              <a:spLocks/>
            </p:cNvSpPr>
            <p:nvPr/>
          </p:nvSpPr>
          <p:spPr bwMode="auto">
            <a:xfrm>
              <a:off x="4451350" y="3470275"/>
              <a:ext cx="268288" cy="279400"/>
            </a:xfrm>
            <a:custGeom>
              <a:avLst/>
              <a:gdLst>
                <a:gd name="T0" fmla="*/ 29050 w 157"/>
                <a:gd name="T1" fmla="*/ 269115 h 163"/>
                <a:gd name="T2" fmla="*/ 0 w 157"/>
                <a:gd name="T3" fmla="*/ 53137 h 163"/>
                <a:gd name="T4" fmla="*/ 105948 w 157"/>
                <a:gd name="T5" fmla="*/ 0 h 163"/>
                <a:gd name="T6" fmla="*/ 133290 w 157"/>
                <a:gd name="T7" fmla="*/ 10285 h 163"/>
                <a:gd name="T8" fmla="*/ 160631 w 157"/>
                <a:gd name="T9" fmla="*/ 0 h 163"/>
                <a:gd name="T10" fmla="*/ 268288 w 157"/>
                <a:gd name="T11" fmla="*/ 51423 h 163"/>
                <a:gd name="T12" fmla="*/ 235820 w 157"/>
                <a:gd name="T13" fmla="*/ 269115 h 163"/>
                <a:gd name="T14" fmla="*/ 29050 w 157"/>
                <a:gd name="T15" fmla="*/ 269115 h 1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7" h="163">
                  <a:moveTo>
                    <a:pt x="17" y="157"/>
                  </a:moveTo>
                  <a:cubicBezTo>
                    <a:pt x="24" y="137"/>
                    <a:pt x="9" y="47"/>
                    <a:pt x="0" y="31"/>
                  </a:cubicBezTo>
                  <a:cubicBezTo>
                    <a:pt x="5" y="14"/>
                    <a:pt x="50" y="10"/>
                    <a:pt x="62" y="0"/>
                  </a:cubicBezTo>
                  <a:cubicBezTo>
                    <a:pt x="67" y="5"/>
                    <a:pt x="71" y="6"/>
                    <a:pt x="78" y="6"/>
                  </a:cubicBezTo>
                  <a:cubicBezTo>
                    <a:pt x="84" y="6"/>
                    <a:pt x="88" y="5"/>
                    <a:pt x="94" y="0"/>
                  </a:cubicBezTo>
                  <a:cubicBezTo>
                    <a:pt x="103" y="7"/>
                    <a:pt x="149" y="13"/>
                    <a:pt x="157" y="30"/>
                  </a:cubicBezTo>
                  <a:cubicBezTo>
                    <a:pt x="148" y="49"/>
                    <a:pt x="131" y="139"/>
                    <a:pt x="138" y="157"/>
                  </a:cubicBezTo>
                  <a:cubicBezTo>
                    <a:pt x="108" y="162"/>
                    <a:pt x="48" y="163"/>
                    <a:pt x="17" y="157"/>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8" name="Freeform 114"/>
            <p:cNvSpPr>
              <a:spLocks/>
            </p:cNvSpPr>
            <p:nvPr/>
          </p:nvSpPr>
          <p:spPr bwMode="auto">
            <a:xfrm>
              <a:off x="4529138" y="3470275"/>
              <a:ext cx="107950" cy="217488"/>
            </a:xfrm>
            <a:custGeom>
              <a:avLst/>
              <a:gdLst>
                <a:gd name="T0" fmla="*/ 3175 w 68"/>
                <a:gd name="T1" fmla="*/ 14288 h 137"/>
                <a:gd name="T2" fmla="*/ 0 w 68"/>
                <a:gd name="T3" fmla="*/ 79375 h 137"/>
                <a:gd name="T4" fmla="*/ 55563 w 68"/>
                <a:gd name="T5" fmla="*/ 217488 h 137"/>
                <a:gd name="T6" fmla="*/ 107950 w 68"/>
                <a:gd name="T7" fmla="*/ 79375 h 137"/>
                <a:gd name="T8" fmla="*/ 104775 w 68"/>
                <a:gd name="T9" fmla="*/ 12700 h 137"/>
                <a:gd name="T10" fmla="*/ 82550 w 68"/>
                <a:gd name="T11" fmla="*/ 0 h 137"/>
                <a:gd name="T12" fmla="*/ 26988 w 68"/>
                <a:gd name="T13" fmla="*/ 0 h 137"/>
                <a:gd name="T14" fmla="*/ 3175 w 68"/>
                <a:gd name="T15" fmla="*/ 14288 h 1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 h="137">
                  <a:moveTo>
                    <a:pt x="2" y="9"/>
                  </a:moveTo>
                  <a:lnTo>
                    <a:pt x="0" y="50"/>
                  </a:lnTo>
                  <a:lnTo>
                    <a:pt x="35" y="137"/>
                  </a:lnTo>
                  <a:lnTo>
                    <a:pt x="68" y="50"/>
                  </a:lnTo>
                  <a:lnTo>
                    <a:pt x="66" y="8"/>
                  </a:lnTo>
                  <a:lnTo>
                    <a:pt x="52" y="0"/>
                  </a:lnTo>
                  <a:lnTo>
                    <a:pt x="17" y="0"/>
                  </a:lnTo>
                  <a:lnTo>
                    <a:pt x="2" y="9"/>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9" name="Rectangle 115"/>
            <p:cNvSpPr>
              <a:spLocks noChangeArrowheads="1"/>
            </p:cNvSpPr>
            <p:nvPr/>
          </p:nvSpPr>
          <p:spPr bwMode="auto">
            <a:xfrm>
              <a:off x="4556125" y="3448050"/>
              <a:ext cx="53975" cy="57150"/>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220" name="Freeform 116"/>
            <p:cNvSpPr>
              <a:spLocks/>
            </p:cNvSpPr>
            <p:nvPr/>
          </p:nvSpPr>
          <p:spPr bwMode="auto">
            <a:xfrm>
              <a:off x="4570413" y="3500438"/>
              <a:ext cx="25400" cy="38100"/>
            </a:xfrm>
            <a:custGeom>
              <a:avLst/>
              <a:gdLst>
                <a:gd name="T0" fmla="*/ 22013 w 15"/>
                <a:gd name="T1" fmla="*/ 38100 h 23"/>
                <a:gd name="T2" fmla="*/ 25400 w 15"/>
                <a:gd name="T3" fmla="*/ 29817 h 23"/>
                <a:gd name="T4" fmla="*/ 13547 w 15"/>
                <a:gd name="T5" fmla="*/ 0 h 23"/>
                <a:gd name="T6" fmla="*/ 0 w 15"/>
                <a:gd name="T7" fmla="*/ 29817 h 23"/>
                <a:gd name="T8" fmla="*/ 5080 w 15"/>
                <a:gd name="T9" fmla="*/ 38100 h 23"/>
                <a:gd name="T10" fmla="*/ 22013 w 15"/>
                <a:gd name="T11" fmla="*/ 38100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3">
                  <a:moveTo>
                    <a:pt x="13" y="23"/>
                  </a:moveTo>
                  <a:cubicBezTo>
                    <a:pt x="15" y="18"/>
                    <a:pt x="15" y="18"/>
                    <a:pt x="15" y="18"/>
                  </a:cubicBezTo>
                  <a:cubicBezTo>
                    <a:pt x="8" y="0"/>
                    <a:pt x="8" y="0"/>
                    <a:pt x="8" y="0"/>
                  </a:cubicBezTo>
                  <a:cubicBezTo>
                    <a:pt x="0" y="18"/>
                    <a:pt x="0" y="18"/>
                    <a:pt x="0" y="18"/>
                  </a:cubicBezTo>
                  <a:cubicBezTo>
                    <a:pt x="3" y="23"/>
                    <a:pt x="3" y="23"/>
                    <a:pt x="3" y="23"/>
                  </a:cubicBezTo>
                  <a:cubicBezTo>
                    <a:pt x="6" y="23"/>
                    <a:pt x="9" y="23"/>
                    <a:pt x="13" y="23"/>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1" name="Freeform 117"/>
            <p:cNvSpPr>
              <a:spLocks/>
            </p:cNvSpPr>
            <p:nvPr/>
          </p:nvSpPr>
          <p:spPr bwMode="auto">
            <a:xfrm>
              <a:off x="4540250" y="3470275"/>
              <a:ext cx="44450" cy="82550"/>
            </a:xfrm>
            <a:custGeom>
              <a:avLst/>
              <a:gdLst>
                <a:gd name="T0" fmla="*/ 15875 w 28"/>
                <a:gd name="T1" fmla="*/ 0 h 52"/>
                <a:gd name="T2" fmla="*/ 44450 w 28"/>
                <a:gd name="T3" fmla="*/ 30163 h 52"/>
                <a:gd name="T4" fmla="*/ 23813 w 28"/>
                <a:gd name="T5" fmla="*/ 82550 h 52"/>
                <a:gd name="T6" fmla="*/ 0 w 28"/>
                <a:gd name="T7" fmla="*/ 11113 h 52"/>
                <a:gd name="T8" fmla="*/ 15875 w 28"/>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52">
                  <a:moveTo>
                    <a:pt x="10" y="0"/>
                  </a:moveTo>
                  <a:lnTo>
                    <a:pt x="28" y="19"/>
                  </a:lnTo>
                  <a:lnTo>
                    <a:pt x="15" y="52"/>
                  </a:lnTo>
                  <a:lnTo>
                    <a:pt x="0" y="7"/>
                  </a:lnTo>
                  <a:lnTo>
                    <a:pt x="10"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2" name="Freeform 118"/>
            <p:cNvSpPr>
              <a:spLocks/>
            </p:cNvSpPr>
            <p:nvPr/>
          </p:nvSpPr>
          <p:spPr bwMode="auto">
            <a:xfrm>
              <a:off x="4500563" y="3481388"/>
              <a:ext cx="84138" cy="206375"/>
            </a:xfrm>
            <a:custGeom>
              <a:avLst/>
              <a:gdLst>
                <a:gd name="T0" fmla="*/ 39688 w 53"/>
                <a:gd name="T1" fmla="*/ 0 h 130"/>
                <a:gd name="T2" fmla="*/ 84138 w 53"/>
                <a:gd name="T3" fmla="*/ 206375 h 130"/>
                <a:gd name="T4" fmla="*/ 11113 w 53"/>
                <a:gd name="T5" fmla="*/ 92075 h 130"/>
                <a:gd name="T6" fmla="*/ 20638 w 53"/>
                <a:gd name="T7" fmla="*/ 73025 h 130"/>
                <a:gd name="T8" fmla="*/ 0 w 53"/>
                <a:gd name="T9" fmla="*/ 55563 h 130"/>
                <a:gd name="T10" fmla="*/ 28575 w 53"/>
                <a:gd name="T11" fmla="*/ 4763 h 130"/>
                <a:gd name="T12" fmla="*/ 39688 w 53"/>
                <a:gd name="T13" fmla="*/ 0 h 1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30">
                  <a:moveTo>
                    <a:pt x="25" y="0"/>
                  </a:moveTo>
                  <a:lnTo>
                    <a:pt x="53" y="130"/>
                  </a:lnTo>
                  <a:lnTo>
                    <a:pt x="7" y="58"/>
                  </a:lnTo>
                  <a:lnTo>
                    <a:pt x="13" y="46"/>
                  </a:lnTo>
                  <a:lnTo>
                    <a:pt x="0" y="35"/>
                  </a:lnTo>
                  <a:lnTo>
                    <a:pt x="18" y="3"/>
                  </a:lnTo>
                  <a:lnTo>
                    <a:pt x="25"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3" name="Freeform 119"/>
            <p:cNvSpPr>
              <a:spLocks/>
            </p:cNvSpPr>
            <p:nvPr/>
          </p:nvSpPr>
          <p:spPr bwMode="auto">
            <a:xfrm>
              <a:off x="4584700" y="3470275"/>
              <a:ext cx="41275" cy="82550"/>
            </a:xfrm>
            <a:custGeom>
              <a:avLst/>
              <a:gdLst>
                <a:gd name="T0" fmla="*/ 26988 w 26"/>
                <a:gd name="T1" fmla="*/ 0 h 52"/>
                <a:gd name="T2" fmla="*/ 0 w 26"/>
                <a:gd name="T3" fmla="*/ 30163 h 52"/>
                <a:gd name="T4" fmla="*/ 17463 w 26"/>
                <a:gd name="T5" fmla="*/ 82550 h 52"/>
                <a:gd name="T6" fmla="*/ 41275 w 26"/>
                <a:gd name="T7" fmla="*/ 11113 h 52"/>
                <a:gd name="T8" fmla="*/ 26988 w 26"/>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52">
                  <a:moveTo>
                    <a:pt x="17" y="0"/>
                  </a:moveTo>
                  <a:lnTo>
                    <a:pt x="0" y="19"/>
                  </a:lnTo>
                  <a:lnTo>
                    <a:pt x="11" y="52"/>
                  </a:lnTo>
                  <a:lnTo>
                    <a:pt x="26" y="7"/>
                  </a:lnTo>
                  <a:lnTo>
                    <a:pt x="17"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4" name="Freeform 120"/>
            <p:cNvSpPr>
              <a:spLocks/>
            </p:cNvSpPr>
            <p:nvPr/>
          </p:nvSpPr>
          <p:spPr bwMode="auto">
            <a:xfrm>
              <a:off x="4565650" y="3557588"/>
              <a:ext cx="34925" cy="130175"/>
            </a:xfrm>
            <a:custGeom>
              <a:avLst/>
              <a:gdLst>
                <a:gd name="T0" fmla="*/ 9525 w 22"/>
                <a:gd name="T1" fmla="*/ 0 h 82"/>
                <a:gd name="T2" fmla="*/ 26988 w 22"/>
                <a:gd name="T3" fmla="*/ 0 h 82"/>
                <a:gd name="T4" fmla="*/ 34925 w 22"/>
                <a:gd name="T5" fmla="*/ 88900 h 82"/>
                <a:gd name="T6" fmla="*/ 19050 w 22"/>
                <a:gd name="T7" fmla="*/ 130175 h 82"/>
                <a:gd name="T8" fmla="*/ 0 w 22"/>
                <a:gd name="T9" fmla="*/ 88900 h 82"/>
                <a:gd name="T10" fmla="*/ 9525 w 22"/>
                <a:gd name="T11" fmla="*/ 0 h 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82">
                  <a:moveTo>
                    <a:pt x="6" y="0"/>
                  </a:moveTo>
                  <a:lnTo>
                    <a:pt x="17" y="0"/>
                  </a:lnTo>
                  <a:lnTo>
                    <a:pt x="22" y="56"/>
                  </a:lnTo>
                  <a:lnTo>
                    <a:pt x="12" y="82"/>
                  </a:lnTo>
                  <a:lnTo>
                    <a:pt x="0" y="56"/>
                  </a:lnTo>
                  <a:lnTo>
                    <a:pt x="6"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5" name="Freeform 121"/>
            <p:cNvSpPr>
              <a:spLocks/>
            </p:cNvSpPr>
            <p:nvPr/>
          </p:nvSpPr>
          <p:spPr bwMode="auto">
            <a:xfrm>
              <a:off x="4540250" y="3470275"/>
              <a:ext cx="44450" cy="68263"/>
            </a:xfrm>
            <a:custGeom>
              <a:avLst/>
              <a:gdLst>
                <a:gd name="T0" fmla="*/ 15875 w 28"/>
                <a:gd name="T1" fmla="*/ 0 h 43"/>
                <a:gd name="T2" fmla="*/ 44450 w 28"/>
                <a:gd name="T3" fmla="*/ 30163 h 43"/>
                <a:gd name="T4" fmla="*/ 23813 w 28"/>
                <a:gd name="T5" fmla="*/ 68263 h 43"/>
                <a:gd name="T6" fmla="*/ 0 w 28"/>
                <a:gd name="T7" fmla="*/ 11113 h 43"/>
                <a:gd name="T8" fmla="*/ 15875 w 28"/>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3">
                  <a:moveTo>
                    <a:pt x="10" y="0"/>
                  </a:moveTo>
                  <a:lnTo>
                    <a:pt x="28" y="19"/>
                  </a:lnTo>
                  <a:lnTo>
                    <a:pt x="15" y="43"/>
                  </a:lnTo>
                  <a:lnTo>
                    <a:pt x="0" y="7"/>
                  </a:lnTo>
                  <a:lnTo>
                    <a:pt x="10"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6" name="Freeform 122"/>
            <p:cNvSpPr>
              <a:spLocks/>
            </p:cNvSpPr>
            <p:nvPr/>
          </p:nvSpPr>
          <p:spPr bwMode="auto">
            <a:xfrm>
              <a:off x="4508500" y="3481388"/>
              <a:ext cx="76200" cy="206375"/>
            </a:xfrm>
            <a:custGeom>
              <a:avLst/>
              <a:gdLst>
                <a:gd name="T0" fmla="*/ 31750 w 48"/>
                <a:gd name="T1" fmla="*/ 0 h 130"/>
                <a:gd name="T2" fmla="*/ 76200 w 48"/>
                <a:gd name="T3" fmla="*/ 206375 h 130"/>
                <a:gd name="T4" fmla="*/ 11113 w 48"/>
                <a:gd name="T5" fmla="*/ 84138 h 130"/>
                <a:gd name="T6" fmla="*/ 20638 w 48"/>
                <a:gd name="T7" fmla="*/ 68263 h 130"/>
                <a:gd name="T8" fmla="*/ 0 w 48"/>
                <a:gd name="T9" fmla="*/ 52388 h 130"/>
                <a:gd name="T10" fmla="*/ 20638 w 48"/>
                <a:gd name="T11" fmla="*/ 4763 h 130"/>
                <a:gd name="T12" fmla="*/ 31750 w 48"/>
                <a:gd name="T13" fmla="*/ 0 h 1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130">
                  <a:moveTo>
                    <a:pt x="20" y="0"/>
                  </a:moveTo>
                  <a:lnTo>
                    <a:pt x="48" y="130"/>
                  </a:lnTo>
                  <a:lnTo>
                    <a:pt x="7" y="53"/>
                  </a:lnTo>
                  <a:lnTo>
                    <a:pt x="13" y="43"/>
                  </a:lnTo>
                  <a:lnTo>
                    <a:pt x="0" y="33"/>
                  </a:lnTo>
                  <a:lnTo>
                    <a:pt x="13" y="3"/>
                  </a:lnTo>
                  <a:lnTo>
                    <a:pt x="20"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7" name="Freeform 123"/>
            <p:cNvSpPr>
              <a:spLocks/>
            </p:cNvSpPr>
            <p:nvPr/>
          </p:nvSpPr>
          <p:spPr bwMode="auto">
            <a:xfrm>
              <a:off x="4584700" y="3479800"/>
              <a:ext cx="80963" cy="207963"/>
            </a:xfrm>
            <a:custGeom>
              <a:avLst/>
              <a:gdLst>
                <a:gd name="T0" fmla="*/ 44450 w 51"/>
                <a:gd name="T1" fmla="*/ 0 h 131"/>
                <a:gd name="T2" fmla="*/ 0 w 51"/>
                <a:gd name="T3" fmla="*/ 207963 h 131"/>
                <a:gd name="T4" fmla="*/ 71438 w 51"/>
                <a:gd name="T5" fmla="*/ 93663 h 131"/>
                <a:gd name="T6" fmla="*/ 60325 w 51"/>
                <a:gd name="T7" fmla="*/ 74613 h 131"/>
                <a:gd name="T8" fmla="*/ 80963 w 51"/>
                <a:gd name="T9" fmla="*/ 57150 h 131"/>
                <a:gd name="T10" fmla="*/ 58738 w 51"/>
                <a:gd name="T11" fmla="*/ 7938 h 131"/>
                <a:gd name="T12" fmla="*/ 44450 w 51"/>
                <a:gd name="T13" fmla="*/ 0 h 1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31">
                  <a:moveTo>
                    <a:pt x="28" y="0"/>
                  </a:moveTo>
                  <a:lnTo>
                    <a:pt x="0" y="131"/>
                  </a:lnTo>
                  <a:lnTo>
                    <a:pt x="45" y="59"/>
                  </a:lnTo>
                  <a:lnTo>
                    <a:pt x="38" y="47"/>
                  </a:lnTo>
                  <a:lnTo>
                    <a:pt x="51" y="36"/>
                  </a:lnTo>
                  <a:lnTo>
                    <a:pt x="37" y="5"/>
                  </a:lnTo>
                  <a:lnTo>
                    <a:pt x="28"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8" name="Freeform 124"/>
            <p:cNvSpPr>
              <a:spLocks/>
            </p:cNvSpPr>
            <p:nvPr/>
          </p:nvSpPr>
          <p:spPr bwMode="auto">
            <a:xfrm>
              <a:off x="4584700" y="3479800"/>
              <a:ext cx="73025" cy="207963"/>
            </a:xfrm>
            <a:custGeom>
              <a:avLst/>
              <a:gdLst>
                <a:gd name="T0" fmla="*/ 44450 w 46"/>
                <a:gd name="T1" fmla="*/ 0 h 131"/>
                <a:gd name="T2" fmla="*/ 0 w 46"/>
                <a:gd name="T3" fmla="*/ 207963 h 131"/>
                <a:gd name="T4" fmla="*/ 61913 w 46"/>
                <a:gd name="T5" fmla="*/ 85725 h 131"/>
                <a:gd name="T6" fmla="*/ 52388 w 46"/>
                <a:gd name="T7" fmla="*/ 69850 h 131"/>
                <a:gd name="T8" fmla="*/ 73025 w 46"/>
                <a:gd name="T9" fmla="*/ 53975 h 131"/>
                <a:gd name="T10" fmla="*/ 58738 w 46"/>
                <a:gd name="T11" fmla="*/ 7938 h 131"/>
                <a:gd name="T12" fmla="*/ 44450 w 46"/>
                <a:gd name="T13" fmla="*/ 0 h 1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131">
                  <a:moveTo>
                    <a:pt x="28" y="0"/>
                  </a:moveTo>
                  <a:lnTo>
                    <a:pt x="0" y="131"/>
                  </a:lnTo>
                  <a:lnTo>
                    <a:pt x="39" y="54"/>
                  </a:lnTo>
                  <a:lnTo>
                    <a:pt x="33" y="44"/>
                  </a:lnTo>
                  <a:lnTo>
                    <a:pt x="46" y="34"/>
                  </a:lnTo>
                  <a:lnTo>
                    <a:pt x="37" y="5"/>
                  </a:lnTo>
                  <a:lnTo>
                    <a:pt x="28"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9" name="Freeform 125"/>
            <p:cNvSpPr>
              <a:spLocks/>
            </p:cNvSpPr>
            <p:nvPr/>
          </p:nvSpPr>
          <p:spPr bwMode="auto">
            <a:xfrm>
              <a:off x="4584700" y="3470275"/>
              <a:ext cx="41275" cy="68263"/>
            </a:xfrm>
            <a:custGeom>
              <a:avLst/>
              <a:gdLst>
                <a:gd name="T0" fmla="*/ 26988 w 26"/>
                <a:gd name="T1" fmla="*/ 0 h 43"/>
                <a:gd name="T2" fmla="*/ 0 w 26"/>
                <a:gd name="T3" fmla="*/ 30163 h 43"/>
                <a:gd name="T4" fmla="*/ 17463 w 26"/>
                <a:gd name="T5" fmla="*/ 68263 h 43"/>
                <a:gd name="T6" fmla="*/ 41275 w 26"/>
                <a:gd name="T7" fmla="*/ 11113 h 43"/>
                <a:gd name="T8" fmla="*/ 26988 w 26"/>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43">
                  <a:moveTo>
                    <a:pt x="17" y="0"/>
                  </a:moveTo>
                  <a:lnTo>
                    <a:pt x="0" y="19"/>
                  </a:lnTo>
                  <a:lnTo>
                    <a:pt x="11" y="43"/>
                  </a:lnTo>
                  <a:lnTo>
                    <a:pt x="26" y="7"/>
                  </a:lnTo>
                  <a:lnTo>
                    <a:pt x="17"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0" name="Freeform 126"/>
            <p:cNvSpPr>
              <a:spLocks/>
            </p:cNvSpPr>
            <p:nvPr/>
          </p:nvSpPr>
          <p:spPr bwMode="auto">
            <a:xfrm>
              <a:off x="4570413" y="3536950"/>
              <a:ext cx="25400" cy="22225"/>
            </a:xfrm>
            <a:custGeom>
              <a:avLst/>
              <a:gdLst>
                <a:gd name="T0" fmla="*/ 5080 w 15"/>
                <a:gd name="T1" fmla="*/ 0 h 13"/>
                <a:gd name="T2" fmla="*/ 22013 w 15"/>
                <a:gd name="T3" fmla="*/ 0 h 13"/>
                <a:gd name="T4" fmla="*/ 22013 w 15"/>
                <a:gd name="T5" fmla="*/ 22225 h 13"/>
                <a:gd name="T6" fmla="*/ 5080 w 15"/>
                <a:gd name="T7" fmla="*/ 22225 h 13"/>
                <a:gd name="T8" fmla="*/ 5080 w 15"/>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3">
                  <a:moveTo>
                    <a:pt x="3" y="0"/>
                  </a:moveTo>
                  <a:cubicBezTo>
                    <a:pt x="13" y="0"/>
                    <a:pt x="13" y="0"/>
                    <a:pt x="13" y="0"/>
                  </a:cubicBezTo>
                  <a:cubicBezTo>
                    <a:pt x="15" y="5"/>
                    <a:pt x="15" y="9"/>
                    <a:pt x="13" y="13"/>
                  </a:cubicBezTo>
                  <a:cubicBezTo>
                    <a:pt x="3" y="13"/>
                    <a:pt x="3" y="13"/>
                    <a:pt x="3" y="13"/>
                  </a:cubicBezTo>
                  <a:cubicBezTo>
                    <a:pt x="1" y="9"/>
                    <a:pt x="0" y="5"/>
                    <a:pt x="3"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1" name="Freeform 127"/>
            <p:cNvSpPr>
              <a:spLocks/>
            </p:cNvSpPr>
            <p:nvPr/>
          </p:nvSpPr>
          <p:spPr bwMode="auto">
            <a:xfrm>
              <a:off x="4579938" y="3686175"/>
              <a:ext cx="7938" cy="60325"/>
            </a:xfrm>
            <a:custGeom>
              <a:avLst/>
              <a:gdLst>
                <a:gd name="T0" fmla="*/ 0 w 4"/>
                <a:gd name="T1" fmla="*/ 60325 h 35"/>
                <a:gd name="T2" fmla="*/ 3969 w 4"/>
                <a:gd name="T3" fmla="*/ 0 h 35"/>
                <a:gd name="T4" fmla="*/ 7938 w 4"/>
                <a:gd name="T5" fmla="*/ 60325 h 35"/>
                <a:gd name="T6" fmla="*/ 0 w 4"/>
                <a:gd name="T7" fmla="*/ 60325 h 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35">
                  <a:moveTo>
                    <a:pt x="0" y="35"/>
                  </a:moveTo>
                  <a:cubicBezTo>
                    <a:pt x="0" y="26"/>
                    <a:pt x="1" y="16"/>
                    <a:pt x="2" y="0"/>
                  </a:cubicBezTo>
                  <a:cubicBezTo>
                    <a:pt x="3" y="16"/>
                    <a:pt x="4" y="26"/>
                    <a:pt x="4" y="35"/>
                  </a:cubicBezTo>
                  <a:cubicBezTo>
                    <a:pt x="3" y="35"/>
                    <a:pt x="2" y="35"/>
                    <a:pt x="0" y="35"/>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2" name="Freeform 128"/>
            <p:cNvSpPr>
              <a:spLocks/>
            </p:cNvSpPr>
            <p:nvPr/>
          </p:nvSpPr>
          <p:spPr bwMode="auto">
            <a:xfrm>
              <a:off x="4524375" y="3470275"/>
              <a:ext cx="119063" cy="215900"/>
            </a:xfrm>
            <a:custGeom>
              <a:avLst/>
              <a:gdLst>
                <a:gd name="T0" fmla="*/ 0 w 75"/>
                <a:gd name="T1" fmla="*/ 15875 h 136"/>
                <a:gd name="T2" fmla="*/ 6350 w 75"/>
                <a:gd name="T3" fmla="*/ 79375 h 136"/>
                <a:gd name="T4" fmla="*/ 60325 w 75"/>
                <a:gd name="T5" fmla="*/ 215900 h 136"/>
                <a:gd name="T6" fmla="*/ 112713 w 75"/>
                <a:gd name="T7" fmla="*/ 79375 h 136"/>
                <a:gd name="T8" fmla="*/ 119063 w 75"/>
                <a:gd name="T9" fmla="*/ 15875 h 136"/>
                <a:gd name="T10" fmla="*/ 93663 w 75"/>
                <a:gd name="T11" fmla="*/ 0 h 136"/>
                <a:gd name="T12" fmla="*/ 25400 w 75"/>
                <a:gd name="T13" fmla="*/ 0 h 136"/>
                <a:gd name="T14" fmla="*/ 0 w 75"/>
                <a:gd name="T15" fmla="*/ 15875 h 1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 h="136">
                  <a:moveTo>
                    <a:pt x="0" y="10"/>
                  </a:moveTo>
                  <a:lnTo>
                    <a:pt x="4" y="50"/>
                  </a:lnTo>
                  <a:lnTo>
                    <a:pt x="38" y="136"/>
                  </a:lnTo>
                  <a:lnTo>
                    <a:pt x="71" y="50"/>
                  </a:lnTo>
                  <a:lnTo>
                    <a:pt x="75" y="10"/>
                  </a:lnTo>
                  <a:lnTo>
                    <a:pt x="59" y="0"/>
                  </a:lnTo>
                  <a:lnTo>
                    <a:pt x="16" y="0"/>
                  </a:lnTo>
                  <a:lnTo>
                    <a:pt x="0" y="1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3" name="Rectangle 129"/>
            <p:cNvSpPr>
              <a:spLocks noChangeArrowheads="1"/>
            </p:cNvSpPr>
            <p:nvPr/>
          </p:nvSpPr>
          <p:spPr bwMode="auto">
            <a:xfrm>
              <a:off x="4549775" y="3448050"/>
              <a:ext cx="68263" cy="55563"/>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234" name="Freeform 130"/>
            <p:cNvSpPr>
              <a:spLocks/>
            </p:cNvSpPr>
            <p:nvPr/>
          </p:nvSpPr>
          <p:spPr bwMode="auto">
            <a:xfrm>
              <a:off x="4500563" y="3275013"/>
              <a:ext cx="166688" cy="206375"/>
            </a:xfrm>
            <a:custGeom>
              <a:avLst/>
              <a:gdLst>
                <a:gd name="T0" fmla="*/ 83344 w 98"/>
                <a:gd name="T1" fmla="*/ 206375 h 121"/>
                <a:gd name="T2" fmla="*/ 147978 w 98"/>
                <a:gd name="T3" fmla="*/ 138152 h 121"/>
                <a:gd name="T4" fmla="*/ 151380 w 98"/>
                <a:gd name="T5" fmla="*/ 138152 h 121"/>
                <a:gd name="T6" fmla="*/ 164987 w 98"/>
                <a:gd name="T7" fmla="*/ 115979 h 121"/>
                <a:gd name="T8" fmla="*/ 158184 w 98"/>
                <a:gd name="T9" fmla="*/ 90396 h 121"/>
                <a:gd name="T10" fmla="*/ 158184 w 98"/>
                <a:gd name="T11" fmla="*/ 90396 h 121"/>
                <a:gd name="T12" fmla="*/ 83344 w 98"/>
                <a:gd name="T13" fmla="*/ 0 h 121"/>
                <a:gd name="T14" fmla="*/ 8504 w 98"/>
                <a:gd name="T15" fmla="*/ 90396 h 121"/>
                <a:gd name="T16" fmla="*/ 6804 w 98"/>
                <a:gd name="T17" fmla="*/ 90396 h 121"/>
                <a:gd name="T18" fmla="*/ 1701 w 98"/>
                <a:gd name="T19" fmla="*/ 115979 h 121"/>
                <a:gd name="T20" fmla="*/ 15308 w 98"/>
                <a:gd name="T21" fmla="*/ 138152 h 121"/>
                <a:gd name="T22" fmla="*/ 18710 w 98"/>
                <a:gd name="T23" fmla="*/ 136446 h 121"/>
                <a:gd name="T24" fmla="*/ 83344 w 98"/>
                <a:gd name="T25" fmla="*/ 206375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8" h="121">
                  <a:moveTo>
                    <a:pt x="49" y="121"/>
                  </a:moveTo>
                  <a:cubicBezTo>
                    <a:pt x="65" y="121"/>
                    <a:pt x="80" y="103"/>
                    <a:pt x="87" y="81"/>
                  </a:cubicBezTo>
                  <a:cubicBezTo>
                    <a:pt x="88" y="81"/>
                    <a:pt x="88" y="81"/>
                    <a:pt x="89" y="81"/>
                  </a:cubicBezTo>
                  <a:cubicBezTo>
                    <a:pt x="92" y="82"/>
                    <a:pt x="95" y="76"/>
                    <a:pt x="97" y="68"/>
                  </a:cubicBezTo>
                  <a:cubicBezTo>
                    <a:pt x="98" y="60"/>
                    <a:pt x="97" y="54"/>
                    <a:pt x="93" y="53"/>
                  </a:cubicBezTo>
                  <a:cubicBezTo>
                    <a:pt x="93" y="53"/>
                    <a:pt x="93" y="53"/>
                    <a:pt x="93" y="53"/>
                  </a:cubicBezTo>
                  <a:cubicBezTo>
                    <a:pt x="94" y="26"/>
                    <a:pt x="83" y="0"/>
                    <a:pt x="49" y="0"/>
                  </a:cubicBezTo>
                  <a:cubicBezTo>
                    <a:pt x="15" y="0"/>
                    <a:pt x="4" y="26"/>
                    <a:pt x="5" y="53"/>
                  </a:cubicBezTo>
                  <a:cubicBezTo>
                    <a:pt x="5" y="53"/>
                    <a:pt x="5" y="53"/>
                    <a:pt x="4" y="53"/>
                  </a:cubicBezTo>
                  <a:cubicBezTo>
                    <a:pt x="1" y="54"/>
                    <a:pt x="0" y="60"/>
                    <a:pt x="1" y="68"/>
                  </a:cubicBezTo>
                  <a:cubicBezTo>
                    <a:pt x="2" y="76"/>
                    <a:pt x="6" y="82"/>
                    <a:pt x="9" y="81"/>
                  </a:cubicBezTo>
                  <a:cubicBezTo>
                    <a:pt x="10" y="81"/>
                    <a:pt x="10" y="81"/>
                    <a:pt x="11" y="80"/>
                  </a:cubicBezTo>
                  <a:cubicBezTo>
                    <a:pt x="18" y="103"/>
                    <a:pt x="33" y="121"/>
                    <a:pt x="49" y="121"/>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5" name="Freeform 131"/>
            <p:cNvSpPr>
              <a:spLocks/>
            </p:cNvSpPr>
            <p:nvPr/>
          </p:nvSpPr>
          <p:spPr bwMode="auto">
            <a:xfrm>
              <a:off x="4572000" y="3500438"/>
              <a:ext cx="23813" cy="36513"/>
            </a:xfrm>
            <a:custGeom>
              <a:avLst/>
              <a:gdLst>
                <a:gd name="T0" fmla="*/ 20411 w 14"/>
                <a:gd name="T1" fmla="*/ 36513 h 22"/>
                <a:gd name="T2" fmla="*/ 23813 w 14"/>
                <a:gd name="T3" fmla="*/ 29874 h 22"/>
                <a:gd name="T4" fmla="*/ 11907 w 14"/>
                <a:gd name="T5" fmla="*/ 0 h 22"/>
                <a:gd name="T6" fmla="*/ 0 w 14"/>
                <a:gd name="T7" fmla="*/ 28215 h 22"/>
                <a:gd name="T8" fmla="*/ 3402 w 14"/>
                <a:gd name="T9" fmla="*/ 36513 h 22"/>
                <a:gd name="T10" fmla="*/ 20411 w 14"/>
                <a:gd name="T11" fmla="*/ 3651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22">
                  <a:moveTo>
                    <a:pt x="12" y="22"/>
                  </a:moveTo>
                  <a:cubicBezTo>
                    <a:pt x="14" y="18"/>
                    <a:pt x="14" y="18"/>
                    <a:pt x="14" y="18"/>
                  </a:cubicBezTo>
                  <a:cubicBezTo>
                    <a:pt x="7" y="0"/>
                    <a:pt x="7" y="0"/>
                    <a:pt x="7" y="0"/>
                  </a:cubicBezTo>
                  <a:cubicBezTo>
                    <a:pt x="0" y="17"/>
                    <a:pt x="0" y="17"/>
                    <a:pt x="0" y="17"/>
                  </a:cubicBezTo>
                  <a:cubicBezTo>
                    <a:pt x="2" y="22"/>
                    <a:pt x="2" y="22"/>
                    <a:pt x="2" y="22"/>
                  </a:cubicBezTo>
                  <a:cubicBezTo>
                    <a:pt x="5" y="22"/>
                    <a:pt x="9" y="22"/>
                    <a:pt x="12" y="22"/>
                  </a:cubicBezTo>
                  <a:close/>
                </a:path>
              </a:pathLst>
            </a:custGeom>
            <a:solidFill>
              <a:srgbClr val="133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6" name="Freeform 132"/>
            <p:cNvSpPr>
              <a:spLocks/>
            </p:cNvSpPr>
            <p:nvPr/>
          </p:nvSpPr>
          <p:spPr bwMode="auto">
            <a:xfrm>
              <a:off x="4532313" y="3481388"/>
              <a:ext cx="52388" cy="69850"/>
            </a:xfrm>
            <a:custGeom>
              <a:avLst/>
              <a:gdLst>
                <a:gd name="T0" fmla="*/ 17463 w 33"/>
                <a:gd name="T1" fmla="*/ 0 h 44"/>
                <a:gd name="T2" fmla="*/ 52388 w 33"/>
                <a:gd name="T3" fmla="*/ 19050 h 44"/>
                <a:gd name="T4" fmla="*/ 33338 w 33"/>
                <a:gd name="T5" fmla="*/ 69850 h 44"/>
                <a:gd name="T6" fmla="*/ 0 w 33"/>
                <a:gd name="T7" fmla="*/ 0 h 44"/>
                <a:gd name="T8" fmla="*/ 17463 w 33"/>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44">
                  <a:moveTo>
                    <a:pt x="11" y="0"/>
                  </a:moveTo>
                  <a:lnTo>
                    <a:pt x="33" y="12"/>
                  </a:lnTo>
                  <a:lnTo>
                    <a:pt x="21" y="44"/>
                  </a:lnTo>
                  <a:lnTo>
                    <a:pt x="0" y="0"/>
                  </a:lnTo>
                  <a:lnTo>
                    <a:pt x="11"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7" name="Freeform 133"/>
            <p:cNvSpPr>
              <a:spLocks/>
            </p:cNvSpPr>
            <p:nvPr/>
          </p:nvSpPr>
          <p:spPr bwMode="auto">
            <a:xfrm>
              <a:off x="4502150" y="3484563"/>
              <a:ext cx="82550" cy="206375"/>
            </a:xfrm>
            <a:custGeom>
              <a:avLst/>
              <a:gdLst>
                <a:gd name="T0" fmla="*/ 23813 w 52"/>
                <a:gd name="T1" fmla="*/ 0 h 130"/>
                <a:gd name="T2" fmla="*/ 82550 w 52"/>
                <a:gd name="T3" fmla="*/ 206375 h 130"/>
                <a:gd name="T4" fmla="*/ 9525 w 52"/>
                <a:gd name="T5" fmla="*/ 88900 h 130"/>
                <a:gd name="T6" fmla="*/ 20638 w 52"/>
                <a:gd name="T7" fmla="*/ 68263 h 130"/>
                <a:gd name="T8" fmla="*/ 0 w 52"/>
                <a:gd name="T9" fmla="*/ 52388 h 130"/>
                <a:gd name="T10" fmla="*/ 17463 w 52"/>
                <a:gd name="T11" fmla="*/ 1588 h 130"/>
                <a:gd name="T12" fmla="*/ 23813 w 52"/>
                <a:gd name="T13" fmla="*/ 0 h 1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 h="130">
                  <a:moveTo>
                    <a:pt x="15" y="0"/>
                  </a:moveTo>
                  <a:lnTo>
                    <a:pt x="52" y="130"/>
                  </a:lnTo>
                  <a:lnTo>
                    <a:pt x="6" y="56"/>
                  </a:lnTo>
                  <a:lnTo>
                    <a:pt x="13" y="43"/>
                  </a:lnTo>
                  <a:lnTo>
                    <a:pt x="0" y="33"/>
                  </a:lnTo>
                  <a:lnTo>
                    <a:pt x="11" y="1"/>
                  </a:lnTo>
                  <a:lnTo>
                    <a:pt x="15" y="0"/>
                  </a:lnTo>
                  <a:close/>
                </a:path>
              </a:pathLst>
            </a:custGeom>
            <a:solidFill>
              <a:srgbClr val="133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8" name="Freeform 134"/>
            <p:cNvSpPr>
              <a:spLocks/>
            </p:cNvSpPr>
            <p:nvPr/>
          </p:nvSpPr>
          <p:spPr bwMode="auto">
            <a:xfrm>
              <a:off x="4584700" y="3481388"/>
              <a:ext cx="50800" cy="69850"/>
            </a:xfrm>
            <a:custGeom>
              <a:avLst/>
              <a:gdLst>
                <a:gd name="T0" fmla="*/ 33338 w 32"/>
                <a:gd name="T1" fmla="*/ 0 h 44"/>
                <a:gd name="T2" fmla="*/ 0 w 32"/>
                <a:gd name="T3" fmla="*/ 19050 h 44"/>
                <a:gd name="T4" fmla="*/ 17463 w 32"/>
                <a:gd name="T5" fmla="*/ 69850 h 44"/>
                <a:gd name="T6" fmla="*/ 50800 w 32"/>
                <a:gd name="T7" fmla="*/ 0 h 44"/>
                <a:gd name="T8" fmla="*/ 33338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1" y="0"/>
                  </a:moveTo>
                  <a:lnTo>
                    <a:pt x="0" y="12"/>
                  </a:lnTo>
                  <a:lnTo>
                    <a:pt x="11" y="44"/>
                  </a:lnTo>
                  <a:lnTo>
                    <a:pt x="32" y="0"/>
                  </a:lnTo>
                  <a:lnTo>
                    <a:pt x="21"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239" name="Freeform 135"/>
            <p:cNvSpPr>
              <a:spLocks/>
            </p:cNvSpPr>
            <p:nvPr/>
          </p:nvSpPr>
          <p:spPr bwMode="auto">
            <a:xfrm>
              <a:off x="4532313" y="3470275"/>
              <a:ext cx="52388" cy="68263"/>
            </a:xfrm>
            <a:custGeom>
              <a:avLst/>
              <a:gdLst>
                <a:gd name="T0" fmla="*/ 17463 w 33"/>
                <a:gd name="T1" fmla="*/ 0 h 43"/>
                <a:gd name="T2" fmla="*/ 52388 w 33"/>
                <a:gd name="T3" fmla="*/ 30163 h 43"/>
                <a:gd name="T4" fmla="*/ 31750 w 33"/>
                <a:gd name="T5" fmla="*/ 68263 h 43"/>
                <a:gd name="T6" fmla="*/ 0 w 33"/>
                <a:gd name="T7" fmla="*/ 11113 h 43"/>
                <a:gd name="T8" fmla="*/ 17463 w 33"/>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43">
                  <a:moveTo>
                    <a:pt x="11" y="0"/>
                  </a:moveTo>
                  <a:lnTo>
                    <a:pt x="33" y="19"/>
                  </a:lnTo>
                  <a:lnTo>
                    <a:pt x="20" y="43"/>
                  </a:lnTo>
                  <a:lnTo>
                    <a:pt x="0" y="7"/>
                  </a:lnTo>
                  <a:lnTo>
                    <a:pt x="11" y="0"/>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0" name="Freeform 136"/>
            <p:cNvSpPr>
              <a:spLocks/>
            </p:cNvSpPr>
            <p:nvPr/>
          </p:nvSpPr>
          <p:spPr bwMode="auto">
            <a:xfrm>
              <a:off x="4510088" y="3481388"/>
              <a:ext cx="74613" cy="204788"/>
            </a:xfrm>
            <a:custGeom>
              <a:avLst/>
              <a:gdLst>
                <a:gd name="T0" fmla="*/ 22225 w 47"/>
                <a:gd name="T1" fmla="*/ 0 h 129"/>
                <a:gd name="T2" fmla="*/ 74613 w 47"/>
                <a:gd name="T3" fmla="*/ 204788 h 129"/>
                <a:gd name="T4" fmla="*/ 9525 w 47"/>
                <a:gd name="T5" fmla="*/ 80963 h 129"/>
                <a:gd name="T6" fmla="*/ 20638 w 47"/>
                <a:gd name="T7" fmla="*/ 68263 h 129"/>
                <a:gd name="T8" fmla="*/ 0 w 47"/>
                <a:gd name="T9" fmla="*/ 50800 h 129"/>
                <a:gd name="T10" fmla="*/ 14288 w 47"/>
                <a:gd name="T11" fmla="*/ 3175 h 129"/>
                <a:gd name="T12" fmla="*/ 22225 w 47"/>
                <a:gd name="T13" fmla="*/ 0 h 1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129">
                  <a:moveTo>
                    <a:pt x="14" y="0"/>
                  </a:moveTo>
                  <a:lnTo>
                    <a:pt x="47" y="129"/>
                  </a:lnTo>
                  <a:lnTo>
                    <a:pt x="6" y="51"/>
                  </a:lnTo>
                  <a:lnTo>
                    <a:pt x="13" y="43"/>
                  </a:lnTo>
                  <a:lnTo>
                    <a:pt x="0" y="32"/>
                  </a:lnTo>
                  <a:lnTo>
                    <a:pt x="9" y="2"/>
                  </a:lnTo>
                  <a:lnTo>
                    <a:pt x="14"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1" name="Freeform 137"/>
            <p:cNvSpPr>
              <a:spLocks/>
            </p:cNvSpPr>
            <p:nvPr/>
          </p:nvSpPr>
          <p:spPr bwMode="auto">
            <a:xfrm>
              <a:off x="4584700" y="3481388"/>
              <a:ext cx="80963" cy="209550"/>
            </a:xfrm>
            <a:custGeom>
              <a:avLst/>
              <a:gdLst>
                <a:gd name="T0" fmla="*/ 55563 w 51"/>
                <a:gd name="T1" fmla="*/ 0 h 132"/>
                <a:gd name="T2" fmla="*/ 0 w 51"/>
                <a:gd name="T3" fmla="*/ 209550 h 132"/>
                <a:gd name="T4" fmla="*/ 71438 w 51"/>
                <a:gd name="T5" fmla="*/ 92075 h 132"/>
                <a:gd name="T6" fmla="*/ 60325 w 51"/>
                <a:gd name="T7" fmla="*/ 71438 h 132"/>
                <a:gd name="T8" fmla="*/ 80963 w 51"/>
                <a:gd name="T9" fmla="*/ 55563 h 132"/>
                <a:gd name="T10" fmla="*/ 68263 w 51"/>
                <a:gd name="T11" fmla="*/ 4763 h 132"/>
                <a:gd name="T12" fmla="*/ 55563 w 51"/>
                <a:gd name="T13" fmla="*/ 0 h 1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32">
                  <a:moveTo>
                    <a:pt x="35" y="0"/>
                  </a:moveTo>
                  <a:lnTo>
                    <a:pt x="0" y="132"/>
                  </a:lnTo>
                  <a:lnTo>
                    <a:pt x="45" y="58"/>
                  </a:lnTo>
                  <a:lnTo>
                    <a:pt x="38" y="45"/>
                  </a:lnTo>
                  <a:lnTo>
                    <a:pt x="51" y="35"/>
                  </a:lnTo>
                  <a:lnTo>
                    <a:pt x="43" y="3"/>
                  </a:lnTo>
                  <a:lnTo>
                    <a:pt x="35" y="0"/>
                  </a:lnTo>
                  <a:close/>
                </a:path>
              </a:pathLst>
            </a:custGeom>
            <a:solidFill>
              <a:srgbClr val="133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2" name="Freeform 138"/>
            <p:cNvSpPr>
              <a:spLocks/>
            </p:cNvSpPr>
            <p:nvPr/>
          </p:nvSpPr>
          <p:spPr bwMode="auto">
            <a:xfrm>
              <a:off x="4584700" y="3481388"/>
              <a:ext cx="73025" cy="204788"/>
            </a:xfrm>
            <a:custGeom>
              <a:avLst/>
              <a:gdLst>
                <a:gd name="T0" fmla="*/ 52388 w 46"/>
                <a:gd name="T1" fmla="*/ 0 h 129"/>
                <a:gd name="T2" fmla="*/ 0 w 46"/>
                <a:gd name="T3" fmla="*/ 204788 h 129"/>
                <a:gd name="T4" fmla="*/ 63500 w 46"/>
                <a:gd name="T5" fmla="*/ 80963 h 129"/>
                <a:gd name="T6" fmla="*/ 52388 w 46"/>
                <a:gd name="T7" fmla="*/ 68263 h 129"/>
                <a:gd name="T8" fmla="*/ 73025 w 46"/>
                <a:gd name="T9" fmla="*/ 50800 h 129"/>
                <a:gd name="T10" fmla="*/ 61913 w 46"/>
                <a:gd name="T11" fmla="*/ 3175 h 129"/>
                <a:gd name="T12" fmla="*/ 52388 w 46"/>
                <a:gd name="T13" fmla="*/ 0 h 1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129">
                  <a:moveTo>
                    <a:pt x="33" y="0"/>
                  </a:moveTo>
                  <a:lnTo>
                    <a:pt x="0" y="129"/>
                  </a:lnTo>
                  <a:lnTo>
                    <a:pt x="40" y="51"/>
                  </a:lnTo>
                  <a:lnTo>
                    <a:pt x="33" y="43"/>
                  </a:lnTo>
                  <a:lnTo>
                    <a:pt x="46" y="32"/>
                  </a:lnTo>
                  <a:lnTo>
                    <a:pt x="39" y="2"/>
                  </a:lnTo>
                  <a:lnTo>
                    <a:pt x="33"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243" name="Freeform 139"/>
            <p:cNvSpPr>
              <a:spLocks/>
            </p:cNvSpPr>
            <p:nvPr/>
          </p:nvSpPr>
          <p:spPr bwMode="auto">
            <a:xfrm>
              <a:off x="4584700" y="3470275"/>
              <a:ext cx="50800" cy="68263"/>
            </a:xfrm>
            <a:custGeom>
              <a:avLst/>
              <a:gdLst>
                <a:gd name="T0" fmla="*/ 33338 w 32"/>
                <a:gd name="T1" fmla="*/ 0 h 43"/>
                <a:gd name="T2" fmla="*/ 0 w 32"/>
                <a:gd name="T3" fmla="*/ 30163 h 43"/>
                <a:gd name="T4" fmla="*/ 19050 w 32"/>
                <a:gd name="T5" fmla="*/ 68263 h 43"/>
                <a:gd name="T6" fmla="*/ 50800 w 32"/>
                <a:gd name="T7" fmla="*/ 11113 h 43"/>
                <a:gd name="T8" fmla="*/ 33338 w 32"/>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3">
                  <a:moveTo>
                    <a:pt x="21" y="0"/>
                  </a:moveTo>
                  <a:lnTo>
                    <a:pt x="0" y="19"/>
                  </a:lnTo>
                  <a:lnTo>
                    <a:pt x="12" y="43"/>
                  </a:lnTo>
                  <a:lnTo>
                    <a:pt x="32" y="7"/>
                  </a:lnTo>
                  <a:lnTo>
                    <a:pt x="21" y="0"/>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4" name="Freeform 140"/>
            <p:cNvSpPr>
              <a:spLocks/>
            </p:cNvSpPr>
            <p:nvPr/>
          </p:nvSpPr>
          <p:spPr bwMode="auto">
            <a:xfrm>
              <a:off x="4572000" y="3536950"/>
              <a:ext cx="25400" cy="20638"/>
            </a:xfrm>
            <a:custGeom>
              <a:avLst/>
              <a:gdLst>
                <a:gd name="T0" fmla="*/ 3387 w 15"/>
                <a:gd name="T1" fmla="*/ 0 h 12"/>
                <a:gd name="T2" fmla="*/ 20320 w 15"/>
                <a:gd name="T3" fmla="*/ 0 h 12"/>
                <a:gd name="T4" fmla="*/ 20320 w 15"/>
                <a:gd name="T5" fmla="*/ 20638 h 12"/>
                <a:gd name="T6" fmla="*/ 3387 w 15"/>
                <a:gd name="T7" fmla="*/ 20638 h 12"/>
                <a:gd name="T8" fmla="*/ 3387 w 15"/>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2">
                  <a:moveTo>
                    <a:pt x="2" y="0"/>
                  </a:moveTo>
                  <a:cubicBezTo>
                    <a:pt x="12" y="0"/>
                    <a:pt x="12" y="0"/>
                    <a:pt x="12" y="0"/>
                  </a:cubicBezTo>
                  <a:cubicBezTo>
                    <a:pt x="15" y="4"/>
                    <a:pt x="14" y="8"/>
                    <a:pt x="12" y="12"/>
                  </a:cubicBezTo>
                  <a:cubicBezTo>
                    <a:pt x="2" y="12"/>
                    <a:pt x="2" y="12"/>
                    <a:pt x="2" y="12"/>
                  </a:cubicBezTo>
                  <a:cubicBezTo>
                    <a:pt x="0" y="8"/>
                    <a:pt x="0" y="4"/>
                    <a:pt x="2" y="0"/>
                  </a:cubicBezTo>
                  <a:close/>
                </a:path>
              </a:pathLst>
            </a:custGeom>
            <a:solidFill>
              <a:srgbClr val="133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5" name="Freeform 141"/>
            <p:cNvSpPr>
              <a:spLocks/>
            </p:cNvSpPr>
            <p:nvPr/>
          </p:nvSpPr>
          <p:spPr bwMode="auto">
            <a:xfrm>
              <a:off x="4578350" y="3686175"/>
              <a:ext cx="11113" cy="60325"/>
            </a:xfrm>
            <a:custGeom>
              <a:avLst/>
              <a:gdLst>
                <a:gd name="T0" fmla="*/ 0 w 6"/>
                <a:gd name="T1" fmla="*/ 60325 h 35"/>
                <a:gd name="T2" fmla="*/ 11113 w 6"/>
                <a:gd name="T3" fmla="*/ 60325 h 35"/>
                <a:gd name="T4" fmla="*/ 5557 w 6"/>
                <a:gd name="T5" fmla="*/ 0 h 35"/>
                <a:gd name="T6" fmla="*/ 0 w 6"/>
                <a:gd name="T7" fmla="*/ 60325 h 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35">
                  <a:moveTo>
                    <a:pt x="0" y="35"/>
                  </a:moveTo>
                  <a:cubicBezTo>
                    <a:pt x="2" y="35"/>
                    <a:pt x="4" y="35"/>
                    <a:pt x="6" y="35"/>
                  </a:cubicBezTo>
                  <a:cubicBezTo>
                    <a:pt x="6" y="27"/>
                    <a:pt x="4" y="4"/>
                    <a:pt x="3" y="0"/>
                  </a:cubicBezTo>
                  <a:cubicBezTo>
                    <a:pt x="2" y="3"/>
                    <a:pt x="0" y="26"/>
                    <a:pt x="0" y="35"/>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246" name="Freeform 142"/>
            <p:cNvSpPr>
              <a:spLocks/>
            </p:cNvSpPr>
            <p:nvPr/>
          </p:nvSpPr>
          <p:spPr bwMode="auto">
            <a:xfrm>
              <a:off x="4564063" y="3557588"/>
              <a:ext cx="46038" cy="211138"/>
            </a:xfrm>
            <a:custGeom>
              <a:avLst/>
              <a:gdLst>
                <a:gd name="T0" fmla="*/ 11113 w 29"/>
                <a:gd name="T1" fmla="*/ 0 h 133"/>
                <a:gd name="T2" fmla="*/ 28575 w 29"/>
                <a:gd name="T3" fmla="*/ 0 h 133"/>
                <a:gd name="T4" fmla="*/ 46038 w 29"/>
                <a:gd name="T5" fmla="*/ 211138 h 133"/>
                <a:gd name="T6" fmla="*/ 0 w 29"/>
                <a:gd name="T7" fmla="*/ 211138 h 133"/>
                <a:gd name="T8" fmla="*/ 11113 w 29"/>
                <a:gd name="T9" fmla="*/ 0 h 1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33">
                  <a:moveTo>
                    <a:pt x="7" y="0"/>
                  </a:moveTo>
                  <a:lnTo>
                    <a:pt x="18" y="0"/>
                  </a:lnTo>
                  <a:lnTo>
                    <a:pt x="29" y="133"/>
                  </a:lnTo>
                  <a:lnTo>
                    <a:pt x="0" y="133"/>
                  </a:lnTo>
                  <a:lnTo>
                    <a:pt x="7" y="0"/>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7" name="Freeform 143"/>
            <p:cNvSpPr>
              <a:spLocks/>
            </p:cNvSpPr>
            <p:nvPr/>
          </p:nvSpPr>
          <p:spPr bwMode="auto">
            <a:xfrm>
              <a:off x="4278313" y="3732213"/>
              <a:ext cx="604838" cy="71438"/>
            </a:xfrm>
            <a:custGeom>
              <a:avLst/>
              <a:gdLst>
                <a:gd name="T0" fmla="*/ 35880 w 354"/>
                <a:gd name="T1" fmla="*/ 0 h 42"/>
                <a:gd name="T2" fmla="*/ 568958 w 354"/>
                <a:gd name="T3" fmla="*/ 0 h 42"/>
                <a:gd name="T4" fmla="*/ 604838 w 354"/>
                <a:gd name="T5" fmla="*/ 35719 h 42"/>
                <a:gd name="T6" fmla="*/ 604838 w 354"/>
                <a:gd name="T7" fmla="*/ 35719 h 42"/>
                <a:gd name="T8" fmla="*/ 568958 w 354"/>
                <a:gd name="T9" fmla="*/ 71438 h 42"/>
                <a:gd name="T10" fmla="*/ 35880 w 354"/>
                <a:gd name="T11" fmla="*/ 71438 h 42"/>
                <a:gd name="T12" fmla="*/ 0 w 354"/>
                <a:gd name="T13" fmla="*/ 35719 h 42"/>
                <a:gd name="T14" fmla="*/ 0 w 354"/>
                <a:gd name="T15" fmla="*/ 35719 h 42"/>
                <a:gd name="T16" fmla="*/ 35880 w 354"/>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4" h="42">
                  <a:moveTo>
                    <a:pt x="21" y="0"/>
                  </a:moveTo>
                  <a:cubicBezTo>
                    <a:pt x="333" y="0"/>
                    <a:pt x="333" y="0"/>
                    <a:pt x="333" y="0"/>
                  </a:cubicBezTo>
                  <a:cubicBezTo>
                    <a:pt x="345" y="0"/>
                    <a:pt x="354" y="9"/>
                    <a:pt x="354" y="21"/>
                  </a:cubicBezTo>
                  <a:cubicBezTo>
                    <a:pt x="354" y="21"/>
                    <a:pt x="354" y="21"/>
                    <a:pt x="354" y="21"/>
                  </a:cubicBezTo>
                  <a:cubicBezTo>
                    <a:pt x="354" y="33"/>
                    <a:pt x="345" y="42"/>
                    <a:pt x="333" y="42"/>
                  </a:cubicBezTo>
                  <a:cubicBezTo>
                    <a:pt x="21" y="42"/>
                    <a:pt x="21" y="42"/>
                    <a:pt x="21" y="42"/>
                  </a:cubicBezTo>
                  <a:cubicBezTo>
                    <a:pt x="9" y="42"/>
                    <a:pt x="0" y="33"/>
                    <a:pt x="0" y="21"/>
                  </a:cubicBezTo>
                  <a:cubicBezTo>
                    <a:pt x="0" y="21"/>
                    <a:pt x="0" y="21"/>
                    <a:pt x="0" y="21"/>
                  </a:cubicBezTo>
                  <a:cubicBezTo>
                    <a:pt x="0" y="9"/>
                    <a:pt x="9" y="0"/>
                    <a:pt x="21"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8" name="Freeform 144"/>
            <p:cNvSpPr>
              <a:spLocks/>
            </p:cNvSpPr>
            <p:nvPr/>
          </p:nvSpPr>
          <p:spPr bwMode="auto">
            <a:xfrm>
              <a:off x="3938588" y="3849688"/>
              <a:ext cx="403225" cy="98425"/>
            </a:xfrm>
            <a:custGeom>
              <a:avLst/>
              <a:gdLst>
                <a:gd name="T0" fmla="*/ 17086 w 236"/>
                <a:gd name="T1" fmla="*/ 0 h 57"/>
                <a:gd name="T2" fmla="*/ 333173 w 236"/>
                <a:gd name="T3" fmla="*/ 0 h 57"/>
                <a:gd name="T4" fmla="*/ 333173 w 236"/>
                <a:gd name="T5" fmla="*/ 98425 h 57"/>
                <a:gd name="T6" fmla="*/ 93972 w 236"/>
                <a:gd name="T7" fmla="*/ 98425 h 57"/>
                <a:gd name="T8" fmla="*/ 17086 w 23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6" h="57">
                  <a:moveTo>
                    <a:pt x="10" y="0"/>
                  </a:moveTo>
                  <a:cubicBezTo>
                    <a:pt x="195" y="0"/>
                    <a:pt x="195" y="0"/>
                    <a:pt x="195" y="0"/>
                  </a:cubicBezTo>
                  <a:cubicBezTo>
                    <a:pt x="236" y="0"/>
                    <a:pt x="231" y="57"/>
                    <a:pt x="195" y="57"/>
                  </a:cubicBezTo>
                  <a:cubicBezTo>
                    <a:pt x="55" y="57"/>
                    <a:pt x="55" y="57"/>
                    <a:pt x="55" y="57"/>
                  </a:cubicBezTo>
                  <a:cubicBezTo>
                    <a:pt x="8" y="57"/>
                    <a:pt x="0" y="27"/>
                    <a:pt x="10"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9" name="Freeform 145"/>
            <p:cNvSpPr>
              <a:spLocks/>
            </p:cNvSpPr>
            <p:nvPr/>
          </p:nvSpPr>
          <p:spPr bwMode="auto">
            <a:xfrm>
              <a:off x="4037013" y="3462338"/>
              <a:ext cx="82550" cy="119063"/>
            </a:xfrm>
            <a:custGeom>
              <a:avLst/>
              <a:gdLst>
                <a:gd name="T0" fmla="*/ 23813 w 52"/>
                <a:gd name="T1" fmla="*/ 0 h 75"/>
                <a:gd name="T2" fmla="*/ 82550 w 52"/>
                <a:gd name="T3" fmla="*/ 17463 h 75"/>
                <a:gd name="T4" fmla="*/ 66675 w 52"/>
                <a:gd name="T5" fmla="*/ 119063 h 75"/>
                <a:gd name="T6" fmla="*/ 0 w 52"/>
                <a:gd name="T7" fmla="*/ 100013 h 75"/>
                <a:gd name="T8" fmla="*/ 23813 w 52"/>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75">
                  <a:moveTo>
                    <a:pt x="15" y="0"/>
                  </a:moveTo>
                  <a:lnTo>
                    <a:pt x="52" y="11"/>
                  </a:lnTo>
                  <a:lnTo>
                    <a:pt x="42" y="75"/>
                  </a:lnTo>
                  <a:lnTo>
                    <a:pt x="0" y="63"/>
                  </a:lnTo>
                  <a:lnTo>
                    <a:pt x="15"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0" name="Freeform 146"/>
            <p:cNvSpPr>
              <a:spLocks/>
            </p:cNvSpPr>
            <p:nvPr/>
          </p:nvSpPr>
          <p:spPr bwMode="auto">
            <a:xfrm>
              <a:off x="3989388" y="3259138"/>
              <a:ext cx="207963" cy="247650"/>
            </a:xfrm>
            <a:custGeom>
              <a:avLst/>
              <a:gdLst>
                <a:gd name="T0" fmla="*/ 148301 w 122"/>
                <a:gd name="T1" fmla="*/ 237402 h 145"/>
                <a:gd name="T2" fmla="*/ 75003 w 122"/>
                <a:gd name="T3" fmla="*/ 39282 h 145"/>
                <a:gd name="T4" fmla="*/ 49434 w 122"/>
                <a:gd name="T5" fmla="*/ 203244 h 145"/>
                <a:gd name="T6" fmla="*/ 148301 w 122"/>
                <a:gd name="T7" fmla="*/ 237402 h 1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 h="145">
                  <a:moveTo>
                    <a:pt x="87" y="139"/>
                  </a:moveTo>
                  <a:cubicBezTo>
                    <a:pt x="122" y="128"/>
                    <a:pt x="119" y="0"/>
                    <a:pt x="44" y="23"/>
                  </a:cubicBezTo>
                  <a:cubicBezTo>
                    <a:pt x="0" y="36"/>
                    <a:pt x="5" y="89"/>
                    <a:pt x="29" y="119"/>
                  </a:cubicBezTo>
                  <a:cubicBezTo>
                    <a:pt x="44" y="137"/>
                    <a:pt x="70" y="145"/>
                    <a:pt x="87" y="139"/>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1" name="Freeform 147"/>
            <p:cNvSpPr>
              <a:spLocks/>
            </p:cNvSpPr>
            <p:nvPr/>
          </p:nvSpPr>
          <p:spPr bwMode="auto">
            <a:xfrm>
              <a:off x="4037013" y="3297238"/>
              <a:ext cx="127000" cy="104775"/>
            </a:xfrm>
            <a:custGeom>
              <a:avLst/>
              <a:gdLst>
                <a:gd name="T0" fmla="*/ 127000 w 74"/>
                <a:gd name="T1" fmla="*/ 55767 h 62"/>
                <a:gd name="T2" fmla="*/ 27459 w 74"/>
                <a:gd name="T3" fmla="*/ 103085 h 62"/>
                <a:gd name="T4" fmla="*/ 127000 w 74"/>
                <a:gd name="T5" fmla="*/ 55767 h 62"/>
                <a:gd name="T6" fmla="*/ 0 60000 65536"/>
                <a:gd name="T7" fmla="*/ 0 60000 65536"/>
                <a:gd name="T8" fmla="*/ 0 60000 65536"/>
              </a:gdLst>
              <a:ahLst/>
              <a:cxnLst>
                <a:cxn ang="T6">
                  <a:pos x="T0" y="T1"/>
                </a:cxn>
                <a:cxn ang="T7">
                  <a:pos x="T2" y="T3"/>
                </a:cxn>
                <a:cxn ang="T8">
                  <a:pos x="T4" y="T5"/>
                </a:cxn>
              </a:cxnLst>
              <a:rect l="0" t="0" r="r" b="b"/>
              <a:pathLst>
                <a:path w="74" h="62">
                  <a:moveTo>
                    <a:pt x="74" y="33"/>
                  </a:moveTo>
                  <a:cubicBezTo>
                    <a:pt x="70" y="42"/>
                    <a:pt x="32" y="60"/>
                    <a:pt x="16" y="61"/>
                  </a:cubicBezTo>
                  <a:cubicBezTo>
                    <a:pt x="0" y="62"/>
                    <a:pt x="15" y="0"/>
                    <a:pt x="74" y="33"/>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2" name="Freeform 148"/>
            <p:cNvSpPr>
              <a:spLocks/>
            </p:cNvSpPr>
            <p:nvPr/>
          </p:nvSpPr>
          <p:spPr bwMode="auto">
            <a:xfrm>
              <a:off x="4040188" y="3395663"/>
              <a:ext cx="34925" cy="57150"/>
            </a:xfrm>
            <a:custGeom>
              <a:avLst/>
              <a:gdLst>
                <a:gd name="T0" fmla="*/ 13970 w 20"/>
                <a:gd name="T1" fmla="*/ 0 h 33"/>
                <a:gd name="T2" fmla="*/ 33179 w 20"/>
                <a:gd name="T3" fmla="*/ 25977 h 33"/>
                <a:gd name="T4" fmla="*/ 20955 w 20"/>
                <a:gd name="T5" fmla="*/ 55418 h 33"/>
                <a:gd name="T6" fmla="*/ 1746 w 20"/>
                <a:gd name="T7" fmla="*/ 29441 h 33"/>
                <a:gd name="T8" fmla="*/ 13970 w 20"/>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33">
                  <a:moveTo>
                    <a:pt x="8" y="0"/>
                  </a:moveTo>
                  <a:cubicBezTo>
                    <a:pt x="13" y="0"/>
                    <a:pt x="18" y="7"/>
                    <a:pt x="19" y="15"/>
                  </a:cubicBezTo>
                  <a:cubicBezTo>
                    <a:pt x="20" y="24"/>
                    <a:pt x="17" y="32"/>
                    <a:pt x="12" y="32"/>
                  </a:cubicBezTo>
                  <a:cubicBezTo>
                    <a:pt x="7" y="33"/>
                    <a:pt x="2" y="26"/>
                    <a:pt x="1" y="17"/>
                  </a:cubicBezTo>
                  <a:cubicBezTo>
                    <a:pt x="0" y="9"/>
                    <a:pt x="3" y="1"/>
                    <a:pt x="8"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3" name="Freeform 149"/>
            <p:cNvSpPr>
              <a:spLocks/>
            </p:cNvSpPr>
            <p:nvPr/>
          </p:nvSpPr>
          <p:spPr bwMode="auto">
            <a:xfrm>
              <a:off x="3944938" y="3511550"/>
              <a:ext cx="166688" cy="381000"/>
            </a:xfrm>
            <a:custGeom>
              <a:avLst/>
              <a:gdLst>
                <a:gd name="T0" fmla="*/ 166688 w 97"/>
                <a:gd name="T1" fmla="*/ 73466 h 223"/>
                <a:gd name="T2" fmla="*/ 147785 w 97"/>
                <a:gd name="T3" fmla="*/ 338287 h 223"/>
                <a:gd name="T4" fmla="*/ 3437 w 97"/>
                <a:gd name="T5" fmla="*/ 381000 h 223"/>
                <a:gd name="T6" fmla="*/ 91077 w 97"/>
                <a:gd name="T7" fmla="*/ 0 h 223"/>
                <a:gd name="T8" fmla="*/ 166688 w 97"/>
                <a:gd name="T9" fmla="*/ 73466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223">
                  <a:moveTo>
                    <a:pt x="97" y="43"/>
                  </a:moveTo>
                  <a:cubicBezTo>
                    <a:pt x="86" y="198"/>
                    <a:pt x="86" y="198"/>
                    <a:pt x="86" y="198"/>
                  </a:cubicBezTo>
                  <a:cubicBezTo>
                    <a:pt x="54" y="198"/>
                    <a:pt x="32" y="212"/>
                    <a:pt x="2" y="223"/>
                  </a:cubicBezTo>
                  <a:cubicBezTo>
                    <a:pt x="0" y="144"/>
                    <a:pt x="20" y="61"/>
                    <a:pt x="53" y="0"/>
                  </a:cubicBezTo>
                  <a:cubicBezTo>
                    <a:pt x="66" y="16"/>
                    <a:pt x="89" y="44"/>
                    <a:pt x="97" y="43"/>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4" name="Freeform 150"/>
            <p:cNvSpPr>
              <a:spLocks/>
            </p:cNvSpPr>
            <p:nvPr/>
          </p:nvSpPr>
          <p:spPr bwMode="auto">
            <a:xfrm>
              <a:off x="4341813" y="3659188"/>
              <a:ext cx="58738" cy="25400"/>
            </a:xfrm>
            <a:custGeom>
              <a:avLst/>
              <a:gdLst>
                <a:gd name="T0" fmla="*/ 57060 w 35"/>
                <a:gd name="T1" fmla="*/ 0 h 15"/>
                <a:gd name="T2" fmla="*/ 21817 w 35"/>
                <a:gd name="T3" fmla="*/ 6773 h 15"/>
                <a:gd name="T4" fmla="*/ 1678 w 35"/>
                <a:gd name="T5" fmla="*/ 20320 h 15"/>
                <a:gd name="T6" fmla="*/ 20139 w 35"/>
                <a:gd name="T7" fmla="*/ 25400 h 15"/>
                <a:gd name="T8" fmla="*/ 45312 w 35"/>
                <a:gd name="T9" fmla="*/ 18627 h 15"/>
                <a:gd name="T10" fmla="*/ 57060 w 35"/>
                <a:gd name="T11" fmla="*/ 0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15">
                  <a:moveTo>
                    <a:pt x="34" y="0"/>
                  </a:moveTo>
                  <a:cubicBezTo>
                    <a:pt x="13" y="4"/>
                    <a:pt x="13" y="4"/>
                    <a:pt x="13" y="4"/>
                  </a:cubicBezTo>
                  <a:cubicBezTo>
                    <a:pt x="10" y="5"/>
                    <a:pt x="0" y="10"/>
                    <a:pt x="1" y="12"/>
                  </a:cubicBezTo>
                  <a:cubicBezTo>
                    <a:pt x="1" y="15"/>
                    <a:pt x="9" y="15"/>
                    <a:pt x="12" y="15"/>
                  </a:cubicBezTo>
                  <a:cubicBezTo>
                    <a:pt x="27" y="11"/>
                    <a:pt x="27" y="11"/>
                    <a:pt x="27" y="11"/>
                  </a:cubicBezTo>
                  <a:cubicBezTo>
                    <a:pt x="35" y="9"/>
                    <a:pt x="34" y="3"/>
                    <a:pt x="34"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5" name="Freeform 151"/>
            <p:cNvSpPr>
              <a:spLocks/>
            </p:cNvSpPr>
            <p:nvPr/>
          </p:nvSpPr>
          <p:spPr bwMode="auto">
            <a:xfrm>
              <a:off x="4316413" y="3671888"/>
              <a:ext cx="101600" cy="61913"/>
            </a:xfrm>
            <a:custGeom>
              <a:avLst/>
              <a:gdLst>
                <a:gd name="T0" fmla="*/ 89747 w 60"/>
                <a:gd name="T1" fmla="*/ 17198 h 36"/>
                <a:gd name="T2" fmla="*/ 91440 w 60"/>
                <a:gd name="T3" fmla="*/ 17198 h 36"/>
                <a:gd name="T4" fmla="*/ 86360 w 60"/>
                <a:gd name="T5" fmla="*/ 32676 h 36"/>
                <a:gd name="T6" fmla="*/ 84667 w 60"/>
                <a:gd name="T7" fmla="*/ 46435 h 36"/>
                <a:gd name="T8" fmla="*/ 77893 w 60"/>
                <a:gd name="T9" fmla="*/ 61913 h 36"/>
                <a:gd name="T10" fmla="*/ 42333 w 60"/>
                <a:gd name="T11" fmla="*/ 61913 h 36"/>
                <a:gd name="T12" fmla="*/ 15240 w 60"/>
                <a:gd name="T13" fmla="*/ 51594 h 36"/>
                <a:gd name="T14" fmla="*/ 18627 w 60"/>
                <a:gd name="T15" fmla="*/ 10319 h 36"/>
                <a:gd name="T16" fmla="*/ 35560 w 60"/>
                <a:gd name="T17" fmla="*/ 1720 h 36"/>
                <a:gd name="T18" fmla="*/ 89747 w 60"/>
                <a:gd name="T19" fmla="*/ 0 h 36"/>
                <a:gd name="T20" fmla="*/ 89747 w 60"/>
                <a:gd name="T21" fmla="*/ 17198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 h="36">
                  <a:moveTo>
                    <a:pt x="53" y="10"/>
                  </a:moveTo>
                  <a:cubicBezTo>
                    <a:pt x="54" y="10"/>
                    <a:pt x="54" y="10"/>
                    <a:pt x="54" y="10"/>
                  </a:cubicBezTo>
                  <a:cubicBezTo>
                    <a:pt x="57" y="12"/>
                    <a:pt x="55" y="18"/>
                    <a:pt x="51" y="19"/>
                  </a:cubicBezTo>
                  <a:cubicBezTo>
                    <a:pt x="55" y="21"/>
                    <a:pt x="53" y="26"/>
                    <a:pt x="50" y="27"/>
                  </a:cubicBezTo>
                  <a:cubicBezTo>
                    <a:pt x="53" y="30"/>
                    <a:pt x="51" y="36"/>
                    <a:pt x="46" y="36"/>
                  </a:cubicBezTo>
                  <a:cubicBezTo>
                    <a:pt x="25" y="36"/>
                    <a:pt x="25" y="36"/>
                    <a:pt x="25" y="36"/>
                  </a:cubicBezTo>
                  <a:cubicBezTo>
                    <a:pt x="19" y="36"/>
                    <a:pt x="12" y="32"/>
                    <a:pt x="9" y="30"/>
                  </a:cubicBezTo>
                  <a:cubicBezTo>
                    <a:pt x="0" y="22"/>
                    <a:pt x="5" y="9"/>
                    <a:pt x="11" y="6"/>
                  </a:cubicBezTo>
                  <a:cubicBezTo>
                    <a:pt x="15" y="3"/>
                    <a:pt x="17" y="1"/>
                    <a:pt x="21" y="1"/>
                  </a:cubicBezTo>
                  <a:cubicBezTo>
                    <a:pt x="53" y="0"/>
                    <a:pt x="53" y="0"/>
                    <a:pt x="53" y="0"/>
                  </a:cubicBezTo>
                  <a:cubicBezTo>
                    <a:pt x="60" y="0"/>
                    <a:pt x="59" y="10"/>
                    <a:pt x="53" y="1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6" name="Freeform 152"/>
            <p:cNvSpPr>
              <a:spLocks noEditPoints="1"/>
            </p:cNvSpPr>
            <p:nvPr/>
          </p:nvSpPr>
          <p:spPr bwMode="auto">
            <a:xfrm>
              <a:off x="4387850" y="3689350"/>
              <a:ext cx="22225" cy="30163"/>
            </a:xfrm>
            <a:custGeom>
              <a:avLst/>
              <a:gdLst>
                <a:gd name="T0" fmla="*/ 0 w 13"/>
                <a:gd name="T1" fmla="*/ 30163 h 18"/>
                <a:gd name="T2" fmla="*/ 13677 w 13"/>
                <a:gd name="T3" fmla="*/ 30163 h 18"/>
                <a:gd name="T4" fmla="*/ 13677 w 13"/>
                <a:gd name="T5" fmla="*/ 28487 h 18"/>
                <a:gd name="T6" fmla="*/ 15387 w 13"/>
                <a:gd name="T7" fmla="*/ 28487 h 18"/>
                <a:gd name="T8" fmla="*/ 0 w 13"/>
                <a:gd name="T9" fmla="*/ 30163 h 18"/>
                <a:gd name="T10" fmla="*/ 20515 w 13"/>
                <a:gd name="T11" fmla="*/ 0 h 18"/>
                <a:gd name="T12" fmla="*/ 22225 w 13"/>
                <a:gd name="T13" fmla="*/ 1676 h 18"/>
                <a:gd name="T14" fmla="*/ 3419 w 13"/>
                <a:gd name="T15" fmla="*/ 0 h 18"/>
                <a:gd name="T16" fmla="*/ 20515 w 13"/>
                <a:gd name="T17" fmla="*/ 0 h 18"/>
                <a:gd name="T18" fmla="*/ 20515 w 13"/>
                <a:gd name="T19" fmla="*/ 0 h 18"/>
                <a:gd name="T20" fmla="*/ 18806 w 13"/>
                <a:gd name="T21" fmla="*/ 13406 h 18"/>
                <a:gd name="T22" fmla="*/ 15387 w 13"/>
                <a:gd name="T23" fmla="*/ 15082 h 18"/>
                <a:gd name="T24" fmla="*/ 17096 w 13"/>
                <a:gd name="T25" fmla="*/ 15082 h 18"/>
                <a:gd name="T26" fmla="*/ 1710 w 13"/>
                <a:gd name="T27" fmla="*/ 15082 h 18"/>
                <a:gd name="T28" fmla="*/ 18806 w 13"/>
                <a:gd name="T29" fmla="*/ 13406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 h="18">
                  <a:moveTo>
                    <a:pt x="0" y="18"/>
                  </a:moveTo>
                  <a:cubicBezTo>
                    <a:pt x="0" y="18"/>
                    <a:pt x="4" y="18"/>
                    <a:pt x="8" y="18"/>
                  </a:cubicBezTo>
                  <a:cubicBezTo>
                    <a:pt x="8" y="18"/>
                    <a:pt x="8" y="18"/>
                    <a:pt x="8" y="17"/>
                  </a:cubicBezTo>
                  <a:cubicBezTo>
                    <a:pt x="8" y="17"/>
                    <a:pt x="8" y="17"/>
                    <a:pt x="9" y="17"/>
                  </a:cubicBezTo>
                  <a:cubicBezTo>
                    <a:pt x="5" y="17"/>
                    <a:pt x="0" y="18"/>
                    <a:pt x="0" y="18"/>
                  </a:cubicBezTo>
                  <a:close/>
                  <a:moveTo>
                    <a:pt x="12" y="0"/>
                  </a:moveTo>
                  <a:cubicBezTo>
                    <a:pt x="12" y="0"/>
                    <a:pt x="13" y="0"/>
                    <a:pt x="13" y="1"/>
                  </a:cubicBezTo>
                  <a:cubicBezTo>
                    <a:pt x="9" y="0"/>
                    <a:pt x="2" y="0"/>
                    <a:pt x="2" y="0"/>
                  </a:cubicBezTo>
                  <a:cubicBezTo>
                    <a:pt x="2" y="0"/>
                    <a:pt x="9" y="0"/>
                    <a:pt x="12" y="0"/>
                  </a:cubicBezTo>
                  <a:cubicBezTo>
                    <a:pt x="12" y="0"/>
                    <a:pt x="12" y="0"/>
                    <a:pt x="12" y="0"/>
                  </a:cubicBezTo>
                  <a:close/>
                  <a:moveTo>
                    <a:pt x="11" y="8"/>
                  </a:moveTo>
                  <a:cubicBezTo>
                    <a:pt x="10" y="8"/>
                    <a:pt x="10" y="8"/>
                    <a:pt x="9" y="9"/>
                  </a:cubicBezTo>
                  <a:cubicBezTo>
                    <a:pt x="9" y="9"/>
                    <a:pt x="10" y="9"/>
                    <a:pt x="10" y="9"/>
                  </a:cubicBezTo>
                  <a:cubicBezTo>
                    <a:pt x="6" y="9"/>
                    <a:pt x="1" y="9"/>
                    <a:pt x="1" y="9"/>
                  </a:cubicBezTo>
                  <a:cubicBezTo>
                    <a:pt x="1" y="9"/>
                    <a:pt x="7" y="8"/>
                    <a:pt x="11" y="8"/>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257" name="Rectangle 153"/>
            <p:cNvSpPr>
              <a:spLocks noChangeArrowheads="1"/>
            </p:cNvSpPr>
            <p:nvPr/>
          </p:nvSpPr>
          <p:spPr bwMode="auto">
            <a:xfrm>
              <a:off x="4311650" y="3675063"/>
              <a:ext cx="36513" cy="571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258" name="Freeform 154"/>
            <p:cNvSpPr>
              <a:spLocks/>
            </p:cNvSpPr>
            <p:nvPr/>
          </p:nvSpPr>
          <p:spPr bwMode="auto">
            <a:xfrm>
              <a:off x="4011613" y="3527425"/>
              <a:ext cx="312738" cy="212725"/>
            </a:xfrm>
            <a:custGeom>
              <a:avLst/>
              <a:gdLst>
                <a:gd name="T0" fmla="*/ 90574 w 183"/>
                <a:gd name="T1" fmla="*/ 39141 h 125"/>
                <a:gd name="T2" fmla="*/ 170895 w 183"/>
                <a:gd name="T3" fmla="*/ 141249 h 125"/>
                <a:gd name="T4" fmla="*/ 312738 w 183"/>
                <a:gd name="T5" fmla="*/ 141249 h 125"/>
                <a:gd name="T6" fmla="*/ 312738 w 183"/>
                <a:gd name="T7" fmla="*/ 211023 h 125"/>
                <a:gd name="T8" fmla="*/ 160641 w 183"/>
                <a:gd name="T9" fmla="*/ 211023 h 125"/>
                <a:gd name="T10" fmla="*/ 112791 w 183"/>
                <a:gd name="T11" fmla="*/ 183794 h 125"/>
                <a:gd name="T12" fmla="*/ 32470 w 183"/>
                <a:gd name="T13" fmla="*/ 88494 h 125"/>
                <a:gd name="T14" fmla="*/ 90574 w 183"/>
                <a:gd name="T15" fmla="*/ 39141 h 1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3" h="125">
                  <a:moveTo>
                    <a:pt x="53" y="23"/>
                  </a:moveTo>
                  <a:cubicBezTo>
                    <a:pt x="100" y="83"/>
                    <a:pt x="100" y="83"/>
                    <a:pt x="100" y="83"/>
                  </a:cubicBezTo>
                  <a:cubicBezTo>
                    <a:pt x="183" y="83"/>
                    <a:pt x="183" y="83"/>
                    <a:pt x="183" y="83"/>
                  </a:cubicBezTo>
                  <a:cubicBezTo>
                    <a:pt x="183" y="124"/>
                    <a:pt x="183" y="124"/>
                    <a:pt x="183" y="124"/>
                  </a:cubicBezTo>
                  <a:cubicBezTo>
                    <a:pt x="94" y="124"/>
                    <a:pt x="94" y="124"/>
                    <a:pt x="94" y="124"/>
                  </a:cubicBezTo>
                  <a:cubicBezTo>
                    <a:pt x="78" y="125"/>
                    <a:pt x="70" y="113"/>
                    <a:pt x="66" y="108"/>
                  </a:cubicBezTo>
                  <a:cubicBezTo>
                    <a:pt x="19" y="52"/>
                    <a:pt x="19" y="52"/>
                    <a:pt x="19" y="52"/>
                  </a:cubicBezTo>
                  <a:cubicBezTo>
                    <a:pt x="0" y="29"/>
                    <a:pt x="34" y="0"/>
                    <a:pt x="53" y="23"/>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9" name="Freeform 155"/>
            <p:cNvSpPr>
              <a:spLocks/>
            </p:cNvSpPr>
            <p:nvPr/>
          </p:nvSpPr>
          <p:spPr bwMode="auto">
            <a:xfrm>
              <a:off x="4224338" y="3884613"/>
              <a:ext cx="120650" cy="260350"/>
            </a:xfrm>
            <a:custGeom>
              <a:avLst/>
              <a:gdLst>
                <a:gd name="T0" fmla="*/ 16993 w 71"/>
                <a:gd name="T1" fmla="*/ 1702 h 153"/>
                <a:gd name="T2" fmla="*/ 83265 w 71"/>
                <a:gd name="T3" fmla="*/ 1702 h 153"/>
                <a:gd name="T4" fmla="*/ 96860 w 71"/>
                <a:gd name="T5" fmla="*/ 8508 h 153"/>
                <a:gd name="T6" fmla="*/ 120650 w 71"/>
                <a:gd name="T7" fmla="*/ 245035 h 153"/>
                <a:gd name="T8" fmla="*/ 103657 w 71"/>
                <a:gd name="T9" fmla="*/ 260350 h 153"/>
                <a:gd name="T10" fmla="*/ 39084 w 71"/>
                <a:gd name="T11" fmla="*/ 260350 h 153"/>
                <a:gd name="T12" fmla="*/ 22091 w 71"/>
                <a:gd name="T13" fmla="*/ 245035 h 153"/>
                <a:gd name="T14" fmla="*/ 1699 w 71"/>
                <a:gd name="T15" fmla="*/ 17016 h 153"/>
                <a:gd name="T16" fmla="*/ 16993 w 71"/>
                <a:gd name="T17" fmla="*/ 1702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 h="153">
                  <a:moveTo>
                    <a:pt x="10" y="1"/>
                  </a:moveTo>
                  <a:cubicBezTo>
                    <a:pt x="49" y="1"/>
                    <a:pt x="49" y="1"/>
                    <a:pt x="49" y="1"/>
                  </a:cubicBezTo>
                  <a:cubicBezTo>
                    <a:pt x="54" y="1"/>
                    <a:pt x="56" y="0"/>
                    <a:pt x="57" y="5"/>
                  </a:cubicBezTo>
                  <a:cubicBezTo>
                    <a:pt x="71" y="144"/>
                    <a:pt x="71" y="144"/>
                    <a:pt x="71" y="144"/>
                  </a:cubicBezTo>
                  <a:cubicBezTo>
                    <a:pt x="71" y="149"/>
                    <a:pt x="66" y="153"/>
                    <a:pt x="61" y="153"/>
                  </a:cubicBezTo>
                  <a:cubicBezTo>
                    <a:pt x="23" y="153"/>
                    <a:pt x="23" y="153"/>
                    <a:pt x="23" y="153"/>
                  </a:cubicBezTo>
                  <a:cubicBezTo>
                    <a:pt x="18" y="153"/>
                    <a:pt x="14" y="149"/>
                    <a:pt x="13" y="144"/>
                  </a:cubicBezTo>
                  <a:cubicBezTo>
                    <a:pt x="1" y="10"/>
                    <a:pt x="1" y="10"/>
                    <a:pt x="1" y="10"/>
                  </a:cubicBezTo>
                  <a:cubicBezTo>
                    <a:pt x="0" y="5"/>
                    <a:pt x="5" y="1"/>
                    <a:pt x="10" y="1"/>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0" name="Freeform 156"/>
            <p:cNvSpPr>
              <a:spLocks/>
            </p:cNvSpPr>
            <p:nvPr/>
          </p:nvSpPr>
          <p:spPr bwMode="auto">
            <a:xfrm>
              <a:off x="4248150" y="4160838"/>
              <a:ext cx="171450" cy="71438"/>
            </a:xfrm>
            <a:custGeom>
              <a:avLst/>
              <a:gdLst>
                <a:gd name="T0" fmla="*/ 8488 w 101"/>
                <a:gd name="T1" fmla="*/ 0 h 42"/>
                <a:gd name="T2" fmla="*/ 1698 w 101"/>
                <a:gd name="T3" fmla="*/ 32317 h 42"/>
                <a:gd name="T4" fmla="*/ 6790 w 101"/>
                <a:gd name="T5" fmla="*/ 56130 h 42"/>
                <a:gd name="T6" fmla="*/ 25463 w 101"/>
                <a:gd name="T7" fmla="*/ 57831 h 42"/>
                <a:gd name="T8" fmla="*/ 32253 w 101"/>
                <a:gd name="T9" fmla="*/ 49326 h 42"/>
                <a:gd name="T10" fmla="*/ 83179 w 101"/>
                <a:gd name="T11" fmla="*/ 64634 h 42"/>
                <a:gd name="T12" fmla="*/ 139197 w 101"/>
                <a:gd name="T13" fmla="*/ 69737 h 42"/>
                <a:gd name="T14" fmla="*/ 171450 w 101"/>
                <a:gd name="T15" fmla="*/ 56130 h 42"/>
                <a:gd name="T16" fmla="*/ 115432 w 101"/>
                <a:gd name="T17" fmla="*/ 23813 h 42"/>
                <a:gd name="T18" fmla="*/ 86574 w 101"/>
                <a:gd name="T19" fmla="*/ 0 h 42"/>
                <a:gd name="T20" fmla="*/ 79784 w 101"/>
                <a:gd name="T21" fmla="*/ 1701 h 42"/>
                <a:gd name="T22" fmla="*/ 15278 w 101"/>
                <a:gd name="T23" fmla="*/ 1701 h 42"/>
                <a:gd name="T24" fmla="*/ 8488 w 101"/>
                <a:gd name="T25" fmla="*/ 0 h 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42">
                  <a:moveTo>
                    <a:pt x="5" y="0"/>
                  </a:moveTo>
                  <a:cubicBezTo>
                    <a:pt x="3" y="7"/>
                    <a:pt x="1" y="15"/>
                    <a:pt x="1" y="19"/>
                  </a:cubicBezTo>
                  <a:cubicBezTo>
                    <a:pt x="1" y="27"/>
                    <a:pt x="0" y="32"/>
                    <a:pt x="4" y="33"/>
                  </a:cubicBezTo>
                  <a:cubicBezTo>
                    <a:pt x="15" y="34"/>
                    <a:pt x="15" y="34"/>
                    <a:pt x="15" y="34"/>
                  </a:cubicBezTo>
                  <a:cubicBezTo>
                    <a:pt x="17" y="34"/>
                    <a:pt x="19" y="32"/>
                    <a:pt x="19" y="29"/>
                  </a:cubicBezTo>
                  <a:cubicBezTo>
                    <a:pt x="25" y="28"/>
                    <a:pt x="35" y="36"/>
                    <a:pt x="49" y="38"/>
                  </a:cubicBezTo>
                  <a:cubicBezTo>
                    <a:pt x="82" y="41"/>
                    <a:pt x="82" y="41"/>
                    <a:pt x="82" y="41"/>
                  </a:cubicBezTo>
                  <a:cubicBezTo>
                    <a:pt x="88" y="42"/>
                    <a:pt x="100" y="41"/>
                    <a:pt x="101" y="33"/>
                  </a:cubicBezTo>
                  <a:cubicBezTo>
                    <a:pt x="101" y="25"/>
                    <a:pt x="81" y="20"/>
                    <a:pt x="68" y="14"/>
                  </a:cubicBezTo>
                  <a:cubicBezTo>
                    <a:pt x="62" y="11"/>
                    <a:pt x="56" y="6"/>
                    <a:pt x="51" y="0"/>
                  </a:cubicBezTo>
                  <a:cubicBezTo>
                    <a:pt x="50" y="1"/>
                    <a:pt x="48" y="1"/>
                    <a:pt x="47" y="1"/>
                  </a:cubicBezTo>
                  <a:cubicBezTo>
                    <a:pt x="9" y="1"/>
                    <a:pt x="9" y="1"/>
                    <a:pt x="9" y="1"/>
                  </a:cubicBezTo>
                  <a:cubicBezTo>
                    <a:pt x="8" y="1"/>
                    <a:pt x="6" y="1"/>
                    <a:pt x="5"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1" name="Freeform 157"/>
            <p:cNvSpPr>
              <a:spLocks/>
            </p:cNvSpPr>
            <p:nvPr/>
          </p:nvSpPr>
          <p:spPr bwMode="auto">
            <a:xfrm>
              <a:off x="3859213" y="3960813"/>
              <a:ext cx="334963" cy="73025"/>
            </a:xfrm>
            <a:custGeom>
              <a:avLst/>
              <a:gdLst>
                <a:gd name="T0" fmla="*/ 37598 w 196"/>
                <a:gd name="T1" fmla="*/ 0 h 43"/>
                <a:gd name="T2" fmla="*/ 299074 w 196"/>
                <a:gd name="T3" fmla="*/ 0 h 43"/>
                <a:gd name="T4" fmla="*/ 334963 w 196"/>
                <a:gd name="T5" fmla="*/ 35663 h 43"/>
                <a:gd name="T6" fmla="*/ 334963 w 196"/>
                <a:gd name="T7" fmla="*/ 35663 h 43"/>
                <a:gd name="T8" fmla="*/ 299074 w 196"/>
                <a:gd name="T9" fmla="*/ 73025 h 43"/>
                <a:gd name="T10" fmla="*/ 37598 w 196"/>
                <a:gd name="T11" fmla="*/ 73025 h 43"/>
                <a:gd name="T12" fmla="*/ 0 w 196"/>
                <a:gd name="T13" fmla="*/ 35663 h 43"/>
                <a:gd name="T14" fmla="*/ 0 w 196"/>
                <a:gd name="T15" fmla="*/ 35663 h 43"/>
                <a:gd name="T16" fmla="*/ 37598 w 196"/>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6" h="43">
                  <a:moveTo>
                    <a:pt x="22" y="0"/>
                  </a:moveTo>
                  <a:cubicBezTo>
                    <a:pt x="175" y="0"/>
                    <a:pt x="175" y="0"/>
                    <a:pt x="175" y="0"/>
                  </a:cubicBezTo>
                  <a:cubicBezTo>
                    <a:pt x="187" y="0"/>
                    <a:pt x="196" y="10"/>
                    <a:pt x="196" y="21"/>
                  </a:cubicBezTo>
                  <a:cubicBezTo>
                    <a:pt x="196" y="21"/>
                    <a:pt x="196" y="21"/>
                    <a:pt x="196" y="21"/>
                  </a:cubicBezTo>
                  <a:cubicBezTo>
                    <a:pt x="196" y="33"/>
                    <a:pt x="187" y="43"/>
                    <a:pt x="175" y="43"/>
                  </a:cubicBezTo>
                  <a:cubicBezTo>
                    <a:pt x="22" y="43"/>
                    <a:pt x="22" y="43"/>
                    <a:pt x="22" y="43"/>
                  </a:cubicBezTo>
                  <a:cubicBezTo>
                    <a:pt x="10" y="43"/>
                    <a:pt x="0" y="33"/>
                    <a:pt x="0" y="21"/>
                  </a:cubicBezTo>
                  <a:cubicBezTo>
                    <a:pt x="0" y="21"/>
                    <a:pt x="0" y="21"/>
                    <a:pt x="0" y="21"/>
                  </a:cubicBezTo>
                  <a:cubicBezTo>
                    <a:pt x="0" y="10"/>
                    <a:pt x="10" y="0"/>
                    <a:pt x="22"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2" name="Freeform 158"/>
            <p:cNvSpPr>
              <a:spLocks/>
            </p:cNvSpPr>
            <p:nvPr/>
          </p:nvSpPr>
          <p:spPr bwMode="auto">
            <a:xfrm>
              <a:off x="3859213" y="3665538"/>
              <a:ext cx="74613" cy="368300"/>
            </a:xfrm>
            <a:custGeom>
              <a:avLst/>
              <a:gdLst>
                <a:gd name="T0" fmla="*/ 0 w 43"/>
                <a:gd name="T1" fmla="*/ 330788 h 216"/>
                <a:gd name="T2" fmla="*/ 0 w 43"/>
                <a:gd name="T3" fmla="*/ 35807 h 216"/>
                <a:gd name="T4" fmla="*/ 38174 w 43"/>
                <a:gd name="T5" fmla="*/ 0 h 216"/>
                <a:gd name="T6" fmla="*/ 38174 w 43"/>
                <a:gd name="T7" fmla="*/ 0 h 216"/>
                <a:gd name="T8" fmla="*/ 74613 w 43"/>
                <a:gd name="T9" fmla="*/ 35807 h 216"/>
                <a:gd name="T10" fmla="*/ 74613 w 43"/>
                <a:gd name="T11" fmla="*/ 330788 h 216"/>
                <a:gd name="T12" fmla="*/ 38174 w 43"/>
                <a:gd name="T13" fmla="*/ 368300 h 216"/>
                <a:gd name="T14" fmla="*/ 38174 w 43"/>
                <a:gd name="T15" fmla="*/ 368300 h 216"/>
                <a:gd name="T16" fmla="*/ 0 w 43"/>
                <a:gd name="T17" fmla="*/ 33078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 h="216">
                  <a:moveTo>
                    <a:pt x="0" y="194"/>
                  </a:moveTo>
                  <a:cubicBezTo>
                    <a:pt x="0" y="21"/>
                    <a:pt x="0" y="21"/>
                    <a:pt x="0" y="21"/>
                  </a:cubicBezTo>
                  <a:cubicBezTo>
                    <a:pt x="0" y="10"/>
                    <a:pt x="10" y="0"/>
                    <a:pt x="22" y="0"/>
                  </a:cubicBezTo>
                  <a:cubicBezTo>
                    <a:pt x="22" y="0"/>
                    <a:pt x="22" y="0"/>
                    <a:pt x="22" y="0"/>
                  </a:cubicBezTo>
                  <a:cubicBezTo>
                    <a:pt x="33" y="0"/>
                    <a:pt x="43" y="10"/>
                    <a:pt x="43" y="21"/>
                  </a:cubicBezTo>
                  <a:cubicBezTo>
                    <a:pt x="43" y="194"/>
                    <a:pt x="43" y="194"/>
                    <a:pt x="43" y="194"/>
                  </a:cubicBezTo>
                  <a:cubicBezTo>
                    <a:pt x="43" y="206"/>
                    <a:pt x="33" y="216"/>
                    <a:pt x="22" y="216"/>
                  </a:cubicBezTo>
                  <a:cubicBezTo>
                    <a:pt x="22" y="216"/>
                    <a:pt x="22" y="216"/>
                    <a:pt x="22" y="216"/>
                  </a:cubicBezTo>
                  <a:cubicBezTo>
                    <a:pt x="10" y="216"/>
                    <a:pt x="0" y="206"/>
                    <a:pt x="0" y="194"/>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3" name="Rectangle 159"/>
            <p:cNvSpPr>
              <a:spLocks noChangeArrowheads="1"/>
            </p:cNvSpPr>
            <p:nvPr/>
          </p:nvSpPr>
          <p:spPr bwMode="auto">
            <a:xfrm>
              <a:off x="4014788" y="3994150"/>
              <a:ext cx="25400" cy="204788"/>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264" name="Freeform 160"/>
            <p:cNvSpPr>
              <a:spLocks/>
            </p:cNvSpPr>
            <p:nvPr/>
          </p:nvSpPr>
          <p:spPr bwMode="auto">
            <a:xfrm>
              <a:off x="3916363" y="4175125"/>
              <a:ext cx="223838" cy="66675"/>
            </a:xfrm>
            <a:custGeom>
              <a:avLst/>
              <a:gdLst>
                <a:gd name="T0" fmla="*/ 0 w 131"/>
                <a:gd name="T1" fmla="*/ 66675 h 39"/>
                <a:gd name="T2" fmla="*/ 39300 w 131"/>
                <a:gd name="T3" fmla="*/ 23935 h 39"/>
                <a:gd name="T4" fmla="*/ 111065 w 131"/>
                <a:gd name="T5" fmla="*/ 0 h 39"/>
                <a:gd name="T6" fmla="*/ 184538 w 131"/>
                <a:gd name="T7" fmla="*/ 23935 h 39"/>
                <a:gd name="T8" fmla="*/ 223838 w 131"/>
                <a:gd name="T9" fmla="*/ 66675 h 39"/>
                <a:gd name="T10" fmla="*/ 196499 w 131"/>
                <a:gd name="T11" fmla="*/ 66675 h 39"/>
                <a:gd name="T12" fmla="*/ 170869 w 131"/>
                <a:gd name="T13" fmla="*/ 42740 h 39"/>
                <a:gd name="T14" fmla="*/ 111065 w 131"/>
                <a:gd name="T15" fmla="*/ 23935 h 39"/>
                <a:gd name="T16" fmla="*/ 52969 w 131"/>
                <a:gd name="T17" fmla="*/ 42740 h 39"/>
                <a:gd name="T18" fmla="*/ 27339 w 131"/>
                <a:gd name="T19" fmla="*/ 66675 h 39"/>
                <a:gd name="T20" fmla="*/ 0 w 131"/>
                <a:gd name="T21" fmla="*/ 66675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1" h="39">
                  <a:moveTo>
                    <a:pt x="0" y="39"/>
                  </a:moveTo>
                  <a:cubicBezTo>
                    <a:pt x="6" y="29"/>
                    <a:pt x="13" y="20"/>
                    <a:pt x="23" y="14"/>
                  </a:cubicBezTo>
                  <a:cubicBezTo>
                    <a:pt x="35" y="5"/>
                    <a:pt x="50" y="0"/>
                    <a:pt x="65" y="0"/>
                  </a:cubicBezTo>
                  <a:cubicBezTo>
                    <a:pt x="81" y="0"/>
                    <a:pt x="96" y="5"/>
                    <a:pt x="108" y="14"/>
                  </a:cubicBezTo>
                  <a:cubicBezTo>
                    <a:pt x="117" y="20"/>
                    <a:pt x="125" y="29"/>
                    <a:pt x="131" y="39"/>
                  </a:cubicBezTo>
                  <a:cubicBezTo>
                    <a:pt x="115" y="39"/>
                    <a:pt x="115" y="39"/>
                    <a:pt x="115" y="39"/>
                  </a:cubicBezTo>
                  <a:cubicBezTo>
                    <a:pt x="111" y="33"/>
                    <a:pt x="106" y="29"/>
                    <a:pt x="100" y="25"/>
                  </a:cubicBezTo>
                  <a:cubicBezTo>
                    <a:pt x="90" y="18"/>
                    <a:pt x="78" y="14"/>
                    <a:pt x="65" y="14"/>
                  </a:cubicBezTo>
                  <a:cubicBezTo>
                    <a:pt x="52" y="14"/>
                    <a:pt x="40" y="18"/>
                    <a:pt x="31" y="25"/>
                  </a:cubicBezTo>
                  <a:cubicBezTo>
                    <a:pt x="25" y="29"/>
                    <a:pt x="20" y="33"/>
                    <a:pt x="16" y="39"/>
                  </a:cubicBezTo>
                  <a:lnTo>
                    <a:pt x="0" y="39"/>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5" name="Freeform 161"/>
            <p:cNvSpPr>
              <a:spLocks/>
            </p:cNvSpPr>
            <p:nvPr/>
          </p:nvSpPr>
          <p:spPr bwMode="auto">
            <a:xfrm>
              <a:off x="4032250" y="3498850"/>
              <a:ext cx="82550" cy="95250"/>
            </a:xfrm>
            <a:custGeom>
              <a:avLst/>
              <a:gdLst>
                <a:gd name="T0" fmla="*/ 0 w 52"/>
                <a:gd name="T1" fmla="*/ 30163 h 60"/>
                <a:gd name="T2" fmla="*/ 6350 w 52"/>
                <a:gd name="T3" fmla="*/ 0 h 60"/>
                <a:gd name="T4" fmla="*/ 82550 w 52"/>
                <a:gd name="T5" fmla="*/ 77788 h 60"/>
                <a:gd name="T6" fmla="*/ 80963 w 52"/>
                <a:gd name="T7" fmla="*/ 95250 h 60"/>
                <a:gd name="T8" fmla="*/ 0 w 52"/>
                <a:gd name="T9" fmla="*/ 30163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60">
                  <a:moveTo>
                    <a:pt x="0" y="19"/>
                  </a:moveTo>
                  <a:lnTo>
                    <a:pt x="4" y="0"/>
                  </a:lnTo>
                  <a:lnTo>
                    <a:pt x="52" y="49"/>
                  </a:lnTo>
                  <a:lnTo>
                    <a:pt x="51" y="60"/>
                  </a:lnTo>
                  <a:lnTo>
                    <a:pt x="0" y="19"/>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6" name="Freeform 162"/>
            <p:cNvSpPr>
              <a:spLocks/>
            </p:cNvSpPr>
            <p:nvPr/>
          </p:nvSpPr>
          <p:spPr bwMode="auto">
            <a:xfrm>
              <a:off x="4827588" y="3849688"/>
              <a:ext cx="403225" cy="98425"/>
            </a:xfrm>
            <a:custGeom>
              <a:avLst/>
              <a:gdLst>
                <a:gd name="T0" fmla="*/ 386139 w 236"/>
                <a:gd name="T1" fmla="*/ 0 h 57"/>
                <a:gd name="T2" fmla="*/ 70052 w 236"/>
                <a:gd name="T3" fmla="*/ 0 h 57"/>
                <a:gd name="T4" fmla="*/ 70052 w 236"/>
                <a:gd name="T5" fmla="*/ 98425 h 57"/>
                <a:gd name="T6" fmla="*/ 307544 w 236"/>
                <a:gd name="T7" fmla="*/ 98425 h 57"/>
                <a:gd name="T8" fmla="*/ 386139 w 23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6" h="57">
                  <a:moveTo>
                    <a:pt x="226" y="0"/>
                  </a:moveTo>
                  <a:cubicBezTo>
                    <a:pt x="41" y="0"/>
                    <a:pt x="41" y="0"/>
                    <a:pt x="41" y="0"/>
                  </a:cubicBezTo>
                  <a:cubicBezTo>
                    <a:pt x="0" y="0"/>
                    <a:pt x="5" y="57"/>
                    <a:pt x="41" y="57"/>
                  </a:cubicBezTo>
                  <a:cubicBezTo>
                    <a:pt x="180" y="57"/>
                    <a:pt x="180" y="57"/>
                    <a:pt x="180" y="57"/>
                  </a:cubicBezTo>
                  <a:cubicBezTo>
                    <a:pt x="228" y="57"/>
                    <a:pt x="236" y="27"/>
                    <a:pt x="226"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7" name="Freeform 163"/>
            <p:cNvSpPr>
              <a:spLocks/>
            </p:cNvSpPr>
            <p:nvPr/>
          </p:nvSpPr>
          <p:spPr bwMode="auto">
            <a:xfrm>
              <a:off x="5049838" y="3462338"/>
              <a:ext cx="82550" cy="119063"/>
            </a:xfrm>
            <a:custGeom>
              <a:avLst/>
              <a:gdLst>
                <a:gd name="T0" fmla="*/ 58738 w 52"/>
                <a:gd name="T1" fmla="*/ 0 h 75"/>
                <a:gd name="T2" fmla="*/ 0 w 52"/>
                <a:gd name="T3" fmla="*/ 17463 h 75"/>
                <a:gd name="T4" fmla="*/ 14288 w 52"/>
                <a:gd name="T5" fmla="*/ 119063 h 75"/>
                <a:gd name="T6" fmla="*/ 82550 w 52"/>
                <a:gd name="T7" fmla="*/ 100013 h 75"/>
                <a:gd name="T8" fmla="*/ 58738 w 52"/>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75">
                  <a:moveTo>
                    <a:pt x="37" y="0"/>
                  </a:moveTo>
                  <a:lnTo>
                    <a:pt x="0" y="11"/>
                  </a:lnTo>
                  <a:lnTo>
                    <a:pt x="9" y="75"/>
                  </a:lnTo>
                  <a:lnTo>
                    <a:pt x="52" y="63"/>
                  </a:lnTo>
                  <a:lnTo>
                    <a:pt x="37" y="0"/>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8" name="Freeform 164"/>
            <p:cNvSpPr>
              <a:spLocks/>
            </p:cNvSpPr>
            <p:nvPr/>
          </p:nvSpPr>
          <p:spPr bwMode="auto">
            <a:xfrm>
              <a:off x="5057775" y="3511550"/>
              <a:ext cx="163513" cy="373063"/>
            </a:xfrm>
            <a:custGeom>
              <a:avLst/>
              <a:gdLst>
                <a:gd name="T0" fmla="*/ 0 w 96"/>
                <a:gd name="T1" fmla="*/ 73586 h 218"/>
                <a:gd name="T2" fmla="*/ 20439 w 96"/>
                <a:gd name="T3" fmla="*/ 338837 h 218"/>
                <a:gd name="T4" fmla="*/ 163513 w 96"/>
                <a:gd name="T5" fmla="*/ 373063 h 218"/>
                <a:gd name="T6" fmla="*/ 74943 w 96"/>
                <a:gd name="T7" fmla="*/ 0 h 218"/>
                <a:gd name="T8" fmla="*/ 0 w 96"/>
                <a:gd name="T9" fmla="*/ 73586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218">
                  <a:moveTo>
                    <a:pt x="0" y="43"/>
                  </a:moveTo>
                  <a:cubicBezTo>
                    <a:pt x="12" y="198"/>
                    <a:pt x="12" y="198"/>
                    <a:pt x="12" y="198"/>
                  </a:cubicBezTo>
                  <a:cubicBezTo>
                    <a:pt x="43" y="198"/>
                    <a:pt x="66" y="207"/>
                    <a:pt x="96" y="218"/>
                  </a:cubicBezTo>
                  <a:cubicBezTo>
                    <a:pt x="93" y="143"/>
                    <a:pt x="76" y="64"/>
                    <a:pt x="44" y="0"/>
                  </a:cubicBezTo>
                  <a:cubicBezTo>
                    <a:pt x="31" y="16"/>
                    <a:pt x="9" y="44"/>
                    <a:pt x="0" y="43"/>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9" name="Freeform 165"/>
            <p:cNvSpPr>
              <a:spLocks/>
            </p:cNvSpPr>
            <p:nvPr/>
          </p:nvSpPr>
          <p:spPr bwMode="auto">
            <a:xfrm>
              <a:off x="4768850" y="3659188"/>
              <a:ext cx="57150" cy="25400"/>
            </a:xfrm>
            <a:custGeom>
              <a:avLst/>
              <a:gdLst>
                <a:gd name="T0" fmla="*/ 1681 w 34"/>
                <a:gd name="T1" fmla="*/ 0 h 15"/>
                <a:gd name="T2" fmla="*/ 36979 w 34"/>
                <a:gd name="T3" fmla="*/ 6773 h 15"/>
                <a:gd name="T4" fmla="*/ 57150 w 34"/>
                <a:gd name="T5" fmla="*/ 20320 h 15"/>
                <a:gd name="T6" fmla="*/ 38660 w 34"/>
                <a:gd name="T7" fmla="*/ 25400 h 15"/>
                <a:gd name="T8" fmla="*/ 13447 w 34"/>
                <a:gd name="T9" fmla="*/ 18627 h 15"/>
                <a:gd name="T10" fmla="*/ 1681 w 34"/>
                <a:gd name="T11" fmla="*/ 0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 h="15">
                  <a:moveTo>
                    <a:pt x="1" y="0"/>
                  </a:moveTo>
                  <a:cubicBezTo>
                    <a:pt x="22" y="4"/>
                    <a:pt x="22" y="4"/>
                    <a:pt x="22" y="4"/>
                  </a:cubicBezTo>
                  <a:cubicBezTo>
                    <a:pt x="25" y="5"/>
                    <a:pt x="34" y="10"/>
                    <a:pt x="34" y="12"/>
                  </a:cubicBezTo>
                  <a:cubicBezTo>
                    <a:pt x="34" y="15"/>
                    <a:pt x="25" y="15"/>
                    <a:pt x="23" y="15"/>
                  </a:cubicBezTo>
                  <a:cubicBezTo>
                    <a:pt x="8" y="11"/>
                    <a:pt x="8" y="11"/>
                    <a:pt x="8" y="11"/>
                  </a:cubicBezTo>
                  <a:cubicBezTo>
                    <a:pt x="0" y="9"/>
                    <a:pt x="0" y="3"/>
                    <a:pt x="1"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0" name="Freeform 166"/>
            <p:cNvSpPr>
              <a:spLocks/>
            </p:cNvSpPr>
            <p:nvPr/>
          </p:nvSpPr>
          <p:spPr bwMode="auto">
            <a:xfrm>
              <a:off x="4749800" y="3671888"/>
              <a:ext cx="104775" cy="61913"/>
            </a:xfrm>
            <a:custGeom>
              <a:avLst/>
              <a:gdLst>
                <a:gd name="T0" fmla="*/ 12023 w 61"/>
                <a:gd name="T1" fmla="*/ 17198 h 36"/>
                <a:gd name="T2" fmla="*/ 12023 w 61"/>
                <a:gd name="T3" fmla="*/ 17198 h 36"/>
                <a:gd name="T4" fmla="*/ 17176 w 61"/>
                <a:gd name="T5" fmla="*/ 32676 h 36"/>
                <a:gd name="T6" fmla="*/ 18894 w 61"/>
                <a:gd name="T7" fmla="*/ 46435 h 36"/>
                <a:gd name="T8" fmla="*/ 25764 w 61"/>
                <a:gd name="T9" fmla="*/ 61913 h 36"/>
                <a:gd name="T10" fmla="*/ 61834 w 61"/>
                <a:gd name="T11" fmla="*/ 61913 h 36"/>
                <a:gd name="T12" fmla="*/ 89316 w 61"/>
                <a:gd name="T13" fmla="*/ 51594 h 36"/>
                <a:gd name="T14" fmla="*/ 85881 w 61"/>
                <a:gd name="T15" fmla="*/ 10319 h 36"/>
                <a:gd name="T16" fmla="*/ 68705 w 61"/>
                <a:gd name="T17" fmla="*/ 1720 h 36"/>
                <a:gd name="T18" fmla="*/ 13741 w 61"/>
                <a:gd name="T19" fmla="*/ 0 h 36"/>
                <a:gd name="T20" fmla="*/ 12023 w 61"/>
                <a:gd name="T21" fmla="*/ 17198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36">
                  <a:moveTo>
                    <a:pt x="7" y="10"/>
                  </a:moveTo>
                  <a:cubicBezTo>
                    <a:pt x="7" y="10"/>
                    <a:pt x="7" y="10"/>
                    <a:pt x="7" y="10"/>
                  </a:cubicBezTo>
                  <a:cubicBezTo>
                    <a:pt x="3" y="12"/>
                    <a:pt x="5" y="18"/>
                    <a:pt x="10" y="19"/>
                  </a:cubicBezTo>
                  <a:cubicBezTo>
                    <a:pt x="6" y="21"/>
                    <a:pt x="7" y="26"/>
                    <a:pt x="11" y="27"/>
                  </a:cubicBezTo>
                  <a:cubicBezTo>
                    <a:pt x="8" y="30"/>
                    <a:pt x="10" y="36"/>
                    <a:pt x="15" y="36"/>
                  </a:cubicBezTo>
                  <a:cubicBezTo>
                    <a:pt x="36" y="36"/>
                    <a:pt x="36" y="36"/>
                    <a:pt x="36" y="36"/>
                  </a:cubicBezTo>
                  <a:cubicBezTo>
                    <a:pt x="41" y="36"/>
                    <a:pt x="49" y="32"/>
                    <a:pt x="52" y="30"/>
                  </a:cubicBezTo>
                  <a:cubicBezTo>
                    <a:pt x="61" y="22"/>
                    <a:pt x="55" y="9"/>
                    <a:pt x="50" y="6"/>
                  </a:cubicBezTo>
                  <a:cubicBezTo>
                    <a:pt x="46" y="3"/>
                    <a:pt x="43" y="1"/>
                    <a:pt x="40" y="1"/>
                  </a:cubicBezTo>
                  <a:cubicBezTo>
                    <a:pt x="8" y="0"/>
                    <a:pt x="8" y="0"/>
                    <a:pt x="8" y="0"/>
                  </a:cubicBezTo>
                  <a:cubicBezTo>
                    <a:pt x="0" y="0"/>
                    <a:pt x="1" y="10"/>
                    <a:pt x="7" y="1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1" name="Freeform 167"/>
            <p:cNvSpPr>
              <a:spLocks noEditPoints="1"/>
            </p:cNvSpPr>
            <p:nvPr/>
          </p:nvSpPr>
          <p:spPr bwMode="auto">
            <a:xfrm>
              <a:off x="4759325" y="3689350"/>
              <a:ext cx="20638" cy="30163"/>
            </a:xfrm>
            <a:custGeom>
              <a:avLst/>
              <a:gdLst>
                <a:gd name="T0" fmla="*/ 20638 w 12"/>
                <a:gd name="T1" fmla="*/ 30163 h 18"/>
                <a:gd name="T2" fmla="*/ 8599 w 12"/>
                <a:gd name="T3" fmla="*/ 30163 h 18"/>
                <a:gd name="T4" fmla="*/ 8599 w 12"/>
                <a:gd name="T5" fmla="*/ 28487 h 18"/>
                <a:gd name="T6" fmla="*/ 6879 w 12"/>
                <a:gd name="T7" fmla="*/ 28487 h 18"/>
                <a:gd name="T8" fmla="*/ 20638 w 12"/>
                <a:gd name="T9" fmla="*/ 30163 h 18"/>
                <a:gd name="T10" fmla="*/ 1720 w 12"/>
                <a:gd name="T11" fmla="*/ 0 h 18"/>
                <a:gd name="T12" fmla="*/ 0 w 12"/>
                <a:gd name="T13" fmla="*/ 1676 h 18"/>
                <a:gd name="T14" fmla="*/ 18918 w 12"/>
                <a:gd name="T15" fmla="*/ 0 h 18"/>
                <a:gd name="T16" fmla="*/ 1720 w 12"/>
                <a:gd name="T17" fmla="*/ 0 h 18"/>
                <a:gd name="T18" fmla="*/ 1720 w 12"/>
                <a:gd name="T19" fmla="*/ 0 h 18"/>
                <a:gd name="T20" fmla="*/ 3440 w 12"/>
                <a:gd name="T21" fmla="*/ 13406 h 18"/>
                <a:gd name="T22" fmla="*/ 6879 w 12"/>
                <a:gd name="T23" fmla="*/ 15082 h 18"/>
                <a:gd name="T24" fmla="*/ 5160 w 12"/>
                <a:gd name="T25" fmla="*/ 15082 h 18"/>
                <a:gd name="T26" fmla="*/ 20638 w 12"/>
                <a:gd name="T27" fmla="*/ 15082 h 18"/>
                <a:gd name="T28" fmla="*/ 3440 w 12"/>
                <a:gd name="T29" fmla="*/ 13406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 h="18">
                  <a:moveTo>
                    <a:pt x="12" y="18"/>
                  </a:moveTo>
                  <a:cubicBezTo>
                    <a:pt x="12" y="18"/>
                    <a:pt x="8" y="18"/>
                    <a:pt x="5" y="18"/>
                  </a:cubicBezTo>
                  <a:cubicBezTo>
                    <a:pt x="5" y="18"/>
                    <a:pt x="5" y="18"/>
                    <a:pt x="5" y="17"/>
                  </a:cubicBezTo>
                  <a:cubicBezTo>
                    <a:pt x="5" y="17"/>
                    <a:pt x="4" y="17"/>
                    <a:pt x="4" y="17"/>
                  </a:cubicBezTo>
                  <a:cubicBezTo>
                    <a:pt x="8" y="17"/>
                    <a:pt x="12" y="18"/>
                    <a:pt x="12" y="18"/>
                  </a:cubicBezTo>
                  <a:close/>
                  <a:moveTo>
                    <a:pt x="1" y="0"/>
                  </a:moveTo>
                  <a:cubicBezTo>
                    <a:pt x="0" y="0"/>
                    <a:pt x="0" y="0"/>
                    <a:pt x="0" y="1"/>
                  </a:cubicBezTo>
                  <a:cubicBezTo>
                    <a:pt x="4" y="0"/>
                    <a:pt x="11" y="0"/>
                    <a:pt x="11" y="0"/>
                  </a:cubicBezTo>
                  <a:cubicBezTo>
                    <a:pt x="11" y="0"/>
                    <a:pt x="4" y="0"/>
                    <a:pt x="1" y="0"/>
                  </a:cubicBezTo>
                  <a:cubicBezTo>
                    <a:pt x="1" y="0"/>
                    <a:pt x="1" y="0"/>
                    <a:pt x="1" y="0"/>
                  </a:cubicBezTo>
                  <a:close/>
                  <a:moveTo>
                    <a:pt x="2" y="8"/>
                  </a:moveTo>
                  <a:cubicBezTo>
                    <a:pt x="2" y="8"/>
                    <a:pt x="3" y="8"/>
                    <a:pt x="4" y="9"/>
                  </a:cubicBezTo>
                  <a:cubicBezTo>
                    <a:pt x="3" y="9"/>
                    <a:pt x="3" y="9"/>
                    <a:pt x="3" y="9"/>
                  </a:cubicBezTo>
                  <a:cubicBezTo>
                    <a:pt x="7" y="9"/>
                    <a:pt x="12" y="9"/>
                    <a:pt x="12" y="9"/>
                  </a:cubicBezTo>
                  <a:cubicBezTo>
                    <a:pt x="12" y="9"/>
                    <a:pt x="6" y="8"/>
                    <a:pt x="2" y="8"/>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272" name="Rectangle 168"/>
            <p:cNvSpPr>
              <a:spLocks noChangeArrowheads="1"/>
            </p:cNvSpPr>
            <p:nvPr/>
          </p:nvSpPr>
          <p:spPr bwMode="auto">
            <a:xfrm>
              <a:off x="4821238" y="3675063"/>
              <a:ext cx="36513" cy="571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273" name="Freeform 169"/>
            <p:cNvSpPr>
              <a:spLocks/>
            </p:cNvSpPr>
            <p:nvPr/>
          </p:nvSpPr>
          <p:spPr bwMode="auto">
            <a:xfrm>
              <a:off x="4845050" y="3527425"/>
              <a:ext cx="312738" cy="212725"/>
            </a:xfrm>
            <a:custGeom>
              <a:avLst/>
              <a:gdLst>
                <a:gd name="T0" fmla="*/ 222164 w 183"/>
                <a:gd name="T1" fmla="*/ 39141 h 125"/>
                <a:gd name="T2" fmla="*/ 141843 w 183"/>
                <a:gd name="T3" fmla="*/ 141249 h 125"/>
                <a:gd name="T4" fmla="*/ 0 w 183"/>
                <a:gd name="T5" fmla="*/ 141249 h 125"/>
                <a:gd name="T6" fmla="*/ 0 w 183"/>
                <a:gd name="T7" fmla="*/ 211023 h 125"/>
                <a:gd name="T8" fmla="*/ 152097 w 183"/>
                <a:gd name="T9" fmla="*/ 211023 h 125"/>
                <a:gd name="T10" fmla="*/ 198238 w 183"/>
                <a:gd name="T11" fmla="*/ 183794 h 125"/>
                <a:gd name="T12" fmla="*/ 280268 w 183"/>
                <a:gd name="T13" fmla="*/ 88494 h 125"/>
                <a:gd name="T14" fmla="*/ 222164 w 183"/>
                <a:gd name="T15" fmla="*/ 39141 h 1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3" h="125">
                  <a:moveTo>
                    <a:pt x="130" y="23"/>
                  </a:moveTo>
                  <a:cubicBezTo>
                    <a:pt x="83" y="83"/>
                    <a:pt x="83" y="83"/>
                    <a:pt x="83" y="83"/>
                  </a:cubicBezTo>
                  <a:cubicBezTo>
                    <a:pt x="0" y="83"/>
                    <a:pt x="0" y="83"/>
                    <a:pt x="0" y="83"/>
                  </a:cubicBezTo>
                  <a:cubicBezTo>
                    <a:pt x="0" y="124"/>
                    <a:pt x="0" y="124"/>
                    <a:pt x="0" y="124"/>
                  </a:cubicBezTo>
                  <a:cubicBezTo>
                    <a:pt x="89" y="124"/>
                    <a:pt x="89" y="124"/>
                    <a:pt x="89" y="124"/>
                  </a:cubicBezTo>
                  <a:cubicBezTo>
                    <a:pt x="104" y="125"/>
                    <a:pt x="112" y="113"/>
                    <a:pt x="116" y="108"/>
                  </a:cubicBezTo>
                  <a:cubicBezTo>
                    <a:pt x="164" y="52"/>
                    <a:pt x="164" y="52"/>
                    <a:pt x="164" y="52"/>
                  </a:cubicBezTo>
                  <a:cubicBezTo>
                    <a:pt x="183" y="29"/>
                    <a:pt x="148" y="0"/>
                    <a:pt x="130" y="23"/>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4" name="Freeform 170"/>
            <p:cNvSpPr>
              <a:spLocks/>
            </p:cNvSpPr>
            <p:nvPr/>
          </p:nvSpPr>
          <p:spPr bwMode="auto">
            <a:xfrm>
              <a:off x="4824413" y="3881438"/>
              <a:ext cx="120650" cy="263525"/>
            </a:xfrm>
            <a:custGeom>
              <a:avLst/>
              <a:gdLst>
                <a:gd name="T0" fmla="*/ 103414 w 70"/>
                <a:gd name="T1" fmla="*/ 5100 h 155"/>
                <a:gd name="T2" fmla="*/ 37919 w 70"/>
                <a:gd name="T3" fmla="*/ 5100 h 155"/>
                <a:gd name="T4" fmla="*/ 24130 w 70"/>
                <a:gd name="T5" fmla="*/ 8501 h 155"/>
                <a:gd name="T6" fmla="*/ 0 w 70"/>
                <a:gd name="T7" fmla="*/ 248224 h 155"/>
                <a:gd name="T8" fmla="*/ 17236 w 70"/>
                <a:gd name="T9" fmla="*/ 263525 h 155"/>
                <a:gd name="T10" fmla="*/ 82731 w 70"/>
                <a:gd name="T11" fmla="*/ 263525 h 155"/>
                <a:gd name="T12" fmla="*/ 98244 w 70"/>
                <a:gd name="T13" fmla="*/ 248224 h 155"/>
                <a:gd name="T14" fmla="*/ 120650 w 70"/>
                <a:gd name="T15" fmla="*/ 20402 h 155"/>
                <a:gd name="T16" fmla="*/ 103414 w 70"/>
                <a:gd name="T17" fmla="*/ 5100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 h="155">
                  <a:moveTo>
                    <a:pt x="60" y="3"/>
                  </a:moveTo>
                  <a:cubicBezTo>
                    <a:pt x="22" y="3"/>
                    <a:pt x="22" y="3"/>
                    <a:pt x="22" y="3"/>
                  </a:cubicBezTo>
                  <a:cubicBezTo>
                    <a:pt x="17" y="3"/>
                    <a:pt x="15" y="0"/>
                    <a:pt x="14" y="5"/>
                  </a:cubicBezTo>
                  <a:cubicBezTo>
                    <a:pt x="0" y="146"/>
                    <a:pt x="0" y="146"/>
                    <a:pt x="0" y="146"/>
                  </a:cubicBezTo>
                  <a:cubicBezTo>
                    <a:pt x="0" y="151"/>
                    <a:pt x="4" y="155"/>
                    <a:pt x="10" y="155"/>
                  </a:cubicBezTo>
                  <a:cubicBezTo>
                    <a:pt x="48" y="155"/>
                    <a:pt x="48" y="155"/>
                    <a:pt x="48" y="155"/>
                  </a:cubicBezTo>
                  <a:cubicBezTo>
                    <a:pt x="53" y="155"/>
                    <a:pt x="57" y="151"/>
                    <a:pt x="57" y="146"/>
                  </a:cubicBezTo>
                  <a:cubicBezTo>
                    <a:pt x="70" y="12"/>
                    <a:pt x="70" y="12"/>
                    <a:pt x="70" y="12"/>
                  </a:cubicBezTo>
                  <a:cubicBezTo>
                    <a:pt x="70" y="7"/>
                    <a:pt x="66" y="3"/>
                    <a:pt x="60" y="3"/>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5" name="Freeform 171"/>
            <p:cNvSpPr>
              <a:spLocks/>
            </p:cNvSpPr>
            <p:nvPr/>
          </p:nvSpPr>
          <p:spPr bwMode="auto">
            <a:xfrm>
              <a:off x="4752975" y="4160838"/>
              <a:ext cx="173038" cy="79375"/>
            </a:xfrm>
            <a:custGeom>
              <a:avLst/>
              <a:gdLst>
                <a:gd name="T0" fmla="*/ 161045 w 101"/>
                <a:gd name="T1" fmla="*/ 0 h 46"/>
                <a:gd name="T2" fmla="*/ 169612 w 101"/>
                <a:gd name="T3" fmla="*/ 29334 h 46"/>
                <a:gd name="T4" fmla="*/ 167898 w 101"/>
                <a:gd name="T5" fmla="*/ 53492 h 46"/>
                <a:gd name="T6" fmla="*/ 147339 w 101"/>
                <a:gd name="T7" fmla="*/ 56943 h 46"/>
                <a:gd name="T8" fmla="*/ 140486 w 101"/>
                <a:gd name="T9" fmla="*/ 48315 h 46"/>
                <a:gd name="T10" fmla="*/ 90802 w 101"/>
                <a:gd name="T11" fmla="*/ 67296 h 46"/>
                <a:gd name="T12" fmla="*/ 34265 w 101"/>
                <a:gd name="T13" fmla="*/ 77649 h 46"/>
                <a:gd name="T14" fmla="*/ 1713 w 101"/>
                <a:gd name="T15" fmla="*/ 65571 h 46"/>
                <a:gd name="T16" fmla="*/ 54824 w 101"/>
                <a:gd name="T17" fmla="*/ 27609 h 46"/>
                <a:gd name="T18" fmla="*/ 83949 w 101"/>
                <a:gd name="T19" fmla="*/ 1726 h 46"/>
                <a:gd name="T20" fmla="*/ 89089 w 101"/>
                <a:gd name="T21" fmla="*/ 1726 h 46"/>
                <a:gd name="T22" fmla="*/ 154192 w 101"/>
                <a:gd name="T23" fmla="*/ 1726 h 46"/>
                <a:gd name="T24" fmla="*/ 161045 w 101"/>
                <a:gd name="T25" fmla="*/ 0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46">
                  <a:moveTo>
                    <a:pt x="94" y="0"/>
                  </a:moveTo>
                  <a:cubicBezTo>
                    <a:pt x="97" y="7"/>
                    <a:pt x="99" y="14"/>
                    <a:pt x="99" y="17"/>
                  </a:cubicBezTo>
                  <a:cubicBezTo>
                    <a:pt x="100" y="25"/>
                    <a:pt x="101" y="30"/>
                    <a:pt x="98" y="31"/>
                  </a:cubicBezTo>
                  <a:cubicBezTo>
                    <a:pt x="86" y="33"/>
                    <a:pt x="86" y="33"/>
                    <a:pt x="86" y="33"/>
                  </a:cubicBezTo>
                  <a:cubicBezTo>
                    <a:pt x="84" y="33"/>
                    <a:pt x="82" y="31"/>
                    <a:pt x="82" y="28"/>
                  </a:cubicBezTo>
                  <a:cubicBezTo>
                    <a:pt x="76" y="28"/>
                    <a:pt x="66" y="37"/>
                    <a:pt x="53" y="39"/>
                  </a:cubicBezTo>
                  <a:cubicBezTo>
                    <a:pt x="20" y="45"/>
                    <a:pt x="20" y="45"/>
                    <a:pt x="20" y="45"/>
                  </a:cubicBezTo>
                  <a:cubicBezTo>
                    <a:pt x="14" y="46"/>
                    <a:pt x="2" y="46"/>
                    <a:pt x="1" y="38"/>
                  </a:cubicBezTo>
                  <a:cubicBezTo>
                    <a:pt x="0" y="30"/>
                    <a:pt x="19" y="23"/>
                    <a:pt x="32" y="16"/>
                  </a:cubicBezTo>
                  <a:cubicBezTo>
                    <a:pt x="38" y="14"/>
                    <a:pt x="44" y="8"/>
                    <a:pt x="49" y="1"/>
                  </a:cubicBezTo>
                  <a:cubicBezTo>
                    <a:pt x="50" y="1"/>
                    <a:pt x="51" y="1"/>
                    <a:pt x="52" y="1"/>
                  </a:cubicBezTo>
                  <a:cubicBezTo>
                    <a:pt x="90" y="1"/>
                    <a:pt x="90" y="1"/>
                    <a:pt x="90" y="1"/>
                  </a:cubicBezTo>
                  <a:cubicBezTo>
                    <a:pt x="91" y="1"/>
                    <a:pt x="93" y="1"/>
                    <a:pt x="94"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6" name="Freeform 172"/>
            <p:cNvSpPr>
              <a:spLocks/>
            </p:cNvSpPr>
            <p:nvPr/>
          </p:nvSpPr>
          <p:spPr bwMode="auto">
            <a:xfrm>
              <a:off x="4975225" y="3960813"/>
              <a:ext cx="334963" cy="73025"/>
            </a:xfrm>
            <a:custGeom>
              <a:avLst/>
              <a:gdLst>
                <a:gd name="T0" fmla="*/ 299074 w 196"/>
                <a:gd name="T1" fmla="*/ 0 h 43"/>
                <a:gd name="T2" fmla="*/ 35889 w 196"/>
                <a:gd name="T3" fmla="*/ 0 h 43"/>
                <a:gd name="T4" fmla="*/ 0 w 196"/>
                <a:gd name="T5" fmla="*/ 35663 h 43"/>
                <a:gd name="T6" fmla="*/ 0 w 196"/>
                <a:gd name="T7" fmla="*/ 35663 h 43"/>
                <a:gd name="T8" fmla="*/ 35889 w 196"/>
                <a:gd name="T9" fmla="*/ 73025 h 43"/>
                <a:gd name="T10" fmla="*/ 299074 w 196"/>
                <a:gd name="T11" fmla="*/ 73025 h 43"/>
                <a:gd name="T12" fmla="*/ 334963 w 196"/>
                <a:gd name="T13" fmla="*/ 35663 h 43"/>
                <a:gd name="T14" fmla="*/ 334963 w 196"/>
                <a:gd name="T15" fmla="*/ 35663 h 43"/>
                <a:gd name="T16" fmla="*/ 299074 w 196"/>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6" h="43">
                  <a:moveTo>
                    <a:pt x="175" y="0"/>
                  </a:moveTo>
                  <a:cubicBezTo>
                    <a:pt x="21" y="0"/>
                    <a:pt x="21" y="0"/>
                    <a:pt x="21" y="0"/>
                  </a:cubicBezTo>
                  <a:cubicBezTo>
                    <a:pt x="10" y="0"/>
                    <a:pt x="0" y="10"/>
                    <a:pt x="0" y="21"/>
                  </a:cubicBezTo>
                  <a:cubicBezTo>
                    <a:pt x="0" y="21"/>
                    <a:pt x="0" y="21"/>
                    <a:pt x="0" y="21"/>
                  </a:cubicBezTo>
                  <a:cubicBezTo>
                    <a:pt x="0" y="33"/>
                    <a:pt x="10" y="43"/>
                    <a:pt x="21" y="43"/>
                  </a:cubicBezTo>
                  <a:cubicBezTo>
                    <a:pt x="175" y="43"/>
                    <a:pt x="175" y="43"/>
                    <a:pt x="175" y="43"/>
                  </a:cubicBezTo>
                  <a:cubicBezTo>
                    <a:pt x="187" y="43"/>
                    <a:pt x="196" y="33"/>
                    <a:pt x="196" y="21"/>
                  </a:cubicBezTo>
                  <a:cubicBezTo>
                    <a:pt x="196" y="21"/>
                    <a:pt x="196" y="21"/>
                    <a:pt x="196" y="21"/>
                  </a:cubicBezTo>
                  <a:cubicBezTo>
                    <a:pt x="196" y="10"/>
                    <a:pt x="187" y="0"/>
                    <a:pt x="175"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7" name="Freeform 173"/>
            <p:cNvSpPr>
              <a:spLocks/>
            </p:cNvSpPr>
            <p:nvPr/>
          </p:nvSpPr>
          <p:spPr bwMode="auto">
            <a:xfrm>
              <a:off x="5238750" y="3665538"/>
              <a:ext cx="71438" cy="368300"/>
            </a:xfrm>
            <a:custGeom>
              <a:avLst/>
              <a:gdLst>
                <a:gd name="T0" fmla="*/ 71438 w 42"/>
                <a:gd name="T1" fmla="*/ 330788 h 216"/>
                <a:gd name="T2" fmla="*/ 71438 w 42"/>
                <a:gd name="T3" fmla="*/ 35807 h 216"/>
                <a:gd name="T4" fmla="*/ 35719 w 42"/>
                <a:gd name="T5" fmla="*/ 0 h 216"/>
                <a:gd name="T6" fmla="*/ 35719 w 42"/>
                <a:gd name="T7" fmla="*/ 0 h 216"/>
                <a:gd name="T8" fmla="*/ 0 w 42"/>
                <a:gd name="T9" fmla="*/ 35807 h 216"/>
                <a:gd name="T10" fmla="*/ 0 w 42"/>
                <a:gd name="T11" fmla="*/ 330788 h 216"/>
                <a:gd name="T12" fmla="*/ 35719 w 42"/>
                <a:gd name="T13" fmla="*/ 368300 h 216"/>
                <a:gd name="T14" fmla="*/ 35719 w 42"/>
                <a:gd name="T15" fmla="*/ 368300 h 216"/>
                <a:gd name="T16" fmla="*/ 71438 w 42"/>
                <a:gd name="T17" fmla="*/ 33078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 h="216">
                  <a:moveTo>
                    <a:pt x="42" y="194"/>
                  </a:moveTo>
                  <a:cubicBezTo>
                    <a:pt x="42" y="21"/>
                    <a:pt x="42" y="21"/>
                    <a:pt x="42" y="21"/>
                  </a:cubicBezTo>
                  <a:cubicBezTo>
                    <a:pt x="42" y="10"/>
                    <a:pt x="33" y="0"/>
                    <a:pt x="21" y="0"/>
                  </a:cubicBezTo>
                  <a:cubicBezTo>
                    <a:pt x="21" y="0"/>
                    <a:pt x="21" y="0"/>
                    <a:pt x="21" y="0"/>
                  </a:cubicBezTo>
                  <a:cubicBezTo>
                    <a:pt x="9" y="0"/>
                    <a:pt x="0" y="10"/>
                    <a:pt x="0" y="21"/>
                  </a:cubicBezTo>
                  <a:cubicBezTo>
                    <a:pt x="0" y="194"/>
                    <a:pt x="0" y="194"/>
                    <a:pt x="0" y="194"/>
                  </a:cubicBezTo>
                  <a:cubicBezTo>
                    <a:pt x="0" y="206"/>
                    <a:pt x="9" y="216"/>
                    <a:pt x="21" y="216"/>
                  </a:cubicBezTo>
                  <a:cubicBezTo>
                    <a:pt x="21" y="216"/>
                    <a:pt x="21" y="216"/>
                    <a:pt x="21" y="216"/>
                  </a:cubicBezTo>
                  <a:cubicBezTo>
                    <a:pt x="33" y="216"/>
                    <a:pt x="42" y="206"/>
                    <a:pt x="42" y="194"/>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8" name="Rectangle 174"/>
            <p:cNvSpPr>
              <a:spLocks noChangeArrowheads="1"/>
            </p:cNvSpPr>
            <p:nvPr/>
          </p:nvSpPr>
          <p:spPr bwMode="auto">
            <a:xfrm>
              <a:off x="5130800" y="3994150"/>
              <a:ext cx="25400" cy="204788"/>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279" name="Freeform 175"/>
            <p:cNvSpPr>
              <a:spLocks/>
            </p:cNvSpPr>
            <p:nvPr/>
          </p:nvSpPr>
          <p:spPr bwMode="auto">
            <a:xfrm>
              <a:off x="5030788" y="4175125"/>
              <a:ext cx="222250" cy="66675"/>
            </a:xfrm>
            <a:custGeom>
              <a:avLst/>
              <a:gdLst>
                <a:gd name="T0" fmla="*/ 222250 w 130"/>
                <a:gd name="T1" fmla="*/ 66675 h 39"/>
                <a:gd name="T2" fmla="*/ 184638 w 130"/>
                <a:gd name="T3" fmla="*/ 23935 h 39"/>
                <a:gd name="T4" fmla="*/ 111125 w 130"/>
                <a:gd name="T5" fmla="*/ 0 h 39"/>
                <a:gd name="T6" fmla="*/ 39321 w 130"/>
                <a:gd name="T7" fmla="*/ 23935 h 39"/>
                <a:gd name="T8" fmla="*/ 0 w 130"/>
                <a:gd name="T9" fmla="*/ 66675 h 39"/>
                <a:gd name="T10" fmla="*/ 27354 w 130"/>
                <a:gd name="T11" fmla="*/ 66675 h 39"/>
                <a:gd name="T12" fmla="*/ 51288 w 130"/>
                <a:gd name="T13" fmla="*/ 42740 h 39"/>
                <a:gd name="T14" fmla="*/ 111125 w 130"/>
                <a:gd name="T15" fmla="*/ 23935 h 39"/>
                <a:gd name="T16" fmla="*/ 170962 w 130"/>
                <a:gd name="T17" fmla="*/ 42740 h 39"/>
                <a:gd name="T18" fmla="*/ 194896 w 130"/>
                <a:gd name="T19" fmla="*/ 66675 h 39"/>
                <a:gd name="T20" fmla="*/ 222250 w 130"/>
                <a:gd name="T21" fmla="*/ 66675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0" h="39">
                  <a:moveTo>
                    <a:pt x="130" y="39"/>
                  </a:moveTo>
                  <a:cubicBezTo>
                    <a:pt x="125" y="29"/>
                    <a:pt x="117" y="20"/>
                    <a:pt x="108" y="14"/>
                  </a:cubicBezTo>
                  <a:cubicBezTo>
                    <a:pt x="96" y="5"/>
                    <a:pt x="81" y="0"/>
                    <a:pt x="65" y="0"/>
                  </a:cubicBezTo>
                  <a:cubicBezTo>
                    <a:pt x="49" y="0"/>
                    <a:pt x="35" y="5"/>
                    <a:pt x="23" y="14"/>
                  </a:cubicBezTo>
                  <a:cubicBezTo>
                    <a:pt x="13" y="20"/>
                    <a:pt x="5" y="29"/>
                    <a:pt x="0" y="39"/>
                  </a:cubicBezTo>
                  <a:cubicBezTo>
                    <a:pt x="16" y="39"/>
                    <a:pt x="16" y="39"/>
                    <a:pt x="16" y="39"/>
                  </a:cubicBezTo>
                  <a:cubicBezTo>
                    <a:pt x="20" y="33"/>
                    <a:pt x="25" y="29"/>
                    <a:pt x="30" y="25"/>
                  </a:cubicBezTo>
                  <a:cubicBezTo>
                    <a:pt x="40" y="18"/>
                    <a:pt x="52" y="14"/>
                    <a:pt x="65" y="14"/>
                  </a:cubicBezTo>
                  <a:cubicBezTo>
                    <a:pt x="78" y="14"/>
                    <a:pt x="90" y="18"/>
                    <a:pt x="100" y="25"/>
                  </a:cubicBezTo>
                  <a:cubicBezTo>
                    <a:pt x="106" y="29"/>
                    <a:pt x="110" y="33"/>
                    <a:pt x="114" y="39"/>
                  </a:cubicBezTo>
                  <a:lnTo>
                    <a:pt x="130" y="39"/>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80" name="Freeform 176"/>
            <p:cNvSpPr>
              <a:spLocks/>
            </p:cNvSpPr>
            <p:nvPr/>
          </p:nvSpPr>
          <p:spPr bwMode="auto">
            <a:xfrm>
              <a:off x="5054600" y="3498850"/>
              <a:ext cx="82550" cy="95250"/>
            </a:xfrm>
            <a:custGeom>
              <a:avLst/>
              <a:gdLst>
                <a:gd name="T0" fmla="*/ 82550 w 52"/>
                <a:gd name="T1" fmla="*/ 30163 h 60"/>
                <a:gd name="T2" fmla="*/ 74613 w 52"/>
                <a:gd name="T3" fmla="*/ 0 h 60"/>
                <a:gd name="T4" fmla="*/ 0 w 52"/>
                <a:gd name="T5" fmla="*/ 82550 h 60"/>
                <a:gd name="T6" fmla="*/ 3175 w 52"/>
                <a:gd name="T7" fmla="*/ 95250 h 60"/>
                <a:gd name="T8" fmla="*/ 82550 w 52"/>
                <a:gd name="T9" fmla="*/ 30163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60">
                  <a:moveTo>
                    <a:pt x="52" y="19"/>
                  </a:moveTo>
                  <a:lnTo>
                    <a:pt x="47" y="0"/>
                  </a:lnTo>
                  <a:lnTo>
                    <a:pt x="0" y="52"/>
                  </a:lnTo>
                  <a:lnTo>
                    <a:pt x="2" y="60"/>
                  </a:lnTo>
                  <a:lnTo>
                    <a:pt x="52" y="19"/>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81" name="Freeform 177"/>
            <p:cNvSpPr>
              <a:spLocks/>
            </p:cNvSpPr>
            <p:nvPr/>
          </p:nvSpPr>
          <p:spPr bwMode="auto">
            <a:xfrm>
              <a:off x="4953000" y="3259138"/>
              <a:ext cx="207963" cy="247650"/>
            </a:xfrm>
            <a:custGeom>
              <a:avLst/>
              <a:gdLst>
                <a:gd name="T0" fmla="*/ 61366 w 122"/>
                <a:gd name="T1" fmla="*/ 237402 h 145"/>
                <a:gd name="T2" fmla="*/ 132960 w 122"/>
                <a:gd name="T3" fmla="*/ 39282 h 145"/>
                <a:gd name="T4" fmla="*/ 158529 w 122"/>
                <a:gd name="T5" fmla="*/ 203244 h 145"/>
                <a:gd name="T6" fmla="*/ 61366 w 122"/>
                <a:gd name="T7" fmla="*/ 237402 h 1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 h="145">
                  <a:moveTo>
                    <a:pt x="36" y="139"/>
                  </a:moveTo>
                  <a:cubicBezTo>
                    <a:pt x="0" y="128"/>
                    <a:pt x="3" y="0"/>
                    <a:pt x="78" y="23"/>
                  </a:cubicBezTo>
                  <a:cubicBezTo>
                    <a:pt x="122" y="36"/>
                    <a:pt x="117" y="89"/>
                    <a:pt x="93" y="119"/>
                  </a:cubicBezTo>
                  <a:cubicBezTo>
                    <a:pt x="79" y="137"/>
                    <a:pt x="53" y="145"/>
                    <a:pt x="36" y="139"/>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82" name="Freeform 178"/>
            <p:cNvSpPr>
              <a:spLocks/>
            </p:cNvSpPr>
            <p:nvPr/>
          </p:nvSpPr>
          <p:spPr bwMode="auto">
            <a:xfrm>
              <a:off x="5080000" y="3386138"/>
              <a:ext cx="33338" cy="55563"/>
            </a:xfrm>
            <a:custGeom>
              <a:avLst/>
              <a:gdLst>
                <a:gd name="T0" fmla="*/ 20003 w 20"/>
                <a:gd name="T1" fmla="*/ 1684 h 33"/>
                <a:gd name="T2" fmla="*/ 1667 w 20"/>
                <a:gd name="T3" fmla="*/ 26940 h 33"/>
                <a:gd name="T4" fmla="*/ 15002 w 20"/>
                <a:gd name="T5" fmla="*/ 55563 h 33"/>
                <a:gd name="T6" fmla="*/ 31671 w 20"/>
                <a:gd name="T7" fmla="*/ 30307 h 33"/>
                <a:gd name="T8" fmla="*/ 20003 w 20"/>
                <a:gd name="T9" fmla="*/ 1684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33">
                  <a:moveTo>
                    <a:pt x="12" y="1"/>
                  </a:moveTo>
                  <a:cubicBezTo>
                    <a:pt x="7" y="0"/>
                    <a:pt x="2" y="7"/>
                    <a:pt x="1" y="16"/>
                  </a:cubicBezTo>
                  <a:cubicBezTo>
                    <a:pt x="0" y="24"/>
                    <a:pt x="4" y="32"/>
                    <a:pt x="9" y="33"/>
                  </a:cubicBezTo>
                  <a:cubicBezTo>
                    <a:pt x="13" y="33"/>
                    <a:pt x="18" y="26"/>
                    <a:pt x="19" y="18"/>
                  </a:cubicBezTo>
                  <a:cubicBezTo>
                    <a:pt x="20" y="9"/>
                    <a:pt x="17" y="1"/>
                    <a:pt x="12" y="1"/>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283" name="Freeform 179"/>
            <p:cNvSpPr>
              <a:spLocks/>
            </p:cNvSpPr>
            <p:nvPr/>
          </p:nvSpPr>
          <p:spPr bwMode="auto">
            <a:xfrm>
              <a:off x="4030663" y="3478213"/>
              <a:ext cx="87313" cy="103188"/>
            </a:xfrm>
            <a:custGeom>
              <a:avLst/>
              <a:gdLst>
                <a:gd name="T0" fmla="*/ 0 w 55"/>
                <a:gd name="T1" fmla="*/ 26988 h 65"/>
                <a:gd name="T2" fmla="*/ 15875 w 55"/>
                <a:gd name="T3" fmla="*/ 0 h 65"/>
                <a:gd name="T4" fmla="*/ 87313 w 55"/>
                <a:gd name="T5" fmla="*/ 80963 h 65"/>
                <a:gd name="T6" fmla="*/ 84138 w 55"/>
                <a:gd name="T7" fmla="*/ 103188 h 65"/>
                <a:gd name="T8" fmla="*/ 0 w 55"/>
                <a:gd name="T9" fmla="*/ 26988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65">
                  <a:moveTo>
                    <a:pt x="0" y="17"/>
                  </a:moveTo>
                  <a:lnTo>
                    <a:pt x="10" y="0"/>
                  </a:lnTo>
                  <a:lnTo>
                    <a:pt x="55" y="51"/>
                  </a:lnTo>
                  <a:lnTo>
                    <a:pt x="53" y="65"/>
                  </a:lnTo>
                  <a:lnTo>
                    <a:pt x="0" y="17"/>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284" name="Freeform 180"/>
            <p:cNvSpPr>
              <a:spLocks/>
            </p:cNvSpPr>
            <p:nvPr/>
          </p:nvSpPr>
          <p:spPr bwMode="auto">
            <a:xfrm>
              <a:off x="5048250" y="3476625"/>
              <a:ext cx="87313" cy="101600"/>
            </a:xfrm>
            <a:custGeom>
              <a:avLst/>
              <a:gdLst>
                <a:gd name="T0" fmla="*/ 87313 w 55"/>
                <a:gd name="T1" fmla="*/ 22225 h 64"/>
                <a:gd name="T2" fmla="*/ 71438 w 55"/>
                <a:gd name="T3" fmla="*/ 0 h 64"/>
                <a:gd name="T4" fmla="*/ 0 w 55"/>
                <a:gd name="T5" fmla="*/ 80963 h 64"/>
                <a:gd name="T6" fmla="*/ 11113 w 55"/>
                <a:gd name="T7" fmla="*/ 101600 h 64"/>
                <a:gd name="T8" fmla="*/ 87313 w 55"/>
                <a:gd name="T9" fmla="*/ 22225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64">
                  <a:moveTo>
                    <a:pt x="55" y="14"/>
                  </a:moveTo>
                  <a:lnTo>
                    <a:pt x="45" y="0"/>
                  </a:lnTo>
                  <a:lnTo>
                    <a:pt x="0" y="51"/>
                  </a:lnTo>
                  <a:lnTo>
                    <a:pt x="7" y="64"/>
                  </a:lnTo>
                  <a:lnTo>
                    <a:pt x="55" y="14"/>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85" name="Rectangle 181"/>
            <p:cNvSpPr>
              <a:spLocks noChangeArrowheads="1"/>
            </p:cNvSpPr>
            <p:nvPr/>
          </p:nvSpPr>
          <p:spPr bwMode="auto">
            <a:xfrm>
              <a:off x="4429125" y="3794125"/>
              <a:ext cx="303213" cy="457200"/>
            </a:xfrm>
            <a:prstGeom prst="rect">
              <a:avLst/>
            </a:prstGeom>
            <a:solidFill>
              <a:srgbClr val="F4BD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sp>
          <p:nvSpPr>
            <p:cNvPr id="8286" name="Freeform 182"/>
            <p:cNvSpPr>
              <a:spLocks/>
            </p:cNvSpPr>
            <p:nvPr/>
          </p:nvSpPr>
          <p:spPr bwMode="auto">
            <a:xfrm>
              <a:off x="4857750" y="3317875"/>
              <a:ext cx="31750" cy="77788"/>
            </a:xfrm>
            <a:custGeom>
              <a:avLst/>
              <a:gdLst>
                <a:gd name="T0" fmla="*/ 23395 w 19"/>
                <a:gd name="T1" fmla="*/ 0 h 46"/>
                <a:gd name="T2" fmla="*/ 23395 w 19"/>
                <a:gd name="T3" fmla="*/ 0 h 46"/>
                <a:gd name="T4" fmla="*/ 30079 w 19"/>
                <a:gd name="T5" fmla="*/ 8455 h 46"/>
                <a:gd name="T6" fmla="*/ 16711 w 19"/>
                <a:gd name="T7" fmla="*/ 71024 h 46"/>
                <a:gd name="T8" fmla="*/ 6684 w 19"/>
                <a:gd name="T9" fmla="*/ 77788 h 46"/>
                <a:gd name="T10" fmla="*/ 6684 w 19"/>
                <a:gd name="T11" fmla="*/ 77788 h 46"/>
                <a:gd name="T12" fmla="*/ 1671 w 19"/>
                <a:gd name="T13" fmla="*/ 69333 h 46"/>
                <a:gd name="T14" fmla="*/ 15039 w 19"/>
                <a:gd name="T15" fmla="*/ 6764 h 46"/>
                <a:gd name="T16" fmla="*/ 23395 w 19"/>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46">
                  <a:moveTo>
                    <a:pt x="14" y="0"/>
                  </a:moveTo>
                  <a:cubicBezTo>
                    <a:pt x="14" y="0"/>
                    <a:pt x="14" y="0"/>
                    <a:pt x="14" y="0"/>
                  </a:cubicBezTo>
                  <a:cubicBezTo>
                    <a:pt x="17" y="1"/>
                    <a:pt x="19" y="3"/>
                    <a:pt x="18" y="5"/>
                  </a:cubicBezTo>
                  <a:cubicBezTo>
                    <a:pt x="10" y="42"/>
                    <a:pt x="10" y="42"/>
                    <a:pt x="10" y="42"/>
                  </a:cubicBezTo>
                  <a:cubicBezTo>
                    <a:pt x="10" y="44"/>
                    <a:pt x="7" y="46"/>
                    <a:pt x="4" y="46"/>
                  </a:cubicBezTo>
                  <a:cubicBezTo>
                    <a:pt x="4" y="46"/>
                    <a:pt x="4" y="46"/>
                    <a:pt x="4" y="46"/>
                  </a:cubicBezTo>
                  <a:cubicBezTo>
                    <a:pt x="2" y="45"/>
                    <a:pt x="0" y="43"/>
                    <a:pt x="1" y="41"/>
                  </a:cubicBezTo>
                  <a:cubicBezTo>
                    <a:pt x="9" y="4"/>
                    <a:pt x="9" y="4"/>
                    <a:pt x="9" y="4"/>
                  </a:cubicBezTo>
                  <a:cubicBezTo>
                    <a:pt x="9" y="2"/>
                    <a:pt x="12" y="0"/>
                    <a:pt x="14"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87" name="Freeform 183"/>
            <p:cNvSpPr>
              <a:spLocks/>
            </p:cNvSpPr>
            <p:nvPr/>
          </p:nvSpPr>
          <p:spPr bwMode="auto">
            <a:xfrm>
              <a:off x="4837113" y="3359150"/>
              <a:ext cx="66675" cy="106363"/>
            </a:xfrm>
            <a:custGeom>
              <a:avLst/>
              <a:gdLst>
                <a:gd name="T0" fmla="*/ 8548 w 39"/>
                <a:gd name="T1" fmla="*/ 99501 h 62"/>
                <a:gd name="T2" fmla="*/ 42740 w 39"/>
                <a:gd name="T3" fmla="*/ 106363 h 62"/>
                <a:gd name="T4" fmla="*/ 58127 w 39"/>
                <a:gd name="T5" fmla="*/ 75483 h 62"/>
                <a:gd name="T6" fmla="*/ 58127 w 39"/>
                <a:gd name="T7" fmla="*/ 0 h 62"/>
                <a:gd name="T8" fmla="*/ 30773 w 39"/>
                <a:gd name="T9" fmla="*/ 3431 h 62"/>
                <a:gd name="T10" fmla="*/ 0 w 39"/>
                <a:gd name="T11" fmla="*/ 56613 h 62"/>
                <a:gd name="T12" fmla="*/ 8548 w 39"/>
                <a:gd name="T13" fmla="*/ 99501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 h="62">
                  <a:moveTo>
                    <a:pt x="5" y="58"/>
                  </a:moveTo>
                  <a:cubicBezTo>
                    <a:pt x="25" y="62"/>
                    <a:pt x="25" y="62"/>
                    <a:pt x="25" y="62"/>
                  </a:cubicBezTo>
                  <a:cubicBezTo>
                    <a:pt x="34" y="44"/>
                    <a:pt x="34" y="44"/>
                    <a:pt x="34" y="44"/>
                  </a:cubicBezTo>
                  <a:cubicBezTo>
                    <a:pt x="39" y="35"/>
                    <a:pt x="35" y="11"/>
                    <a:pt x="34" y="0"/>
                  </a:cubicBezTo>
                  <a:cubicBezTo>
                    <a:pt x="18" y="2"/>
                    <a:pt x="18" y="2"/>
                    <a:pt x="18" y="2"/>
                  </a:cubicBezTo>
                  <a:cubicBezTo>
                    <a:pt x="0" y="33"/>
                    <a:pt x="0" y="33"/>
                    <a:pt x="0" y="33"/>
                  </a:cubicBezTo>
                  <a:lnTo>
                    <a:pt x="5" y="58"/>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88" name="Freeform 184"/>
            <p:cNvSpPr>
              <a:spLocks/>
            </p:cNvSpPr>
            <p:nvPr/>
          </p:nvSpPr>
          <p:spPr bwMode="auto">
            <a:xfrm>
              <a:off x="4835525" y="3351213"/>
              <a:ext cx="30163" cy="74613"/>
            </a:xfrm>
            <a:custGeom>
              <a:avLst/>
              <a:gdLst>
                <a:gd name="T0" fmla="*/ 8379 w 18"/>
                <a:gd name="T1" fmla="*/ 72917 h 44"/>
                <a:gd name="T2" fmla="*/ 13406 w 18"/>
                <a:gd name="T3" fmla="*/ 74613 h 44"/>
                <a:gd name="T4" fmla="*/ 15082 w 18"/>
                <a:gd name="T5" fmla="*/ 67830 h 44"/>
                <a:gd name="T6" fmla="*/ 28487 w 18"/>
                <a:gd name="T7" fmla="*/ 18653 h 44"/>
                <a:gd name="T8" fmla="*/ 25136 w 18"/>
                <a:gd name="T9" fmla="*/ 5087 h 44"/>
                <a:gd name="T10" fmla="*/ 15082 w 18"/>
                <a:gd name="T11" fmla="*/ 3392 h 44"/>
                <a:gd name="T12" fmla="*/ 0 w 18"/>
                <a:gd name="T13" fmla="*/ 59351 h 44"/>
                <a:gd name="T14" fmla="*/ 8379 w 18"/>
                <a:gd name="T15" fmla="*/ 72917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 h="44">
                  <a:moveTo>
                    <a:pt x="5" y="43"/>
                  </a:moveTo>
                  <a:cubicBezTo>
                    <a:pt x="8" y="44"/>
                    <a:pt x="8" y="44"/>
                    <a:pt x="8" y="44"/>
                  </a:cubicBezTo>
                  <a:cubicBezTo>
                    <a:pt x="9" y="40"/>
                    <a:pt x="9" y="40"/>
                    <a:pt x="9" y="40"/>
                  </a:cubicBezTo>
                  <a:cubicBezTo>
                    <a:pt x="17" y="11"/>
                    <a:pt x="17" y="11"/>
                    <a:pt x="17" y="11"/>
                  </a:cubicBezTo>
                  <a:cubicBezTo>
                    <a:pt x="18" y="7"/>
                    <a:pt x="17" y="5"/>
                    <a:pt x="15" y="3"/>
                  </a:cubicBezTo>
                  <a:cubicBezTo>
                    <a:pt x="14" y="2"/>
                    <a:pt x="10" y="0"/>
                    <a:pt x="9" y="2"/>
                  </a:cubicBezTo>
                  <a:cubicBezTo>
                    <a:pt x="0" y="35"/>
                    <a:pt x="0" y="35"/>
                    <a:pt x="0" y="35"/>
                  </a:cubicBezTo>
                  <a:cubicBezTo>
                    <a:pt x="0" y="38"/>
                    <a:pt x="1" y="42"/>
                    <a:pt x="5" y="43"/>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89" name="Freeform 185"/>
            <p:cNvSpPr>
              <a:spLocks/>
            </p:cNvSpPr>
            <p:nvPr/>
          </p:nvSpPr>
          <p:spPr bwMode="auto">
            <a:xfrm>
              <a:off x="4848225" y="3352800"/>
              <a:ext cx="7938" cy="14288"/>
            </a:xfrm>
            <a:custGeom>
              <a:avLst/>
              <a:gdLst>
                <a:gd name="T0" fmla="*/ 3969 w 4"/>
                <a:gd name="T1" fmla="*/ 0 h 8"/>
                <a:gd name="T2" fmla="*/ 3969 w 4"/>
                <a:gd name="T3" fmla="*/ 0 h 8"/>
                <a:gd name="T4" fmla="*/ 0 w 4"/>
                <a:gd name="T5" fmla="*/ 12502 h 8"/>
                <a:gd name="T6" fmla="*/ 7938 w 4"/>
                <a:gd name="T7" fmla="*/ 1786 h 8"/>
                <a:gd name="T8" fmla="*/ 3969 w 4"/>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8">
                  <a:moveTo>
                    <a:pt x="2" y="0"/>
                  </a:moveTo>
                  <a:cubicBezTo>
                    <a:pt x="2" y="0"/>
                    <a:pt x="2" y="0"/>
                    <a:pt x="2" y="0"/>
                  </a:cubicBezTo>
                  <a:cubicBezTo>
                    <a:pt x="0" y="7"/>
                    <a:pt x="0" y="7"/>
                    <a:pt x="0" y="7"/>
                  </a:cubicBezTo>
                  <a:cubicBezTo>
                    <a:pt x="3" y="8"/>
                    <a:pt x="4" y="4"/>
                    <a:pt x="4" y="1"/>
                  </a:cubicBezTo>
                  <a:cubicBezTo>
                    <a:pt x="4" y="1"/>
                    <a:pt x="3" y="0"/>
                    <a:pt x="2" y="0"/>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0" name="Freeform 186"/>
            <p:cNvSpPr>
              <a:spLocks/>
            </p:cNvSpPr>
            <p:nvPr/>
          </p:nvSpPr>
          <p:spPr bwMode="auto">
            <a:xfrm>
              <a:off x="4876800" y="3402013"/>
              <a:ext cx="23813" cy="23813"/>
            </a:xfrm>
            <a:custGeom>
              <a:avLst/>
              <a:gdLst>
                <a:gd name="T0" fmla="*/ 18710 w 14"/>
                <a:gd name="T1" fmla="*/ 1701 h 14"/>
                <a:gd name="T2" fmla="*/ 18710 w 14"/>
                <a:gd name="T3" fmla="*/ 1701 h 14"/>
                <a:gd name="T4" fmla="*/ 22112 w 14"/>
                <a:gd name="T5" fmla="*/ 10206 h 14"/>
                <a:gd name="T6" fmla="*/ 15308 w 14"/>
                <a:gd name="T7" fmla="*/ 20411 h 14"/>
                <a:gd name="T8" fmla="*/ 5103 w 14"/>
                <a:gd name="T9" fmla="*/ 22112 h 14"/>
                <a:gd name="T10" fmla="*/ 5103 w 14"/>
                <a:gd name="T11" fmla="*/ 22112 h 14"/>
                <a:gd name="T12" fmla="*/ 1701 w 14"/>
                <a:gd name="T13" fmla="*/ 13607 h 14"/>
                <a:gd name="T14" fmla="*/ 8505 w 14"/>
                <a:gd name="T15" fmla="*/ 3402 h 14"/>
                <a:gd name="T16" fmla="*/ 18710 w 14"/>
                <a:gd name="T17" fmla="*/ 1701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14">
                  <a:moveTo>
                    <a:pt x="11" y="1"/>
                  </a:moveTo>
                  <a:cubicBezTo>
                    <a:pt x="11" y="1"/>
                    <a:pt x="11" y="1"/>
                    <a:pt x="11" y="1"/>
                  </a:cubicBezTo>
                  <a:cubicBezTo>
                    <a:pt x="13" y="2"/>
                    <a:pt x="14" y="4"/>
                    <a:pt x="13" y="6"/>
                  </a:cubicBezTo>
                  <a:cubicBezTo>
                    <a:pt x="9" y="12"/>
                    <a:pt x="9" y="12"/>
                    <a:pt x="9" y="12"/>
                  </a:cubicBezTo>
                  <a:cubicBezTo>
                    <a:pt x="8" y="14"/>
                    <a:pt x="5" y="14"/>
                    <a:pt x="3" y="13"/>
                  </a:cubicBezTo>
                  <a:cubicBezTo>
                    <a:pt x="3" y="13"/>
                    <a:pt x="3" y="13"/>
                    <a:pt x="3" y="13"/>
                  </a:cubicBezTo>
                  <a:cubicBezTo>
                    <a:pt x="1" y="12"/>
                    <a:pt x="0" y="10"/>
                    <a:pt x="1" y="8"/>
                  </a:cubicBezTo>
                  <a:cubicBezTo>
                    <a:pt x="5" y="2"/>
                    <a:pt x="5" y="2"/>
                    <a:pt x="5" y="2"/>
                  </a:cubicBezTo>
                  <a:cubicBezTo>
                    <a:pt x="7" y="0"/>
                    <a:pt x="9" y="0"/>
                    <a:pt x="11" y="1"/>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1" name="Freeform 187"/>
            <p:cNvSpPr>
              <a:spLocks/>
            </p:cNvSpPr>
            <p:nvPr/>
          </p:nvSpPr>
          <p:spPr bwMode="auto">
            <a:xfrm>
              <a:off x="4872038" y="3376613"/>
              <a:ext cx="25400" cy="26988"/>
            </a:xfrm>
            <a:custGeom>
              <a:avLst/>
              <a:gdLst>
                <a:gd name="T0" fmla="*/ 20320 w 15"/>
                <a:gd name="T1" fmla="*/ 3374 h 16"/>
                <a:gd name="T2" fmla="*/ 20320 w 15"/>
                <a:gd name="T3" fmla="*/ 3374 h 16"/>
                <a:gd name="T4" fmla="*/ 23707 w 15"/>
                <a:gd name="T5" fmla="*/ 13494 h 16"/>
                <a:gd name="T6" fmla="*/ 16933 w 15"/>
                <a:gd name="T7" fmla="*/ 23615 h 16"/>
                <a:gd name="T8" fmla="*/ 5080 w 15"/>
                <a:gd name="T9" fmla="*/ 25301 h 16"/>
                <a:gd name="T10" fmla="*/ 5080 w 15"/>
                <a:gd name="T11" fmla="*/ 25301 h 16"/>
                <a:gd name="T12" fmla="*/ 1693 w 15"/>
                <a:gd name="T13" fmla="*/ 15181 h 16"/>
                <a:gd name="T14" fmla="*/ 8467 w 15"/>
                <a:gd name="T15" fmla="*/ 5060 h 16"/>
                <a:gd name="T16" fmla="*/ 20320 w 15"/>
                <a:gd name="T17" fmla="*/ 3374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 h="16">
                  <a:moveTo>
                    <a:pt x="12" y="2"/>
                  </a:moveTo>
                  <a:cubicBezTo>
                    <a:pt x="12" y="2"/>
                    <a:pt x="12" y="2"/>
                    <a:pt x="12" y="2"/>
                  </a:cubicBezTo>
                  <a:cubicBezTo>
                    <a:pt x="15" y="3"/>
                    <a:pt x="15" y="6"/>
                    <a:pt x="14" y="8"/>
                  </a:cubicBezTo>
                  <a:cubicBezTo>
                    <a:pt x="10" y="14"/>
                    <a:pt x="10" y="14"/>
                    <a:pt x="10" y="14"/>
                  </a:cubicBezTo>
                  <a:cubicBezTo>
                    <a:pt x="8" y="16"/>
                    <a:pt x="5" y="16"/>
                    <a:pt x="3" y="15"/>
                  </a:cubicBezTo>
                  <a:cubicBezTo>
                    <a:pt x="3" y="15"/>
                    <a:pt x="3" y="15"/>
                    <a:pt x="3" y="15"/>
                  </a:cubicBezTo>
                  <a:cubicBezTo>
                    <a:pt x="1" y="14"/>
                    <a:pt x="0" y="11"/>
                    <a:pt x="1" y="9"/>
                  </a:cubicBezTo>
                  <a:cubicBezTo>
                    <a:pt x="5" y="3"/>
                    <a:pt x="5" y="3"/>
                    <a:pt x="5" y="3"/>
                  </a:cubicBezTo>
                  <a:cubicBezTo>
                    <a:pt x="7" y="1"/>
                    <a:pt x="10" y="0"/>
                    <a:pt x="12" y="2"/>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2" name="Freeform 188"/>
            <p:cNvSpPr>
              <a:spLocks/>
            </p:cNvSpPr>
            <p:nvPr/>
          </p:nvSpPr>
          <p:spPr bwMode="auto">
            <a:xfrm>
              <a:off x="4873625" y="3389313"/>
              <a:ext cx="15875" cy="12700"/>
            </a:xfrm>
            <a:custGeom>
              <a:avLst/>
              <a:gdLst>
                <a:gd name="T0" fmla="*/ 12347 w 9"/>
                <a:gd name="T1" fmla="*/ 1588 h 8"/>
                <a:gd name="T2" fmla="*/ 12347 w 9"/>
                <a:gd name="T3" fmla="*/ 1588 h 8"/>
                <a:gd name="T4" fmla="*/ 14111 w 9"/>
                <a:gd name="T5" fmla="*/ 9525 h 8"/>
                <a:gd name="T6" fmla="*/ 14111 w 9"/>
                <a:gd name="T7" fmla="*/ 9525 h 8"/>
                <a:gd name="T8" fmla="*/ 3528 w 9"/>
                <a:gd name="T9" fmla="*/ 12700 h 8"/>
                <a:gd name="T10" fmla="*/ 3528 w 9"/>
                <a:gd name="T11" fmla="*/ 12700 h 8"/>
                <a:gd name="T12" fmla="*/ 1764 w 9"/>
                <a:gd name="T13" fmla="*/ 4763 h 8"/>
                <a:gd name="T14" fmla="*/ 1764 w 9"/>
                <a:gd name="T15" fmla="*/ 3175 h 8"/>
                <a:gd name="T16" fmla="*/ 12347 w 9"/>
                <a:gd name="T17" fmla="*/ 1588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8">
                  <a:moveTo>
                    <a:pt x="7" y="1"/>
                  </a:moveTo>
                  <a:cubicBezTo>
                    <a:pt x="7" y="1"/>
                    <a:pt x="7" y="1"/>
                    <a:pt x="7" y="1"/>
                  </a:cubicBezTo>
                  <a:cubicBezTo>
                    <a:pt x="9" y="2"/>
                    <a:pt x="9" y="4"/>
                    <a:pt x="8" y="6"/>
                  </a:cubicBezTo>
                  <a:cubicBezTo>
                    <a:pt x="8" y="6"/>
                    <a:pt x="8" y="6"/>
                    <a:pt x="8" y="6"/>
                  </a:cubicBezTo>
                  <a:cubicBezTo>
                    <a:pt x="7" y="8"/>
                    <a:pt x="4" y="8"/>
                    <a:pt x="2" y="8"/>
                  </a:cubicBezTo>
                  <a:cubicBezTo>
                    <a:pt x="2" y="8"/>
                    <a:pt x="2" y="8"/>
                    <a:pt x="2" y="8"/>
                  </a:cubicBezTo>
                  <a:cubicBezTo>
                    <a:pt x="0" y="7"/>
                    <a:pt x="0" y="4"/>
                    <a:pt x="1" y="3"/>
                  </a:cubicBezTo>
                  <a:cubicBezTo>
                    <a:pt x="1" y="2"/>
                    <a:pt x="1" y="2"/>
                    <a:pt x="1" y="2"/>
                  </a:cubicBezTo>
                  <a:cubicBezTo>
                    <a:pt x="2" y="1"/>
                    <a:pt x="5" y="0"/>
                    <a:pt x="7" y="1"/>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3" name="Freeform 189"/>
            <p:cNvSpPr>
              <a:spLocks/>
            </p:cNvSpPr>
            <p:nvPr/>
          </p:nvSpPr>
          <p:spPr bwMode="auto">
            <a:xfrm>
              <a:off x="4878388" y="3411538"/>
              <a:ext cx="14288" cy="12700"/>
            </a:xfrm>
            <a:custGeom>
              <a:avLst/>
              <a:gdLst>
                <a:gd name="T0" fmla="*/ 9525 w 9"/>
                <a:gd name="T1" fmla="*/ 1588 h 8"/>
                <a:gd name="T2" fmla="*/ 9525 w 9"/>
                <a:gd name="T3" fmla="*/ 1588 h 8"/>
                <a:gd name="T4" fmla="*/ 12700 w 9"/>
                <a:gd name="T5" fmla="*/ 9525 h 8"/>
                <a:gd name="T6" fmla="*/ 11113 w 9"/>
                <a:gd name="T7" fmla="*/ 9525 h 8"/>
                <a:gd name="T8" fmla="*/ 3175 w 9"/>
                <a:gd name="T9" fmla="*/ 11113 h 8"/>
                <a:gd name="T10" fmla="*/ 3175 w 9"/>
                <a:gd name="T11" fmla="*/ 11113 h 8"/>
                <a:gd name="T12" fmla="*/ 1588 w 9"/>
                <a:gd name="T13" fmla="*/ 4763 h 8"/>
                <a:gd name="T14" fmla="*/ 1588 w 9"/>
                <a:gd name="T15" fmla="*/ 4763 h 8"/>
                <a:gd name="T16" fmla="*/ 9525 w 9"/>
                <a:gd name="T17" fmla="*/ 1588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8">
                  <a:moveTo>
                    <a:pt x="6" y="1"/>
                  </a:moveTo>
                  <a:cubicBezTo>
                    <a:pt x="6" y="1"/>
                    <a:pt x="6" y="1"/>
                    <a:pt x="6" y="1"/>
                  </a:cubicBezTo>
                  <a:cubicBezTo>
                    <a:pt x="8" y="2"/>
                    <a:pt x="9" y="4"/>
                    <a:pt x="8" y="6"/>
                  </a:cubicBezTo>
                  <a:cubicBezTo>
                    <a:pt x="7" y="6"/>
                    <a:pt x="7" y="6"/>
                    <a:pt x="7" y="6"/>
                  </a:cubicBezTo>
                  <a:cubicBezTo>
                    <a:pt x="6" y="8"/>
                    <a:pt x="4" y="8"/>
                    <a:pt x="2" y="7"/>
                  </a:cubicBezTo>
                  <a:cubicBezTo>
                    <a:pt x="2" y="7"/>
                    <a:pt x="2" y="7"/>
                    <a:pt x="2" y="7"/>
                  </a:cubicBezTo>
                  <a:cubicBezTo>
                    <a:pt x="0" y="7"/>
                    <a:pt x="0" y="5"/>
                    <a:pt x="1" y="3"/>
                  </a:cubicBezTo>
                  <a:cubicBezTo>
                    <a:pt x="1" y="3"/>
                    <a:pt x="1" y="3"/>
                    <a:pt x="1" y="3"/>
                  </a:cubicBezTo>
                  <a:cubicBezTo>
                    <a:pt x="2" y="1"/>
                    <a:pt x="5" y="0"/>
                    <a:pt x="6" y="1"/>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4" name="Freeform 190"/>
            <p:cNvSpPr>
              <a:spLocks/>
            </p:cNvSpPr>
            <p:nvPr/>
          </p:nvSpPr>
          <p:spPr bwMode="auto">
            <a:xfrm>
              <a:off x="4868863" y="3352800"/>
              <a:ext cx="25400" cy="26988"/>
            </a:xfrm>
            <a:custGeom>
              <a:avLst/>
              <a:gdLst>
                <a:gd name="T0" fmla="*/ 20320 w 15"/>
                <a:gd name="T1" fmla="*/ 1687 h 16"/>
                <a:gd name="T2" fmla="*/ 20320 w 15"/>
                <a:gd name="T3" fmla="*/ 1687 h 16"/>
                <a:gd name="T4" fmla="*/ 23707 w 15"/>
                <a:gd name="T5" fmla="*/ 11807 h 16"/>
                <a:gd name="T6" fmla="*/ 16933 w 15"/>
                <a:gd name="T7" fmla="*/ 21928 h 16"/>
                <a:gd name="T8" fmla="*/ 5080 w 15"/>
                <a:gd name="T9" fmla="*/ 25301 h 16"/>
                <a:gd name="T10" fmla="*/ 5080 w 15"/>
                <a:gd name="T11" fmla="*/ 25301 h 16"/>
                <a:gd name="T12" fmla="*/ 1693 w 15"/>
                <a:gd name="T13" fmla="*/ 15181 h 16"/>
                <a:gd name="T14" fmla="*/ 8467 w 15"/>
                <a:gd name="T15" fmla="*/ 5060 h 16"/>
                <a:gd name="T16" fmla="*/ 20320 w 15"/>
                <a:gd name="T17" fmla="*/ 168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 h="16">
                  <a:moveTo>
                    <a:pt x="12" y="1"/>
                  </a:moveTo>
                  <a:cubicBezTo>
                    <a:pt x="12" y="1"/>
                    <a:pt x="12" y="1"/>
                    <a:pt x="12" y="1"/>
                  </a:cubicBezTo>
                  <a:cubicBezTo>
                    <a:pt x="15" y="2"/>
                    <a:pt x="15" y="5"/>
                    <a:pt x="14" y="7"/>
                  </a:cubicBezTo>
                  <a:cubicBezTo>
                    <a:pt x="10" y="13"/>
                    <a:pt x="10" y="13"/>
                    <a:pt x="10" y="13"/>
                  </a:cubicBezTo>
                  <a:cubicBezTo>
                    <a:pt x="8" y="15"/>
                    <a:pt x="5" y="16"/>
                    <a:pt x="3" y="15"/>
                  </a:cubicBezTo>
                  <a:cubicBezTo>
                    <a:pt x="3" y="15"/>
                    <a:pt x="3" y="15"/>
                    <a:pt x="3" y="15"/>
                  </a:cubicBezTo>
                  <a:cubicBezTo>
                    <a:pt x="1" y="13"/>
                    <a:pt x="0" y="11"/>
                    <a:pt x="1" y="9"/>
                  </a:cubicBezTo>
                  <a:cubicBezTo>
                    <a:pt x="5" y="3"/>
                    <a:pt x="5" y="3"/>
                    <a:pt x="5" y="3"/>
                  </a:cubicBezTo>
                  <a:cubicBezTo>
                    <a:pt x="7" y="1"/>
                    <a:pt x="10" y="0"/>
                    <a:pt x="12" y="1"/>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5" name="Freeform 191"/>
            <p:cNvSpPr>
              <a:spLocks/>
            </p:cNvSpPr>
            <p:nvPr/>
          </p:nvSpPr>
          <p:spPr bwMode="auto">
            <a:xfrm>
              <a:off x="4870450" y="3363913"/>
              <a:ext cx="15875" cy="14288"/>
            </a:xfrm>
            <a:custGeom>
              <a:avLst/>
              <a:gdLst>
                <a:gd name="T0" fmla="*/ 12347 w 9"/>
                <a:gd name="T1" fmla="*/ 1588 h 9"/>
                <a:gd name="T2" fmla="*/ 12347 w 9"/>
                <a:gd name="T3" fmla="*/ 1588 h 9"/>
                <a:gd name="T4" fmla="*/ 14111 w 9"/>
                <a:gd name="T5" fmla="*/ 9525 h 9"/>
                <a:gd name="T6" fmla="*/ 14111 w 9"/>
                <a:gd name="T7" fmla="*/ 11113 h 9"/>
                <a:gd name="T8" fmla="*/ 3528 w 9"/>
                <a:gd name="T9" fmla="*/ 12700 h 9"/>
                <a:gd name="T10" fmla="*/ 3528 w 9"/>
                <a:gd name="T11" fmla="*/ 12700 h 9"/>
                <a:gd name="T12" fmla="*/ 1764 w 9"/>
                <a:gd name="T13" fmla="*/ 4763 h 9"/>
                <a:gd name="T14" fmla="*/ 1764 w 9"/>
                <a:gd name="T15" fmla="*/ 4763 h 9"/>
                <a:gd name="T16" fmla="*/ 12347 w 9"/>
                <a:gd name="T17" fmla="*/ 1588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9">
                  <a:moveTo>
                    <a:pt x="7" y="1"/>
                  </a:moveTo>
                  <a:cubicBezTo>
                    <a:pt x="7" y="1"/>
                    <a:pt x="7" y="1"/>
                    <a:pt x="7" y="1"/>
                  </a:cubicBezTo>
                  <a:cubicBezTo>
                    <a:pt x="9" y="2"/>
                    <a:pt x="9" y="4"/>
                    <a:pt x="8" y="6"/>
                  </a:cubicBezTo>
                  <a:cubicBezTo>
                    <a:pt x="8" y="7"/>
                    <a:pt x="8" y="7"/>
                    <a:pt x="8" y="7"/>
                  </a:cubicBezTo>
                  <a:cubicBezTo>
                    <a:pt x="7" y="8"/>
                    <a:pt x="4" y="9"/>
                    <a:pt x="2" y="8"/>
                  </a:cubicBezTo>
                  <a:cubicBezTo>
                    <a:pt x="2" y="8"/>
                    <a:pt x="2" y="8"/>
                    <a:pt x="2" y="8"/>
                  </a:cubicBezTo>
                  <a:cubicBezTo>
                    <a:pt x="0" y="7"/>
                    <a:pt x="0" y="5"/>
                    <a:pt x="1" y="3"/>
                  </a:cubicBezTo>
                  <a:cubicBezTo>
                    <a:pt x="1" y="3"/>
                    <a:pt x="1" y="3"/>
                    <a:pt x="1" y="3"/>
                  </a:cubicBezTo>
                  <a:cubicBezTo>
                    <a:pt x="2" y="1"/>
                    <a:pt x="5" y="0"/>
                    <a:pt x="7" y="1"/>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6" name="Freeform 192"/>
            <p:cNvSpPr>
              <a:spLocks/>
            </p:cNvSpPr>
            <p:nvPr/>
          </p:nvSpPr>
          <p:spPr bwMode="auto">
            <a:xfrm>
              <a:off x="4837113" y="3402013"/>
              <a:ext cx="39688" cy="61913"/>
            </a:xfrm>
            <a:custGeom>
              <a:avLst/>
              <a:gdLst>
                <a:gd name="T0" fmla="*/ 8628 w 23"/>
                <a:gd name="T1" fmla="*/ 56754 h 36"/>
                <a:gd name="T2" fmla="*/ 32786 w 23"/>
                <a:gd name="T3" fmla="*/ 61913 h 36"/>
                <a:gd name="T4" fmla="*/ 17256 w 23"/>
                <a:gd name="T5" fmla="*/ 1720 h 36"/>
                <a:gd name="T6" fmla="*/ 8628 w 23"/>
                <a:gd name="T7" fmla="*/ 0 h 36"/>
                <a:gd name="T8" fmla="*/ 0 w 23"/>
                <a:gd name="T9" fmla="*/ 13758 h 36"/>
                <a:gd name="T10" fmla="*/ 8628 w 23"/>
                <a:gd name="T11" fmla="*/ 5675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36">
                  <a:moveTo>
                    <a:pt x="5" y="33"/>
                  </a:moveTo>
                  <a:cubicBezTo>
                    <a:pt x="19" y="36"/>
                    <a:pt x="19" y="36"/>
                    <a:pt x="19" y="36"/>
                  </a:cubicBezTo>
                  <a:cubicBezTo>
                    <a:pt x="22" y="25"/>
                    <a:pt x="23" y="5"/>
                    <a:pt x="10" y="1"/>
                  </a:cubicBezTo>
                  <a:cubicBezTo>
                    <a:pt x="8" y="0"/>
                    <a:pt x="7" y="0"/>
                    <a:pt x="5" y="0"/>
                  </a:cubicBezTo>
                  <a:cubicBezTo>
                    <a:pt x="0" y="8"/>
                    <a:pt x="0" y="8"/>
                    <a:pt x="0" y="8"/>
                  </a:cubicBezTo>
                  <a:lnTo>
                    <a:pt x="5" y="33"/>
                  </a:ln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297" name="Freeform 193"/>
            <p:cNvSpPr>
              <a:spLocks/>
            </p:cNvSpPr>
            <p:nvPr/>
          </p:nvSpPr>
          <p:spPr bwMode="auto">
            <a:xfrm>
              <a:off x="4829175" y="3446463"/>
              <a:ext cx="66675" cy="42863"/>
            </a:xfrm>
            <a:custGeom>
              <a:avLst/>
              <a:gdLst>
                <a:gd name="T0" fmla="*/ 0 w 42"/>
                <a:gd name="T1" fmla="*/ 25400 h 27"/>
                <a:gd name="T2" fmla="*/ 58738 w 42"/>
                <a:gd name="T3" fmla="*/ 42863 h 27"/>
                <a:gd name="T4" fmla="*/ 66675 w 42"/>
                <a:gd name="T5" fmla="*/ 17463 h 27"/>
                <a:gd name="T6" fmla="*/ 7938 w 42"/>
                <a:gd name="T7" fmla="*/ 0 h 27"/>
                <a:gd name="T8" fmla="*/ 0 w 42"/>
                <a:gd name="T9" fmla="*/ 2540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7">
                  <a:moveTo>
                    <a:pt x="0" y="16"/>
                  </a:moveTo>
                  <a:lnTo>
                    <a:pt x="37" y="27"/>
                  </a:lnTo>
                  <a:lnTo>
                    <a:pt x="42" y="11"/>
                  </a:lnTo>
                  <a:lnTo>
                    <a:pt x="5" y="0"/>
                  </a:lnTo>
                  <a:lnTo>
                    <a:pt x="0" y="16"/>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8" name="Freeform 194"/>
            <p:cNvSpPr>
              <a:spLocks/>
            </p:cNvSpPr>
            <p:nvPr/>
          </p:nvSpPr>
          <p:spPr bwMode="auto">
            <a:xfrm>
              <a:off x="4662488" y="3462338"/>
              <a:ext cx="231775" cy="158750"/>
            </a:xfrm>
            <a:custGeom>
              <a:avLst/>
              <a:gdLst>
                <a:gd name="T0" fmla="*/ 15338 w 136"/>
                <a:gd name="T1" fmla="*/ 105833 h 93"/>
                <a:gd name="T2" fmla="*/ 0 w 136"/>
                <a:gd name="T3" fmla="*/ 27312 h 93"/>
                <a:gd name="T4" fmla="*/ 143155 w 136"/>
                <a:gd name="T5" fmla="*/ 76815 h 93"/>
                <a:gd name="T6" fmla="*/ 167014 w 136"/>
                <a:gd name="T7" fmla="*/ 0 h 93"/>
                <a:gd name="T8" fmla="*/ 167014 w 136"/>
                <a:gd name="T9" fmla="*/ 0 h 93"/>
                <a:gd name="T10" fmla="*/ 230071 w 136"/>
                <a:gd name="T11" fmla="*/ 20484 h 93"/>
                <a:gd name="T12" fmla="*/ 231775 w 136"/>
                <a:gd name="T13" fmla="*/ 20484 h 93"/>
                <a:gd name="T14" fmla="*/ 194282 w 136"/>
                <a:gd name="T15" fmla="*/ 136559 h 93"/>
                <a:gd name="T16" fmla="*/ 160197 w 136"/>
                <a:gd name="T17" fmla="*/ 151922 h 93"/>
                <a:gd name="T18" fmla="*/ 15338 w 136"/>
                <a:gd name="T19" fmla="*/ 105833 h 93"/>
                <a:gd name="T20" fmla="*/ 15338 w 136"/>
                <a:gd name="T21" fmla="*/ 105833 h 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6" h="93">
                  <a:moveTo>
                    <a:pt x="9" y="62"/>
                  </a:moveTo>
                  <a:cubicBezTo>
                    <a:pt x="0" y="16"/>
                    <a:pt x="0" y="16"/>
                    <a:pt x="0" y="16"/>
                  </a:cubicBezTo>
                  <a:cubicBezTo>
                    <a:pt x="0" y="16"/>
                    <a:pt x="75" y="42"/>
                    <a:pt x="84" y="45"/>
                  </a:cubicBezTo>
                  <a:cubicBezTo>
                    <a:pt x="98" y="0"/>
                    <a:pt x="98" y="0"/>
                    <a:pt x="98" y="0"/>
                  </a:cubicBezTo>
                  <a:cubicBezTo>
                    <a:pt x="98" y="0"/>
                    <a:pt x="98" y="0"/>
                    <a:pt x="98" y="0"/>
                  </a:cubicBezTo>
                  <a:cubicBezTo>
                    <a:pt x="135" y="12"/>
                    <a:pt x="135" y="12"/>
                    <a:pt x="135" y="12"/>
                  </a:cubicBezTo>
                  <a:cubicBezTo>
                    <a:pt x="135" y="12"/>
                    <a:pt x="136" y="12"/>
                    <a:pt x="136" y="12"/>
                  </a:cubicBezTo>
                  <a:cubicBezTo>
                    <a:pt x="114" y="80"/>
                    <a:pt x="114" y="80"/>
                    <a:pt x="114" y="80"/>
                  </a:cubicBezTo>
                  <a:cubicBezTo>
                    <a:pt x="110" y="93"/>
                    <a:pt x="99" y="91"/>
                    <a:pt x="94" y="89"/>
                  </a:cubicBezTo>
                  <a:cubicBezTo>
                    <a:pt x="66" y="80"/>
                    <a:pt x="37" y="71"/>
                    <a:pt x="9" y="62"/>
                  </a:cubicBezTo>
                  <a:cubicBezTo>
                    <a:pt x="9" y="62"/>
                    <a:pt x="9" y="62"/>
                    <a:pt x="9" y="62"/>
                  </a:cubicBezTo>
                  <a:close/>
                </a:path>
              </a:pathLst>
            </a:custGeom>
            <a:solidFill>
              <a:srgbClr val="F4B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useBgFill="1">
          <p:nvSpPr>
            <p:cNvPr id="8299" name="Rectangle 195"/>
            <p:cNvSpPr>
              <a:spLocks noChangeArrowheads="1"/>
            </p:cNvSpPr>
            <p:nvPr/>
          </p:nvSpPr>
          <p:spPr bwMode="auto">
            <a:xfrm>
              <a:off x="4419600" y="3714750"/>
              <a:ext cx="311150" cy="1746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Segoe UI" panose="020B0502040204020203" pitchFamily="34" charset="0"/>
              </a:endParaRPr>
            </a:p>
          </p:txBody>
        </p:sp>
      </p:grpSp>
      <p:sp>
        <p:nvSpPr>
          <p:cNvPr id="362" name="Rectangle 7"/>
          <p:cNvSpPr>
            <a:spLocks noChangeArrowheads="1"/>
          </p:cNvSpPr>
          <p:nvPr/>
        </p:nvSpPr>
        <p:spPr bwMode="auto">
          <a:xfrm>
            <a:off x="7334327" y="3070740"/>
            <a:ext cx="1463458" cy="13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vi-VN" altLang="en-US" sz="1700" dirty="0">
                <a:solidFill>
                  <a:srgbClr val="FFC000"/>
                </a:solidFill>
                <a:latin typeface="Times New Roman" panose="02020603050405020304" pitchFamily="18" charset="0"/>
                <a:cs typeface="Times New Roman" panose="02020603050405020304" pitchFamily="18" charset="0"/>
              </a:rPr>
              <a:t>Sự yếu kém của thể chế kinh tế thị trường, chất lượng nguồn nhân </a:t>
            </a:r>
            <a:r>
              <a:rPr lang="vi-VN" altLang="en-US" sz="1700" dirty="0" smtClean="0">
                <a:solidFill>
                  <a:srgbClr val="FFC000"/>
                </a:solidFill>
                <a:latin typeface="Times New Roman" panose="02020603050405020304" pitchFamily="18" charset="0"/>
                <a:cs typeface="Times New Roman" panose="02020603050405020304" pitchFamily="18" charset="0"/>
              </a:rPr>
              <a:t>lực</a:t>
            </a:r>
            <a:endParaRPr lang="en-US" altLang="en-US" sz="1700" dirty="0" smtClean="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296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434" name="Rectangle 4"/>
          <p:cNvSpPr>
            <a:spLocks noGrp="1" noChangeArrowheads="1"/>
          </p:cNvSpPr>
          <p:nvPr>
            <p:ph type="ctrTitle"/>
          </p:nvPr>
        </p:nvSpPr>
        <p:spPr>
          <a:xfrm>
            <a:off x="-990600" y="226451"/>
            <a:ext cx="6753225" cy="685800"/>
          </a:xfrm>
        </p:spPr>
        <p:txBody>
          <a:bodyPr/>
          <a:lstStyle/>
          <a:p>
            <a:pPr algn="ctr" eaLnBrk="1" hangingPunct="1"/>
            <a:r>
              <a:rPr lang="vi-VN" altLang="en-US" sz="2800" i="1" dirty="0" smtClean="0"/>
              <a:t>Giới thiệu thành viên</a:t>
            </a:r>
            <a:endParaRPr lang="en-US" altLang="en-US" sz="2800" i="1" dirty="0" smtClean="0"/>
          </a:p>
        </p:txBody>
      </p:sp>
      <p:sp>
        <p:nvSpPr>
          <p:cNvPr id="3" name="AutoShape 81"/>
          <p:cNvSpPr>
            <a:spLocks noChangeArrowheads="1"/>
          </p:cNvSpPr>
          <p:nvPr/>
        </p:nvSpPr>
        <p:spPr bwMode="gray">
          <a:xfrm>
            <a:off x="4572000" y="1825465"/>
            <a:ext cx="4343400" cy="457200"/>
          </a:xfrm>
          <a:prstGeom prst="roundRect">
            <a:avLst>
              <a:gd name="adj" fmla="val 16667"/>
            </a:avLst>
          </a:prstGeom>
          <a:gradFill rotWithShape="1">
            <a:gsLst>
              <a:gs pos="0">
                <a:schemeClr val="bg2">
                  <a:gamma/>
                  <a:tint val="21176"/>
                  <a:invGamma/>
                </a:schemeClr>
              </a:gs>
              <a:gs pos="100000">
                <a:schemeClr val="bg2"/>
              </a:gs>
            </a:gsLst>
            <a:lin ang="0" scaled="1"/>
          </a:gradFill>
          <a:ln w="12700" algn="ctr">
            <a:solidFill>
              <a:schemeClr val="bg2"/>
            </a:solidFill>
            <a:round/>
            <a:headEnd/>
            <a:tailEnd/>
          </a:ln>
          <a:effectLst>
            <a:outerShdw dist="99190" dir="2388334" algn="ctr" rotWithShape="0">
              <a:srgbClr val="333333">
                <a:alpha val="50000"/>
              </a:srgbClr>
            </a:outerShdw>
          </a:effectLst>
        </p:spPr>
        <p:txBody>
          <a:bodyPr wrap="none" anchor="ctr"/>
          <a:lstStyle/>
          <a:p>
            <a:pPr eaLnBrk="1" hangingPunct="1">
              <a:defRPr/>
            </a:pPr>
            <a:r>
              <a:rPr lang="vi-VN" dirty="0">
                <a:latin typeface="Arial" charset="0"/>
                <a:cs typeface="+mn-cs"/>
              </a:rPr>
              <a:t>Nguyễn Trần Hiếu Ngọc</a:t>
            </a:r>
            <a:endParaRPr lang="en-US" dirty="0">
              <a:latin typeface="Arial" charset="0"/>
              <a:cs typeface="+mn-cs"/>
            </a:endParaRPr>
          </a:p>
        </p:txBody>
      </p:sp>
      <p:sp>
        <p:nvSpPr>
          <p:cNvPr id="4" name="AutoShape 81"/>
          <p:cNvSpPr>
            <a:spLocks noChangeArrowheads="1"/>
          </p:cNvSpPr>
          <p:nvPr/>
        </p:nvSpPr>
        <p:spPr bwMode="gray">
          <a:xfrm>
            <a:off x="4545874" y="4955841"/>
            <a:ext cx="4343400" cy="457200"/>
          </a:xfrm>
          <a:prstGeom prst="roundRect">
            <a:avLst>
              <a:gd name="adj" fmla="val 16667"/>
            </a:avLst>
          </a:prstGeom>
          <a:gradFill rotWithShape="1">
            <a:gsLst>
              <a:gs pos="0">
                <a:schemeClr val="bg2">
                  <a:gamma/>
                  <a:tint val="21176"/>
                  <a:invGamma/>
                </a:schemeClr>
              </a:gs>
              <a:gs pos="100000">
                <a:schemeClr val="bg2"/>
              </a:gs>
            </a:gsLst>
            <a:lin ang="0" scaled="1"/>
          </a:gradFill>
          <a:ln w="12700" algn="ctr">
            <a:solidFill>
              <a:schemeClr val="bg2"/>
            </a:solidFill>
            <a:round/>
            <a:headEnd/>
            <a:tailEnd/>
          </a:ln>
          <a:effectLst>
            <a:outerShdw dist="99190" dir="2388334" algn="ctr" rotWithShape="0">
              <a:srgbClr val="333333">
                <a:alpha val="50000"/>
              </a:srgbClr>
            </a:outerShdw>
          </a:effectLst>
        </p:spPr>
        <p:txBody>
          <a:bodyPr wrap="none" anchor="ctr"/>
          <a:lstStyle/>
          <a:p>
            <a:pPr eaLnBrk="1" hangingPunct="1">
              <a:defRPr/>
            </a:pPr>
            <a:r>
              <a:rPr lang="vi-VN" dirty="0">
                <a:latin typeface="Arial" charset="0"/>
                <a:cs typeface="+mn-cs"/>
              </a:rPr>
              <a:t>Nguyễn Xuân Anh Nguyên</a:t>
            </a:r>
          </a:p>
        </p:txBody>
      </p:sp>
      <p:sp>
        <p:nvSpPr>
          <p:cNvPr id="5" name="AutoShape 81"/>
          <p:cNvSpPr>
            <a:spLocks noChangeArrowheads="1"/>
          </p:cNvSpPr>
          <p:nvPr/>
        </p:nvSpPr>
        <p:spPr bwMode="gray">
          <a:xfrm>
            <a:off x="4548051" y="3314961"/>
            <a:ext cx="4343400" cy="457200"/>
          </a:xfrm>
          <a:prstGeom prst="roundRect">
            <a:avLst>
              <a:gd name="adj" fmla="val 16667"/>
            </a:avLst>
          </a:prstGeom>
          <a:gradFill rotWithShape="1">
            <a:gsLst>
              <a:gs pos="0">
                <a:schemeClr val="bg2">
                  <a:gamma/>
                  <a:tint val="21176"/>
                  <a:invGamma/>
                </a:schemeClr>
              </a:gs>
              <a:gs pos="100000">
                <a:schemeClr val="bg2"/>
              </a:gs>
            </a:gsLst>
            <a:lin ang="0" scaled="1"/>
          </a:gradFill>
          <a:ln w="12700" algn="ctr">
            <a:solidFill>
              <a:schemeClr val="bg2"/>
            </a:solidFill>
            <a:round/>
            <a:headEnd/>
            <a:tailEnd/>
          </a:ln>
          <a:effectLst>
            <a:outerShdw dist="99190" dir="2388334" algn="ctr" rotWithShape="0">
              <a:srgbClr val="333333">
                <a:alpha val="50000"/>
              </a:srgbClr>
            </a:outerShdw>
          </a:effectLst>
        </p:spPr>
        <p:txBody>
          <a:bodyPr wrap="none" anchor="ctr"/>
          <a:lstStyle/>
          <a:p>
            <a:pPr eaLnBrk="1" hangingPunct="1">
              <a:defRPr/>
            </a:pPr>
            <a:r>
              <a:rPr lang="vi-VN" dirty="0">
                <a:latin typeface="Arial" charset="0"/>
                <a:cs typeface="+mn-cs"/>
              </a:rPr>
              <a:t>Võ Thanh Phong</a:t>
            </a:r>
            <a:endParaRPr lang="en-US" dirty="0">
              <a:latin typeface="Arial" charset="0"/>
              <a:cs typeface="+mn-cs"/>
            </a:endParaRPr>
          </a:p>
        </p:txBody>
      </p:sp>
      <p:sp>
        <p:nvSpPr>
          <p:cNvPr id="7" name="AutoShape 76"/>
          <p:cNvSpPr>
            <a:spLocks noChangeArrowheads="1"/>
          </p:cNvSpPr>
          <p:nvPr/>
        </p:nvSpPr>
        <p:spPr bwMode="gray">
          <a:xfrm>
            <a:off x="457200" y="1188085"/>
            <a:ext cx="4343400" cy="457200"/>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folHlink"/>
            </a:solidFill>
            <a:round/>
            <a:headEnd/>
            <a:tailEnd/>
          </a:ln>
          <a:effectLst>
            <a:outerShdw dist="99190" dir="2388334" algn="ctr" rotWithShape="0">
              <a:srgbClr val="333333">
                <a:alpha val="50000"/>
              </a:srgbClr>
            </a:outerShdw>
          </a:effectLst>
        </p:spPr>
        <p:txBody>
          <a:bodyPr wrap="none" anchor="ctr"/>
          <a:lstStyle/>
          <a:p>
            <a:pPr eaLnBrk="1" hangingPunct="1">
              <a:defRPr/>
            </a:pPr>
            <a:r>
              <a:rPr lang="vi-VN" dirty="0">
                <a:latin typeface="Arial" charset="0"/>
                <a:cs typeface="+mn-cs"/>
              </a:rPr>
              <a:t>Trương Ngọc Thùy</a:t>
            </a:r>
            <a:endParaRPr lang="en-US" dirty="0">
              <a:latin typeface="Arial" charset="0"/>
              <a:cs typeface="+mn-cs"/>
            </a:endParaRPr>
          </a:p>
        </p:txBody>
      </p:sp>
      <p:sp>
        <p:nvSpPr>
          <p:cNvPr id="8" name="AutoShape 76"/>
          <p:cNvSpPr>
            <a:spLocks noChangeArrowheads="1"/>
          </p:cNvSpPr>
          <p:nvPr/>
        </p:nvSpPr>
        <p:spPr bwMode="gray">
          <a:xfrm>
            <a:off x="457200" y="2553131"/>
            <a:ext cx="4343400" cy="457200"/>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folHlink"/>
            </a:solidFill>
            <a:round/>
            <a:headEnd/>
            <a:tailEnd/>
          </a:ln>
          <a:effectLst>
            <a:outerShdw dist="99190" dir="2388334" algn="ctr" rotWithShape="0">
              <a:srgbClr val="333333">
                <a:alpha val="50000"/>
              </a:srgbClr>
            </a:outerShdw>
          </a:effectLst>
        </p:spPr>
        <p:txBody>
          <a:bodyPr wrap="none" anchor="ctr"/>
          <a:lstStyle/>
          <a:p>
            <a:pPr eaLnBrk="1" hangingPunct="1">
              <a:defRPr/>
            </a:pPr>
            <a:r>
              <a:rPr lang="vi-VN" dirty="0">
                <a:latin typeface="Arial" charset="0"/>
                <a:cs typeface="+mn-cs"/>
              </a:rPr>
              <a:t>Võ Lê Cát Tường</a:t>
            </a:r>
            <a:endParaRPr lang="en-US" dirty="0">
              <a:latin typeface="Arial" charset="0"/>
              <a:cs typeface="+mn-cs"/>
            </a:endParaRPr>
          </a:p>
        </p:txBody>
      </p:sp>
      <p:sp>
        <p:nvSpPr>
          <p:cNvPr id="9" name="AutoShape 76"/>
          <p:cNvSpPr>
            <a:spLocks noChangeArrowheads="1"/>
          </p:cNvSpPr>
          <p:nvPr/>
        </p:nvSpPr>
        <p:spPr bwMode="gray">
          <a:xfrm>
            <a:off x="428897" y="4047995"/>
            <a:ext cx="4343400" cy="457200"/>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folHlink"/>
            </a:solidFill>
            <a:round/>
            <a:headEnd/>
            <a:tailEnd/>
          </a:ln>
          <a:effectLst>
            <a:outerShdw dist="99190" dir="2388334" algn="ctr" rotWithShape="0">
              <a:srgbClr val="333333">
                <a:alpha val="50000"/>
              </a:srgbClr>
            </a:outerShdw>
          </a:effectLst>
        </p:spPr>
        <p:txBody>
          <a:bodyPr wrap="none" anchor="ctr"/>
          <a:lstStyle/>
          <a:p>
            <a:pPr eaLnBrk="1" hangingPunct="1">
              <a:defRPr/>
            </a:pPr>
            <a:r>
              <a:rPr lang="vi-VN" dirty="0">
                <a:latin typeface="Arial" charset="0"/>
                <a:cs typeface="+mn-cs"/>
              </a:rPr>
              <a:t>Lê Thái Phương Thanh</a:t>
            </a:r>
            <a:endParaRPr lang="en-US" dirty="0">
              <a:latin typeface="Arial" charset="0"/>
              <a:cs typeface="+mn-cs"/>
            </a:endParaRPr>
          </a:p>
        </p:txBody>
      </p:sp>
      <p:sp>
        <p:nvSpPr>
          <p:cNvPr id="10" name="AutoShape 76"/>
          <p:cNvSpPr>
            <a:spLocks noChangeArrowheads="1"/>
          </p:cNvSpPr>
          <p:nvPr/>
        </p:nvSpPr>
        <p:spPr bwMode="gray">
          <a:xfrm>
            <a:off x="457200" y="5688875"/>
            <a:ext cx="4343400" cy="457200"/>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folHlink"/>
            </a:solidFill>
            <a:round/>
            <a:headEnd/>
            <a:tailEnd/>
          </a:ln>
          <a:effectLst>
            <a:outerShdw dist="99190" dir="2388334" algn="ctr" rotWithShape="0">
              <a:srgbClr val="333333">
                <a:alpha val="50000"/>
              </a:srgbClr>
            </a:outerShdw>
          </a:effectLst>
        </p:spPr>
        <p:txBody>
          <a:bodyPr wrap="none" anchor="ctr"/>
          <a:lstStyle/>
          <a:p>
            <a:pPr eaLnBrk="1" hangingPunct="1">
              <a:defRPr/>
            </a:pPr>
            <a:r>
              <a:rPr lang="vi-VN" dirty="0">
                <a:latin typeface="Arial" charset="0"/>
                <a:cs typeface="+mn-cs"/>
              </a:rPr>
              <a:t>Trương </a:t>
            </a:r>
            <a:r>
              <a:rPr lang="vi-VN" dirty="0" smtClean="0">
                <a:latin typeface="Arial" charset="0"/>
                <a:cs typeface="+mn-cs"/>
              </a:rPr>
              <a:t>Trần Tuyết Nhi</a:t>
            </a:r>
            <a:endParaRPr lang="en-US" dirty="0">
              <a:latin typeface="Arial" charset="0"/>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ctrTitle"/>
          </p:nvPr>
        </p:nvSpPr>
        <p:spPr>
          <a:xfrm>
            <a:off x="26988" y="5195888"/>
            <a:ext cx="4257675" cy="838200"/>
          </a:xfrm>
        </p:spPr>
        <p:txBody>
          <a:bodyPr/>
          <a:lstStyle/>
          <a:p>
            <a:pPr algn="l" eaLnBrk="1" hangingPunct="1"/>
            <a:r>
              <a:rPr lang="en-US" altLang="en-US" sz="4000" dirty="0" smtClean="0"/>
              <a:t>"CẢM ƠN</a:t>
            </a:r>
            <a:r>
              <a:rPr lang="vi-VN" altLang="en-US" sz="4000" dirty="0" smtClean="0"/>
              <a:t> CÔ VÀ CÁC BẠN</a:t>
            </a:r>
            <a:r>
              <a:rPr lang="en-US" altLang="en-US" sz="40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19458" name="Group 3"/>
          <p:cNvGrpSpPr>
            <a:grpSpLocks/>
          </p:cNvGrpSpPr>
          <p:nvPr/>
        </p:nvGrpSpPr>
        <p:grpSpPr bwMode="auto">
          <a:xfrm>
            <a:off x="1895913" y="1415273"/>
            <a:ext cx="5684245" cy="1246188"/>
            <a:chOff x="779" y="1197"/>
            <a:chExt cx="4032" cy="912"/>
          </a:xfrm>
        </p:grpSpPr>
        <p:sp>
          <p:nvSpPr>
            <p:cNvPr id="19481" name="AutoShape 4"/>
            <p:cNvSpPr>
              <a:spLocks noChangeArrowheads="1"/>
            </p:cNvSpPr>
            <p:nvPr/>
          </p:nvSpPr>
          <p:spPr bwMode="gray">
            <a:xfrm>
              <a:off x="779" y="1197"/>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har char="•"/>
                <a:defRPr sz="2800">
                  <a:solidFill>
                    <a:schemeClr val="tx2"/>
                  </a:solidFill>
                  <a:latin typeface="Verdana" panose="020B0604030504040204" pitchFamily="34" charset="0"/>
                </a:defRPr>
              </a:lvl1pPr>
              <a:lvl2pPr marL="742950" indent="-285750">
                <a:spcBef>
                  <a:spcPct val="20000"/>
                </a:spcBef>
                <a:buChar char="–"/>
                <a:defRPr sz="2400" b="1">
                  <a:solidFill>
                    <a:schemeClr val="tx2"/>
                  </a:solidFill>
                  <a:latin typeface="Verdana" panose="020B0604030504040204" pitchFamily="34" charset="0"/>
                </a:defRPr>
              </a:lvl2pPr>
              <a:lvl3pPr marL="1143000" indent="-228600">
                <a:spcBef>
                  <a:spcPct val="20000"/>
                </a:spcBef>
                <a:buChar char="•"/>
                <a:defRPr sz="2400">
                  <a:solidFill>
                    <a:schemeClr val="tx2"/>
                  </a:solidFill>
                  <a:latin typeface="Verdana" panose="020B0604030504040204" pitchFamily="34" charset="0"/>
                </a:defRPr>
              </a:lvl3pPr>
              <a:lvl4pPr marL="1600200" indent="-228600">
                <a:spcBef>
                  <a:spcPct val="20000"/>
                </a:spcBef>
                <a:buChar char="–"/>
                <a:defRPr sz="2000">
                  <a:solidFill>
                    <a:schemeClr val="tx2"/>
                  </a:solidFill>
                  <a:latin typeface="Verdana" panose="020B0604030504040204" pitchFamily="34" charset="0"/>
                </a:defRPr>
              </a:lvl4pPr>
              <a:lvl5pPr marL="2057400" indent="-228600">
                <a:spcBef>
                  <a:spcPct val="20000"/>
                </a:spcBef>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2"/>
                  </a:solidFill>
                  <a:latin typeface="Verdana" panose="020B0604030504040204" pitchFamily="34" charset="0"/>
                </a:defRPr>
              </a:lvl9pPr>
            </a:lstStyle>
            <a:p>
              <a:pPr eaLnBrk="1" hangingPunct="1">
                <a:spcBef>
                  <a:spcPct val="0"/>
                </a:spcBef>
                <a:buFontTx/>
                <a:buNone/>
              </a:pPr>
              <a:endParaRPr lang="en-US" altLang="en-US" sz="1800" dirty="0">
                <a:solidFill>
                  <a:schemeClr val="tx1"/>
                </a:solidFill>
                <a:latin typeface="Arial" panose="020B0604020202020204" pitchFamily="34" charset="0"/>
              </a:endParaRPr>
            </a:p>
          </p:txBody>
        </p:sp>
        <p:grpSp>
          <p:nvGrpSpPr>
            <p:cNvPr id="19482" name="Group 5"/>
            <p:cNvGrpSpPr>
              <a:grpSpLocks/>
            </p:cNvGrpSpPr>
            <p:nvPr/>
          </p:nvGrpSpPr>
          <p:grpSpPr bwMode="auto">
            <a:xfrm>
              <a:off x="879" y="1336"/>
              <a:ext cx="768" cy="746"/>
              <a:chOff x="879" y="1336"/>
              <a:chExt cx="768" cy="746"/>
            </a:xfrm>
          </p:grpSpPr>
          <p:sp>
            <p:nvSpPr>
              <p:cNvPr id="51" name="AutoShape 6"/>
              <p:cNvSpPr>
                <a:spLocks noChangeArrowheads="1"/>
              </p:cNvSpPr>
              <p:nvPr/>
            </p:nvSpPr>
            <p:spPr bwMode="gray">
              <a:xfrm>
                <a:off x="879" y="1336"/>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dirty="0">
                  <a:latin typeface="Arial" charset="0"/>
                  <a:cs typeface="+mn-cs"/>
                </a:endParaRPr>
              </a:p>
            </p:txBody>
          </p:sp>
          <p:sp>
            <p:nvSpPr>
              <p:cNvPr id="52" name="Freeform 7"/>
              <p:cNvSpPr>
                <a:spLocks/>
              </p:cNvSpPr>
              <p:nvPr/>
            </p:nvSpPr>
            <p:spPr bwMode="gray">
              <a:xfrm>
                <a:off x="909" y="138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dirty="0">
                  <a:latin typeface="Arial" charset="0"/>
                  <a:cs typeface="+mn-cs"/>
                </a:endParaRPr>
              </a:p>
            </p:txBody>
          </p:sp>
          <p:sp>
            <p:nvSpPr>
              <p:cNvPr id="53" name="Text Box 8"/>
              <p:cNvSpPr txBox="1">
                <a:spLocks noChangeArrowheads="1"/>
              </p:cNvSpPr>
              <p:nvPr/>
            </p:nvSpPr>
            <p:spPr bwMode="gray">
              <a:xfrm>
                <a:off x="1082" y="1513"/>
                <a:ext cx="275"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vi-VN" sz="2800" dirty="0">
                    <a:solidFill>
                      <a:srgbClr val="FFFFFF"/>
                    </a:solidFill>
                    <a:effectLst>
                      <a:outerShdw blurRad="38100" dist="38100" dir="2700000" algn="tl">
                        <a:srgbClr val="C0C0C0"/>
                      </a:outerShdw>
                    </a:effectLst>
                    <a:latin typeface="Arial" charset="0"/>
                    <a:cs typeface="+mn-cs"/>
                  </a:rPr>
                  <a:t>II</a:t>
                </a:r>
                <a:endParaRPr lang="en-US" sz="2800" dirty="0">
                  <a:solidFill>
                    <a:srgbClr val="FFFFFF"/>
                  </a:solidFill>
                  <a:effectLst>
                    <a:outerShdw blurRad="38100" dist="38100" dir="2700000" algn="tl">
                      <a:srgbClr val="C0C0C0"/>
                    </a:outerShdw>
                  </a:effectLst>
                  <a:latin typeface="Arial" charset="0"/>
                  <a:cs typeface="+mn-cs"/>
                </a:endParaRPr>
              </a:p>
            </p:txBody>
          </p:sp>
        </p:grpSp>
        <p:sp>
          <p:nvSpPr>
            <p:cNvPr id="19483" name="Text Box 9"/>
            <p:cNvSpPr txBox="1">
              <a:spLocks noChangeArrowheads="1"/>
            </p:cNvSpPr>
            <p:nvPr/>
          </p:nvSpPr>
          <p:spPr bwMode="gray">
            <a:xfrm>
              <a:off x="1778" y="1377"/>
              <a:ext cx="3033" cy="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2"/>
                  </a:solidFill>
                  <a:latin typeface="Verdana" panose="020B0604030504040204" pitchFamily="34" charset="0"/>
                </a:defRPr>
              </a:lvl1pPr>
              <a:lvl2pPr marL="742950" indent="-285750">
                <a:spcBef>
                  <a:spcPct val="20000"/>
                </a:spcBef>
                <a:buChar char="–"/>
                <a:defRPr sz="2400" b="1">
                  <a:solidFill>
                    <a:schemeClr val="tx2"/>
                  </a:solidFill>
                  <a:latin typeface="Verdana" panose="020B0604030504040204" pitchFamily="34" charset="0"/>
                </a:defRPr>
              </a:lvl2pPr>
              <a:lvl3pPr marL="1143000" indent="-228600">
                <a:spcBef>
                  <a:spcPct val="20000"/>
                </a:spcBef>
                <a:buChar char="•"/>
                <a:defRPr sz="2400">
                  <a:solidFill>
                    <a:schemeClr val="tx2"/>
                  </a:solidFill>
                  <a:latin typeface="Verdana" panose="020B0604030504040204" pitchFamily="34" charset="0"/>
                </a:defRPr>
              </a:lvl3pPr>
              <a:lvl4pPr marL="1600200" indent="-228600">
                <a:spcBef>
                  <a:spcPct val="20000"/>
                </a:spcBef>
                <a:buChar char="–"/>
                <a:defRPr sz="2000">
                  <a:solidFill>
                    <a:schemeClr val="tx2"/>
                  </a:solidFill>
                  <a:latin typeface="Verdana" panose="020B0604030504040204" pitchFamily="34" charset="0"/>
                </a:defRPr>
              </a:lvl4pPr>
              <a:lvl5pPr marL="2057400" indent="-228600">
                <a:spcBef>
                  <a:spcPct val="20000"/>
                </a:spcBef>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2"/>
                  </a:solidFill>
                  <a:latin typeface="Verdana" panose="020B0604030504040204" pitchFamily="34" charset="0"/>
                </a:defRPr>
              </a:lvl9pPr>
            </a:lstStyle>
            <a:p>
              <a:pPr>
                <a:spcBef>
                  <a:spcPct val="0"/>
                </a:spcBef>
                <a:buFontTx/>
                <a:buNone/>
              </a:pPr>
              <a:r>
                <a:rPr lang="en-US" altLang="en-US" sz="1800" i="1" dirty="0" err="1">
                  <a:solidFill>
                    <a:srgbClr val="5D8223"/>
                  </a:solidFill>
                  <a:latin typeface="Arial" panose="020B0604020202020204" pitchFamily="34" charset="0"/>
                </a:rPr>
                <a:t>Tính</a:t>
              </a:r>
              <a:r>
                <a:rPr lang="en-US" altLang="en-US" sz="1800" i="1" dirty="0">
                  <a:solidFill>
                    <a:srgbClr val="5D8223"/>
                  </a:solidFill>
                  <a:latin typeface="Arial" panose="020B0604020202020204" pitchFamily="34" charset="0"/>
                </a:rPr>
                <a:t> </a:t>
              </a:r>
              <a:r>
                <a:rPr lang="en-US" altLang="en-US" sz="1800" i="1" dirty="0" err="1">
                  <a:solidFill>
                    <a:srgbClr val="5D8223"/>
                  </a:solidFill>
                  <a:latin typeface="Arial" panose="020B0604020202020204" pitchFamily="34" charset="0"/>
                </a:rPr>
                <a:t>tất</a:t>
              </a:r>
              <a:r>
                <a:rPr lang="en-US" altLang="en-US" sz="1800" i="1" dirty="0">
                  <a:solidFill>
                    <a:srgbClr val="5D8223"/>
                  </a:solidFill>
                  <a:latin typeface="Arial" panose="020B0604020202020204" pitchFamily="34" charset="0"/>
                </a:rPr>
                <a:t> </a:t>
              </a:r>
              <a:r>
                <a:rPr lang="en-US" altLang="en-US" sz="1800" i="1" dirty="0" err="1">
                  <a:solidFill>
                    <a:srgbClr val="5D8223"/>
                  </a:solidFill>
                  <a:latin typeface="Arial" panose="020B0604020202020204" pitchFamily="34" charset="0"/>
                </a:rPr>
                <a:t>yếu</a:t>
              </a:r>
              <a:r>
                <a:rPr lang="en-US" altLang="en-US" sz="1800" i="1" dirty="0">
                  <a:solidFill>
                    <a:srgbClr val="5D8223"/>
                  </a:solidFill>
                  <a:latin typeface="Arial" panose="020B0604020202020204" pitchFamily="34" charset="0"/>
                </a:rPr>
                <a:t> </a:t>
              </a:r>
              <a:r>
                <a:rPr lang="en-US" altLang="en-US" sz="1800" i="1" dirty="0" err="1">
                  <a:solidFill>
                    <a:srgbClr val="5D8223"/>
                  </a:solidFill>
                  <a:latin typeface="Arial" panose="020B0604020202020204" pitchFamily="34" charset="0"/>
                </a:rPr>
                <a:t>của</a:t>
              </a:r>
              <a:r>
                <a:rPr lang="en-US" altLang="en-US" sz="1800" i="1" dirty="0">
                  <a:solidFill>
                    <a:srgbClr val="5D8223"/>
                  </a:solidFill>
                  <a:latin typeface="Arial" panose="020B0604020202020204" pitchFamily="34" charset="0"/>
                </a:rPr>
                <a:t> </a:t>
              </a:r>
              <a:r>
                <a:rPr lang="en-US" altLang="en-US" sz="1800" i="1" dirty="0" err="1">
                  <a:solidFill>
                    <a:srgbClr val="5D8223"/>
                  </a:solidFill>
                  <a:latin typeface="Arial" panose="020B0604020202020204" pitchFamily="34" charset="0"/>
                </a:rPr>
                <a:t>việc</a:t>
              </a:r>
              <a:r>
                <a:rPr lang="en-US" altLang="en-US" sz="1800" i="1" dirty="0">
                  <a:solidFill>
                    <a:srgbClr val="5D8223"/>
                  </a:solidFill>
                  <a:latin typeface="Arial" panose="020B0604020202020204" pitchFamily="34" charset="0"/>
                </a:rPr>
                <a:t> </a:t>
              </a:r>
              <a:r>
                <a:rPr lang="en-US" altLang="en-US" sz="1800" i="1" dirty="0" err="1">
                  <a:solidFill>
                    <a:srgbClr val="5D8223"/>
                  </a:solidFill>
                  <a:latin typeface="Arial" panose="020B0604020202020204" pitchFamily="34" charset="0"/>
                </a:rPr>
                <a:t>đẩy</a:t>
              </a:r>
              <a:r>
                <a:rPr lang="en-US" altLang="en-US" sz="1800" i="1" dirty="0">
                  <a:solidFill>
                    <a:srgbClr val="5D8223"/>
                  </a:solidFill>
                  <a:latin typeface="Arial" panose="020B0604020202020204" pitchFamily="34" charset="0"/>
                </a:rPr>
                <a:t> </a:t>
              </a:r>
              <a:r>
                <a:rPr lang="en-US" altLang="en-US" sz="1800" i="1" dirty="0" err="1">
                  <a:solidFill>
                    <a:srgbClr val="5D8223"/>
                  </a:solidFill>
                  <a:latin typeface="Arial" panose="020B0604020202020204" pitchFamily="34" charset="0"/>
                </a:rPr>
                <a:t>mạnh</a:t>
              </a:r>
              <a:r>
                <a:rPr lang="en-US" altLang="en-US" sz="1800" i="1" dirty="0">
                  <a:solidFill>
                    <a:srgbClr val="5D8223"/>
                  </a:solidFill>
                  <a:latin typeface="Arial" panose="020B0604020202020204" pitchFamily="34" charset="0"/>
                </a:rPr>
                <a:t> CNH – HĐH </a:t>
              </a:r>
              <a:r>
                <a:rPr lang="en-US" altLang="en-US" sz="1800" i="1" dirty="0" err="1">
                  <a:solidFill>
                    <a:srgbClr val="5D8223"/>
                  </a:solidFill>
                  <a:latin typeface="Arial" panose="020B0604020202020204" pitchFamily="34" charset="0"/>
                </a:rPr>
                <a:t>gắn</a:t>
              </a:r>
              <a:r>
                <a:rPr lang="en-US" altLang="en-US" sz="1800" i="1" dirty="0">
                  <a:solidFill>
                    <a:srgbClr val="5D8223"/>
                  </a:solidFill>
                  <a:latin typeface="Arial" panose="020B0604020202020204" pitchFamily="34" charset="0"/>
                </a:rPr>
                <a:t> </a:t>
              </a:r>
              <a:r>
                <a:rPr lang="en-US" altLang="en-US" sz="1800" i="1" dirty="0" err="1">
                  <a:solidFill>
                    <a:srgbClr val="5D8223"/>
                  </a:solidFill>
                  <a:latin typeface="Arial" panose="020B0604020202020204" pitchFamily="34" charset="0"/>
                </a:rPr>
                <a:t>với</a:t>
              </a:r>
              <a:r>
                <a:rPr lang="en-US" altLang="en-US" sz="1800" i="1" dirty="0">
                  <a:solidFill>
                    <a:srgbClr val="5D8223"/>
                  </a:solidFill>
                  <a:latin typeface="Arial" panose="020B0604020202020204" pitchFamily="34" charset="0"/>
                </a:rPr>
                <a:t> </a:t>
              </a:r>
              <a:r>
                <a:rPr lang="en-US" altLang="en-US" sz="1800" i="1" dirty="0" err="1">
                  <a:solidFill>
                    <a:srgbClr val="5D8223"/>
                  </a:solidFill>
                  <a:latin typeface="Arial" panose="020B0604020202020204" pitchFamily="34" charset="0"/>
                </a:rPr>
                <a:t>phát</a:t>
              </a:r>
              <a:r>
                <a:rPr lang="en-US" altLang="en-US" sz="1800" i="1" dirty="0">
                  <a:solidFill>
                    <a:srgbClr val="5D8223"/>
                  </a:solidFill>
                  <a:latin typeface="Arial" panose="020B0604020202020204" pitchFamily="34" charset="0"/>
                </a:rPr>
                <a:t> </a:t>
              </a:r>
              <a:r>
                <a:rPr lang="en-US" altLang="en-US" sz="1800" i="1" dirty="0" err="1">
                  <a:solidFill>
                    <a:srgbClr val="5D8223"/>
                  </a:solidFill>
                  <a:latin typeface="Arial" panose="020B0604020202020204" pitchFamily="34" charset="0"/>
                </a:rPr>
                <a:t>triển</a:t>
              </a:r>
              <a:r>
                <a:rPr lang="en-US" altLang="en-US" sz="1800" i="1" dirty="0">
                  <a:solidFill>
                    <a:srgbClr val="5D8223"/>
                  </a:solidFill>
                  <a:latin typeface="Arial" panose="020B0604020202020204" pitchFamily="34" charset="0"/>
                </a:rPr>
                <a:t> </a:t>
              </a:r>
              <a:r>
                <a:rPr lang="en-US" altLang="en-US" sz="1800" i="1" dirty="0" err="1">
                  <a:solidFill>
                    <a:srgbClr val="5D8223"/>
                  </a:solidFill>
                  <a:latin typeface="Arial" panose="020B0604020202020204" pitchFamily="34" charset="0"/>
                </a:rPr>
                <a:t>kinh</a:t>
              </a:r>
              <a:r>
                <a:rPr lang="en-US" altLang="en-US" sz="1800" i="1" dirty="0">
                  <a:solidFill>
                    <a:srgbClr val="5D8223"/>
                  </a:solidFill>
                  <a:latin typeface="Arial" panose="020B0604020202020204" pitchFamily="34" charset="0"/>
                </a:rPr>
                <a:t> </a:t>
              </a:r>
              <a:r>
                <a:rPr lang="en-US" altLang="en-US" sz="1800" i="1" dirty="0" err="1">
                  <a:solidFill>
                    <a:srgbClr val="5D8223"/>
                  </a:solidFill>
                  <a:latin typeface="Arial" panose="020B0604020202020204" pitchFamily="34" charset="0"/>
                </a:rPr>
                <a:t>tế</a:t>
              </a:r>
              <a:r>
                <a:rPr lang="en-US" altLang="en-US" sz="1800" i="1" dirty="0">
                  <a:solidFill>
                    <a:srgbClr val="5D8223"/>
                  </a:solidFill>
                  <a:latin typeface="Arial" panose="020B0604020202020204" pitchFamily="34" charset="0"/>
                </a:rPr>
                <a:t> tri </a:t>
              </a:r>
              <a:r>
                <a:rPr lang="en-US" altLang="en-US" sz="1800" i="1" dirty="0" err="1">
                  <a:solidFill>
                    <a:srgbClr val="5D8223"/>
                  </a:solidFill>
                  <a:latin typeface="Arial" panose="020B0604020202020204" pitchFamily="34" charset="0"/>
                </a:rPr>
                <a:t>thức</a:t>
              </a:r>
              <a:endParaRPr lang="en-US" altLang="en-US" sz="1800" i="1" dirty="0">
                <a:solidFill>
                  <a:srgbClr val="5D8223"/>
                </a:solidFill>
                <a:latin typeface="Arial" panose="020B0604020202020204" pitchFamily="34" charset="0"/>
              </a:endParaRPr>
            </a:p>
          </p:txBody>
        </p:sp>
      </p:grpSp>
      <p:grpSp>
        <p:nvGrpSpPr>
          <p:cNvPr id="19459" name="Group 10"/>
          <p:cNvGrpSpPr>
            <a:grpSpLocks/>
          </p:cNvGrpSpPr>
          <p:nvPr/>
        </p:nvGrpSpPr>
        <p:grpSpPr bwMode="auto">
          <a:xfrm>
            <a:off x="1881984" y="2773064"/>
            <a:ext cx="5616575" cy="1246187"/>
            <a:chOff x="912" y="2016"/>
            <a:chExt cx="3984" cy="912"/>
          </a:xfrm>
        </p:grpSpPr>
        <p:sp>
          <p:nvSpPr>
            <p:cNvPr id="19475" name="AutoShape 11"/>
            <p:cNvSpPr>
              <a:spLocks noChangeArrowheads="1"/>
            </p:cNvSpPr>
            <p:nvPr/>
          </p:nvSpPr>
          <p:spPr bwMode="gray">
            <a:xfrm>
              <a:off x="912" y="2016"/>
              <a:ext cx="3984" cy="912"/>
            </a:xfrm>
            <a:prstGeom prst="roundRect">
              <a:avLst>
                <a:gd name="adj" fmla="val 10889"/>
              </a:avLst>
            </a:prstGeom>
            <a:gradFill rotWithShape="1">
              <a:gsLst>
                <a:gs pos="0">
                  <a:srgbClr val="DDDDDD"/>
                </a:gs>
                <a:gs pos="50000">
                  <a:srgbClr val="F2F2F2"/>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har char="•"/>
                <a:defRPr sz="2800">
                  <a:solidFill>
                    <a:schemeClr val="tx2"/>
                  </a:solidFill>
                  <a:latin typeface="Verdana" panose="020B0604030504040204" pitchFamily="34" charset="0"/>
                </a:defRPr>
              </a:lvl1pPr>
              <a:lvl2pPr marL="742950" indent="-285750">
                <a:spcBef>
                  <a:spcPct val="20000"/>
                </a:spcBef>
                <a:buChar char="–"/>
                <a:defRPr sz="2400" b="1">
                  <a:solidFill>
                    <a:schemeClr val="tx2"/>
                  </a:solidFill>
                  <a:latin typeface="Verdana" panose="020B0604030504040204" pitchFamily="34" charset="0"/>
                </a:defRPr>
              </a:lvl2pPr>
              <a:lvl3pPr marL="1143000" indent="-228600">
                <a:spcBef>
                  <a:spcPct val="20000"/>
                </a:spcBef>
                <a:buChar char="•"/>
                <a:defRPr sz="2400">
                  <a:solidFill>
                    <a:schemeClr val="tx2"/>
                  </a:solidFill>
                  <a:latin typeface="Verdana" panose="020B0604030504040204" pitchFamily="34" charset="0"/>
                </a:defRPr>
              </a:lvl3pPr>
              <a:lvl4pPr marL="1600200" indent="-228600">
                <a:spcBef>
                  <a:spcPct val="20000"/>
                </a:spcBef>
                <a:buChar char="–"/>
                <a:defRPr sz="2000">
                  <a:solidFill>
                    <a:schemeClr val="tx2"/>
                  </a:solidFill>
                  <a:latin typeface="Verdana" panose="020B0604030504040204" pitchFamily="34" charset="0"/>
                </a:defRPr>
              </a:lvl4pPr>
              <a:lvl5pPr marL="2057400" indent="-228600">
                <a:spcBef>
                  <a:spcPct val="20000"/>
                </a:spcBef>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2"/>
                  </a:solidFill>
                  <a:latin typeface="Verdana" panose="020B0604030504040204" pitchFamily="34"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grpSp>
          <p:nvGrpSpPr>
            <p:cNvPr id="19476" name="Group 12"/>
            <p:cNvGrpSpPr>
              <a:grpSpLocks/>
            </p:cNvGrpSpPr>
            <p:nvPr/>
          </p:nvGrpSpPr>
          <p:grpSpPr bwMode="auto">
            <a:xfrm>
              <a:off x="999" y="2100"/>
              <a:ext cx="768" cy="746"/>
              <a:chOff x="999" y="2100"/>
              <a:chExt cx="768" cy="746"/>
            </a:xfrm>
          </p:grpSpPr>
          <p:sp>
            <p:nvSpPr>
              <p:cNvPr id="58" name="AutoShape 13"/>
              <p:cNvSpPr>
                <a:spLocks noChangeArrowheads="1"/>
              </p:cNvSpPr>
              <p:nvPr/>
            </p:nvSpPr>
            <p:spPr bwMode="gray">
              <a:xfrm>
                <a:off x="999" y="2100"/>
                <a:ext cx="768" cy="746"/>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59" name="Freeform 14"/>
              <p:cNvSpPr>
                <a:spLocks/>
              </p:cNvSpPr>
              <p:nvPr/>
            </p:nvSpPr>
            <p:spPr bwMode="gray">
              <a:xfrm>
                <a:off x="1047" y="2146"/>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latin typeface="Arial" charset="0"/>
                  <a:cs typeface="+mn-cs"/>
                </a:endParaRPr>
              </a:p>
            </p:txBody>
          </p:sp>
          <p:sp>
            <p:nvSpPr>
              <p:cNvPr id="60" name="Text Box 15"/>
              <p:cNvSpPr txBox="1">
                <a:spLocks noChangeArrowheads="1"/>
              </p:cNvSpPr>
              <p:nvPr/>
            </p:nvSpPr>
            <p:spPr bwMode="gray">
              <a:xfrm>
                <a:off x="1203" y="2304"/>
                <a:ext cx="342"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vi-VN" sz="2800" dirty="0">
                    <a:solidFill>
                      <a:srgbClr val="FFFFFF"/>
                    </a:solidFill>
                    <a:effectLst>
                      <a:outerShdw blurRad="38100" dist="38100" dir="2700000" algn="tl">
                        <a:srgbClr val="C0C0C0"/>
                      </a:outerShdw>
                    </a:effectLst>
                    <a:latin typeface="Arial" charset="0"/>
                    <a:cs typeface="+mn-cs"/>
                  </a:rPr>
                  <a:t>III</a:t>
                </a:r>
                <a:endParaRPr lang="en-US" sz="2800" dirty="0">
                  <a:solidFill>
                    <a:srgbClr val="FFFFFF"/>
                  </a:solidFill>
                  <a:effectLst>
                    <a:outerShdw blurRad="38100" dist="38100" dir="2700000" algn="tl">
                      <a:srgbClr val="C0C0C0"/>
                    </a:outerShdw>
                  </a:effectLst>
                  <a:latin typeface="Arial" charset="0"/>
                  <a:cs typeface="+mn-cs"/>
                </a:endParaRPr>
              </a:p>
            </p:txBody>
          </p:sp>
        </p:grpSp>
        <p:sp>
          <p:nvSpPr>
            <p:cNvPr id="57" name="Text Box 16"/>
            <p:cNvSpPr txBox="1">
              <a:spLocks noChangeArrowheads="1"/>
            </p:cNvSpPr>
            <p:nvPr/>
          </p:nvSpPr>
          <p:spPr bwMode="gray">
            <a:xfrm>
              <a:off x="1855" y="2171"/>
              <a:ext cx="2930" cy="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i="1" dirty="0" err="1">
                  <a:solidFill>
                    <a:schemeClr val="accent3">
                      <a:lumMod val="75000"/>
                    </a:schemeClr>
                  </a:solidFill>
                  <a:latin typeface="Arial" charset="0"/>
                  <a:cs typeface="+mn-cs"/>
                </a:rPr>
                <a:t>Quan</a:t>
              </a:r>
              <a:r>
                <a:rPr lang="en-US" i="1" dirty="0">
                  <a:solidFill>
                    <a:schemeClr val="accent3">
                      <a:lumMod val="75000"/>
                    </a:schemeClr>
                  </a:solidFill>
                  <a:latin typeface="Arial" charset="0"/>
                  <a:cs typeface="+mn-cs"/>
                </a:rPr>
                <a:t> </a:t>
              </a:r>
              <a:r>
                <a:rPr lang="en-US" i="1" dirty="0" err="1">
                  <a:solidFill>
                    <a:schemeClr val="accent3">
                      <a:lumMod val="75000"/>
                    </a:schemeClr>
                  </a:solidFill>
                  <a:latin typeface="Arial" charset="0"/>
                  <a:cs typeface="+mn-cs"/>
                </a:rPr>
                <a:t>điểm</a:t>
              </a:r>
              <a:r>
                <a:rPr lang="en-US" i="1" dirty="0">
                  <a:solidFill>
                    <a:schemeClr val="accent3">
                      <a:lumMod val="75000"/>
                    </a:schemeClr>
                  </a:solidFill>
                  <a:latin typeface="Arial" charset="0"/>
                  <a:cs typeface="+mn-cs"/>
                </a:rPr>
                <a:t>, </a:t>
              </a:r>
              <a:r>
                <a:rPr lang="en-US" i="1" dirty="0" err="1">
                  <a:solidFill>
                    <a:schemeClr val="accent3">
                      <a:lumMod val="75000"/>
                    </a:schemeClr>
                  </a:solidFill>
                  <a:latin typeface="Arial" charset="0"/>
                  <a:cs typeface="+mn-cs"/>
                </a:rPr>
                <a:t>mục</a:t>
              </a:r>
              <a:r>
                <a:rPr lang="en-US" i="1" dirty="0">
                  <a:solidFill>
                    <a:schemeClr val="accent3">
                      <a:lumMod val="75000"/>
                    </a:schemeClr>
                  </a:solidFill>
                  <a:latin typeface="Arial" charset="0"/>
                  <a:cs typeface="+mn-cs"/>
                </a:rPr>
                <a:t> </a:t>
              </a:r>
              <a:r>
                <a:rPr lang="en-US" i="1" dirty="0" err="1">
                  <a:solidFill>
                    <a:schemeClr val="accent3">
                      <a:lumMod val="75000"/>
                    </a:schemeClr>
                  </a:solidFill>
                  <a:latin typeface="Arial" charset="0"/>
                  <a:cs typeface="+mn-cs"/>
                </a:rPr>
                <a:t>tiêu</a:t>
              </a:r>
              <a:r>
                <a:rPr lang="en-US" i="1" dirty="0">
                  <a:solidFill>
                    <a:schemeClr val="accent3">
                      <a:lumMod val="75000"/>
                    </a:schemeClr>
                  </a:solidFill>
                  <a:latin typeface="Arial" charset="0"/>
                  <a:cs typeface="+mn-cs"/>
                </a:rPr>
                <a:t>, </a:t>
              </a:r>
              <a:r>
                <a:rPr lang="en-US" i="1" dirty="0" err="1">
                  <a:solidFill>
                    <a:schemeClr val="accent3">
                      <a:lumMod val="75000"/>
                    </a:schemeClr>
                  </a:solidFill>
                  <a:latin typeface="Arial" charset="0"/>
                  <a:cs typeface="+mn-cs"/>
                </a:rPr>
                <a:t>nhiệm</a:t>
              </a:r>
              <a:r>
                <a:rPr lang="en-US" i="1" dirty="0">
                  <a:solidFill>
                    <a:schemeClr val="accent3">
                      <a:lumMod val="75000"/>
                    </a:schemeClr>
                  </a:solidFill>
                  <a:latin typeface="Arial" charset="0"/>
                  <a:cs typeface="+mn-cs"/>
                </a:rPr>
                <a:t> </a:t>
              </a:r>
              <a:r>
                <a:rPr lang="en-US" i="1" dirty="0" err="1">
                  <a:solidFill>
                    <a:schemeClr val="accent3">
                      <a:lumMod val="75000"/>
                    </a:schemeClr>
                  </a:solidFill>
                  <a:latin typeface="Arial" charset="0"/>
                  <a:cs typeface="+mn-cs"/>
                </a:rPr>
                <a:t>vụ</a:t>
              </a:r>
              <a:r>
                <a:rPr lang="en-US" i="1" dirty="0">
                  <a:solidFill>
                    <a:schemeClr val="accent3">
                      <a:lumMod val="75000"/>
                    </a:schemeClr>
                  </a:solidFill>
                  <a:latin typeface="Arial" charset="0"/>
                  <a:cs typeface="+mn-cs"/>
                </a:rPr>
                <a:t> </a:t>
              </a:r>
              <a:r>
                <a:rPr lang="en-US" i="1" dirty="0" err="1">
                  <a:solidFill>
                    <a:schemeClr val="accent3">
                      <a:lumMod val="75000"/>
                    </a:schemeClr>
                  </a:solidFill>
                  <a:latin typeface="Arial" charset="0"/>
                  <a:cs typeface="+mn-cs"/>
                </a:rPr>
                <a:t>của</a:t>
              </a:r>
              <a:r>
                <a:rPr lang="en-US" i="1" dirty="0">
                  <a:solidFill>
                    <a:schemeClr val="accent3">
                      <a:lumMod val="75000"/>
                    </a:schemeClr>
                  </a:solidFill>
                  <a:latin typeface="Arial" charset="0"/>
                  <a:cs typeface="+mn-cs"/>
                </a:rPr>
                <a:t> CNH – HĐH </a:t>
              </a:r>
              <a:r>
                <a:rPr lang="en-US" i="1" dirty="0" err="1">
                  <a:solidFill>
                    <a:schemeClr val="accent3">
                      <a:lumMod val="75000"/>
                    </a:schemeClr>
                  </a:solidFill>
                  <a:latin typeface="Arial" charset="0"/>
                  <a:cs typeface="+mn-cs"/>
                </a:rPr>
                <a:t>gắn</a:t>
              </a:r>
              <a:r>
                <a:rPr lang="en-US" i="1" dirty="0">
                  <a:solidFill>
                    <a:schemeClr val="accent3">
                      <a:lumMod val="75000"/>
                    </a:schemeClr>
                  </a:solidFill>
                  <a:latin typeface="Arial" charset="0"/>
                  <a:cs typeface="+mn-cs"/>
                </a:rPr>
                <a:t> </a:t>
              </a:r>
              <a:r>
                <a:rPr lang="en-US" i="1" dirty="0" err="1">
                  <a:solidFill>
                    <a:schemeClr val="accent3">
                      <a:lumMod val="75000"/>
                    </a:schemeClr>
                  </a:solidFill>
                  <a:latin typeface="Arial" charset="0"/>
                  <a:cs typeface="+mn-cs"/>
                </a:rPr>
                <a:t>với</a:t>
              </a:r>
              <a:r>
                <a:rPr lang="en-US" i="1" dirty="0">
                  <a:solidFill>
                    <a:schemeClr val="accent3">
                      <a:lumMod val="75000"/>
                    </a:schemeClr>
                  </a:solidFill>
                  <a:latin typeface="Arial" charset="0"/>
                  <a:cs typeface="+mn-cs"/>
                </a:rPr>
                <a:t> </a:t>
              </a:r>
              <a:r>
                <a:rPr lang="en-US" i="1" dirty="0" err="1">
                  <a:solidFill>
                    <a:schemeClr val="accent3">
                      <a:lumMod val="75000"/>
                    </a:schemeClr>
                  </a:solidFill>
                  <a:latin typeface="Arial" charset="0"/>
                  <a:cs typeface="+mn-cs"/>
                </a:rPr>
                <a:t>phát</a:t>
              </a:r>
              <a:r>
                <a:rPr lang="en-US" i="1" dirty="0">
                  <a:solidFill>
                    <a:schemeClr val="accent3">
                      <a:lumMod val="75000"/>
                    </a:schemeClr>
                  </a:solidFill>
                  <a:latin typeface="Arial" charset="0"/>
                  <a:cs typeface="+mn-cs"/>
                </a:rPr>
                <a:t> </a:t>
              </a:r>
              <a:r>
                <a:rPr lang="en-US" i="1" dirty="0" err="1">
                  <a:solidFill>
                    <a:schemeClr val="accent3">
                      <a:lumMod val="75000"/>
                    </a:schemeClr>
                  </a:solidFill>
                  <a:latin typeface="Arial" charset="0"/>
                  <a:cs typeface="+mn-cs"/>
                </a:rPr>
                <a:t>triển</a:t>
              </a:r>
              <a:r>
                <a:rPr lang="en-US" i="1" dirty="0">
                  <a:solidFill>
                    <a:schemeClr val="accent3">
                      <a:lumMod val="75000"/>
                    </a:schemeClr>
                  </a:solidFill>
                  <a:latin typeface="Arial" charset="0"/>
                  <a:cs typeface="+mn-cs"/>
                </a:rPr>
                <a:t> </a:t>
              </a:r>
              <a:r>
                <a:rPr lang="en-US" i="1" dirty="0" err="1">
                  <a:solidFill>
                    <a:schemeClr val="accent3">
                      <a:lumMod val="75000"/>
                    </a:schemeClr>
                  </a:solidFill>
                  <a:latin typeface="Arial" charset="0"/>
                  <a:cs typeface="+mn-cs"/>
                </a:rPr>
                <a:t>kinh</a:t>
              </a:r>
              <a:r>
                <a:rPr lang="en-US" i="1" dirty="0">
                  <a:solidFill>
                    <a:schemeClr val="accent3">
                      <a:lumMod val="75000"/>
                    </a:schemeClr>
                  </a:solidFill>
                  <a:latin typeface="Arial" charset="0"/>
                  <a:cs typeface="+mn-cs"/>
                </a:rPr>
                <a:t> </a:t>
              </a:r>
              <a:r>
                <a:rPr lang="en-US" i="1" dirty="0" err="1">
                  <a:solidFill>
                    <a:schemeClr val="accent3">
                      <a:lumMod val="75000"/>
                    </a:schemeClr>
                  </a:solidFill>
                  <a:latin typeface="Arial" charset="0"/>
                  <a:cs typeface="+mn-cs"/>
                </a:rPr>
                <a:t>tế</a:t>
              </a:r>
              <a:r>
                <a:rPr lang="en-US" i="1" dirty="0">
                  <a:solidFill>
                    <a:schemeClr val="accent3">
                      <a:lumMod val="75000"/>
                    </a:schemeClr>
                  </a:solidFill>
                  <a:latin typeface="Arial" charset="0"/>
                  <a:cs typeface="+mn-cs"/>
                </a:rPr>
                <a:t> tri </a:t>
              </a:r>
              <a:r>
                <a:rPr lang="en-US" i="1" dirty="0" err="1">
                  <a:solidFill>
                    <a:schemeClr val="accent3">
                      <a:lumMod val="75000"/>
                    </a:schemeClr>
                  </a:solidFill>
                  <a:latin typeface="Arial" charset="0"/>
                  <a:cs typeface="+mn-cs"/>
                </a:rPr>
                <a:t>thức</a:t>
              </a:r>
              <a:r>
                <a:rPr lang="en-US" i="1" dirty="0">
                  <a:solidFill>
                    <a:schemeClr val="accent3">
                      <a:lumMod val="75000"/>
                    </a:schemeClr>
                  </a:solidFill>
                  <a:latin typeface="Arial" charset="0"/>
                  <a:cs typeface="+mn-cs"/>
                </a:rPr>
                <a:t> </a:t>
              </a:r>
              <a:r>
                <a:rPr lang="en-US" i="1" dirty="0" err="1">
                  <a:solidFill>
                    <a:schemeClr val="accent3">
                      <a:lumMod val="75000"/>
                    </a:schemeClr>
                  </a:solidFill>
                  <a:latin typeface="Arial" charset="0"/>
                  <a:cs typeface="+mn-cs"/>
                </a:rPr>
                <a:t>của</a:t>
              </a:r>
              <a:r>
                <a:rPr lang="en-US" i="1" dirty="0">
                  <a:solidFill>
                    <a:schemeClr val="accent3">
                      <a:lumMod val="75000"/>
                    </a:schemeClr>
                  </a:solidFill>
                  <a:latin typeface="Arial" charset="0"/>
                  <a:cs typeface="+mn-cs"/>
                </a:rPr>
                <a:t> </a:t>
              </a:r>
              <a:r>
                <a:rPr lang="en-US" i="1" dirty="0" err="1">
                  <a:solidFill>
                    <a:schemeClr val="accent3">
                      <a:lumMod val="75000"/>
                    </a:schemeClr>
                  </a:solidFill>
                  <a:latin typeface="Arial" charset="0"/>
                  <a:cs typeface="+mn-cs"/>
                </a:rPr>
                <a:t>Việt</a:t>
              </a:r>
              <a:r>
                <a:rPr lang="en-US" i="1" dirty="0">
                  <a:solidFill>
                    <a:schemeClr val="accent3">
                      <a:lumMod val="75000"/>
                    </a:schemeClr>
                  </a:solidFill>
                  <a:latin typeface="Arial" charset="0"/>
                  <a:cs typeface="+mn-cs"/>
                </a:rPr>
                <a:t> Nam</a:t>
              </a:r>
            </a:p>
          </p:txBody>
        </p:sp>
      </p:grpSp>
      <p:grpSp>
        <p:nvGrpSpPr>
          <p:cNvPr id="19460" name="Group 17"/>
          <p:cNvGrpSpPr>
            <a:grpSpLocks/>
          </p:cNvGrpSpPr>
          <p:nvPr/>
        </p:nvGrpSpPr>
        <p:grpSpPr bwMode="auto">
          <a:xfrm>
            <a:off x="1910075" y="5494823"/>
            <a:ext cx="5616575" cy="1246131"/>
            <a:chOff x="912" y="3036"/>
            <a:chExt cx="3984" cy="912"/>
          </a:xfrm>
        </p:grpSpPr>
        <p:sp>
          <p:nvSpPr>
            <p:cNvPr id="19469" name="AutoShape 18"/>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har char="•"/>
                <a:defRPr sz="2800">
                  <a:solidFill>
                    <a:schemeClr val="tx2"/>
                  </a:solidFill>
                  <a:latin typeface="Verdana" panose="020B0604030504040204" pitchFamily="34" charset="0"/>
                </a:defRPr>
              </a:lvl1pPr>
              <a:lvl2pPr marL="742950" indent="-285750">
                <a:spcBef>
                  <a:spcPct val="20000"/>
                </a:spcBef>
                <a:buChar char="–"/>
                <a:defRPr sz="2400" b="1">
                  <a:solidFill>
                    <a:schemeClr val="tx2"/>
                  </a:solidFill>
                  <a:latin typeface="Verdana" panose="020B0604030504040204" pitchFamily="34" charset="0"/>
                </a:defRPr>
              </a:lvl2pPr>
              <a:lvl3pPr marL="1143000" indent="-228600">
                <a:spcBef>
                  <a:spcPct val="20000"/>
                </a:spcBef>
                <a:buChar char="•"/>
                <a:defRPr sz="2400">
                  <a:solidFill>
                    <a:schemeClr val="tx2"/>
                  </a:solidFill>
                  <a:latin typeface="Verdana" panose="020B0604030504040204" pitchFamily="34" charset="0"/>
                </a:defRPr>
              </a:lvl3pPr>
              <a:lvl4pPr marL="1600200" indent="-228600">
                <a:spcBef>
                  <a:spcPct val="20000"/>
                </a:spcBef>
                <a:buChar char="–"/>
                <a:defRPr sz="2000">
                  <a:solidFill>
                    <a:schemeClr val="tx2"/>
                  </a:solidFill>
                  <a:latin typeface="Verdana" panose="020B0604030504040204" pitchFamily="34" charset="0"/>
                </a:defRPr>
              </a:lvl4pPr>
              <a:lvl5pPr marL="2057400" indent="-228600">
                <a:spcBef>
                  <a:spcPct val="20000"/>
                </a:spcBef>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2"/>
                  </a:solidFill>
                  <a:latin typeface="Verdana" panose="020B0604030504040204" pitchFamily="34"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grpSp>
          <p:nvGrpSpPr>
            <p:cNvPr id="19470" name="Group 19"/>
            <p:cNvGrpSpPr>
              <a:grpSpLocks/>
            </p:cNvGrpSpPr>
            <p:nvPr/>
          </p:nvGrpSpPr>
          <p:grpSpPr bwMode="auto">
            <a:xfrm>
              <a:off x="999" y="3120"/>
              <a:ext cx="768" cy="746"/>
              <a:chOff x="999" y="3120"/>
              <a:chExt cx="768" cy="746"/>
            </a:xfrm>
          </p:grpSpPr>
          <p:sp>
            <p:nvSpPr>
              <p:cNvPr id="65" name="AutoShape 20"/>
              <p:cNvSpPr>
                <a:spLocks noChangeArrowheads="1"/>
              </p:cNvSpPr>
              <p:nvPr/>
            </p:nvSpPr>
            <p:spPr bwMode="gray">
              <a:xfrm>
                <a:off x="999" y="3120"/>
                <a:ext cx="768" cy="746"/>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66" name="Freeform 21"/>
              <p:cNvSpPr>
                <a:spLocks/>
              </p:cNvSpPr>
              <p:nvPr/>
            </p:nvSpPr>
            <p:spPr bwMode="gray">
              <a:xfrm>
                <a:off x="1047" y="3166"/>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latin typeface="Arial" charset="0"/>
                  <a:cs typeface="+mn-cs"/>
                </a:endParaRPr>
              </a:p>
            </p:txBody>
          </p:sp>
          <p:sp>
            <p:nvSpPr>
              <p:cNvPr id="67" name="Text Box 22"/>
              <p:cNvSpPr txBox="1">
                <a:spLocks noChangeArrowheads="1"/>
              </p:cNvSpPr>
              <p:nvPr/>
            </p:nvSpPr>
            <p:spPr bwMode="gray">
              <a:xfrm>
                <a:off x="1222" y="3324"/>
                <a:ext cx="300"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vi-VN" sz="2800" dirty="0" smtClean="0">
                    <a:solidFill>
                      <a:srgbClr val="FFFFFF"/>
                    </a:solidFill>
                    <a:effectLst>
                      <a:outerShdw blurRad="38100" dist="38100" dir="2700000" algn="tl">
                        <a:srgbClr val="C0C0C0"/>
                      </a:outerShdw>
                    </a:effectLst>
                    <a:latin typeface="Arial" charset="0"/>
                    <a:cs typeface="+mn-cs"/>
                  </a:rPr>
                  <a:t>V</a:t>
                </a:r>
                <a:endParaRPr lang="en-US" sz="2800" dirty="0">
                  <a:solidFill>
                    <a:srgbClr val="FFFFFF"/>
                  </a:solidFill>
                  <a:effectLst>
                    <a:outerShdw blurRad="38100" dist="38100" dir="2700000" algn="tl">
                      <a:srgbClr val="C0C0C0"/>
                    </a:outerShdw>
                  </a:effectLst>
                  <a:latin typeface="Arial" charset="0"/>
                  <a:cs typeface="+mn-cs"/>
                </a:endParaRPr>
              </a:p>
            </p:txBody>
          </p:sp>
        </p:grpSp>
        <p:sp>
          <p:nvSpPr>
            <p:cNvPr id="64" name="Text Box 23"/>
            <p:cNvSpPr txBox="1">
              <a:spLocks noChangeArrowheads="1"/>
            </p:cNvSpPr>
            <p:nvPr/>
          </p:nvSpPr>
          <p:spPr bwMode="gray">
            <a:xfrm>
              <a:off x="1854" y="3352"/>
              <a:ext cx="292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vi-VN" i="1" dirty="0" smtClean="0">
                  <a:solidFill>
                    <a:schemeClr val="accent6">
                      <a:lumMod val="75000"/>
                    </a:schemeClr>
                  </a:solidFill>
                  <a:latin typeface="Arial" charset="0"/>
                  <a:cs typeface="+mn-cs"/>
                </a:rPr>
                <a:t>Kết quả và hạn chế</a:t>
              </a:r>
              <a:endParaRPr lang="en-US" i="1" dirty="0">
                <a:solidFill>
                  <a:schemeClr val="accent6">
                    <a:lumMod val="75000"/>
                  </a:schemeClr>
                </a:solidFill>
                <a:latin typeface="Arial" charset="0"/>
                <a:cs typeface="+mn-cs"/>
              </a:endParaRPr>
            </a:p>
          </p:txBody>
        </p:sp>
      </p:grpSp>
      <p:sp>
        <p:nvSpPr>
          <p:cNvPr id="19461" name="Rectangle 2"/>
          <p:cNvSpPr>
            <a:spLocks noGrp="1" noChangeArrowheads="1"/>
          </p:cNvSpPr>
          <p:nvPr>
            <p:ph type="title"/>
          </p:nvPr>
        </p:nvSpPr>
        <p:spPr>
          <a:xfrm rot="5400000">
            <a:off x="-1296713" y="3677884"/>
            <a:ext cx="4541837" cy="457200"/>
          </a:xfrm>
        </p:spPr>
        <p:txBody>
          <a:bodyPr/>
          <a:lstStyle/>
          <a:p>
            <a:pPr algn="l" eaLnBrk="1" hangingPunct="1"/>
            <a:r>
              <a:rPr lang="vi-VN" altLang="en-US" sz="4000" dirty="0" smtClean="0">
                <a:solidFill>
                  <a:srgbClr val="6E8F15"/>
                </a:solidFill>
              </a:rPr>
              <a:t>Nội dung</a:t>
            </a:r>
            <a:endParaRPr lang="en-US" altLang="en-US" sz="2400" dirty="0" smtClean="0">
              <a:solidFill>
                <a:srgbClr val="6E8F15"/>
              </a:solidFill>
            </a:endParaRPr>
          </a:p>
        </p:txBody>
      </p:sp>
      <p:grpSp>
        <p:nvGrpSpPr>
          <p:cNvPr id="19462" name="Group 17"/>
          <p:cNvGrpSpPr>
            <a:grpSpLocks/>
          </p:cNvGrpSpPr>
          <p:nvPr/>
        </p:nvGrpSpPr>
        <p:grpSpPr bwMode="auto">
          <a:xfrm>
            <a:off x="1895913" y="4154864"/>
            <a:ext cx="5680015" cy="1246187"/>
            <a:chOff x="762" y="3164"/>
            <a:chExt cx="4029" cy="912"/>
          </a:xfrm>
        </p:grpSpPr>
        <p:sp>
          <p:nvSpPr>
            <p:cNvPr id="19463" name="AutoShape 18"/>
            <p:cNvSpPr>
              <a:spLocks noChangeArrowheads="1"/>
            </p:cNvSpPr>
            <p:nvPr/>
          </p:nvSpPr>
          <p:spPr bwMode="gray">
            <a:xfrm>
              <a:off x="762" y="3164"/>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har char="•"/>
                <a:defRPr sz="2800">
                  <a:solidFill>
                    <a:schemeClr val="tx2"/>
                  </a:solidFill>
                  <a:latin typeface="Verdana" panose="020B0604030504040204" pitchFamily="34" charset="0"/>
                </a:defRPr>
              </a:lvl1pPr>
              <a:lvl2pPr marL="742950" indent="-285750">
                <a:spcBef>
                  <a:spcPct val="20000"/>
                </a:spcBef>
                <a:buChar char="–"/>
                <a:defRPr sz="2400" b="1">
                  <a:solidFill>
                    <a:schemeClr val="tx2"/>
                  </a:solidFill>
                  <a:latin typeface="Verdana" panose="020B0604030504040204" pitchFamily="34" charset="0"/>
                </a:defRPr>
              </a:lvl2pPr>
              <a:lvl3pPr marL="1143000" indent="-228600">
                <a:spcBef>
                  <a:spcPct val="20000"/>
                </a:spcBef>
                <a:buChar char="•"/>
                <a:defRPr sz="2400">
                  <a:solidFill>
                    <a:schemeClr val="tx2"/>
                  </a:solidFill>
                  <a:latin typeface="Verdana" panose="020B0604030504040204" pitchFamily="34" charset="0"/>
                </a:defRPr>
              </a:lvl3pPr>
              <a:lvl4pPr marL="1600200" indent="-228600">
                <a:spcBef>
                  <a:spcPct val="20000"/>
                </a:spcBef>
                <a:buChar char="–"/>
                <a:defRPr sz="2000">
                  <a:solidFill>
                    <a:schemeClr val="tx2"/>
                  </a:solidFill>
                  <a:latin typeface="Verdana" panose="020B0604030504040204" pitchFamily="34" charset="0"/>
                </a:defRPr>
              </a:lvl4pPr>
              <a:lvl5pPr marL="2057400" indent="-228600">
                <a:spcBef>
                  <a:spcPct val="20000"/>
                </a:spcBef>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2"/>
                  </a:solidFill>
                  <a:latin typeface="Verdana" panose="020B0604030504040204" pitchFamily="34"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grpSp>
          <p:nvGrpSpPr>
            <p:cNvPr id="19464" name="Group 19"/>
            <p:cNvGrpSpPr>
              <a:grpSpLocks/>
            </p:cNvGrpSpPr>
            <p:nvPr/>
          </p:nvGrpSpPr>
          <p:grpSpPr bwMode="auto">
            <a:xfrm>
              <a:off x="851" y="3278"/>
              <a:ext cx="768" cy="746"/>
              <a:chOff x="851" y="3278"/>
              <a:chExt cx="768" cy="746"/>
            </a:xfrm>
          </p:grpSpPr>
          <p:sp>
            <p:nvSpPr>
              <p:cNvPr id="28" name="AutoShape 20"/>
              <p:cNvSpPr>
                <a:spLocks noChangeArrowheads="1"/>
              </p:cNvSpPr>
              <p:nvPr/>
            </p:nvSpPr>
            <p:spPr bwMode="gray">
              <a:xfrm>
                <a:off x="851" y="3278"/>
                <a:ext cx="768" cy="746"/>
              </a:xfrm>
              <a:prstGeom prst="roundRect">
                <a:avLst>
                  <a:gd name="adj" fmla="val 11921"/>
                </a:avLst>
              </a:prstGeom>
              <a:solidFill>
                <a:srgbClr val="7030A0"/>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29" name="Freeform 21"/>
              <p:cNvSpPr>
                <a:spLocks/>
              </p:cNvSpPr>
              <p:nvPr/>
            </p:nvSpPr>
            <p:spPr bwMode="gray">
              <a:xfrm>
                <a:off x="873" y="3316"/>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latin typeface="Arial" charset="0"/>
                  <a:cs typeface="+mn-cs"/>
                </a:endParaRPr>
              </a:p>
            </p:txBody>
          </p:sp>
          <p:sp>
            <p:nvSpPr>
              <p:cNvPr id="30" name="Text Box 22"/>
              <p:cNvSpPr txBox="1">
                <a:spLocks noChangeArrowheads="1"/>
              </p:cNvSpPr>
              <p:nvPr/>
            </p:nvSpPr>
            <p:spPr bwMode="gray">
              <a:xfrm>
                <a:off x="1016" y="3502"/>
                <a:ext cx="371"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vi-VN" sz="2800" dirty="0" smtClean="0">
                    <a:solidFill>
                      <a:srgbClr val="FFFFFF"/>
                    </a:solidFill>
                    <a:effectLst>
                      <a:outerShdw blurRad="38100" dist="38100" dir="2700000" algn="tl">
                        <a:srgbClr val="C0C0C0"/>
                      </a:outerShdw>
                    </a:effectLst>
                    <a:latin typeface="Arial" charset="0"/>
                    <a:cs typeface="+mn-cs"/>
                  </a:rPr>
                  <a:t>IV</a:t>
                </a:r>
                <a:endParaRPr lang="en-US" sz="2800" dirty="0">
                  <a:solidFill>
                    <a:srgbClr val="FFFFFF"/>
                  </a:solidFill>
                  <a:effectLst>
                    <a:outerShdw blurRad="38100" dist="38100" dir="2700000" algn="tl">
                      <a:srgbClr val="C0C0C0"/>
                    </a:outerShdw>
                  </a:effectLst>
                  <a:latin typeface="Arial" charset="0"/>
                  <a:cs typeface="+mn-cs"/>
                </a:endParaRPr>
              </a:p>
            </p:txBody>
          </p:sp>
        </p:grpSp>
        <p:sp>
          <p:nvSpPr>
            <p:cNvPr id="27" name="Text Box 23"/>
            <p:cNvSpPr txBox="1">
              <a:spLocks noChangeArrowheads="1"/>
            </p:cNvSpPr>
            <p:nvPr/>
          </p:nvSpPr>
          <p:spPr bwMode="gray">
            <a:xfrm>
              <a:off x="1616" y="3299"/>
              <a:ext cx="3175" cy="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err="1" smtClean="0">
                  <a:solidFill>
                    <a:srgbClr val="7030A0"/>
                  </a:solidFill>
                  <a:latin typeface="Times New Roman" panose="02020603050405020304" pitchFamily="18" charset="0"/>
                  <a:cs typeface="Times New Roman" panose="02020603050405020304" pitchFamily="18" charset="0"/>
                </a:rPr>
                <a:t>Những</a:t>
              </a:r>
              <a:r>
                <a:rPr lang="en-US" dirty="0" smtClean="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điều</a:t>
              </a:r>
              <a:r>
                <a:rPr lang="en-US" dirty="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kiện</a:t>
              </a:r>
              <a:r>
                <a:rPr lang="en-US" dirty="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tiền</a:t>
              </a:r>
              <a:r>
                <a:rPr lang="en-US" dirty="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đề</a:t>
              </a:r>
              <a:r>
                <a:rPr lang="en-US" dirty="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để</a:t>
              </a:r>
              <a:r>
                <a:rPr lang="en-US" dirty="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đẩy</a:t>
              </a:r>
              <a:r>
                <a:rPr lang="en-US" dirty="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mạnh</a:t>
              </a:r>
              <a:r>
                <a:rPr lang="en-US" dirty="0">
                  <a:solidFill>
                    <a:srgbClr val="7030A0"/>
                  </a:solidFill>
                  <a:latin typeface="Times New Roman" panose="02020603050405020304" pitchFamily="18" charset="0"/>
                  <a:cs typeface="Times New Roman" panose="02020603050405020304" pitchFamily="18" charset="0"/>
                </a:rPr>
                <a:t> </a:t>
              </a:r>
              <a:r>
                <a:rPr lang="vi-VN" dirty="0" smtClean="0">
                  <a:solidFill>
                    <a:srgbClr val="7030A0"/>
                  </a:solidFill>
                  <a:latin typeface="Times New Roman" panose="02020603050405020304" pitchFamily="18" charset="0"/>
                  <a:cs typeface="Times New Roman" panose="02020603050405020304" pitchFamily="18" charset="0"/>
                </a:rPr>
                <a:t>CNH </a:t>
              </a:r>
              <a:r>
                <a:rPr lang="en-US" dirty="0" smtClean="0">
                  <a:solidFill>
                    <a:srgbClr val="7030A0"/>
                  </a:solidFill>
                  <a:latin typeface="Times New Roman" panose="02020603050405020304" pitchFamily="18" charset="0"/>
                  <a:cs typeface="Times New Roman" panose="02020603050405020304" pitchFamily="18" charset="0"/>
                </a:rPr>
                <a:t>– </a:t>
              </a:r>
              <a:r>
                <a:rPr lang="vi-VN" dirty="0" smtClean="0">
                  <a:solidFill>
                    <a:srgbClr val="7030A0"/>
                  </a:solidFill>
                  <a:latin typeface="Times New Roman" panose="02020603050405020304" pitchFamily="18" charset="0"/>
                  <a:cs typeface="Times New Roman" panose="02020603050405020304" pitchFamily="18" charset="0"/>
                </a:rPr>
                <a:t>HĐH </a:t>
              </a:r>
              <a:r>
                <a:rPr lang="en-US" dirty="0" err="1" smtClean="0">
                  <a:solidFill>
                    <a:srgbClr val="7030A0"/>
                  </a:solidFill>
                  <a:latin typeface="Times New Roman" panose="02020603050405020304" pitchFamily="18" charset="0"/>
                  <a:cs typeface="Times New Roman" panose="02020603050405020304" pitchFamily="18" charset="0"/>
                </a:rPr>
                <a:t>gắn</a:t>
              </a:r>
              <a:r>
                <a:rPr lang="en-US" dirty="0" smtClean="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với</a:t>
              </a:r>
              <a:r>
                <a:rPr lang="en-US" dirty="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phát</a:t>
              </a:r>
              <a:r>
                <a:rPr lang="en-US" dirty="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triển</a:t>
              </a:r>
              <a:r>
                <a:rPr lang="en-US" dirty="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kinh</a:t>
              </a:r>
              <a:r>
                <a:rPr lang="en-US" dirty="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tế</a:t>
              </a:r>
              <a:r>
                <a:rPr lang="en-US" dirty="0">
                  <a:solidFill>
                    <a:srgbClr val="7030A0"/>
                  </a:solidFill>
                  <a:latin typeface="Times New Roman" panose="02020603050405020304" pitchFamily="18" charset="0"/>
                  <a:cs typeface="Times New Roman" panose="02020603050405020304" pitchFamily="18" charset="0"/>
                </a:rPr>
                <a:t> tri </a:t>
              </a:r>
              <a:r>
                <a:rPr lang="en-US" dirty="0" err="1">
                  <a:solidFill>
                    <a:srgbClr val="7030A0"/>
                  </a:solidFill>
                  <a:latin typeface="Times New Roman" panose="02020603050405020304" pitchFamily="18" charset="0"/>
                  <a:cs typeface="Times New Roman" panose="02020603050405020304" pitchFamily="18" charset="0"/>
                </a:rPr>
                <a:t>thức</a:t>
              </a:r>
              <a:r>
                <a:rPr lang="en-US" dirty="0">
                  <a:solidFill>
                    <a:srgbClr val="7030A0"/>
                  </a:solidFill>
                  <a:latin typeface="Times New Roman" panose="02020603050405020304" pitchFamily="18" charset="0"/>
                  <a:cs typeface="Times New Roman" panose="02020603050405020304" pitchFamily="18" charset="0"/>
                </a:rPr>
                <a:t> ở </a:t>
              </a:r>
              <a:r>
                <a:rPr lang="en-US" dirty="0" err="1">
                  <a:solidFill>
                    <a:srgbClr val="7030A0"/>
                  </a:solidFill>
                  <a:latin typeface="Times New Roman" panose="02020603050405020304" pitchFamily="18" charset="0"/>
                  <a:cs typeface="Times New Roman" panose="02020603050405020304" pitchFamily="18" charset="0"/>
                </a:rPr>
                <a:t>Việt</a:t>
              </a:r>
              <a:r>
                <a:rPr lang="en-US" dirty="0">
                  <a:solidFill>
                    <a:srgbClr val="7030A0"/>
                  </a:solidFill>
                  <a:latin typeface="Times New Roman" panose="02020603050405020304" pitchFamily="18" charset="0"/>
                  <a:cs typeface="Times New Roman" panose="02020603050405020304" pitchFamily="18" charset="0"/>
                </a:rPr>
                <a:t> Nam</a:t>
              </a:r>
            </a:p>
          </p:txBody>
        </p:sp>
      </p:grpSp>
      <p:grpSp>
        <p:nvGrpSpPr>
          <p:cNvPr id="31" name="Group 17"/>
          <p:cNvGrpSpPr>
            <a:grpSpLocks/>
          </p:cNvGrpSpPr>
          <p:nvPr/>
        </p:nvGrpSpPr>
        <p:grpSpPr bwMode="auto">
          <a:xfrm>
            <a:off x="1879437" y="140635"/>
            <a:ext cx="5616575" cy="1192211"/>
            <a:chOff x="920" y="3027"/>
            <a:chExt cx="3984" cy="912"/>
          </a:xfrm>
        </p:grpSpPr>
        <p:sp>
          <p:nvSpPr>
            <p:cNvPr id="32" name="AutoShape 18"/>
            <p:cNvSpPr>
              <a:spLocks noChangeArrowheads="1"/>
            </p:cNvSpPr>
            <p:nvPr/>
          </p:nvSpPr>
          <p:spPr bwMode="gray">
            <a:xfrm>
              <a:off x="920" y="3027"/>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har char="•"/>
                <a:defRPr sz="2800">
                  <a:solidFill>
                    <a:schemeClr val="tx2"/>
                  </a:solidFill>
                  <a:latin typeface="Verdana" panose="020B0604030504040204" pitchFamily="34" charset="0"/>
                </a:defRPr>
              </a:lvl1pPr>
              <a:lvl2pPr marL="742950" indent="-285750">
                <a:spcBef>
                  <a:spcPct val="20000"/>
                </a:spcBef>
                <a:buChar char="–"/>
                <a:defRPr sz="2400" b="1">
                  <a:solidFill>
                    <a:schemeClr val="tx2"/>
                  </a:solidFill>
                  <a:latin typeface="Verdana" panose="020B0604030504040204" pitchFamily="34" charset="0"/>
                </a:defRPr>
              </a:lvl2pPr>
              <a:lvl3pPr marL="1143000" indent="-228600">
                <a:spcBef>
                  <a:spcPct val="20000"/>
                </a:spcBef>
                <a:buChar char="•"/>
                <a:defRPr sz="2400">
                  <a:solidFill>
                    <a:schemeClr val="tx2"/>
                  </a:solidFill>
                  <a:latin typeface="Verdana" panose="020B0604030504040204" pitchFamily="34" charset="0"/>
                </a:defRPr>
              </a:lvl3pPr>
              <a:lvl4pPr marL="1600200" indent="-228600">
                <a:spcBef>
                  <a:spcPct val="20000"/>
                </a:spcBef>
                <a:buChar char="–"/>
                <a:defRPr sz="2000">
                  <a:solidFill>
                    <a:schemeClr val="tx2"/>
                  </a:solidFill>
                  <a:latin typeface="Verdana" panose="020B0604030504040204" pitchFamily="34" charset="0"/>
                </a:defRPr>
              </a:lvl4pPr>
              <a:lvl5pPr marL="2057400" indent="-228600">
                <a:spcBef>
                  <a:spcPct val="20000"/>
                </a:spcBef>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2"/>
                  </a:solidFill>
                  <a:latin typeface="Verdana" panose="020B0604030504040204" pitchFamily="34"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grpSp>
          <p:nvGrpSpPr>
            <p:cNvPr id="33" name="Group 19"/>
            <p:cNvGrpSpPr>
              <a:grpSpLocks/>
            </p:cNvGrpSpPr>
            <p:nvPr/>
          </p:nvGrpSpPr>
          <p:grpSpPr bwMode="auto">
            <a:xfrm>
              <a:off x="999" y="3120"/>
              <a:ext cx="768" cy="746"/>
              <a:chOff x="999" y="3120"/>
              <a:chExt cx="768" cy="746"/>
            </a:xfrm>
          </p:grpSpPr>
          <p:sp>
            <p:nvSpPr>
              <p:cNvPr id="35" name="AutoShape 20"/>
              <p:cNvSpPr>
                <a:spLocks noChangeArrowheads="1"/>
              </p:cNvSpPr>
              <p:nvPr/>
            </p:nvSpPr>
            <p:spPr bwMode="gray">
              <a:xfrm>
                <a:off x="999" y="3120"/>
                <a:ext cx="768" cy="746"/>
              </a:xfrm>
              <a:prstGeom prst="roundRect">
                <a:avLst>
                  <a:gd name="adj" fmla="val 11921"/>
                </a:avLst>
              </a:prstGeom>
              <a:solidFill>
                <a:srgbClr val="0CC1E0"/>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36" name="Freeform 21"/>
              <p:cNvSpPr>
                <a:spLocks/>
              </p:cNvSpPr>
              <p:nvPr/>
            </p:nvSpPr>
            <p:spPr bwMode="gray">
              <a:xfrm>
                <a:off x="1047" y="3166"/>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latin typeface="Arial" charset="0"/>
                  <a:cs typeface="+mn-cs"/>
                </a:endParaRPr>
              </a:p>
            </p:txBody>
          </p:sp>
          <p:sp>
            <p:nvSpPr>
              <p:cNvPr id="37" name="Text Box 22"/>
              <p:cNvSpPr txBox="1">
                <a:spLocks noChangeArrowheads="1"/>
              </p:cNvSpPr>
              <p:nvPr/>
            </p:nvSpPr>
            <p:spPr bwMode="gray">
              <a:xfrm>
                <a:off x="1271" y="3324"/>
                <a:ext cx="203"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vi-VN" sz="2800" dirty="0">
                    <a:solidFill>
                      <a:srgbClr val="FFFFFF"/>
                    </a:solidFill>
                    <a:effectLst>
                      <a:outerShdw blurRad="38100" dist="38100" dir="2700000" algn="tl">
                        <a:srgbClr val="C0C0C0"/>
                      </a:outerShdw>
                    </a:effectLst>
                    <a:latin typeface="Arial" charset="0"/>
                    <a:cs typeface="+mn-cs"/>
                  </a:rPr>
                  <a:t>I</a:t>
                </a:r>
                <a:endParaRPr lang="en-US" sz="2800" dirty="0">
                  <a:solidFill>
                    <a:srgbClr val="FFFFFF"/>
                  </a:solidFill>
                  <a:effectLst>
                    <a:outerShdw blurRad="38100" dist="38100" dir="2700000" algn="tl">
                      <a:srgbClr val="C0C0C0"/>
                    </a:outerShdw>
                  </a:effectLst>
                  <a:latin typeface="Arial" charset="0"/>
                  <a:cs typeface="+mn-cs"/>
                </a:endParaRPr>
              </a:p>
            </p:txBody>
          </p:sp>
        </p:grpSp>
        <p:sp>
          <p:nvSpPr>
            <p:cNvPr id="34" name="Text Box 23"/>
            <p:cNvSpPr txBox="1">
              <a:spLocks noChangeArrowheads="1"/>
            </p:cNvSpPr>
            <p:nvPr/>
          </p:nvSpPr>
          <p:spPr bwMode="gray">
            <a:xfrm>
              <a:off x="1932" y="3316"/>
              <a:ext cx="293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vi-VN" i="1" dirty="0">
                  <a:solidFill>
                    <a:srgbClr val="17A1C1"/>
                  </a:solidFill>
                  <a:latin typeface="Arial" charset="0"/>
                  <a:cs typeface="+mn-cs"/>
                </a:rPr>
                <a:t>Một số khái niệm</a:t>
              </a:r>
              <a:endParaRPr lang="en-US" i="1" dirty="0">
                <a:solidFill>
                  <a:srgbClr val="17A1C1"/>
                </a:solidFill>
                <a:latin typeface="Arial" charset="0"/>
                <a:cs typeface="+mn-cs"/>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17"/>
          <p:cNvGrpSpPr>
            <a:grpSpLocks/>
          </p:cNvGrpSpPr>
          <p:nvPr/>
        </p:nvGrpSpPr>
        <p:grpSpPr bwMode="auto">
          <a:xfrm>
            <a:off x="1828800" y="938213"/>
            <a:ext cx="2890838" cy="688975"/>
            <a:chOff x="720" y="1392"/>
            <a:chExt cx="4058" cy="480"/>
          </a:xfrm>
        </p:grpSpPr>
        <p:sp>
          <p:nvSpPr>
            <p:cNvPr id="46" name="AutoShape 18"/>
            <p:cNvSpPr>
              <a:spLocks noChangeArrowheads="1"/>
            </p:cNvSpPr>
            <p:nvPr/>
          </p:nvSpPr>
          <p:spPr bwMode="lt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1" hangingPunct="1">
                <a:defRPr/>
              </a:pPr>
              <a:r>
                <a:rPr lang="vi-VN" sz="2400" dirty="0">
                  <a:latin typeface="Times New Roman" panose="02020603050405020304" pitchFamily="18" charset="0"/>
                  <a:cs typeface="Times New Roman" panose="02020603050405020304" pitchFamily="18" charset="0"/>
                </a:rPr>
                <a:t>1. Công nghiệp hóa:</a:t>
              </a:r>
              <a:endParaRPr lang="en-US" sz="2400" dirty="0">
                <a:latin typeface="Times New Roman" panose="02020603050405020304" pitchFamily="18" charset="0"/>
                <a:cs typeface="Times New Roman" panose="02020603050405020304" pitchFamily="18" charset="0"/>
              </a:endParaRPr>
            </a:p>
          </p:txBody>
        </p:sp>
        <p:grpSp>
          <p:nvGrpSpPr>
            <p:cNvPr id="22539" name="Group 19"/>
            <p:cNvGrpSpPr>
              <a:grpSpLocks/>
            </p:cNvGrpSpPr>
            <p:nvPr/>
          </p:nvGrpSpPr>
          <p:grpSpPr bwMode="auto">
            <a:xfrm>
              <a:off x="730" y="1407"/>
              <a:ext cx="4043" cy="444"/>
              <a:chOff x="744" y="1407"/>
              <a:chExt cx="3988" cy="444"/>
            </a:xfrm>
          </p:grpSpPr>
          <p:sp>
            <p:nvSpPr>
              <p:cNvPr id="48" name="AutoShape 20"/>
              <p:cNvSpPr>
                <a:spLocks noChangeArrowheads="1"/>
              </p:cNvSpPr>
              <p:nvPr/>
            </p:nvSpPr>
            <p:spPr bwMode="ltGray">
              <a:xfrm>
                <a:off x="743" y="1736"/>
                <a:ext cx="3990"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pPr eaLnBrk="1" hangingPunct="1">
                  <a:defRPr/>
                </a:pPr>
                <a:endParaRPr lang="en-US"/>
              </a:p>
            </p:txBody>
          </p:sp>
          <p:sp>
            <p:nvSpPr>
              <p:cNvPr id="49" name="AutoShape 21"/>
              <p:cNvSpPr>
                <a:spLocks noChangeArrowheads="1"/>
              </p:cNvSpPr>
              <p:nvPr/>
            </p:nvSpPr>
            <p:spPr bwMode="ltGray">
              <a:xfrm>
                <a:off x="743" y="1407"/>
                <a:ext cx="3990"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pPr eaLnBrk="1" hangingPunct="1">
                  <a:defRPr/>
                </a:pPr>
                <a:endParaRPr lang="en-US"/>
              </a:p>
            </p:txBody>
          </p:sp>
        </p:grpSp>
      </p:grpSp>
      <p:grpSp>
        <p:nvGrpSpPr>
          <p:cNvPr id="22531" name="Group 17"/>
          <p:cNvGrpSpPr>
            <a:grpSpLocks/>
          </p:cNvGrpSpPr>
          <p:nvPr/>
        </p:nvGrpSpPr>
        <p:grpSpPr bwMode="auto">
          <a:xfrm>
            <a:off x="1828800" y="12700"/>
            <a:ext cx="5616575" cy="842963"/>
            <a:chOff x="912" y="3036"/>
            <a:chExt cx="3984" cy="912"/>
          </a:xfrm>
        </p:grpSpPr>
        <p:sp>
          <p:nvSpPr>
            <p:cNvPr id="22532" name="AutoShape 18"/>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2533" name="Group 19"/>
            <p:cNvGrpSpPr>
              <a:grpSpLocks/>
            </p:cNvGrpSpPr>
            <p:nvPr/>
          </p:nvGrpSpPr>
          <p:grpSpPr bwMode="auto">
            <a:xfrm>
              <a:off x="999" y="3120"/>
              <a:ext cx="768" cy="744"/>
              <a:chOff x="999" y="3120"/>
              <a:chExt cx="768" cy="744"/>
            </a:xfrm>
          </p:grpSpPr>
          <p:sp>
            <p:nvSpPr>
              <p:cNvPr id="57" name="AutoShape 20"/>
              <p:cNvSpPr>
                <a:spLocks noChangeArrowheads="1"/>
              </p:cNvSpPr>
              <p:nvPr/>
            </p:nvSpPr>
            <p:spPr bwMode="gray">
              <a:xfrm>
                <a:off x="999" y="3120"/>
                <a:ext cx="768" cy="744"/>
              </a:xfrm>
              <a:prstGeom prst="roundRect">
                <a:avLst>
                  <a:gd name="adj" fmla="val 11921"/>
                </a:avLst>
              </a:prstGeom>
              <a:solidFill>
                <a:srgbClr val="0CC1E0"/>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cs typeface="+mn-cs"/>
                </a:endParaRPr>
              </a:p>
            </p:txBody>
          </p:sp>
          <p:sp>
            <p:nvSpPr>
              <p:cNvPr id="58" name="Freeform 21"/>
              <p:cNvSpPr>
                <a:spLocks/>
              </p:cNvSpPr>
              <p:nvPr/>
            </p:nvSpPr>
            <p:spPr bwMode="gray">
              <a:xfrm>
                <a:off x="1047" y="3167"/>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latin typeface="Arial" charset="0"/>
                  <a:cs typeface="+mn-cs"/>
                </a:endParaRPr>
              </a:p>
            </p:txBody>
          </p:sp>
          <p:sp>
            <p:nvSpPr>
              <p:cNvPr id="59" name="Text Box 22"/>
              <p:cNvSpPr txBox="1">
                <a:spLocks noChangeArrowheads="1"/>
              </p:cNvSpPr>
              <p:nvPr/>
            </p:nvSpPr>
            <p:spPr bwMode="gray">
              <a:xfrm>
                <a:off x="1281" y="3241"/>
                <a:ext cx="203"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vi-VN" sz="2800" dirty="0">
                    <a:solidFill>
                      <a:srgbClr val="FFFFFF"/>
                    </a:solidFill>
                    <a:effectLst>
                      <a:outerShdw blurRad="38100" dist="38100" dir="2700000" algn="tl">
                        <a:srgbClr val="C0C0C0"/>
                      </a:outerShdw>
                    </a:effectLst>
                    <a:latin typeface="Arial" charset="0"/>
                    <a:cs typeface="+mn-cs"/>
                  </a:rPr>
                  <a:t>I</a:t>
                </a:r>
                <a:endParaRPr lang="en-US" sz="2800" dirty="0">
                  <a:solidFill>
                    <a:srgbClr val="FFFFFF"/>
                  </a:solidFill>
                  <a:effectLst>
                    <a:outerShdw blurRad="38100" dist="38100" dir="2700000" algn="tl">
                      <a:srgbClr val="C0C0C0"/>
                    </a:outerShdw>
                  </a:effectLst>
                  <a:latin typeface="Arial" charset="0"/>
                  <a:cs typeface="+mn-cs"/>
                </a:endParaRPr>
              </a:p>
            </p:txBody>
          </p:sp>
        </p:grpSp>
        <p:sp>
          <p:nvSpPr>
            <p:cNvPr id="56" name="Text Box 23"/>
            <p:cNvSpPr txBox="1">
              <a:spLocks noChangeArrowheads="1"/>
            </p:cNvSpPr>
            <p:nvPr/>
          </p:nvSpPr>
          <p:spPr bwMode="gray">
            <a:xfrm>
              <a:off x="1831" y="3283"/>
              <a:ext cx="2929"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vi-VN" sz="2400" i="1" dirty="0">
                  <a:solidFill>
                    <a:srgbClr val="17A1C1"/>
                  </a:solidFill>
                  <a:latin typeface="Arial" charset="0"/>
                  <a:cs typeface="+mn-cs"/>
                </a:rPr>
                <a:t>Một số khái niệm</a:t>
              </a:r>
              <a:endParaRPr lang="en-US" sz="2400" i="1" dirty="0">
                <a:solidFill>
                  <a:srgbClr val="17A1C1"/>
                </a:solidFill>
                <a:latin typeface="Arial" charset="0"/>
                <a:cs typeface="+mn-cs"/>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187" y="1742030"/>
            <a:ext cx="2238375" cy="164436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287" y="1742030"/>
            <a:ext cx="2463800" cy="1644367"/>
          </a:xfrm>
          <a:prstGeom prst="rect">
            <a:avLst/>
          </a:prstGeom>
        </p:spPr>
      </p:pic>
      <p:sp>
        <p:nvSpPr>
          <p:cNvPr id="16" name="Freeform 15"/>
          <p:cNvSpPr>
            <a:spLocks/>
          </p:cNvSpPr>
          <p:nvPr/>
        </p:nvSpPr>
        <p:spPr bwMode="gray">
          <a:xfrm>
            <a:off x="4730050" y="2035575"/>
            <a:ext cx="1339850" cy="1057275"/>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hlink">
                  <a:gamma/>
                  <a:tint val="90980"/>
                  <a:invGamma/>
                  <a:alpha val="32001"/>
                </a:schemeClr>
              </a:gs>
              <a:gs pos="100000">
                <a:schemeClr va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pPr eaLnBrk="1" hangingPunct="1">
              <a:defRPr/>
            </a:pPr>
            <a:endParaRPr lang="en-US">
              <a:latin typeface="Arial" charset="0"/>
              <a:cs typeface="+mn-cs"/>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165" y="3733800"/>
            <a:ext cx="2511364" cy="182879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6187" y="3701547"/>
            <a:ext cx="2238375" cy="1861052"/>
          </a:xfrm>
          <a:prstGeom prst="rect">
            <a:avLst/>
          </a:prstGeom>
        </p:spPr>
      </p:pic>
      <p:sp>
        <p:nvSpPr>
          <p:cNvPr id="19" name="Freeform 18"/>
          <p:cNvSpPr>
            <a:spLocks/>
          </p:cNvSpPr>
          <p:nvPr/>
        </p:nvSpPr>
        <p:spPr bwMode="gray">
          <a:xfrm>
            <a:off x="4812303" y="4272762"/>
            <a:ext cx="1339850" cy="1057275"/>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hlink">
                  <a:gamma/>
                  <a:tint val="90980"/>
                  <a:invGamma/>
                  <a:alpha val="32001"/>
                </a:schemeClr>
              </a:gs>
              <a:gs pos="100000">
                <a:schemeClr va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pPr eaLnBrk="1" hangingPunct="1">
              <a:defRPr/>
            </a:pPr>
            <a:endParaRPr lang="en-US">
              <a:latin typeface="Arial" charset="0"/>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93"/>
          <p:cNvGrpSpPr>
            <a:grpSpLocks/>
          </p:cNvGrpSpPr>
          <p:nvPr/>
        </p:nvGrpSpPr>
        <p:grpSpPr bwMode="auto">
          <a:xfrm>
            <a:off x="1905000" y="457200"/>
            <a:ext cx="6851650" cy="4710113"/>
            <a:chOff x="1219200" y="1433286"/>
            <a:chExt cx="6853058" cy="4710912"/>
          </a:xfrm>
        </p:grpSpPr>
        <p:sp>
          <p:nvSpPr>
            <p:cNvPr id="6" name="Rounded Rectangle 5"/>
            <p:cNvSpPr/>
            <p:nvPr/>
          </p:nvSpPr>
          <p:spPr>
            <a:xfrm>
              <a:off x="1219200" y="2081907"/>
              <a:ext cx="6853058" cy="4062291"/>
            </a:xfrm>
            <a:prstGeom prst="roundRect">
              <a:avLst>
                <a:gd name="adj" fmla="val 6629"/>
              </a:avLst>
            </a:prstGeom>
            <a:solidFill>
              <a:schemeClr val="accent5"/>
            </a:solidFill>
            <a:ln w="25400" cap="flat" cmpd="sng" algn="ctr">
              <a:noFill/>
              <a:prstDash val="solid"/>
            </a:ln>
            <a:effectLst>
              <a:innerShdw blurRad="101600">
                <a:prstClr val="black"/>
              </a:innerShdw>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sp>
          <p:nvSpPr>
            <p:cNvPr id="7" name="Rounded Rectangle 6"/>
            <p:cNvSpPr/>
            <p:nvPr/>
          </p:nvSpPr>
          <p:spPr>
            <a:xfrm>
              <a:off x="1395034" y="2245168"/>
              <a:ext cx="6501390" cy="3725739"/>
            </a:xfrm>
            <a:prstGeom prst="roundRect">
              <a:avLst>
                <a:gd name="adj" fmla="val 5426"/>
              </a:avLst>
            </a:prstGeom>
            <a:solidFill>
              <a:srgbClr val="FFFFFF">
                <a:lumMod val="95000"/>
              </a:srgbClr>
            </a:solidFill>
            <a:ln w="25400" cap="flat" cmpd="sng" algn="ctr">
              <a:noFill/>
              <a:prstDash val="solid"/>
            </a:ln>
            <a:effectLst>
              <a:innerShdw blurRad="101600">
                <a:prstClr val="black"/>
              </a:innerShdw>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grpSp>
          <p:nvGrpSpPr>
            <p:cNvPr id="8" name="Group 7177"/>
            <p:cNvGrpSpPr>
              <a:grpSpLocks/>
            </p:cNvGrpSpPr>
            <p:nvPr/>
          </p:nvGrpSpPr>
          <p:grpSpPr bwMode="auto">
            <a:xfrm>
              <a:off x="2892533" y="1433286"/>
              <a:ext cx="3717799" cy="1092200"/>
              <a:chOff x="3371850" y="1509486"/>
              <a:chExt cx="2480086" cy="730346"/>
            </a:xfrm>
          </p:grpSpPr>
          <p:sp>
            <p:nvSpPr>
              <p:cNvPr id="12" name="Oval 11"/>
              <p:cNvSpPr/>
              <p:nvPr/>
            </p:nvSpPr>
            <p:spPr>
              <a:xfrm>
                <a:off x="5748884" y="2136968"/>
                <a:ext cx="102744" cy="102987"/>
              </a:xfrm>
              <a:prstGeom prst="ellipse">
                <a:avLst/>
              </a:prstGeom>
              <a:solidFill>
                <a:schemeClr val="accent5">
                  <a:lumMod val="50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sp>
            <p:nvSpPr>
              <p:cNvPr id="13" name="Oval 12"/>
              <p:cNvSpPr/>
              <p:nvPr/>
            </p:nvSpPr>
            <p:spPr>
              <a:xfrm>
                <a:off x="3372007" y="2136968"/>
                <a:ext cx="102744" cy="102987"/>
              </a:xfrm>
              <a:prstGeom prst="ellipse">
                <a:avLst/>
              </a:prstGeom>
              <a:solidFill>
                <a:schemeClr val="accent5">
                  <a:lumMod val="50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sp>
            <p:nvSpPr>
              <p:cNvPr id="14" name="Oval 13"/>
              <p:cNvSpPr/>
              <p:nvPr/>
            </p:nvSpPr>
            <p:spPr>
              <a:xfrm>
                <a:off x="4466997" y="1509486"/>
                <a:ext cx="276225" cy="276225"/>
              </a:xfrm>
              <a:prstGeom prst="ellipse">
                <a:avLst/>
              </a:pr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16200000" scaled="1"/>
                <a:tileRect/>
              </a:gradFill>
              <a:ln w="25400" cap="flat" cmpd="sng" algn="ctr">
                <a:noFill/>
                <a:prstDash val="solid"/>
              </a:ln>
              <a:effectLst>
                <a:glow rad="25400">
                  <a:srgbClr val="DADADA">
                    <a:lumMod val="50000"/>
                    <a:alpha val="64000"/>
                  </a:srgbClr>
                </a:glow>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cxnSp>
            <p:nvCxnSpPr>
              <p:cNvPr id="15" name="Straight Connector 14"/>
              <p:cNvCxnSpPr>
                <a:cxnSpLocks noChangeShapeType="1"/>
              </p:cNvCxnSpPr>
              <p:nvPr/>
            </p:nvCxnSpPr>
            <p:spPr bwMode="auto">
              <a:xfrm>
                <a:off x="4604933" y="1611412"/>
                <a:ext cx="1194794" cy="561655"/>
              </a:xfrm>
              <a:prstGeom prst="line">
                <a:avLst/>
              </a:prstGeom>
              <a:noFill/>
              <a:ln w="28575" algn="ctr">
                <a:solidFill>
                  <a:schemeClr val="accent5">
                    <a:lumMod val="75000"/>
                  </a:schemeClr>
                </a:solidFill>
                <a:round/>
                <a:headEnd/>
                <a:tailEnd/>
              </a:ln>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flipH="1">
                <a:off x="3414376" y="1611412"/>
                <a:ext cx="1195853" cy="561655"/>
              </a:xfrm>
              <a:prstGeom prst="line">
                <a:avLst/>
              </a:prstGeom>
              <a:noFill/>
              <a:ln w="28575" algn="ctr">
                <a:solidFill>
                  <a:schemeClr val="accent5">
                    <a:lumMod val="75000"/>
                  </a:schemeClr>
                </a:solidFill>
                <a:round/>
                <a:headEnd/>
                <a:tailEnd/>
              </a:ln>
              <a:extLst>
                <a:ext uri="{909E8E84-426E-40DD-AFC4-6F175D3DCCD1}">
                  <a14:hiddenFill xmlns:a14="http://schemas.microsoft.com/office/drawing/2010/main">
                    <a:noFill/>
                  </a14:hiddenFill>
                </a:ext>
              </a:extLst>
            </p:spPr>
          </p:cxnSp>
          <p:sp>
            <p:nvSpPr>
              <p:cNvPr id="17" name="Oval 16"/>
              <p:cNvSpPr/>
              <p:nvPr/>
            </p:nvSpPr>
            <p:spPr>
              <a:xfrm>
                <a:off x="4551283" y="1585985"/>
                <a:ext cx="107651" cy="107651"/>
              </a:xfrm>
              <a:prstGeom prst="ellipse">
                <a:avLst/>
              </a:prstGeom>
              <a:solidFill>
                <a:srgbClr val="FFFFFF">
                  <a:lumMod val="85000"/>
                  <a:alpha val="85000"/>
                </a:srgbClr>
              </a:solidFill>
              <a:ln w="9525" cap="flat" cmpd="sng" algn="ctr">
                <a:solidFill>
                  <a:srgbClr val="DADADA">
                    <a:lumMod val="25000"/>
                    <a:alpha val="64000"/>
                  </a:srgbClr>
                </a:solidFill>
                <a:prstDash val="solid"/>
              </a:ln>
              <a:effectLst/>
              <a:scene3d>
                <a:camera prst="orthographicFront"/>
                <a:lightRig rig="threePt" dir="t"/>
              </a:scene3d>
              <a:sp3d>
                <a:bevelT w="114300" prst="hardEdge"/>
              </a:sp3d>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grpSp>
        <p:grpSp>
          <p:nvGrpSpPr>
            <p:cNvPr id="9" name="Group 99"/>
            <p:cNvGrpSpPr>
              <a:grpSpLocks/>
            </p:cNvGrpSpPr>
            <p:nvPr/>
          </p:nvGrpSpPr>
          <p:grpSpPr bwMode="auto">
            <a:xfrm>
              <a:off x="1423458" y="2642113"/>
              <a:ext cx="6485683" cy="3064341"/>
              <a:chOff x="905025" y="918386"/>
              <a:chExt cx="7451425" cy="3519640"/>
            </a:xfrm>
          </p:grpSpPr>
          <p:pic>
            <p:nvPicPr>
              <p:cNvPr id="10" name="Picture 345" descr="shadow_1_m"/>
              <p:cNvPicPr>
                <a:picLocks noChangeAspect="1" noChangeArrowheads="1"/>
              </p:cNvPicPr>
              <p:nvPr/>
            </p:nvPicPr>
            <p:blipFill>
              <a:blip r:embed="rId2">
                <a:extLst>
                  <a:ext uri="{28A0092B-C50C-407E-A947-70E740481C1C}">
                    <a14:useLocalDpi xmlns:a14="http://schemas.microsoft.com/office/drawing/2010/main" val="0"/>
                  </a:ext>
                </a:extLst>
              </a:blip>
              <a:srcRect t="61411"/>
              <a:stretch>
                <a:fillRect/>
              </a:stretch>
            </p:blipFill>
            <p:spPr bwMode="gray">
              <a:xfrm>
                <a:off x="905025" y="4332913"/>
                <a:ext cx="7451425" cy="1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1162902" y="917773"/>
                <a:ext cx="6895701" cy="3412104"/>
              </a:xfrm>
              <a:prstGeom prst="roundRect">
                <a:avLst>
                  <a:gd name="adj" fmla="val 6758"/>
                </a:avLst>
              </a:prstGeom>
              <a:solidFill>
                <a:srgbClr val="FFFFFF"/>
              </a:solidFill>
              <a:ln w="25400" cap="flat" cmpd="sng" algn="ctr">
                <a:noFill/>
                <a:prstDash val="solid"/>
              </a:ln>
              <a:effectLst>
                <a:outerShdw blurRad="63500" sx="102000" sy="102000" algn="ctr" rotWithShape="0">
                  <a:prstClr val="black">
                    <a:alpha val="7000"/>
                  </a:prstClr>
                </a:outerShdw>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grpSp>
      </p:grpSp>
      <p:sp>
        <p:nvSpPr>
          <p:cNvPr id="18" name="Rectangle 17"/>
          <p:cNvSpPr/>
          <p:nvPr/>
        </p:nvSpPr>
        <p:spPr>
          <a:xfrm>
            <a:off x="2665948" y="2126112"/>
            <a:ext cx="5536130" cy="1938992"/>
          </a:xfrm>
          <a:prstGeom prst="rect">
            <a:avLst/>
          </a:prstGeom>
        </p:spPr>
        <p:txBody>
          <a:bodyPr wrap="square">
            <a:spAutoFit/>
          </a:bodyPr>
          <a:lstStyle/>
          <a:p>
            <a:pPr algn="just"/>
            <a:r>
              <a:rPr lang="vi-VN" sz="2000" i="1" dirty="0">
                <a:latin typeface="Times New Roman" panose="02020603050405020304" pitchFamily="18" charset="0"/>
                <a:cs typeface="Times New Roman" panose="02020603050405020304" pitchFamily="18" charset="0"/>
              </a:rPr>
              <a:t>Công nghiệp hóa được hiểu là quá trình thay thế lao động thủ công bằng lao động sử dụng máy móc, quá trình chuyển nền kinh tế từ nông nghiệp là chủ yếu lên công nghiệp, biến một nước nông nghiệp truyền thống thành nước công nghiệp, từ văn minh nông nghiệp lên văn minh công nghiệp</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262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93"/>
          <p:cNvGrpSpPr>
            <a:grpSpLocks/>
          </p:cNvGrpSpPr>
          <p:nvPr/>
        </p:nvGrpSpPr>
        <p:grpSpPr bwMode="auto">
          <a:xfrm>
            <a:off x="2147947" y="3429000"/>
            <a:ext cx="6623050" cy="3058839"/>
            <a:chOff x="1219200" y="1433286"/>
            <a:chExt cx="6853058" cy="4710912"/>
          </a:xfrm>
        </p:grpSpPr>
        <p:sp>
          <p:nvSpPr>
            <p:cNvPr id="17" name="Rounded Rectangle 16"/>
            <p:cNvSpPr/>
            <p:nvPr/>
          </p:nvSpPr>
          <p:spPr>
            <a:xfrm>
              <a:off x="1219200" y="2081907"/>
              <a:ext cx="6853058" cy="4062291"/>
            </a:xfrm>
            <a:prstGeom prst="roundRect">
              <a:avLst>
                <a:gd name="adj" fmla="val 6629"/>
              </a:avLst>
            </a:prstGeom>
            <a:solidFill>
              <a:schemeClr val="accent5"/>
            </a:solidFill>
            <a:ln w="25400" cap="flat" cmpd="sng" algn="ctr">
              <a:noFill/>
              <a:prstDash val="solid"/>
            </a:ln>
            <a:effectLst>
              <a:innerShdw blurRad="101600">
                <a:prstClr val="black"/>
              </a:innerShdw>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sp>
          <p:nvSpPr>
            <p:cNvPr id="18" name="Rounded Rectangle 17"/>
            <p:cNvSpPr/>
            <p:nvPr/>
          </p:nvSpPr>
          <p:spPr>
            <a:xfrm>
              <a:off x="1395034" y="2245168"/>
              <a:ext cx="6501390" cy="3725739"/>
            </a:xfrm>
            <a:prstGeom prst="roundRect">
              <a:avLst>
                <a:gd name="adj" fmla="val 5426"/>
              </a:avLst>
            </a:prstGeom>
            <a:solidFill>
              <a:srgbClr val="FFFFFF">
                <a:lumMod val="95000"/>
              </a:srgbClr>
            </a:solidFill>
            <a:ln w="25400" cap="flat" cmpd="sng" algn="ctr">
              <a:noFill/>
              <a:prstDash val="solid"/>
            </a:ln>
            <a:effectLst>
              <a:innerShdw blurRad="101600">
                <a:prstClr val="black"/>
              </a:innerShdw>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grpSp>
          <p:nvGrpSpPr>
            <p:cNvPr id="19" name="Group 7177"/>
            <p:cNvGrpSpPr>
              <a:grpSpLocks/>
            </p:cNvGrpSpPr>
            <p:nvPr/>
          </p:nvGrpSpPr>
          <p:grpSpPr bwMode="auto">
            <a:xfrm>
              <a:off x="2892533" y="1433286"/>
              <a:ext cx="3717799" cy="1092200"/>
              <a:chOff x="3371850" y="1509486"/>
              <a:chExt cx="2480086" cy="730346"/>
            </a:xfrm>
          </p:grpSpPr>
          <p:sp>
            <p:nvSpPr>
              <p:cNvPr id="23" name="Oval 22"/>
              <p:cNvSpPr/>
              <p:nvPr/>
            </p:nvSpPr>
            <p:spPr>
              <a:xfrm>
                <a:off x="5748884" y="2136968"/>
                <a:ext cx="102744" cy="102987"/>
              </a:xfrm>
              <a:prstGeom prst="ellipse">
                <a:avLst/>
              </a:prstGeom>
              <a:solidFill>
                <a:schemeClr val="accent5">
                  <a:lumMod val="50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sp>
            <p:nvSpPr>
              <p:cNvPr id="24" name="Oval 23"/>
              <p:cNvSpPr/>
              <p:nvPr/>
            </p:nvSpPr>
            <p:spPr>
              <a:xfrm>
                <a:off x="3372007" y="2136968"/>
                <a:ext cx="102744" cy="102987"/>
              </a:xfrm>
              <a:prstGeom prst="ellipse">
                <a:avLst/>
              </a:prstGeom>
              <a:solidFill>
                <a:schemeClr val="accent5">
                  <a:lumMod val="50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sp>
            <p:nvSpPr>
              <p:cNvPr id="25" name="Oval 24"/>
              <p:cNvSpPr/>
              <p:nvPr/>
            </p:nvSpPr>
            <p:spPr>
              <a:xfrm>
                <a:off x="4466997" y="1509486"/>
                <a:ext cx="276225" cy="276225"/>
              </a:xfrm>
              <a:prstGeom prst="ellipse">
                <a:avLst/>
              </a:pr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16200000" scaled="1"/>
                <a:tileRect/>
              </a:gradFill>
              <a:ln w="25400" cap="flat" cmpd="sng" algn="ctr">
                <a:noFill/>
                <a:prstDash val="solid"/>
              </a:ln>
              <a:effectLst>
                <a:glow rad="25400">
                  <a:srgbClr val="DADADA">
                    <a:lumMod val="50000"/>
                    <a:alpha val="64000"/>
                  </a:srgbClr>
                </a:glow>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cxnSp>
            <p:nvCxnSpPr>
              <p:cNvPr id="26" name="Straight Connector 25"/>
              <p:cNvCxnSpPr>
                <a:cxnSpLocks noChangeShapeType="1"/>
              </p:cNvCxnSpPr>
              <p:nvPr/>
            </p:nvCxnSpPr>
            <p:spPr bwMode="auto">
              <a:xfrm>
                <a:off x="4604933" y="1611412"/>
                <a:ext cx="1194794" cy="561655"/>
              </a:xfrm>
              <a:prstGeom prst="line">
                <a:avLst/>
              </a:prstGeom>
              <a:noFill/>
              <a:ln w="28575" algn="ctr">
                <a:solidFill>
                  <a:schemeClr val="accent5">
                    <a:lumMod val="75000"/>
                  </a:schemeClr>
                </a:solidFill>
                <a:round/>
                <a:headEnd/>
                <a:tailEnd/>
              </a:ln>
              <a:extLst>
                <a:ext uri="{909E8E84-426E-40DD-AFC4-6F175D3DCCD1}">
                  <a14:hiddenFill xmlns:a14="http://schemas.microsoft.com/office/drawing/2010/main">
                    <a:noFill/>
                  </a14:hiddenFill>
                </a:ext>
              </a:extLst>
            </p:spPr>
          </p:cxnSp>
          <p:cxnSp>
            <p:nvCxnSpPr>
              <p:cNvPr id="27" name="Straight Connector 26"/>
              <p:cNvCxnSpPr>
                <a:cxnSpLocks noChangeShapeType="1"/>
              </p:cNvCxnSpPr>
              <p:nvPr/>
            </p:nvCxnSpPr>
            <p:spPr bwMode="auto">
              <a:xfrm flipH="1">
                <a:off x="3414376" y="1611412"/>
                <a:ext cx="1195853" cy="561655"/>
              </a:xfrm>
              <a:prstGeom prst="line">
                <a:avLst/>
              </a:prstGeom>
              <a:noFill/>
              <a:ln w="28575" algn="ctr">
                <a:solidFill>
                  <a:schemeClr val="accent5">
                    <a:lumMod val="75000"/>
                  </a:schemeClr>
                </a:solidFill>
                <a:round/>
                <a:headEnd/>
                <a:tailEnd/>
              </a:ln>
              <a:extLst>
                <a:ext uri="{909E8E84-426E-40DD-AFC4-6F175D3DCCD1}">
                  <a14:hiddenFill xmlns:a14="http://schemas.microsoft.com/office/drawing/2010/main">
                    <a:noFill/>
                  </a14:hiddenFill>
                </a:ext>
              </a:extLst>
            </p:spPr>
          </p:cxnSp>
          <p:sp>
            <p:nvSpPr>
              <p:cNvPr id="28" name="Oval 27"/>
              <p:cNvSpPr/>
              <p:nvPr/>
            </p:nvSpPr>
            <p:spPr>
              <a:xfrm>
                <a:off x="4551283" y="1585985"/>
                <a:ext cx="107651" cy="107651"/>
              </a:xfrm>
              <a:prstGeom prst="ellipse">
                <a:avLst/>
              </a:prstGeom>
              <a:solidFill>
                <a:srgbClr val="FFFFFF">
                  <a:lumMod val="85000"/>
                  <a:alpha val="85000"/>
                </a:srgbClr>
              </a:solidFill>
              <a:ln w="9525" cap="flat" cmpd="sng" algn="ctr">
                <a:solidFill>
                  <a:srgbClr val="DADADA">
                    <a:lumMod val="25000"/>
                    <a:alpha val="64000"/>
                  </a:srgbClr>
                </a:solidFill>
                <a:prstDash val="solid"/>
              </a:ln>
              <a:effectLst/>
              <a:scene3d>
                <a:camera prst="orthographicFront"/>
                <a:lightRig rig="threePt" dir="t"/>
              </a:scene3d>
              <a:sp3d>
                <a:bevelT w="114300" prst="hardEdge"/>
              </a:sp3d>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grpSp>
        <p:grpSp>
          <p:nvGrpSpPr>
            <p:cNvPr id="20" name="Group 99"/>
            <p:cNvGrpSpPr>
              <a:grpSpLocks/>
            </p:cNvGrpSpPr>
            <p:nvPr/>
          </p:nvGrpSpPr>
          <p:grpSpPr bwMode="auto">
            <a:xfrm>
              <a:off x="1423458" y="2642113"/>
              <a:ext cx="6485683" cy="3064341"/>
              <a:chOff x="905025" y="918386"/>
              <a:chExt cx="7451425" cy="3519640"/>
            </a:xfrm>
          </p:grpSpPr>
          <p:pic>
            <p:nvPicPr>
              <p:cNvPr id="21" name="Picture 345" descr="shadow_1_m"/>
              <p:cNvPicPr>
                <a:picLocks noChangeAspect="1" noChangeArrowheads="1"/>
              </p:cNvPicPr>
              <p:nvPr/>
            </p:nvPicPr>
            <p:blipFill>
              <a:blip r:embed="rId2">
                <a:extLst>
                  <a:ext uri="{28A0092B-C50C-407E-A947-70E740481C1C}">
                    <a14:useLocalDpi xmlns:a14="http://schemas.microsoft.com/office/drawing/2010/main" val="0"/>
                  </a:ext>
                </a:extLst>
              </a:blip>
              <a:srcRect t="61411"/>
              <a:stretch>
                <a:fillRect/>
              </a:stretch>
            </p:blipFill>
            <p:spPr bwMode="gray">
              <a:xfrm>
                <a:off x="905025" y="4332913"/>
                <a:ext cx="7451425" cy="1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ounded Rectangle 21"/>
              <p:cNvSpPr/>
              <p:nvPr/>
            </p:nvSpPr>
            <p:spPr>
              <a:xfrm>
                <a:off x="1162902" y="917773"/>
                <a:ext cx="6895701" cy="3412104"/>
              </a:xfrm>
              <a:prstGeom prst="roundRect">
                <a:avLst>
                  <a:gd name="adj" fmla="val 6758"/>
                </a:avLst>
              </a:prstGeom>
              <a:solidFill>
                <a:srgbClr val="FFFFFF"/>
              </a:solidFill>
              <a:ln w="25400" cap="flat" cmpd="sng" algn="ctr">
                <a:noFill/>
                <a:prstDash val="solid"/>
              </a:ln>
              <a:effectLst>
                <a:outerShdw blurRad="63500" sx="102000" sy="102000" algn="ctr" rotWithShape="0">
                  <a:prstClr val="black">
                    <a:alpha val="7000"/>
                  </a:prstClr>
                </a:outerShdw>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grpSp>
      </p:grpSp>
      <p:grpSp>
        <p:nvGrpSpPr>
          <p:cNvPr id="4" name="Group 17"/>
          <p:cNvGrpSpPr>
            <a:grpSpLocks/>
          </p:cNvGrpSpPr>
          <p:nvPr/>
        </p:nvGrpSpPr>
        <p:grpSpPr bwMode="auto">
          <a:xfrm>
            <a:off x="1845700" y="140478"/>
            <a:ext cx="2880152" cy="688975"/>
            <a:chOff x="730" y="1401"/>
            <a:chExt cx="4043" cy="480"/>
          </a:xfrm>
        </p:grpSpPr>
        <p:sp>
          <p:nvSpPr>
            <p:cNvPr id="5" name="AutoShape 18"/>
            <p:cNvSpPr>
              <a:spLocks noChangeArrowheads="1"/>
            </p:cNvSpPr>
            <p:nvPr/>
          </p:nvSpPr>
          <p:spPr bwMode="ltGray">
            <a:xfrm>
              <a:off x="841" y="1401"/>
              <a:ext cx="3716"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1" hangingPunct="1">
                <a:defRPr/>
              </a:pPr>
              <a:r>
                <a:rPr lang="vi-VN" sz="2400" dirty="0">
                  <a:latin typeface="Times New Roman" panose="02020603050405020304" pitchFamily="18" charset="0"/>
                  <a:cs typeface="Times New Roman" panose="02020603050405020304" pitchFamily="18" charset="0"/>
                </a:rPr>
                <a:t>2</a:t>
              </a:r>
              <a:r>
                <a:rPr lang="vi-VN" sz="2400" dirty="0" smtClean="0">
                  <a:latin typeface="Times New Roman" panose="02020603050405020304" pitchFamily="18" charset="0"/>
                  <a:cs typeface="Times New Roman" panose="02020603050405020304" pitchFamily="18" charset="0"/>
                </a:rPr>
                <a:t>. Hiện đại hóa :</a:t>
              </a:r>
              <a:endParaRPr lang="en-US" sz="2400" dirty="0">
                <a:latin typeface="Times New Roman" panose="02020603050405020304" pitchFamily="18" charset="0"/>
                <a:cs typeface="Times New Roman" panose="02020603050405020304" pitchFamily="18" charset="0"/>
              </a:endParaRPr>
            </a:p>
          </p:txBody>
        </p:sp>
        <p:grpSp>
          <p:nvGrpSpPr>
            <p:cNvPr id="6" name="Group 19"/>
            <p:cNvGrpSpPr>
              <a:grpSpLocks/>
            </p:cNvGrpSpPr>
            <p:nvPr/>
          </p:nvGrpSpPr>
          <p:grpSpPr bwMode="auto">
            <a:xfrm>
              <a:off x="730" y="1407"/>
              <a:ext cx="4043" cy="444"/>
              <a:chOff x="744" y="1407"/>
              <a:chExt cx="3988" cy="444"/>
            </a:xfrm>
          </p:grpSpPr>
          <p:sp>
            <p:nvSpPr>
              <p:cNvPr id="7" name="AutoShape 20"/>
              <p:cNvSpPr>
                <a:spLocks noChangeArrowheads="1"/>
              </p:cNvSpPr>
              <p:nvPr/>
            </p:nvSpPr>
            <p:spPr bwMode="ltGray">
              <a:xfrm>
                <a:off x="743" y="1736"/>
                <a:ext cx="3990"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pPr eaLnBrk="1" hangingPunct="1">
                  <a:defRPr/>
                </a:pPr>
                <a:endParaRPr lang="en-US"/>
              </a:p>
            </p:txBody>
          </p:sp>
          <p:sp>
            <p:nvSpPr>
              <p:cNvPr id="8" name="AutoShape 21"/>
              <p:cNvSpPr>
                <a:spLocks noChangeArrowheads="1"/>
              </p:cNvSpPr>
              <p:nvPr/>
            </p:nvSpPr>
            <p:spPr bwMode="ltGray">
              <a:xfrm>
                <a:off x="743" y="1407"/>
                <a:ext cx="3990"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pPr eaLnBrk="1" hangingPunct="1">
                  <a:defRPr/>
                </a:pPr>
                <a:endParaRPr lang="en-US"/>
              </a:p>
            </p:txBody>
          </p:sp>
        </p:grpSp>
      </p:grpSp>
      <p:sp>
        <p:nvSpPr>
          <p:cNvPr id="9" name="TextBox 8"/>
          <p:cNvSpPr txBox="1"/>
          <p:nvPr/>
        </p:nvSpPr>
        <p:spPr>
          <a:xfrm>
            <a:off x="2514599" y="4393182"/>
            <a:ext cx="5943600" cy="1569660"/>
          </a:xfrm>
          <a:prstGeom prst="rect">
            <a:avLst/>
          </a:prstGeom>
          <a:noFill/>
        </p:spPr>
        <p:txBody>
          <a:bodyPr wrap="square" rtlCol="0">
            <a:spAutoFit/>
          </a:bodyPr>
          <a:lstStyle/>
          <a:p>
            <a:pPr algn="just"/>
            <a:r>
              <a:rPr lang="vi-VN" sz="2400" i="1" dirty="0">
                <a:latin typeface="Times New Roman" panose="02020603050405020304" pitchFamily="18" charset="0"/>
                <a:cs typeface="Times New Roman" panose="02020603050405020304" pitchFamily="18" charset="0"/>
              </a:rPr>
              <a:t>Hiện đại </a:t>
            </a:r>
            <a:r>
              <a:rPr lang="vi-VN" sz="2400" i="1" dirty="0" smtClean="0">
                <a:latin typeface="Times New Roman" panose="02020603050405020304" pitchFamily="18" charset="0"/>
                <a:cs typeface="Times New Roman" panose="02020603050405020304" pitchFamily="18" charset="0"/>
              </a:rPr>
              <a:t>hóa </a:t>
            </a:r>
            <a:r>
              <a:rPr lang="nl-NL" sz="2400" i="1" dirty="0" smtClean="0">
                <a:latin typeface="Times New Roman" panose="02020603050405020304" pitchFamily="18" charset="0"/>
                <a:cs typeface="Times New Roman" panose="02020603050405020304" pitchFamily="18" charset="0"/>
              </a:rPr>
              <a:t>thường </a:t>
            </a:r>
            <a:r>
              <a:rPr lang="nl-NL" sz="2400" i="1" dirty="0">
                <a:latin typeface="Times New Roman" panose="02020603050405020304" pitchFamily="18" charset="0"/>
                <a:cs typeface="Times New Roman" panose="02020603050405020304" pitchFamily="18" charset="0"/>
              </a:rPr>
              <a:t>được hiểu </a:t>
            </a:r>
            <a:r>
              <a:rPr lang="vi-VN" sz="2400" i="1" dirty="0">
                <a:latin typeface="Times New Roman" panose="02020603050405020304" pitchFamily="18" charset="0"/>
                <a:cs typeface="Times New Roman" panose="02020603050405020304" pitchFamily="18" charset="0"/>
              </a:rPr>
              <a:t>là quá trình biến đổi xã hội</a:t>
            </a:r>
            <a:r>
              <a:rPr lang="nl-NL" sz="2400" i="1" dirty="0">
                <a:latin typeface="Times New Roman" panose="02020603050405020304" pitchFamily="18" charset="0"/>
                <a:cs typeface="Times New Roman" panose="02020603050405020304" pitchFamily="18" charset="0"/>
              </a:rPr>
              <a:t> thông qua</a:t>
            </a:r>
            <a:r>
              <a:rPr lang="vi-VN" sz="2400" i="1" dirty="0">
                <a:latin typeface="Times New Roman" panose="02020603050405020304" pitchFamily="18" charset="0"/>
                <a:cs typeface="Times New Roman" panose="02020603050405020304" pitchFamily="18" charset="0"/>
              </a:rPr>
              <a:t> công nghiệp hóa, đô thị hóa và những biến đổi xá hội khác </a:t>
            </a:r>
            <a:r>
              <a:rPr lang="nl-NL" sz="2400" i="1" dirty="0">
                <a:latin typeface="Times New Roman" panose="02020603050405020304" pitchFamily="18" charset="0"/>
                <a:cs typeface="Times New Roman" panose="02020603050405020304" pitchFamily="18" charset="0"/>
              </a:rPr>
              <a:t>nhằm </a:t>
            </a:r>
            <a:r>
              <a:rPr lang="vi-VN" sz="2400" i="1" dirty="0">
                <a:latin typeface="Times New Roman" panose="02020603050405020304" pitchFamily="18" charset="0"/>
                <a:cs typeface="Times New Roman" panose="02020603050405020304" pitchFamily="18" charset="0"/>
              </a:rPr>
              <a:t>làm thay đổi cuộc sống con người</a:t>
            </a:r>
            <a:r>
              <a:rPr lang="nl-NL" sz="2400" i="1" dirty="0">
                <a:latin typeface="Times New Roman" panose="02020603050405020304" pitchFamily="18" charset="0"/>
                <a:cs typeface="Times New Roman" panose="02020603050405020304" pitchFamily="18" charset="0"/>
              </a:rPr>
              <a:t>.</a:t>
            </a:r>
            <a:endParaRPr lang="en-US" sz="2400" i="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1295400"/>
            <a:ext cx="2745136" cy="2286000"/>
          </a:xfrm>
          <a:prstGeom prst="rect">
            <a:avLst/>
          </a:prstGeom>
        </p:spPr>
      </p:pic>
      <p:sp>
        <p:nvSpPr>
          <p:cNvPr id="12" name="Freeform 11"/>
          <p:cNvSpPr>
            <a:spLocks/>
          </p:cNvSpPr>
          <p:nvPr/>
        </p:nvSpPr>
        <p:spPr bwMode="gray">
          <a:xfrm>
            <a:off x="4815681" y="1244237"/>
            <a:ext cx="1341437" cy="1058862"/>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pPr eaLnBrk="1" hangingPunct="1">
              <a:defRPr/>
            </a:pPr>
            <a:endParaRPr lang="en-US">
              <a:latin typeface="Arial" charset="0"/>
              <a:cs typeface="+mn-cs"/>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663" y="1270741"/>
            <a:ext cx="2736624" cy="2259496"/>
          </a:xfrm>
          <a:prstGeom prst="rect">
            <a:avLst/>
          </a:prstGeom>
        </p:spPr>
      </p:pic>
    </p:spTree>
    <p:extLst>
      <p:ext uri="{BB962C8B-B14F-4D97-AF65-F5344CB8AC3E}">
        <p14:creationId xmlns:p14="http://schemas.microsoft.com/office/powerpoint/2010/main" val="3583157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7" name="Group 10"/>
          <p:cNvGrpSpPr>
            <a:grpSpLocks/>
          </p:cNvGrpSpPr>
          <p:nvPr/>
        </p:nvGrpSpPr>
        <p:grpSpPr bwMode="auto">
          <a:xfrm>
            <a:off x="1066800" y="1956654"/>
            <a:ext cx="7772399" cy="3607233"/>
            <a:chOff x="1728357" y="1454697"/>
            <a:chExt cx="5532221" cy="1367819"/>
          </a:xfrm>
        </p:grpSpPr>
        <p:grpSp>
          <p:nvGrpSpPr>
            <p:cNvPr id="6176" name="Group 7"/>
            <p:cNvGrpSpPr>
              <a:grpSpLocks/>
            </p:cNvGrpSpPr>
            <p:nvPr/>
          </p:nvGrpSpPr>
          <p:grpSpPr bwMode="auto">
            <a:xfrm>
              <a:off x="1803761" y="1454697"/>
              <a:ext cx="5456817" cy="1367819"/>
              <a:chOff x="1803761" y="1454697"/>
              <a:chExt cx="5456817" cy="1367819"/>
            </a:xfrm>
          </p:grpSpPr>
          <p:pic>
            <p:nvPicPr>
              <p:cNvPr id="6181" name="Picture 345" descr="shadow_1_m"/>
              <p:cNvPicPr>
                <a:picLocks noChangeAspect="1" noChangeArrowheads="1"/>
              </p:cNvPicPr>
              <p:nvPr/>
            </p:nvPicPr>
            <p:blipFill>
              <a:blip r:embed="rId2">
                <a:extLst>
                  <a:ext uri="{28A0092B-C50C-407E-A947-70E740481C1C}">
                    <a14:useLocalDpi xmlns:a14="http://schemas.microsoft.com/office/drawing/2010/main" val="0"/>
                  </a:ext>
                </a:extLst>
              </a:blip>
              <a:srcRect t="1518" b="2"/>
              <a:stretch>
                <a:fillRect/>
              </a:stretch>
            </p:blipFill>
            <p:spPr bwMode="gray">
              <a:xfrm>
                <a:off x="1803761" y="2510102"/>
                <a:ext cx="5402581" cy="31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38"/>
              <p:cNvSpPr/>
              <p:nvPr/>
            </p:nvSpPr>
            <p:spPr>
              <a:xfrm>
                <a:off x="2286492" y="1454697"/>
                <a:ext cx="4640094" cy="125022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Rectangle 1"/>
              <p:cNvSpPr/>
              <p:nvPr/>
            </p:nvSpPr>
            <p:spPr>
              <a:xfrm>
                <a:off x="2315021" y="1548644"/>
                <a:ext cx="4945557" cy="1029677"/>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177" name="Group 6"/>
            <p:cNvGrpSpPr>
              <a:grpSpLocks/>
            </p:cNvGrpSpPr>
            <p:nvPr/>
          </p:nvGrpSpPr>
          <p:grpSpPr bwMode="auto">
            <a:xfrm>
              <a:off x="1728357" y="1570484"/>
              <a:ext cx="2001014" cy="1054487"/>
              <a:chOff x="1728357" y="1570484"/>
              <a:chExt cx="2001014" cy="1054487"/>
            </a:xfrm>
          </p:grpSpPr>
          <p:sp>
            <p:nvSpPr>
              <p:cNvPr id="6" name="Right Triangle 5"/>
              <p:cNvSpPr/>
              <p:nvPr/>
            </p:nvSpPr>
            <p:spPr>
              <a:xfrm flipH="1">
                <a:off x="2114228" y="2473345"/>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rapezoid 2"/>
              <p:cNvSpPr/>
              <p:nvPr/>
            </p:nvSpPr>
            <p:spPr>
              <a:xfrm rot="19191503">
                <a:off x="1728357" y="157048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92" name="Group 91"/>
          <p:cNvGrpSpPr/>
          <p:nvPr/>
        </p:nvGrpSpPr>
        <p:grpSpPr>
          <a:xfrm>
            <a:off x="7864635" y="3253082"/>
            <a:ext cx="638779" cy="718295"/>
            <a:chOff x="4290008" y="4767262"/>
            <a:chExt cx="902113" cy="1014412"/>
          </a:xfrm>
          <a:solidFill>
            <a:schemeClr val="tx2">
              <a:lumMod val="85000"/>
              <a:lumOff val="15000"/>
            </a:schemeClr>
          </a:solidFill>
        </p:grpSpPr>
        <p:sp>
          <p:nvSpPr>
            <p:cNvPr id="93" name="Freeform 92"/>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 name="Freeform 93"/>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 name="Rounded Rectangle 94"/>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6" name="Rounded Rectangle 95"/>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7" name="Rounded Rectangle 96"/>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8" name="Rounded Rectangle 97"/>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 name="Rounded Rectangle 98"/>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01" name="Rectangle 100"/>
          <p:cNvSpPr/>
          <p:nvPr/>
        </p:nvSpPr>
        <p:spPr>
          <a:xfrm>
            <a:off x="3306518" y="2670480"/>
            <a:ext cx="4435635" cy="2031325"/>
          </a:xfrm>
          <a:prstGeom prst="rect">
            <a:avLst/>
          </a:prstGeom>
        </p:spPr>
        <p:txBody>
          <a:bodyPr wrap="square" anchor="ctr">
            <a:spAutoFit/>
          </a:bodyPr>
          <a:lstStyle/>
          <a:p>
            <a:pPr algn="just" fontAlgn="auto">
              <a:spcBef>
                <a:spcPts val="0"/>
              </a:spcBef>
              <a:spcAft>
                <a:spcPts val="0"/>
              </a:spcAft>
              <a:defRPr/>
            </a:pPr>
            <a:r>
              <a:rPr lang="vi-VN" i="1" dirty="0">
                <a:solidFill>
                  <a:schemeClr val="tx1">
                    <a:lumMod val="65000"/>
                    <a:lumOff val="35000"/>
                  </a:schemeClr>
                </a:solidFill>
                <a:latin typeface="Times New Roman" panose="02020603050405020304" pitchFamily="18" charset="0"/>
                <a:cs typeface="Times New Roman" panose="02020603050405020304" pitchFamily="18" charset="0"/>
              </a:rPr>
              <a:t>Q</a:t>
            </a:r>
            <a:r>
              <a:rPr lang="vi-VN" i="1" dirty="0" smtClean="0">
                <a:solidFill>
                  <a:schemeClr val="tx1">
                    <a:lumMod val="65000"/>
                    <a:lumOff val="35000"/>
                  </a:schemeClr>
                </a:solidFill>
                <a:latin typeface="Times New Roman" panose="02020603050405020304" pitchFamily="18" charset="0"/>
                <a:cs typeface="Times New Roman" panose="02020603050405020304" pitchFamily="18" charset="0"/>
              </a:rPr>
              <a:t>uá </a:t>
            </a:r>
            <a:r>
              <a:rPr lang="vi-VN" i="1" dirty="0">
                <a:solidFill>
                  <a:schemeClr val="tx1">
                    <a:lumMod val="65000"/>
                    <a:lumOff val="35000"/>
                  </a:schemeClr>
                </a:solidFill>
                <a:latin typeface="Times New Roman" panose="02020603050405020304" pitchFamily="18" charset="0"/>
                <a:cs typeface="Times New Roman" panose="02020603050405020304" pitchFamily="18" charset="0"/>
              </a:rPr>
              <a:t>trình chuyển đổi căn bản, toàn diện các hoạt động sản xuất kinh doanh, dịch vụ và quản lý kinh tế- xã hội, từ sử dụng sức lao động thủ công là chính sang sử dụng một cách phổ biến sức lao động với công nghệ, phương tiện, phương pháp tiên tiến hiện đại, tạo ra năng suất lao động xã hội cao.</a:t>
            </a:r>
            <a:endParaRPr lang="en-US" i="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04" name="Rectangle 103"/>
          <p:cNvSpPr/>
          <p:nvPr/>
        </p:nvSpPr>
        <p:spPr>
          <a:xfrm rot="19126099">
            <a:off x="1569446" y="2526149"/>
            <a:ext cx="1828800" cy="830997"/>
          </a:xfrm>
          <a:prstGeom prst="rect">
            <a:avLst/>
          </a:prstGeom>
        </p:spPr>
        <p:txBody>
          <a:bodyPr anchor="ctr">
            <a:spAutoFit/>
          </a:bodyPr>
          <a:lstStyle/>
          <a:p>
            <a:pPr algn="ctr" fontAlgn="auto">
              <a:spcBef>
                <a:spcPts val="0"/>
              </a:spcBef>
              <a:spcAft>
                <a:spcPts val="0"/>
              </a:spcAft>
              <a:defRPr/>
            </a:pPr>
            <a:r>
              <a:rPr lang="vi-VN" sz="1600" dirty="0" smtClean="0">
                <a:solidFill>
                  <a:schemeClr val="tx1">
                    <a:lumMod val="50000"/>
                    <a:lumOff val="50000"/>
                  </a:schemeClr>
                </a:solidFill>
              </a:rPr>
              <a:t>Công nghiệp hóa, hiện đại hóa</a:t>
            </a:r>
            <a:endParaRPr lang="en-US" sz="1600" b="1" dirty="0">
              <a:solidFill>
                <a:schemeClr val="tx1">
                  <a:lumMod val="50000"/>
                  <a:lumOff val="50000"/>
                </a:schemeClr>
              </a:solidFill>
              <a:latin typeface="Arial" pitchFamily="34" charset="0"/>
            </a:endParaRPr>
          </a:p>
        </p:txBody>
      </p:sp>
      <p:sp>
        <p:nvSpPr>
          <p:cNvPr id="49" name="AutoShape 16"/>
          <p:cNvSpPr>
            <a:spLocks noChangeArrowheads="1"/>
          </p:cNvSpPr>
          <p:nvPr/>
        </p:nvSpPr>
        <p:spPr bwMode="blackGray">
          <a:xfrm rot="16200000" flipH="1" flipV="1">
            <a:off x="4531518" y="797973"/>
            <a:ext cx="1446213" cy="755650"/>
          </a:xfrm>
          <a:prstGeom prst="rightArrow">
            <a:avLst>
              <a:gd name="adj1" fmla="val 46509"/>
              <a:gd name="adj2" fmla="val 42052"/>
            </a:avLst>
          </a:prstGeom>
          <a:gradFill rotWithShape="1">
            <a:gsLst>
              <a:gs pos="0">
                <a:schemeClr val="accent2">
                  <a:gamma/>
                  <a:tint val="0"/>
                  <a:invGamma/>
                  <a:alpha val="0"/>
                </a:schemeClr>
              </a:gs>
              <a:gs pos="100000">
                <a:schemeClr val="accent2"/>
              </a:gs>
            </a:gsLst>
            <a:lin ang="0" scaled="1"/>
          </a:gradFill>
          <a:ln w="9525" algn="ctr">
            <a:noFill/>
            <a:miter lim="800000"/>
            <a:headEnd/>
            <a:tailEnd/>
          </a:ln>
          <a:effectLst/>
        </p:spPr>
        <p:txBody>
          <a:bodyPr wrap="none" anchor="ctr"/>
          <a:lstStyle/>
          <a:p>
            <a:endParaRPr lang="en-US"/>
          </a:p>
        </p:txBody>
      </p:sp>
    </p:spTree>
    <p:extLst>
      <p:ext uri="{BB962C8B-B14F-4D97-AF65-F5344CB8AC3E}">
        <p14:creationId xmlns:p14="http://schemas.microsoft.com/office/powerpoint/2010/main" val="1924473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1828800" y="152400"/>
            <a:ext cx="2890838" cy="688975"/>
            <a:chOff x="720" y="1392"/>
            <a:chExt cx="4058" cy="480"/>
          </a:xfrm>
        </p:grpSpPr>
        <p:sp>
          <p:nvSpPr>
            <p:cNvPr id="5" name="AutoShape 18"/>
            <p:cNvSpPr>
              <a:spLocks noChangeArrowheads="1"/>
            </p:cNvSpPr>
            <p:nvPr/>
          </p:nvSpPr>
          <p:spPr bwMode="lt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1" hangingPunct="1">
                <a:defRPr/>
              </a:pPr>
              <a:r>
                <a:rPr lang="vi-VN" sz="2400" dirty="0" smtClean="0">
                  <a:latin typeface="Times New Roman" panose="02020603050405020304" pitchFamily="18" charset="0"/>
                  <a:cs typeface="Times New Roman" panose="02020603050405020304" pitchFamily="18" charset="0"/>
                </a:rPr>
                <a:t>3. Kinh tế tri thức:</a:t>
              </a:r>
              <a:endParaRPr lang="en-US" sz="2400" dirty="0">
                <a:latin typeface="Times New Roman" panose="02020603050405020304" pitchFamily="18" charset="0"/>
                <a:cs typeface="Times New Roman" panose="02020603050405020304" pitchFamily="18" charset="0"/>
              </a:endParaRPr>
            </a:p>
          </p:txBody>
        </p:sp>
        <p:grpSp>
          <p:nvGrpSpPr>
            <p:cNvPr id="6" name="Group 19"/>
            <p:cNvGrpSpPr>
              <a:grpSpLocks/>
            </p:cNvGrpSpPr>
            <p:nvPr/>
          </p:nvGrpSpPr>
          <p:grpSpPr bwMode="auto">
            <a:xfrm>
              <a:off x="730" y="1407"/>
              <a:ext cx="4043" cy="444"/>
              <a:chOff x="744" y="1407"/>
              <a:chExt cx="3988" cy="444"/>
            </a:xfrm>
          </p:grpSpPr>
          <p:sp>
            <p:nvSpPr>
              <p:cNvPr id="7" name="AutoShape 20"/>
              <p:cNvSpPr>
                <a:spLocks noChangeArrowheads="1"/>
              </p:cNvSpPr>
              <p:nvPr/>
            </p:nvSpPr>
            <p:spPr bwMode="ltGray">
              <a:xfrm>
                <a:off x="743" y="1736"/>
                <a:ext cx="3990"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pPr eaLnBrk="1" hangingPunct="1">
                  <a:defRPr/>
                </a:pPr>
                <a:endParaRPr lang="en-US"/>
              </a:p>
            </p:txBody>
          </p:sp>
          <p:sp>
            <p:nvSpPr>
              <p:cNvPr id="8" name="AutoShape 21"/>
              <p:cNvSpPr>
                <a:spLocks noChangeArrowheads="1"/>
              </p:cNvSpPr>
              <p:nvPr/>
            </p:nvSpPr>
            <p:spPr bwMode="ltGray">
              <a:xfrm>
                <a:off x="743" y="1407"/>
                <a:ext cx="3990"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pPr eaLnBrk="1" hangingPunct="1">
                  <a:defRPr/>
                </a:pPr>
                <a:endParaRPr lang="en-US"/>
              </a:p>
            </p:txBody>
          </p:sp>
        </p:grpSp>
      </p:grpSp>
      <p:grpSp>
        <p:nvGrpSpPr>
          <p:cNvPr id="10" name="Group 93"/>
          <p:cNvGrpSpPr>
            <a:grpSpLocks/>
          </p:cNvGrpSpPr>
          <p:nvPr/>
        </p:nvGrpSpPr>
        <p:grpSpPr bwMode="auto">
          <a:xfrm>
            <a:off x="2209800" y="3276600"/>
            <a:ext cx="6623050" cy="2615400"/>
            <a:chOff x="1219200" y="1433286"/>
            <a:chExt cx="6853058" cy="4710912"/>
          </a:xfrm>
        </p:grpSpPr>
        <p:sp>
          <p:nvSpPr>
            <p:cNvPr id="11" name="Rounded Rectangle 10"/>
            <p:cNvSpPr/>
            <p:nvPr/>
          </p:nvSpPr>
          <p:spPr>
            <a:xfrm>
              <a:off x="1219200" y="2081907"/>
              <a:ext cx="6853058" cy="4062291"/>
            </a:xfrm>
            <a:prstGeom prst="roundRect">
              <a:avLst>
                <a:gd name="adj" fmla="val 6629"/>
              </a:avLst>
            </a:prstGeom>
            <a:solidFill>
              <a:schemeClr val="accent5"/>
            </a:solidFill>
            <a:ln w="25400" cap="flat" cmpd="sng" algn="ctr">
              <a:noFill/>
              <a:prstDash val="solid"/>
            </a:ln>
            <a:effectLst>
              <a:innerShdw blurRad="101600">
                <a:prstClr val="black"/>
              </a:innerShdw>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sp>
          <p:nvSpPr>
            <p:cNvPr id="12" name="Rounded Rectangle 11"/>
            <p:cNvSpPr/>
            <p:nvPr/>
          </p:nvSpPr>
          <p:spPr>
            <a:xfrm>
              <a:off x="1395034" y="2245168"/>
              <a:ext cx="6501390" cy="3725739"/>
            </a:xfrm>
            <a:prstGeom prst="roundRect">
              <a:avLst>
                <a:gd name="adj" fmla="val 5426"/>
              </a:avLst>
            </a:prstGeom>
            <a:solidFill>
              <a:srgbClr val="FFFFFF">
                <a:lumMod val="95000"/>
              </a:srgbClr>
            </a:solidFill>
            <a:ln w="25400" cap="flat" cmpd="sng" algn="ctr">
              <a:noFill/>
              <a:prstDash val="solid"/>
            </a:ln>
            <a:effectLst>
              <a:innerShdw blurRad="101600">
                <a:prstClr val="black"/>
              </a:innerShdw>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grpSp>
          <p:nvGrpSpPr>
            <p:cNvPr id="13" name="Group 7177"/>
            <p:cNvGrpSpPr>
              <a:grpSpLocks/>
            </p:cNvGrpSpPr>
            <p:nvPr/>
          </p:nvGrpSpPr>
          <p:grpSpPr bwMode="auto">
            <a:xfrm>
              <a:off x="2892533" y="1433286"/>
              <a:ext cx="3717799" cy="1092200"/>
              <a:chOff x="3371850" y="1509486"/>
              <a:chExt cx="2480086" cy="730346"/>
            </a:xfrm>
          </p:grpSpPr>
          <p:cxnSp>
            <p:nvCxnSpPr>
              <p:cNvPr id="21" name="Straight Connector 20"/>
              <p:cNvCxnSpPr>
                <a:cxnSpLocks noChangeShapeType="1"/>
              </p:cNvCxnSpPr>
              <p:nvPr/>
            </p:nvCxnSpPr>
            <p:spPr bwMode="auto">
              <a:xfrm flipH="1">
                <a:off x="3414376" y="1611412"/>
                <a:ext cx="1195853" cy="561655"/>
              </a:xfrm>
              <a:prstGeom prst="line">
                <a:avLst/>
              </a:prstGeom>
              <a:noFill/>
              <a:ln w="28575" algn="ctr">
                <a:solidFill>
                  <a:schemeClr val="accent5">
                    <a:lumMod val="75000"/>
                  </a:schemeClr>
                </a:solidFill>
                <a:round/>
                <a:headEnd/>
                <a:tailEnd/>
              </a:ln>
              <a:extLst>
                <a:ext uri="{909E8E84-426E-40DD-AFC4-6F175D3DCCD1}">
                  <a14:hiddenFill xmlns:a14="http://schemas.microsoft.com/office/drawing/2010/main">
                    <a:noFill/>
                  </a14:hiddenFill>
                </a:ext>
              </a:extLst>
            </p:spPr>
          </p:cxnSp>
          <p:sp>
            <p:nvSpPr>
              <p:cNvPr id="17" name="Oval 16"/>
              <p:cNvSpPr/>
              <p:nvPr/>
            </p:nvSpPr>
            <p:spPr>
              <a:xfrm>
                <a:off x="5748884" y="2136968"/>
                <a:ext cx="102744" cy="102987"/>
              </a:xfrm>
              <a:prstGeom prst="ellipse">
                <a:avLst/>
              </a:prstGeom>
              <a:solidFill>
                <a:schemeClr val="accent5">
                  <a:lumMod val="50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sp>
            <p:nvSpPr>
              <p:cNvPr id="18" name="Oval 17"/>
              <p:cNvSpPr/>
              <p:nvPr/>
            </p:nvSpPr>
            <p:spPr>
              <a:xfrm>
                <a:off x="3372007" y="2136968"/>
                <a:ext cx="102744" cy="102987"/>
              </a:xfrm>
              <a:prstGeom prst="ellipse">
                <a:avLst/>
              </a:prstGeom>
              <a:solidFill>
                <a:schemeClr val="accent5">
                  <a:lumMod val="50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sp>
            <p:nvSpPr>
              <p:cNvPr id="19" name="Oval 18"/>
              <p:cNvSpPr/>
              <p:nvPr/>
            </p:nvSpPr>
            <p:spPr>
              <a:xfrm>
                <a:off x="4466997" y="1509486"/>
                <a:ext cx="276225" cy="276225"/>
              </a:xfrm>
              <a:prstGeom prst="ellipse">
                <a:avLst/>
              </a:pr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16200000" scaled="1"/>
                <a:tileRect/>
              </a:gradFill>
              <a:ln w="25400" cap="flat" cmpd="sng" algn="ctr">
                <a:noFill/>
                <a:prstDash val="solid"/>
              </a:ln>
              <a:effectLst>
                <a:glow rad="25400">
                  <a:srgbClr val="DADADA">
                    <a:lumMod val="50000"/>
                    <a:alpha val="64000"/>
                  </a:srgbClr>
                </a:glow>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cxnSp>
            <p:nvCxnSpPr>
              <p:cNvPr id="20" name="Straight Connector 19"/>
              <p:cNvCxnSpPr>
                <a:cxnSpLocks noChangeShapeType="1"/>
              </p:cNvCxnSpPr>
              <p:nvPr/>
            </p:nvCxnSpPr>
            <p:spPr bwMode="auto">
              <a:xfrm>
                <a:off x="4604933" y="1611412"/>
                <a:ext cx="1194794" cy="561655"/>
              </a:xfrm>
              <a:prstGeom prst="line">
                <a:avLst/>
              </a:prstGeom>
              <a:noFill/>
              <a:ln w="28575" algn="ctr">
                <a:solidFill>
                  <a:schemeClr val="accent5">
                    <a:lumMod val="75000"/>
                  </a:schemeClr>
                </a:solidFill>
                <a:round/>
                <a:headEnd/>
                <a:tailEnd/>
              </a:ln>
              <a:extLst>
                <a:ext uri="{909E8E84-426E-40DD-AFC4-6F175D3DCCD1}">
                  <a14:hiddenFill xmlns:a14="http://schemas.microsoft.com/office/drawing/2010/main">
                    <a:noFill/>
                  </a14:hiddenFill>
                </a:ext>
              </a:extLst>
            </p:spPr>
          </p:cxnSp>
          <p:sp>
            <p:nvSpPr>
              <p:cNvPr id="22" name="Oval 21"/>
              <p:cNvSpPr/>
              <p:nvPr/>
            </p:nvSpPr>
            <p:spPr>
              <a:xfrm>
                <a:off x="4551283" y="1585985"/>
                <a:ext cx="107651" cy="107651"/>
              </a:xfrm>
              <a:prstGeom prst="ellipse">
                <a:avLst/>
              </a:prstGeom>
              <a:solidFill>
                <a:srgbClr val="FFFFFF">
                  <a:lumMod val="85000"/>
                  <a:alpha val="85000"/>
                </a:srgbClr>
              </a:solidFill>
              <a:ln w="9525" cap="flat" cmpd="sng" algn="ctr">
                <a:solidFill>
                  <a:srgbClr val="DADADA">
                    <a:lumMod val="25000"/>
                    <a:alpha val="64000"/>
                  </a:srgbClr>
                </a:solidFill>
                <a:prstDash val="solid"/>
              </a:ln>
              <a:effectLst/>
              <a:scene3d>
                <a:camera prst="orthographicFront"/>
                <a:lightRig rig="threePt" dir="t"/>
              </a:scene3d>
              <a:sp3d>
                <a:bevelT w="114300" prst="hardEdge"/>
              </a:sp3d>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grpSp>
        <p:grpSp>
          <p:nvGrpSpPr>
            <p:cNvPr id="14" name="Group 99"/>
            <p:cNvGrpSpPr>
              <a:grpSpLocks/>
            </p:cNvGrpSpPr>
            <p:nvPr/>
          </p:nvGrpSpPr>
          <p:grpSpPr bwMode="auto">
            <a:xfrm>
              <a:off x="1423458" y="2642113"/>
              <a:ext cx="6485683" cy="3064341"/>
              <a:chOff x="905025" y="918386"/>
              <a:chExt cx="7451425" cy="3519640"/>
            </a:xfrm>
          </p:grpSpPr>
          <p:pic>
            <p:nvPicPr>
              <p:cNvPr id="15" name="Picture 345" descr="shadow_1_m"/>
              <p:cNvPicPr>
                <a:picLocks noChangeAspect="1" noChangeArrowheads="1"/>
              </p:cNvPicPr>
              <p:nvPr/>
            </p:nvPicPr>
            <p:blipFill>
              <a:blip r:embed="rId2">
                <a:extLst>
                  <a:ext uri="{28A0092B-C50C-407E-A947-70E740481C1C}">
                    <a14:useLocalDpi xmlns:a14="http://schemas.microsoft.com/office/drawing/2010/main" val="0"/>
                  </a:ext>
                </a:extLst>
              </a:blip>
              <a:srcRect t="61411"/>
              <a:stretch>
                <a:fillRect/>
              </a:stretch>
            </p:blipFill>
            <p:spPr bwMode="gray">
              <a:xfrm>
                <a:off x="905025" y="4332913"/>
                <a:ext cx="7451425" cy="1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a:xfrm>
                <a:off x="1162902" y="917773"/>
                <a:ext cx="6895701" cy="3412104"/>
              </a:xfrm>
              <a:prstGeom prst="roundRect">
                <a:avLst>
                  <a:gd name="adj" fmla="val 6758"/>
                </a:avLst>
              </a:prstGeom>
              <a:solidFill>
                <a:srgbClr val="FFFFFF"/>
              </a:solidFill>
              <a:ln w="25400" cap="flat" cmpd="sng" algn="ctr">
                <a:noFill/>
                <a:prstDash val="solid"/>
              </a:ln>
              <a:effectLst>
                <a:outerShdw blurRad="63500" sx="102000" sy="102000" algn="ctr" rotWithShape="0">
                  <a:prstClr val="black">
                    <a:alpha val="7000"/>
                  </a:prstClr>
                </a:outerShdw>
              </a:effectLst>
            </p:spPr>
            <p:txBody>
              <a:bodyPr anchor="ctr"/>
              <a:lstStyle/>
              <a:p>
                <a:pPr algn="ctr" eaLnBrk="1" fontAlgn="auto" hangingPunct="1">
                  <a:spcBef>
                    <a:spcPts val="0"/>
                  </a:spcBef>
                  <a:spcAft>
                    <a:spcPts val="0"/>
                  </a:spcAft>
                  <a:defRPr/>
                </a:pPr>
                <a:endParaRPr lang="en-US" kern="0">
                  <a:solidFill>
                    <a:srgbClr val="000000">
                      <a:lumMod val="75000"/>
                      <a:lumOff val="25000"/>
                    </a:srgbClr>
                  </a:solidFill>
                  <a:latin typeface="+mn-lt"/>
                  <a:cs typeface="Arial" charset="0"/>
                </a:endParaRPr>
              </a:p>
            </p:txBody>
          </p:sp>
        </p:grpSp>
      </p:grpSp>
      <p:sp>
        <p:nvSpPr>
          <p:cNvPr id="23" name="Rectangle 22"/>
          <p:cNvSpPr/>
          <p:nvPr/>
        </p:nvSpPr>
        <p:spPr>
          <a:xfrm>
            <a:off x="2792472" y="4103013"/>
            <a:ext cx="5486399" cy="1323439"/>
          </a:xfrm>
          <a:prstGeom prst="rect">
            <a:avLst/>
          </a:prstGeom>
        </p:spPr>
        <p:txBody>
          <a:bodyPr wrap="square">
            <a:spAutoFit/>
          </a:bodyPr>
          <a:lstStyle/>
          <a:p>
            <a:pPr algn="just"/>
            <a:r>
              <a:rPr lang="en-US" sz="2000" i="1" dirty="0" err="1">
                <a:latin typeface="Times New Roman" panose="02020603050405020304" pitchFamily="18" charset="0"/>
                <a:cs typeface="Times New Roman" panose="02020603050405020304" pitchFamily="18" charset="0"/>
              </a:rPr>
              <a:t>Kinh</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tế</a:t>
            </a:r>
            <a:r>
              <a:rPr lang="en-US" sz="2000" i="1" dirty="0">
                <a:latin typeface="Times New Roman" panose="02020603050405020304" pitchFamily="18" charset="0"/>
                <a:cs typeface="Times New Roman" panose="02020603050405020304" pitchFamily="18" charset="0"/>
              </a:rPr>
              <a:t> tri </a:t>
            </a:r>
            <a:r>
              <a:rPr lang="en-US" sz="2000" i="1" dirty="0" err="1">
                <a:latin typeface="Times New Roman" panose="02020603050405020304" pitchFamily="18" charset="0"/>
                <a:cs typeface="Times New Roman" panose="02020603050405020304" pitchFamily="18" charset="0"/>
              </a:rPr>
              <a:t>thức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là</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nền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kinh</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tế</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trong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đó</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việc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tạo</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ra</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truyền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bá</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và</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sử</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dụng</a:t>
            </a:r>
            <a:r>
              <a:rPr lang="en-US" sz="2000" i="1" dirty="0">
                <a:latin typeface="Times New Roman" panose="02020603050405020304" pitchFamily="18" charset="0"/>
                <a:cs typeface="Times New Roman" panose="02020603050405020304" pitchFamily="18" charset="0"/>
              </a:rPr>
              <a:t> tri </a:t>
            </a:r>
            <a:r>
              <a:rPr lang="en-US" sz="2000" i="1" dirty="0" err="1">
                <a:latin typeface="Times New Roman" panose="02020603050405020304" pitchFamily="18" charset="0"/>
                <a:cs typeface="Times New Roman" panose="02020603050405020304" pitchFamily="18" charset="0"/>
              </a:rPr>
              <a:t>thức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là</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động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lực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chủ</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yếu</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của</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sự</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tăng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trưởng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của</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quá</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trình</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tạo</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ra</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của</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cải</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và</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việc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làm</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trong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tất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cả</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các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ngành</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kinh</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tế</a:t>
            </a:r>
            <a:r>
              <a:rPr lang="en-US" sz="2000" i="1" dirty="0">
                <a:latin typeface="Times New Roman" panose="02020603050405020304" pitchFamily="18" charset="0"/>
                <a:cs typeface="Times New Roman" panose="02020603050405020304" pitchFamily="18" charset="0"/>
              </a:rPr>
              <a:t>.</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183999"/>
            <a:ext cx="2506998" cy="2162175"/>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3563" y="1171097"/>
            <a:ext cx="3372061" cy="1925990"/>
          </a:xfrm>
          <a:prstGeom prst="rect">
            <a:avLst/>
          </a:prstGeom>
        </p:spPr>
      </p:pic>
    </p:spTree>
    <p:extLst>
      <p:ext uri="{BB962C8B-B14F-4D97-AF65-F5344CB8AC3E}">
        <p14:creationId xmlns:p14="http://schemas.microsoft.com/office/powerpoint/2010/main" val="725794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Freeform 3"/>
          <p:cNvSpPr>
            <a:spLocks/>
          </p:cNvSpPr>
          <p:nvPr/>
        </p:nvSpPr>
        <p:spPr bwMode="gray">
          <a:xfrm flipH="1" flipV="1">
            <a:off x="1143000" y="3058080"/>
            <a:ext cx="7607300" cy="1944687"/>
          </a:xfrm>
          <a:custGeom>
            <a:avLst/>
            <a:gdLst/>
            <a:ahLst/>
            <a:cxnLst>
              <a:cxn ang="0">
                <a:pos x="3724" y="288"/>
              </a:cxn>
              <a:cxn ang="0">
                <a:pos x="1346" y="290"/>
              </a:cxn>
              <a:cxn ang="0">
                <a:pos x="1246" y="258"/>
              </a:cxn>
              <a:cxn ang="0">
                <a:pos x="1066" y="79"/>
              </a:cxn>
              <a:cxn ang="0">
                <a:pos x="923" y="4"/>
              </a:cxn>
              <a:cxn ang="0">
                <a:pos x="103" y="4"/>
              </a:cxn>
              <a:cxn ang="0">
                <a:pos x="2" y="88"/>
              </a:cxn>
              <a:cxn ang="0">
                <a:pos x="2" y="729"/>
              </a:cxn>
              <a:cxn ang="0">
                <a:pos x="103" y="804"/>
              </a:cxn>
              <a:cxn ang="0">
                <a:pos x="3688" y="804"/>
              </a:cxn>
              <a:cxn ang="0">
                <a:pos x="3790" y="716"/>
              </a:cxn>
              <a:cxn ang="0">
                <a:pos x="3790" y="356"/>
              </a:cxn>
              <a:cxn ang="0">
                <a:pos x="3724" y="288"/>
              </a:cxn>
            </a:cxnLst>
            <a:rect l="0" t="0" r="r" b="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1">
            <a:gsLst>
              <a:gs pos="0">
                <a:schemeClr val="accent2"/>
              </a:gs>
              <a:gs pos="100000">
                <a:schemeClr val="accent2">
                  <a:gamma/>
                  <a:shade val="46275"/>
                  <a:invGamma/>
                </a:schemeClr>
              </a:gs>
            </a:gsLst>
            <a:lin ang="5400000" scaled="1"/>
          </a:gradFill>
          <a:ln w="9525">
            <a:noFill/>
            <a:round/>
            <a:headEnd/>
            <a:tailEnd/>
          </a:ln>
          <a:effectLst>
            <a:outerShdw dist="35921" dir="2700000" algn="ctr" rotWithShape="0">
              <a:schemeClr val="bg2"/>
            </a:outerShdw>
          </a:effectLst>
        </p:spPr>
        <p:txBody>
          <a:bodyPr/>
          <a:lstStyle/>
          <a:p>
            <a:endParaRPr lang="en-US"/>
          </a:p>
        </p:txBody>
      </p:sp>
      <p:sp>
        <p:nvSpPr>
          <p:cNvPr id="86020" name="Freeform 4"/>
          <p:cNvSpPr>
            <a:spLocks/>
          </p:cNvSpPr>
          <p:nvPr/>
        </p:nvSpPr>
        <p:spPr bwMode="gray">
          <a:xfrm>
            <a:off x="1143000" y="901492"/>
            <a:ext cx="7607300" cy="2117725"/>
          </a:xfrm>
          <a:custGeom>
            <a:avLst/>
            <a:gdLst/>
            <a:ahLst/>
            <a:cxnLst>
              <a:cxn ang="0">
                <a:pos x="3724" y="288"/>
              </a:cxn>
              <a:cxn ang="0">
                <a:pos x="1346" y="290"/>
              </a:cxn>
              <a:cxn ang="0">
                <a:pos x="1246" y="258"/>
              </a:cxn>
              <a:cxn ang="0">
                <a:pos x="1066" y="79"/>
              </a:cxn>
              <a:cxn ang="0">
                <a:pos x="923" y="4"/>
              </a:cxn>
              <a:cxn ang="0">
                <a:pos x="103" y="4"/>
              </a:cxn>
              <a:cxn ang="0">
                <a:pos x="2" y="88"/>
              </a:cxn>
              <a:cxn ang="0">
                <a:pos x="2" y="729"/>
              </a:cxn>
              <a:cxn ang="0">
                <a:pos x="103" y="804"/>
              </a:cxn>
              <a:cxn ang="0">
                <a:pos x="3688" y="804"/>
              </a:cxn>
              <a:cxn ang="0">
                <a:pos x="3790" y="716"/>
              </a:cxn>
              <a:cxn ang="0">
                <a:pos x="3790" y="356"/>
              </a:cxn>
              <a:cxn ang="0">
                <a:pos x="3724" y="288"/>
              </a:cxn>
            </a:cxnLst>
            <a:rect l="0" t="0" r="r" b="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1">
            <a:gsLst>
              <a:gs pos="0">
                <a:schemeClr val="hlink"/>
              </a:gs>
              <a:gs pos="100000">
                <a:schemeClr val="hlink">
                  <a:gamma/>
                  <a:shade val="46275"/>
                  <a:invGamma/>
                </a:schemeClr>
              </a:gs>
            </a:gsLst>
            <a:lin ang="5400000" scaled="1"/>
          </a:gradFill>
          <a:ln w="9525">
            <a:noFill/>
            <a:round/>
            <a:headEnd/>
            <a:tailEnd/>
          </a:ln>
          <a:effectLst>
            <a:outerShdw dist="35921" dir="2700000" algn="ctr" rotWithShape="0">
              <a:schemeClr val="bg2"/>
            </a:outerShdw>
          </a:effectLst>
        </p:spPr>
        <p:txBody>
          <a:bodyPr/>
          <a:lstStyle/>
          <a:p>
            <a:endParaRPr lang="en-US"/>
          </a:p>
        </p:txBody>
      </p:sp>
      <p:sp>
        <p:nvSpPr>
          <p:cNvPr id="86021" name="Rectangle 5"/>
          <p:cNvSpPr>
            <a:spLocks noChangeArrowheads="1"/>
          </p:cNvSpPr>
          <p:nvPr/>
        </p:nvSpPr>
        <p:spPr bwMode="gray">
          <a:xfrm>
            <a:off x="1261270" y="2098382"/>
            <a:ext cx="1643062" cy="1639888"/>
          </a:xfrm>
          <a:prstGeom prst="rect">
            <a:avLst/>
          </a:prstGeom>
          <a:gradFill rotWithShape="1">
            <a:gsLst>
              <a:gs pos="0">
                <a:srgbClr val="DAE9FA">
                  <a:gamma/>
                  <a:tint val="0"/>
                  <a:invGamma/>
                </a:srgbClr>
              </a:gs>
              <a:gs pos="100000">
                <a:srgbClr val="DAE9FA"/>
              </a:gs>
            </a:gsLst>
            <a:lin ang="5400000" scaled="1"/>
          </a:gradFill>
          <a:ln w="9525">
            <a:solidFill>
              <a:srgbClr val="F8F8F8"/>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86022" name="Rectangle 6"/>
          <p:cNvSpPr>
            <a:spLocks noChangeArrowheads="1"/>
          </p:cNvSpPr>
          <p:nvPr/>
        </p:nvSpPr>
        <p:spPr bwMode="gray">
          <a:xfrm>
            <a:off x="3107909" y="2123713"/>
            <a:ext cx="1643062" cy="1639888"/>
          </a:xfrm>
          <a:prstGeom prst="rect">
            <a:avLst/>
          </a:prstGeom>
          <a:gradFill rotWithShape="1">
            <a:gsLst>
              <a:gs pos="0">
                <a:srgbClr val="DAE9FA">
                  <a:gamma/>
                  <a:tint val="0"/>
                  <a:invGamma/>
                </a:srgbClr>
              </a:gs>
              <a:gs pos="100000">
                <a:srgbClr val="DAE9FA"/>
              </a:gs>
            </a:gsLst>
            <a:lin ang="5400000" scaled="1"/>
          </a:gradFill>
          <a:ln w="9525">
            <a:solidFill>
              <a:srgbClr val="F8F8F8"/>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86023" name="Rectangle 7"/>
          <p:cNvSpPr>
            <a:spLocks noChangeArrowheads="1"/>
          </p:cNvSpPr>
          <p:nvPr/>
        </p:nvSpPr>
        <p:spPr bwMode="gray">
          <a:xfrm>
            <a:off x="4970427" y="2126561"/>
            <a:ext cx="1643063" cy="1639888"/>
          </a:xfrm>
          <a:prstGeom prst="rect">
            <a:avLst/>
          </a:prstGeom>
          <a:gradFill rotWithShape="1">
            <a:gsLst>
              <a:gs pos="0">
                <a:srgbClr val="DAE9FA">
                  <a:gamma/>
                  <a:tint val="0"/>
                  <a:invGamma/>
                </a:srgbClr>
              </a:gs>
              <a:gs pos="100000">
                <a:srgbClr val="DAE9FA"/>
              </a:gs>
            </a:gsLst>
            <a:lin ang="5400000" scaled="1"/>
          </a:gradFill>
          <a:ln w="9525">
            <a:solidFill>
              <a:srgbClr val="F8F8F8"/>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86024" name="Rectangle 8"/>
          <p:cNvSpPr>
            <a:spLocks noChangeArrowheads="1"/>
          </p:cNvSpPr>
          <p:nvPr/>
        </p:nvSpPr>
        <p:spPr bwMode="gray">
          <a:xfrm>
            <a:off x="6924287" y="2123713"/>
            <a:ext cx="1643063" cy="1639888"/>
          </a:xfrm>
          <a:prstGeom prst="rect">
            <a:avLst/>
          </a:prstGeom>
          <a:gradFill rotWithShape="1">
            <a:gsLst>
              <a:gs pos="0">
                <a:srgbClr val="DAE9FA">
                  <a:gamma/>
                  <a:tint val="0"/>
                  <a:invGamma/>
                </a:srgbClr>
              </a:gs>
              <a:gs pos="100000">
                <a:srgbClr val="DAE9FA"/>
              </a:gs>
            </a:gsLst>
            <a:lin ang="5400000" scaled="1"/>
          </a:gradFill>
          <a:ln w="9525">
            <a:solidFill>
              <a:srgbClr val="F8F8F8"/>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86026" name="Rectangle 10"/>
          <p:cNvSpPr>
            <a:spLocks noChangeArrowheads="1"/>
          </p:cNvSpPr>
          <p:nvPr/>
        </p:nvSpPr>
        <p:spPr bwMode="gray">
          <a:xfrm>
            <a:off x="1238014" y="2340545"/>
            <a:ext cx="1635125" cy="1323439"/>
          </a:xfrm>
          <a:prstGeom prst="rect">
            <a:avLst/>
          </a:prstGeom>
          <a:noFill/>
          <a:ln w="9525">
            <a:noFill/>
            <a:miter lim="800000"/>
            <a:headEnd/>
            <a:tailEnd/>
          </a:ln>
          <a:effectLst/>
        </p:spPr>
        <p:txBody>
          <a:bodyPr>
            <a:spAutoFit/>
          </a:bodyPr>
          <a:lstStyle/>
          <a:p>
            <a:pPr algn="ctr">
              <a:spcBef>
                <a:spcPct val="50000"/>
              </a:spcBef>
            </a:pP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Môi</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trường</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kinh</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tế</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thể</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chế</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xã</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hội</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6028" name="Rectangle 12"/>
          <p:cNvSpPr>
            <a:spLocks noChangeArrowheads="1"/>
          </p:cNvSpPr>
          <p:nvPr/>
        </p:nvSpPr>
        <p:spPr bwMode="gray">
          <a:xfrm>
            <a:off x="3868617" y="1624096"/>
            <a:ext cx="1189749" cy="338554"/>
          </a:xfrm>
          <a:prstGeom prst="rect">
            <a:avLst/>
          </a:prstGeom>
          <a:noFill/>
          <a:ln w="9525">
            <a:noFill/>
            <a:miter lim="800000"/>
            <a:headEnd/>
            <a:tailEnd/>
          </a:ln>
          <a:effectLst/>
        </p:spPr>
        <p:txBody>
          <a:bodyPr wrap="none">
            <a:spAutoFit/>
          </a:bodyPr>
          <a:lstStyle/>
          <a:p>
            <a:pPr>
              <a:spcBef>
                <a:spcPct val="50000"/>
              </a:spcBef>
            </a:pPr>
            <a:r>
              <a:rPr lang="vi-VN" sz="1600" dirty="0" smtClean="0">
                <a:solidFill>
                  <a:srgbClr val="F8F8F8"/>
                </a:solidFill>
              </a:rPr>
              <a:t>Phát triển </a:t>
            </a:r>
            <a:endParaRPr lang="en-US" sz="1600" dirty="0">
              <a:solidFill>
                <a:srgbClr val="F8F8F8"/>
              </a:solidFill>
            </a:endParaRPr>
          </a:p>
        </p:txBody>
      </p:sp>
      <p:cxnSp>
        <p:nvCxnSpPr>
          <p:cNvPr id="86029" name="AutoShape 13"/>
          <p:cNvCxnSpPr>
            <a:cxnSpLocks noChangeShapeType="1"/>
          </p:cNvCxnSpPr>
          <p:nvPr/>
        </p:nvCxnSpPr>
        <p:spPr bwMode="gray">
          <a:xfrm rot="5400000" flipH="1" flipV="1">
            <a:off x="2707774" y="897982"/>
            <a:ext cx="308977" cy="1992831"/>
          </a:xfrm>
          <a:prstGeom prst="bentConnector2">
            <a:avLst/>
          </a:prstGeom>
          <a:noFill/>
          <a:ln w="9525">
            <a:solidFill>
              <a:srgbClr val="EAEAEA"/>
            </a:solidFill>
            <a:miter lim="800000"/>
            <a:headEnd/>
            <a:tailEnd type="triangle" w="med" len="med"/>
          </a:ln>
          <a:effectLst/>
        </p:spPr>
      </p:cxnSp>
      <p:cxnSp>
        <p:nvCxnSpPr>
          <p:cNvPr id="86030" name="AutoShape 14"/>
          <p:cNvCxnSpPr>
            <a:cxnSpLocks noChangeShapeType="1"/>
          </p:cNvCxnSpPr>
          <p:nvPr/>
        </p:nvCxnSpPr>
        <p:spPr bwMode="gray">
          <a:xfrm rot="16200000" flipV="1">
            <a:off x="6013484" y="852228"/>
            <a:ext cx="308977" cy="2183331"/>
          </a:xfrm>
          <a:prstGeom prst="bentConnector2">
            <a:avLst/>
          </a:prstGeom>
          <a:noFill/>
          <a:ln w="9525">
            <a:solidFill>
              <a:srgbClr val="EAEAEA"/>
            </a:solidFill>
            <a:miter lim="800000"/>
            <a:headEnd/>
            <a:tailEnd type="triangle" w="med" len="med"/>
          </a:ln>
          <a:effectLst/>
        </p:spPr>
      </p:cxnSp>
      <p:sp>
        <p:nvSpPr>
          <p:cNvPr id="86033" name="Rectangle 17"/>
          <p:cNvSpPr>
            <a:spLocks noChangeArrowheads="1"/>
          </p:cNvSpPr>
          <p:nvPr/>
        </p:nvSpPr>
        <p:spPr bwMode="gray">
          <a:xfrm>
            <a:off x="3080559" y="2546559"/>
            <a:ext cx="1635125" cy="707886"/>
          </a:xfrm>
          <a:prstGeom prst="rect">
            <a:avLst/>
          </a:prstGeom>
          <a:noFill/>
          <a:ln w="9525">
            <a:noFill/>
            <a:miter lim="800000"/>
            <a:headEnd/>
            <a:tailEnd/>
          </a:ln>
          <a:effectLst/>
        </p:spPr>
        <p:txBody>
          <a:bodyPr>
            <a:spAutoFit/>
          </a:bodyPr>
          <a:lstStyle/>
          <a:p>
            <a:pPr algn="ctr" eaLnBrk="1" hangingPunct="1"/>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Giáo</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dục</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đào</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tạo</a:t>
            </a:r>
            <a:endPar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6034" name="Rectangle 18"/>
          <p:cNvSpPr>
            <a:spLocks noChangeArrowheads="1"/>
          </p:cNvSpPr>
          <p:nvPr/>
        </p:nvSpPr>
        <p:spPr bwMode="gray">
          <a:xfrm>
            <a:off x="4984886" y="2478462"/>
            <a:ext cx="1635125" cy="1015663"/>
          </a:xfrm>
          <a:prstGeom prst="rect">
            <a:avLst/>
          </a:prstGeom>
          <a:noFill/>
          <a:ln w="9525">
            <a:noFill/>
            <a:miter lim="800000"/>
            <a:headEnd/>
            <a:tailEnd/>
          </a:ln>
          <a:effectLst/>
        </p:spPr>
        <p:txBody>
          <a:bodyPr>
            <a:spAutoFit/>
          </a:bodyPr>
          <a:lstStyle/>
          <a:p>
            <a:pPr algn="ctr">
              <a:spcBef>
                <a:spcPct val="50000"/>
              </a:spcBef>
            </a:pP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Hệ</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thống</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cách</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tân</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đổi</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mới</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6035" name="Rectangle 19"/>
          <p:cNvSpPr>
            <a:spLocks noChangeArrowheads="1"/>
          </p:cNvSpPr>
          <p:nvPr/>
        </p:nvSpPr>
        <p:spPr bwMode="gray">
          <a:xfrm>
            <a:off x="6959574" y="2587416"/>
            <a:ext cx="1635125" cy="707886"/>
          </a:xfrm>
          <a:prstGeom prst="rect">
            <a:avLst/>
          </a:prstGeom>
          <a:noFill/>
          <a:ln w="9525">
            <a:noFill/>
            <a:miter lim="800000"/>
            <a:headEnd/>
            <a:tailEnd/>
          </a:ln>
          <a:effectLst/>
        </p:spPr>
        <p:txBody>
          <a:bodyPr>
            <a:spAutoFit/>
          </a:bodyPr>
          <a:lstStyle/>
          <a:p>
            <a:pPr algn="ctr">
              <a:spcBef>
                <a:spcPct val="50000"/>
              </a:spcBef>
            </a:pP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Hạ</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tầng</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cơ</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sở</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85000"/>
                    <a:lumOff val="15000"/>
                  </a:schemeClr>
                </a:solidFill>
                <a:latin typeface="Times New Roman" panose="02020603050405020304" pitchFamily="18" charset="0"/>
                <a:cs typeface="Times New Roman" panose="02020603050405020304" pitchFamily="18" charset="0"/>
              </a:rPr>
              <a:t>thông</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en-US" sz="2000" dirty="0" smtClean="0">
                <a:solidFill>
                  <a:schemeClr val="tx1">
                    <a:lumMod val="85000"/>
                    <a:lumOff val="15000"/>
                  </a:schemeClr>
                </a:solidFill>
                <a:latin typeface="Times New Roman" panose="02020603050405020304" pitchFamily="18" charset="0"/>
                <a:cs typeface="Times New Roman" panose="02020603050405020304" pitchFamily="18" charset="0"/>
              </a:rPr>
              <a:t>tin</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6040" name="AutoShape 24"/>
          <p:cNvSpPr>
            <a:spLocks noChangeArrowheads="1"/>
          </p:cNvSpPr>
          <p:nvPr/>
        </p:nvSpPr>
        <p:spPr bwMode="gray">
          <a:xfrm rot="10800000">
            <a:off x="1865846" y="4382070"/>
            <a:ext cx="177800" cy="152400"/>
          </a:xfrm>
          <a:prstGeom prst="triangle">
            <a:avLst>
              <a:gd name="adj" fmla="val 50000"/>
            </a:avLst>
          </a:prstGeom>
          <a:solidFill>
            <a:srgbClr val="FF3300"/>
          </a:solidFill>
          <a:ln w="9525">
            <a:noFill/>
            <a:miter lim="800000"/>
            <a:headEnd/>
            <a:tailEnd/>
          </a:ln>
          <a:effectLst>
            <a:outerShdw dist="35921" dir="2700000" algn="ctr" rotWithShape="0">
              <a:schemeClr val="bg2"/>
            </a:outerShdw>
          </a:effectLst>
        </p:spPr>
        <p:txBody>
          <a:bodyPr rot="10800000" vert="eaVert" wrap="none" anchor="ctr"/>
          <a:lstStyle/>
          <a:p>
            <a:pPr algn="ctr"/>
            <a:endParaRPr lang="en-US">
              <a:effectLst>
                <a:outerShdw blurRad="38100" dist="38100" dir="2700000" algn="tl">
                  <a:srgbClr val="FFFFFF"/>
                </a:outerShdw>
              </a:effectLst>
            </a:endParaRPr>
          </a:p>
        </p:txBody>
      </p:sp>
      <p:sp>
        <p:nvSpPr>
          <p:cNvPr id="86044" name="Rectangle 28"/>
          <p:cNvSpPr>
            <a:spLocks noChangeArrowheads="1"/>
          </p:cNvSpPr>
          <p:nvPr/>
        </p:nvSpPr>
        <p:spPr bwMode="gray">
          <a:xfrm>
            <a:off x="6872863" y="1316623"/>
            <a:ext cx="1877437" cy="338554"/>
          </a:xfrm>
          <a:prstGeom prst="rect">
            <a:avLst/>
          </a:prstGeom>
          <a:noFill/>
          <a:ln w="9525">
            <a:noFill/>
            <a:miter lim="800000"/>
            <a:headEnd/>
            <a:tailEnd/>
          </a:ln>
          <a:effectLst/>
        </p:spPr>
        <p:txBody>
          <a:bodyPr wrap="none">
            <a:spAutoFit/>
          </a:bodyPr>
          <a:lstStyle/>
          <a:p>
            <a:pPr algn="r">
              <a:spcBef>
                <a:spcPct val="50000"/>
              </a:spcBef>
            </a:pPr>
            <a:r>
              <a:rPr lang="en-US" sz="1600" dirty="0">
                <a:solidFill>
                  <a:srgbClr val="080808"/>
                </a:solidFill>
              </a:rPr>
              <a:t>* </a:t>
            </a:r>
            <a:r>
              <a:rPr lang="vi-VN" sz="1600" dirty="0" smtClean="0">
                <a:solidFill>
                  <a:srgbClr val="080808"/>
                </a:solidFill>
              </a:rPr>
              <a:t>Kinh tế tri thức*</a:t>
            </a:r>
            <a:endParaRPr lang="en-US" sz="1600" dirty="0">
              <a:solidFill>
                <a:srgbClr val="080808"/>
              </a:solidFill>
            </a:endParaRPr>
          </a:p>
        </p:txBody>
      </p:sp>
      <p:sp>
        <p:nvSpPr>
          <p:cNvPr id="33" name="AutoShape 24"/>
          <p:cNvSpPr>
            <a:spLocks noChangeArrowheads="1"/>
          </p:cNvSpPr>
          <p:nvPr/>
        </p:nvSpPr>
        <p:spPr bwMode="gray">
          <a:xfrm rot="10800000">
            <a:off x="5714223" y="4349769"/>
            <a:ext cx="177800" cy="152400"/>
          </a:xfrm>
          <a:prstGeom prst="triangle">
            <a:avLst>
              <a:gd name="adj" fmla="val 50000"/>
            </a:avLst>
          </a:prstGeom>
          <a:solidFill>
            <a:srgbClr val="FF3300"/>
          </a:solidFill>
          <a:ln w="9525">
            <a:noFill/>
            <a:miter lim="800000"/>
            <a:headEnd/>
            <a:tailEnd/>
          </a:ln>
          <a:effectLst>
            <a:outerShdw dist="35921" dir="2700000" algn="ctr" rotWithShape="0">
              <a:schemeClr val="bg2"/>
            </a:outerShdw>
          </a:effectLst>
        </p:spPr>
        <p:txBody>
          <a:bodyPr rot="10800000" vert="eaVert" wrap="none" anchor="ctr"/>
          <a:lstStyle/>
          <a:p>
            <a:pPr algn="ctr"/>
            <a:endParaRPr lang="en-US">
              <a:effectLst>
                <a:outerShdw blurRad="38100" dist="38100" dir="2700000" algn="tl">
                  <a:srgbClr val="FFFFFF"/>
                </a:outerShdw>
              </a:effectLst>
            </a:endParaRPr>
          </a:p>
        </p:txBody>
      </p:sp>
      <p:sp>
        <p:nvSpPr>
          <p:cNvPr id="34" name="AutoShape 24"/>
          <p:cNvSpPr>
            <a:spLocks noChangeArrowheads="1"/>
          </p:cNvSpPr>
          <p:nvPr/>
        </p:nvSpPr>
        <p:spPr bwMode="gray">
          <a:xfrm rot="10800000">
            <a:off x="7977990" y="4858142"/>
            <a:ext cx="177800" cy="152400"/>
          </a:xfrm>
          <a:prstGeom prst="triangle">
            <a:avLst>
              <a:gd name="adj" fmla="val 50000"/>
            </a:avLst>
          </a:prstGeom>
          <a:solidFill>
            <a:srgbClr val="FF3300"/>
          </a:solidFill>
          <a:ln w="9525">
            <a:noFill/>
            <a:miter lim="800000"/>
            <a:headEnd/>
            <a:tailEnd/>
          </a:ln>
          <a:effectLst>
            <a:outerShdw dist="35921" dir="2700000" algn="ctr" rotWithShape="0">
              <a:schemeClr val="bg2"/>
            </a:outerShdw>
          </a:effectLst>
        </p:spPr>
        <p:txBody>
          <a:bodyPr rot="10800000" vert="eaVert" wrap="none" anchor="ctr"/>
          <a:lstStyle/>
          <a:p>
            <a:pPr algn="ctr"/>
            <a:endParaRPr lang="en-US">
              <a:effectLst>
                <a:outerShdw blurRad="38100" dist="38100" dir="2700000" algn="tl">
                  <a:srgbClr val="FFFFFF"/>
                </a:outerShdw>
              </a:effectLst>
            </a:endParaRPr>
          </a:p>
        </p:txBody>
      </p:sp>
      <p:sp>
        <p:nvSpPr>
          <p:cNvPr id="35" name="AutoShape 24"/>
          <p:cNvSpPr>
            <a:spLocks noChangeArrowheads="1"/>
          </p:cNvSpPr>
          <p:nvPr/>
        </p:nvSpPr>
        <p:spPr bwMode="gray">
          <a:xfrm rot="10800000">
            <a:off x="3769778" y="4364094"/>
            <a:ext cx="177800" cy="152400"/>
          </a:xfrm>
          <a:prstGeom prst="triangle">
            <a:avLst>
              <a:gd name="adj" fmla="val 50000"/>
            </a:avLst>
          </a:prstGeom>
          <a:solidFill>
            <a:srgbClr val="FF3300"/>
          </a:solidFill>
          <a:ln w="9525">
            <a:noFill/>
            <a:miter lim="800000"/>
            <a:headEnd/>
            <a:tailEnd/>
          </a:ln>
          <a:effectLst>
            <a:outerShdw dist="35921" dir="2700000" algn="ctr" rotWithShape="0">
              <a:schemeClr val="bg2"/>
            </a:outerShdw>
          </a:effectLst>
        </p:spPr>
        <p:txBody>
          <a:bodyPr rot="10800000" vert="eaVert" wrap="none" anchor="ctr"/>
          <a:lstStyle/>
          <a:p>
            <a:pPr algn="ctr"/>
            <a:endParaRPr lang="en-US">
              <a:effectLst>
                <a:outerShdw blurRad="38100" dist="38100" dir="2700000" algn="tl">
                  <a:srgbClr val="FFFFFF"/>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01" y="5002767"/>
            <a:ext cx="1740611" cy="15335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427" y="5002767"/>
            <a:ext cx="1906322" cy="152751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4896" y="5010542"/>
            <a:ext cx="2030743" cy="15305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8652" y="5041630"/>
            <a:ext cx="1856476" cy="1662858"/>
          </a:xfrm>
          <a:prstGeom prst="rect">
            <a:avLst/>
          </a:prstGeom>
        </p:spPr>
      </p:pic>
      <p:sp>
        <p:nvSpPr>
          <p:cNvPr id="28" name="AutoShape 64"/>
          <p:cNvSpPr>
            <a:spLocks noChangeArrowheads="1"/>
          </p:cNvSpPr>
          <p:nvPr/>
        </p:nvSpPr>
        <p:spPr bwMode="gray">
          <a:xfrm>
            <a:off x="1864190" y="1087944"/>
            <a:ext cx="1305444" cy="512033"/>
          </a:xfrm>
          <a:prstGeom prst="roundRect">
            <a:avLst>
              <a:gd name="adj" fmla="val 50000"/>
            </a:avLst>
          </a:prstGeom>
          <a:solidFill>
            <a:srgbClr val="F86C34"/>
          </a:solidFill>
          <a:ln w="25400">
            <a:solidFill>
              <a:srgbClr val="FFFFFF"/>
            </a:solidFill>
            <a:round/>
            <a:headEnd/>
            <a:tailEnd/>
          </a:ln>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vi-VN" altLang="en-US" dirty="0" smtClean="0">
                <a:latin typeface="Times New Roman" panose="02020603050405020304" pitchFamily="18" charset="0"/>
                <a:cs typeface="Times New Roman" panose="02020603050405020304" pitchFamily="18" charset="0"/>
              </a:rPr>
              <a:t>     Trụ cột</a:t>
            </a:r>
            <a:endParaRPr lang="en-US" altLang="en-US" dirty="0">
              <a:latin typeface="Times New Roman" panose="02020603050405020304" pitchFamily="18" charset="0"/>
              <a:cs typeface="Times New Roman" panose="02020603050405020304" pitchFamily="18" charset="0"/>
            </a:endParaRPr>
          </a:p>
        </p:txBody>
      </p:sp>
      <p:grpSp>
        <p:nvGrpSpPr>
          <p:cNvPr id="29" name="Group 71"/>
          <p:cNvGrpSpPr>
            <a:grpSpLocks/>
          </p:cNvGrpSpPr>
          <p:nvPr/>
        </p:nvGrpSpPr>
        <p:grpSpPr bwMode="auto">
          <a:xfrm>
            <a:off x="1363432" y="948061"/>
            <a:ext cx="842546" cy="798288"/>
            <a:chOff x="3081" y="1975"/>
            <a:chExt cx="743" cy="743"/>
          </a:xfrm>
        </p:grpSpPr>
        <p:sp>
          <p:nvSpPr>
            <p:cNvPr id="30" name="Oval 52"/>
            <p:cNvSpPr>
              <a:spLocks noChangeArrowheads="1"/>
            </p:cNvSpPr>
            <p:nvPr/>
          </p:nvSpPr>
          <p:spPr bwMode="gray">
            <a:xfrm>
              <a:off x="3081" y="1975"/>
              <a:ext cx="743" cy="743"/>
            </a:xfrm>
            <a:prstGeom prst="ellipse">
              <a:avLst/>
            </a:prstGeom>
            <a:solidFill>
              <a:srgbClr val="F86C34"/>
            </a:solidFill>
            <a:ln w="22225" algn="ctr">
              <a:solidFill>
                <a:srgbClr val="FFFFFF"/>
              </a:solidFill>
              <a:round/>
              <a:headEnd/>
              <a:tailEnd/>
            </a:ln>
            <a:effectLst/>
            <a:extLst>
              <a:ext uri="{AF507438-7753-43E0-B8FC-AC1667EBCBE1}">
                <a14:hiddenEffects xmlns:a14="http://schemas.microsoft.com/office/drawing/2010/main">
                  <a:effectLst>
                    <a:outerShdw dist="25400" dir="5400000" algn="ctr" rotWithShape="0">
                      <a:srgbClr val="080808">
                        <a:alpha val="50000"/>
                      </a:srgbClr>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31" name="Oval 53"/>
            <p:cNvSpPr>
              <a:spLocks noChangeArrowheads="1"/>
            </p:cNvSpPr>
            <p:nvPr/>
          </p:nvSpPr>
          <p:spPr bwMode="gray">
            <a:xfrm>
              <a:off x="3113" y="2009"/>
              <a:ext cx="680" cy="677"/>
            </a:xfrm>
            <a:prstGeom prst="ellipse">
              <a:avLst/>
            </a:prstGeom>
            <a:gradFill rotWithShape="1">
              <a:gsLst>
                <a:gs pos="0">
                  <a:srgbClr val="F2F1F8"/>
                </a:gs>
                <a:gs pos="100000">
                  <a:srgbClr val="E3E0F0"/>
                </a:gs>
              </a:gsLst>
              <a:lin ang="5400000" scaled="1"/>
            </a:gradFill>
            <a:ln>
              <a:noFill/>
            </a:ln>
            <a:effectLst/>
            <a:extLs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25400" dir="5400000" algn="ctr" rotWithShape="0">
                      <a:srgbClr val="808080"/>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vi-VN" altLang="en-US" sz="2800" dirty="0" smtClean="0">
                  <a:latin typeface="Times New Roman" panose="02020603050405020304" pitchFamily="18" charset="0"/>
                  <a:cs typeface="Times New Roman" panose="02020603050405020304" pitchFamily="18" charset="0"/>
                </a:rPr>
                <a:t>4</a:t>
              </a:r>
              <a:endParaRPr lang="en-US" altLang="en-US" sz="28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10890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plat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template">
      <a:majorFont>
        <a:latin typeface="Verdana"/>
        <a:ea typeface=""/>
        <a:cs typeface=""/>
      </a:majorFont>
      <a:minorFont>
        <a:latin typeface="Verdana"/>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
      </a:majorFont>
      <a:minorFont>
        <a:latin typeface="Verdana"/>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471</TotalTime>
  <Words>1647</Words>
  <Application>Microsoft Office PowerPoint</Application>
  <PresentationFormat>On-screen Show (4:3)</PresentationFormat>
  <Paragraphs>151</Paragraphs>
  <Slides>20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Segoe UI</vt:lpstr>
      <vt:lpstr>Times New Roman</vt:lpstr>
      <vt:lpstr>Verdana</vt:lpstr>
      <vt:lpstr>Wingdings</vt:lpstr>
      <vt:lpstr>template</vt:lpstr>
      <vt:lpstr>Custom Design</vt:lpstr>
      <vt:lpstr>Công nghiệp hóa, hiện đại hóa gắn với phát triển kinh tế tri thức tại Việt Nam</vt:lpstr>
      <vt:lpstr>Giới thiệu thành viên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quả</vt:lpstr>
      <vt:lpstr>PowerPoint Presentation</vt:lpstr>
      <vt:lpstr>PowerPoint Presentation</vt:lpstr>
      <vt:lpstr>"CẢM ƠN CÔ VÀ CÁC BẠN"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trình bày của PowerPoint</dc:title>
  <dc:creator>Carcassonno</dc:creator>
  <cp:lastModifiedBy>Ngoc</cp:lastModifiedBy>
  <cp:revision>68</cp:revision>
  <dcterms:created xsi:type="dcterms:W3CDTF">2013-04-15T07:54:58Z</dcterms:created>
  <dcterms:modified xsi:type="dcterms:W3CDTF">2016-06-15T14:39:42Z</dcterms:modified>
</cp:coreProperties>
</file>