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CB6-C9DC-4102-B03B-FD96E57FE1B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4A8-2BDE-4385-A33A-8C5058141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CB6-C9DC-4102-B03B-FD96E57FE1B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4A8-2BDE-4385-A33A-8C5058141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CB6-C9DC-4102-B03B-FD96E57FE1B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4A8-2BDE-4385-A33A-8C5058141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CB6-C9DC-4102-B03B-FD96E57FE1B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4A8-2BDE-4385-A33A-8C5058141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CB6-C9DC-4102-B03B-FD96E57FE1B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4A8-2BDE-4385-A33A-8C5058141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CB6-C9DC-4102-B03B-FD96E57FE1B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4A8-2BDE-4385-A33A-8C5058141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CB6-C9DC-4102-B03B-FD96E57FE1B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4A8-2BDE-4385-A33A-8C5058141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CB6-C9DC-4102-B03B-FD96E57FE1B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4A8-2BDE-4385-A33A-8C5058141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CB6-C9DC-4102-B03B-FD96E57FE1B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4A8-2BDE-4385-A33A-8C5058141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CB6-C9DC-4102-B03B-FD96E57FE1B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4A8-2BDE-4385-A33A-8C5058141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BCB6-C9DC-4102-B03B-FD96E57FE1B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6A4A8-2BDE-4385-A33A-8C50581414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BCB6-C9DC-4102-B03B-FD96E57FE1BB}" type="datetimeFigureOut">
              <a:rPr lang="en-US" smtClean="0"/>
              <a:t>11/5/2017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6A4A8-2BDE-4385-A33A-8C50581414A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1"/>
            <a:ext cx="7772400" cy="761999"/>
          </a:xfrm>
        </p:spPr>
        <p:txBody>
          <a:bodyPr>
            <a:normAutofit/>
          </a:bodyPr>
          <a:lstStyle/>
          <a:p>
            <a:pPr algn="l"/>
            <a:r>
              <a:rPr lang="en-US" sz="3600" dirty="0" err="1" smtClean="0"/>
              <a:t>Động</a:t>
            </a:r>
            <a:r>
              <a:rPr lang="en-US" sz="3600" dirty="0" smtClean="0"/>
              <a:t> </a:t>
            </a:r>
            <a:r>
              <a:rPr lang="en-US" sz="3600" dirty="0" err="1" smtClean="0"/>
              <a:t>cơ</a:t>
            </a:r>
            <a:r>
              <a:rPr lang="en-US" sz="3600" dirty="0" smtClean="0"/>
              <a:t> </a:t>
            </a:r>
            <a:r>
              <a:rPr lang="en-US" sz="3600" dirty="0" err="1" smtClean="0"/>
              <a:t>xã</a:t>
            </a:r>
            <a:r>
              <a:rPr lang="en-US" sz="3600" dirty="0" smtClean="0"/>
              <a:t> </a:t>
            </a:r>
            <a:r>
              <a:rPr lang="en-US" sz="3600" dirty="0" err="1" smtClean="0"/>
              <a:t>hội</a:t>
            </a:r>
            <a:endParaRPr lang="en-US" sz="3600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752600"/>
            <a:ext cx="5967186" cy="3352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2578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nhóm</a:t>
            </a:r>
            <a:r>
              <a:rPr lang="en-US" sz="2000" dirty="0" smtClean="0"/>
              <a:t> </a:t>
            </a:r>
            <a:r>
              <a:rPr lang="en-US" sz="2000" dirty="0" err="1" smtClean="0"/>
              <a:t>sinh</a:t>
            </a:r>
            <a:r>
              <a:rPr lang="en-US" sz="2000" dirty="0" smtClean="0"/>
              <a:t> </a:t>
            </a:r>
            <a:r>
              <a:rPr lang="en-US" sz="2000" dirty="0" err="1" smtClean="0"/>
              <a:t>sống</a:t>
            </a:r>
            <a:r>
              <a:rPr lang="en-US" sz="2000" dirty="0" smtClean="0"/>
              <a:t> </a:t>
            </a:r>
            <a:r>
              <a:rPr lang="en-US" sz="2000" dirty="0" err="1" smtClean="0"/>
              <a:t>vì</a:t>
            </a:r>
            <a:r>
              <a:rPr lang="en-US" sz="2000" dirty="0" smtClean="0"/>
              <a:t> </a:t>
            </a:r>
            <a:r>
              <a:rPr lang="en-US" sz="2000" dirty="0" err="1" smtClean="0"/>
              <a:t>mục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an </a:t>
            </a:r>
            <a:r>
              <a:rPr lang="en-US" sz="2000" dirty="0" err="1" smtClean="0"/>
              <a:t>toàn</a:t>
            </a:r>
            <a:r>
              <a:rPr lang="en-US" sz="2000" dirty="0" smtClean="0"/>
              <a:t>,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vệ</a:t>
            </a:r>
            <a:r>
              <a:rPr lang="en-US" sz="2000" dirty="0" smtClean="0"/>
              <a:t>, </a:t>
            </a:r>
            <a:r>
              <a:rPr lang="en-US" sz="2000" dirty="0" err="1" smtClean="0"/>
              <a:t>sản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,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,…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đạt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tích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3400" y="1447800"/>
            <a:ext cx="79248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Cơ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sở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của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mục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tiêu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học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tập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là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đạt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được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kiến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thức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mới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phát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triển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chiến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lược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để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vượt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qua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các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trở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ngại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tăng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các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khả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Cơ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sở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của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mục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tiêu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hoạt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động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là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đat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được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các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đánh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giá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tán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thành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từ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người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khác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hoặc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tránh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chỉ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trích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từ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họ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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Cơ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hội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hoạt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động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độc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lập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,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phần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thưởng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cho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hành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vi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độc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lập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cần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thiết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cho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sự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phát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triển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động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cơ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thúc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đẩy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đạt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thành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tích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  <a:sym typeface="Wingdings"/>
              </a:rPr>
              <a:t>cao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a.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dưỡng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Ngủ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đặn</a:t>
            </a:r>
            <a:r>
              <a:rPr lang="en-US" dirty="0" smtClean="0"/>
              <a:t>,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giấc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Vận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, </a:t>
            </a:r>
            <a:r>
              <a:rPr lang="en-US" dirty="0" err="1" smtClean="0"/>
              <a:t>nghỉ</a:t>
            </a:r>
            <a:r>
              <a:rPr lang="en-US" dirty="0" smtClean="0"/>
              <a:t> </a:t>
            </a:r>
            <a:r>
              <a:rPr lang="en-US" dirty="0" err="1" smtClean="0"/>
              <a:t>ngơi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b.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tiêu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hướng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tiêu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rõ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ràng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biệt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tiêu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ngắn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hạn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dài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hạn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Đảm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bảo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gian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bằng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tiêu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đội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nhóm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cá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nhân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tắc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thưởng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phạt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Ứng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đạt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tích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cao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3810000" cy="1020762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 smtClean="0">
                <a:latin typeface="Arial" pitchFamily="34" charset="0"/>
              </a:rPr>
              <a:t>Sợ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hãi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làm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tăng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nhu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sáp</a:t>
            </a:r>
            <a:r>
              <a:rPr lang="en-US" sz="2000" dirty="0" smtClean="0">
                <a:latin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</a:rPr>
              <a:t>nhập</a:t>
            </a:r>
            <a:r>
              <a:rPr lang="en-US" sz="2000" dirty="0" smtClean="0">
                <a:latin typeface="Arial" pitchFamily="34" charset="0"/>
              </a:rPr>
              <a:t> </a:t>
            </a:r>
            <a:endParaRPr lang="en-US" sz="2000" dirty="0">
              <a:latin typeface="Arial" pitchFamily="34" charset="0"/>
            </a:endParaRPr>
          </a:p>
        </p:txBody>
      </p:sp>
      <p:pic>
        <p:nvPicPr>
          <p:cNvPr id="4" name="Content Placeholder 3" descr="download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457200"/>
            <a:ext cx="4038600" cy="5887598"/>
          </a:xfrm>
        </p:spPr>
      </p:pic>
      <p:sp>
        <p:nvSpPr>
          <p:cNvPr id="5" name="TextBox 4"/>
          <p:cNvSpPr txBox="1"/>
          <p:nvPr/>
        </p:nvSpPr>
        <p:spPr>
          <a:xfrm>
            <a:off x="228600" y="304800"/>
            <a:ext cx="579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itchFamily="34" charset="0"/>
              </a:rPr>
              <a:t>1. </a:t>
            </a:r>
            <a:r>
              <a:rPr lang="en-US" sz="3200" dirty="0" err="1" smtClean="0">
                <a:latin typeface="Arial" pitchFamily="34" charset="0"/>
              </a:rPr>
              <a:t>Động</a:t>
            </a:r>
            <a:r>
              <a:rPr lang="en-US" sz="3200" dirty="0" smtClean="0">
                <a:latin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</a:rPr>
              <a:t>cơ</a:t>
            </a:r>
            <a:r>
              <a:rPr lang="en-US" sz="3200" dirty="0" smtClean="0">
                <a:latin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</a:rPr>
              <a:t>sáp</a:t>
            </a:r>
            <a:r>
              <a:rPr lang="en-US" sz="3200" dirty="0" smtClean="0">
                <a:latin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</a:rPr>
              <a:t>nhập</a:t>
            </a:r>
            <a:endParaRPr lang="en-US" sz="32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56388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Nhu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sáp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100" dirty="0" err="1" smtClean="0">
                <a:latin typeface="Arial" pitchFamily="34" charset="0"/>
                <a:cs typeface="Arial" pitchFamily="34" charset="0"/>
              </a:rPr>
              <a:t>nhập</a:t>
            </a:r>
            <a:r>
              <a:rPr lang="en-US" sz="2700" dirty="0" smtClean="0">
                <a:latin typeface="Arial" pitchFamily="34" charset="0"/>
                <a:cs typeface="Arial" pitchFamily="34" charset="0"/>
              </a:rPr>
              <a:t>:</a:t>
            </a:r>
            <a:br>
              <a:rPr lang="en-US" sz="27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cùng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chỉnh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cảm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nghĩ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rằng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giúp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giảm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lo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lắng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sợ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sz="2400" b="1" i="1" dirty="0" smtClean="0">
                <a:latin typeface="Arial" pitchFamily="34" charset="0"/>
                <a:cs typeface="Arial" pitchFamily="34" charset="0"/>
                <a:sym typeface="Wingdings"/>
              </a:rPr>
              <a:t>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Nhu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cầu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sáp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nhập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con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người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cá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những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mức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khác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nhau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tùy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thuộc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i="1" dirty="0" err="1" smtClean="0">
                <a:latin typeface="Arial" pitchFamily="34" charset="0"/>
                <a:cs typeface="Arial" pitchFamily="34" charset="0"/>
              </a:rPr>
              <a:t>cảnh</a:t>
            </a:r>
            <a:r>
              <a:rPr lang="en-US" sz="2400" b="1" i="1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en-US" sz="2400" b="1" i="1" dirty="0" smtClean="0">
                <a:latin typeface="Arial" pitchFamily="34" charset="0"/>
                <a:cs typeface="Arial" pitchFamily="34" charset="0"/>
              </a:rPr>
            </a:br>
            <a:endParaRPr lang="en-US" sz="24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ownload (4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0" y="2971800"/>
            <a:ext cx="3714750" cy="3368460"/>
          </a:xfrm>
        </p:spPr>
      </p:pic>
      <p:pic>
        <p:nvPicPr>
          <p:cNvPr id="5" name="Picture 4" descr="download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657600"/>
            <a:ext cx="4082143" cy="228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images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33400"/>
            <a:ext cx="4236803" cy="2819400"/>
          </a:xfrm>
          <a:prstGeom prst="rect">
            <a:avLst/>
          </a:prstGeom>
        </p:spPr>
      </p:pic>
      <p:pic>
        <p:nvPicPr>
          <p:cNvPr id="7" name="Picture 6" descr="download (6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533400"/>
            <a:ext cx="3680847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0" y="457200"/>
            <a:ext cx="4343400" cy="2954151"/>
          </a:xfrm>
        </p:spPr>
      </p:pic>
      <p:pic>
        <p:nvPicPr>
          <p:cNvPr id="5" name="Picture 4" descr="download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490622"/>
            <a:ext cx="3962400" cy="2866737"/>
          </a:xfrm>
          <a:prstGeom prst="rect">
            <a:avLst/>
          </a:prstGeom>
        </p:spPr>
      </p:pic>
      <p:pic>
        <p:nvPicPr>
          <p:cNvPr id="6" name="Picture 5" descr="download (3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81000"/>
            <a:ext cx="3865775" cy="2895600"/>
          </a:xfrm>
          <a:prstGeom prst="rect">
            <a:avLst/>
          </a:prstGeom>
        </p:spPr>
      </p:pic>
      <p:pic>
        <p:nvPicPr>
          <p:cNvPr id="7" name="Picture 6" descr="download (7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581400"/>
            <a:ext cx="4191000" cy="26360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chi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sơ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bổn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thiện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2667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Nhân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chi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sơ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tính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bổn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ác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Thuyết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bản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năng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133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Thuyết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sinh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học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5" name="Picture 4" descr="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219200"/>
            <a:ext cx="2466975" cy="184785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33400" y="434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Thuyết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học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tập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3200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Thuyết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hiếu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chiến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do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thất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vọng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48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2.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Động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cơ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hiếu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kumimoji="0" lang="en-US" sz="32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chiến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tố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ảnh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hưởng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Trải</a:t>
            </a:r>
            <a:r>
              <a:rPr lang="en-US" sz="2800" dirty="0" smtClean="0"/>
              <a:t> </a:t>
            </a:r>
            <a:r>
              <a:rPr lang="en-US" sz="2800" dirty="0" err="1" smtClean="0"/>
              <a:t>nghiệm</a:t>
            </a:r>
            <a:r>
              <a:rPr lang="en-US" sz="2800" dirty="0" smtClean="0"/>
              <a:t> </a:t>
            </a:r>
            <a:r>
              <a:rPr lang="en-US" sz="2800" dirty="0" err="1" smtClean="0"/>
              <a:t>đầu</a:t>
            </a:r>
            <a:r>
              <a:rPr lang="en-US" sz="2800" dirty="0" smtClean="0"/>
              <a:t> </a:t>
            </a:r>
            <a:r>
              <a:rPr lang="en-US" sz="2800" dirty="0" err="1" smtClean="0"/>
              <a:t>đời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Bắt</a:t>
            </a:r>
            <a:r>
              <a:rPr lang="en-US" sz="2800" dirty="0" smtClean="0"/>
              <a:t> </a:t>
            </a:r>
            <a:r>
              <a:rPr lang="en-US" sz="2800" dirty="0" err="1" smtClean="0"/>
              <a:t>chước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hình</a:t>
            </a:r>
            <a:r>
              <a:rPr lang="en-US" sz="2800" dirty="0" smtClean="0"/>
              <a:t> </a:t>
            </a:r>
            <a:r>
              <a:rPr lang="en-US" sz="2800" dirty="0" err="1" smtClean="0"/>
              <a:t>mẫu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chương</a:t>
            </a:r>
            <a:r>
              <a:rPr lang="en-US" sz="2800" dirty="0" smtClean="0"/>
              <a:t> </a:t>
            </a:r>
            <a:r>
              <a:rPr lang="en-US" sz="2800" dirty="0" err="1" smtClean="0"/>
              <a:t>trình</a:t>
            </a:r>
            <a:r>
              <a:rPr lang="en-US" sz="2800" dirty="0" smtClean="0"/>
              <a:t> </a:t>
            </a:r>
            <a:r>
              <a:rPr lang="en-US" sz="2800" dirty="0" err="1" smtClean="0"/>
              <a:t>bạo</a:t>
            </a:r>
            <a:r>
              <a:rPr lang="en-US" sz="2800" dirty="0" smtClean="0"/>
              <a:t> </a:t>
            </a:r>
            <a:r>
              <a:rPr lang="en-US" sz="2800" dirty="0" err="1" smtClean="0"/>
              <a:t>lực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err="1" smtClean="0"/>
              <a:t>Mong</a:t>
            </a:r>
            <a:r>
              <a:rPr lang="en-US" sz="2800" dirty="0" smtClean="0"/>
              <a:t> </a:t>
            </a:r>
            <a:r>
              <a:rPr lang="en-US" sz="2800" dirty="0" err="1" smtClean="0"/>
              <a:t>muốn</a:t>
            </a:r>
            <a:r>
              <a:rPr lang="en-US" sz="2800" dirty="0" smtClean="0"/>
              <a:t>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kiểm</a:t>
            </a:r>
            <a:r>
              <a:rPr lang="en-US" sz="2800" dirty="0" smtClean="0"/>
              <a:t> </a:t>
            </a:r>
            <a:r>
              <a:rPr lang="en-US" sz="2800" dirty="0" err="1" smtClean="0"/>
              <a:t>soát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sự</a:t>
            </a:r>
            <a:r>
              <a:rPr lang="en-US" sz="2800" dirty="0" smtClean="0"/>
              <a:t> </a:t>
            </a:r>
            <a:r>
              <a:rPr lang="en-US" sz="2800" dirty="0" err="1" smtClean="0"/>
              <a:t>kích</a:t>
            </a:r>
            <a:r>
              <a:rPr lang="en-US" sz="2800" dirty="0" smtClean="0"/>
              <a:t> </a:t>
            </a:r>
            <a:r>
              <a:rPr lang="en-US" sz="2800" dirty="0" err="1" smtClean="0"/>
              <a:t>thích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800"/>
            <a:ext cx="2948379" cy="3124200"/>
          </a:xfrm>
          <a:prstGeom prst="rect">
            <a:avLst/>
          </a:prstGeom>
        </p:spPr>
      </p:pic>
      <p:pic>
        <p:nvPicPr>
          <p:cNvPr id="6" name="Picture 5" descr="download (8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733800"/>
            <a:ext cx="3764044" cy="2819400"/>
          </a:xfrm>
          <a:prstGeom prst="rect">
            <a:avLst/>
          </a:prstGeom>
        </p:spPr>
      </p:pic>
      <p:pic>
        <p:nvPicPr>
          <p:cNvPr id="8" name="Picture 7" descr="download (9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533400"/>
            <a:ext cx="4096276" cy="266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288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Động cơ xã hội</vt:lpstr>
      <vt:lpstr>Sợ hãi làm tăng nhu cầu sáp nhập </vt:lpstr>
      <vt:lpstr>Nhu cầu sáp nhập: - Tìm kiếm những người có cùng hoàn cảnh, điều chỉnh hành động, cảm giác theo những người đó.  - Tìm kiếm những người họ nghĩ rằng có thể giúp họ giảm đi sự lo lắng hoặc sợ hãi     Nhu cầu sáp nhập của con người khác nhau ở mỗi cá nhân và ở những mức độ khác nhau tùy thuộc vào hoàn cảnh. </vt:lpstr>
      <vt:lpstr>Slide 4</vt:lpstr>
      <vt:lpstr>Slide 5</vt:lpstr>
      <vt:lpstr>Nhân chi sơ tính bổn thiện</vt:lpstr>
      <vt:lpstr>Thuyết bản năng</vt:lpstr>
      <vt:lpstr>Các nhân tố ảnh hưởng:</vt:lpstr>
      <vt:lpstr>Slide 9</vt:lpstr>
      <vt:lpstr>Slide 10</vt:lpstr>
      <vt:lpstr> Ứng dụng động cơ đạt thành tích cao</vt:lpstr>
      <vt:lpstr>Ứng dụng động cơ đạt thành tích cao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Động cơ xã hội</dc:title>
  <dc:creator>Admin</dc:creator>
  <cp:lastModifiedBy>Admin</cp:lastModifiedBy>
  <cp:revision>1</cp:revision>
  <dcterms:created xsi:type="dcterms:W3CDTF">2017-11-05T12:11:24Z</dcterms:created>
  <dcterms:modified xsi:type="dcterms:W3CDTF">2017-11-05T13:30:01Z</dcterms:modified>
</cp:coreProperties>
</file>