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18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24B9EF03-C4D2-4479-8A9A-C3615EC42B98}" type="datetimeFigureOut">
              <a:rPr lang="en-US" smtClean="0"/>
              <a:t>8/6/2022</a:t>
            </a:fld>
            <a:endParaRPr lang="en-US"/>
          </a:p>
        </p:txBody>
      </p:sp>
      <p:sp>
        <p:nvSpPr>
          <p:cNvPr id="17" name="Slide Number Placeholder 16"/>
          <p:cNvSpPr>
            <a:spLocks noGrp="1"/>
          </p:cNvSpPr>
          <p:nvPr>
            <p:ph type="sldNum" sz="quarter" idx="11"/>
          </p:nvPr>
        </p:nvSpPr>
        <p:spPr/>
        <p:txBody>
          <a:bodyPr/>
          <a:lstStyle/>
          <a:p>
            <a:fld id="{90C3D078-B025-4296-88AF-B58B926264AE}"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B9EF03-C4D2-4479-8A9A-C3615EC42B98}"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3D078-B025-4296-88AF-B58B926264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B9EF03-C4D2-4479-8A9A-C3615EC42B98}"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3D078-B025-4296-88AF-B58B926264AE}"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24B9EF03-C4D2-4479-8A9A-C3615EC42B98}" type="datetimeFigureOut">
              <a:rPr lang="en-US" smtClean="0"/>
              <a:t>8/6/2022</a:t>
            </a:fld>
            <a:endParaRPr lang="en-US"/>
          </a:p>
        </p:txBody>
      </p:sp>
      <p:sp>
        <p:nvSpPr>
          <p:cNvPr id="12" name="Slide Number Placeholder 11"/>
          <p:cNvSpPr>
            <a:spLocks noGrp="1"/>
          </p:cNvSpPr>
          <p:nvPr>
            <p:ph type="sldNum" sz="quarter" idx="15"/>
          </p:nvPr>
        </p:nvSpPr>
        <p:spPr/>
        <p:txBody>
          <a:bodyPr/>
          <a:lstStyle/>
          <a:p>
            <a:fld id="{90C3D078-B025-4296-88AF-B58B926264AE}"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24B9EF03-C4D2-4479-8A9A-C3615EC42B98}" type="datetimeFigureOut">
              <a:rPr lang="en-US" smtClean="0"/>
              <a:t>8/6/2022</a:t>
            </a:fld>
            <a:endParaRPr lang="en-US"/>
          </a:p>
        </p:txBody>
      </p:sp>
      <p:sp>
        <p:nvSpPr>
          <p:cNvPr id="14" name="Slide Number Placeholder 13"/>
          <p:cNvSpPr>
            <a:spLocks noGrp="1"/>
          </p:cNvSpPr>
          <p:nvPr>
            <p:ph type="sldNum" sz="quarter" idx="11"/>
          </p:nvPr>
        </p:nvSpPr>
        <p:spPr/>
        <p:txBody>
          <a:bodyPr/>
          <a:lstStyle/>
          <a:p>
            <a:fld id="{90C3D078-B025-4296-88AF-B58B926264AE}"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24B9EF03-C4D2-4479-8A9A-C3615EC42B98}" type="datetimeFigureOut">
              <a:rPr lang="en-US" smtClean="0"/>
              <a:t>8/6/2022</a:t>
            </a:fld>
            <a:endParaRPr lang="en-US"/>
          </a:p>
        </p:txBody>
      </p:sp>
      <p:sp>
        <p:nvSpPr>
          <p:cNvPr id="12" name="Slide Number Placeholder 11"/>
          <p:cNvSpPr>
            <a:spLocks noGrp="1"/>
          </p:cNvSpPr>
          <p:nvPr>
            <p:ph type="sldNum" sz="quarter" idx="16"/>
          </p:nvPr>
        </p:nvSpPr>
        <p:spPr/>
        <p:txBody>
          <a:bodyPr/>
          <a:lstStyle/>
          <a:p>
            <a:fld id="{90C3D078-B025-4296-88AF-B58B926264AE}"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24B9EF03-C4D2-4479-8A9A-C3615EC42B98}" type="datetimeFigureOut">
              <a:rPr lang="en-US" smtClean="0"/>
              <a:t>8/6/2022</a:t>
            </a:fld>
            <a:endParaRPr lang="en-US"/>
          </a:p>
        </p:txBody>
      </p:sp>
      <p:sp>
        <p:nvSpPr>
          <p:cNvPr id="12" name="Slide Number Placeholder 11"/>
          <p:cNvSpPr>
            <a:spLocks noGrp="1"/>
          </p:cNvSpPr>
          <p:nvPr>
            <p:ph type="sldNum" sz="quarter" idx="17"/>
          </p:nvPr>
        </p:nvSpPr>
        <p:spPr/>
        <p:txBody>
          <a:bodyPr/>
          <a:lstStyle/>
          <a:p>
            <a:fld id="{90C3D078-B025-4296-88AF-B58B926264AE}"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24B9EF03-C4D2-4479-8A9A-C3615EC42B98}" type="datetimeFigureOut">
              <a:rPr lang="en-US" smtClean="0"/>
              <a:t>8/6/2022</a:t>
            </a:fld>
            <a:endParaRPr lang="en-US"/>
          </a:p>
        </p:txBody>
      </p:sp>
      <p:sp>
        <p:nvSpPr>
          <p:cNvPr id="16" name="Slide Number Placeholder 15"/>
          <p:cNvSpPr>
            <a:spLocks noGrp="1"/>
          </p:cNvSpPr>
          <p:nvPr>
            <p:ph type="sldNum" sz="quarter" idx="11"/>
          </p:nvPr>
        </p:nvSpPr>
        <p:spPr/>
        <p:txBody>
          <a:bodyPr/>
          <a:lstStyle/>
          <a:p>
            <a:fld id="{90C3D078-B025-4296-88AF-B58B926264AE}"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4B9EF03-C4D2-4479-8A9A-C3615EC42B98}" type="datetimeFigureOut">
              <a:rPr lang="en-US" smtClean="0"/>
              <a:t>8/6/2022</a:t>
            </a:fld>
            <a:endParaRPr lang="en-US"/>
          </a:p>
        </p:txBody>
      </p:sp>
      <p:sp>
        <p:nvSpPr>
          <p:cNvPr id="8" name="Slide Number Placeholder 7"/>
          <p:cNvSpPr>
            <a:spLocks noGrp="1"/>
          </p:cNvSpPr>
          <p:nvPr>
            <p:ph type="sldNum" sz="quarter" idx="11"/>
          </p:nvPr>
        </p:nvSpPr>
        <p:spPr/>
        <p:txBody>
          <a:bodyPr/>
          <a:lstStyle/>
          <a:p>
            <a:fld id="{90C3D078-B025-4296-88AF-B58B926264AE}"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24B9EF03-C4D2-4479-8A9A-C3615EC42B98}" type="datetimeFigureOut">
              <a:rPr lang="en-US" smtClean="0"/>
              <a:t>8/6/2022</a:t>
            </a:fld>
            <a:endParaRPr lang="en-US"/>
          </a:p>
        </p:txBody>
      </p:sp>
      <p:sp>
        <p:nvSpPr>
          <p:cNvPr id="19" name="Slide Number Placeholder 18"/>
          <p:cNvSpPr>
            <a:spLocks noGrp="1"/>
          </p:cNvSpPr>
          <p:nvPr>
            <p:ph type="sldNum" sz="quarter" idx="16"/>
          </p:nvPr>
        </p:nvSpPr>
        <p:spPr/>
        <p:txBody>
          <a:bodyPr/>
          <a:lstStyle/>
          <a:p>
            <a:fld id="{90C3D078-B025-4296-88AF-B58B926264AE}"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24B9EF03-C4D2-4479-8A9A-C3615EC42B98}" type="datetimeFigureOut">
              <a:rPr lang="en-US" smtClean="0"/>
              <a:t>8/6/2022</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90C3D078-B025-4296-88AF-B58B926264AE}"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24B9EF03-C4D2-4479-8A9A-C3615EC42B98}" type="datetimeFigureOut">
              <a:rPr lang="en-US" smtClean="0"/>
              <a:t>8/6/2022</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90C3D078-B025-4296-88AF-B58B926264AE}"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localhost:8888/notebooks/Analytic%20Vidya%20Hackathon/Cross-sell%20Prediction/Cross-sell%20prediction-DT.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5400" y="2397760"/>
            <a:ext cx="4013200" cy="1103248"/>
          </a:xfrm>
        </p:spPr>
        <p:txBody>
          <a:bodyPr>
            <a:noAutofit/>
          </a:bodyPr>
          <a:lstStyle/>
          <a:p>
            <a:r>
              <a:rPr lang="en-IN" sz="3600" dirty="0" smtClean="0"/>
              <a:t>Cross-Sell Prediction</a:t>
            </a:r>
            <a:endParaRPr lang="en-US"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55000" lnSpcReduction="20000"/>
          </a:bodyPr>
          <a:lstStyle/>
          <a:p>
            <a:r>
              <a:rPr lang="en-US" b="1" dirty="0" smtClean="0"/>
              <a:t>Your </a:t>
            </a:r>
            <a:r>
              <a:rPr lang="en-US" b="1" dirty="0"/>
              <a:t>client is an Insurance company that has provided Health Insurance to its customers now they need your help in building a model to predict whether the policyholders (customers) from past year will also be interested in Vehicle Insurance provided by the company.</a:t>
            </a:r>
            <a:r>
              <a:rPr lang="en-US" b="1" dirty="0">
                <a:hlinkClick r:id="rId2"/>
              </a:rPr>
              <a:t>¶</a:t>
            </a:r>
            <a:endParaRPr lang="en-US" b="1" dirty="0"/>
          </a:p>
          <a:p>
            <a:r>
              <a:rPr lang="en-US" b="1" dirty="0"/>
              <a:t>An insurance policy is an arrangement by which a company undertakes to provide a guarantee of compensation for specified loss, damage, illness, or death in return for the payment of a specified premium. A premium is a sum of money that the customer needs to pay regularly to an insurance company for this guarantee.</a:t>
            </a:r>
          </a:p>
          <a:p>
            <a:r>
              <a:rPr lang="en-US" b="1" dirty="0"/>
              <a:t>For example, you may pay a premium of Rs. 5000 each year for a health insurance cover of Rs. 200,000/- so that if, God forbid, you fall ill and need to be </a:t>
            </a:r>
            <a:r>
              <a:rPr lang="en-US" b="1" dirty="0" err="1"/>
              <a:t>hospitalised</a:t>
            </a:r>
            <a:r>
              <a:rPr lang="en-US" b="1" dirty="0"/>
              <a:t> in that year, the insurance provider company will bear the cost of </a:t>
            </a:r>
            <a:r>
              <a:rPr lang="en-US" b="1" dirty="0" err="1"/>
              <a:t>hospitalisation</a:t>
            </a:r>
            <a:r>
              <a:rPr lang="en-US" b="1" dirty="0"/>
              <a:t> etc. for </a:t>
            </a:r>
            <a:r>
              <a:rPr lang="en-US" b="1" dirty="0" err="1"/>
              <a:t>upto</a:t>
            </a:r>
            <a:r>
              <a:rPr lang="en-US" b="1" dirty="0"/>
              <a:t> Rs. 200,000. Now if you are wondering how can company bear such high </a:t>
            </a:r>
            <a:r>
              <a:rPr lang="en-US" b="1" dirty="0" err="1"/>
              <a:t>hospitalisation</a:t>
            </a:r>
            <a:r>
              <a:rPr lang="en-US" b="1" dirty="0"/>
              <a:t> cost when it charges a premium of only Rs. 5000/-, that is where the concept of probabilities comes in picture. For example, like you, there may be 100 customers who would be paying a premium of Rs. 5000 every year, but only a few of them (say 2-3) would get </a:t>
            </a:r>
            <a:r>
              <a:rPr lang="en-US" b="1" dirty="0" err="1"/>
              <a:t>hospitalised</a:t>
            </a:r>
            <a:r>
              <a:rPr lang="en-US" b="1" dirty="0"/>
              <a:t> that year and not everyone. This way everyone shares the risk of everyone else.</a:t>
            </a:r>
          </a:p>
          <a:p>
            <a:r>
              <a:rPr lang="en-US" b="1" dirty="0"/>
              <a:t>Just like medical insurance, there is vehicle insurance where every year customer needs to pay a premium of certain amount to insurance provider company so that in case of unfortunate accident by the vehicle, the insurance provider company will provide a compensation (called ‘sum assured’) to the customer.</a:t>
            </a:r>
          </a:p>
          <a:p>
            <a:r>
              <a:rPr lang="en-US" b="1" dirty="0"/>
              <a:t>Building a model to predict whether a customer would be interested in Vehicle Insurance is extremely helpful for the company because it can then accordingly plan its communication strategy to reach out to those customers and </a:t>
            </a:r>
            <a:r>
              <a:rPr lang="en-US" b="1" dirty="0" err="1"/>
              <a:t>optimise</a:t>
            </a:r>
            <a:r>
              <a:rPr lang="en-US" b="1" dirty="0"/>
              <a:t> its business model and revenue.</a:t>
            </a:r>
          </a:p>
          <a:p>
            <a:r>
              <a:rPr lang="en-US" b="1" dirty="0"/>
              <a:t>Now, in order to predict, whether the customer would be interested in Vehicle insurance, you have information about demographics (gender, age, region code type), Vehicles (Vehicle Age, Damage), Policy (Premium, sourcing channel) etc.</a:t>
            </a:r>
          </a:p>
          <a:p>
            <a:endParaRPr lang="en-US" dirty="0"/>
          </a:p>
        </p:txBody>
      </p:sp>
      <p:sp>
        <p:nvSpPr>
          <p:cNvPr id="2" name="Title 1"/>
          <p:cNvSpPr>
            <a:spLocks noGrp="1"/>
          </p:cNvSpPr>
          <p:nvPr>
            <p:ph type="title"/>
          </p:nvPr>
        </p:nvSpPr>
        <p:spPr/>
        <p:txBody>
          <a:bodyPr/>
          <a:lstStyle/>
          <a:p>
            <a:r>
              <a:rPr lang="en-IN" dirty="0" smtClean="0"/>
              <a:t>Problem Statement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68" y="188640"/>
            <a:ext cx="4114800" cy="701040"/>
          </a:xfrm>
        </p:spPr>
        <p:txBody>
          <a:bodyPr>
            <a:normAutofit/>
          </a:bodyPr>
          <a:lstStyle/>
          <a:p>
            <a:r>
              <a:rPr lang="en-IN" sz="3200" dirty="0" smtClean="0"/>
              <a:t>Features List</a:t>
            </a:r>
            <a:endParaRPr lang="en-US" sz="3200" dirty="0"/>
          </a:p>
        </p:txBody>
      </p:sp>
      <p:graphicFrame>
        <p:nvGraphicFramePr>
          <p:cNvPr id="4" name="Table 3"/>
          <p:cNvGraphicFramePr>
            <a:graphicFrameLocks noGrp="1"/>
          </p:cNvGraphicFramePr>
          <p:nvPr/>
        </p:nvGraphicFramePr>
        <p:xfrm>
          <a:off x="500034" y="1714487"/>
          <a:ext cx="8215370" cy="4214844"/>
        </p:xfrm>
        <a:graphic>
          <a:graphicData uri="http://schemas.openxmlformats.org/drawingml/2006/table">
            <a:tbl>
              <a:tblPr/>
              <a:tblGrid>
                <a:gridCol w="1643074"/>
                <a:gridCol w="6572296"/>
              </a:tblGrid>
              <a:tr h="195297">
                <a:tc>
                  <a:txBody>
                    <a:bodyPr/>
                    <a:lstStyle/>
                    <a:p>
                      <a:pPr algn="l" fontAlgn="b"/>
                      <a:r>
                        <a:rPr lang="en-US" sz="1100" b="1" i="0" u="none" strike="noStrike" dirty="0">
                          <a:solidFill>
                            <a:srgbClr val="000000"/>
                          </a:solidFill>
                          <a:latin typeface="Calibri"/>
                        </a:rPr>
                        <a:t>Variable</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1" i="0" u="none" strike="noStrike">
                          <a:solidFill>
                            <a:srgbClr val="000000"/>
                          </a:solidFill>
                          <a:latin typeface="Calibri"/>
                        </a:rPr>
                        <a:t>Definition</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5297">
                <a:tc>
                  <a:txBody>
                    <a:bodyPr/>
                    <a:lstStyle/>
                    <a:p>
                      <a:pPr algn="l" fontAlgn="b"/>
                      <a:r>
                        <a:rPr lang="en-US" sz="1100" b="0" i="0" u="none" strike="noStrike">
                          <a:solidFill>
                            <a:srgbClr val="000000"/>
                          </a:solidFill>
                          <a:latin typeface="Calibri"/>
                        </a:rPr>
                        <a:t>id</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Unique ID for the customer</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5297">
                <a:tc>
                  <a:txBody>
                    <a:bodyPr/>
                    <a:lstStyle/>
                    <a:p>
                      <a:pPr algn="l" fontAlgn="b"/>
                      <a:r>
                        <a:rPr lang="en-US" sz="1100" b="0" i="0" u="none" strike="noStrike">
                          <a:solidFill>
                            <a:srgbClr val="000000"/>
                          </a:solidFill>
                          <a:latin typeface="Calibri"/>
                        </a:rPr>
                        <a:t>Gender</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Gender of the customer</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5297">
                <a:tc>
                  <a:txBody>
                    <a:bodyPr/>
                    <a:lstStyle/>
                    <a:p>
                      <a:pPr algn="l" fontAlgn="b"/>
                      <a:r>
                        <a:rPr lang="en-US" sz="1100" b="0" i="0" u="none" strike="noStrike">
                          <a:solidFill>
                            <a:srgbClr val="000000"/>
                          </a:solidFill>
                          <a:latin typeface="Calibri"/>
                        </a:rPr>
                        <a:t>Age</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latin typeface="Calibri"/>
                        </a:rPr>
                        <a:t>Age of the customer</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5563">
                <a:tc>
                  <a:txBody>
                    <a:bodyPr/>
                    <a:lstStyle/>
                    <a:p>
                      <a:pPr algn="l" fontAlgn="b"/>
                      <a:r>
                        <a:rPr lang="en-US" sz="1100" b="0" i="0" u="none" strike="noStrike">
                          <a:solidFill>
                            <a:srgbClr val="000000"/>
                          </a:solidFill>
                          <a:latin typeface="Calibri"/>
                        </a:rPr>
                        <a:t>Driving_License</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0 : Customer does not have DL, 1 : Customer already has DL</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5297">
                <a:tc>
                  <a:txBody>
                    <a:bodyPr/>
                    <a:lstStyle/>
                    <a:p>
                      <a:pPr algn="l" fontAlgn="b"/>
                      <a:r>
                        <a:rPr lang="en-US" sz="1100" b="0" i="0" u="none" strike="noStrike">
                          <a:solidFill>
                            <a:srgbClr val="000000"/>
                          </a:solidFill>
                          <a:latin typeface="Calibri"/>
                        </a:rPr>
                        <a:t>Region_Code</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Unique code for the region of the customer</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80876">
                <a:tc>
                  <a:txBody>
                    <a:bodyPr/>
                    <a:lstStyle/>
                    <a:p>
                      <a:pPr algn="l" fontAlgn="b"/>
                      <a:r>
                        <a:rPr lang="en-US" sz="1100" b="0" i="0" u="none" strike="noStrike">
                          <a:solidFill>
                            <a:srgbClr val="000000"/>
                          </a:solidFill>
                          <a:latin typeface="Calibri"/>
                        </a:rPr>
                        <a:t>Previously_Insured</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1 : Customer already has Vehicle Insurance, 0 : Customer doesn't have Vehicle Insurance</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5297">
                <a:tc>
                  <a:txBody>
                    <a:bodyPr/>
                    <a:lstStyle/>
                    <a:p>
                      <a:pPr algn="l" fontAlgn="b"/>
                      <a:r>
                        <a:rPr lang="en-US" sz="1100" b="0" i="0" u="none" strike="noStrike">
                          <a:solidFill>
                            <a:srgbClr val="000000"/>
                          </a:solidFill>
                          <a:latin typeface="Calibri"/>
                        </a:rPr>
                        <a:t>Vehicle_Age</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Age of the Vehicle </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5563">
                <a:tc rowSpan="2">
                  <a:txBody>
                    <a:bodyPr/>
                    <a:lstStyle/>
                    <a:p>
                      <a:pPr algn="l" fontAlgn="b"/>
                      <a:r>
                        <a:rPr lang="en-US" sz="1100" b="0" i="0" u="none" strike="noStrike">
                          <a:solidFill>
                            <a:srgbClr val="000000"/>
                          </a:solidFill>
                          <a:latin typeface="Calibri"/>
                        </a:rPr>
                        <a:t>Vehicle_Damage</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1 : Customer got his/her vehicle damaged in the past.</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r>
              <a:tr h="355563">
                <a:tc vMerge="1">
                  <a:txBody>
                    <a:bodyPr/>
                    <a:lstStyle/>
                    <a:p>
                      <a:endParaRPr lang="en-US"/>
                    </a:p>
                  </a:txBody>
                  <a:tcPr/>
                </a:tc>
                <a:tc>
                  <a:txBody>
                    <a:bodyPr/>
                    <a:lstStyle/>
                    <a:p>
                      <a:pPr algn="l" fontAlgn="b"/>
                      <a:r>
                        <a:rPr lang="en-US" sz="1100" b="0" i="0" u="none" strike="noStrike">
                          <a:solidFill>
                            <a:srgbClr val="000000"/>
                          </a:solidFill>
                          <a:latin typeface="Calibri"/>
                        </a:rPr>
                        <a:t>0 : Customer didn't get his/her vehicle damaged in the past.</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r>
              <a:tr h="355563">
                <a:tc>
                  <a:txBody>
                    <a:bodyPr/>
                    <a:lstStyle/>
                    <a:p>
                      <a:pPr algn="l" fontAlgn="b"/>
                      <a:r>
                        <a:rPr lang="en-US" sz="1100" b="0" i="0" u="none" strike="noStrike">
                          <a:solidFill>
                            <a:srgbClr val="000000"/>
                          </a:solidFill>
                          <a:latin typeface="Calibri"/>
                        </a:rPr>
                        <a:t>Annual_Premium</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latin typeface="Calibri"/>
                        </a:rPr>
                        <a:t>The amount customer needs to pay as premium in the year</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528808">
                <a:tc>
                  <a:txBody>
                    <a:bodyPr/>
                    <a:lstStyle/>
                    <a:p>
                      <a:pPr algn="l" fontAlgn="b"/>
                      <a:r>
                        <a:rPr lang="en-US" sz="1100" b="0" i="0" u="none" strike="noStrike">
                          <a:solidFill>
                            <a:srgbClr val="000000"/>
                          </a:solidFill>
                          <a:latin typeface="Calibri"/>
                        </a:rPr>
                        <a:t>Policy_Sales_Channel</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Anonymised Code for the channel of outreaching to the customer ie. Different Agents, Over Mail, Over Phone, In Person, etc.</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5563">
                <a:tc>
                  <a:txBody>
                    <a:bodyPr/>
                    <a:lstStyle/>
                    <a:p>
                      <a:pPr algn="l" fontAlgn="b"/>
                      <a:r>
                        <a:rPr lang="en-US" sz="1100" b="0" i="0" u="none" strike="noStrike">
                          <a:solidFill>
                            <a:srgbClr val="000000"/>
                          </a:solidFill>
                          <a:latin typeface="Calibri"/>
                        </a:rPr>
                        <a:t>Vintage</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Number of Days, Customer has been associated with the company</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5563">
                <a:tc>
                  <a:txBody>
                    <a:bodyPr/>
                    <a:lstStyle/>
                    <a:p>
                      <a:pPr algn="l" fontAlgn="b"/>
                      <a:r>
                        <a:rPr lang="en-US" sz="1100" b="0" i="0" u="none" strike="noStrike">
                          <a:solidFill>
                            <a:srgbClr val="000000"/>
                          </a:solidFill>
                          <a:latin typeface="Calibri"/>
                        </a:rPr>
                        <a:t>Response</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latin typeface="Calibri"/>
                        </a:rPr>
                        <a:t>1 :  Customer is interested, 0 : Customer is not interested</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IN" dirty="0"/>
              <a:t>D</a:t>
            </a:r>
            <a:r>
              <a:rPr lang="en-IN" dirty="0" smtClean="0"/>
              <a:t>one the Train Test Split using </a:t>
            </a:r>
            <a:r>
              <a:rPr lang="en-IN" dirty="0" err="1" smtClean="0"/>
              <a:t>sklearn</a:t>
            </a:r>
            <a:r>
              <a:rPr lang="en-IN" dirty="0" smtClean="0"/>
              <a:t> model selection</a:t>
            </a:r>
          </a:p>
          <a:p>
            <a:r>
              <a:rPr lang="en-IN" dirty="0" smtClean="0"/>
              <a:t>Done the boosting with below model</a:t>
            </a:r>
          </a:p>
          <a:p>
            <a:r>
              <a:rPr lang="en-IN" dirty="0" smtClean="0"/>
              <a:t>models = [</a:t>
            </a:r>
            <a:r>
              <a:rPr lang="en-IN" dirty="0" err="1" smtClean="0"/>
              <a:t>LogisticRegression</a:t>
            </a:r>
            <a:r>
              <a:rPr lang="en-IN" dirty="0" smtClean="0"/>
              <a:t>(), </a:t>
            </a:r>
            <a:r>
              <a:rPr lang="en-IN" dirty="0" err="1" smtClean="0"/>
              <a:t>RandomForestClassifier</a:t>
            </a:r>
            <a:r>
              <a:rPr lang="en-IN" dirty="0" smtClean="0"/>
              <a:t>()]</a:t>
            </a:r>
            <a:endParaRPr lang="en-IN" dirty="0" smtClean="0"/>
          </a:p>
          <a:p>
            <a:r>
              <a:rPr lang="en-IN" dirty="0" smtClean="0"/>
              <a:t>Generate the .csv file with best accuracy scores and submit to Analytics Vidhya.	</a:t>
            </a:r>
          </a:p>
          <a:p>
            <a:endParaRPr lang="en-IN" dirty="0" smtClean="0"/>
          </a:p>
          <a:p>
            <a:endParaRPr lang="en-IN" dirty="0" smtClean="0"/>
          </a:p>
          <a:p>
            <a:endParaRPr lang="en-US" dirty="0"/>
          </a:p>
        </p:txBody>
      </p:sp>
      <p:sp>
        <p:nvSpPr>
          <p:cNvPr id="2" name="Title 1"/>
          <p:cNvSpPr>
            <a:spLocks noGrp="1"/>
          </p:cNvSpPr>
          <p:nvPr>
            <p:ph type="title"/>
          </p:nvPr>
        </p:nvSpPr>
        <p:spPr>
          <a:xfrm>
            <a:off x="2555776" y="332656"/>
            <a:ext cx="4114800" cy="701040"/>
          </a:xfrm>
        </p:spPr>
        <p:txBody>
          <a:bodyPr/>
          <a:lstStyle/>
          <a:p>
            <a:r>
              <a:rPr lang="en-IN" dirty="0" smtClean="0"/>
              <a:t>Approaches Taken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68" y="404664"/>
            <a:ext cx="4114800" cy="701040"/>
          </a:xfrm>
        </p:spPr>
        <p:txBody>
          <a:bodyPr>
            <a:normAutofit/>
          </a:bodyPr>
          <a:lstStyle/>
          <a:p>
            <a:pPr algn="ctr"/>
            <a:r>
              <a:rPr lang="en-IN" dirty="0" smtClean="0"/>
              <a:t>Submission Result – Using Logistic Regression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44824"/>
            <a:ext cx="8424936" cy="4798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68" y="404664"/>
            <a:ext cx="4114800" cy="701040"/>
          </a:xfrm>
        </p:spPr>
        <p:txBody>
          <a:bodyPr>
            <a:normAutofit/>
          </a:bodyPr>
          <a:lstStyle/>
          <a:p>
            <a:pPr algn="ctr"/>
            <a:r>
              <a:rPr lang="en-IN" dirty="0" smtClean="0"/>
              <a:t>Submission Result – Using Random forest Classifier</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340768"/>
            <a:ext cx="8856984"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61261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22</TotalTime>
  <Words>587</Words>
  <Application>Microsoft Office PowerPoint</Application>
  <PresentationFormat>On-screen Show (4:3)</PresentationFormat>
  <Paragraphs>44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BlackTie</vt:lpstr>
      <vt:lpstr>Cross-Sell Prediction</vt:lpstr>
      <vt:lpstr>Problem Statement</vt:lpstr>
      <vt:lpstr>Features List</vt:lpstr>
      <vt:lpstr>Approaches Taken</vt:lpstr>
      <vt:lpstr>Submission Result – Using Logistic Regression</vt:lpstr>
      <vt:lpstr>Submission Result – Using Random forest Classifier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Cross-Sell Prediction</dc:title>
  <dc:creator>RAJKUMAR</dc:creator>
  <cp:lastModifiedBy>user</cp:lastModifiedBy>
  <cp:revision>5</cp:revision>
  <dcterms:created xsi:type="dcterms:W3CDTF">2022-08-06T07:11:10Z</dcterms:created>
  <dcterms:modified xsi:type="dcterms:W3CDTF">2022-08-06T16:12:45Z</dcterms:modified>
</cp:coreProperties>
</file>