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Montserrat SemiBold"/>
      <p:regular r:id="rId26"/>
      <p:bold r:id="rId27"/>
      <p:italic r:id="rId28"/>
      <p:boldItalic r:id="rId29"/>
    </p:embeddedFont>
    <p:embeddedFont>
      <p:font typeface="Montserrat Medium"/>
      <p:regular r:id="rId30"/>
      <p:bold r:id="rId31"/>
      <p:italic r:id="rId32"/>
      <p:boldItalic r:id="rId33"/>
    </p:embeddedFont>
    <p:embeddedFont>
      <p:font typeface="Montserrat Light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g/VPAT3FhsQ1rvCFMpBGIWEzN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BC4644-ACA0-4375-87E9-BD60CF07C504}">
  <a:tblStyle styleId="{6BBC4644-ACA0-4375-87E9-BD60CF07C50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SemiBold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SemiBold-italic.fntdata"/><Relationship Id="rId27" Type="http://schemas.openxmlformats.org/officeDocument/2006/relationships/font" Target="fonts/Montserrat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ontserratMedium-bold.fntdata"/><Relationship Id="rId30" Type="http://schemas.openxmlformats.org/officeDocument/2006/relationships/font" Target="fonts/MontserratMedium-regular.fntdata"/><Relationship Id="rId11" Type="http://schemas.openxmlformats.org/officeDocument/2006/relationships/slide" Target="slides/slide5.xml"/><Relationship Id="rId33" Type="http://schemas.openxmlformats.org/officeDocument/2006/relationships/font" Target="fonts/Montserrat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MontserratMedium-italic.fntdata"/><Relationship Id="rId13" Type="http://schemas.openxmlformats.org/officeDocument/2006/relationships/slide" Target="slides/slide7.xml"/><Relationship Id="rId35" Type="http://schemas.openxmlformats.org/officeDocument/2006/relationships/font" Target="fonts/MontserratLight-bold.fntdata"/><Relationship Id="rId12" Type="http://schemas.openxmlformats.org/officeDocument/2006/relationships/slide" Target="slides/slide6.xml"/><Relationship Id="rId34" Type="http://schemas.openxmlformats.org/officeDocument/2006/relationships/font" Target="fonts/MontserratLight-regular.fntdata"/><Relationship Id="rId15" Type="http://schemas.openxmlformats.org/officeDocument/2006/relationships/slide" Target="slides/slide9.xml"/><Relationship Id="rId37" Type="http://schemas.openxmlformats.org/officeDocument/2006/relationships/font" Target="fonts/Montserrat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Light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17f765754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617f765754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17f765754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3617f765754_1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17f765754_1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17f765754_1_4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17f765754_1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617f765754_1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17f76575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617f765754_2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17f765754_2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617f765754_2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17f765754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617f765754_2_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17f765754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g3617f765754_2_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7f765754_2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17f765754_2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172859de9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6172859de9_0_16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172859de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6172859de9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172859de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6172859de9_0_1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172859de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36172859de9_0_1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172859de9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36172859de9_0_1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17f76575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617f765754_0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7f76575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617f76575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172859de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172859de9_0_1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17f76575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617f765754_1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6172859de9_0_95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1" name="Google Shape;11;g36172859de9_0_95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2" name="Google Shape;12;g36172859de9_0_9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6172859de9_0_130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g36172859de9_0_130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7" name="Google Shape;47;g36172859de9_0_13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6172859de9_0_13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172859de9_0_13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52" name="Google Shape;52;g36172859de9_0_13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3" name="Google Shape;53;g36172859de9_0_136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g36172859de9_0_136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g36172859de9_0_13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6172859de9_0_99"/>
          <p:cNvSpPr txBox="1"/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g36172859de9_0_9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36172859de9_0_10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8" name="Google Shape;18;g36172859de9_0_10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19" name="Google Shape;19;g36172859de9_0_10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36172859de9_0_10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g36172859de9_0_106"/>
          <p:cNvSpPr txBox="1"/>
          <p:nvPr>
            <p:ph idx="1" type="body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" name="Google Shape;23;g36172859de9_0_106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" name="Google Shape;24;g36172859de9_0_10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36172859de9_0_11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7" name="Google Shape;27;g36172859de9_0_1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36172859de9_0_114"/>
          <p:cNvSpPr txBox="1"/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30" name="Google Shape;30;g36172859de9_0_114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1" name="Google Shape;31;g36172859de9_0_1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6172859de9_0_118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34" name="Google Shape;34;g36172859de9_0_1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6172859de9_0_12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g36172859de9_0_121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8" name="Google Shape;38;g36172859de9_0_121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9" name="Google Shape;39;g36172859de9_0_121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49250" lvl="1" marL="9144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40" name="Google Shape;40;g36172859de9_0_1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6172859de9_0_127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/>
        </p:txBody>
      </p:sp>
      <p:sp>
        <p:nvSpPr>
          <p:cNvPr id="43" name="Google Shape;43;g36172859de9_0_1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6172859de9_0_91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g36172859de9_0_9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indent="-3492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indent="-3492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indent="-3492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indent="-3492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indent="-3492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indent="-3492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indent="-3492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indent="-3492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g36172859de9_0_9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Relationship Id="rId4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Relationship Id="rId4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jpg"/><Relationship Id="rId4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Relationship Id="rId4" Type="http://schemas.openxmlformats.org/officeDocument/2006/relationships/image" Target="../media/image5.png"/><Relationship Id="rId5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jp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jp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ontserrat SemiBold"/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Предсказание реализации товара категории скоропортящиеся товары (ML)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1" name="Google Shape;61;p1"/>
          <p:cNvSpPr txBox="1"/>
          <p:nvPr>
            <p:ph idx="1" type="subTitle"/>
          </p:nvPr>
        </p:nvSpPr>
        <p:spPr>
          <a:xfrm>
            <a:off x="3604350" y="6139825"/>
            <a:ext cx="49833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Montserrat Light"/>
                <a:ea typeface="Montserrat Light"/>
                <a:cs typeface="Montserrat Light"/>
                <a:sym typeface="Montserrat Light"/>
              </a:rPr>
              <a:t>2025 год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sp>
        <p:nvSpPr>
          <p:cNvPr id="62" name="Google Shape;62;p1"/>
          <p:cNvSpPr txBox="1"/>
          <p:nvPr>
            <p:ph idx="1" type="subTitle"/>
          </p:nvPr>
        </p:nvSpPr>
        <p:spPr>
          <a:xfrm>
            <a:off x="7091300" y="4484125"/>
            <a:ext cx="49833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Montserrat Light"/>
                <a:ea typeface="Montserrat Light"/>
                <a:cs typeface="Montserrat Light"/>
                <a:sym typeface="Montserrat Light"/>
              </a:rPr>
              <a:t>Выполнил Котельников Никита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1600">
                <a:latin typeface="Montserrat Light"/>
                <a:ea typeface="Montserrat Light"/>
                <a:cs typeface="Montserrat Light"/>
                <a:sym typeface="Montserrat Light"/>
              </a:rPr>
              <a:t>Научный руководитель Паточенко Евгений</a:t>
            </a:r>
            <a:endParaRPr sz="1600"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17f765754_1_1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моделей на исходные данные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27" name="Google Shape;127;g3617f765754_1_17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модели градиентного бустинга были подобраны гиперпараметры с помощью библиотеки optuna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28" name="Google Shape;128;g3617f765754_1_17"/>
          <p:cNvGraphicFramePr/>
          <p:nvPr/>
        </p:nvGraphicFramePr>
        <p:xfrm>
          <a:off x="203125" y="47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644800"/>
                <a:gridCol w="1278950"/>
                <a:gridCol w="1494225"/>
                <a:gridCol w="149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(tuned)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0.1349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0.1278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9" name="Google Shape;129;g3617f765754_1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7275" y="1713474"/>
            <a:ext cx="6514326" cy="18374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3617f765754_1_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2325" y="3907567"/>
            <a:ext cx="6514325" cy="18992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7f765754_1_27"/>
          <p:cNvSpPr txBox="1"/>
          <p:nvPr>
            <p:ph type="title"/>
          </p:nvPr>
        </p:nvSpPr>
        <p:spPr>
          <a:xfrm>
            <a:off x="460675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Вычитание тренда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g3617f765754_1_27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Был вычтен тренд из целевой переменной. Сезонность осталось, однако нулевая гипотеза теста Дики-Фуллера принимается.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37" name="Google Shape;137;g3617f765754_1_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2325" y="1671275"/>
            <a:ext cx="5768250" cy="351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3617f765754_1_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6075" y="4462075"/>
            <a:ext cx="48768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17f765754_1_43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моделей на данных с учтенным трендом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44" name="Google Shape;144;g3617f765754_1_43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Были обучены модели линейной регрессии и градиентного бустинга на данных с учетом тренда.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45" name="Google Shape;145;g3617f765754_1_43"/>
          <p:cNvGraphicFramePr/>
          <p:nvPr/>
        </p:nvGraphicFramePr>
        <p:xfrm>
          <a:off x="203125" y="47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949775"/>
                <a:gridCol w="1883850"/>
                <a:gridCol w="22009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 (detrend)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(detrend)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0.0796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0.0677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46" name="Google Shape;146;g3617f765754_1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6150" y="2049967"/>
            <a:ext cx="6514325" cy="1859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g3617f765754_1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25275" y="4061650"/>
            <a:ext cx="6415198" cy="1829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17f765754_1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моделей </a:t>
            </a: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на данных с учтенным трендом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g3617f765754_1_35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модели градиентного бустинга были подобраны гиперпараметры с помощью библиотеки optuna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54" name="Google Shape;154;g3617f765754_1_35"/>
          <p:cNvGraphicFramePr/>
          <p:nvPr/>
        </p:nvGraphicFramePr>
        <p:xfrm>
          <a:off x="203125" y="47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644800"/>
                <a:gridCol w="1278950"/>
                <a:gridCol w="1494225"/>
                <a:gridCol w="14942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 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(detrend+tuned)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0.0796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0.0677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0.0462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55" name="Google Shape;155;g3617f765754_1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875" y="4109817"/>
            <a:ext cx="6514326" cy="18428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g3617f765754_1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4275" y="1933142"/>
            <a:ext cx="6514327" cy="1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17f765754_2_0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моделей на данных с учтенным трендом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2" name="Google Shape;162;g3617f765754_2_0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модели градиентного бустинга с подобранными гиперпараметрами была проведена кросс-валидация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63" name="Google Shape;163;g3617f765754_2_0"/>
          <p:cNvGraphicFramePr/>
          <p:nvPr/>
        </p:nvGraphicFramePr>
        <p:xfrm>
          <a:off x="2104625" y="4760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857225"/>
                <a:gridCol w="1700275"/>
                <a:gridCol w="1986475"/>
                <a:gridCol w="1986475"/>
                <a:gridCol w="198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 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(detrend+tuned)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(detrend+tuned+CV)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0.0796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0.0677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0.0462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0.1121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pic>
        <p:nvPicPr>
          <p:cNvPr id="164" name="Google Shape;164;g3617f765754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875" y="1856867"/>
            <a:ext cx="6514326" cy="18428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17f765754_2_1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модели prophet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g3617f765754_2_16"/>
          <p:cNvSpPr txBox="1"/>
          <p:nvPr>
            <p:ph idx="1" type="body"/>
          </p:nvPr>
        </p:nvSpPr>
        <p:spPr>
          <a:xfrm>
            <a:off x="370550" y="2005225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предсказания целевой переменной на следующие три месяца была применена модель prophet в двух вариантах: с добавлением дополнительных регрессоров и без.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71" name="Google Shape;171;g3617f765754_2_16"/>
          <p:cNvGraphicFramePr/>
          <p:nvPr/>
        </p:nvGraphicFramePr>
        <p:xfrm>
          <a:off x="415600" y="49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857225"/>
                <a:gridCol w="170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0.1738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72" name="Google Shape;172;g3617f765754_2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81075" y="2005217"/>
            <a:ext cx="6604450" cy="38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17f765754_2_26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модели prophet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8" name="Google Shape;178;g3617f765754_2_26"/>
          <p:cNvSpPr txBox="1"/>
          <p:nvPr>
            <p:ph idx="1" type="body"/>
          </p:nvPr>
        </p:nvSpPr>
        <p:spPr>
          <a:xfrm>
            <a:off x="370550" y="2005225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предсказания целевой переменной на следующие три месяца была применена модель prophet в двух вариантах: с добавлением дополнительных регрессоров и без.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79" name="Google Shape;179;g3617f765754_2_26"/>
          <p:cNvGraphicFramePr/>
          <p:nvPr/>
        </p:nvGraphicFramePr>
        <p:xfrm>
          <a:off x="415600" y="49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857225"/>
                <a:gridCol w="1700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0.1738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0" name="Google Shape;180;g3617f765754_2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82750" y="1680492"/>
            <a:ext cx="6604451" cy="42680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17f765754_2_3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модели prophet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g3617f765754_2_35"/>
          <p:cNvSpPr txBox="1"/>
          <p:nvPr>
            <p:ph idx="1" type="body"/>
          </p:nvPr>
        </p:nvSpPr>
        <p:spPr>
          <a:xfrm>
            <a:off x="370550" y="2005225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Для предсказания целевой переменной на следующие три месяца была применена модель prophet в двух вариантах: с добавлением дополнительных регрессоров и без.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87" name="Google Shape;187;g3617f765754_2_35"/>
          <p:cNvGraphicFramePr/>
          <p:nvPr/>
        </p:nvGraphicFramePr>
        <p:xfrm>
          <a:off x="415600" y="4913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857225"/>
                <a:gridCol w="1700275"/>
                <a:gridCol w="198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+ regressors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</a:t>
                      </a: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1738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0.2578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188" name="Google Shape;188;g3617f765754_2_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7725" y="1401142"/>
            <a:ext cx="5311691" cy="51963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17f765754_2_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Сводная таблица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aphicFrame>
        <p:nvGraphicFramePr>
          <p:cNvPr id="194" name="Google Shape;194;g3617f765754_2_9"/>
          <p:cNvGraphicFramePr/>
          <p:nvPr/>
        </p:nvGraphicFramePr>
        <p:xfrm>
          <a:off x="2045875" y="3768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661075"/>
                <a:gridCol w="1311275"/>
                <a:gridCol w="1531975"/>
                <a:gridCol w="1531975"/>
                <a:gridCol w="1531975"/>
                <a:gridCol w="1531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 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(detrend)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(detrend+tuned)</a:t>
                      </a:r>
                      <a:endParaRPr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(detrend+tuned+CV)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+ regressors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0.0796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0.0677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0.0462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0.1121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0.2578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95" name="Google Shape;195;g3617f765754_2_9"/>
          <p:cNvGraphicFramePr/>
          <p:nvPr/>
        </p:nvGraphicFramePr>
        <p:xfrm>
          <a:off x="2045875" y="2691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661075"/>
                <a:gridCol w="1311275"/>
                <a:gridCol w="1531975"/>
                <a:gridCol w="3063950"/>
                <a:gridCol w="1531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Градиентный бустинг (tuned)</a:t>
                      </a:r>
                      <a:endParaRPr/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Prophet 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/>
                        <a:t>MAPE</a:t>
                      </a:r>
                      <a:endParaRPr sz="12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0.1349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0.14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0.1278</a:t>
                      </a:r>
                      <a:endParaRPr b="1" sz="180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0.1738</a:t>
                      </a:r>
                      <a:endParaRPr b="1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172859de9_0_167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Выводы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g36172859de9_0_167"/>
          <p:cNvSpPr txBox="1"/>
          <p:nvPr>
            <p:ph idx="1" type="body"/>
          </p:nvPr>
        </p:nvSpPr>
        <p:spPr>
          <a:xfrm>
            <a:off x="451650" y="1563650"/>
            <a:ext cx="11186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Без учета тренда и сезонности модели показали относительно высокие значения средней абсолюной процентной ошибки (MAPE): 0.1349 и 0.1400 для линейной регрессии и градиентного бустинга соответсвенно.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После вычитания тренда метрики значительно улучшились: 0.0796 и 0.0677 для линейной регрессии и градиентного бустинга соответсвенно.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После подбора гиперпараметров для модели градиентного бустинга MAPE составили 0.1278 для данных без учета тренда и 0.0462 для данных с учетом тренда.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Кросс-валидация модели градиентного бустинга ухудшила метрики. По всей видимости это связано с неучтенной сезонностью. (MAPE 0.1121)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-"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В примененной модели prophet значение MAPE cоставило 0.1738. Введение дополнительных регрессоров качество модели не улучшило.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1700">
                <a:solidFill>
                  <a:schemeClr val="dk1"/>
                </a:solidFill>
                <a:highlight>
                  <a:srgbClr val="FFFFFF"/>
                </a:highlight>
              </a:rPr>
              <a:t>Наилучшее качество было обнаружено на модели градиентного бустинга (tuned) обученной на данных с  учтенным трендом (MAPE 0.0462)</a:t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6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172859de9_0_14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Описание датасета 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" name="Google Shape;68;g36172859de9_0_142"/>
          <p:cNvSpPr txBox="1"/>
          <p:nvPr>
            <p:ph idx="1" type="body"/>
          </p:nvPr>
        </p:nvSpPr>
        <p:spPr>
          <a:xfrm>
            <a:off x="415600" y="1536625"/>
            <a:ext cx="5006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Данные представленные в датасете описывают историю продаж продуктов в период с января 2013 по ноябрь 2015, разбитые по магазинам и типам продуктов.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69" name="Google Shape;69;g36172859de9_0_142"/>
          <p:cNvPicPr preferRelativeResize="0"/>
          <p:nvPr/>
        </p:nvPicPr>
        <p:blipFill rotWithShape="1">
          <a:blip r:embed="rId4">
            <a:alphaModFix/>
          </a:blip>
          <a:srcRect b="12636" l="10651" r="28998" t="60732"/>
          <a:stretch/>
        </p:blipFill>
        <p:spPr>
          <a:xfrm>
            <a:off x="3540275" y="4066250"/>
            <a:ext cx="8292125" cy="19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172859de9_0_14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Описание датасета 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" name="Google Shape;75;g36172859de9_0_149"/>
          <p:cNvSpPr txBox="1"/>
          <p:nvPr>
            <p:ph idx="1" type="body"/>
          </p:nvPr>
        </p:nvSpPr>
        <p:spPr>
          <a:xfrm>
            <a:off x="415600" y="1536625"/>
            <a:ext cx="5006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/>
              <a:t>Для построения модели предсказания объема продаж на следующие месяцы была применена группировка по месяцам, объем продаж суммировался.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76" name="Google Shape;76;g36172859de9_0_149"/>
          <p:cNvPicPr preferRelativeResize="0"/>
          <p:nvPr/>
        </p:nvPicPr>
        <p:blipFill rotWithShape="1">
          <a:blip r:embed="rId4">
            <a:alphaModFix/>
          </a:blip>
          <a:srcRect b="12636" l="10651" r="28998" t="60732"/>
          <a:stretch/>
        </p:blipFill>
        <p:spPr>
          <a:xfrm>
            <a:off x="3540275" y="4066250"/>
            <a:ext cx="8292125" cy="1921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172859de9_0_155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Цель и актуальность проекта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2" name="Google Shape;82;g36172859de9_0_155"/>
          <p:cNvSpPr txBox="1"/>
          <p:nvPr>
            <p:ph idx="1" type="body"/>
          </p:nvPr>
        </p:nvSpPr>
        <p:spPr>
          <a:xfrm>
            <a:off x="415600" y="1536625"/>
            <a:ext cx="111864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 u="sng">
                <a:latin typeface="Montserrat Medium"/>
                <a:ea typeface="Montserrat Medium"/>
                <a:cs typeface="Montserrat Medium"/>
                <a:sym typeface="Montserrat Medium"/>
              </a:rPr>
              <a:t>Целью</a:t>
            </a: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 проекта является подбор оптимальной модели, способной прогнозировать суммарный объем продаж на следующие три месяца.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100" u="sng">
                <a:latin typeface="Montserrat Medium"/>
                <a:ea typeface="Montserrat Medium"/>
                <a:cs typeface="Montserrat Medium"/>
                <a:sym typeface="Montserrat Medium"/>
              </a:rPr>
              <a:t>Актуальность</a:t>
            </a: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 проекта лежит в экономической области. Построение такой модели позволит владельцам магазинов планировать объем закупок на следующие месяцы и минимизировать потери от истекшего срока годности товара.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172859de9_0_18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Предварительная обработка данных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8" name="Google Shape;88;g36172859de9_0_182"/>
          <p:cNvSpPr txBox="1"/>
          <p:nvPr>
            <p:ph idx="1" type="body"/>
          </p:nvPr>
        </p:nvSpPr>
        <p:spPr>
          <a:xfrm>
            <a:off x="415600" y="1536625"/>
            <a:ext cx="4434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 1) Удаление нулевых значений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2) Форматирование даты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3) Группировка по месяцам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89" name="Google Shape;89;g36172859de9_0_1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61685" y="3429002"/>
            <a:ext cx="5087240" cy="25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17f765754_0_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Предварительная обработка данных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55">
                <a:latin typeface="Montserrat SemiBold"/>
                <a:ea typeface="Montserrat SemiBold"/>
                <a:cs typeface="Montserrat SemiBold"/>
                <a:sym typeface="Montserrat SemiBold"/>
              </a:rPr>
              <a:t>Распределение продаж по месяцам</a:t>
            </a:r>
            <a:endParaRPr sz="2155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5" name="Google Shape;95;g3617f765754_0_2"/>
          <p:cNvSpPr txBox="1"/>
          <p:nvPr>
            <p:ph idx="1" type="body"/>
          </p:nvPr>
        </p:nvSpPr>
        <p:spPr>
          <a:xfrm>
            <a:off x="361525" y="1797950"/>
            <a:ext cx="4434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1) В датасете представлены </a:t>
            </a:r>
            <a:r>
              <a:rPr lang="ru-RU" sz="2100" u="sng">
                <a:latin typeface="Montserrat Medium"/>
                <a:ea typeface="Montserrat Medium"/>
                <a:cs typeface="Montserrat Medium"/>
                <a:sym typeface="Montserrat Medium"/>
              </a:rPr>
              <a:t>33 </a:t>
            </a: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ежемесячных наблюдения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2) В данных наблюдается отчетливый тренд и сезонность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3) Пики продаж приходятся на 3 и 12 месяцы года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96" name="Google Shape;96;g3617f765754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8900" y="2400800"/>
            <a:ext cx="6478300" cy="39945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617f765754_0_2"/>
          <p:cNvSpPr txBox="1"/>
          <p:nvPr/>
        </p:nvSpPr>
        <p:spPr>
          <a:xfrm rot="-5400000">
            <a:off x="4243850" y="3675988"/>
            <a:ext cx="2837100" cy="12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>
                <a:solidFill>
                  <a:schemeClr val="dk2"/>
                </a:solidFill>
              </a:rPr>
              <a:t>Объем ежемесячных продаж</a:t>
            </a: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17f765754_0_14"/>
          <p:cNvSpPr txBox="1"/>
          <p:nvPr>
            <p:ph type="title"/>
          </p:nvPr>
        </p:nvSpPr>
        <p:spPr>
          <a:xfrm>
            <a:off x="415650" y="845692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Предварительная обработка данных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457200" lvl="0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55">
                <a:latin typeface="Montserrat SemiBold"/>
                <a:ea typeface="Montserrat SemiBold"/>
                <a:cs typeface="Montserrat SemiBold"/>
                <a:sym typeface="Montserrat SemiBold"/>
              </a:rPr>
              <a:t>									Визуализация тренда и сезонности </a:t>
            </a:r>
            <a:endParaRPr sz="2155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55">
                <a:latin typeface="Montserrat SemiBold"/>
                <a:ea typeface="Montserrat SemiBold"/>
                <a:cs typeface="Montserrat SemiBold"/>
                <a:sym typeface="Montserrat SemiBold"/>
              </a:rPr>
              <a:t>														  с помощью seasonal_decompose</a:t>
            </a:r>
            <a:endParaRPr sz="2155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3" name="Google Shape;103;g3617f765754_0_14"/>
          <p:cNvSpPr txBox="1"/>
          <p:nvPr>
            <p:ph idx="1" type="body"/>
          </p:nvPr>
        </p:nvSpPr>
        <p:spPr>
          <a:xfrm>
            <a:off x="415650" y="4675050"/>
            <a:ext cx="4434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 Нулевая гипотеза теста Дики-Фуллера отвергается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04" name="Google Shape;104;g3617f765754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3700" y="2283450"/>
            <a:ext cx="6026900" cy="38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g3617f765754_0_14"/>
          <p:cNvPicPr preferRelativeResize="0"/>
          <p:nvPr/>
        </p:nvPicPr>
        <p:blipFill rotWithShape="1">
          <a:blip r:embed="rId5">
            <a:alphaModFix/>
          </a:blip>
          <a:srcRect b="5391" l="0" r="0" t="-2705"/>
          <a:stretch/>
        </p:blipFill>
        <p:spPr>
          <a:xfrm>
            <a:off x="307825" y="2456512"/>
            <a:ext cx="4650250" cy="19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72859de9_0_17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600">
                <a:latin typeface="Montserrat SemiBold"/>
                <a:ea typeface="Montserrat SemiBold"/>
                <a:cs typeface="Montserrat SemiBold"/>
                <a:sym typeface="Montserrat SemiBold"/>
              </a:rPr>
              <a:t>Feature engineering </a:t>
            </a:r>
            <a:endParaRPr sz="3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1" name="Google Shape;111;g36172859de9_0_172"/>
          <p:cNvSpPr txBox="1"/>
          <p:nvPr>
            <p:ph idx="1" type="body"/>
          </p:nvPr>
        </p:nvSpPr>
        <p:spPr>
          <a:xfrm>
            <a:off x="415600" y="1536625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В данные были добавлены три типа дополнительных переменных: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2100"/>
              <a:buFont typeface="Montserrat Medium"/>
              <a:buAutoNum type="arabicParenR"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Временные лаги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AutoNum type="arabicParenR"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Разница между (i - 1) и (i - 2)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Montserrat Medium"/>
              <a:buAutoNum type="arabicParenR"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Скользящее среднее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112" name="Google Shape;112;g36172859de9_0_172"/>
          <p:cNvPicPr preferRelativeResize="0"/>
          <p:nvPr/>
        </p:nvPicPr>
        <p:blipFill rotWithShape="1">
          <a:blip r:embed="rId4">
            <a:alphaModFix/>
          </a:blip>
          <a:srcRect b="0" l="3035" r="0" t="0"/>
          <a:stretch/>
        </p:blipFill>
        <p:spPr>
          <a:xfrm>
            <a:off x="2299800" y="4897025"/>
            <a:ext cx="9602999" cy="1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7f765754_1_4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Машинное обучение: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600">
                <a:latin typeface="Montserrat SemiBold"/>
                <a:ea typeface="Montserrat SemiBold"/>
                <a:cs typeface="Montserrat SemiBold"/>
                <a:sym typeface="Montserrat SemiBold"/>
              </a:rPr>
              <a:t>Применение моделей на исходные данные </a:t>
            </a:r>
            <a:endParaRPr sz="26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18" name="Google Shape;118;g3617f765754_1_4"/>
          <p:cNvSpPr txBox="1"/>
          <p:nvPr>
            <p:ph idx="1" type="body"/>
          </p:nvPr>
        </p:nvSpPr>
        <p:spPr>
          <a:xfrm>
            <a:off x="460675" y="1933150"/>
            <a:ext cx="4912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Были обучены модели линейной регрессии и градиентного бустинга на исходных данных.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ru-RU" sz="2100">
                <a:latin typeface="Montserrat Medium"/>
                <a:ea typeface="Montserrat Medium"/>
                <a:cs typeface="Montserrat Medium"/>
                <a:sym typeface="Montserrat Medium"/>
              </a:rPr>
              <a:t>Объем тренировочной и тестовой выборки был 19 и 3 наблюдения соответственно. </a:t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21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aphicFrame>
        <p:nvGraphicFramePr>
          <p:cNvPr id="119" name="Google Shape;119;g3617f765754_1_4"/>
          <p:cNvGraphicFramePr/>
          <p:nvPr/>
        </p:nvGraphicFramePr>
        <p:xfrm>
          <a:off x="460675" y="4724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{6BBC4644-ACA0-4375-87E9-BD60CF07C504}</a:tableStyleId>
              </a:tblPr>
              <a:tblGrid>
                <a:gridCol w="878100"/>
                <a:gridCol w="1741700"/>
                <a:gridCol w="20348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Линейная регрессия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Градиентный бустинг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46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MAPE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0.134</a:t>
                      </a: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9</a:t>
                      </a:r>
                      <a:endParaRPr b="1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07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ru-RU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0.14</a:t>
                      </a:r>
                      <a:endParaRPr b="1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20" name="Google Shape;120;g3617f765754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3300" y="1797642"/>
            <a:ext cx="6514326" cy="1863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g3617f765754_1_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43300" y="3858299"/>
            <a:ext cx="6514326" cy="1837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2020-08-04T13:57:01Z</dcterms:created>
  <dc:creator>Полина</dc:creator>
</cp:coreProperties>
</file>