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4"/>
  </p:sldMasterIdLst>
  <p:sldIdLst>
    <p:sldId id="256" r:id="rId5"/>
    <p:sldId id="257" r:id="rId6"/>
    <p:sldId id="261" r:id="rId7"/>
    <p:sldId id="262" r:id="rId8"/>
    <p:sldId id="260" r:id="rId9"/>
    <p:sldId id="258"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1742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168D2-F78E-425B-AA21-B2441878E594}"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E713-9352-422A-847F-3A3ED55E7517}" type="slidenum">
              <a:rPr lang="en-IN" smtClean="0"/>
              <a:t>‹#›</a:t>
            </a:fld>
            <a:endParaRPr lang="en-IN"/>
          </a:p>
        </p:txBody>
      </p:sp>
    </p:spTree>
    <p:extLst>
      <p:ext uri="{BB962C8B-B14F-4D97-AF65-F5344CB8AC3E}">
        <p14:creationId xmlns:p14="http://schemas.microsoft.com/office/powerpoint/2010/main" val="325946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2168D2-F78E-425B-AA21-B2441878E59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E713-9352-422A-847F-3A3ED55E7517}" type="slidenum">
              <a:rPr lang="en-IN" smtClean="0"/>
              <a:t>‹#›</a:t>
            </a:fld>
            <a:endParaRPr lang="en-IN"/>
          </a:p>
        </p:txBody>
      </p:sp>
    </p:spTree>
    <p:extLst>
      <p:ext uri="{BB962C8B-B14F-4D97-AF65-F5344CB8AC3E}">
        <p14:creationId xmlns:p14="http://schemas.microsoft.com/office/powerpoint/2010/main" val="402236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2168D2-F78E-425B-AA21-B2441878E59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E713-9352-422A-847F-3A3ED55E7517}"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9670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168D2-F78E-425B-AA21-B2441878E594}"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E713-9352-422A-847F-3A3ED55E7517}" type="slidenum">
              <a:rPr lang="en-IN" smtClean="0"/>
              <a:t>‹#›</a:t>
            </a:fld>
            <a:endParaRPr lang="en-IN"/>
          </a:p>
        </p:txBody>
      </p:sp>
    </p:spTree>
    <p:extLst>
      <p:ext uri="{BB962C8B-B14F-4D97-AF65-F5344CB8AC3E}">
        <p14:creationId xmlns:p14="http://schemas.microsoft.com/office/powerpoint/2010/main" val="30170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2168D2-F78E-425B-AA21-B2441878E594}" type="datetimeFigureOut">
              <a:rPr lang="en-IN" smtClean="0"/>
              <a:t>26-07-2021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E713-9352-422A-847F-3A3ED55E7517}" type="slidenum">
              <a:rPr lang="en-IN" smtClean="0"/>
              <a:t>‹#›</a:t>
            </a:fld>
            <a:endParaRPr lang="en-IN"/>
          </a:p>
        </p:txBody>
      </p:sp>
    </p:spTree>
    <p:extLst>
      <p:ext uri="{BB962C8B-B14F-4D97-AF65-F5344CB8AC3E}">
        <p14:creationId xmlns:p14="http://schemas.microsoft.com/office/powerpoint/2010/main" val="95606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2168D2-F78E-425B-AA21-B2441878E594}" type="datetimeFigureOut">
              <a:rPr lang="en-IN" smtClean="0"/>
              <a:t>26-07-2021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E713-9352-422A-847F-3A3ED55E7517}" type="slidenum">
              <a:rPr lang="en-IN" smtClean="0"/>
              <a:t>‹#›</a:t>
            </a:fld>
            <a:endParaRPr lang="en-IN"/>
          </a:p>
        </p:txBody>
      </p:sp>
    </p:spTree>
    <p:extLst>
      <p:ext uri="{BB962C8B-B14F-4D97-AF65-F5344CB8AC3E}">
        <p14:creationId xmlns:p14="http://schemas.microsoft.com/office/powerpoint/2010/main" val="1540676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7196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1334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7403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4848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7344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8594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0756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765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596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0721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2168D2-F78E-425B-AA21-B2441878E594}" type="datetimeFigureOut">
              <a:rPr lang="en-IN" smtClean="0"/>
              <a:t>26-07-2021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8A8E713-9352-422A-847F-3A3ED55E7517}" type="slidenum">
              <a:rPr lang="en-IN" smtClean="0"/>
              <a:t>‹#›</a:t>
            </a:fld>
            <a:endParaRPr lang="en-IN"/>
          </a:p>
        </p:txBody>
      </p:sp>
    </p:spTree>
    <p:extLst>
      <p:ext uri="{BB962C8B-B14F-4D97-AF65-F5344CB8AC3E}">
        <p14:creationId xmlns:p14="http://schemas.microsoft.com/office/powerpoint/2010/main" val="2279503329"/>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79214" y="1285197"/>
            <a:ext cx="3218510" cy="1913983"/>
          </a:xfrm>
          <a:ln/>
        </p:spPr>
        <p:style>
          <a:lnRef idx="2">
            <a:schemeClr val="accent3"/>
          </a:lnRef>
          <a:fillRef idx="1">
            <a:schemeClr val="lt1"/>
          </a:fillRef>
          <a:effectRef idx="0">
            <a:schemeClr val="accent3"/>
          </a:effectRef>
          <a:fontRef idx="minor">
            <a:schemeClr val="dk1"/>
          </a:fontRef>
        </p:style>
        <p:txBody>
          <a:bodyPr>
            <a:normAutofit fontScale="90000"/>
          </a:bodyPr>
          <a:lstStyle/>
          <a:p>
            <a:r>
              <a:rPr lang="en-US" dirty="0">
                <a:solidFill>
                  <a:schemeClr val="accent3">
                    <a:lumMod val="60000"/>
                    <a:lumOff val="40000"/>
                  </a:schemeClr>
                </a:solidFill>
                <a:cs typeface="Calibri Light"/>
              </a:rPr>
              <a:t>ID1054 Project</a:t>
            </a:r>
            <a:endParaRPr lang="en-US" dirty="0">
              <a:solidFill>
                <a:schemeClr val="accent3">
                  <a:lumMod val="60000"/>
                  <a:lumOff val="40000"/>
                </a:schemeClr>
              </a:solidFill>
            </a:endParaRPr>
          </a:p>
        </p:txBody>
      </p:sp>
      <p:sp>
        <p:nvSpPr>
          <p:cNvPr id="3" name="Subtitle 2"/>
          <p:cNvSpPr>
            <a:spLocks noGrp="1"/>
          </p:cNvSpPr>
          <p:nvPr>
            <p:ph type="subTitle" idx="1"/>
          </p:nvPr>
        </p:nvSpPr>
        <p:spPr>
          <a:xfrm>
            <a:off x="3874001" y="4222618"/>
            <a:ext cx="3916744" cy="861420"/>
          </a:xfrm>
        </p:spPr>
        <p:txBody>
          <a:bodyPr vert="horz" lIns="68580" tIns="34290" rIns="68580" bIns="34290" rtlCol="0">
            <a:normAutofit/>
          </a:bodyPr>
          <a:lstStyle/>
          <a:p>
            <a:pPr>
              <a:lnSpc>
                <a:spcPct val="90000"/>
              </a:lnSpc>
            </a:pPr>
            <a:r>
              <a:rPr lang="en-US" sz="1900" dirty="0">
                <a:solidFill>
                  <a:schemeClr val="tx2">
                    <a:lumMod val="40000"/>
                    <a:lumOff val="60000"/>
                  </a:schemeClr>
                </a:solidFill>
                <a:cs typeface="Calibri"/>
              </a:rPr>
              <a:t>Stereographic projection model</a:t>
            </a:r>
          </a:p>
        </p:txBody>
      </p:sp>
      <p:pic>
        <p:nvPicPr>
          <p:cNvPr id="5" name="Picture 4" descr="Rolls of blueprints">
            <a:extLst>
              <a:ext uri="{FF2B5EF4-FFF2-40B4-BE49-F238E27FC236}">
                <a16:creationId xmlns:a16="http://schemas.microsoft.com/office/drawing/2014/main" id="{7BEEB0E5-A0A2-4A99-88A4-21B27486C43D}"/>
              </a:ext>
            </a:extLst>
          </p:cNvPr>
          <p:cNvPicPr>
            <a:picLocks noChangeAspect="1"/>
          </p:cNvPicPr>
          <p:nvPr/>
        </p:nvPicPr>
        <p:blipFill rotWithShape="1">
          <a:blip r:embed="rId3"/>
          <a:srcRect l="66230" r="1100" b="-3"/>
          <a:stretch/>
        </p:blipFill>
        <p:spPr>
          <a:xfrm>
            <a:off x="20" y="10"/>
            <a:ext cx="33614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close-up of a chess board&#10;&#10;Description automatically generated with medium confidence">
            <a:extLst>
              <a:ext uri="{FF2B5EF4-FFF2-40B4-BE49-F238E27FC236}">
                <a16:creationId xmlns:a16="http://schemas.microsoft.com/office/drawing/2014/main" id="{4B37CD66-09E1-4FB7-9058-1E6E51D8B196}"/>
              </a:ext>
            </a:extLst>
          </p:cNvPr>
          <p:cNvPicPr>
            <a:picLocks noGrp="1" noChangeAspect="1"/>
          </p:cNvPicPr>
          <p:nvPr>
            <p:ph type="pic" idx="1"/>
          </p:nvPr>
        </p:nvPicPr>
        <p:blipFill rotWithShape="1">
          <a:blip r:embed="rId2">
            <a:alphaModFix amt="35000"/>
          </a:blip>
          <a:srcRect/>
          <a:stretch/>
        </p:blipFill>
        <p:spPr>
          <a:xfrm>
            <a:off x="20" y="-1"/>
            <a:ext cx="9143980" cy="6858000"/>
          </a:xfrm>
          <a:prstGeom prst="rect">
            <a:avLst/>
          </a:prstGeom>
        </p:spPr>
      </p:pic>
      <p:sp>
        <p:nvSpPr>
          <p:cNvPr id="4" name="Text Placeholder 3">
            <a:extLst>
              <a:ext uri="{FF2B5EF4-FFF2-40B4-BE49-F238E27FC236}">
                <a16:creationId xmlns:a16="http://schemas.microsoft.com/office/drawing/2014/main" id="{87A87788-8EB2-4830-803D-4AB63813024A}"/>
              </a:ext>
            </a:extLst>
          </p:cNvPr>
          <p:cNvSpPr>
            <a:spLocks noGrp="1"/>
          </p:cNvSpPr>
          <p:nvPr>
            <p:ph type="body" sz="half" idx="2"/>
          </p:nvPr>
        </p:nvSpPr>
        <p:spPr>
          <a:xfrm>
            <a:off x="827484" y="2425947"/>
            <a:ext cx="6690776" cy="3822452"/>
          </a:xfrm>
        </p:spPr>
        <p:txBody>
          <a:bodyPr vert="horz" lIns="91440" tIns="45720" rIns="91440" bIns="45720" rtlCol="0">
            <a:normAutofit/>
          </a:bodyPr>
          <a:lstStyle/>
          <a:p>
            <a:pPr marL="214313" indent="-214313" defTabSz="457200">
              <a:buFont typeface="Wingdings 3" charset="2"/>
              <a:buChar char=""/>
            </a:pPr>
            <a:r>
              <a:rPr lang="en-US" dirty="0"/>
              <a:t>Our model is inspired from Henry </a:t>
            </a:r>
            <a:r>
              <a:rPr lang="en-US" dirty="0" err="1"/>
              <a:t>segerman's</a:t>
            </a:r>
            <a:r>
              <a:rPr lang="en-US"/>
              <a:t> lamp related orthographic projections of floor patterns on the sphere as show in the picture.</a:t>
            </a:r>
          </a:p>
          <a:p>
            <a:pPr marL="214313" indent="-214313" defTabSz="457200">
              <a:buFont typeface="Wingdings 3" charset="2"/>
              <a:buChar char=""/>
            </a:pPr>
            <a:r>
              <a:rPr lang="en-US"/>
              <a:t>We tried to make a model with floor pattern of a 4 x 4 square grid</a:t>
            </a:r>
          </a:p>
          <a:p>
            <a:pPr marL="214313" indent="-214313" defTabSz="457200">
              <a:buFont typeface="Wingdings 3" charset="2"/>
              <a:buChar char=""/>
            </a:pPr>
            <a:r>
              <a:rPr lang="en-US"/>
              <a:t>We made the model by creating the planes containing light source and the line on the floor then cutting the sphere appropriately.</a:t>
            </a:r>
          </a:p>
          <a:p>
            <a:pPr marL="214313" indent="-214313" defTabSz="457200">
              <a:buFont typeface="Wingdings 3" charset="2"/>
              <a:buChar char=""/>
            </a:pPr>
            <a:r>
              <a:rPr lang="en-US"/>
              <a:t>We checked the accuracy of the model by creating an artificial lightning environment in keyShot.</a:t>
            </a:r>
          </a:p>
          <a:p>
            <a:pPr marL="214313" indent="-214313" defTabSz="457200">
              <a:buFont typeface="Wingdings 3" charset="2"/>
              <a:buChar char=""/>
            </a:pPr>
            <a:endParaRPr lang="en-US"/>
          </a:p>
          <a:p>
            <a:pPr marL="214313" indent="-214313" defTabSz="457200">
              <a:buFont typeface="Wingdings 3" charset="2"/>
              <a:buChar char=""/>
            </a:pPr>
            <a:endParaRPr lang="en-US"/>
          </a:p>
          <a:p>
            <a:pPr marL="214313" indent="-214313" defTabSz="457200">
              <a:buFont typeface="Wingdings 3" charset="2"/>
              <a:buChar char=""/>
            </a:pPr>
            <a:endParaRPr lang="en-US"/>
          </a:p>
        </p:txBody>
      </p:sp>
      <p:sp>
        <p:nvSpPr>
          <p:cNvPr id="8" name="TextBox 7">
            <a:extLst>
              <a:ext uri="{FF2B5EF4-FFF2-40B4-BE49-F238E27FC236}">
                <a16:creationId xmlns:a16="http://schemas.microsoft.com/office/drawing/2014/main" id="{5EB75F38-624D-4FCA-9FF3-231D6E8F4818}"/>
              </a:ext>
            </a:extLst>
          </p:cNvPr>
          <p:cNvSpPr txBox="1"/>
          <p:nvPr/>
        </p:nvSpPr>
        <p:spPr>
          <a:xfrm>
            <a:off x="2414301" y="1318690"/>
            <a:ext cx="3904733" cy="795674"/>
          </a:xfrm>
          <a:prstGeom prst="rect">
            <a:avLst/>
          </a:prstGeom>
          <a:solidFill>
            <a:schemeClr val="tx2">
              <a:lumMod val="2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b="1" dirty="0">
                <a:solidFill>
                  <a:schemeClr val="bg2">
                    <a:lumMod val="40000"/>
                    <a:lumOff val="60000"/>
                  </a:schemeClr>
                </a:solidFill>
                <a:latin typeface="+mj-lt"/>
                <a:ea typeface="+mj-ea"/>
                <a:cs typeface="+mj-cs"/>
              </a:rPr>
              <a:t>About Project</a:t>
            </a:r>
          </a:p>
        </p:txBody>
      </p:sp>
      <p:sp>
        <p:nvSpPr>
          <p:cNvPr id="6" name="TextBox 5">
            <a:extLst>
              <a:ext uri="{FF2B5EF4-FFF2-40B4-BE49-F238E27FC236}">
                <a16:creationId xmlns:a16="http://schemas.microsoft.com/office/drawing/2014/main" id="{D62F15F7-C06A-4433-8671-87352F43BDEB}"/>
              </a:ext>
            </a:extLst>
          </p:cNvPr>
          <p:cNvSpPr txBox="1"/>
          <p:nvPr/>
        </p:nvSpPr>
        <p:spPr>
          <a:xfrm>
            <a:off x="20" y="6172199"/>
            <a:ext cx="9143980" cy="685800"/>
          </a:xfrm>
          <a:prstGeom prst="rect">
            <a:avLst/>
          </a:prstGeom>
          <a:solidFill>
            <a:srgbClr val="000000">
              <a:alpha val="50000"/>
            </a:srgbClr>
          </a:solidFill>
          <a:ln>
            <a:no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Aft>
                <a:spcPts val="600"/>
              </a:spcAft>
            </a:pPr>
            <a:r>
              <a:rPr lang="en-US" sz="1300" b="1" i="1">
                <a:solidFill>
                  <a:schemeClr val="accent4">
                    <a:lumMod val="40000"/>
                    <a:lumOff val="60000"/>
                  </a:schemeClr>
                </a:solidFill>
              </a:rPr>
              <a:t>Henry Segerman's lamp related orthographic projections of different floor patterns.(BG)</a:t>
            </a:r>
            <a:endParaRPr lang="en-US" sz="1300" b="1" i="1" dirty="0">
              <a:solidFill>
                <a:schemeClr val="accent4">
                  <a:lumMod val="40000"/>
                  <a:lumOff val="60000"/>
                </a:schemeClr>
              </a:solidFill>
            </a:endParaRPr>
          </a:p>
        </p:txBody>
      </p:sp>
      <p:sp>
        <p:nvSpPr>
          <p:cNvPr id="7" name="TextBox 6">
            <a:extLst>
              <a:ext uri="{FF2B5EF4-FFF2-40B4-BE49-F238E27FC236}">
                <a16:creationId xmlns:a16="http://schemas.microsoft.com/office/drawing/2014/main" id="{363CBBC8-897B-433C-BB92-406902D2453C}"/>
              </a:ext>
            </a:extLst>
          </p:cNvPr>
          <p:cNvSpPr txBox="1"/>
          <p:nvPr/>
        </p:nvSpPr>
        <p:spPr>
          <a:xfrm>
            <a:off x="3045070" y="660770"/>
            <a:ext cx="255563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endParaRPr lang="en-US" sz="1350">
              <a:cs typeface="Calibri"/>
            </a:endParaRPr>
          </a:p>
        </p:txBody>
      </p:sp>
    </p:spTree>
    <p:extLst>
      <p:ext uri="{BB962C8B-B14F-4D97-AF65-F5344CB8AC3E}">
        <p14:creationId xmlns:p14="http://schemas.microsoft.com/office/powerpoint/2010/main" val="30309298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B78-E41E-4771-89DD-AE599AB552E4}"/>
              </a:ext>
            </a:extLst>
          </p:cNvPr>
          <p:cNvSpPr>
            <a:spLocks noGrp="1"/>
          </p:cNvSpPr>
          <p:nvPr>
            <p:ph type="title"/>
          </p:nvPr>
        </p:nvSpPr>
        <p:spPr>
          <a:xfrm>
            <a:off x="604646" y="804672"/>
            <a:ext cx="2641019" cy="5248656"/>
          </a:xfrm>
        </p:spPr>
        <p:txBody>
          <a:bodyPr anchor="ctr">
            <a:normAutofit/>
          </a:bodyPr>
          <a:lstStyle/>
          <a:p>
            <a:pPr algn="ctr"/>
            <a:r>
              <a:rPr lang="en-US" sz="3300" dirty="0">
                <a:solidFill>
                  <a:schemeClr val="bg2">
                    <a:lumMod val="60000"/>
                    <a:lumOff val="40000"/>
                  </a:schemeClr>
                </a:solidFill>
                <a:latin typeface="Californian FB"/>
                <a:cs typeface="Angsana New"/>
              </a:rPr>
              <a:t>What are Stereographic Projections ?</a:t>
            </a:r>
          </a:p>
        </p:txBody>
      </p:sp>
      <p:sp>
        <p:nvSpPr>
          <p:cNvPr id="3" name="Content Placeholder 2">
            <a:extLst>
              <a:ext uri="{FF2B5EF4-FFF2-40B4-BE49-F238E27FC236}">
                <a16:creationId xmlns:a16="http://schemas.microsoft.com/office/drawing/2014/main" id="{BE581475-B5B5-4DC0-8248-C12585A5635D}"/>
              </a:ext>
            </a:extLst>
          </p:cNvPr>
          <p:cNvSpPr>
            <a:spLocks noGrp="1"/>
          </p:cNvSpPr>
          <p:nvPr>
            <p:ph idx="1"/>
          </p:nvPr>
        </p:nvSpPr>
        <p:spPr>
          <a:xfrm>
            <a:off x="3731895" y="804671"/>
            <a:ext cx="4799948" cy="5248657"/>
          </a:xfrm>
        </p:spPr>
        <p:txBody>
          <a:bodyPr vert="horz" lIns="91440" tIns="45720" rIns="91440" bIns="45720" rtlCol="0" anchor="ctr">
            <a:normAutofit/>
          </a:bodyPr>
          <a:lstStyle/>
          <a:p>
            <a:pPr marL="342900" indent="-342900">
              <a:lnSpc>
                <a:spcPct val="90000"/>
              </a:lnSpc>
            </a:pPr>
            <a:r>
              <a:rPr lang="en-US" sz="1700">
                <a:ea typeface="+mj-lt"/>
                <a:cs typeface="+mj-lt"/>
              </a:rPr>
              <a:t>In geometry, the </a:t>
            </a:r>
            <a:r>
              <a:rPr lang="en-US" sz="1700" b="1">
                <a:ea typeface="+mj-lt"/>
                <a:cs typeface="+mj-lt"/>
              </a:rPr>
              <a:t>stereographic projection</a:t>
            </a:r>
            <a:r>
              <a:rPr lang="en-US" sz="1700">
                <a:ea typeface="+mj-lt"/>
                <a:cs typeface="+mj-lt"/>
              </a:rPr>
              <a:t> is a particular mapping (function) that projects a sphere onto a plane. The projection is defined on the entire sphere, except at one point: the projection point. Where it is defined, the mapping is smooth and bijective. It is conformal, meaning that it preserves angles at which curves meet. It is neither isometric nor area-preserving: that is, it preserves neither distances nor the areas of figures.</a:t>
            </a:r>
            <a:endParaRPr lang="en-US" sz="1700"/>
          </a:p>
          <a:p>
            <a:pPr marL="342900" indent="-342900">
              <a:lnSpc>
                <a:spcPct val="90000"/>
              </a:lnSpc>
              <a:buClr>
                <a:srgbClr val="8AD0D6"/>
              </a:buClr>
            </a:pPr>
            <a:r>
              <a:rPr lang="en-US" sz="1700">
                <a:ea typeface="+mj-lt"/>
                <a:cs typeface="+mj-lt"/>
              </a:rPr>
              <a:t>Intuitively, then, the stereographic projection is a way of picturing the sphere as the plane, with some inevitable compromises. Because the sphere and the plane appear in many areas of mathematics and its applications, so does the stereographic projection.</a:t>
            </a:r>
            <a:endParaRPr lang="en-US" sz="1700"/>
          </a:p>
        </p:txBody>
      </p:sp>
    </p:spTree>
    <p:extLst>
      <p:ext uri="{BB962C8B-B14F-4D97-AF65-F5344CB8AC3E}">
        <p14:creationId xmlns:p14="http://schemas.microsoft.com/office/powerpoint/2010/main" val="110019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hatsApp Video 2021-07-26 at 21.36.19">
            <a:hlinkClick r:id="" action="ppaction://media"/>
            <a:extLst>
              <a:ext uri="{FF2B5EF4-FFF2-40B4-BE49-F238E27FC236}">
                <a16:creationId xmlns:a16="http://schemas.microsoft.com/office/drawing/2014/main" id="{45CA8378-9093-4DC7-9639-09C7DA1AF0E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05948" y="1508560"/>
            <a:ext cx="4621427" cy="2614784"/>
          </a:xfrm>
          <a:prstGeom prst="rect">
            <a:avLst/>
          </a:prstGeom>
        </p:spPr>
      </p:pic>
      <p:pic>
        <p:nvPicPr>
          <p:cNvPr id="4" name="Picture Placeholder 6">
            <a:extLst>
              <a:ext uri="{FF2B5EF4-FFF2-40B4-BE49-F238E27FC236}">
                <a16:creationId xmlns:a16="http://schemas.microsoft.com/office/drawing/2014/main" id="{18A5E09E-AF7B-48B6-80B4-AF300A6B9FF8}"/>
              </a:ext>
            </a:extLst>
          </p:cNvPr>
          <p:cNvPicPr>
            <a:picLocks noChangeAspect="1"/>
          </p:cNvPicPr>
          <p:nvPr/>
        </p:nvPicPr>
        <p:blipFill>
          <a:blip r:embed="rId5" cstate="print">
            <a:extLst>
              <a:ext uri="{28A0092B-C50C-407E-A947-70E740481C1C}">
                <a14:useLocalDpi xmlns:a14="http://schemas.microsoft.com/office/drawing/2010/main" val="0"/>
              </a:ext>
            </a:extLst>
          </a:blip>
          <a:srcRect l="1000" r="1000"/>
          <a:stretch>
            <a:fillRect/>
          </a:stretch>
        </p:blipFill>
        <p:spPr>
          <a:xfrm>
            <a:off x="5255739" y="1535862"/>
            <a:ext cx="3611733" cy="2708800"/>
          </a:xfrm>
          <a:prstGeom prst="rect">
            <a:avLst/>
          </a:prstGeom>
        </p:spPr>
      </p:pic>
      <p:sp>
        <p:nvSpPr>
          <p:cNvPr id="5" name="Text Placeholder 5">
            <a:extLst>
              <a:ext uri="{FF2B5EF4-FFF2-40B4-BE49-F238E27FC236}">
                <a16:creationId xmlns:a16="http://schemas.microsoft.com/office/drawing/2014/main" id="{0EF63AE5-02F8-489C-9889-4473501522B0}"/>
              </a:ext>
            </a:extLst>
          </p:cNvPr>
          <p:cNvSpPr txBox="1">
            <a:spLocks/>
          </p:cNvSpPr>
          <p:nvPr/>
        </p:nvSpPr>
        <p:spPr>
          <a:xfrm>
            <a:off x="5162785" y="4712735"/>
            <a:ext cx="3501081" cy="670997"/>
          </a:xfrm>
          <a:prstGeom prst="rect">
            <a:avLst/>
          </a:prstGeom>
        </p:spPr>
        <p:txBody>
          <a:bodyPr>
            <a:normAutofit fontScale="70000" lnSpcReduction="2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dirty="0"/>
              <a:t>Projection of a hemisphere onto the tangent plane of bottom most point</a:t>
            </a:r>
            <a:endParaRPr lang="en-IN" dirty="0"/>
          </a:p>
        </p:txBody>
      </p:sp>
      <p:sp>
        <p:nvSpPr>
          <p:cNvPr id="8" name="TextBox 7">
            <a:extLst>
              <a:ext uri="{FF2B5EF4-FFF2-40B4-BE49-F238E27FC236}">
                <a16:creationId xmlns:a16="http://schemas.microsoft.com/office/drawing/2014/main" id="{7759C069-5A40-4E5C-A672-2955B3DE18D3}"/>
              </a:ext>
            </a:extLst>
          </p:cNvPr>
          <p:cNvSpPr txBox="1"/>
          <p:nvPr/>
        </p:nvSpPr>
        <p:spPr>
          <a:xfrm>
            <a:off x="205948" y="4300151"/>
            <a:ext cx="4473144"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Above video shows how shadow projections change with the position of source of light.</a:t>
            </a:r>
            <a:endParaRPr lang="en-IN" dirty="0"/>
          </a:p>
        </p:txBody>
      </p:sp>
      <p:sp>
        <p:nvSpPr>
          <p:cNvPr id="9" name="TextBox 8">
            <a:extLst>
              <a:ext uri="{FF2B5EF4-FFF2-40B4-BE49-F238E27FC236}">
                <a16:creationId xmlns:a16="http://schemas.microsoft.com/office/drawing/2014/main" id="{2AE8CFED-1E52-4448-A5AD-8D4B035222E0}"/>
              </a:ext>
            </a:extLst>
          </p:cNvPr>
          <p:cNvSpPr txBox="1"/>
          <p:nvPr/>
        </p:nvSpPr>
        <p:spPr>
          <a:xfrm>
            <a:off x="2891481" y="298349"/>
            <a:ext cx="2962564" cy="769441"/>
          </a:xfrm>
          <a:prstGeom prst="rect">
            <a:avLst/>
          </a:prstGeom>
          <a:solidFill>
            <a:schemeClr val="tx2">
              <a:lumMod val="25000"/>
            </a:schemeClr>
          </a:solidFill>
          <a:ln>
            <a:solidFill>
              <a:schemeClr val="bg2">
                <a:lumMod val="60000"/>
                <a:lumOff val="40000"/>
              </a:schemeClr>
            </a:solidFill>
          </a:ln>
        </p:spPr>
        <p:txBody>
          <a:bodyPr wrap="square" rtlCol="0">
            <a:spAutoFit/>
          </a:bodyPr>
          <a:lstStyle/>
          <a:p>
            <a:r>
              <a:rPr lang="en-US" sz="4400" b="1" dirty="0">
                <a:solidFill>
                  <a:schemeClr val="bg2">
                    <a:lumMod val="60000"/>
                    <a:lumOff val="40000"/>
                  </a:schemeClr>
                </a:solidFill>
              </a:rPr>
              <a:t>EXAMPLES</a:t>
            </a:r>
            <a:endParaRPr lang="en-IN" sz="4400" b="1" dirty="0">
              <a:solidFill>
                <a:schemeClr val="bg2">
                  <a:lumMod val="60000"/>
                  <a:lumOff val="40000"/>
                </a:schemeClr>
              </a:solidFill>
            </a:endParaRPr>
          </a:p>
        </p:txBody>
      </p:sp>
    </p:spTree>
    <p:extLst>
      <p:ext uri="{BB962C8B-B14F-4D97-AF65-F5344CB8AC3E}">
        <p14:creationId xmlns:p14="http://schemas.microsoft.com/office/powerpoint/2010/main" val="333664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7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7B00-AC03-40A0-99D9-8871C82858CF}"/>
              </a:ext>
            </a:extLst>
          </p:cNvPr>
          <p:cNvSpPr>
            <a:spLocks noGrp="1"/>
          </p:cNvSpPr>
          <p:nvPr>
            <p:ph type="title"/>
          </p:nvPr>
        </p:nvSpPr>
        <p:spPr>
          <a:xfrm>
            <a:off x="486697" y="629266"/>
            <a:ext cx="3596612" cy="1641987"/>
          </a:xfrm>
        </p:spPr>
        <p:txBody>
          <a:bodyPr vert="horz" lIns="91440" tIns="45720" rIns="91440" bIns="45720" rtlCol="0" anchor="t">
            <a:normAutofit/>
          </a:bodyPr>
          <a:lstStyle/>
          <a:p>
            <a:pPr defTabSz="457200">
              <a:lnSpc>
                <a:spcPct val="90000"/>
              </a:lnSpc>
            </a:pPr>
            <a:r>
              <a:rPr lang="en-US" dirty="0">
                <a:solidFill>
                  <a:schemeClr val="bg2">
                    <a:lumMod val="60000"/>
                    <a:lumOff val="40000"/>
                  </a:schemeClr>
                </a:solidFill>
              </a:rPr>
              <a:t>REAL-LIFE APPLICATIONS</a:t>
            </a:r>
          </a:p>
        </p:txBody>
      </p:sp>
      <p:pic>
        <p:nvPicPr>
          <p:cNvPr id="5" name="Picture 5" descr="Chart&#10;&#10;Description automatically generated">
            <a:extLst>
              <a:ext uri="{FF2B5EF4-FFF2-40B4-BE49-F238E27FC236}">
                <a16:creationId xmlns:a16="http://schemas.microsoft.com/office/drawing/2014/main" id="{A885E137-CD96-4404-A46D-DCC93C35062C}"/>
              </a:ext>
            </a:extLst>
          </p:cNvPr>
          <p:cNvPicPr>
            <a:picLocks noGrp="1" noChangeAspect="1"/>
          </p:cNvPicPr>
          <p:nvPr>
            <p:ph type="pic" idx="1"/>
          </p:nvPr>
        </p:nvPicPr>
        <p:blipFill rotWithShape="1">
          <a:blip r:embed="rId3"/>
          <a:srcRect l="23750" r="23750"/>
          <a:stretch/>
        </p:blipFill>
        <p:spPr>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91AEED28-5DBF-4233-94FA-DAC942504136}"/>
              </a:ext>
            </a:extLst>
          </p:cNvPr>
          <p:cNvSpPr>
            <a:spLocks noGrp="1"/>
          </p:cNvSpPr>
          <p:nvPr>
            <p:ph type="body" sz="half" idx="2"/>
          </p:nvPr>
        </p:nvSpPr>
        <p:spPr>
          <a:xfrm>
            <a:off x="485775" y="2438401"/>
            <a:ext cx="3597942" cy="3809998"/>
          </a:xfrm>
        </p:spPr>
        <p:txBody>
          <a:bodyPr vert="horz" lIns="91440" tIns="45720" rIns="91440" bIns="45720" rtlCol="0">
            <a:normAutofit/>
          </a:bodyPr>
          <a:lstStyle/>
          <a:p>
            <a:pPr marL="285750" indent="-285750" defTabSz="457200">
              <a:buFont typeface="Wingdings 3" charset="2"/>
              <a:buChar char=""/>
            </a:pPr>
            <a:r>
              <a:rPr lang="en-US" dirty="0"/>
              <a:t>Stereographic projection is used in crystallography and structural geology to depict the angular relationships between crystal faces and geologic structures, respectively.</a:t>
            </a:r>
          </a:p>
          <a:p>
            <a:pPr marL="285750" indent="-285750" defTabSz="457200">
              <a:buFont typeface="Wingdings 3" charset="2"/>
              <a:buChar char=""/>
            </a:pPr>
            <a:r>
              <a:rPr lang="en-US" dirty="0"/>
              <a:t>It finds use in diverse fields including complex analysis, cartography, geology, and photography. In practice, the projection is carried out by computer or by hand using a special kind of graph paper called a stereographic net, shortened to </a:t>
            </a:r>
            <a:r>
              <a:rPr lang="en-US" dirty="0" err="1"/>
              <a:t>stereonet</a:t>
            </a:r>
            <a:r>
              <a:rPr lang="en-US" dirty="0"/>
              <a:t>, or Wulff net.</a:t>
            </a:r>
          </a:p>
        </p:txBody>
      </p:sp>
      <p:sp>
        <p:nvSpPr>
          <p:cNvPr id="6" name="TextBox 5">
            <a:extLst>
              <a:ext uri="{FF2B5EF4-FFF2-40B4-BE49-F238E27FC236}">
                <a16:creationId xmlns:a16="http://schemas.microsoft.com/office/drawing/2014/main" id="{24A3DB55-7D7C-453E-A67C-BB6618E5CF8F}"/>
              </a:ext>
            </a:extLst>
          </p:cNvPr>
          <p:cNvSpPr txBox="1"/>
          <p:nvPr/>
        </p:nvSpPr>
        <p:spPr>
          <a:xfrm>
            <a:off x="4568175" y="6251589"/>
            <a:ext cx="40918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lumMod val="95000"/>
                    <a:lumOff val="5000"/>
                  </a:schemeClr>
                </a:solidFill>
                <a:ea typeface="+mn-lt"/>
                <a:cs typeface="+mn-lt"/>
              </a:rPr>
              <a:t>Stereographic projection of the world north of 30°S. 15° graticule.</a:t>
            </a:r>
            <a:endParaRPr lang="en-US" sz="1200" b="1">
              <a:solidFill>
                <a:schemeClr val="bg1">
                  <a:lumMod val="95000"/>
                  <a:lumOff val="5000"/>
                </a:schemeClr>
              </a:solidFill>
            </a:endParaRPr>
          </a:p>
        </p:txBody>
      </p:sp>
    </p:spTree>
    <p:extLst>
      <p:ext uri="{BB962C8B-B14F-4D97-AF65-F5344CB8AC3E}">
        <p14:creationId xmlns:p14="http://schemas.microsoft.com/office/powerpoint/2010/main" val="58979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B798-1B37-403D-B240-4FD54B45CE11}"/>
              </a:ext>
            </a:extLst>
          </p:cNvPr>
          <p:cNvSpPr>
            <a:spLocks noGrp="1"/>
          </p:cNvSpPr>
          <p:nvPr>
            <p:ph type="title"/>
          </p:nvPr>
        </p:nvSpPr>
        <p:spPr>
          <a:xfrm>
            <a:off x="491460" y="617275"/>
            <a:ext cx="3282456" cy="1709462"/>
          </a:xfrm>
        </p:spPr>
        <p:txBody>
          <a:bodyPr vert="horz" lIns="68580" tIns="34290" rIns="68580" bIns="34290" rtlCol="0" anchor="ctr">
            <a:normAutofit/>
          </a:bodyPr>
          <a:lstStyle/>
          <a:p>
            <a:r>
              <a:rPr lang="en-US" kern="1200" dirty="0">
                <a:solidFill>
                  <a:schemeClr val="bg2">
                    <a:lumMod val="60000"/>
                    <a:lumOff val="40000"/>
                  </a:schemeClr>
                </a:solidFill>
                <a:latin typeface="+mj-lt"/>
                <a:ea typeface="+mj-ea"/>
                <a:cs typeface="+mj-cs"/>
              </a:rPr>
              <a:t>3D Printing Data</a:t>
            </a:r>
            <a:endParaRPr lang="en-US" kern="1200" dirty="0">
              <a:solidFill>
                <a:schemeClr val="bg2">
                  <a:lumMod val="60000"/>
                  <a:lumOff val="40000"/>
                </a:schemeClr>
              </a:solidFill>
              <a:latin typeface="+mj-lt"/>
            </a:endParaRPr>
          </a:p>
        </p:txBody>
      </p:sp>
      <p:sp>
        <p:nvSpPr>
          <p:cNvPr id="3" name="TextBox 2">
            <a:extLst>
              <a:ext uri="{FF2B5EF4-FFF2-40B4-BE49-F238E27FC236}">
                <a16:creationId xmlns:a16="http://schemas.microsoft.com/office/drawing/2014/main" id="{84645162-1284-4037-8245-D6FC974A500D}"/>
              </a:ext>
            </a:extLst>
          </p:cNvPr>
          <p:cNvSpPr txBox="1"/>
          <p:nvPr/>
        </p:nvSpPr>
        <p:spPr>
          <a:xfrm>
            <a:off x="486698" y="2686051"/>
            <a:ext cx="2629121" cy="2839064"/>
          </a:xfrm>
          <a:prstGeom prst="rect">
            <a:avLst/>
          </a:prstGeom>
        </p:spPr>
        <p:txBody>
          <a:bodyPr rot="0" spcFirstLastPara="0" vertOverflow="overflow" horzOverflow="overflow" vert="horz" lIns="68580" tIns="34290" rIns="68580" bIns="34290" numCol="1" spcCol="0" rtlCol="0" fromWordArt="0" anchor="t" anchorCtr="0" forceAA="0" compatLnSpc="1">
            <a:prstTxWarp prst="textNoShape">
              <a:avLst/>
            </a:prstTxWarp>
            <a:normAutofit/>
          </a:bodyPr>
          <a:lstStyle/>
          <a:p>
            <a:pPr marL="214313" indent="-171450">
              <a:lnSpc>
                <a:spcPct val="90000"/>
              </a:lnSpc>
              <a:spcAft>
                <a:spcPts val="450"/>
              </a:spcAft>
              <a:buFont typeface="Arial" panose="020B0604020202020204" pitchFamily="34" charset="0"/>
              <a:buChar char="•"/>
            </a:pPr>
            <a:r>
              <a:rPr lang="en-US" sz="1500" dirty="0"/>
              <a:t>We can print the model in Mojo 3d printer</a:t>
            </a:r>
            <a:endParaRPr lang="en-US" sz="1500" dirty="0">
              <a:cs typeface="Calibri"/>
            </a:endParaRPr>
          </a:p>
          <a:p>
            <a:pPr marL="214313" indent="-171450">
              <a:lnSpc>
                <a:spcPct val="90000"/>
              </a:lnSpc>
              <a:spcAft>
                <a:spcPts val="450"/>
              </a:spcAft>
              <a:buFont typeface="Arial" panose="020B0604020202020204" pitchFamily="34" charset="0"/>
              <a:buChar char="•"/>
            </a:pPr>
            <a:r>
              <a:rPr lang="en-US" sz="1500" dirty="0"/>
              <a:t>Orientation of the model which is efficient and suitable for better 3d printing is show in the image right.</a:t>
            </a:r>
          </a:p>
          <a:p>
            <a:pPr marL="214313" indent="-171450">
              <a:lnSpc>
                <a:spcPct val="90000"/>
              </a:lnSpc>
              <a:spcAft>
                <a:spcPts val="450"/>
              </a:spcAft>
              <a:buFont typeface="Arial" panose="020B0604020202020204" pitchFamily="34" charset="0"/>
              <a:buChar char="•"/>
            </a:pPr>
            <a:r>
              <a:rPr lang="en-US" sz="1500" b="1" dirty="0">
                <a:cs typeface="Calibri"/>
              </a:rPr>
              <a:t>Model dimensions</a:t>
            </a:r>
            <a:r>
              <a:rPr lang="en-US" sz="1500" dirty="0">
                <a:cs typeface="Calibri"/>
              </a:rPr>
              <a:t> :</a:t>
            </a:r>
          </a:p>
          <a:p>
            <a:pPr marL="42863">
              <a:lnSpc>
                <a:spcPct val="90000"/>
              </a:lnSpc>
              <a:spcAft>
                <a:spcPts val="450"/>
              </a:spcAft>
            </a:pPr>
            <a:r>
              <a:rPr lang="en-US" sz="1500" dirty="0">
                <a:cs typeface="Calibri"/>
              </a:rPr>
              <a:t>    3.54" x 3.54" x 3.06"</a:t>
            </a:r>
          </a:p>
          <a:p>
            <a:pPr marL="42863">
              <a:lnSpc>
                <a:spcPct val="90000"/>
              </a:lnSpc>
              <a:spcAft>
                <a:spcPts val="450"/>
              </a:spcAft>
            </a:pPr>
            <a:r>
              <a:rPr lang="en-US" sz="1500" dirty="0">
                <a:cs typeface="Calibri"/>
              </a:rPr>
              <a:t>    </a:t>
            </a:r>
            <a:r>
              <a:rPr lang="en-US" sz="1500" b="1" dirty="0">
                <a:cs typeface="Calibri"/>
              </a:rPr>
              <a:t>STL units</a:t>
            </a:r>
            <a:r>
              <a:rPr lang="en-US" sz="1500" dirty="0">
                <a:cs typeface="Calibri"/>
              </a:rPr>
              <a:t> : inches</a:t>
            </a:r>
          </a:p>
          <a:p>
            <a:pPr marL="42863">
              <a:lnSpc>
                <a:spcPct val="90000"/>
              </a:lnSpc>
              <a:spcAft>
                <a:spcPts val="450"/>
              </a:spcAft>
            </a:pPr>
            <a:r>
              <a:rPr lang="en-US" sz="1500" dirty="0">
                <a:cs typeface="Calibri"/>
              </a:rPr>
              <a:t>    </a:t>
            </a:r>
            <a:r>
              <a:rPr lang="en-US" sz="1500" b="1" dirty="0">
                <a:cs typeface="Calibri"/>
              </a:rPr>
              <a:t>Scale</a:t>
            </a:r>
            <a:r>
              <a:rPr lang="en-US" sz="1500" dirty="0">
                <a:cs typeface="Calibri"/>
              </a:rPr>
              <a:t> : 1.5</a:t>
            </a:r>
          </a:p>
        </p:txBody>
      </p:sp>
      <p:pic>
        <p:nvPicPr>
          <p:cNvPr id="15" name="Picture 16" descr="Diagram, engineering drawing&#10;&#10;Description automatically generated">
            <a:extLst>
              <a:ext uri="{FF2B5EF4-FFF2-40B4-BE49-F238E27FC236}">
                <a16:creationId xmlns:a16="http://schemas.microsoft.com/office/drawing/2014/main" id="{31E0034D-728C-435C-BEAC-06809EFF0E71}"/>
              </a:ext>
            </a:extLst>
          </p:cNvPr>
          <p:cNvPicPr>
            <a:picLocks noChangeAspect="1"/>
          </p:cNvPicPr>
          <p:nvPr/>
        </p:nvPicPr>
        <p:blipFill>
          <a:blip r:embed="rId2"/>
          <a:stretch>
            <a:fillRect/>
          </a:stretch>
        </p:blipFill>
        <p:spPr>
          <a:xfrm>
            <a:off x="4572000" y="492374"/>
            <a:ext cx="2525879" cy="2193677"/>
          </a:xfrm>
          <a:prstGeom prst="rect">
            <a:avLst/>
          </a:prstGeom>
          <a:effectLst/>
        </p:spPr>
      </p:pic>
      <p:sp>
        <p:nvSpPr>
          <p:cNvPr id="5" name="TextBox 4">
            <a:extLst>
              <a:ext uri="{FF2B5EF4-FFF2-40B4-BE49-F238E27FC236}">
                <a16:creationId xmlns:a16="http://schemas.microsoft.com/office/drawing/2014/main" id="{A593F837-56B3-4D2E-82FA-1CC3DA73EBE6}"/>
              </a:ext>
            </a:extLst>
          </p:cNvPr>
          <p:cNvSpPr txBox="1"/>
          <p:nvPr/>
        </p:nvSpPr>
        <p:spPr>
          <a:xfrm>
            <a:off x="3650457" y="3364706"/>
            <a:ext cx="2057399"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endParaRPr lang="en-US" sz="1350">
              <a:cs typeface="Calibri"/>
            </a:endParaRPr>
          </a:p>
        </p:txBody>
      </p:sp>
      <p:sp>
        <p:nvSpPr>
          <p:cNvPr id="6" name="TextBox 5">
            <a:extLst>
              <a:ext uri="{FF2B5EF4-FFF2-40B4-BE49-F238E27FC236}">
                <a16:creationId xmlns:a16="http://schemas.microsoft.com/office/drawing/2014/main" id="{ED450E78-512B-445C-A178-696A6E6C5F93}"/>
              </a:ext>
            </a:extLst>
          </p:cNvPr>
          <p:cNvSpPr txBox="1"/>
          <p:nvPr/>
        </p:nvSpPr>
        <p:spPr>
          <a:xfrm>
            <a:off x="4572000" y="4272834"/>
            <a:ext cx="3664070" cy="122341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100" b="1" dirty="0">
                <a:cs typeface="Calibri"/>
              </a:rPr>
              <a:t>Build Estimates</a:t>
            </a:r>
          </a:p>
          <a:p>
            <a:r>
              <a:rPr lang="en-US" sz="1800" b="1" dirty="0">
                <a:cs typeface="Calibri"/>
              </a:rPr>
              <a:t>Time :     </a:t>
            </a:r>
            <a:r>
              <a:rPr lang="en-US" sz="1800" dirty="0">
                <a:cs typeface="Calibri"/>
              </a:rPr>
              <a:t>12 </a:t>
            </a:r>
            <a:r>
              <a:rPr lang="en-US" sz="1800" dirty="0" err="1">
                <a:cs typeface="Calibri"/>
              </a:rPr>
              <a:t>hrs</a:t>
            </a:r>
            <a:r>
              <a:rPr lang="en-US" sz="1800" dirty="0">
                <a:cs typeface="Calibri"/>
              </a:rPr>
              <a:t> 58 min</a:t>
            </a:r>
          </a:p>
          <a:p>
            <a:r>
              <a:rPr lang="en-US" sz="1800" b="1" dirty="0">
                <a:cs typeface="Calibri"/>
              </a:rPr>
              <a:t>Model Material: </a:t>
            </a:r>
            <a:r>
              <a:rPr lang="en-US" sz="1800" dirty="0">
                <a:cs typeface="Calibri"/>
              </a:rPr>
              <a:t>1.83 in</a:t>
            </a:r>
            <a:r>
              <a:rPr lang="en-US" sz="1800" baseline="30000" dirty="0">
                <a:cs typeface="Calibri"/>
              </a:rPr>
              <a:t>3</a:t>
            </a:r>
          </a:p>
          <a:p>
            <a:r>
              <a:rPr lang="en-US" sz="1800" b="1" dirty="0">
                <a:cs typeface="Calibri"/>
              </a:rPr>
              <a:t>Support Material:  </a:t>
            </a:r>
            <a:r>
              <a:rPr lang="en-US" sz="1800" dirty="0">
                <a:cs typeface="Calibri"/>
              </a:rPr>
              <a:t>3.14 in</a:t>
            </a:r>
            <a:r>
              <a:rPr lang="en-US" sz="1800" baseline="30000" dirty="0">
                <a:cs typeface="Calibri"/>
              </a:rPr>
              <a:t>3</a:t>
            </a:r>
          </a:p>
        </p:txBody>
      </p:sp>
      <p:sp>
        <p:nvSpPr>
          <p:cNvPr id="7" name="TextBox 6">
            <a:extLst>
              <a:ext uri="{FF2B5EF4-FFF2-40B4-BE49-F238E27FC236}">
                <a16:creationId xmlns:a16="http://schemas.microsoft.com/office/drawing/2014/main" id="{D2F4A12A-0568-4BAE-8BBF-48C2103AE002}"/>
              </a:ext>
            </a:extLst>
          </p:cNvPr>
          <p:cNvSpPr txBox="1"/>
          <p:nvPr/>
        </p:nvSpPr>
        <p:spPr>
          <a:xfrm>
            <a:off x="4572001" y="3177031"/>
            <a:ext cx="2963173" cy="90024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800" b="1" dirty="0">
                <a:cs typeface="Calibri"/>
              </a:rPr>
              <a:t>Support</a:t>
            </a:r>
            <a:r>
              <a:rPr lang="en-US" sz="1800" dirty="0">
                <a:cs typeface="Calibri"/>
              </a:rPr>
              <a:t> : SMART </a:t>
            </a:r>
          </a:p>
          <a:p>
            <a:r>
              <a:rPr lang="en-US" sz="1800" b="1" dirty="0">
                <a:cs typeface="Calibri"/>
              </a:rPr>
              <a:t>Part Interior</a:t>
            </a:r>
            <a:r>
              <a:rPr lang="en-US" sz="1800" dirty="0">
                <a:cs typeface="Calibri"/>
              </a:rPr>
              <a:t> : Solid</a:t>
            </a:r>
          </a:p>
          <a:p>
            <a:r>
              <a:rPr lang="en-US" sz="1800" b="1" dirty="0">
                <a:cs typeface="Calibri"/>
              </a:rPr>
              <a:t>Slice Height</a:t>
            </a:r>
            <a:r>
              <a:rPr lang="en-US" sz="1800" dirty="0">
                <a:cs typeface="Calibri"/>
              </a:rPr>
              <a:t> : 0.007 in</a:t>
            </a:r>
          </a:p>
        </p:txBody>
      </p:sp>
    </p:spTree>
    <p:extLst>
      <p:ext uri="{BB962C8B-B14F-4D97-AF65-F5344CB8AC3E}">
        <p14:creationId xmlns:p14="http://schemas.microsoft.com/office/powerpoint/2010/main" val="95334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6E18-8EFC-4FE4-AA48-D8CD1548AA04}"/>
              </a:ext>
            </a:extLst>
          </p:cNvPr>
          <p:cNvSpPr>
            <a:spLocks noGrp="1"/>
          </p:cNvSpPr>
          <p:nvPr>
            <p:ph type="title"/>
          </p:nvPr>
        </p:nvSpPr>
        <p:spPr>
          <a:xfrm>
            <a:off x="713353" y="234041"/>
            <a:ext cx="6512948" cy="1302528"/>
          </a:xfrm>
          <a:solidFill>
            <a:schemeClr val="tx2">
              <a:lumMod val="25000"/>
            </a:schemeClr>
          </a:solidFill>
          <a:ln>
            <a:solidFill>
              <a:schemeClr val="bg2">
                <a:lumMod val="60000"/>
                <a:lumOff val="40000"/>
              </a:schemeClr>
            </a:solidFill>
          </a:ln>
        </p:spPr>
        <p:style>
          <a:lnRef idx="2">
            <a:schemeClr val="accent3"/>
          </a:lnRef>
          <a:fillRef idx="1">
            <a:schemeClr val="lt1"/>
          </a:fillRef>
          <a:effectRef idx="0">
            <a:schemeClr val="accent3"/>
          </a:effectRef>
          <a:fontRef idx="minor">
            <a:schemeClr val="dk1"/>
          </a:fontRef>
        </p:style>
        <p:txBody>
          <a:bodyPr/>
          <a:lstStyle/>
          <a:p>
            <a:r>
              <a:rPr lang="en-US" b="1" dirty="0">
                <a:solidFill>
                  <a:schemeClr val="bg2">
                    <a:lumMod val="60000"/>
                    <a:lumOff val="40000"/>
                  </a:schemeClr>
                </a:solidFill>
              </a:rPr>
              <a:t>Comparisions of models based on orientations</a:t>
            </a:r>
          </a:p>
        </p:txBody>
      </p:sp>
      <p:sp>
        <p:nvSpPr>
          <p:cNvPr id="3" name="Text Placeholder 2">
            <a:extLst>
              <a:ext uri="{FF2B5EF4-FFF2-40B4-BE49-F238E27FC236}">
                <a16:creationId xmlns:a16="http://schemas.microsoft.com/office/drawing/2014/main" id="{CFDE882A-44E9-4C72-857D-547FFAC41937}"/>
              </a:ext>
            </a:extLst>
          </p:cNvPr>
          <p:cNvSpPr>
            <a:spLocks noGrp="1"/>
          </p:cNvSpPr>
          <p:nvPr>
            <p:ph type="body" idx="1"/>
          </p:nvPr>
        </p:nvSpPr>
        <p:spPr/>
        <p:txBody>
          <a:bodyPr/>
          <a:lstStyle/>
          <a:p>
            <a:r>
              <a:rPr lang="en-US" dirty="0"/>
              <a:t>Bottom Face Up</a:t>
            </a:r>
            <a:r>
              <a:rPr lang="en-US" sz="1200" dirty="0"/>
              <a:t>(best orientation)</a:t>
            </a:r>
            <a:endParaRPr lang="en-US" dirty="0"/>
          </a:p>
        </p:txBody>
      </p:sp>
      <p:sp>
        <p:nvSpPr>
          <p:cNvPr id="4" name="Text Placeholder 3">
            <a:extLst>
              <a:ext uri="{FF2B5EF4-FFF2-40B4-BE49-F238E27FC236}">
                <a16:creationId xmlns:a16="http://schemas.microsoft.com/office/drawing/2014/main" id="{CB1CD23A-E3C8-4F2D-B09B-EE7E449162CA}"/>
              </a:ext>
            </a:extLst>
          </p:cNvPr>
          <p:cNvSpPr>
            <a:spLocks noGrp="1"/>
          </p:cNvSpPr>
          <p:nvPr>
            <p:ph type="body" sz="half" idx="15"/>
          </p:nvPr>
        </p:nvSpPr>
        <p:spPr/>
        <p:txBody>
          <a:bodyPr/>
          <a:lstStyle/>
          <a:p>
            <a:r>
              <a:rPr lang="en-US" b="1" dirty="0"/>
              <a:t>Time : </a:t>
            </a:r>
            <a:r>
              <a:rPr lang="en-US" dirty="0"/>
              <a:t>12 hours and 36 min</a:t>
            </a:r>
          </a:p>
          <a:p>
            <a:r>
              <a:rPr lang="en-US" b="1" dirty="0"/>
              <a:t>Model Material : </a:t>
            </a:r>
            <a:r>
              <a:rPr lang="en-US" dirty="0"/>
              <a:t>30 c</a:t>
            </a:r>
            <a:r>
              <a:rPr lang="en-US" dirty="0">
                <a:ea typeface="+mj-lt"/>
                <a:cs typeface="+mj-lt"/>
              </a:rPr>
              <a:t>m</a:t>
            </a:r>
            <a:r>
              <a:rPr lang="en-US" dirty="0"/>
              <a:t>3</a:t>
            </a:r>
            <a:endParaRPr lang="en-US" dirty="0">
              <a:ea typeface="+mj-lt"/>
              <a:cs typeface="+mj-lt"/>
            </a:endParaRPr>
          </a:p>
          <a:p>
            <a:r>
              <a:rPr lang="en-US" b="1" dirty="0"/>
              <a:t>Support Material : </a:t>
            </a:r>
            <a:r>
              <a:rPr lang="en-US" dirty="0"/>
              <a:t>48.9c</a:t>
            </a:r>
            <a:r>
              <a:rPr lang="en-US" dirty="0">
                <a:ea typeface="+mj-lt"/>
                <a:cs typeface="+mj-lt"/>
              </a:rPr>
              <a:t>m</a:t>
            </a:r>
            <a:r>
              <a:rPr lang="en-US" dirty="0"/>
              <a:t>3</a:t>
            </a:r>
          </a:p>
          <a:p>
            <a:endParaRPr lang="en-US" b="1" dirty="0"/>
          </a:p>
          <a:p>
            <a:endParaRPr lang="en-US" b="1" baseline="30000" dirty="0">
              <a:ea typeface="+mj-lt"/>
              <a:cs typeface="+mj-lt"/>
            </a:endParaRPr>
          </a:p>
        </p:txBody>
      </p:sp>
      <p:sp>
        <p:nvSpPr>
          <p:cNvPr id="5" name="Text Placeholder 4">
            <a:extLst>
              <a:ext uri="{FF2B5EF4-FFF2-40B4-BE49-F238E27FC236}">
                <a16:creationId xmlns:a16="http://schemas.microsoft.com/office/drawing/2014/main" id="{E134897F-7EA5-4911-B020-64E6306C04D5}"/>
              </a:ext>
            </a:extLst>
          </p:cNvPr>
          <p:cNvSpPr>
            <a:spLocks noGrp="1"/>
          </p:cNvSpPr>
          <p:nvPr>
            <p:ph type="body" sz="quarter" idx="3"/>
          </p:nvPr>
        </p:nvSpPr>
        <p:spPr/>
        <p:txBody>
          <a:bodyPr/>
          <a:lstStyle/>
          <a:p>
            <a:r>
              <a:rPr lang="en-US" dirty="0"/>
              <a:t>Bottom Face Down</a:t>
            </a:r>
          </a:p>
        </p:txBody>
      </p:sp>
      <p:sp>
        <p:nvSpPr>
          <p:cNvPr id="6" name="Text Placeholder 5">
            <a:extLst>
              <a:ext uri="{FF2B5EF4-FFF2-40B4-BE49-F238E27FC236}">
                <a16:creationId xmlns:a16="http://schemas.microsoft.com/office/drawing/2014/main" id="{4A57FC69-DA2E-436E-B719-F73348BAF0B0}"/>
              </a:ext>
            </a:extLst>
          </p:cNvPr>
          <p:cNvSpPr>
            <a:spLocks noGrp="1"/>
          </p:cNvSpPr>
          <p:nvPr>
            <p:ph type="body" sz="half" idx="16"/>
          </p:nvPr>
        </p:nvSpPr>
        <p:spPr/>
        <p:txBody>
          <a:bodyPr/>
          <a:lstStyle/>
          <a:p>
            <a:r>
              <a:rPr lang="en-US" b="1" dirty="0">
                <a:ea typeface="+mj-lt"/>
                <a:cs typeface="+mj-lt"/>
              </a:rPr>
              <a:t>Time : </a:t>
            </a:r>
            <a:r>
              <a:rPr lang="en-US" dirty="0">
                <a:ea typeface="+mj-lt"/>
                <a:cs typeface="+mj-lt"/>
              </a:rPr>
              <a:t>14 hours and 34 min</a:t>
            </a:r>
          </a:p>
          <a:p>
            <a:r>
              <a:rPr lang="en-US" b="1" dirty="0">
                <a:ea typeface="+mj-lt"/>
                <a:cs typeface="+mj-lt"/>
              </a:rPr>
              <a:t>Model Material : </a:t>
            </a:r>
            <a:r>
              <a:rPr lang="en-US" dirty="0">
                <a:ea typeface="+mj-lt"/>
                <a:cs typeface="+mj-lt"/>
              </a:rPr>
              <a:t>29.3 c</a:t>
            </a:r>
            <a:r>
              <a:rPr lang="en-US" dirty="0"/>
              <a:t>m</a:t>
            </a:r>
            <a:r>
              <a:rPr lang="en-US" dirty="0">
                <a:ea typeface="+mj-lt"/>
                <a:cs typeface="+mj-lt"/>
              </a:rPr>
              <a:t>3</a:t>
            </a:r>
          </a:p>
          <a:p>
            <a:r>
              <a:rPr lang="en-US" b="1" dirty="0">
                <a:ea typeface="+mj-lt"/>
                <a:cs typeface="+mj-lt"/>
              </a:rPr>
              <a:t>Support Material : </a:t>
            </a:r>
            <a:r>
              <a:rPr lang="en-US" dirty="0">
                <a:ea typeface="+mj-lt"/>
                <a:cs typeface="+mj-lt"/>
              </a:rPr>
              <a:t>58.9cm3</a:t>
            </a:r>
          </a:p>
          <a:p>
            <a:endParaRPr lang="en-US" dirty="0"/>
          </a:p>
        </p:txBody>
      </p:sp>
      <p:sp>
        <p:nvSpPr>
          <p:cNvPr id="7" name="Text Placeholder 6">
            <a:extLst>
              <a:ext uri="{FF2B5EF4-FFF2-40B4-BE49-F238E27FC236}">
                <a16:creationId xmlns:a16="http://schemas.microsoft.com/office/drawing/2014/main" id="{19531410-E3E9-4092-8FF4-3E485A31DE98}"/>
              </a:ext>
            </a:extLst>
          </p:cNvPr>
          <p:cNvSpPr>
            <a:spLocks noGrp="1"/>
          </p:cNvSpPr>
          <p:nvPr>
            <p:ph type="body" sz="quarter" idx="13"/>
          </p:nvPr>
        </p:nvSpPr>
        <p:spPr/>
        <p:txBody>
          <a:bodyPr/>
          <a:lstStyle/>
          <a:p>
            <a:r>
              <a:rPr lang="en-US" dirty="0"/>
              <a:t>Bottom Face Sideways</a:t>
            </a:r>
          </a:p>
        </p:txBody>
      </p:sp>
      <p:sp>
        <p:nvSpPr>
          <p:cNvPr id="8" name="Text Placeholder 7">
            <a:extLst>
              <a:ext uri="{FF2B5EF4-FFF2-40B4-BE49-F238E27FC236}">
                <a16:creationId xmlns:a16="http://schemas.microsoft.com/office/drawing/2014/main" id="{87C6AA46-3B51-4581-9387-AF72E4EAEBA4}"/>
              </a:ext>
            </a:extLst>
          </p:cNvPr>
          <p:cNvSpPr>
            <a:spLocks noGrp="1"/>
          </p:cNvSpPr>
          <p:nvPr>
            <p:ph type="body" sz="half" idx="17"/>
          </p:nvPr>
        </p:nvSpPr>
        <p:spPr>
          <a:xfrm>
            <a:off x="5334757" y="2667000"/>
            <a:ext cx="2199658" cy="3589338"/>
          </a:xfrm>
        </p:spPr>
        <p:txBody>
          <a:bodyPr/>
          <a:lstStyle/>
          <a:p>
            <a:r>
              <a:rPr lang="en-US" b="1" dirty="0">
                <a:ea typeface="+mj-lt"/>
                <a:cs typeface="+mj-lt"/>
              </a:rPr>
              <a:t>Time : </a:t>
            </a:r>
            <a:r>
              <a:rPr lang="en-US" dirty="0">
                <a:ea typeface="+mj-lt"/>
                <a:cs typeface="+mj-lt"/>
              </a:rPr>
              <a:t>13 hours and 48 min</a:t>
            </a:r>
          </a:p>
          <a:p>
            <a:r>
              <a:rPr lang="en-US" b="1" dirty="0">
                <a:ea typeface="+mj-lt"/>
                <a:cs typeface="+mj-lt"/>
              </a:rPr>
              <a:t>Model Material : </a:t>
            </a:r>
            <a:r>
              <a:rPr lang="en-US" dirty="0">
                <a:ea typeface="+mj-lt"/>
                <a:cs typeface="+mj-lt"/>
              </a:rPr>
              <a:t>29.5 c</a:t>
            </a:r>
            <a:r>
              <a:rPr lang="en-US" dirty="0"/>
              <a:t>m</a:t>
            </a:r>
            <a:r>
              <a:rPr lang="en-US" dirty="0">
                <a:ea typeface="+mj-lt"/>
                <a:cs typeface="+mj-lt"/>
              </a:rPr>
              <a:t>3</a:t>
            </a:r>
          </a:p>
          <a:p>
            <a:r>
              <a:rPr lang="en-US" b="1" dirty="0">
                <a:ea typeface="+mj-lt"/>
                <a:cs typeface="+mj-lt"/>
              </a:rPr>
              <a:t>Support Material : </a:t>
            </a:r>
            <a:r>
              <a:rPr lang="en-US" dirty="0">
                <a:ea typeface="+mj-lt"/>
                <a:cs typeface="+mj-lt"/>
              </a:rPr>
              <a:t>60.95cm</a:t>
            </a:r>
            <a:r>
              <a:rPr lang="en-US" dirty="0"/>
              <a:t>3</a:t>
            </a:r>
            <a:endParaRPr lang="en-US" dirty="0">
              <a:ea typeface="+mj-lt"/>
              <a:cs typeface="+mj-lt"/>
            </a:endParaRPr>
          </a:p>
          <a:p>
            <a:endParaRPr lang="en-US" dirty="0"/>
          </a:p>
        </p:txBody>
      </p:sp>
      <p:pic>
        <p:nvPicPr>
          <p:cNvPr id="9" name="Picture 9">
            <a:extLst>
              <a:ext uri="{FF2B5EF4-FFF2-40B4-BE49-F238E27FC236}">
                <a16:creationId xmlns:a16="http://schemas.microsoft.com/office/drawing/2014/main" id="{EFE537FA-AB89-46E4-A101-8DA9D23E5C63}"/>
              </a:ext>
            </a:extLst>
          </p:cNvPr>
          <p:cNvPicPr>
            <a:picLocks noChangeAspect="1"/>
          </p:cNvPicPr>
          <p:nvPr/>
        </p:nvPicPr>
        <p:blipFill>
          <a:blip r:embed="rId2"/>
          <a:stretch>
            <a:fillRect/>
          </a:stretch>
        </p:blipFill>
        <p:spPr>
          <a:xfrm>
            <a:off x="548640" y="4402772"/>
            <a:ext cx="1737360" cy="1740535"/>
          </a:xfrm>
          <a:prstGeom prst="rect">
            <a:avLst/>
          </a:prstGeom>
        </p:spPr>
      </p:pic>
      <p:pic>
        <p:nvPicPr>
          <p:cNvPr id="10" name="Picture 10" descr="A picture containing chair, metalware, gear&#10;&#10;Description automatically generated">
            <a:extLst>
              <a:ext uri="{FF2B5EF4-FFF2-40B4-BE49-F238E27FC236}">
                <a16:creationId xmlns:a16="http://schemas.microsoft.com/office/drawing/2014/main" id="{9DD84694-1C0F-439C-88D0-CC025AD7E91C}"/>
              </a:ext>
            </a:extLst>
          </p:cNvPr>
          <p:cNvPicPr>
            <a:picLocks noChangeAspect="1"/>
          </p:cNvPicPr>
          <p:nvPr/>
        </p:nvPicPr>
        <p:blipFill>
          <a:blip r:embed="rId3"/>
          <a:stretch>
            <a:fillRect/>
          </a:stretch>
        </p:blipFill>
        <p:spPr>
          <a:xfrm>
            <a:off x="3040062" y="4398328"/>
            <a:ext cx="1773555" cy="1810385"/>
          </a:xfrm>
          <a:prstGeom prst="rect">
            <a:avLst/>
          </a:prstGeom>
        </p:spPr>
      </p:pic>
      <p:pic>
        <p:nvPicPr>
          <p:cNvPr id="11" name="Picture 11">
            <a:extLst>
              <a:ext uri="{FF2B5EF4-FFF2-40B4-BE49-F238E27FC236}">
                <a16:creationId xmlns:a16="http://schemas.microsoft.com/office/drawing/2014/main" id="{DC99968F-966E-4F6F-B35B-3290F13C3564}"/>
              </a:ext>
            </a:extLst>
          </p:cNvPr>
          <p:cNvPicPr>
            <a:picLocks noChangeAspect="1"/>
          </p:cNvPicPr>
          <p:nvPr/>
        </p:nvPicPr>
        <p:blipFill>
          <a:blip r:embed="rId4"/>
          <a:stretch>
            <a:fillRect/>
          </a:stretch>
        </p:blipFill>
        <p:spPr>
          <a:xfrm>
            <a:off x="5331460" y="4340860"/>
            <a:ext cx="1894840" cy="1864360"/>
          </a:xfrm>
          <a:prstGeom prst="rect">
            <a:avLst/>
          </a:prstGeom>
        </p:spPr>
      </p:pic>
    </p:spTree>
    <p:extLst>
      <p:ext uri="{BB962C8B-B14F-4D97-AF65-F5344CB8AC3E}">
        <p14:creationId xmlns:p14="http://schemas.microsoft.com/office/powerpoint/2010/main" val="204802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FB18-1078-4668-A75A-F1E6A726B0B0}"/>
              </a:ext>
            </a:extLst>
          </p:cNvPr>
          <p:cNvSpPr>
            <a:spLocks noGrp="1"/>
          </p:cNvSpPr>
          <p:nvPr>
            <p:ph type="title"/>
          </p:nvPr>
        </p:nvSpPr>
        <p:spPr>
          <a:xfrm>
            <a:off x="2483191" y="609594"/>
            <a:ext cx="3663085" cy="848181"/>
          </a:xfrm>
          <a:solidFill>
            <a:schemeClr val="bg2">
              <a:lumMod val="75000"/>
            </a:schemeClr>
          </a:solidFill>
          <a:ln>
            <a:solidFill>
              <a:schemeClr val="bg2">
                <a:lumMod val="60000"/>
                <a:lumOff val="40000"/>
              </a:schemeClr>
            </a:solidFill>
          </a:ln>
        </p:spPr>
        <p:txBody>
          <a:bodyPr/>
          <a:lstStyle/>
          <a:p>
            <a:r>
              <a:rPr lang="en-US" dirty="0">
                <a:solidFill>
                  <a:schemeClr val="bg2">
                    <a:lumMod val="60000"/>
                    <a:lumOff val="40000"/>
                  </a:schemeClr>
                </a:solidFill>
              </a:rPr>
              <a:t>Contributions</a:t>
            </a:r>
          </a:p>
        </p:txBody>
      </p:sp>
      <p:sp>
        <p:nvSpPr>
          <p:cNvPr id="3" name="Content Placeholder 2">
            <a:extLst>
              <a:ext uri="{FF2B5EF4-FFF2-40B4-BE49-F238E27FC236}">
                <a16:creationId xmlns:a16="http://schemas.microsoft.com/office/drawing/2014/main" id="{1BD8F2FC-5E7A-4EF4-B9E0-440383AD4C12}"/>
              </a:ext>
            </a:extLst>
          </p:cNvPr>
          <p:cNvSpPr>
            <a:spLocks noGrp="1"/>
          </p:cNvSpPr>
          <p:nvPr>
            <p:ph idx="1"/>
          </p:nvPr>
        </p:nvSpPr>
        <p:spPr/>
        <p:txBody>
          <a:bodyPr vert="horz" lIns="91440" tIns="45720" rIns="91440" bIns="45720" rtlCol="0" anchor="t">
            <a:normAutofit/>
          </a:bodyPr>
          <a:lstStyle/>
          <a:p>
            <a:pPr marL="342900" indent="-342900">
              <a:buFont typeface="Arial" charset="2"/>
              <a:buChar char="•"/>
            </a:pPr>
            <a:r>
              <a:rPr lang="en-US" dirty="0" err="1"/>
              <a:t>G.Pranav</a:t>
            </a:r>
            <a:r>
              <a:rPr lang="en-US" dirty="0"/>
              <a:t> Sai – Designing 3d model</a:t>
            </a:r>
          </a:p>
          <a:p>
            <a:pPr marL="342900" indent="-342900">
              <a:buClr>
                <a:srgbClr val="8AD0D6"/>
              </a:buClr>
              <a:buFont typeface="Arial" charset="2"/>
              <a:buChar char="•"/>
            </a:pPr>
            <a:r>
              <a:rPr lang="en-US" dirty="0"/>
              <a:t>Rohan </a:t>
            </a:r>
            <a:r>
              <a:rPr lang="en-US" dirty="0" err="1"/>
              <a:t>Atkurkar</a:t>
            </a:r>
            <a:r>
              <a:rPr lang="en-US" dirty="0"/>
              <a:t> – Stereographic Projections definition and creating, editing and designing slides</a:t>
            </a:r>
          </a:p>
          <a:p>
            <a:pPr marL="342900" indent="-342900">
              <a:buClr>
                <a:srgbClr val="8AD0D6"/>
              </a:buClr>
              <a:buFont typeface="Arial" charset="2"/>
              <a:buChar char="•"/>
            </a:pPr>
            <a:r>
              <a:rPr lang="en-US" dirty="0"/>
              <a:t>Adil Salfi – 3d Print data and comparing orientations using Mojo 3d print software</a:t>
            </a:r>
          </a:p>
          <a:p>
            <a:pPr marL="342900" indent="-342900">
              <a:buClr>
                <a:srgbClr val="8AD0D6"/>
              </a:buClr>
              <a:buFont typeface="Arial" charset="2"/>
              <a:buChar char="•"/>
            </a:pPr>
            <a:r>
              <a:rPr lang="en-US" dirty="0"/>
              <a:t>Sarandeep Mannam – Real life Applications of the 3d model and creating slides</a:t>
            </a:r>
          </a:p>
          <a:p>
            <a:pPr marL="342900" indent="-342900">
              <a:buClr>
                <a:srgbClr val="8AD0D6"/>
              </a:buClr>
              <a:buFont typeface="Arial" charset="2"/>
              <a:buChar char="•"/>
            </a:pPr>
            <a:r>
              <a:rPr lang="en-US" dirty="0" err="1"/>
              <a:t>Kotesh</a:t>
            </a:r>
            <a:r>
              <a:rPr lang="en-US" dirty="0"/>
              <a:t> Satvik – Designing </a:t>
            </a:r>
            <a:r>
              <a:rPr lang="en-US"/>
              <a:t>3d mode</a:t>
            </a:r>
            <a:endParaRPr lang="en-US" dirty="0"/>
          </a:p>
        </p:txBody>
      </p:sp>
    </p:spTree>
    <p:extLst>
      <p:ext uri="{BB962C8B-B14F-4D97-AF65-F5344CB8AC3E}">
        <p14:creationId xmlns:p14="http://schemas.microsoft.com/office/powerpoint/2010/main" val="2504221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BE6C23818C6A45960C6DE8D343E26A" ma:contentTypeVersion="2" ma:contentTypeDescription="Create a new document." ma:contentTypeScope="" ma:versionID="be423311e441baa77c45f76317e9a735">
  <xsd:schema xmlns:xsd="http://www.w3.org/2001/XMLSchema" xmlns:xs="http://www.w3.org/2001/XMLSchema" xmlns:p="http://schemas.microsoft.com/office/2006/metadata/properties" xmlns:ns3="7bd14857-8e6f-4813-9e85-da2cb155f661" targetNamespace="http://schemas.microsoft.com/office/2006/metadata/properties" ma:root="true" ma:fieldsID="459f91f2cf2ae6b64ee62a80b2fcf82b" ns3:_="">
    <xsd:import namespace="7bd14857-8e6f-4813-9e85-da2cb155f66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14857-8e6f-4813-9e85-da2cb155f6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5EFC77-7168-491B-BF64-0B4B98C1E5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14857-8e6f-4813-9e85-da2cb155f6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E0925A-4614-4151-9F33-A96F2A31B8F2}">
  <ds:schemaRefs>
    <ds:schemaRef ds:uri="http://schemas.microsoft.com/sharepoint/v3/contenttype/forms"/>
  </ds:schemaRefs>
</ds:datastoreItem>
</file>

<file path=customXml/itemProps3.xml><?xml version="1.0" encoding="utf-8"?>
<ds:datastoreItem xmlns:ds="http://schemas.openxmlformats.org/officeDocument/2006/customXml" ds:itemID="{07314B72-4122-4803-880F-9BFB263E4B16}">
  <ds:schemaRef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7bd14857-8e6f-4813-9e85-da2cb155f66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78</TotalTime>
  <Words>565</Words>
  <Application>Microsoft Office PowerPoint</Application>
  <PresentationFormat>On-screen Show (4:3)</PresentationFormat>
  <Paragraphs>52</Paragraphs>
  <Slides>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Californian FB</vt:lpstr>
      <vt:lpstr>Century Gothic</vt:lpstr>
      <vt:lpstr>Wingdings</vt:lpstr>
      <vt:lpstr>Wingdings 3</vt:lpstr>
      <vt:lpstr>Ion</vt:lpstr>
      <vt:lpstr>ID1054 Project</vt:lpstr>
      <vt:lpstr>PowerPoint Presentation</vt:lpstr>
      <vt:lpstr>What are Stereographic Projections ?</vt:lpstr>
      <vt:lpstr>PowerPoint Presentation</vt:lpstr>
      <vt:lpstr>REAL-LIFE APPLICATIONS</vt:lpstr>
      <vt:lpstr>3D Printing Data</vt:lpstr>
      <vt:lpstr>Comparisions of models based on orientations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Atkurkar</dc:creator>
  <cp:lastModifiedBy>Rohan Atkurkar</cp:lastModifiedBy>
  <cp:revision>70</cp:revision>
  <dcterms:created xsi:type="dcterms:W3CDTF">2021-07-25T04:30:31Z</dcterms:created>
  <dcterms:modified xsi:type="dcterms:W3CDTF">2021-07-26T18:11:56Z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0x0101006DBE6C23818C6A45960C6DE8D343E26A</vt:lpwstr>
  </property>
</Properties>
</file>