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557" r:id="rId5"/>
    <p:sldId id="531" r:id="rId6"/>
    <p:sldId id="533" r:id="rId7"/>
    <p:sldId id="547" r:id="rId8"/>
    <p:sldId id="534" r:id="rId9"/>
    <p:sldId id="548" r:id="rId10"/>
    <p:sldId id="550" r:id="rId11"/>
    <p:sldId id="551" r:id="rId12"/>
    <p:sldId id="552" r:id="rId13"/>
    <p:sldId id="553" r:id="rId14"/>
    <p:sldId id="554" r:id="rId15"/>
    <p:sldId id="555" r:id="rId16"/>
    <p:sldId id="556" r:id="rId17"/>
    <p:sldId id="54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22"/>
  </p:normalViewPr>
  <p:slideViewPr>
    <p:cSldViewPr snapToGrid="0">
      <p:cViewPr varScale="1">
        <p:scale>
          <a:sx n="84" d="100"/>
          <a:sy n="84"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6/13/2025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mailto:durgachaithanya21@gmail.com" TargetMode="External"/><Relationship Id="rId2" Type="http://schemas.openxmlformats.org/officeDocument/2006/relationships/hyperlink" Target="mailto:chinnollakoteshwar@gmail.com" TargetMode="External"/><Relationship Id="rId1" Type="http://schemas.openxmlformats.org/officeDocument/2006/relationships/slideLayout" Target="../slideLayouts/slideLayout14.xml"/><Relationship Id="rId4" Type="http://schemas.openxmlformats.org/officeDocument/2006/relationships/hyperlink" Target="mailto:ak6303779@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71D2F36-FDAB-2473-4382-FDF5ED856793}"/>
              </a:ext>
            </a:extLst>
          </p:cNvPr>
          <p:cNvSpPr>
            <a:spLocks noGrp="1"/>
          </p:cNvSpPr>
          <p:nvPr>
            <p:ph type="ftr" sz="quarter" idx="11"/>
          </p:nvPr>
        </p:nvSpPr>
        <p:spPr/>
        <p:txBody>
          <a:bodyPr/>
          <a:lstStyle/>
          <a:p>
            <a:r>
              <a:rPr lang="en-US"/>
              <a:t>Crypto: investing &amp; trading</a:t>
            </a:r>
            <a:endParaRPr lang="en-US" dirty="0"/>
          </a:p>
        </p:txBody>
      </p:sp>
      <p:sp>
        <p:nvSpPr>
          <p:cNvPr id="3" name="Slide Number Placeholder 2">
            <a:extLst>
              <a:ext uri="{FF2B5EF4-FFF2-40B4-BE49-F238E27FC236}">
                <a16:creationId xmlns:a16="http://schemas.microsoft.com/office/drawing/2014/main" id="{8CEB6D29-F0E4-CC5F-55FF-37A616DFDE82}"/>
              </a:ext>
            </a:extLst>
          </p:cNvPr>
          <p:cNvSpPr>
            <a:spLocks noGrp="1"/>
          </p:cNvSpPr>
          <p:nvPr>
            <p:ph type="sldNum" sz="quarter" idx="12"/>
          </p:nvPr>
        </p:nvSpPr>
        <p:spPr/>
        <p:txBody>
          <a:bodyPr/>
          <a:lstStyle/>
          <a:p>
            <a:fld id="{294A09A9-5501-47C1-A89A-A340965A2BE2}" type="slidenum">
              <a:rPr lang="en-US" smtClean="0"/>
              <a:t>1</a:t>
            </a:fld>
            <a:endParaRPr lang="en-US" dirty="0"/>
          </a:p>
        </p:txBody>
      </p:sp>
      <p:pic>
        <p:nvPicPr>
          <p:cNvPr id="1026" name="Picture 2">
            <a:extLst>
              <a:ext uri="{FF2B5EF4-FFF2-40B4-BE49-F238E27FC236}">
                <a16:creationId xmlns:a16="http://schemas.microsoft.com/office/drawing/2014/main" id="{3AA765D0-E207-1262-6FAD-E3164CD22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4919" y="173982"/>
            <a:ext cx="2977897" cy="1077791"/>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26245ADD-0E2B-DD9F-1179-829A7628FB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057" y="295903"/>
            <a:ext cx="3381183" cy="7531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440EF8-4137-E7CD-464F-8DD6A4712AB0}"/>
              </a:ext>
            </a:extLst>
          </p:cNvPr>
          <p:cNvSpPr txBox="1"/>
          <p:nvPr/>
        </p:nvSpPr>
        <p:spPr>
          <a:xfrm>
            <a:off x="329182" y="975359"/>
            <a:ext cx="12088655" cy="1754326"/>
          </a:xfrm>
          <a:prstGeom prst="rect">
            <a:avLst/>
          </a:prstGeom>
          <a:noFill/>
        </p:spPr>
        <p:txBody>
          <a:bodyPr wrap="square">
            <a:spAutoFit/>
          </a:bodyPr>
          <a:lstStyle/>
          <a:p>
            <a:pPr algn="ctr" rtl="0">
              <a:buNone/>
            </a:pPr>
            <a:br>
              <a:rPr lang="en-IN" sz="3600" b="1" i="0" u="none" strike="noStrike" dirty="0">
                <a:solidFill>
                  <a:srgbClr val="C00000"/>
                </a:solidFill>
                <a:effectLst/>
                <a:latin typeface="Calibri" panose="020F0502020204030204" pitchFamily="34" charset="0"/>
              </a:rPr>
            </a:br>
            <a:r>
              <a:rPr lang="en-IN" sz="3600" b="1" i="0" u="none" strike="noStrike" dirty="0">
                <a:solidFill>
                  <a:srgbClr val="C00000"/>
                </a:solidFill>
                <a:effectLst/>
                <a:latin typeface="Calibri" panose="020F0502020204030204" pitchFamily="34" charset="0"/>
              </a:rPr>
              <a:t>2025 International Conference on Computing Technologies (ICOCT)</a:t>
            </a:r>
            <a:endParaRPr lang="en-IN" sz="3600" b="0" dirty="0">
              <a:effectLst/>
            </a:endParaRPr>
          </a:p>
        </p:txBody>
      </p:sp>
      <p:sp>
        <p:nvSpPr>
          <p:cNvPr id="8" name="TextBox 7">
            <a:extLst>
              <a:ext uri="{FF2B5EF4-FFF2-40B4-BE49-F238E27FC236}">
                <a16:creationId xmlns:a16="http://schemas.microsoft.com/office/drawing/2014/main" id="{D792D848-6DCA-48A6-9E2C-E0C51E2581DD}"/>
              </a:ext>
            </a:extLst>
          </p:cNvPr>
          <p:cNvSpPr txBox="1"/>
          <p:nvPr/>
        </p:nvSpPr>
        <p:spPr>
          <a:xfrm>
            <a:off x="1151142" y="3253499"/>
            <a:ext cx="10444734" cy="3995966"/>
          </a:xfrm>
          <a:prstGeom prst="rect">
            <a:avLst/>
          </a:prstGeom>
          <a:noFill/>
        </p:spPr>
        <p:txBody>
          <a:bodyPr wrap="square">
            <a:spAutoFit/>
          </a:bodyPr>
          <a:lstStyle/>
          <a:p>
            <a:pPr algn="ctr" rtl="0">
              <a:buNone/>
            </a:pPr>
            <a:r>
              <a:rPr lang="en-US" sz="3600" b="1" i="0" u="none" strike="noStrike" dirty="0">
                <a:solidFill>
                  <a:srgbClr val="4C4C4C"/>
                </a:solidFill>
                <a:effectLst/>
                <a:latin typeface="Arial" panose="020B0604020202020204" pitchFamily="34" charset="0"/>
              </a:rPr>
              <a:t>Natural language based autonomous navigation vehicle</a:t>
            </a:r>
            <a:br>
              <a:rPr lang="en-US" sz="1400" b="0" i="0" u="none" strike="noStrike" dirty="0">
                <a:solidFill>
                  <a:srgbClr val="000000"/>
                </a:solidFill>
                <a:effectLst/>
                <a:latin typeface="Calibri" panose="020F0502020204030204" pitchFamily="34" charset="0"/>
              </a:rPr>
            </a:br>
            <a:br>
              <a:rPr lang="en-US" sz="1400" b="0" i="0" u="none" strike="noStrike" dirty="0">
                <a:solidFill>
                  <a:srgbClr val="000000"/>
                </a:solidFill>
                <a:effectLst/>
                <a:latin typeface="Calibri" panose="020F0502020204030204" pitchFamily="34" charset="0"/>
              </a:rPr>
            </a:br>
            <a:endParaRPr lang="en-US" sz="1400" b="0" dirty="0">
              <a:effectLst/>
            </a:endParaRPr>
          </a:p>
          <a:p>
            <a:pPr algn="ctr" rtl="0">
              <a:spcBef>
                <a:spcPts val="1000"/>
              </a:spcBef>
              <a:buNone/>
            </a:pPr>
            <a:r>
              <a:rPr lang="en-US" sz="1400" b="1" i="0" u="none" strike="noStrike" dirty="0">
                <a:solidFill>
                  <a:srgbClr val="4C4C4C"/>
                </a:solidFill>
                <a:effectLst/>
                <a:latin typeface="Arial" panose="020B0604020202020204" pitchFamily="34" charset="0"/>
              </a:rPr>
              <a:t>Paper ID: 1799</a:t>
            </a:r>
            <a:endParaRPr lang="en-US" sz="1400" b="0" dirty="0">
              <a:effectLst/>
            </a:endParaRPr>
          </a:p>
          <a:p>
            <a:pPr algn="ctr" rtl="0">
              <a:spcBef>
                <a:spcPts val="1000"/>
              </a:spcBef>
              <a:buNone/>
            </a:pPr>
            <a:r>
              <a:rPr lang="en-US" sz="1400" b="1" i="0" u="none" strike="noStrike" dirty="0">
                <a:solidFill>
                  <a:srgbClr val="4C4C4C"/>
                </a:solidFill>
                <a:effectLst/>
                <a:latin typeface="Arial" panose="020B0604020202020204" pitchFamily="34" charset="0"/>
              </a:rPr>
              <a:t>CH KOTESHWAR</a:t>
            </a:r>
          </a:p>
          <a:p>
            <a:pPr algn="ctr" rtl="0">
              <a:spcBef>
                <a:spcPts val="1000"/>
              </a:spcBef>
              <a:buNone/>
            </a:pPr>
            <a:r>
              <a:rPr lang="en-US" sz="1400" b="1" dirty="0">
                <a:solidFill>
                  <a:srgbClr val="4C4C4C"/>
                </a:solidFill>
                <a:latin typeface="Arial" panose="020B0604020202020204" pitchFamily="34" charset="0"/>
              </a:rPr>
              <a:t>M Durga Chaithanya</a:t>
            </a:r>
          </a:p>
          <a:p>
            <a:pPr algn="ctr" rtl="0">
              <a:spcBef>
                <a:spcPts val="1000"/>
              </a:spcBef>
              <a:buNone/>
            </a:pPr>
            <a:r>
              <a:rPr lang="en-US" sz="1400" b="1" i="0" u="none" strike="noStrike" dirty="0">
                <a:solidFill>
                  <a:srgbClr val="4C4C4C"/>
                </a:solidFill>
                <a:effectLst/>
                <a:latin typeface="Arial" panose="020B0604020202020204" pitchFamily="34" charset="0"/>
              </a:rPr>
              <a:t>MD Abdul Kaleem</a:t>
            </a:r>
          </a:p>
          <a:p>
            <a:pPr algn="ctr" rtl="0">
              <a:spcBef>
                <a:spcPts val="1000"/>
              </a:spcBef>
              <a:buNone/>
            </a:pPr>
            <a:r>
              <a:rPr lang="en-US" sz="1400" b="0" dirty="0">
                <a:effectLst/>
              </a:rPr>
              <a:t>Gokaraju Rangaraju Institute of Engineering and Technology</a:t>
            </a:r>
          </a:p>
          <a:p>
            <a:pPr>
              <a:buNone/>
            </a:pPr>
            <a:br>
              <a:rPr lang="en-US" sz="1400" b="0" dirty="0">
                <a:effectLst/>
              </a:rPr>
            </a:br>
            <a:br>
              <a:rPr lang="en-US" sz="1400" b="0" dirty="0">
                <a:effectLst/>
              </a:rPr>
            </a:br>
            <a:endParaRPr lang="en-IN" sz="1400" dirty="0"/>
          </a:p>
        </p:txBody>
      </p:sp>
    </p:spTree>
    <p:extLst>
      <p:ext uri="{BB962C8B-B14F-4D97-AF65-F5344CB8AC3E}">
        <p14:creationId xmlns:p14="http://schemas.microsoft.com/office/powerpoint/2010/main" val="4068546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7F83D-0CBF-E5AE-90A2-FFDEA7E8DEDB}"/>
            </a:ext>
          </a:extLst>
        </p:cNvPr>
        <p:cNvGrpSpPr/>
        <p:nvPr/>
      </p:nvGrpSpPr>
      <p:grpSpPr>
        <a:xfrm>
          <a:off x="0" y="0"/>
          <a:ext cx="0" cy="0"/>
          <a:chOff x="0" y="0"/>
          <a:chExt cx="0" cy="0"/>
        </a:xfrm>
      </p:grpSpPr>
      <p:sp>
        <p:nvSpPr>
          <p:cNvPr id="33" name="Title 32">
            <a:extLst>
              <a:ext uri="{FF2B5EF4-FFF2-40B4-BE49-F238E27FC236}">
                <a16:creationId xmlns:a16="http://schemas.microsoft.com/office/drawing/2014/main" id="{B1D3E341-F0C4-0260-9202-E66E24A07F3E}"/>
              </a:ext>
            </a:extLst>
          </p:cNvPr>
          <p:cNvSpPr>
            <a:spLocks noGrp="1"/>
          </p:cNvSpPr>
          <p:nvPr>
            <p:ph type="title"/>
          </p:nvPr>
        </p:nvSpPr>
        <p:spPr>
          <a:xfrm>
            <a:off x="5171768" y="155524"/>
            <a:ext cx="7374194" cy="2514917"/>
          </a:xfrm>
        </p:spPr>
        <p:txBody>
          <a:bodyPr/>
          <a:lstStyle/>
          <a:p>
            <a:r>
              <a:rPr lang="en-US" dirty="0"/>
              <a:t>Asks Task Specific questions</a:t>
            </a:r>
          </a:p>
        </p:txBody>
      </p:sp>
      <p:sp>
        <p:nvSpPr>
          <p:cNvPr id="41" name="Text Placeholder 40">
            <a:extLst>
              <a:ext uri="{FF2B5EF4-FFF2-40B4-BE49-F238E27FC236}">
                <a16:creationId xmlns:a16="http://schemas.microsoft.com/office/drawing/2014/main" id="{F7C55B2B-CF94-C6DE-72D4-790457710E11}"/>
              </a:ext>
            </a:extLst>
          </p:cNvPr>
          <p:cNvSpPr>
            <a:spLocks noGrp="1"/>
          </p:cNvSpPr>
          <p:nvPr>
            <p:ph type="body" idx="1"/>
          </p:nvPr>
        </p:nvSpPr>
        <p:spPr>
          <a:xfrm>
            <a:off x="5171768" y="3353345"/>
            <a:ext cx="6322142" cy="2974430"/>
          </a:xfrm>
        </p:spPr>
        <p:txBody>
          <a:bodyPr/>
          <a:lstStyle/>
          <a:p>
            <a:pPr marL="342900" indent="-342900">
              <a:buFont typeface="Arial" panose="020B0604020202020204" pitchFamily="34" charset="0"/>
              <a:buChar char="•"/>
            </a:pPr>
            <a:r>
              <a:rPr lang="en-US" dirty="0">
                <a:latin typeface="+mj-lt"/>
              </a:rPr>
              <a:t>currently, the vehicle itself doesn't perform tasks by itself it takes the help of Humans.</a:t>
            </a:r>
          </a:p>
          <a:p>
            <a:pPr marL="342900" indent="-342900">
              <a:buFont typeface="Arial" panose="020B0604020202020204" pitchFamily="34" charset="0"/>
              <a:buChar char="•"/>
            </a:pPr>
            <a:endParaRPr lang="en-US" dirty="0">
              <a:latin typeface="+mj-lt"/>
            </a:endParaRPr>
          </a:p>
          <a:p>
            <a:pPr marL="342900" indent="-342900">
              <a:buFont typeface="Arial" panose="020B0604020202020204" pitchFamily="34" charset="0"/>
              <a:buChar char="•"/>
            </a:pPr>
            <a:r>
              <a:rPr lang="en-US" dirty="0">
                <a:latin typeface="+mj-lt"/>
              </a:rPr>
              <a:t>The functionality of the vehicle is to Travel, transport and speak. so, every time it is performing tasks if the vehicle can't do it by itself it asks for someone who help it out in performing that task.</a:t>
            </a:r>
            <a:endParaRPr lang="en-IN" dirty="0">
              <a:latin typeface="+mj-lt"/>
            </a:endParaRPr>
          </a:p>
        </p:txBody>
      </p:sp>
      <p:sp>
        <p:nvSpPr>
          <p:cNvPr id="11" name="Slide Number Placeholder 10">
            <a:extLst>
              <a:ext uri="{FF2B5EF4-FFF2-40B4-BE49-F238E27FC236}">
                <a16:creationId xmlns:a16="http://schemas.microsoft.com/office/drawing/2014/main" id="{405FE11D-4453-C4E6-761D-CF63F52887A0}"/>
              </a:ext>
            </a:extLst>
          </p:cNvPr>
          <p:cNvSpPr>
            <a:spLocks noGrp="1"/>
          </p:cNvSpPr>
          <p:nvPr>
            <p:ph type="sldNum" sz="quarter" idx="4294967295"/>
          </p:nvPr>
        </p:nvSpPr>
        <p:spPr>
          <a:xfrm>
            <a:off x="0" y="411163"/>
            <a:ext cx="522288" cy="311150"/>
          </a:xfrm>
        </p:spPr>
        <p:txBody>
          <a:bodyPr/>
          <a:lstStyle/>
          <a:p>
            <a:fld id="{294A09A9-5501-47C1-A89A-A340965A2BE2}" type="slidenum">
              <a:rPr lang="en-US" smtClean="0"/>
              <a:pPr/>
              <a:t>10</a:t>
            </a:fld>
            <a:endParaRPr lang="en-US" dirty="0"/>
          </a:p>
        </p:txBody>
      </p:sp>
      <p:sp>
        <p:nvSpPr>
          <p:cNvPr id="2" name="Footer Placeholder 1">
            <a:extLst>
              <a:ext uri="{FF2B5EF4-FFF2-40B4-BE49-F238E27FC236}">
                <a16:creationId xmlns:a16="http://schemas.microsoft.com/office/drawing/2014/main" id="{75E26590-1FCB-6BEC-BDB7-8C0E286356D2}"/>
              </a:ext>
            </a:extLst>
          </p:cNvPr>
          <p:cNvSpPr>
            <a:spLocks noGrp="1"/>
          </p:cNvSpPr>
          <p:nvPr>
            <p:ph type="ftr" sz="quarter" idx="4294967295"/>
          </p:nvPr>
        </p:nvSpPr>
        <p:spPr>
          <a:xfrm>
            <a:off x="0" y="6191250"/>
            <a:ext cx="2332038" cy="273050"/>
          </a:xfrm>
        </p:spPr>
        <p:txBody>
          <a:bodyPr/>
          <a:lstStyle/>
          <a:p>
            <a:r>
              <a:rPr lang="en-US"/>
              <a:t>Crypto: investing &amp; trading</a:t>
            </a:r>
            <a:endParaRPr lang="en-US" dirty="0"/>
          </a:p>
        </p:txBody>
      </p:sp>
    </p:spTree>
    <p:extLst>
      <p:ext uri="{BB962C8B-B14F-4D97-AF65-F5344CB8AC3E}">
        <p14:creationId xmlns:p14="http://schemas.microsoft.com/office/powerpoint/2010/main" val="421852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43AA8-185C-0ED8-2F05-03777DB00B95}"/>
              </a:ext>
            </a:extLst>
          </p:cNvPr>
          <p:cNvSpPr>
            <a:spLocks noGrp="1"/>
          </p:cNvSpPr>
          <p:nvPr>
            <p:ph type="ctrTitle"/>
          </p:nvPr>
        </p:nvSpPr>
        <p:spPr/>
        <p:txBody>
          <a:bodyPr/>
          <a:lstStyle/>
          <a:p>
            <a:r>
              <a:rPr lang="en-US" dirty="0"/>
              <a:t>Performing complex and lengthy workflows flawlessly.</a:t>
            </a:r>
            <a:endParaRPr lang="en-IN" dirty="0"/>
          </a:p>
        </p:txBody>
      </p:sp>
      <p:sp>
        <p:nvSpPr>
          <p:cNvPr id="3" name="Subtitle 2">
            <a:extLst>
              <a:ext uri="{FF2B5EF4-FFF2-40B4-BE49-F238E27FC236}">
                <a16:creationId xmlns:a16="http://schemas.microsoft.com/office/drawing/2014/main" id="{A1001A4F-B0CE-DD2D-EFF6-B873C2BADFED}"/>
              </a:ext>
            </a:extLst>
          </p:cNvPr>
          <p:cNvSpPr>
            <a:spLocks noGrp="1"/>
          </p:cNvSpPr>
          <p:nvPr>
            <p:ph type="subTitle" idx="1"/>
          </p:nvPr>
        </p:nvSpPr>
        <p:spPr>
          <a:xfrm>
            <a:off x="1769806" y="3803904"/>
            <a:ext cx="9144000" cy="758952"/>
          </a:xfrm>
        </p:spPr>
        <p:txBody>
          <a:bodyPr/>
          <a:lstStyle/>
          <a:p>
            <a:r>
              <a:rPr lang="en-US" dirty="0"/>
              <a:t>Complex? What complex over here? it is just travelling from one place to another place.. you may get dough like this but I want you to imagine some cases</a:t>
            </a:r>
            <a:endParaRPr lang="en-IN" dirty="0"/>
          </a:p>
        </p:txBody>
      </p:sp>
    </p:spTree>
    <p:extLst>
      <p:ext uri="{BB962C8B-B14F-4D97-AF65-F5344CB8AC3E}">
        <p14:creationId xmlns:p14="http://schemas.microsoft.com/office/powerpoint/2010/main" val="56854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40F6-07A1-87A3-C471-B50AE22A2837}"/>
              </a:ext>
            </a:extLst>
          </p:cNvPr>
          <p:cNvSpPr>
            <a:spLocks noGrp="1"/>
          </p:cNvSpPr>
          <p:nvPr>
            <p:ph type="ctrTitle"/>
          </p:nvPr>
        </p:nvSpPr>
        <p:spPr>
          <a:xfrm>
            <a:off x="1046890" y="622775"/>
            <a:ext cx="9921240" cy="1481328"/>
          </a:xfrm>
        </p:spPr>
        <p:txBody>
          <a:bodyPr/>
          <a:lstStyle/>
          <a:p>
            <a:r>
              <a:rPr lang="en-IN" dirty="0"/>
              <a:t>case 1</a:t>
            </a:r>
          </a:p>
        </p:txBody>
      </p:sp>
      <p:sp>
        <p:nvSpPr>
          <p:cNvPr id="3" name="Subtitle 2">
            <a:extLst>
              <a:ext uri="{FF2B5EF4-FFF2-40B4-BE49-F238E27FC236}">
                <a16:creationId xmlns:a16="http://schemas.microsoft.com/office/drawing/2014/main" id="{DA5F5D42-C326-4A51-52DF-A4C456C67AA0}"/>
              </a:ext>
            </a:extLst>
          </p:cNvPr>
          <p:cNvSpPr>
            <a:spLocks noGrp="1"/>
          </p:cNvSpPr>
          <p:nvPr>
            <p:ph type="subTitle" idx="1"/>
          </p:nvPr>
        </p:nvSpPr>
        <p:spPr>
          <a:xfrm>
            <a:off x="2473354" y="2973077"/>
            <a:ext cx="7068312" cy="2483825"/>
          </a:xfrm>
        </p:spPr>
        <p:txBody>
          <a:bodyPr/>
          <a:lstStyle/>
          <a:p>
            <a:r>
              <a:rPr lang="en-US" b="1" dirty="0">
                <a:effectLst>
                  <a:outerShdw blurRad="38100" dist="38100" dir="2700000" algn="tl">
                    <a:srgbClr val="000000">
                      <a:alpha val="43137"/>
                    </a:srgbClr>
                  </a:outerShdw>
                </a:effectLst>
                <a:cs typeface="Aharoni" panose="02010803020104030203" pitchFamily="2" charset="-79"/>
              </a:rPr>
              <a:t>task in task (tasks are dependent). if it needed to complete some task which is part of its original task.</a:t>
            </a:r>
          </a:p>
          <a:p>
            <a:endParaRPr lang="en-US" b="1" dirty="0">
              <a:effectLst>
                <a:outerShdw blurRad="38100" dist="38100" dir="2700000" algn="tl">
                  <a:srgbClr val="000000">
                    <a:alpha val="43137"/>
                  </a:srgbClr>
                </a:outerShdw>
              </a:effectLst>
              <a:cs typeface="Aharoni" panose="02010803020104030203" pitchFamily="2" charset="-79"/>
            </a:endParaRPr>
          </a:p>
          <a:p>
            <a:r>
              <a:rPr lang="en-US" b="1" dirty="0">
                <a:effectLst>
                  <a:outerShdw blurRad="38100" dist="38100" dir="2700000" algn="tl">
                    <a:srgbClr val="000000">
                      <a:alpha val="43137"/>
                    </a:srgbClr>
                  </a:outerShdw>
                </a:effectLst>
                <a:cs typeface="Aharoni" panose="02010803020104030203" pitchFamily="2" charset="-79"/>
              </a:rPr>
              <a:t>For implementation I used the concept of Backtracking</a:t>
            </a:r>
            <a:endParaRPr lang="en-IN" b="1" dirty="0">
              <a:effectLst>
                <a:outerShdw blurRad="38100" dist="38100" dir="2700000" algn="tl">
                  <a:srgbClr val="000000">
                    <a:alpha val="43137"/>
                  </a:srgbClr>
                </a:outerShdw>
              </a:effectLst>
              <a:cs typeface="Aharoni" panose="02010803020104030203" pitchFamily="2" charset="-79"/>
            </a:endParaRPr>
          </a:p>
        </p:txBody>
      </p:sp>
    </p:spTree>
    <p:extLst>
      <p:ext uri="{BB962C8B-B14F-4D97-AF65-F5344CB8AC3E}">
        <p14:creationId xmlns:p14="http://schemas.microsoft.com/office/powerpoint/2010/main" val="145388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96B67-C741-D1FE-85DA-3F1FE18DAB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2323FC-53BB-3869-1219-8E71F99239C8}"/>
              </a:ext>
            </a:extLst>
          </p:cNvPr>
          <p:cNvSpPr>
            <a:spLocks noGrp="1"/>
          </p:cNvSpPr>
          <p:nvPr>
            <p:ph type="ctrTitle"/>
          </p:nvPr>
        </p:nvSpPr>
        <p:spPr>
          <a:xfrm>
            <a:off x="1046890" y="622775"/>
            <a:ext cx="9921240" cy="1481328"/>
          </a:xfrm>
        </p:spPr>
        <p:txBody>
          <a:bodyPr/>
          <a:lstStyle/>
          <a:p>
            <a:r>
              <a:rPr lang="en-IN" dirty="0"/>
              <a:t>case 2</a:t>
            </a:r>
          </a:p>
        </p:txBody>
      </p:sp>
      <p:sp>
        <p:nvSpPr>
          <p:cNvPr id="3" name="Subtitle 2">
            <a:extLst>
              <a:ext uri="{FF2B5EF4-FFF2-40B4-BE49-F238E27FC236}">
                <a16:creationId xmlns:a16="http://schemas.microsoft.com/office/drawing/2014/main" id="{9F583BF0-4CE7-FCD1-15FC-232028C26C5C}"/>
              </a:ext>
            </a:extLst>
          </p:cNvPr>
          <p:cNvSpPr>
            <a:spLocks noGrp="1"/>
          </p:cNvSpPr>
          <p:nvPr>
            <p:ph type="subTitle" idx="1"/>
          </p:nvPr>
        </p:nvSpPr>
        <p:spPr>
          <a:xfrm>
            <a:off x="2473354" y="2599452"/>
            <a:ext cx="7068312" cy="2483825"/>
          </a:xfrm>
        </p:spPr>
        <p:txBody>
          <a:bodyPr/>
          <a:lstStyle/>
          <a:p>
            <a:r>
              <a:rPr lang="en-US" b="1" dirty="0">
                <a:effectLst>
                  <a:outerShdw blurRad="38100" dist="38100" dir="2700000" algn="tl">
                    <a:srgbClr val="000000">
                      <a:alpha val="43137"/>
                    </a:srgbClr>
                  </a:outerShdw>
                </a:effectLst>
                <a:cs typeface="Aharoni" panose="02010803020104030203" pitchFamily="2" charset="-79"/>
              </a:rPr>
              <a:t>Task After Task (tasks are independent): When should Task 2 be completed if it is instructed to start while Task 1 is still in progress?</a:t>
            </a:r>
          </a:p>
          <a:p>
            <a:endParaRPr lang="en-US" b="1" dirty="0">
              <a:effectLst>
                <a:outerShdw blurRad="38100" dist="38100" dir="2700000" algn="tl">
                  <a:srgbClr val="000000">
                    <a:alpha val="43137"/>
                  </a:srgbClr>
                </a:outerShdw>
              </a:effectLst>
              <a:cs typeface="Aharoni" panose="02010803020104030203" pitchFamily="2" charset="-79"/>
            </a:endParaRPr>
          </a:p>
          <a:p>
            <a:r>
              <a:rPr lang="en-US" b="1" dirty="0">
                <a:effectLst>
                  <a:outerShdw blurRad="38100" dist="38100" dir="2700000" algn="tl">
                    <a:srgbClr val="000000">
                      <a:alpha val="43137"/>
                    </a:srgbClr>
                  </a:outerShdw>
                </a:effectLst>
                <a:cs typeface="Aharoni" panose="02010803020104030203" pitchFamily="2" charset="-79"/>
              </a:rPr>
              <a:t>to make this happen I used the concept of </a:t>
            </a:r>
            <a:r>
              <a:rPr lang="en-US" b="1" dirty="0" err="1">
                <a:effectLst>
                  <a:outerShdw blurRad="38100" dist="38100" dir="2700000" algn="tl">
                    <a:srgbClr val="000000">
                      <a:alpha val="43137"/>
                    </a:srgbClr>
                  </a:outerShdw>
                </a:effectLst>
                <a:cs typeface="Aharoni" panose="02010803020104030203" pitchFamily="2" charset="-79"/>
              </a:rPr>
              <a:t>serialisation</a:t>
            </a:r>
            <a:r>
              <a:rPr lang="en-US" b="1" dirty="0">
                <a:effectLst>
                  <a:outerShdw blurRad="38100" dist="38100" dir="2700000" algn="tl">
                    <a:srgbClr val="000000">
                      <a:alpha val="43137"/>
                    </a:srgbClr>
                  </a:outerShdw>
                </a:effectLst>
                <a:cs typeface="Aharoni" panose="02010803020104030203" pitchFamily="2" charset="-79"/>
              </a:rPr>
              <a:t>.</a:t>
            </a:r>
            <a:endParaRPr lang="en-IN" b="1" dirty="0">
              <a:effectLst>
                <a:outerShdw blurRad="38100" dist="38100" dir="2700000" algn="tl">
                  <a:srgbClr val="000000">
                    <a:alpha val="43137"/>
                  </a:srgbClr>
                </a:outerShdw>
              </a:effectLst>
              <a:cs typeface="Aharoni" panose="02010803020104030203" pitchFamily="2" charset="-79"/>
            </a:endParaRPr>
          </a:p>
        </p:txBody>
      </p:sp>
    </p:spTree>
    <p:extLst>
      <p:ext uri="{BB962C8B-B14F-4D97-AF65-F5344CB8AC3E}">
        <p14:creationId xmlns:p14="http://schemas.microsoft.com/office/powerpoint/2010/main" val="3489660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
        <p:nvSpPr>
          <p:cNvPr id="3" name="Text Placeholder 2">
            <a:extLst>
              <a:ext uri="{FF2B5EF4-FFF2-40B4-BE49-F238E27FC236}">
                <a16:creationId xmlns:a16="http://schemas.microsoft.com/office/drawing/2014/main" id="{55519D01-29BE-BE76-41C5-9D58AD8119DC}"/>
              </a:ext>
            </a:extLst>
          </p:cNvPr>
          <p:cNvSpPr>
            <a:spLocks noGrp="1"/>
          </p:cNvSpPr>
          <p:nvPr>
            <p:ph type="body" idx="1"/>
          </p:nvPr>
        </p:nvSpPr>
        <p:spPr>
          <a:xfrm>
            <a:off x="6601968" y="3374136"/>
            <a:ext cx="4709160" cy="1532161"/>
          </a:xfrm>
        </p:spPr>
        <p:txBody>
          <a:bodyPr/>
          <a:lstStyle/>
          <a:p>
            <a:pPr algn="l"/>
            <a:r>
              <a:rPr lang="en-US" sz="1400" dirty="0">
                <a:solidFill>
                  <a:schemeClr val="accent4">
                    <a:lumMod val="75000"/>
                  </a:schemeClr>
                </a:solidFill>
                <a:latin typeface="Maiandra GD" panose="020E0502030308020204" pitchFamily="34" charset="0"/>
                <a:ea typeface="Calibri" panose="020F0502020204030204"/>
                <a:cs typeface="Segoe UI Light" panose="020B0502040204020203" pitchFamily="34" charset="0"/>
                <a:hlinkClick r:id="rId2">
                  <a:extLst>
                    <a:ext uri="{A12FA001-AC4F-418D-AE19-62706E023703}">
                      <ahyp:hlinkClr xmlns:ahyp="http://schemas.microsoft.com/office/drawing/2018/hyperlinkcolor" val="tx"/>
                    </a:ext>
                  </a:extLst>
                </a:hlinkClick>
              </a:rPr>
              <a:t>chinnollakoteshwar@gmail.com</a:t>
            </a:r>
            <a:endParaRPr lang="en-US" sz="1400" dirty="0">
              <a:solidFill>
                <a:schemeClr val="accent4">
                  <a:lumMod val="75000"/>
                </a:schemeClr>
              </a:solidFill>
              <a:latin typeface="Maiandra GD" panose="020E0502030308020204" pitchFamily="34" charset="0"/>
              <a:ea typeface="Calibri" panose="020F0502020204030204"/>
              <a:cs typeface="Segoe UI Light" panose="020B0502040204020203" pitchFamily="34" charset="0"/>
            </a:endParaRPr>
          </a:p>
          <a:p>
            <a:pPr algn="l"/>
            <a:r>
              <a:rPr lang="en-US" sz="1400" dirty="0">
                <a:solidFill>
                  <a:schemeClr val="accent4">
                    <a:lumMod val="75000"/>
                  </a:schemeClr>
                </a:solidFill>
                <a:latin typeface="Maiandra GD" panose="020E0502030308020204" pitchFamily="34" charset="0"/>
                <a:ea typeface="Calibri" panose="020F0502020204030204"/>
                <a:cs typeface="Segoe UI Light" panose="020B0502040204020203" pitchFamily="34" charset="0"/>
                <a:hlinkClick r:id="rId3">
                  <a:extLst>
                    <a:ext uri="{A12FA001-AC4F-418D-AE19-62706E023703}">
                      <ahyp:hlinkClr xmlns:ahyp="http://schemas.microsoft.com/office/drawing/2018/hyperlinkcolor" val="tx"/>
                    </a:ext>
                  </a:extLst>
                </a:hlinkClick>
              </a:rPr>
              <a:t>durgachaithanya21@gmail.com</a:t>
            </a:r>
            <a:endParaRPr lang="en-US" sz="1400" dirty="0">
              <a:solidFill>
                <a:schemeClr val="accent4">
                  <a:lumMod val="75000"/>
                </a:schemeClr>
              </a:solidFill>
              <a:latin typeface="Maiandra GD" panose="020E0502030308020204" pitchFamily="34" charset="0"/>
              <a:ea typeface="Calibri" panose="020F0502020204030204"/>
              <a:cs typeface="Segoe UI Light" panose="020B0502040204020203" pitchFamily="34" charset="0"/>
            </a:endParaRPr>
          </a:p>
          <a:p>
            <a:pPr algn="l"/>
            <a:r>
              <a:rPr lang="en-US" sz="1400" dirty="0">
                <a:solidFill>
                  <a:schemeClr val="accent4">
                    <a:lumMod val="75000"/>
                  </a:schemeClr>
                </a:solidFill>
                <a:latin typeface="Maiandra GD" panose="020E0502030308020204" pitchFamily="34" charset="0"/>
                <a:ea typeface="Calibri" panose="020F0502020204030204"/>
                <a:cs typeface="Segoe UI Light" panose="020B0502040204020203" pitchFamily="34" charset="0"/>
                <a:hlinkClick r:id="rId4">
                  <a:extLst>
                    <a:ext uri="{A12FA001-AC4F-418D-AE19-62706E023703}">
                      <ahyp:hlinkClr xmlns:ahyp="http://schemas.microsoft.com/office/drawing/2018/hyperlinkcolor" val="tx"/>
                    </a:ext>
                  </a:extLst>
                </a:hlinkClick>
              </a:rPr>
              <a:t>ak6303779@gmail.com</a:t>
            </a:r>
            <a:endParaRPr lang="en-US" sz="1400" dirty="0">
              <a:solidFill>
                <a:schemeClr val="accent4">
                  <a:lumMod val="75000"/>
                </a:schemeClr>
              </a:solidFill>
              <a:latin typeface="Maiandra GD" panose="020E0502030308020204" pitchFamily="34" charset="0"/>
              <a:ea typeface="Calibri" panose="020F0502020204030204"/>
              <a:cs typeface="Segoe UI Light" panose="020B0502040204020203" pitchFamily="34" charset="0"/>
            </a:endParaRPr>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fontScale="90000"/>
          </a:bodyPr>
          <a:lstStyle/>
          <a:p>
            <a:r>
              <a:rPr lang="en-US" dirty="0"/>
              <a:t>Functionalities of the Vehicle</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algn="l">
              <a:buFont typeface="+mj-lt"/>
              <a:buAutoNum type="arabicPeriod"/>
            </a:pPr>
            <a:r>
              <a:rPr lang="en-US" b="0" i="0" dirty="0">
                <a:effectLst/>
                <a:latin typeface="-apple-system"/>
              </a:rPr>
              <a:t>Understanding Natural language</a:t>
            </a:r>
          </a:p>
          <a:p>
            <a:pPr algn="l">
              <a:buFont typeface="+mj-lt"/>
              <a:buAutoNum type="arabicPeriod"/>
            </a:pPr>
            <a:r>
              <a:rPr lang="en-US" b="0" i="0" dirty="0">
                <a:effectLst/>
                <a:latin typeface="-apple-system"/>
              </a:rPr>
              <a:t>Transforming things from one place to another</a:t>
            </a:r>
          </a:p>
          <a:p>
            <a:pPr algn="l">
              <a:buFont typeface="+mj-lt"/>
              <a:buAutoNum type="arabicPeriod"/>
            </a:pPr>
            <a:r>
              <a:rPr lang="en-US" b="0" i="0" dirty="0">
                <a:effectLst/>
                <a:latin typeface="-apple-system"/>
              </a:rPr>
              <a:t>Responding to User inputs</a:t>
            </a:r>
          </a:p>
          <a:p>
            <a:pPr algn="l">
              <a:buFont typeface="+mj-lt"/>
              <a:buAutoNum type="arabicPeriod"/>
            </a:pPr>
            <a:r>
              <a:rPr lang="en-US" b="0" i="0" dirty="0">
                <a:effectLst/>
                <a:latin typeface="-apple-system"/>
              </a:rPr>
              <a:t>asks task-specific questions</a:t>
            </a:r>
          </a:p>
          <a:p>
            <a:pPr algn="l">
              <a:buFont typeface="+mj-lt"/>
              <a:buAutoNum type="arabicPeriod"/>
            </a:pPr>
            <a:r>
              <a:rPr lang="en-US" b="0" i="0" dirty="0">
                <a:effectLst/>
                <a:latin typeface="-apple-system"/>
              </a:rPr>
              <a:t>performing complex and lengthy workflows flawlessly</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p:txBody>
          <a:bodyPr/>
          <a:lstStyle/>
          <a:p>
            <a:r>
              <a:rPr lang="en-US" dirty="0">
                <a:solidFill>
                  <a:schemeClr val="bg1">
                    <a:lumMod val="95000"/>
                  </a:schemeClr>
                </a:solidFill>
              </a:rPr>
              <a:t>Understanding Natural language</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p:txBody>
          <a:bodyPr/>
          <a:lstStyle/>
          <a:p>
            <a:r>
              <a:rPr lang="en-US" b="0" i="0" dirty="0">
                <a:solidFill>
                  <a:schemeClr val="bg1">
                    <a:lumMod val="95000"/>
                  </a:schemeClr>
                </a:solidFill>
                <a:effectLst/>
                <a:latin typeface="-apple-system"/>
              </a:rPr>
              <a:t>This is a crucial step in the generation of workflow plans and responses. We use LLMs with tool-calling features to understand the user response accurately and make plans accordingly. We make use of LLM in different ways</a:t>
            </a:r>
            <a:endParaRPr lang="en-US" dirty="0">
              <a:solidFill>
                <a:schemeClr val="bg1">
                  <a:lumMod val="95000"/>
                </a:schemeClr>
              </a:solidFill>
            </a:endParaRP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5752-B359-286B-7D6D-1DE4CDA137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85948D-492E-2EBF-2A42-4EEDAFB09885}"/>
              </a:ext>
            </a:extLst>
          </p:cNvPr>
          <p:cNvSpPr>
            <a:spLocks noGrp="1"/>
          </p:cNvSpPr>
          <p:nvPr>
            <p:ph type="title"/>
          </p:nvPr>
        </p:nvSpPr>
        <p:spPr>
          <a:xfrm>
            <a:off x="1545336" y="611517"/>
            <a:ext cx="8878824" cy="1069848"/>
          </a:xfrm>
        </p:spPr>
        <p:txBody>
          <a:bodyPr/>
          <a:lstStyle/>
          <a:p>
            <a:r>
              <a:rPr lang="en-US" dirty="0"/>
              <a:t>HOW TO GET THERE</a:t>
            </a:r>
          </a:p>
        </p:txBody>
      </p:sp>
      <p:sp>
        <p:nvSpPr>
          <p:cNvPr id="6" name="Slide Number Placeholder 5">
            <a:extLst>
              <a:ext uri="{FF2B5EF4-FFF2-40B4-BE49-F238E27FC236}">
                <a16:creationId xmlns:a16="http://schemas.microsoft.com/office/drawing/2014/main" id="{0973F566-34F3-EDA6-4603-7FDF1B30EBCB}"/>
              </a:ext>
            </a:extLst>
          </p:cNvPr>
          <p:cNvSpPr>
            <a:spLocks noGrp="1"/>
          </p:cNvSpPr>
          <p:nvPr>
            <p:ph type="sldNum" sz="quarter" idx="12"/>
          </p:nvPr>
        </p:nvSpPr>
        <p:spPr/>
        <p:txBody>
          <a:bodyPr/>
          <a:lstStyle/>
          <a:p>
            <a:fld id="{294A09A9-5501-47C1-A89A-A340965A2BE2}" type="slidenum">
              <a:rPr lang="en-US" smtClean="0"/>
              <a:t>4</a:t>
            </a:fld>
            <a:endParaRPr lang="en-US" dirty="0"/>
          </a:p>
        </p:txBody>
      </p:sp>
      <p:sp>
        <p:nvSpPr>
          <p:cNvPr id="3" name="Text Placeholder 2">
            <a:extLst>
              <a:ext uri="{FF2B5EF4-FFF2-40B4-BE49-F238E27FC236}">
                <a16:creationId xmlns:a16="http://schemas.microsoft.com/office/drawing/2014/main" id="{5CD5BE76-B3DC-4587-EB00-01C0357911E4}"/>
              </a:ext>
            </a:extLst>
          </p:cNvPr>
          <p:cNvSpPr>
            <a:spLocks noGrp="1"/>
          </p:cNvSpPr>
          <p:nvPr>
            <p:ph type="body" idx="1"/>
          </p:nvPr>
        </p:nvSpPr>
        <p:spPr>
          <a:xfrm>
            <a:off x="1349379" y="2185416"/>
            <a:ext cx="2327885" cy="493776"/>
          </a:xfrm>
        </p:spPr>
        <p:txBody>
          <a:bodyPr/>
          <a:lstStyle/>
          <a:p>
            <a:r>
              <a:rPr lang="en-US" dirty="0"/>
              <a:t>Tool-calling LLM</a:t>
            </a:r>
          </a:p>
          <a:p>
            <a:endParaRPr lang="en-US" dirty="0"/>
          </a:p>
        </p:txBody>
      </p:sp>
      <p:sp>
        <p:nvSpPr>
          <p:cNvPr id="10" name="Content Placeholder 9">
            <a:extLst>
              <a:ext uri="{FF2B5EF4-FFF2-40B4-BE49-F238E27FC236}">
                <a16:creationId xmlns:a16="http://schemas.microsoft.com/office/drawing/2014/main" id="{E1E44B5E-94F3-B351-DC91-93FF0CB12560}"/>
              </a:ext>
            </a:extLst>
          </p:cNvPr>
          <p:cNvSpPr>
            <a:spLocks noGrp="1"/>
          </p:cNvSpPr>
          <p:nvPr>
            <p:ph sz="half" idx="2"/>
          </p:nvPr>
        </p:nvSpPr>
        <p:spPr>
          <a:xfrm>
            <a:off x="1349379" y="2743200"/>
            <a:ext cx="2180402" cy="2578608"/>
          </a:xfrm>
        </p:spPr>
        <p:txBody>
          <a:bodyPr/>
          <a:lstStyle/>
          <a:p>
            <a:r>
              <a:rPr lang="en-US" dirty="0"/>
              <a:t> Generation of task-specific workflows​</a:t>
            </a:r>
          </a:p>
          <a:p>
            <a:endParaRPr lang="en-US" dirty="0"/>
          </a:p>
          <a:p>
            <a:endParaRPr lang="en-US" dirty="0"/>
          </a:p>
          <a:p>
            <a:endParaRPr lang="en-US" dirty="0"/>
          </a:p>
        </p:txBody>
      </p:sp>
      <p:sp>
        <p:nvSpPr>
          <p:cNvPr id="5" name="Text Placeholder 4">
            <a:extLst>
              <a:ext uri="{FF2B5EF4-FFF2-40B4-BE49-F238E27FC236}">
                <a16:creationId xmlns:a16="http://schemas.microsoft.com/office/drawing/2014/main" id="{A4221BD8-EE11-732A-23E0-7113CC2F69E6}"/>
              </a:ext>
            </a:extLst>
          </p:cNvPr>
          <p:cNvSpPr>
            <a:spLocks noGrp="1"/>
          </p:cNvSpPr>
          <p:nvPr>
            <p:ph type="body" sz="quarter" idx="3"/>
          </p:nvPr>
        </p:nvSpPr>
        <p:spPr>
          <a:xfrm>
            <a:off x="3866291" y="1938528"/>
            <a:ext cx="2550487" cy="493776"/>
          </a:xfrm>
        </p:spPr>
        <p:txBody>
          <a:bodyPr/>
          <a:lstStyle/>
          <a:p>
            <a:r>
              <a:rPr lang="en-US" dirty="0"/>
              <a:t>Input Classification LLM</a:t>
            </a:r>
          </a:p>
        </p:txBody>
      </p:sp>
      <p:sp>
        <p:nvSpPr>
          <p:cNvPr id="11" name="Content Placeholder 10">
            <a:extLst>
              <a:ext uri="{FF2B5EF4-FFF2-40B4-BE49-F238E27FC236}">
                <a16:creationId xmlns:a16="http://schemas.microsoft.com/office/drawing/2014/main" id="{A9C2A707-E836-5EEE-0B9D-9D563BBFC258}"/>
              </a:ext>
            </a:extLst>
          </p:cNvPr>
          <p:cNvSpPr>
            <a:spLocks noGrp="1"/>
          </p:cNvSpPr>
          <p:nvPr>
            <p:ph sz="quarter" idx="4"/>
          </p:nvPr>
        </p:nvSpPr>
        <p:spPr>
          <a:xfrm>
            <a:off x="3866290" y="2803570"/>
            <a:ext cx="2550487" cy="2578608"/>
          </a:xfrm>
        </p:spPr>
        <p:txBody>
          <a:bodyPr/>
          <a:lstStyle/>
          <a:p>
            <a:r>
              <a:rPr lang="en-US" dirty="0"/>
              <a:t>classifying whether the user is asking to perform a Task or the user question refers to a general response like the current position of the vehicle or history of tasks it has performed till now or any functionality related</a:t>
            </a:r>
          </a:p>
          <a:p>
            <a:endParaRPr lang="en-US" dirty="0"/>
          </a:p>
          <a:p>
            <a:endParaRPr lang="en-US" dirty="0"/>
          </a:p>
        </p:txBody>
      </p:sp>
      <p:sp>
        <p:nvSpPr>
          <p:cNvPr id="12" name="Text Placeholder 11">
            <a:extLst>
              <a:ext uri="{FF2B5EF4-FFF2-40B4-BE49-F238E27FC236}">
                <a16:creationId xmlns:a16="http://schemas.microsoft.com/office/drawing/2014/main" id="{B61E4A89-902F-D991-D56F-CEEBD95985F5}"/>
              </a:ext>
            </a:extLst>
          </p:cNvPr>
          <p:cNvSpPr>
            <a:spLocks noGrp="1"/>
          </p:cNvSpPr>
          <p:nvPr>
            <p:ph type="body" sz="quarter" idx="13"/>
          </p:nvPr>
        </p:nvSpPr>
        <p:spPr>
          <a:xfrm>
            <a:off x="6906227" y="2071116"/>
            <a:ext cx="2953512" cy="493776"/>
          </a:xfrm>
        </p:spPr>
        <p:txBody>
          <a:bodyPr/>
          <a:lstStyle/>
          <a:p>
            <a:r>
              <a:rPr lang="en-US" dirty="0"/>
              <a:t>Orchestrator</a:t>
            </a:r>
          </a:p>
        </p:txBody>
      </p:sp>
      <p:sp>
        <p:nvSpPr>
          <p:cNvPr id="13" name="Content Placeholder 12">
            <a:extLst>
              <a:ext uri="{FF2B5EF4-FFF2-40B4-BE49-F238E27FC236}">
                <a16:creationId xmlns:a16="http://schemas.microsoft.com/office/drawing/2014/main" id="{C3BF4029-C68D-C31F-ABA5-82BA0D565549}"/>
              </a:ext>
            </a:extLst>
          </p:cNvPr>
          <p:cNvSpPr>
            <a:spLocks noGrp="1"/>
          </p:cNvSpPr>
          <p:nvPr>
            <p:ph sz="quarter" idx="14"/>
          </p:nvPr>
        </p:nvSpPr>
        <p:spPr>
          <a:xfrm>
            <a:off x="7059168" y="2777515"/>
            <a:ext cx="2450592" cy="2578608"/>
          </a:xfrm>
        </p:spPr>
        <p:txBody>
          <a:bodyPr/>
          <a:lstStyle/>
          <a:p>
            <a:r>
              <a:rPr lang="en-US" dirty="0"/>
              <a:t>making user Input a bit more constructed to make perfect plans</a:t>
            </a:r>
          </a:p>
          <a:p>
            <a:endParaRPr lang="en-US" dirty="0"/>
          </a:p>
        </p:txBody>
      </p:sp>
      <p:sp>
        <p:nvSpPr>
          <p:cNvPr id="7" name="Text Placeholder 2">
            <a:extLst>
              <a:ext uri="{FF2B5EF4-FFF2-40B4-BE49-F238E27FC236}">
                <a16:creationId xmlns:a16="http://schemas.microsoft.com/office/drawing/2014/main" id="{3D3DBBB1-9EB5-AFB0-6D8C-53E8DC328D88}"/>
              </a:ext>
            </a:extLst>
          </p:cNvPr>
          <p:cNvSpPr txBox="1">
            <a:spLocks/>
          </p:cNvSpPr>
          <p:nvPr/>
        </p:nvSpPr>
        <p:spPr>
          <a:xfrm>
            <a:off x="9570768" y="2071116"/>
            <a:ext cx="2327885" cy="493776"/>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Clr>
                <a:schemeClr val="accent6"/>
              </a:buClr>
              <a:buFont typeface="Courier New" panose="02070309020205020404" pitchFamily="49" charset="0"/>
              <a:buNone/>
              <a:defRPr sz="2400" b="1" kern="1200">
                <a:solidFill>
                  <a:schemeClr val="bg1"/>
                </a:solidFill>
                <a:latin typeface="+mj-lt"/>
                <a:ea typeface="+mn-ea"/>
                <a:cs typeface="Segoe UI" panose="020B0502040204020203" pitchFamily="34" charset="0"/>
              </a:defRPr>
            </a:lvl1pPr>
            <a:lvl2pPr marL="457200" indent="0" algn="l" defTabSz="914400" rtl="0" eaLnBrk="1" latinLnBrk="0" hangingPunct="1">
              <a:lnSpc>
                <a:spcPct val="90000"/>
              </a:lnSpc>
              <a:spcBef>
                <a:spcPts val="500"/>
              </a:spcBef>
              <a:buClr>
                <a:schemeClr val="accent6"/>
              </a:buClr>
              <a:buFont typeface="Courier New" panose="02070309020205020404" pitchFamily="49" charset="0"/>
              <a:buNone/>
              <a:defRPr sz="2000" b="1" kern="1200">
                <a:solidFill>
                  <a:schemeClr val="bg1"/>
                </a:solidFill>
                <a:latin typeface="+mn-lt"/>
                <a:ea typeface="+mn-ea"/>
                <a:cs typeface="Segoe UI" panose="020B0502040204020203" pitchFamily="34" charset="0"/>
              </a:defRPr>
            </a:lvl2pPr>
            <a:lvl3pPr marL="914400" indent="0" algn="l" defTabSz="914400" rtl="0" eaLnBrk="1" latinLnBrk="0" hangingPunct="1">
              <a:lnSpc>
                <a:spcPct val="90000"/>
              </a:lnSpc>
              <a:spcBef>
                <a:spcPts val="500"/>
              </a:spcBef>
              <a:buClr>
                <a:schemeClr val="accent6"/>
              </a:buClr>
              <a:buFont typeface="Courier New" panose="02070309020205020404" pitchFamily="49" charset="0"/>
              <a:buNone/>
              <a:defRPr sz="1800" b="1" kern="1200">
                <a:solidFill>
                  <a:schemeClr val="bg1"/>
                </a:solidFill>
                <a:latin typeface="+mn-lt"/>
                <a:ea typeface="+mn-ea"/>
                <a:cs typeface="Segoe UI" panose="020B0502040204020203" pitchFamily="34" charset="0"/>
              </a:defRPr>
            </a:lvl3pPr>
            <a:lvl4pPr marL="13716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4pPr>
            <a:lvl5pPr marL="1828800" indent="0" algn="l" defTabSz="914400" rtl="0" eaLnBrk="1" latinLnBrk="0" hangingPunct="1">
              <a:lnSpc>
                <a:spcPct val="90000"/>
              </a:lnSpc>
              <a:spcBef>
                <a:spcPts val="500"/>
              </a:spcBef>
              <a:buClr>
                <a:schemeClr val="accent6"/>
              </a:buClr>
              <a:buFont typeface="Courier New" panose="02070309020205020404" pitchFamily="49" charset="0"/>
              <a:buNone/>
              <a:defRPr sz="1600" b="1" kern="1200">
                <a:solidFill>
                  <a:schemeClr val="bg1"/>
                </a:solidFill>
                <a:latin typeface="+mn-lt"/>
                <a:ea typeface="+mn-ea"/>
                <a:cs typeface="Segoe UI" panose="020B0502040204020203" pitchFamily="34" charset="0"/>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Responding LLM</a:t>
            </a:r>
          </a:p>
        </p:txBody>
      </p:sp>
      <p:sp>
        <p:nvSpPr>
          <p:cNvPr id="8" name="Content Placeholder 9">
            <a:extLst>
              <a:ext uri="{FF2B5EF4-FFF2-40B4-BE49-F238E27FC236}">
                <a16:creationId xmlns:a16="http://schemas.microsoft.com/office/drawing/2014/main" id="{495E22C6-9095-D887-635F-5A6ECB0DF6FF}"/>
              </a:ext>
            </a:extLst>
          </p:cNvPr>
          <p:cNvSpPr txBox="1">
            <a:spLocks/>
          </p:cNvSpPr>
          <p:nvPr/>
        </p:nvSpPr>
        <p:spPr>
          <a:xfrm>
            <a:off x="9570768" y="2757850"/>
            <a:ext cx="2180402" cy="257860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1pPr>
            <a:lvl2pPr marL="685800" indent="-228600" algn="l" defTabSz="914400" rtl="0" eaLnBrk="1" latinLnBrk="0" hangingPunct="1">
              <a:lnSpc>
                <a:spcPct val="90000"/>
              </a:lnSpc>
              <a:spcBef>
                <a:spcPts val="500"/>
              </a:spcBef>
              <a:buClr>
                <a:schemeClr val="accent6"/>
              </a:buClr>
              <a:buFont typeface="Courier New" panose="02070309020205020404" pitchFamily="49" charset="0"/>
              <a:buChar char="o"/>
              <a:defRPr sz="1600" kern="1200">
                <a:solidFill>
                  <a:schemeClr val="bg1"/>
                </a:solidFill>
                <a:latin typeface="+mn-lt"/>
                <a:ea typeface="+mn-ea"/>
                <a:cs typeface="Segoe UI" panose="020B0502040204020203" pitchFamily="34" charset="0"/>
              </a:defRPr>
            </a:lvl2pPr>
            <a:lvl3pPr marL="1143000" indent="-228600" algn="l" defTabSz="914400" rtl="0" eaLnBrk="1" latinLnBrk="0" hangingPunct="1">
              <a:lnSpc>
                <a:spcPct val="90000"/>
              </a:lnSpc>
              <a:spcBef>
                <a:spcPts val="500"/>
              </a:spcBef>
              <a:buClr>
                <a:schemeClr val="accent6"/>
              </a:buClr>
              <a:buFont typeface="Courier New" panose="02070309020205020404" pitchFamily="49" charset="0"/>
              <a:buChar char="o"/>
              <a:defRPr sz="1400" kern="1200">
                <a:solidFill>
                  <a:schemeClr val="bg1"/>
                </a:solidFill>
                <a:latin typeface="+mn-lt"/>
                <a:ea typeface="+mn-ea"/>
                <a:cs typeface="Segoe UI" panose="020B0502040204020203" pitchFamily="34" charset="0"/>
              </a:defRPr>
            </a:lvl3pPr>
            <a:lvl4pPr marL="16002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4pPr>
            <a:lvl5pPr marL="2057400" indent="-228600" algn="l" defTabSz="914400" rtl="0" eaLnBrk="1" latinLnBrk="0" hangingPunct="1">
              <a:lnSpc>
                <a:spcPct val="90000"/>
              </a:lnSpc>
              <a:spcBef>
                <a:spcPts val="500"/>
              </a:spcBef>
              <a:buClr>
                <a:schemeClr val="accent6"/>
              </a:buClr>
              <a:buFont typeface="Courier New" panose="02070309020205020404" pitchFamily="49" charset="0"/>
              <a:buChar char="o"/>
              <a:defRPr sz="12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  responding to the input message given by user. It doesn't refer to location-specific messages</a:t>
            </a:r>
          </a:p>
          <a:p>
            <a:endParaRPr lang="en-US" dirty="0"/>
          </a:p>
          <a:p>
            <a:endParaRPr lang="en-US" dirty="0"/>
          </a:p>
        </p:txBody>
      </p:sp>
    </p:spTree>
    <p:extLst>
      <p:ext uri="{BB962C8B-B14F-4D97-AF65-F5344CB8AC3E}">
        <p14:creationId xmlns:p14="http://schemas.microsoft.com/office/powerpoint/2010/main" val="412303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845574"/>
            <a:ext cx="9144000" cy="2254242"/>
          </a:xfrm>
        </p:spPr>
        <p:txBody>
          <a:bodyPr/>
          <a:lstStyle/>
          <a:p>
            <a:r>
              <a:rPr lang="en-US" dirty="0"/>
              <a:t>Transferring things from one place to another</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p:txBody>
          <a:bodyPr/>
          <a:lstStyle/>
          <a:p>
            <a:r>
              <a:rPr lang="en-US" dirty="0"/>
              <a:t>Here we use a combination of the A* algorithm and decoder.</a:t>
            </a:r>
          </a:p>
        </p:txBody>
      </p:sp>
    </p:spTree>
    <p:extLst>
      <p:ext uri="{BB962C8B-B14F-4D97-AF65-F5344CB8AC3E}">
        <p14:creationId xmlns:p14="http://schemas.microsoft.com/office/powerpoint/2010/main" val="54847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BDE72-392A-754B-9C5F-744E1D982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CE5326-E7C2-2070-4C15-56CEFD9F68A9}"/>
              </a:ext>
            </a:extLst>
          </p:cNvPr>
          <p:cNvSpPr>
            <a:spLocks noGrp="1"/>
          </p:cNvSpPr>
          <p:nvPr>
            <p:ph type="ctrTitle"/>
          </p:nvPr>
        </p:nvSpPr>
        <p:spPr/>
        <p:txBody>
          <a:bodyPr/>
          <a:lstStyle/>
          <a:p>
            <a:r>
              <a:rPr lang="en-US" dirty="0">
                <a:solidFill>
                  <a:schemeClr val="bg1">
                    <a:lumMod val="95000"/>
                  </a:schemeClr>
                </a:solidFill>
              </a:rPr>
              <a:t>A STAR algorithm</a:t>
            </a:r>
          </a:p>
        </p:txBody>
      </p:sp>
      <p:sp>
        <p:nvSpPr>
          <p:cNvPr id="3" name="Subtitle 2">
            <a:extLst>
              <a:ext uri="{FF2B5EF4-FFF2-40B4-BE49-F238E27FC236}">
                <a16:creationId xmlns:a16="http://schemas.microsoft.com/office/drawing/2014/main" id="{0DAC727C-2C63-E465-8D79-954AB1ACFCBB}"/>
              </a:ext>
            </a:extLst>
          </p:cNvPr>
          <p:cNvSpPr>
            <a:spLocks noGrp="1"/>
          </p:cNvSpPr>
          <p:nvPr>
            <p:ph type="subTitle" idx="1"/>
          </p:nvPr>
        </p:nvSpPr>
        <p:spPr>
          <a:xfrm>
            <a:off x="2228088" y="3685032"/>
            <a:ext cx="7735824" cy="1653884"/>
          </a:xfrm>
        </p:spPr>
        <p:txBody>
          <a:bodyPr/>
          <a:lstStyle/>
          <a:p>
            <a:r>
              <a:rPr lang="en-US" b="0" i="0" dirty="0">
                <a:solidFill>
                  <a:schemeClr val="bg1">
                    <a:lumMod val="95000"/>
                  </a:schemeClr>
                </a:solidFill>
                <a:effectLst/>
                <a:latin typeface="-apple-system"/>
              </a:rPr>
              <a:t>It is a path-finding algorithm. it is highly accurate in finding the shortest path between 2 nodes in graph-based environments. In our case, we consider our image as a graph where obstacles are represented by 1s and free paths are represented by 0. We make use of the A* algorithm to find the shortest path between the nodes given by the user(through LLMs)</a:t>
            </a:r>
            <a:endParaRPr lang="en-US" dirty="0">
              <a:solidFill>
                <a:schemeClr val="bg1">
                  <a:lumMod val="95000"/>
                </a:schemeClr>
              </a:solidFill>
            </a:endParaRPr>
          </a:p>
        </p:txBody>
      </p:sp>
    </p:spTree>
    <p:extLst>
      <p:ext uri="{BB962C8B-B14F-4D97-AF65-F5344CB8AC3E}">
        <p14:creationId xmlns:p14="http://schemas.microsoft.com/office/powerpoint/2010/main" val="336412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C2202-4475-9204-3B53-662668663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6DE45-6D6C-C22F-BDA6-F18A0E58A8AF}"/>
              </a:ext>
            </a:extLst>
          </p:cNvPr>
          <p:cNvSpPr>
            <a:spLocks noGrp="1"/>
          </p:cNvSpPr>
          <p:nvPr>
            <p:ph type="ctrTitle"/>
          </p:nvPr>
        </p:nvSpPr>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DECODER</a:t>
            </a:r>
            <a:endParaRPr lang="en-US" dirty="0"/>
          </a:p>
        </p:txBody>
      </p:sp>
      <p:sp>
        <p:nvSpPr>
          <p:cNvPr id="3" name="Subtitle 2">
            <a:extLst>
              <a:ext uri="{FF2B5EF4-FFF2-40B4-BE49-F238E27FC236}">
                <a16:creationId xmlns:a16="http://schemas.microsoft.com/office/drawing/2014/main" id="{EB916A62-834A-332D-467A-A8CEF9A1800C}"/>
              </a:ext>
            </a:extLst>
          </p:cNvPr>
          <p:cNvSpPr>
            <a:spLocks noGrp="1"/>
          </p:cNvSpPr>
          <p:nvPr>
            <p:ph type="subTitle" idx="1"/>
          </p:nvPr>
        </p:nvSpPr>
        <p:spPr/>
        <p:txBody>
          <a:bodyPr/>
          <a:lstStyle/>
          <a:p>
            <a:r>
              <a:rPr lang="en-US" b="0" i="0" dirty="0">
                <a:solidFill>
                  <a:schemeClr val="bg1">
                    <a:lumMod val="95000"/>
                  </a:schemeClr>
                </a:solidFill>
                <a:effectLst/>
                <a:latin typeface="-apple-system"/>
              </a:rPr>
              <a:t>The decoder is specifically used to make the outputs generated by the A* algorithm in a way that can be instructed to Arduino so that the vehicle follows that specific path accurately without any directionality errors.</a:t>
            </a:r>
            <a:endParaRPr lang="en-US" dirty="0">
              <a:solidFill>
                <a:schemeClr val="bg1">
                  <a:lumMod val="95000"/>
                </a:schemeClr>
              </a:solidFill>
            </a:endParaRPr>
          </a:p>
        </p:txBody>
      </p:sp>
    </p:spTree>
    <p:extLst>
      <p:ext uri="{BB962C8B-B14F-4D97-AF65-F5344CB8AC3E}">
        <p14:creationId xmlns:p14="http://schemas.microsoft.com/office/powerpoint/2010/main" val="36693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BD272-B40C-95FC-5A9F-831D4D094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3724D0-1D6A-F43D-B8C3-CB620B57DC06}"/>
              </a:ext>
            </a:extLst>
          </p:cNvPr>
          <p:cNvSpPr>
            <a:spLocks noGrp="1"/>
          </p:cNvSpPr>
          <p:nvPr>
            <p:ph type="title"/>
          </p:nvPr>
        </p:nvSpPr>
        <p:spPr/>
        <p:txBody>
          <a:bodyPr/>
          <a:lstStyle/>
          <a:p>
            <a:r>
              <a:rPr lang="en-US" dirty="0"/>
              <a:t>Responding to user Inputs</a:t>
            </a:r>
          </a:p>
        </p:txBody>
      </p:sp>
      <p:sp>
        <p:nvSpPr>
          <p:cNvPr id="8" name="Slide Number Placeholder 7">
            <a:extLst>
              <a:ext uri="{FF2B5EF4-FFF2-40B4-BE49-F238E27FC236}">
                <a16:creationId xmlns:a16="http://schemas.microsoft.com/office/drawing/2014/main" id="{576F07B9-DD2E-7B75-28BE-49AC703CF6E1}"/>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3" name="Text Placeholder 2">
            <a:extLst>
              <a:ext uri="{FF2B5EF4-FFF2-40B4-BE49-F238E27FC236}">
                <a16:creationId xmlns:a16="http://schemas.microsoft.com/office/drawing/2014/main" id="{58765D6B-3885-77F5-5CFF-E1EF312B514F}"/>
              </a:ext>
            </a:extLst>
          </p:cNvPr>
          <p:cNvSpPr>
            <a:spLocks noGrp="1"/>
          </p:cNvSpPr>
          <p:nvPr>
            <p:ph type="body" idx="1"/>
          </p:nvPr>
        </p:nvSpPr>
        <p:spPr>
          <a:xfrm>
            <a:off x="1536191" y="2185416"/>
            <a:ext cx="9783449" cy="493776"/>
          </a:xfrm>
        </p:spPr>
        <p:txBody>
          <a:bodyPr/>
          <a:lstStyle/>
          <a:p>
            <a:r>
              <a:rPr lang="en-US" dirty="0">
                <a:solidFill>
                  <a:schemeClr val="accent3">
                    <a:lumMod val="90000"/>
                  </a:schemeClr>
                </a:solidFill>
              </a:rPr>
              <a:t>There are 3 major reasons for implementing this functionality.</a:t>
            </a:r>
          </a:p>
        </p:txBody>
      </p:sp>
      <p:sp>
        <p:nvSpPr>
          <p:cNvPr id="4" name="Content Placeholder 3">
            <a:extLst>
              <a:ext uri="{FF2B5EF4-FFF2-40B4-BE49-F238E27FC236}">
                <a16:creationId xmlns:a16="http://schemas.microsoft.com/office/drawing/2014/main" id="{2EDBD51F-1677-7178-0DD1-77A2577B38F2}"/>
              </a:ext>
            </a:extLst>
          </p:cNvPr>
          <p:cNvSpPr>
            <a:spLocks noGrp="1"/>
          </p:cNvSpPr>
          <p:nvPr>
            <p:ph sz="half" idx="2"/>
          </p:nvPr>
        </p:nvSpPr>
        <p:spPr>
          <a:xfrm>
            <a:off x="1536191" y="3081528"/>
            <a:ext cx="8887969" cy="2578608"/>
          </a:xfrm>
        </p:spPr>
        <p:txBody>
          <a:bodyPr/>
          <a:lstStyle/>
          <a:p>
            <a:pPr algn="l">
              <a:lnSpc>
                <a:spcPct val="150000"/>
              </a:lnSpc>
              <a:buFont typeface="+mj-lt"/>
              <a:buAutoNum type="arabicPeriod"/>
            </a:pPr>
            <a:r>
              <a:rPr lang="en-US" b="0" i="0" dirty="0">
                <a:solidFill>
                  <a:schemeClr val="bg1">
                    <a:lumMod val="95000"/>
                  </a:schemeClr>
                </a:solidFill>
                <a:effectLst>
                  <a:outerShdw blurRad="38100" dist="38100" dir="2700000" algn="tl">
                    <a:srgbClr val="000000">
                      <a:alpha val="43137"/>
                    </a:srgbClr>
                  </a:outerShdw>
                </a:effectLst>
                <a:latin typeface="-apple-system"/>
              </a:rPr>
              <a:t>What if the vehicle is performing another task while the user requests his task?</a:t>
            </a:r>
          </a:p>
          <a:p>
            <a:pPr algn="l">
              <a:lnSpc>
                <a:spcPct val="150000"/>
              </a:lnSpc>
              <a:buFont typeface="+mj-lt"/>
              <a:buAutoNum type="arabicPeriod"/>
            </a:pPr>
            <a:r>
              <a:rPr lang="en-US" b="0" i="0" dirty="0">
                <a:solidFill>
                  <a:schemeClr val="bg1">
                    <a:lumMod val="95000"/>
                  </a:schemeClr>
                </a:solidFill>
                <a:effectLst>
                  <a:outerShdw blurRad="38100" dist="38100" dir="2700000" algn="tl">
                    <a:srgbClr val="000000">
                      <a:alpha val="43137"/>
                    </a:srgbClr>
                  </a:outerShdw>
                </a:effectLst>
                <a:latin typeface="-apple-system"/>
              </a:rPr>
              <a:t>What if there is no such location in the house or industry environment?</a:t>
            </a:r>
          </a:p>
          <a:p>
            <a:pPr algn="l">
              <a:lnSpc>
                <a:spcPct val="150000"/>
              </a:lnSpc>
              <a:buFont typeface="+mj-lt"/>
              <a:buAutoNum type="arabicPeriod"/>
            </a:pPr>
            <a:r>
              <a:rPr lang="en-US" b="0" i="0" dirty="0">
                <a:solidFill>
                  <a:schemeClr val="bg1">
                    <a:lumMod val="95000"/>
                  </a:schemeClr>
                </a:solidFill>
                <a:effectLst>
                  <a:outerShdw blurRad="38100" dist="38100" dir="2700000" algn="tl">
                    <a:srgbClr val="000000">
                      <a:alpha val="43137"/>
                    </a:srgbClr>
                  </a:outerShdw>
                </a:effectLst>
                <a:latin typeface="-apple-system"/>
              </a:rPr>
              <a:t>What if the user wants to clarify things like (where it is currently or the history of tasks it has performed till now or any functionality related) rather then making it to perform the task?</a:t>
            </a:r>
          </a:p>
          <a:p>
            <a:pPr marL="0" indent="0">
              <a:buNone/>
            </a:pPr>
            <a:endParaRPr lang="en-US" dirty="0">
              <a:solidFill>
                <a:schemeClr val="bg1">
                  <a:lumMod val="95000"/>
                </a:schemeClr>
              </a:solidFill>
            </a:endParaRPr>
          </a:p>
        </p:txBody>
      </p:sp>
      <p:sp>
        <p:nvSpPr>
          <p:cNvPr id="7" name="Footer Placeholder 6">
            <a:extLst>
              <a:ext uri="{FF2B5EF4-FFF2-40B4-BE49-F238E27FC236}">
                <a16:creationId xmlns:a16="http://schemas.microsoft.com/office/drawing/2014/main" id="{6F23718A-1907-F179-2E19-9B1EE0C4E130}"/>
              </a:ext>
            </a:extLst>
          </p:cNvPr>
          <p:cNvSpPr>
            <a:spLocks noGrp="1"/>
          </p:cNvSpPr>
          <p:nvPr>
            <p:ph type="ftr" sz="quarter" idx="11"/>
          </p:nvPr>
        </p:nvSpPr>
        <p:spPr/>
        <p:txBody>
          <a:bodyPr/>
          <a:lstStyle/>
          <a:p>
            <a:r>
              <a:rPr lang="en-US"/>
              <a:t>Crypto: investing &amp; trading</a:t>
            </a:r>
            <a:endParaRPr lang="en-US" dirty="0"/>
          </a:p>
        </p:txBody>
      </p:sp>
    </p:spTree>
    <p:extLst>
      <p:ext uri="{BB962C8B-B14F-4D97-AF65-F5344CB8AC3E}">
        <p14:creationId xmlns:p14="http://schemas.microsoft.com/office/powerpoint/2010/main" val="72379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E92BF-92C7-E626-64C5-218D2B5DBD70}"/>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1D4CFE5E-B68E-BFB4-BA1C-3C6442DB8186}"/>
              </a:ext>
              <a:ext uri="{C183D7F6-B498-43B3-948B-1728B52AA6E4}">
                <adec:decorative xmlns:adec="http://schemas.microsoft.com/office/drawing/2017/decorative" val="1"/>
              </a:ext>
            </a:extLst>
          </p:cNvPr>
          <p:cNvGrpSpPr/>
          <p:nvPr/>
        </p:nvGrpSpPr>
        <p:grpSpPr>
          <a:xfrm rot="10800000">
            <a:off x="1497321" y="2736484"/>
            <a:ext cx="1512407" cy="938717"/>
            <a:chOff x="4779792" y="2384561"/>
            <a:chExt cx="3365480" cy="2088878"/>
          </a:xfrm>
          <a:solidFill>
            <a:schemeClr val="accent6">
              <a:alpha val="50231"/>
            </a:schemeClr>
          </a:solidFill>
        </p:grpSpPr>
        <p:sp>
          <p:nvSpPr>
            <p:cNvPr id="5" name="Freeform 4">
              <a:extLst>
                <a:ext uri="{FF2B5EF4-FFF2-40B4-BE49-F238E27FC236}">
                  <a16:creationId xmlns:a16="http://schemas.microsoft.com/office/drawing/2014/main" id="{CA91AA68-0DE1-BC8A-AF03-D99B7E462802}"/>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F839798E-42D5-2B31-B985-0D9E1EE7CCF3}"/>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7" name="Group 6">
            <a:extLst>
              <a:ext uri="{FF2B5EF4-FFF2-40B4-BE49-F238E27FC236}">
                <a16:creationId xmlns:a16="http://schemas.microsoft.com/office/drawing/2014/main" id="{5AE3A641-A923-0148-1EE7-D6B8BEDD409D}"/>
              </a:ext>
              <a:ext uri="{C183D7F6-B498-43B3-948B-1728B52AA6E4}">
                <adec:decorative xmlns:adec="http://schemas.microsoft.com/office/drawing/2017/decorative" val="1"/>
              </a:ext>
            </a:extLst>
          </p:cNvPr>
          <p:cNvGrpSpPr/>
          <p:nvPr/>
        </p:nvGrpSpPr>
        <p:grpSpPr>
          <a:xfrm>
            <a:off x="9199707" y="3205843"/>
            <a:ext cx="1512408" cy="938718"/>
            <a:chOff x="4779792" y="2384561"/>
            <a:chExt cx="3365480" cy="2088878"/>
          </a:xfrm>
          <a:solidFill>
            <a:schemeClr val="accent1">
              <a:alpha val="48174"/>
            </a:schemeClr>
          </a:solidFill>
        </p:grpSpPr>
        <p:sp>
          <p:nvSpPr>
            <p:cNvPr id="8" name="Freeform 1">
              <a:extLst>
                <a:ext uri="{FF2B5EF4-FFF2-40B4-BE49-F238E27FC236}">
                  <a16:creationId xmlns:a16="http://schemas.microsoft.com/office/drawing/2014/main" id="{5D05DDEF-513E-DCFF-EAF6-0A60CD737C98}"/>
                </a:ext>
              </a:extLst>
            </p:cNvPr>
            <p:cNvSpPr/>
            <p:nvPr/>
          </p:nvSpPr>
          <p:spPr>
            <a:xfrm flipH="1">
              <a:off x="6582137"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21">
              <a:extLst>
                <a:ext uri="{FF2B5EF4-FFF2-40B4-BE49-F238E27FC236}">
                  <a16:creationId xmlns:a16="http://schemas.microsoft.com/office/drawing/2014/main" id="{83888E8B-3769-D391-FD95-037264C70644}"/>
                </a:ext>
              </a:extLst>
            </p:cNvPr>
            <p:cNvSpPr/>
            <p:nvPr/>
          </p:nvSpPr>
          <p:spPr>
            <a:xfrm flipH="1">
              <a:off x="4779792" y="2384561"/>
              <a:ext cx="1563135" cy="2088878"/>
            </a:xfrm>
            <a:custGeom>
              <a:avLst/>
              <a:gdLst>
                <a:gd name="connsiteX0" fmla="*/ 520700 w 1041400"/>
                <a:gd name="connsiteY0" fmla="*/ 0 h 1391663"/>
                <a:gd name="connsiteX1" fmla="*/ 0 w 1041400"/>
                <a:gd name="connsiteY1" fmla="*/ 520700 h 1391663"/>
                <a:gd name="connsiteX2" fmla="*/ 601 w 1041400"/>
                <a:gd name="connsiteY2" fmla="*/ 526665 h 1391663"/>
                <a:gd name="connsiteX3" fmla="*/ 0 w 1041400"/>
                <a:gd name="connsiteY3" fmla="*/ 530884 h 1391663"/>
                <a:gd name="connsiteX4" fmla="*/ 839841 w 1041400"/>
                <a:gd name="connsiteY4" fmla="*/ 1391663 h 1391663"/>
                <a:gd name="connsiteX5" fmla="*/ 596988 w 1041400"/>
                <a:gd name="connsiteY5" fmla="*/ 1070463 h 1391663"/>
                <a:gd name="connsiteX6" fmla="*/ 595327 w 1041400"/>
                <a:gd name="connsiteY6" fmla="*/ 1033877 h 1391663"/>
                <a:gd name="connsiteX7" fmla="*/ 625639 w 1041400"/>
                <a:gd name="connsiteY7" fmla="*/ 1030821 h 1391663"/>
                <a:gd name="connsiteX8" fmla="*/ 1041400 w 1041400"/>
                <a:gd name="connsiteY8" fmla="*/ 520700 h 1391663"/>
                <a:gd name="connsiteX9" fmla="*/ 520700 w 1041400"/>
                <a:gd name="connsiteY9" fmla="*/ 0 h 1391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1400" h="1391663">
                  <a:moveTo>
                    <a:pt x="520700" y="0"/>
                  </a:moveTo>
                  <a:cubicBezTo>
                    <a:pt x="233125" y="0"/>
                    <a:pt x="0" y="233125"/>
                    <a:pt x="0" y="520700"/>
                  </a:cubicBezTo>
                  <a:lnTo>
                    <a:pt x="601" y="526665"/>
                  </a:lnTo>
                  <a:lnTo>
                    <a:pt x="0" y="530884"/>
                  </a:lnTo>
                  <a:cubicBezTo>
                    <a:pt x="1270" y="763309"/>
                    <a:pt x="141037" y="1339599"/>
                    <a:pt x="839841" y="1391663"/>
                  </a:cubicBezTo>
                  <a:cubicBezTo>
                    <a:pt x="756282" y="1328754"/>
                    <a:pt x="622088" y="1243235"/>
                    <a:pt x="596988" y="1070463"/>
                  </a:cubicBezTo>
                  <a:lnTo>
                    <a:pt x="595327" y="1033877"/>
                  </a:lnTo>
                  <a:lnTo>
                    <a:pt x="625639" y="1030821"/>
                  </a:lnTo>
                  <a:cubicBezTo>
                    <a:pt x="862914" y="982268"/>
                    <a:pt x="1041400" y="772328"/>
                    <a:pt x="1041400" y="520700"/>
                  </a:cubicBezTo>
                  <a:cubicBezTo>
                    <a:pt x="1041400" y="233125"/>
                    <a:pt x="808275" y="0"/>
                    <a:pt x="5207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CE463C69-038D-6158-46AC-3F6ABB29BCD5}"/>
              </a:ext>
            </a:extLst>
          </p:cNvPr>
          <p:cNvSpPr>
            <a:spLocks noGrp="1"/>
          </p:cNvSpPr>
          <p:nvPr>
            <p:ph type="ctrTitle"/>
          </p:nvPr>
        </p:nvSpPr>
        <p:spPr>
          <a:xfrm>
            <a:off x="1669026" y="2505883"/>
            <a:ext cx="8853948" cy="1846233"/>
          </a:xfrm>
        </p:spPr>
        <p:txBody>
          <a:bodyPr/>
          <a:lstStyle/>
          <a:p>
            <a:r>
              <a:rPr lang="en-US" dirty="0"/>
              <a:t>In every case, question is redirected to Responding LLM..</a:t>
            </a:r>
            <a:br>
              <a:rPr lang="en-US" dirty="0"/>
            </a:br>
            <a:endParaRPr lang="en-US" dirty="0"/>
          </a:p>
        </p:txBody>
      </p:sp>
    </p:spTree>
    <p:extLst>
      <p:ext uri="{BB962C8B-B14F-4D97-AF65-F5344CB8AC3E}">
        <p14:creationId xmlns:p14="http://schemas.microsoft.com/office/powerpoint/2010/main" val="2026050492"/>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71</TotalTime>
  <Words>636</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Aharoni</vt:lpstr>
      <vt:lpstr>-apple-system</vt:lpstr>
      <vt:lpstr>Arial</vt:lpstr>
      <vt:lpstr>Calibri</vt:lpstr>
      <vt:lpstr>Courier New</vt:lpstr>
      <vt:lpstr>Maiandra GD</vt:lpstr>
      <vt:lpstr>Segoe UI Light</vt:lpstr>
      <vt:lpstr>Tw Cen MT</vt:lpstr>
      <vt:lpstr>Office Theme</vt:lpstr>
      <vt:lpstr>PowerPoint Presentation</vt:lpstr>
      <vt:lpstr>Functionalities of the Vehicle</vt:lpstr>
      <vt:lpstr>Understanding Natural language</vt:lpstr>
      <vt:lpstr>HOW TO GET THERE</vt:lpstr>
      <vt:lpstr>Transferring things from one place to another</vt:lpstr>
      <vt:lpstr>A STAR algorithm</vt:lpstr>
      <vt:lpstr>DECODER</vt:lpstr>
      <vt:lpstr>Responding to user Inputs</vt:lpstr>
      <vt:lpstr>In every case, question is redirected to Responding LLM.. </vt:lpstr>
      <vt:lpstr>Asks Task Specific questions</vt:lpstr>
      <vt:lpstr>Performing complex and lengthy workflows flawlessly.</vt:lpstr>
      <vt:lpstr>case 1</vt:lpstr>
      <vt:lpstr>case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D</dc:creator>
  <cp:lastModifiedBy>KOTA THANVI</cp:lastModifiedBy>
  <cp:revision>4</cp:revision>
  <dcterms:created xsi:type="dcterms:W3CDTF">2025-05-17T00:59:59Z</dcterms:created>
  <dcterms:modified xsi:type="dcterms:W3CDTF">2025-06-13T11:28:11Z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