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302" r:id="rId5"/>
    <p:sldId id="258" r:id="rId6"/>
    <p:sldId id="260" r:id="rId7"/>
    <p:sldId id="303" r:id="rId8"/>
    <p:sldId id="304" r:id="rId9"/>
    <p:sldId id="287" r:id="rId10"/>
    <p:sldId id="296" r:id="rId11"/>
    <p:sldId id="297" r:id="rId12"/>
    <p:sldId id="298" r:id="rId13"/>
    <p:sldId id="299" r:id="rId14"/>
    <p:sldId id="295" r:id="rId15"/>
    <p:sldId id="300" r:id="rId16"/>
    <p:sldId id="301" r:id="rId17"/>
    <p:sldId id="294"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3597EA8-E059-4C81-B911-C63EDF454560}"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1" name="Google Shape;8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9" name="Google Shape;329;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9" name="Google Shape;339;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9" name="Google Shape;11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9" name="Google Shape;11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9" name="Google Shape;11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9" name="Google Shape;13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552450" y="2319310"/>
            <a:ext cx="7772400" cy="17493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IN" sz="3600" dirty="0"/>
              <a:t>A Hybrid Approach for Detecting Cyberbullying on Social Media Platform using Deep Learning Algorithms</a:t>
            </a:r>
            <a:endParaRPr sz="3600" dirty="0"/>
          </a:p>
        </p:txBody>
      </p:sp>
      <p:sp>
        <p:nvSpPr>
          <p:cNvPr id="84" name="Google Shape;84;p1"/>
          <p:cNvSpPr txBox="1">
            <a:spLocks noGrp="1"/>
          </p:cNvSpPr>
          <p:nvPr>
            <p:ph type="subTitle" idx="1"/>
          </p:nvPr>
        </p:nvSpPr>
        <p:spPr>
          <a:xfrm>
            <a:off x="4820480" y="4536592"/>
            <a:ext cx="4094920" cy="1749395"/>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00000"/>
              <a:buNone/>
            </a:pPr>
            <a:r>
              <a:rPr lang="en-US" dirty="0"/>
              <a:t>Batch ID:B415</a:t>
            </a:r>
            <a:endParaRPr dirty="0"/>
          </a:p>
          <a:p>
            <a:pPr marL="0" lvl="0" indent="0" algn="ctr" rtl="0">
              <a:lnSpc>
                <a:spcPct val="100000"/>
              </a:lnSpc>
              <a:spcBef>
                <a:spcPts val="0"/>
              </a:spcBef>
              <a:spcAft>
                <a:spcPts val="0"/>
              </a:spcAft>
              <a:buClr>
                <a:srgbClr val="888888"/>
              </a:buClr>
              <a:buSzPct val="100000"/>
              <a:buNone/>
            </a:pPr>
            <a:endParaRPr dirty="0"/>
          </a:p>
          <a:p>
            <a:pPr marL="0" lvl="0" indent="0" algn="ctr" rtl="0">
              <a:lnSpc>
                <a:spcPct val="100000"/>
              </a:lnSpc>
              <a:spcBef>
                <a:spcPts val="590"/>
              </a:spcBef>
              <a:spcAft>
                <a:spcPts val="0"/>
              </a:spcAft>
              <a:buSzPct val="100000"/>
              <a:buNone/>
            </a:pPr>
            <a:r>
              <a:rPr lang="en-US" sz="2900" dirty="0"/>
              <a:t>Gutta </a:t>
            </a:r>
            <a:r>
              <a:rPr lang="en-US" sz="2900" dirty="0" err="1"/>
              <a:t>Koteswararao</a:t>
            </a:r>
            <a:r>
              <a:rPr lang="en-US" sz="2900" dirty="0"/>
              <a:t>, RA1911003010621</a:t>
            </a:r>
            <a:endParaRPr dirty="0"/>
          </a:p>
          <a:p>
            <a:pPr marL="0" lvl="0" indent="0" algn="ctr" rtl="0">
              <a:lnSpc>
                <a:spcPct val="100000"/>
              </a:lnSpc>
              <a:spcBef>
                <a:spcPts val="590"/>
              </a:spcBef>
              <a:spcAft>
                <a:spcPts val="0"/>
              </a:spcAft>
              <a:buSzPct val="100000"/>
              <a:buNone/>
            </a:pPr>
            <a:r>
              <a:rPr lang="en-US" sz="2900" dirty="0" err="1"/>
              <a:t>B.S.K.Bharadwaj</a:t>
            </a:r>
            <a:r>
              <a:rPr lang="en-US" sz="2900" dirty="0"/>
              <a:t>, RA1911033010109</a:t>
            </a:r>
            <a:endParaRPr dirty="0"/>
          </a:p>
        </p:txBody>
      </p:sp>
      <p:pic>
        <p:nvPicPr>
          <p:cNvPr id="85" name="Google Shape;85;p1"/>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86" name="Google Shape;86;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COMPUTING TECHNOLOGIES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 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txBox="1"/>
          <p:nvPr/>
        </p:nvSpPr>
        <p:spPr>
          <a:xfrm>
            <a:off x="304578" y="4697936"/>
            <a:ext cx="532097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Guide: Dr. </a:t>
            </a:r>
            <a:r>
              <a:rPr lang="en-US" sz="2000" b="0" i="0" u="none" strike="noStrike" cap="none" dirty="0" err="1">
                <a:solidFill>
                  <a:srgbClr val="888888"/>
                </a:solidFill>
                <a:latin typeface="Calibri" panose="020F0502020204030204"/>
                <a:ea typeface="Calibri" panose="020F0502020204030204"/>
                <a:cs typeface="Calibri" panose="020F0502020204030204"/>
                <a:sym typeface="Calibri" panose="020F0502020204030204"/>
              </a:rPr>
              <a:t>Vegesna</a:t>
            </a: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 S M </a:t>
            </a:r>
            <a:r>
              <a:rPr lang="en-US" sz="2000" b="0" i="0" u="none" strike="noStrike" cap="none" dirty="0" err="1">
                <a:solidFill>
                  <a:srgbClr val="888888"/>
                </a:solidFill>
                <a:latin typeface="Calibri" panose="020F0502020204030204"/>
                <a:ea typeface="Calibri" panose="020F0502020204030204"/>
                <a:cs typeface="Calibri" panose="020F0502020204030204"/>
                <a:sym typeface="Calibri" panose="020F0502020204030204"/>
              </a:rPr>
              <a:t>Srinivasavarma</a:t>
            </a: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 </a:t>
            </a:r>
            <a:endPar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Research. Asst. Prof., Dept. of </a:t>
            </a:r>
            <a:r>
              <a:rPr lang="en-US" sz="2000" b="0" i="0" u="none" strike="noStrike" cap="none" dirty="0" err="1">
                <a:solidFill>
                  <a:srgbClr val="888888"/>
                </a:solidFill>
                <a:latin typeface="Calibri" panose="020F0502020204030204"/>
                <a:ea typeface="Calibri" panose="020F0502020204030204"/>
                <a:cs typeface="Calibri" panose="020F0502020204030204"/>
                <a:sym typeface="Calibri" panose="020F0502020204030204"/>
              </a:rPr>
              <a:t>CTech</a:t>
            </a:r>
            <a:r>
              <a:rPr lang="en-US" sz="2000" b="0" i="0" u="none" strike="noStrike" cap="none" dirty="0">
                <a:solidFill>
                  <a:srgbClr val="888888"/>
                </a:solidFill>
                <a:latin typeface="Calibri" panose="020F0502020204030204"/>
                <a:ea typeface="Calibri" panose="020F0502020204030204"/>
                <a:cs typeface="Calibri" panose="020F0502020204030204"/>
                <a:sym typeface="Calibri" panose="020F0502020204030204"/>
              </a:rPr>
              <a:t>, SRMIST</a:t>
            </a:r>
            <a:endParaRPr dirty="0"/>
          </a:p>
        </p:txBody>
      </p:sp>
      <p:graphicFrame>
        <p:nvGraphicFramePr>
          <p:cNvPr id="88" name="Google Shape;88;p1"/>
          <p:cNvGraphicFramePr/>
          <p:nvPr/>
        </p:nvGraphicFramePr>
        <p:xfrm>
          <a:off x="0" y="0"/>
          <a:ext cx="1104900" cy="175265"/>
        </p:xfrm>
        <a:graphic>
          <a:graphicData uri="http://schemas.openxmlformats.org/drawingml/2006/table">
            <a:tbl>
              <a:tblPr>
                <a:noFill/>
                <a:tableStyleId>{E3597EA8-E059-4C81-B911-C63EDF454560}</a:tableStyleId>
              </a:tblPr>
              <a:tblGrid>
                <a:gridCol w="1104900"/>
              </a:tblGrid>
              <a:tr h="139700">
                <a:tc>
                  <a:txBody>
                    <a:bodyPr/>
                    <a:lstStyle/>
                    <a:p>
                      <a:pPr marL="0" marR="0" lvl="0" indent="0" algn="ctr" rtl="0">
                        <a:lnSpc>
                          <a:spcPct val="100000"/>
                        </a:lnSpc>
                        <a:spcBef>
                          <a:spcPts val="0"/>
                        </a:spcBef>
                        <a:spcAft>
                          <a:spcPts val="0"/>
                        </a:spcAft>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89" name="Google Shape;89;p1"/>
          <p:cNvGraphicFramePr/>
          <p:nvPr/>
        </p:nvGraphicFramePr>
        <p:xfrm>
          <a:off x="0" y="0"/>
          <a:ext cx="1104900" cy="175265"/>
        </p:xfrm>
        <a:graphic>
          <a:graphicData uri="http://schemas.openxmlformats.org/drawingml/2006/table">
            <a:tbl>
              <a:tblPr>
                <a:noFill/>
                <a:tableStyleId>{E3597EA8-E059-4C81-B911-C63EDF454560}</a:tableStyleId>
              </a:tblPr>
              <a:tblGrid>
                <a:gridCol w="1104900"/>
              </a:tblGrid>
              <a:tr h="139700">
                <a:tc>
                  <a:txBody>
                    <a:bodyPr/>
                    <a:lstStyle/>
                    <a:p>
                      <a:pPr marL="0" marR="0" lvl="0" indent="0" algn="ctr" rtl="0">
                        <a:lnSpc>
                          <a:spcPct val="100000"/>
                        </a:lnSpc>
                        <a:spcBef>
                          <a:spcPts val="0"/>
                        </a:spcBef>
                        <a:spcAft>
                          <a:spcPts val="0"/>
                        </a:spcAft>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90" name="Google Shape;90;p1"/>
          <p:cNvGraphicFramePr/>
          <p:nvPr/>
        </p:nvGraphicFramePr>
        <p:xfrm>
          <a:off x="0" y="0"/>
          <a:ext cx="1104900" cy="175265"/>
        </p:xfrm>
        <a:graphic>
          <a:graphicData uri="http://schemas.openxmlformats.org/drawingml/2006/table">
            <a:tbl>
              <a:tblPr>
                <a:noFill/>
                <a:tableStyleId>{E3597EA8-E059-4C81-B911-C63EDF454560}</a:tableStyleId>
              </a:tblPr>
              <a:tblGrid>
                <a:gridCol w="1104900"/>
              </a:tblGrid>
              <a:tr h="139700">
                <a:tc>
                  <a:txBody>
                    <a:bodyPr/>
                    <a:lstStyle/>
                    <a:p>
                      <a:pPr marL="0" marR="0" lvl="0" indent="0" algn="ctr" rtl="0">
                        <a:lnSpc>
                          <a:spcPct val="100000"/>
                        </a:lnSpc>
                        <a:spcBef>
                          <a:spcPts val="0"/>
                        </a:spcBef>
                        <a:spcAft>
                          <a:spcPts val="0"/>
                        </a:spcAft>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Survey</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  </a:t>
            </a: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 name="Table 3"/>
          <p:cNvGraphicFramePr>
            <a:graphicFrameLocks noGrp="1"/>
          </p:cNvGraphicFramePr>
          <p:nvPr/>
        </p:nvGraphicFramePr>
        <p:xfrm>
          <a:off x="457200" y="1396999"/>
          <a:ext cx="8229600" cy="4297680"/>
        </p:xfrm>
        <a:graphic>
          <a:graphicData uri="http://schemas.openxmlformats.org/drawingml/2006/table">
            <a:tbl>
              <a:tblPr firstRow="1" bandRow="1">
                <a:tableStyleId>{E3597EA8-E059-4C81-B911-C63EDF454560}</a:tableStyleId>
              </a:tblPr>
              <a:tblGrid>
                <a:gridCol w="924339"/>
                <a:gridCol w="1540565"/>
                <a:gridCol w="1470992"/>
                <a:gridCol w="1550504"/>
                <a:gridCol w="1371600"/>
                <a:gridCol w="1371600"/>
              </a:tblGrid>
              <a:tr h="670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Serial Number</a:t>
                      </a:r>
                      <a:endParaRPr lang="en-IN" dirty="0"/>
                    </a:p>
                    <a:p>
                      <a:endParaRPr lang="en-IN" dirty="0"/>
                    </a:p>
                  </a:txBody>
                  <a:tcPr/>
                </a:tc>
                <a:tc>
                  <a:txBody>
                    <a:bodyPr/>
                    <a:lstStyle/>
                    <a:p>
                      <a:r>
                        <a:rPr lang="en-IN" sz="1400" dirty="0"/>
                        <a:t>Title</a:t>
                      </a:r>
                      <a:endParaRPr lang="en-IN" dirty="0"/>
                    </a:p>
                  </a:txBody>
                  <a:tcPr/>
                </a:tc>
                <a:tc>
                  <a:txBody>
                    <a:bodyPr/>
                    <a:lstStyle/>
                    <a:p>
                      <a:r>
                        <a:rPr lang="en-IN" sz="1400"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Year of Publication</a:t>
                      </a:r>
                      <a:endParaRPr lang="en-IN" dirty="0"/>
                    </a:p>
                    <a:p>
                      <a:endParaRPr lang="en-IN" dirty="0"/>
                    </a:p>
                  </a:txBody>
                  <a:tcPr/>
                </a:tc>
                <a:tc>
                  <a:txBody>
                    <a:bodyPr/>
                    <a:lstStyle/>
                    <a:p>
                      <a:r>
                        <a:rPr lang="en-IN" sz="1400" dirty="0"/>
                        <a:t>Methodology</a:t>
                      </a:r>
                      <a:endParaRPr lang="en-IN" dirty="0"/>
                    </a:p>
                  </a:txBody>
                  <a:tcPr/>
                </a:tc>
                <a:tc>
                  <a:txBody>
                    <a:bodyPr/>
                    <a:lstStyle/>
                    <a:p>
                      <a:r>
                        <a:rPr lang="en-IN" sz="1400" dirty="0"/>
                        <a:t>Conclusion</a:t>
                      </a:r>
                      <a:endParaRPr lang="en-IN" dirty="0"/>
                    </a:p>
                  </a:txBody>
                  <a:tcPr/>
                </a:tc>
              </a:tr>
              <a:tr h="3433494">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Cyberbullying Detection using Pre-Trained BERT Model</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tc>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Jaideep Yadav,</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Devesh Kumar,</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Dheeraj Chauhan</a:t>
                      </a:r>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2020- International Conference on Electronics and Sustainable Communication Systems(ICESC)</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 new Approach is proposed to cyberbullying detection using pre-trained BERT model with a single linear neural network layer on top as classifier</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In this approach of using pre-trained BERT model which is based on the complex and novel deep neural network using single linear </a:t>
                      </a:r>
                      <a:r>
                        <a:rPr lang="en-IN" sz="1400" dirty="0" err="1">
                          <a:latin typeface="Calibri" panose="020F0502020204030204" pitchFamily="34" charset="0"/>
                          <a:ea typeface="Calibri" panose="020F0502020204030204" pitchFamily="34" charset="0"/>
                          <a:cs typeface="Calibri" panose="020F0502020204030204" pitchFamily="34" charset="0"/>
                        </a:rPr>
                        <a:t>linear</a:t>
                      </a:r>
                      <a:r>
                        <a:rPr lang="en-IN" sz="1400" dirty="0">
                          <a:latin typeface="Calibri" panose="020F0502020204030204" pitchFamily="34" charset="0"/>
                          <a:ea typeface="Calibri" panose="020F0502020204030204" pitchFamily="34" charset="0"/>
                          <a:cs typeface="Calibri" panose="020F0502020204030204" pitchFamily="34" charset="0"/>
                        </a:rPr>
                        <a:t> layer of neural network gives better and stable results compared to CNN.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Survey</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  </a:t>
            </a: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 name="Table 3"/>
          <p:cNvGraphicFramePr>
            <a:graphicFrameLocks noGrp="1"/>
          </p:cNvGraphicFramePr>
          <p:nvPr/>
        </p:nvGraphicFramePr>
        <p:xfrm>
          <a:off x="457200" y="1396999"/>
          <a:ext cx="8229600" cy="4297680"/>
        </p:xfrm>
        <a:graphic>
          <a:graphicData uri="http://schemas.openxmlformats.org/drawingml/2006/table">
            <a:tbl>
              <a:tblPr firstRow="1" bandRow="1">
                <a:tableStyleId>{E3597EA8-E059-4C81-B911-C63EDF454560}</a:tableStyleId>
              </a:tblPr>
              <a:tblGrid>
                <a:gridCol w="884583"/>
                <a:gridCol w="1411356"/>
                <a:gridCol w="1520687"/>
                <a:gridCol w="1520687"/>
                <a:gridCol w="1520687"/>
                <a:gridCol w="1371600"/>
              </a:tblGrid>
              <a:tr h="670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Serial Number</a:t>
                      </a:r>
                      <a:endParaRPr lang="en-IN" dirty="0"/>
                    </a:p>
                    <a:p>
                      <a:endParaRPr lang="en-IN" dirty="0"/>
                    </a:p>
                  </a:txBody>
                  <a:tcPr/>
                </a:tc>
                <a:tc>
                  <a:txBody>
                    <a:bodyPr/>
                    <a:lstStyle/>
                    <a:p>
                      <a:r>
                        <a:rPr lang="en-IN" sz="1400" dirty="0"/>
                        <a:t>Title</a:t>
                      </a:r>
                      <a:endParaRPr lang="en-IN" dirty="0"/>
                    </a:p>
                  </a:txBody>
                  <a:tcPr/>
                </a:tc>
                <a:tc>
                  <a:txBody>
                    <a:bodyPr/>
                    <a:lstStyle/>
                    <a:p>
                      <a:r>
                        <a:rPr lang="en-IN" sz="1400"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Year of Publication</a:t>
                      </a:r>
                      <a:endParaRPr lang="en-IN" dirty="0"/>
                    </a:p>
                    <a:p>
                      <a:endParaRPr lang="en-IN" dirty="0"/>
                    </a:p>
                  </a:txBody>
                  <a:tcPr/>
                </a:tc>
                <a:tc>
                  <a:txBody>
                    <a:bodyPr/>
                    <a:lstStyle/>
                    <a:p>
                      <a:r>
                        <a:rPr lang="en-IN" sz="1400" dirty="0"/>
                        <a:t>Methodology</a:t>
                      </a:r>
                      <a:endParaRPr lang="en-IN" dirty="0"/>
                    </a:p>
                  </a:txBody>
                  <a:tcPr/>
                </a:tc>
                <a:tc>
                  <a:txBody>
                    <a:bodyPr/>
                    <a:lstStyle/>
                    <a:p>
                      <a:r>
                        <a:rPr lang="en-IN" sz="1400" dirty="0"/>
                        <a:t>Conclusion</a:t>
                      </a:r>
                      <a:endParaRPr lang="en-IN" dirty="0"/>
                    </a:p>
                  </a:txBody>
                  <a:tcPr/>
                </a:tc>
              </a:tr>
              <a:tr h="3433494">
                <a:tc>
                  <a:txBody>
                    <a:bodyPr/>
                    <a:lstStyle/>
                    <a:p>
                      <a:r>
                        <a:rPr lang="en-IN" sz="1400" dirty="0"/>
                        <a:t>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Cyberbullying Detection using Recursive </a:t>
                      </a:r>
                      <a:r>
                        <a:rPr lang="en-US" sz="1400" b="0" i="0" u="none" strike="noStrike" cap="none" dirty="0" err="1">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Neral</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 Network through offline Repository</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tc>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Nidhi Chandra, Sunil Kumar Khatri, </a:t>
                      </a:r>
                      <a:r>
                        <a:rPr lang="en-IN" sz="1400" b="1" dirty="0" err="1">
                          <a:latin typeface="Calibri" panose="020F0502020204030204" pitchFamily="34" charset="0"/>
                          <a:ea typeface="Calibri" panose="020F0502020204030204" pitchFamily="34" charset="0"/>
                          <a:cs typeface="Calibri" panose="020F0502020204030204" pitchFamily="34" charset="0"/>
                        </a:rPr>
                        <a:t>Subhranil</a:t>
                      </a: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err="1">
                          <a:latin typeface="Calibri" panose="020F0502020204030204" pitchFamily="34" charset="0"/>
                          <a:ea typeface="Calibri" panose="020F0502020204030204" pitchFamily="34" charset="0"/>
                          <a:cs typeface="Calibri" panose="020F0502020204030204" pitchFamily="34" charset="0"/>
                        </a:rPr>
                        <a:t>Som</a:t>
                      </a:r>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2018- 7</a:t>
                      </a:r>
                      <a:r>
                        <a:rPr lang="en-IN" sz="1400" baseline="30000" dirty="0">
                          <a:latin typeface="Calibri" panose="020F0502020204030204" pitchFamily="34" charset="0"/>
                          <a:ea typeface="Calibri" panose="020F0502020204030204" pitchFamily="34" charset="0"/>
                          <a:cs typeface="Calibri" panose="020F0502020204030204" pitchFamily="34" charset="0"/>
                        </a:rPr>
                        <a:t>th</a:t>
                      </a:r>
                      <a:r>
                        <a:rPr lang="en-IN" sz="1400" dirty="0">
                          <a:latin typeface="Calibri" panose="020F0502020204030204" pitchFamily="34" charset="0"/>
                          <a:ea typeface="Calibri" panose="020F0502020204030204" pitchFamily="34" charset="0"/>
                          <a:cs typeface="Calibri" panose="020F0502020204030204" pitchFamily="34" charset="0"/>
                        </a:rPr>
                        <a:t> International Conference on Reliability, Infocom Technologies and Optimization (ICRITO)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This paper proposed a prediction method of the user behaviour on his posts on social networking sites specifically twitter </a:t>
                      </a:r>
                      <a:r>
                        <a:rPr lang="en-IN" sz="1400" dirty="0" err="1">
                          <a:latin typeface="Calibri" panose="020F0502020204030204" pitchFamily="34" charset="0"/>
                          <a:ea typeface="Calibri" panose="020F0502020204030204" pitchFamily="34" charset="0"/>
                          <a:cs typeface="Calibri" panose="020F0502020204030204" pitchFamily="34" charset="0"/>
                        </a:rPr>
                        <a:t>tensorflow</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apis</a:t>
                      </a:r>
                      <a:r>
                        <a:rPr lang="en-IN" sz="1400" dirty="0">
                          <a:latin typeface="Calibri" panose="020F0502020204030204" pitchFamily="34" charset="0"/>
                          <a:ea typeface="Calibri" panose="020F0502020204030204" pitchFamily="34" charset="0"/>
                          <a:cs typeface="Calibri" panose="020F0502020204030204" pitchFamily="34" charset="0"/>
                        </a:rPr>
                        <a:t> have been used to predict </a:t>
                      </a:r>
                      <a:r>
                        <a:rPr lang="en-IN" sz="1400" dirty="0" err="1">
                          <a:latin typeface="Calibri" panose="020F0502020204030204" pitchFamily="34" charset="0"/>
                          <a:ea typeface="Calibri" panose="020F0502020204030204" pitchFamily="34" charset="0"/>
                          <a:cs typeface="Calibri" panose="020F0502020204030204" pitchFamily="34" charset="0"/>
                        </a:rPr>
                        <a:t>analysis.NLP</a:t>
                      </a:r>
                      <a:r>
                        <a:rPr lang="en-IN" sz="1400" dirty="0">
                          <a:latin typeface="Calibri" panose="020F0502020204030204" pitchFamily="34" charset="0"/>
                          <a:ea typeface="Calibri" panose="020F0502020204030204" pitchFamily="34" charset="0"/>
                          <a:cs typeface="Calibri" panose="020F0502020204030204" pitchFamily="34" charset="0"/>
                        </a:rPr>
                        <a:t> is applied to break text and CNN for classifying images.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This experiment presents classifying cyberbullying and cyber trolling. </a:t>
                      </a:r>
                      <a:r>
                        <a:rPr lang="en-IN" sz="1400" dirty="0" err="1">
                          <a:latin typeface="Calibri" panose="020F0502020204030204" pitchFamily="34" charset="0"/>
                          <a:ea typeface="Calibri" panose="020F0502020204030204" pitchFamily="34" charset="0"/>
                          <a:cs typeface="Calibri" panose="020F0502020204030204" pitchFamily="34" charset="0"/>
                        </a:rPr>
                        <a:t>Tensorflow</a:t>
                      </a:r>
                      <a:r>
                        <a:rPr lang="en-IN" sz="1400" dirty="0">
                          <a:latin typeface="Calibri" panose="020F0502020204030204" pitchFamily="34" charset="0"/>
                          <a:ea typeface="Calibri" panose="020F0502020204030204" pitchFamily="34" charset="0"/>
                          <a:cs typeface="Calibri" panose="020F0502020204030204" pitchFamily="34" charset="0"/>
                        </a:rPr>
                        <a:t> contribution library is used to generate the prediction from data set. And converted training and test set into </a:t>
                      </a:r>
                      <a:r>
                        <a:rPr lang="en-IN" sz="1400" dirty="0" err="1">
                          <a:latin typeface="Calibri" panose="020F0502020204030204" pitchFamily="34" charset="0"/>
                          <a:ea typeface="Calibri" panose="020F0502020204030204" pitchFamily="34" charset="0"/>
                          <a:cs typeface="Calibri" panose="020F0502020204030204" pitchFamily="34" charset="0"/>
                        </a:rPr>
                        <a:t>Numpy</a:t>
                      </a:r>
                      <a:r>
                        <a:rPr lang="en-IN" sz="1400" dirty="0">
                          <a:latin typeface="Calibri" panose="020F0502020204030204" pitchFamily="34" charset="0"/>
                          <a:ea typeface="Calibri" panose="020F0502020204030204" pitchFamily="34" charset="0"/>
                          <a:cs typeface="Calibri" panose="020F0502020204030204" pitchFamily="34" charset="0"/>
                        </a:rPr>
                        <a:t> array.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981987" y="316995"/>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Proposed Architecture</a:t>
            </a: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dirty="0"/>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2574235" y="1799852"/>
            <a:ext cx="4214192" cy="4154831"/>
          </a:xfrm>
          <a:prstGeom prst="rect">
            <a:avLst/>
          </a:prstGeom>
        </p:spPr>
      </p:pic>
      <p:pic>
        <p:nvPicPr>
          <p:cNvPr id="143" name="Google Shape;143;p21"/>
          <p:cNvPicPr preferRelativeResize="0"/>
          <p:nvPr/>
        </p:nvPicPr>
        <p:blipFill rotWithShape="1">
          <a:blip r:embed="rId2"/>
          <a:srcRect/>
          <a:stretch>
            <a:fillRect/>
          </a:stretch>
        </p:blipFill>
        <p:spPr>
          <a:xfrm>
            <a:off x="228600" y="553353"/>
            <a:ext cx="2237740" cy="755015"/>
          </a:xfrm>
          <a:prstGeom prst="rect">
            <a:avLst/>
          </a:prstGeom>
          <a:noFill/>
          <a:ln>
            <a:noFill/>
          </a:ln>
        </p:spPr>
      </p:pic>
      <p:sp>
        <p:nvSpPr>
          <p:cNvPr id="5" name="TextBox 4"/>
          <p:cNvSpPr txBox="1"/>
          <p:nvPr/>
        </p:nvSpPr>
        <p:spPr>
          <a:xfrm>
            <a:off x="3710278" y="5954683"/>
            <a:ext cx="1736365" cy="369332"/>
          </a:xfrm>
          <a:prstGeom prst="rect">
            <a:avLst/>
          </a:prstGeom>
          <a:noFill/>
        </p:spPr>
        <p:txBody>
          <a:bodyPr wrap="square" rtlCol="0">
            <a:spAutoFit/>
          </a:bodyPr>
          <a:lstStyle/>
          <a:p>
            <a:r>
              <a:rPr lang="en-IN" dirty="0"/>
              <a:t>1.1 Architecture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Proposed Modules</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00000"/>
              </a:lnSpc>
              <a:spcBef>
                <a:spcPts val="0"/>
              </a:spcBef>
              <a:spcAft>
                <a:spcPts val="0"/>
              </a:spcAft>
              <a:buClr>
                <a:schemeClr val="dk1"/>
              </a:buClr>
              <a:buSzPts val="3200"/>
              <a:buNone/>
            </a:pP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Random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Forest</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commonly used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machine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learning</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algorithm</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that</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combines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outputs </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multiple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decision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trees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produce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single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result.</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ease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of</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use</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flexibility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are driving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its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adoption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can handle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both</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classification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regression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problems.</a:t>
            </a:r>
            <a:endPar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0"/>
              </a:spcAft>
              <a:buClr>
                <a:schemeClr val="dk1"/>
              </a:buClr>
              <a:buSzPts val="3200"/>
              <a:buNone/>
            </a:pPr>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0"/>
              </a:spcAft>
              <a:buClr>
                <a:schemeClr val="dk1"/>
              </a:buClr>
              <a:buSzPts val="3200"/>
              <a:buNone/>
            </a:pP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SVM is one of the most popular supervised learning algorithms used for both classification and regression problems.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a:t>
            </a: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 is mainly used for machine learning classification problems. It </a:t>
            </a:r>
            <a:r>
              <a:rPr lang="en-US" sz="2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creates the decision boundary that can segregate n-dimensional space into classes so that we can easily put the new data point in the correct category.</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Proposed Modules</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3200"/>
              <a:buNone/>
            </a:pPr>
            <a:r>
              <a:rPr lang="en-US" sz="2400" dirty="0">
                <a:solidFill>
                  <a:srgbClr val="161616"/>
                </a:solidFill>
                <a:latin typeface="Calibri" panose="020F0502020204030204" pitchFamily="34" charset="0"/>
                <a:ea typeface="Calibri" panose="020F0502020204030204" pitchFamily="34" charset="0"/>
                <a:cs typeface="Calibri" panose="020F0502020204030204" pitchFamily="34" charset="0"/>
              </a:rPr>
              <a:t>R</a:t>
            </a:r>
            <a:r>
              <a:rPr lang="en-US" sz="24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ecurrent neural network (RNN) is a type of artificial neural network which uses sequential data or time series data. This deep learning algorithm are commonly used for ordinal or temporal problems, such as language translation, Natural Language Processing (NLP), speech recognition.</a:t>
            </a:r>
            <a:endParaRPr lang="en-US" sz="2400" b="0" i="0" dirty="0">
              <a:solidFill>
                <a:srgbClr val="161616"/>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0"/>
              </a:spcAft>
              <a:buClr>
                <a:schemeClr val="dk1"/>
              </a:buClr>
              <a:buSzPts val="3200"/>
              <a:buNone/>
            </a:pPr>
            <a:endParaRPr lang="en-US" sz="2400" dirty="0">
              <a:solidFill>
                <a:srgbClr val="161616"/>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0"/>
              </a:spcAft>
              <a:buClr>
                <a:schemeClr val="dk1"/>
              </a:buClr>
              <a:buSzPts val="3200"/>
              <a:buNone/>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Dolphin Echolocation Algorithm is mimics strategies used by dolphins for their hunting process.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 optimized DEA method is used to reduce the training time for data. </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References    </a:t>
            </a:r>
            <a:endParaRPr lang="en-US"/>
          </a:p>
        </p:txBody>
      </p:sp>
      <p:sp>
        <p:nvSpPr>
          <p:cNvPr id="332" name="Google Shape;332;p30"/>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fontAlgn="base">
              <a:lnSpc>
                <a:spcPct val="115000"/>
              </a:lnSpc>
              <a:buClr>
                <a:srgbClr val="000000"/>
              </a:buClr>
              <a:buSzPts val="1200"/>
              <a:buFont typeface="Times New Roman" panose="02020603050405020304" pitchFamily="18" charset="0"/>
              <a:buAutoNum type="arabicPeriod"/>
            </a:pPr>
            <a:r>
              <a:rPr lang="en-IN" sz="1500" u="none" strike="noStrike" dirty="0" err="1">
                <a:effectLst/>
                <a:uFill>
                  <a:solidFill>
                    <a:srgbClr val="000000"/>
                  </a:solidFill>
                </a:uFill>
                <a:ea typeface="Times New Roman" panose="02020603050405020304" pitchFamily="18" charset="0"/>
              </a:rPr>
              <a:t>Lida</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Ketsbaia</a:t>
            </a:r>
            <a:r>
              <a:rPr lang="en-IN" sz="1500" u="none" strike="noStrike" dirty="0">
                <a:effectLst/>
                <a:uFill>
                  <a:solidFill>
                    <a:srgbClr val="000000"/>
                  </a:solidFill>
                </a:uFill>
                <a:ea typeface="Times New Roman" panose="02020603050405020304" pitchFamily="18" charset="0"/>
              </a:rPr>
              <a:t>, Biju </a:t>
            </a:r>
            <a:r>
              <a:rPr lang="en-IN" sz="1500" u="none" strike="noStrike" dirty="0" err="1">
                <a:effectLst/>
                <a:uFill>
                  <a:solidFill>
                    <a:srgbClr val="000000"/>
                  </a:solidFill>
                </a:uFill>
                <a:ea typeface="Times New Roman" panose="02020603050405020304" pitchFamily="18" charset="0"/>
              </a:rPr>
              <a:t>Issac</a:t>
            </a:r>
            <a:r>
              <a:rPr lang="en-IN" sz="1500" u="none" strike="noStrike" dirty="0">
                <a:effectLst/>
                <a:uFill>
                  <a:solidFill>
                    <a:srgbClr val="000000"/>
                  </a:solidFill>
                </a:uFill>
                <a:ea typeface="Times New Roman" panose="02020603050405020304" pitchFamily="18" charset="0"/>
              </a:rPr>
              <a:t> and </a:t>
            </a:r>
            <a:r>
              <a:rPr lang="en-IN" sz="1500" u="none" strike="noStrike" dirty="0" err="1">
                <a:effectLst/>
                <a:uFill>
                  <a:solidFill>
                    <a:srgbClr val="000000"/>
                  </a:solidFill>
                </a:uFill>
                <a:ea typeface="Times New Roman" panose="02020603050405020304" pitchFamily="18" charset="0"/>
              </a:rPr>
              <a:t>Xiaomin</a:t>
            </a:r>
            <a:r>
              <a:rPr lang="en-IN" sz="1500" u="none" strike="noStrike" dirty="0">
                <a:effectLst/>
                <a:uFill>
                  <a:solidFill>
                    <a:srgbClr val="000000"/>
                  </a:solidFill>
                </a:uFill>
                <a:ea typeface="Times New Roman" panose="02020603050405020304" pitchFamily="18" charset="0"/>
              </a:rPr>
              <a:t> Chen, </a:t>
            </a:r>
            <a:r>
              <a:rPr lang="en-US" sz="1500" u="none" strike="noStrike" dirty="0">
                <a:effectLst/>
                <a:uFill>
                  <a:solidFill>
                    <a:srgbClr val="000000"/>
                  </a:solidFill>
                </a:uFill>
                <a:ea typeface="Times New Roman" panose="02020603050405020304" pitchFamily="18" charset="0"/>
              </a:rPr>
              <a:t>“Detection of Hate Tweets using Machine Learning and Deep Learning,” in Proc. of the 19</a:t>
            </a:r>
            <a:r>
              <a:rPr lang="en-US" sz="1500" u="none" strike="noStrike" baseline="30000" dirty="0">
                <a:effectLst/>
                <a:uFill>
                  <a:solidFill>
                    <a:srgbClr val="000000"/>
                  </a:solidFill>
                </a:uFill>
                <a:ea typeface="Times New Roman" panose="02020603050405020304" pitchFamily="18" charset="0"/>
              </a:rPr>
              <a:t>th</a:t>
            </a:r>
            <a:r>
              <a:rPr lang="en-US" sz="1500" u="none" strike="noStrike" dirty="0">
                <a:effectLst/>
                <a:uFill>
                  <a:solidFill>
                    <a:srgbClr val="000000"/>
                  </a:solidFill>
                </a:uFill>
                <a:ea typeface="Times New Roman" panose="02020603050405020304" pitchFamily="18" charset="0"/>
              </a:rPr>
              <a:t> IEEE </a:t>
            </a:r>
            <a:r>
              <a:rPr lang="en-IN" sz="1500" u="none" strike="noStrike" dirty="0">
                <a:effectLst/>
                <a:uFill>
                  <a:solidFill>
                    <a:srgbClr val="000000"/>
                  </a:solidFill>
                </a:uFill>
                <a:ea typeface="Times New Roman" panose="02020603050405020304" pitchFamily="18" charset="0"/>
              </a:rPr>
              <a:t>International conference on Trust, Security and Privacy in Computing and Communications, </a:t>
            </a:r>
            <a:r>
              <a:rPr lang="en-IN" sz="1500" u="none" strike="noStrike" dirty="0">
                <a:solidFill>
                  <a:srgbClr val="333333"/>
                </a:solidFill>
                <a:effectLst/>
                <a:uFill>
                  <a:solidFill>
                    <a:srgbClr val="000000"/>
                  </a:solidFill>
                </a:uFill>
                <a:ea typeface="Times New Roman" panose="02020603050405020304" pitchFamily="18" charset="0"/>
              </a:rPr>
              <a:t>Guangzhou, China</a:t>
            </a:r>
            <a:r>
              <a:rPr lang="en-IN" sz="1500" u="none" strike="noStrike" dirty="0">
                <a:effectLst/>
                <a:uFill>
                  <a:solidFill>
                    <a:srgbClr val="000000"/>
                  </a:solidFill>
                </a:uFill>
                <a:ea typeface="Times New Roman" panose="02020603050405020304" pitchFamily="18" charset="0"/>
              </a:rPr>
              <a:t>, pp. 751-758, 2020.</a:t>
            </a:r>
            <a:endParaRPr lang="en-IN" sz="1500" u="none" strike="noStrike" dirty="0">
              <a:effectLst/>
              <a:uFill>
                <a:solidFill>
                  <a:srgbClr val="000000"/>
                </a:solidFill>
              </a:uFill>
              <a:ea typeface="Times New Roman" panose="02020603050405020304" pitchFamily="18" charset="0"/>
            </a:endParaRPr>
          </a:p>
          <a:p>
            <a:pPr marL="342900" lvl="0" indent="-342900" algn="just" fontAlgn="base">
              <a:lnSpc>
                <a:spcPct val="115000"/>
              </a:lnSpc>
              <a:buClr>
                <a:srgbClr val="000000"/>
              </a:buClr>
              <a:buSzPts val="1200"/>
              <a:buFont typeface="Times New Roman" panose="02020603050405020304" pitchFamily="18" charset="0"/>
              <a:buAutoNum type="arabicPeriod"/>
            </a:pPr>
            <a:r>
              <a:rPr lang="en-IN" sz="1500" u="none" strike="noStrike" dirty="0">
                <a:effectLst/>
                <a:uFill>
                  <a:solidFill>
                    <a:srgbClr val="000000"/>
                  </a:solidFill>
                </a:uFill>
                <a:ea typeface="Times New Roman" panose="02020603050405020304" pitchFamily="18" charset="0"/>
              </a:rPr>
              <a:t>Belal Abdullah </a:t>
            </a:r>
            <a:r>
              <a:rPr lang="en-IN" sz="1500" u="none" strike="noStrike" dirty="0" err="1">
                <a:effectLst/>
                <a:uFill>
                  <a:solidFill>
                    <a:srgbClr val="000000"/>
                  </a:solidFill>
                </a:uFill>
                <a:ea typeface="Times New Roman" panose="02020603050405020304" pitchFamily="18" charset="0"/>
              </a:rPr>
              <a:t>Hezam</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Murshed</a:t>
            </a:r>
            <a:r>
              <a:rPr lang="en-IN" sz="1500" u="none" strike="noStrike" dirty="0">
                <a:effectLst/>
                <a:uFill>
                  <a:solidFill>
                    <a:srgbClr val="000000"/>
                  </a:solidFill>
                </a:uFill>
                <a:ea typeface="Times New Roman" panose="02020603050405020304" pitchFamily="18" charset="0"/>
              </a:rPr>
              <a:t>, Jemal </a:t>
            </a:r>
            <a:r>
              <a:rPr lang="en-IN" sz="1500" u="none" strike="noStrike" dirty="0" err="1">
                <a:effectLst/>
                <a:uFill>
                  <a:solidFill>
                    <a:srgbClr val="000000"/>
                  </a:solidFill>
                </a:uFill>
                <a:ea typeface="Times New Roman" panose="02020603050405020304" pitchFamily="18" charset="0"/>
              </a:rPr>
              <a:t>Abawajy</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Suresha</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Mallappa</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Mufeed</a:t>
            </a:r>
            <a:r>
              <a:rPr lang="en-IN" sz="1500" u="none" strike="noStrike" dirty="0">
                <a:effectLst/>
                <a:uFill>
                  <a:solidFill>
                    <a:srgbClr val="000000"/>
                  </a:solidFill>
                </a:uFill>
                <a:ea typeface="Times New Roman" panose="02020603050405020304" pitchFamily="18" charset="0"/>
              </a:rPr>
              <a:t> Ahmed </a:t>
            </a:r>
            <a:r>
              <a:rPr lang="en-IN" sz="1500" u="none" strike="noStrike" dirty="0" err="1">
                <a:effectLst/>
                <a:uFill>
                  <a:solidFill>
                    <a:srgbClr val="000000"/>
                  </a:solidFill>
                </a:uFill>
                <a:ea typeface="Times New Roman" panose="02020603050405020304" pitchFamily="18" charset="0"/>
              </a:rPr>
              <a:t>Naji</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Saif</a:t>
            </a:r>
            <a:r>
              <a:rPr lang="en-IN" sz="1500" u="none" strike="noStrike" dirty="0">
                <a:effectLst/>
                <a:uFill>
                  <a:solidFill>
                    <a:srgbClr val="000000"/>
                  </a:solidFill>
                </a:uFill>
                <a:ea typeface="Times New Roman" panose="02020603050405020304" pitchFamily="18" charset="0"/>
              </a:rPr>
              <a:t>, and Hasib </a:t>
            </a:r>
            <a:r>
              <a:rPr lang="en-IN" sz="1500" u="none" strike="noStrike" dirty="0" err="1">
                <a:effectLst/>
                <a:uFill>
                  <a:solidFill>
                    <a:srgbClr val="000000"/>
                  </a:solidFill>
                </a:uFill>
                <a:ea typeface="Times New Roman" panose="02020603050405020304" pitchFamily="18" charset="0"/>
              </a:rPr>
              <a:t>Daowd</a:t>
            </a:r>
            <a:r>
              <a:rPr lang="en-IN" sz="1500" u="none" strike="noStrike" dirty="0">
                <a:effectLst/>
                <a:uFill>
                  <a:solidFill>
                    <a:srgbClr val="000000"/>
                  </a:solidFill>
                </a:uFill>
                <a:ea typeface="Times New Roman" panose="02020603050405020304" pitchFamily="18" charset="0"/>
              </a:rPr>
              <a:t> Esmail Al-Ariki, “</a:t>
            </a:r>
            <a:r>
              <a:rPr lang="en-US" sz="1500" u="none" strike="noStrike" dirty="0">
                <a:effectLst/>
                <a:uFill>
                  <a:solidFill>
                    <a:srgbClr val="000000"/>
                  </a:solidFill>
                </a:uFill>
                <a:ea typeface="Times New Roman" panose="02020603050405020304" pitchFamily="18" charset="0"/>
              </a:rPr>
              <a:t>DEA-RNN: A Hybrid Deep Learning Approach for Cyberbullying Detection in Twitter Social Media Platform,</a:t>
            </a:r>
            <a:r>
              <a:rPr lang="en-IN" sz="1500" u="none" strike="noStrike" dirty="0">
                <a:effectLst/>
                <a:uFill>
                  <a:solidFill>
                    <a:srgbClr val="000000"/>
                  </a:solidFill>
                </a:uFill>
                <a:ea typeface="Times New Roman" panose="02020603050405020304" pitchFamily="18" charset="0"/>
              </a:rPr>
              <a:t>” IEEE Access, vol. 10, no. , pp. 25857-25871, 2022.</a:t>
            </a:r>
            <a:endParaRPr lang="en-IN" sz="1500" u="none" strike="noStrike" dirty="0">
              <a:effectLst/>
              <a:uFill>
                <a:solidFill>
                  <a:srgbClr val="000000"/>
                </a:solidFill>
              </a:uFill>
              <a:ea typeface="Times New Roman" panose="02020603050405020304" pitchFamily="18" charset="0"/>
            </a:endParaRPr>
          </a:p>
          <a:p>
            <a:pPr marL="342900" lvl="0" indent="-342900" algn="just" fontAlgn="base">
              <a:lnSpc>
                <a:spcPct val="115000"/>
              </a:lnSpc>
              <a:buClr>
                <a:srgbClr val="000000"/>
              </a:buClr>
              <a:buSzPts val="1200"/>
              <a:buFont typeface="Times New Roman" panose="02020603050405020304" pitchFamily="18" charset="0"/>
              <a:buAutoNum type="arabicPeriod"/>
            </a:pPr>
            <a:r>
              <a:rPr lang="en-IN" sz="1500" u="none" strike="noStrike" dirty="0" err="1">
                <a:effectLst/>
                <a:uFill>
                  <a:solidFill>
                    <a:srgbClr val="000000"/>
                  </a:solidFill>
                </a:uFill>
                <a:ea typeface="Times New Roman" panose="02020603050405020304" pitchFamily="18" charset="0"/>
              </a:rPr>
              <a:t>Monirah</a:t>
            </a:r>
            <a:r>
              <a:rPr lang="en-IN" sz="1500" u="none" strike="noStrike" dirty="0">
                <a:effectLst/>
                <a:uFill>
                  <a:solidFill>
                    <a:srgbClr val="000000"/>
                  </a:solidFill>
                </a:uFill>
                <a:ea typeface="Times New Roman" panose="02020603050405020304" pitchFamily="18" charset="0"/>
              </a:rPr>
              <a:t> A. Al-</a:t>
            </a:r>
            <a:r>
              <a:rPr lang="en-IN" sz="1500" u="none" strike="noStrike" dirty="0" err="1">
                <a:effectLst/>
                <a:uFill>
                  <a:solidFill>
                    <a:srgbClr val="000000"/>
                  </a:solidFill>
                </a:uFill>
                <a:ea typeface="Times New Roman" panose="02020603050405020304" pitchFamily="18" charset="0"/>
              </a:rPr>
              <a:t>Ajlan</a:t>
            </a:r>
            <a:r>
              <a:rPr lang="en-IN" sz="1500" u="none" strike="noStrike" dirty="0">
                <a:effectLst/>
                <a:uFill>
                  <a:solidFill>
                    <a:srgbClr val="000000"/>
                  </a:solidFill>
                </a:uFill>
                <a:ea typeface="Times New Roman" panose="02020603050405020304" pitchFamily="18" charset="0"/>
              </a:rPr>
              <a:t>, and Mourad </a:t>
            </a:r>
            <a:r>
              <a:rPr lang="en-IN" sz="1500" u="none" strike="noStrike" dirty="0" err="1">
                <a:effectLst/>
                <a:uFill>
                  <a:solidFill>
                    <a:srgbClr val="000000"/>
                  </a:solidFill>
                </a:uFill>
                <a:ea typeface="Times New Roman" panose="02020603050405020304" pitchFamily="18" charset="0"/>
              </a:rPr>
              <a:t>Ykhlef</a:t>
            </a:r>
            <a:r>
              <a:rPr lang="en-IN" sz="1500" u="none" strike="noStrike" dirty="0">
                <a:effectLst/>
                <a:uFill>
                  <a:solidFill>
                    <a:srgbClr val="000000"/>
                  </a:solidFill>
                </a:uFill>
                <a:ea typeface="Times New Roman" panose="02020603050405020304" pitchFamily="18" charset="0"/>
              </a:rPr>
              <a:t>, “</a:t>
            </a:r>
            <a:r>
              <a:rPr lang="en-US" sz="1500" u="none" strike="noStrike" dirty="0">
                <a:effectLst/>
                <a:uFill>
                  <a:solidFill>
                    <a:srgbClr val="000000"/>
                  </a:solidFill>
                </a:uFill>
                <a:ea typeface="Times New Roman" panose="02020603050405020304" pitchFamily="18" charset="0"/>
              </a:rPr>
              <a:t>Optimized Twitter Cyberbullying Detection based on Deep Learning,</a:t>
            </a:r>
            <a:r>
              <a:rPr lang="en-IN" sz="1500" u="none" strike="noStrike" dirty="0">
                <a:effectLst/>
                <a:uFill>
                  <a:solidFill>
                    <a:srgbClr val="000000"/>
                  </a:solidFill>
                </a:uFill>
                <a:ea typeface="Times New Roman" panose="02020603050405020304" pitchFamily="18" charset="0"/>
              </a:rPr>
              <a:t>” in Proc. of the 21</a:t>
            </a:r>
            <a:r>
              <a:rPr lang="en-IN" sz="1500" u="none" strike="noStrike" baseline="30000" dirty="0">
                <a:effectLst/>
                <a:uFill>
                  <a:solidFill>
                    <a:srgbClr val="000000"/>
                  </a:solidFill>
                </a:uFill>
                <a:ea typeface="Times New Roman" panose="02020603050405020304" pitchFamily="18" charset="0"/>
              </a:rPr>
              <a:t>st</a:t>
            </a:r>
            <a:r>
              <a:rPr lang="en-IN" sz="1500" u="none" strike="noStrike" dirty="0">
                <a:effectLst/>
                <a:uFill>
                  <a:solidFill>
                    <a:srgbClr val="000000"/>
                  </a:solidFill>
                </a:uFill>
                <a:ea typeface="Times New Roman" panose="02020603050405020304" pitchFamily="18" charset="0"/>
              </a:rPr>
              <a:t> Saudi Computer Society National Computer Conference (NCC),</a:t>
            </a:r>
            <a:r>
              <a:rPr lang="en-IN" sz="1500" u="none" strike="noStrike" dirty="0">
                <a:solidFill>
                  <a:srgbClr val="333333"/>
                </a:solidFill>
                <a:effectLst/>
                <a:uFill>
                  <a:solidFill>
                    <a:srgbClr val="000000"/>
                  </a:solidFill>
                </a:uFill>
                <a:ea typeface="Times New Roman" panose="02020603050405020304" pitchFamily="18" charset="0"/>
              </a:rPr>
              <a:t> Riyadh, Saudi Arabia</a:t>
            </a:r>
            <a:r>
              <a:rPr lang="en-IN" sz="1500" u="none" strike="noStrike" dirty="0">
                <a:effectLst/>
                <a:uFill>
                  <a:solidFill>
                    <a:srgbClr val="000000"/>
                  </a:solidFill>
                </a:uFill>
                <a:ea typeface="Times New Roman" panose="02020603050405020304" pitchFamily="18" charset="0"/>
              </a:rPr>
              <a:t>, pp. 1-5, 2018. </a:t>
            </a:r>
            <a:endParaRPr lang="en-IN" sz="1500" u="none" strike="noStrike" dirty="0">
              <a:effectLst/>
              <a:uFill>
                <a:solidFill>
                  <a:srgbClr val="000000"/>
                </a:solidFill>
              </a:uFill>
              <a:ea typeface="Times New Roman" panose="02020603050405020304" pitchFamily="18" charset="0"/>
            </a:endParaRPr>
          </a:p>
          <a:p>
            <a:pPr marL="342900" lvl="0" indent="-342900" algn="just" fontAlgn="base">
              <a:lnSpc>
                <a:spcPct val="115000"/>
              </a:lnSpc>
              <a:buClr>
                <a:srgbClr val="000000"/>
              </a:buClr>
              <a:buSzPts val="1200"/>
              <a:buFont typeface="Times New Roman" panose="02020603050405020304" pitchFamily="18" charset="0"/>
              <a:buAutoNum type="arabicPeriod"/>
            </a:pPr>
            <a:r>
              <a:rPr lang="en-IN" sz="1500" u="none" strike="noStrike" dirty="0">
                <a:effectLst/>
                <a:uFill>
                  <a:solidFill>
                    <a:srgbClr val="000000"/>
                  </a:solidFill>
                </a:uFill>
                <a:ea typeface="Times New Roman" panose="02020603050405020304" pitchFamily="18" charset="0"/>
              </a:rPr>
              <a:t>Jaideep Yadav, Devesh Kumar, and Dheeraj Chauhan, “</a:t>
            </a:r>
            <a:r>
              <a:rPr lang="en-US" sz="1500" u="none" strike="noStrike" dirty="0">
                <a:effectLst/>
                <a:uFill>
                  <a:solidFill>
                    <a:srgbClr val="000000"/>
                  </a:solidFill>
                </a:uFill>
                <a:ea typeface="Times New Roman" panose="02020603050405020304" pitchFamily="18" charset="0"/>
              </a:rPr>
              <a:t>Cyberbullying Detection using Pre-Trained BERT Model,</a:t>
            </a:r>
            <a:r>
              <a:rPr lang="en-IN" sz="1500" u="none" strike="noStrike" dirty="0">
                <a:effectLst/>
                <a:uFill>
                  <a:solidFill>
                    <a:srgbClr val="000000"/>
                  </a:solidFill>
                </a:uFill>
                <a:ea typeface="Times New Roman" panose="02020603050405020304" pitchFamily="18" charset="0"/>
              </a:rPr>
              <a:t>” in Proc. of the International Conference on Electronics and Sustainable Communication Systems (ICESC), </a:t>
            </a:r>
            <a:r>
              <a:rPr lang="en-IN" sz="1500" u="none" strike="noStrike" dirty="0">
                <a:solidFill>
                  <a:srgbClr val="333333"/>
                </a:solidFill>
                <a:effectLst/>
                <a:uFill>
                  <a:solidFill>
                    <a:srgbClr val="000000"/>
                  </a:solidFill>
                </a:uFill>
                <a:ea typeface="Times New Roman" panose="02020603050405020304" pitchFamily="18" charset="0"/>
              </a:rPr>
              <a:t>Coimbatore, India</a:t>
            </a:r>
            <a:r>
              <a:rPr lang="en-IN" sz="1500" u="none" strike="noStrike" dirty="0">
                <a:effectLst/>
                <a:uFill>
                  <a:solidFill>
                    <a:srgbClr val="000000"/>
                  </a:solidFill>
                </a:uFill>
                <a:ea typeface="Times New Roman" panose="02020603050405020304" pitchFamily="18" charset="0"/>
              </a:rPr>
              <a:t>, pp. 1096-1100, 2020.</a:t>
            </a:r>
            <a:endParaRPr lang="en-IN" sz="1500" u="none" strike="noStrike" dirty="0">
              <a:effectLst/>
              <a:uFill>
                <a:solidFill>
                  <a:srgbClr val="000000"/>
                </a:solidFill>
              </a:uFill>
              <a:ea typeface="Times New Roman" panose="02020603050405020304" pitchFamily="18" charset="0"/>
            </a:endParaRPr>
          </a:p>
          <a:p>
            <a:pPr marL="342900" lvl="0" indent="-342900" algn="just" fontAlgn="base">
              <a:lnSpc>
                <a:spcPct val="115000"/>
              </a:lnSpc>
              <a:buClr>
                <a:srgbClr val="000000"/>
              </a:buClr>
              <a:buSzPts val="1200"/>
              <a:buFont typeface="Times New Roman" panose="02020603050405020304" pitchFamily="18" charset="0"/>
              <a:buAutoNum type="arabicPeriod"/>
            </a:pPr>
            <a:r>
              <a:rPr lang="en-IN" sz="1500" u="none" strike="noStrike" dirty="0">
                <a:effectLst/>
                <a:uFill>
                  <a:solidFill>
                    <a:srgbClr val="000000"/>
                  </a:solidFill>
                </a:uFill>
                <a:ea typeface="Times New Roman" panose="02020603050405020304" pitchFamily="18" charset="0"/>
              </a:rPr>
              <a:t>Nidhi Chandra, Sunil Kumar Khatri, and </a:t>
            </a:r>
            <a:r>
              <a:rPr lang="en-IN" sz="1500" u="none" strike="noStrike" dirty="0" err="1">
                <a:effectLst/>
                <a:uFill>
                  <a:solidFill>
                    <a:srgbClr val="000000"/>
                  </a:solidFill>
                </a:uFill>
                <a:ea typeface="Times New Roman" panose="02020603050405020304" pitchFamily="18" charset="0"/>
              </a:rPr>
              <a:t>Subhranil</a:t>
            </a:r>
            <a:r>
              <a:rPr lang="en-IN" sz="1500" u="none" strike="noStrike" dirty="0">
                <a:effectLst/>
                <a:uFill>
                  <a:solidFill>
                    <a:srgbClr val="000000"/>
                  </a:solidFill>
                </a:uFill>
                <a:ea typeface="Times New Roman" panose="02020603050405020304" pitchFamily="18" charset="0"/>
              </a:rPr>
              <a:t> </a:t>
            </a:r>
            <a:r>
              <a:rPr lang="en-IN" sz="1500" u="none" strike="noStrike" dirty="0" err="1">
                <a:effectLst/>
                <a:uFill>
                  <a:solidFill>
                    <a:srgbClr val="000000"/>
                  </a:solidFill>
                </a:uFill>
                <a:ea typeface="Times New Roman" panose="02020603050405020304" pitchFamily="18" charset="0"/>
              </a:rPr>
              <a:t>Som</a:t>
            </a:r>
            <a:r>
              <a:rPr lang="en-IN" sz="1500" u="none" strike="noStrike" dirty="0">
                <a:effectLst/>
                <a:uFill>
                  <a:solidFill>
                    <a:srgbClr val="000000"/>
                  </a:solidFill>
                </a:uFill>
                <a:ea typeface="Times New Roman" panose="02020603050405020304" pitchFamily="18" charset="0"/>
              </a:rPr>
              <a:t>, “</a:t>
            </a:r>
            <a:r>
              <a:rPr lang="en-US" sz="1500" u="none" strike="noStrike" dirty="0">
                <a:effectLst/>
                <a:uFill>
                  <a:solidFill>
                    <a:srgbClr val="000000"/>
                  </a:solidFill>
                </a:uFill>
                <a:ea typeface="Times New Roman" panose="02020603050405020304" pitchFamily="18" charset="0"/>
              </a:rPr>
              <a:t>Cyberbullying Detection using Recursive </a:t>
            </a:r>
            <a:r>
              <a:rPr lang="en-US" sz="1500" u="none" strike="noStrike" dirty="0" err="1">
                <a:effectLst/>
                <a:uFill>
                  <a:solidFill>
                    <a:srgbClr val="000000"/>
                  </a:solidFill>
                </a:uFill>
                <a:ea typeface="Times New Roman" panose="02020603050405020304" pitchFamily="18" charset="0"/>
              </a:rPr>
              <a:t>Neral</a:t>
            </a:r>
            <a:r>
              <a:rPr lang="en-US" sz="1500" u="none" strike="noStrike" dirty="0">
                <a:effectLst/>
                <a:uFill>
                  <a:solidFill>
                    <a:srgbClr val="000000"/>
                  </a:solidFill>
                </a:uFill>
                <a:ea typeface="Times New Roman" panose="02020603050405020304" pitchFamily="18" charset="0"/>
              </a:rPr>
              <a:t> Network through offline Repository,</a:t>
            </a:r>
            <a:r>
              <a:rPr lang="en-IN" sz="1500" u="none" strike="noStrike" dirty="0">
                <a:effectLst/>
                <a:uFill>
                  <a:solidFill>
                    <a:srgbClr val="000000"/>
                  </a:solidFill>
                </a:uFill>
                <a:ea typeface="Times New Roman" panose="02020603050405020304" pitchFamily="18" charset="0"/>
              </a:rPr>
              <a:t>” in Proc. of the 7</a:t>
            </a:r>
            <a:r>
              <a:rPr lang="en-IN" sz="1500" u="none" strike="noStrike" baseline="30000" dirty="0">
                <a:effectLst/>
                <a:uFill>
                  <a:solidFill>
                    <a:srgbClr val="000000"/>
                  </a:solidFill>
                </a:uFill>
                <a:ea typeface="Times New Roman" panose="02020603050405020304" pitchFamily="18" charset="0"/>
              </a:rPr>
              <a:t>th</a:t>
            </a:r>
            <a:r>
              <a:rPr lang="en-IN" sz="1500" u="none" strike="noStrike" dirty="0">
                <a:effectLst/>
                <a:uFill>
                  <a:solidFill>
                    <a:srgbClr val="000000"/>
                  </a:solidFill>
                </a:uFill>
                <a:ea typeface="Times New Roman" panose="02020603050405020304" pitchFamily="18" charset="0"/>
              </a:rPr>
              <a:t> International Conference on Reliability, Infocom Technologies and Optimization (Trends and Future Directions) (ICRITO), Noida, India, pp. 748-754, 2018.</a:t>
            </a:r>
            <a:endParaRPr lang="en-IN" sz="1500" u="none" strike="noStrike" dirty="0">
              <a:effectLst/>
              <a:uFill>
                <a:solidFill>
                  <a:srgbClr val="000000"/>
                </a:solidFill>
              </a:uFill>
              <a:ea typeface="Times New Roman" panose="02020603050405020304" pitchFamily="18" charset="0"/>
            </a:endParaRPr>
          </a:p>
          <a:p>
            <a:pPr marL="114300" indent="0" algn="just">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0"/>
              </a:spcAft>
              <a:buClr>
                <a:schemeClr val="dk1"/>
              </a:buClr>
              <a:buSzPts val="3200"/>
              <a:buNone/>
            </a:pPr>
            <a:endParaRPr lang="en-US" sz="1400" dirty="0"/>
          </a:p>
        </p:txBody>
      </p:sp>
      <p:sp>
        <p:nvSpPr>
          <p:cNvPr id="333" name="Google Shape;333;p3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endParaRPr lang="en-US" dirty="0"/>
          </a:p>
        </p:txBody>
      </p:sp>
      <p:sp>
        <p:nvSpPr>
          <p:cNvPr id="334" name="Google Shape;334;p3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335" name="Google Shape;335;p3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336" name="Google Shape;336;p30"/>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342" name="Google Shape;342;p3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Thank You</a:t>
            </a:r>
            <a:endPar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06;p4"/>
          <p:cNvPicPr preferRelativeResize="0"/>
          <p:nvPr/>
        </p:nvPicPr>
        <p:blipFill rotWithShape="1">
          <a:blip r:embed="rId1"/>
          <a:srcRect/>
          <a:stretch>
            <a:fillRect/>
          </a:stretch>
        </p:blipFill>
        <p:spPr>
          <a:xfrm>
            <a:off x="308113" y="574839"/>
            <a:ext cx="2237740" cy="755015"/>
          </a:xfrm>
          <a:prstGeom prst="rect">
            <a:avLst/>
          </a:prstGeom>
          <a:noFill/>
          <a:ln>
            <a:noFill/>
          </a:ln>
        </p:spPr>
      </p:pic>
      <p:sp>
        <p:nvSpPr>
          <p:cNvPr id="6" name="Google Shape;72;p2"/>
          <p:cNvSpPr/>
          <p:nvPr/>
        </p:nvSpPr>
        <p:spPr>
          <a:xfrm>
            <a:off x="3334411" y="574839"/>
            <a:ext cx="4338597" cy="760656"/>
          </a:xfrm>
          <a:prstGeom prst="rect">
            <a:avLst/>
          </a:prstGeom>
          <a:noFill/>
          <a:ln>
            <a:noFill/>
          </a:ln>
        </p:spPr>
        <p:txBody>
          <a:bodyPr spcFirstLastPara="1" wrap="square" lIns="67500" tIns="33750" rIns="67500" bIns="33750" anchor="t" anchorCtr="0">
            <a:spAutoFit/>
          </a:bodyPr>
          <a:lstStyle/>
          <a:p>
            <a:pPr>
              <a:buSzPts val="4000"/>
            </a:pPr>
            <a:r>
              <a:rPr lang="en-IN" sz="4500" dirty="0">
                <a:latin typeface="+mj-lt"/>
                <a:ea typeface="Times New Roman" panose="02020603050405020304"/>
                <a:cs typeface="Times New Roman" panose="02020603050405020304"/>
                <a:sym typeface="Times New Roman" panose="02020603050405020304"/>
              </a:rPr>
              <a:t>Table of </a:t>
            </a:r>
            <a:r>
              <a:rPr lang="en-IN" sz="4500" dirty="0">
                <a:solidFill>
                  <a:schemeClr val="dk1"/>
                </a:solidFill>
                <a:latin typeface="+mj-lt"/>
                <a:ea typeface="Times New Roman" panose="02020603050405020304"/>
                <a:cs typeface="Times New Roman" panose="02020603050405020304"/>
                <a:sym typeface="Times New Roman" panose="02020603050405020304"/>
              </a:rPr>
              <a:t>Contents</a:t>
            </a:r>
            <a:endParaRPr sz="4500" dirty="0">
              <a:latin typeface="+mj-lt"/>
            </a:endParaRPr>
          </a:p>
        </p:txBody>
      </p:sp>
      <p:graphicFrame>
        <p:nvGraphicFramePr>
          <p:cNvPr id="7" name="Google Shape;79;p2"/>
          <p:cNvGraphicFramePr/>
          <p:nvPr/>
        </p:nvGraphicFramePr>
        <p:xfrm>
          <a:off x="909731" y="1849234"/>
          <a:ext cx="7449077" cy="4325324"/>
        </p:xfrm>
        <a:graphic>
          <a:graphicData uri="http://schemas.openxmlformats.org/drawingml/2006/table">
            <a:tbl>
              <a:tblPr>
                <a:noFill/>
              </a:tblPr>
              <a:tblGrid>
                <a:gridCol w="930926"/>
                <a:gridCol w="5263438"/>
                <a:gridCol w="1254713"/>
              </a:tblGrid>
              <a:tr h="461261">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S.No</a:t>
                      </a:r>
                      <a:endParaRPr sz="1800" b="0" u="none" strike="noStrike" cap="none">
                        <a:latin typeface="Arial" panose="020B0604020202020204"/>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1" u="none" strike="noStrike" cap="none" dirty="0">
                          <a:solidFill>
                            <a:srgbClr val="FFFFFF"/>
                          </a:solidFill>
                          <a:latin typeface="Calibri" panose="020F0502020204030204"/>
                          <a:ea typeface="Calibri" panose="020F0502020204030204"/>
                          <a:cs typeface="Calibri" panose="020F0502020204030204"/>
                          <a:sym typeface="Calibri" panose="020F0502020204030204"/>
                        </a:rPr>
                        <a:t>Title</a:t>
                      </a:r>
                      <a:endParaRPr sz="1800" b="0" u="none" strike="noStrike" cap="none" dirty="0">
                        <a:latin typeface="Arial" panose="020B0604020202020204"/>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Page No.</a:t>
                      </a:r>
                      <a:endParaRPr sz="1800" b="0" u="none" strike="noStrike" cap="none">
                        <a:latin typeface="Arial" panose="020B0604020202020204"/>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r>
              <a:tr h="481863">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1</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latin typeface="+mn-lt"/>
                          <a:ea typeface="Calibri" panose="020F0502020204030204"/>
                          <a:cs typeface="Calibri" panose="020F0502020204030204"/>
                          <a:sym typeface="Calibri" panose="020F0502020204030204"/>
                        </a:rPr>
                        <a:t>Abstract</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a:solidFill>
                            <a:srgbClr val="000000"/>
                          </a:solidFill>
                          <a:latin typeface="+mn-lt"/>
                          <a:ea typeface="Calibri" panose="020F0502020204030204"/>
                          <a:cs typeface="Calibri" panose="020F0502020204030204"/>
                          <a:sym typeface="Calibri" panose="020F0502020204030204"/>
                        </a:rPr>
                        <a:t>3</a:t>
                      </a:r>
                      <a:endParaRPr sz="1800" b="0" u="none" strike="noStrike" cap="none">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r>
              <a:tr h="461261">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2</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Introduction to project</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4</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r>
              <a:tr h="461261">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Arial" panose="020B0604020202020204"/>
                          <a:cs typeface="Arial" panose="020B0604020202020204" pitchFamily="34" charset="0"/>
                          <a:sym typeface="Arial" panose="020B0604020202020204"/>
                        </a:rPr>
                        <a:t>3</a:t>
                      </a:r>
                      <a:endParaRPr sz="1800" b="0" u="none" strike="noStrike" cap="none" dirty="0">
                        <a:latin typeface="+mn-lt"/>
                        <a:ea typeface="Arial" panose="020B0604020202020204"/>
                        <a:cs typeface="Arial" panose="020B0604020202020204" pitchFamily="34" charset="0"/>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Motivation</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5</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r>
              <a:tr h="461261">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4</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Existing Models</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6</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r>
              <a:tr h="468803">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5</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Literature Survey</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7</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r>
              <a:tr h="45417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Calibri" panose="020F0502020204030204"/>
                          <a:cs typeface="Calibri" panose="020F0502020204030204"/>
                          <a:sym typeface="Calibri" panose="020F0502020204030204"/>
                        </a:rPr>
                        <a:t>6</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Proposed Architecture</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latin typeface="+mn-lt"/>
                          <a:ea typeface="Calibri" panose="020F0502020204030204"/>
                          <a:cs typeface="Calibri" panose="020F0502020204030204"/>
                          <a:sym typeface="Calibri" panose="020F0502020204030204"/>
                        </a:rPr>
                        <a:t>12</a:t>
                      </a:r>
                      <a:endParaRPr sz="1800" u="none" strike="noStrike" cap="none" dirty="0">
                        <a:latin typeface="+mn-lt"/>
                        <a:ea typeface="Calibri" panose="020F0502020204030204"/>
                        <a:cs typeface="Calibri" panose="020F0502020204030204"/>
                        <a:sym typeface="Calibri" panose="020F050202020403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r>
              <a:tr h="593581">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latin typeface="+mn-lt"/>
                          <a:ea typeface="Calibri" panose="020F0502020204030204"/>
                          <a:cs typeface="Calibri" panose="020F0502020204030204"/>
                          <a:sym typeface="Calibri" panose="020F0502020204030204"/>
                        </a:rPr>
                        <a:t>7</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IN" sz="1800" b="0" u="none" strike="noStrike" cap="none" dirty="0">
                          <a:latin typeface="+mn-lt"/>
                          <a:ea typeface="Arial" panose="020B0604020202020204"/>
                          <a:cs typeface="Arial" panose="020B0604020202020204"/>
                          <a:sym typeface="Arial" panose="020B0604020202020204"/>
                        </a:rPr>
                        <a:t>Proposed Modules</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13</a:t>
                      </a:r>
                      <a:endParaRPr sz="1800" b="0" u="none" strike="noStrike" cap="none" dirty="0">
                        <a:latin typeface="+mn-lt"/>
                        <a:ea typeface="Arial" panose="020B0604020202020204"/>
                        <a:cs typeface="Arial" panose="020B0604020202020204"/>
                        <a:sym typeface="Arial" panose="020B0604020202020204"/>
                      </a:endParaRPr>
                    </a:p>
                  </a:txBody>
                  <a:tcPr marL="68588" marR="68588" marT="34294" marB="34294">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r>
              <a:tr h="481863">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latin typeface="+mn-lt"/>
                          <a:ea typeface="Calibri" panose="020F0502020204030204"/>
                          <a:cs typeface="Calibri" panose="020F0502020204030204"/>
                          <a:sym typeface="Calibri" panose="020F0502020204030204"/>
                        </a:rPr>
                        <a:t>8</a:t>
                      </a:r>
                      <a:endParaRPr sz="1800" u="none" strike="noStrike" cap="none" dirty="0">
                        <a:latin typeface="+mn-lt"/>
                        <a:ea typeface="Calibri" panose="020F0502020204030204"/>
                        <a:cs typeface="Calibri" panose="020F0502020204030204"/>
                        <a:sym typeface="Calibri" panose="020F0502020204030204"/>
                      </a:endParaRPr>
                    </a:p>
                  </a:txBody>
                  <a:tcPr marL="68588" marR="68588" marT="34294" marB="34294">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latin typeface="+mn-lt"/>
                          <a:ea typeface="Calibri" panose="020F0502020204030204"/>
                          <a:cs typeface="Arial" panose="020B0604020202020204" pitchFamily="34" charset="0"/>
                          <a:sym typeface="Calibri" panose="020F0502020204030204"/>
                        </a:rPr>
                        <a:t>References</a:t>
                      </a:r>
                      <a:endParaRPr sz="1800" u="none" strike="noStrike" cap="none" dirty="0">
                        <a:latin typeface="+mn-lt"/>
                        <a:ea typeface="Calibri" panose="020F0502020204030204"/>
                        <a:cs typeface="Arial" panose="020B0604020202020204" pitchFamily="34" charset="0"/>
                        <a:sym typeface="Calibri" panose="020F0502020204030204"/>
                      </a:endParaRPr>
                    </a:p>
                  </a:txBody>
                  <a:tcPr marL="68588" marR="68588" marT="34294" marB="34294">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u="none" strike="noStrike" cap="none" dirty="0">
                          <a:solidFill>
                            <a:srgbClr val="000000"/>
                          </a:solidFill>
                          <a:latin typeface="+mn-lt"/>
                          <a:ea typeface="Calibri" panose="020F0502020204030204"/>
                          <a:cs typeface="Calibri" panose="020F0502020204030204"/>
                          <a:sym typeface="Calibri" panose="020F0502020204030204"/>
                        </a:rPr>
                        <a:t>13</a:t>
                      </a:r>
                      <a:endParaRPr sz="18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588" marR="68588" marT="34294" marB="34294">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dirty="0"/>
              <a:t>           ABSTRACT</a:t>
            </a:r>
            <a:endParaRPr dirty="0"/>
          </a:p>
        </p:txBody>
      </p:sp>
      <p:sp>
        <p:nvSpPr>
          <p:cNvPr id="104" name="Google Shape;104;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lgn="just"/>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Cyberbullying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is becoming more common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social</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media</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platforms.</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Given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popularity</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prevalence</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of</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social</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media</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by</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people</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of</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all</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ages,</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is</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very important</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to</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protect</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social</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media</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platforms</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from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cyberbullying.</a:t>
            </a: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This study focuses on how to identify, understand the comments and detect the cyberbullying. </a:t>
            </a:r>
            <a:r>
              <a:rPr lang="en-US" sz="2200" dirty="0">
                <a:latin typeface="Calibri" panose="020F0502020204030204" pitchFamily="34" charset="0"/>
                <a:ea typeface="Calibri" panose="020F0502020204030204" pitchFamily="34" charset="0"/>
                <a:cs typeface="Calibri" panose="020F0502020204030204" pitchFamily="34" charset="0"/>
              </a:rPr>
              <a:t>This model presents a hybrid deep learning model, called DEA-RNN, to detect </a:t>
            </a:r>
            <a:r>
              <a:rPr lang="en-US" sz="2200" dirty="0" err="1">
                <a:latin typeface="Calibri" panose="020F0502020204030204" pitchFamily="34" charset="0"/>
                <a:ea typeface="Calibri" panose="020F0502020204030204" pitchFamily="34" charset="0"/>
                <a:cs typeface="Calibri" panose="020F0502020204030204" pitchFamily="34" charset="0"/>
              </a:rPr>
              <a:t>CyberBullying</a:t>
            </a:r>
            <a:r>
              <a:rPr lang="en-US" sz="2200" dirty="0">
                <a:latin typeface="Calibri" panose="020F0502020204030204" pitchFamily="34" charset="0"/>
                <a:ea typeface="Calibri" panose="020F0502020204030204" pitchFamily="34" charset="0"/>
                <a:cs typeface="Calibri" panose="020F0502020204030204" pitchFamily="34" charset="0"/>
              </a:rPr>
              <a:t> on social media network.</a:t>
            </a:r>
            <a:endPar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solidFill>
                <a:srgbClr val="000000"/>
              </a:solidFill>
              <a:latin typeface="Poppins" panose="00000500000000000000" pitchFamily="2" charset="0"/>
            </a:endParaRPr>
          </a:p>
          <a:p>
            <a:pPr algn="just"/>
            <a:endParaRPr lang="en-US" sz="2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endParaRPr>
          </a:p>
        </p:txBody>
      </p:sp>
      <p:sp>
        <p:nvSpPr>
          <p:cNvPr id="105" name="Google Shape;105;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06" name="Google Shape;106;p4"/>
          <p:cNvPicPr preferRelativeResize="0"/>
          <p:nvPr/>
        </p:nvPicPr>
        <p:blipFill rotWithShape="1">
          <a:blip r:embed="rId1"/>
          <a:srcRect/>
          <a:stretch>
            <a:fillRect/>
          </a:stretch>
        </p:blipFill>
        <p:spPr>
          <a:xfrm>
            <a:off x="308113" y="634474"/>
            <a:ext cx="2237740" cy="755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Introduction  </a:t>
            </a:r>
            <a:endParaRPr dirty="0"/>
          </a:p>
        </p:txBody>
      </p:sp>
      <p:sp>
        <p:nvSpPr>
          <p:cNvPr id="122" name="Google Shape;122;p19"/>
          <p:cNvSpPr txBox="1">
            <a:spLocks noGrp="1"/>
          </p:cNvSpPr>
          <p:nvPr>
            <p:ph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546100" algn="just">
              <a:spcBef>
                <a:spcPts val="640"/>
              </a:spcBef>
              <a:buSzPts val="3200"/>
            </a:pPr>
            <a:r>
              <a:rPr lang="en-IN" sz="2200" dirty="0">
                <a:latin typeface="Calibri" panose="020F0502020204030204" pitchFamily="34" charset="0"/>
                <a:ea typeface="Calibri" panose="020F0502020204030204" pitchFamily="34" charset="0"/>
                <a:cs typeface="Calibri" panose="020F0502020204030204" pitchFamily="34" charset="0"/>
              </a:rPr>
              <a:t>Social media applications such as Instagram, twitter, </a:t>
            </a:r>
            <a:r>
              <a:rPr lang="en-IN" sz="2200" dirty="0" err="1">
                <a:latin typeface="Calibri" panose="020F0502020204030204" pitchFamily="34" charset="0"/>
                <a:ea typeface="Calibri" panose="020F0502020204030204" pitchFamily="34" charset="0"/>
                <a:cs typeface="Calibri" panose="020F0502020204030204" pitchFamily="34" charset="0"/>
              </a:rPr>
              <a:t>facebook</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whatsapp</a:t>
            </a:r>
            <a:r>
              <a:rPr lang="en-IN" sz="2200" dirty="0">
                <a:latin typeface="Calibri" panose="020F0502020204030204" pitchFamily="34" charset="0"/>
                <a:ea typeface="Calibri" panose="020F0502020204030204" pitchFamily="34" charset="0"/>
                <a:cs typeface="Calibri" panose="020F0502020204030204" pitchFamily="34" charset="0"/>
              </a:rPr>
              <a:t> etc have become most used and preferred platforms for interaction between people across the globe. These platforms enable people to communicate in different ways, it also leads to vicious ways.</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546100" algn="just">
              <a:spcBef>
                <a:spcPts val="640"/>
              </a:spcBef>
              <a:buSzPts val="3200"/>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546100" algn="just">
              <a:spcBef>
                <a:spcPts val="640"/>
              </a:spcBef>
              <a:buSzPts val="3200"/>
            </a:pPr>
            <a:r>
              <a:rPr lang="en-IN" sz="2200" dirty="0">
                <a:latin typeface="Calibri" panose="020F0502020204030204" pitchFamily="34" charset="0"/>
                <a:ea typeface="Calibri" panose="020F0502020204030204" pitchFamily="34" charset="0"/>
                <a:cs typeface="Calibri" panose="020F0502020204030204" pitchFamily="34" charset="0"/>
              </a:rPr>
              <a:t>Our proposed work provides a way in detecting cyberbullying using algorithms such as Random Forests, SVM, RNN etc and evaluate the best possible way in detection. </a:t>
            </a:r>
            <a:endParaRPr lang="en-IN" sz="2200" dirty="0">
              <a:latin typeface="Calibri" panose="020F0502020204030204" pitchFamily="34" charset="0"/>
              <a:ea typeface="Calibri" panose="020F0502020204030204" pitchFamily="34" charset="0"/>
              <a:cs typeface="Calibri" panose="020F0502020204030204" pitchFamily="34" charset="0"/>
            </a:endParaRPr>
          </a:p>
          <a:p>
            <a:pPr marL="546100" algn="just">
              <a:spcBef>
                <a:spcPts val="640"/>
              </a:spcBef>
              <a:buSzPts val="3200"/>
            </a:pPr>
            <a:endParaRPr sz="2400" dirty="0"/>
          </a:p>
        </p:txBody>
      </p:sp>
      <p:sp>
        <p:nvSpPr>
          <p:cNvPr id="124" name="Google Shape;12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endParaRPr lang="en-US" dirty="0"/>
          </a:p>
        </p:txBody>
      </p:sp>
      <p:sp>
        <p:nvSpPr>
          <p:cNvPr id="125" name="Google Shape;125;p1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26" name="Google Shape;126;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23" name="Google Shape;123;p1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Motivation  </a:t>
            </a:r>
            <a:endParaRPr dirty="0"/>
          </a:p>
        </p:txBody>
      </p:sp>
      <p:sp>
        <p:nvSpPr>
          <p:cNvPr id="122" name="Google Shape;122;p19"/>
          <p:cNvSpPr txBox="1">
            <a:spLocks noGrp="1"/>
          </p:cNvSpPr>
          <p:nvPr>
            <p:ph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546100" algn="just">
              <a:spcBef>
                <a:spcPts val="640"/>
              </a:spcBef>
              <a:buSzPts val="3200"/>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546100" algn="just">
              <a:spcBef>
                <a:spcPts val="640"/>
              </a:spcBef>
              <a:buSzPts val="3200"/>
            </a:pPr>
            <a:r>
              <a:rPr lang="en-IN" sz="2200" dirty="0"/>
              <a:t>Our aim is to detect cyberbullying on social media platforms. Where we try to find the best way possible of detect bullying in comments, texts by using different deep learning algorithms.</a:t>
            </a:r>
            <a:endParaRPr lang="en-IN" sz="2200" dirty="0"/>
          </a:p>
          <a:p>
            <a:pPr marL="546100" algn="just">
              <a:spcBef>
                <a:spcPts val="640"/>
              </a:spcBef>
              <a:buSzPts val="3200"/>
            </a:pPr>
            <a:endParaRPr lang="en-IN" sz="2200" dirty="0"/>
          </a:p>
          <a:p>
            <a:pPr marL="546100" algn="just">
              <a:spcBef>
                <a:spcPts val="640"/>
              </a:spcBef>
              <a:buSzPts val="3200"/>
            </a:pPr>
            <a:r>
              <a:rPr lang="en-IN" sz="2200" dirty="0"/>
              <a:t>The existing papers focused on classifying only one social media </a:t>
            </a:r>
            <a:r>
              <a:rPr lang="en-IN" sz="2200" dirty="0" err="1"/>
              <a:t>ie</a:t>
            </a:r>
            <a:r>
              <a:rPr lang="en-IN" sz="2200" dirty="0"/>
              <a:t> twitter. But cyberbullying also do exists in different applications. In this paper we are going to do research on different application.</a:t>
            </a:r>
            <a:endParaRPr sz="2200" dirty="0"/>
          </a:p>
        </p:txBody>
      </p:sp>
      <p:sp>
        <p:nvSpPr>
          <p:cNvPr id="124" name="Google Shape;12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endParaRPr lang="en-US" dirty="0"/>
          </a:p>
        </p:txBody>
      </p:sp>
      <p:sp>
        <p:nvSpPr>
          <p:cNvPr id="125" name="Google Shape;125;p1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26" name="Google Shape;126;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23" name="Google Shape;123;p1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Existing Models </a:t>
            </a:r>
            <a:endParaRPr dirty="0"/>
          </a:p>
        </p:txBody>
      </p:sp>
      <p:sp>
        <p:nvSpPr>
          <p:cNvPr id="122" name="Google Shape;122;p19"/>
          <p:cNvSpPr txBox="1">
            <a:spLocks noGrp="1"/>
          </p:cNvSpPr>
          <p:nvPr>
            <p:ph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546100" algn="just">
              <a:spcBef>
                <a:spcPts val="640"/>
              </a:spcBef>
              <a:buSzPts val="3200"/>
            </a:pPr>
            <a:endParaRPr lang="en-IN" sz="2200" dirty="0">
              <a:latin typeface="Calibri" panose="020F0502020204030204" pitchFamily="34" charset="0"/>
              <a:ea typeface="Calibri" panose="020F0502020204030204" pitchFamily="34" charset="0"/>
              <a:cs typeface="Calibri" panose="020F0502020204030204" pitchFamily="34" charset="0"/>
            </a:endParaRPr>
          </a:p>
          <a:p>
            <a:pPr marL="546100" algn="just">
              <a:spcBef>
                <a:spcPts val="640"/>
              </a:spcBef>
              <a:buSzPts val="3200"/>
            </a:pPr>
            <a:r>
              <a:rPr lang="en-IN" sz="2200" dirty="0"/>
              <a:t>Most of the research papers that are published on this problem used CNN algorithm for classifying cyberbullying. Where they merely focused on image classification on the social media posts. </a:t>
            </a:r>
            <a:endParaRPr lang="en-IN" sz="2200" dirty="0"/>
          </a:p>
          <a:p>
            <a:pPr marL="546100" algn="just">
              <a:spcBef>
                <a:spcPts val="640"/>
              </a:spcBef>
              <a:buSzPts val="3200"/>
            </a:pPr>
            <a:endParaRPr lang="en-IN" sz="2200" dirty="0"/>
          </a:p>
          <a:p>
            <a:pPr marL="546100" algn="just">
              <a:spcBef>
                <a:spcPts val="640"/>
              </a:spcBef>
              <a:buSzPts val="3200"/>
            </a:pPr>
            <a:r>
              <a:rPr lang="en-IN" sz="2200" dirty="0"/>
              <a:t>Our model focuses on bullying that undergoes in inner sections of social media platforms such as groups, comment sections. Where most of unnoticed cyberbullying takes place.</a:t>
            </a:r>
            <a:endParaRPr sz="2200" dirty="0"/>
          </a:p>
        </p:txBody>
      </p:sp>
      <p:sp>
        <p:nvSpPr>
          <p:cNvPr id="124" name="Google Shape;12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endParaRPr lang="en-US" dirty="0"/>
          </a:p>
        </p:txBody>
      </p:sp>
      <p:sp>
        <p:nvSpPr>
          <p:cNvPr id="125" name="Google Shape;125;p1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26" name="Google Shape;126;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23" name="Google Shape;123;p1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Survey</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  </a:t>
            </a: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 name="Table 3"/>
          <p:cNvGraphicFramePr>
            <a:graphicFrameLocks noGrp="1"/>
          </p:cNvGraphicFramePr>
          <p:nvPr/>
        </p:nvGraphicFramePr>
        <p:xfrm>
          <a:off x="457200" y="1397000"/>
          <a:ext cx="8229600" cy="4591031"/>
        </p:xfrm>
        <a:graphic>
          <a:graphicData uri="http://schemas.openxmlformats.org/drawingml/2006/table">
            <a:tbl>
              <a:tblPr firstRow="1" bandRow="1">
                <a:tableStyleId>{E3597EA8-E059-4C81-B911-C63EDF454560}</a:tableStyleId>
              </a:tblPr>
              <a:tblGrid>
                <a:gridCol w="884583"/>
                <a:gridCol w="1490869"/>
                <a:gridCol w="1242391"/>
                <a:gridCol w="1391479"/>
                <a:gridCol w="1689652"/>
                <a:gridCol w="1530626"/>
              </a:tblGrid>
              <a:tr h="74804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Serial Number</a:t>
                      </a:r>
                      <a:endParaRPr lang="en-IN" dirty="0"/>
                    </a:p>
                    <a:p>
                      <a:endParaRPr lang="en-IN" dirty="0"/>
                    </a:p>
                  </a:txBody>
                  <a:tcPr/>
                </a:tc>
                <a:tc>
                  <a:txBody>
                    <a:bodyPr/>
                    <a:lstStyle/>
                    <a:p>
                      <a:r>
                        <a:rPr lang="en-IN" sz="1400" dirty="0"/>
                        <a:t>Title</a:t>
                      </a:r>
                      <a:endParaRPr lang="en-IN" dirty="0"/>
                    </a:p>
                  </a:txBody>
                  <a:tcPr/>
                </a:tc>
                <a:tc>
                  <a:txBody>
                    <a:bodyPr/>
                    <a:lstStyle/>
                    <a:p>
                      <a:r>
                        <a:rPr lang="en-IN" sz="1400"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Year of Publication</a:t>
                      </a:r>
                      <a:endParaRPr lang="en-IN" dirty="0"/>
                    </a:p>
                    <a:p>
                      <a:endParaRPr lang="en-IN" dirty="0"/>
                    </a:p>
                  </a:txBody>
                  <a:tcPr/>
                </a:tc>
                <a:tc>
                  <a:txBody>
                    <a:bodyPr/>
                    <a:lstStyle/>
                    <a:p>
                      <a:r>
                        <a:rPr lang="en-IN" sz="1400" dirty="0"/>
                        <a:t>Methodology</a:t>
                      </a:r>
                      <a:endParaRPr lang="en-IN" dirty="0"/>
                    </a:p>
                  </a:txBody>
                  <a:tcPr/>
                </a:tc>
                <a:tc>
                  <a:txBody>
                    <a:bodyPr/>
                    <a:lstStyle/>
                    <a:p>
                      <a:r>
                        <a:rPr lang="en-IN" sz="1400" dirty="0"/>
                        <a:t>Conclusion</a:t>
                      </a:r>
                      <a:endParaRPr lang="en-IN" dirty="0"/>
                    </a:p>
                  </a:txBody>
                  <a:tcPr/>
                </a:tc>
              </a:tr>
              <a:tr h="3798551">
                <a:tc>
                  <a:txBody>
                    <a:bodyPr/>
                    <a:lstStyle/>
                    <a:p>
                      <a:r>
                        <a:rPr lang="en-IN" sz="1400" dirty="0"/>
                        <a:t>1)</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Detection of Hate Tweets using Machine Learning and Deep Learning</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p>
                      <a:endParaRPr lang="en-IN" dirty="0"/>
                    </a:p>
                  </a:txBody>
                  <a:tcPr/>
                </a:tc>
                <a:tc>
                  <a:txBody>
                    <a:bodyPr/>
                    <a:lstStyle/>
                    <a:p>
                      <a:r>
                        <a:rPr lang="en-IN" sz="1400" b="1" dirty="0" err="1">
                          <a:latin typeface="Calibri" panose="020F0502020204030204" pitchFamily="34" charset="0"/>
                          <a:ea typeface="Calibri" panose="020F0502020204030204" pitchFamily="34" charset="0"/>
                          <a:cs typeface="Calibri" panose="020F0502020204030204" pitchFamily="34" charset="0"/>
                        </a:rPr>
                        <a:t>Lida</a:t>
                      </a: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err="1">
                          <a:latin typeface="Calibri" panose="020F0502020204030204" pitchFamily="34" charset="0"/>
                          <a:ea typeface="Calibri" panose="020F0502020204030204" pitchFamily="34" charset="0"/>
                          <a:cs typeface="Calibri" panose="020F0502020204030204" pitchFamily="34" charset="0"/>
                        </a:rPr>
                        <a:t>Ketsbaia</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Biju </a:t>
                      </a:r>
                      <a:r>
                        <a:rPr lang="en-IN" sz="1400" b="1" dirty="0" err="1">
                          <a:latin typeface="Calibri" panose="020F0502020204030204" pitchFamily="34" charset="0"/>
                          <a:ea typeface="Calibri" panose="020F0502020204030204" pitchFamily="34" charset="0"/>
                          <a:cs typeface="Calibri" panose="020F0502020204030204" pitchFamily="34" charset="0"/>
                        </a:rPr>
                        <a:t>Issac</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err="1">
                          <a:latin typeface="Calibri" panose="020F0502020204030204" pitchFamily="34" charset="0"/>
                          <a:ea typeface="Calibri" panose="020F0502020204030204" pitchFamily="34" charset="0"/>
                          <a:cs typeface="Calibri" panose="020F0502020204030204" pitchFamily="34" charset="0"/>
                        </a:rPr>
                        <a:t>Xiaomin</a:t>
                      </a:r>
                      <a:r>
                        <a:rPr lang="en-IN" sz="1400" b="1" dirty="0">
                          <a:latin typeface="Calibri" panose="020F0502020204030204" pitchFamily="34" charset="0"/>
                          <a:ea typeface="Calibri" panose="020F0502020204030204" pitchFamily="34" charset="0"/>
                          <a:cs typeface="Calibri" panose="020F0502020204030204" pitchFamily="34" charset="0"/>
                        </a:rPr>
                        <a:t> Chen</a:t>
                      </a:r>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2020- IEEE 19</a:t>
                      </a:r>
                      <a:r>
                        <a:rPr lang="en-IN" sz="1400" baseline="30000" dirty="0">
                          <a:latin typeface="Calibri" panose="020F0502020204030204" pitchFamily="34" charset="0"/>
                          <a:ea typeface="Calibri" panose="020F0502020204030204" pitchFamily="34" charset="0"/>
                          <a:cs typeface="Calibri" panose="020F0502020204030204" pitchFamily="34" charset="0"/>
                        </a:rPr>
                        <a:t>th</a:t>
                      </a:r>
                      <a:r>
                        <a:rPr lang="en-IN" sz="1400" dirty="0">
                          <a:latin typeface="Calibri" panose="020F0502020204030204" pitchFamily="34" charset="0"/>
                          <a:ea typeface="Calibri" panose="020F0502020204030204" pitchFamily="34" charset="0"/>
                          <a:cs typeface="Calibri" panose="020F0502020204030204" pitchFamily="34" charset="0"/>
                        </a:rPr>
                        <a:t> International conference on </a:t>
                      </a:r>
                      <a:r>
                        <a:rPr lang="en-IN" sz="1400" dirty="0" err="1">
                          <a:latin typeface="Calibri" panose="020F0502020204030204" pitchFamily="34" charset="0"/>
                          <a:ea typeface="Calibri" panose="020F0502020204030204" pitchFamily="34" charset="0"/>
                          <a:cs typeface="Calibri" panose="020F0502020204030204" pitchFamily="34" charset="0"/>
                        </a:rPr>
                        <a:t>Trust,Security</a:t>
                      </a:r>
                      <a:r>
                        <a:rPr lang="en-IN" sz="1400" dirty="0">
                          <a:latin typeface="Calibri" panose="020F0502020204030204" pitchFamily="34" charset="0"/>
                          <a:ea typeface="Calibri" panose="020F0502020204030204" pitchFamily="34" charset="0"/>
                          <a:cs typeface="Calibri" panose="020F0502020204030204" pitchFamily="34" charset="0"/>
                        </a:rPr>
                        <a:t> and Privacy in Computing and Communications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 paper explores machine learning approaches using word embeddings such as Distributed Bag of Words and  Distributed Memory Mean and the performance of Word2vec Convolutional Neural Networks (CNNs) to classify online hate</a:t>
                      </a:r>
                      <a:r>
                        <a:rPr lang="en-US" dirty="0"/>
                        <a:t>.</a:t>
                      </a:r>
                      <a:endParaRPr lang="en-IN" dirty="0"/>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This paper used several methods for two data sets linear SVC produced highest accuracy and Bernoulli naïve Bayes produced lowest. using continuous bag of words + CNN resulted them an accuracy of 94% and 98.20% of accuracy while integrating CNN + </a:t>
                      </a:r>
                      <a:r>
                        <a:rPr lang="en-IN" sz="1400" dirty="0" err="1">
                          <a:latin typeface="Calibri" panose="020F0502020204030204" pitchFamily="34" charset="0"/>
                          <a:ea typeface="Calibri" panose="020F0502020204030204" pitchFamily="34" charset="0"/>
                          <a:cs typeface="Calibri" panose="020F0502020204030204" pitchFamily="34" charset="0"/>
                        </a:rPr>
                        <a:t>Skipgram</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Survey</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  </a:t>
            </a: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 name="Table 3"/>
          <p:cNvGraphicFramePr>
            <a:graphicFrameLocks noGrp="1"/>
          </p:cNvGraphicFramePr>
          <p:nvPr/>
        </p:nvGraphicFramePr>
        <p:xfrm>
          <a:off x="457200" y="1396999"/>
          <a:ext cx="8229600" cy="4225974"/>
        </p:xfrm>
        <a:graphic>
          <a:graphicData uri="http://schemas.openxmlformats.org/drawingml/2006/table">
            <a:tbl>
              <a:tblPr firstRow="1" bandRow="1">
                <a:tableStyleId>{E3597EA8-E059-4C81-B911-C63EDF454560}</a:tableStyleId>
              </a:tblPr>
              <a:tblGrid>
                <a:gridCol w="1003955"/>
                <a:gridCol w="1739245"/>
                <a:gridCol w="1371600"/>
                <a:gridCol w="1371600"/>
                <a:gridCol w="1371600"/>
                <a:gridCol w="1371600"/>
              </a:tblGrid>
              <a:tr h="670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Serial Number</a:t>
                      </a:r>
                      <a:endParaRPr lang="en-IN" dirty="0"/>
                    </a:p>
                    <a:p>
                      <a:endParaRPr lang="en-IN" dirty="0"/>
                    </a:p>
                  </a:txBody>
                  <a:tcPr/>
                </a:tc>
                <a:tc>
                  <a:txBody>
                    <a:bodyPr/>
                    <a:lstStyle/>
                    <a:p>
                      <a:r>
                        <a:rPr lang="en-IN" sz="1400" dirty="0"/>
                        <a:t>Title</a:t>
                      </a:r>
                      <a:endParaRPr lang="en-IN" dirty="0"/>
                    </a:p>
                  </a:txBody>
                  <a:tcPr/>
                </a:tc>
                <a:tc>
                  <a:txBody>
                    <a:bodyPr/>
                    <a:lstStyle/>
                    <a:p>
                      <a:r>
                        <a:rPr lang="en-IN" sz="1400"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Year of Publication</a:t>
                      </a:r>
                      <a:endParaRPr lang="en-IN" dirty="0"/>
                    </a:p>
                    <a:p>
                      <a:endParaRPr lang="en-IN" dirty="0"/>
                    </a:p>
                  </a:txBody>
                  <a:tcPr/>
                </a:tc>
                <a:tc>
                  <a:txBody>
                    <a:bodyPr/>
                    <a:lstStyle/>
                    <a:p>
                      <a:r>
                        <a:rPr lang="en-IN" sz="1400" dirty="0"/>
                        <a:t>Methodology</a:t>
                      </a:r>
                      <a:endParaRPr lang="en-IN" dirty="0"/>
                    </a:p>
                  </a:txBody>
                  <a:tcPr/>
                </a:tc>
                <a:tc>
                  <a:txBody>
                    <a:bodyPr/>
                    <a:lstStyle/>
                    <a:p>
                      <a:r>
                        <a:rPr lang="en-IN" sz="1400" dirty="0"/>
                        <a:t>Conclusion</a:t>
                      </a:r>
                      <a:endParaRPr lang="en-IN" dirty="0"/>
                    </a:p>
                  </a:txBody>
                  <a:tcPr/>
                </a:tc>
              </a:tr>
              <a:tr h="3433494">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DEA-RNN: A Hybrid Deep Learning Approach for Cyberbullying Detection in Twitter Social Media Platform</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tc>
                <a:tc>
                  <a:txBody>
                    <a:bodyPr/>
                    <a:lstStyle/>
                    <a:p>
                      <a:r>
                        <a:rPr lang="en-IN" sz="1400" b="1" dirty="0">
                          <a:latin typeface="Calibri" panose="020F0502020204030204" pitchFamily="34" charset="0"/>
                          <a:ea typeface="Calibri" panose="020F0502020204030204" pitchFamily="34" charset="0"/>
                          <a:cs typeface="Calibri" panose="020F0502020204030204" pitchFamily="34" charset="0"/>
                        </a:rPr>
                        <a:t>Belal Abdullah </a:t>
                      </a:r>
                      <a:r>
                        <a:rPr lang="en-IN" sz="1400" b="1" dirty="0" err="1">
                          <a:latin typeface="Calibri" panose="020F0502020204030204" pitchFamily="34" charset="0"/>
                          <a:ea typeface="Calibri" panose="020F0502020204030204" pitchFamily="34" charset="0"/>
                          <a:cs typeface="Calibri" panose="020F0502020204030204" pitchFamily="34" charset="0"/>
                        </a:rPr>
                        <a:t>Hezam</a:t>
                      </a: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err="1">
                          <a:latin typeface="Calibri" panose="020F0502020204030204" pitchFamily="34" charset="0"/>
                          <a:ea typeface="Calibri" panose="020F0502020204030204" pitchFamily="34" charset="0"/>
                          <a:cs typeface="Calibri" panose="020F0502020204030204" pitchFamily="34" charset="0"/>
                        </a:rPr>
                        <a:t>Murshed</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Jemal </a:t>
                      </a:r>
                      <a:r>
                        <a:rPr lang="en-IN" sz="1400" b="1" dirty="0" err="1">
                          <a:latin typeface="Calibri" panose="020F0502020204030204" pitchFamily="34" charset="0"/>
                          <a:ea typeface="Calibri" panose="020F0502020204030204" pitchFamily="34" charset="0"/>
                          <a:cs typeface="Calibri" panose="020F0502020204030204" pitchFamily="34" charset="0"/>
                        </a:rPr>
                        <a:t>Abawajy</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err="1">
                          <a:latin typeface="Calibri" panose="020F0502020204030204" pitchFamily="34" charset="0"/>
                          <a:ea typeface="Calibri" panose="020F0502020204030204" pitchFamily="34" charset="0"/>
                          <a:cs typeface="Calibri" panose="020F0502020204030204" pitchFamily="34" charset="0"/>
                        </a:rPr>
                        <a:t>Suresha</a:t>
                      </a: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err="1">
                          <a:latin typeface="Calibri" panose="020F0502020204030204" pitchFamily="34" charset="0"/>
                          <a:ea typeface="Calibri" panose="020F0502020204030204" pitchFamily="34" charset="0"/>
                          <a:cs typeface="Calibri" panose="020F0502020204030204" pitchFamily="34" charset="0"/>
                        </a:rPr>
                        <a:t>Mallappa</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err="1">
                          <a:latin typeface="Calibri" panose="020F0502020204030204" pitchFamily="34" charset="0"/>
                          <a:ea typeface="Calibri" panose="020F0502020204030204" pitchFamily="34" charset="0"/>
                          <a:cs typeface="Calibri" panose="020F0502020204030204" pitchFamily="34" charset="0"/>
                        </a:rPr>
                        <a:t>Mufeed</a:t>
                      </a:r>
                      <a:r>
                        <a:rPr lang="en-IN" sz="1400" b="1" dirty="0">
                          <a:latin typeface="Calibri" panose="020F0502020204030204" pitchFamily="34" charset="0"/>
                          <a:ea typeface="Calibri" panose="020F0502020204030204" pitchFamily="34" charset="0"/>
                          <a:cs typeface="Calibri" panose="020F0502020204030204" pitchFamily="34" charset="0"/>
                        </a:rPr>
                        <a:t> Ahmed </a:t>
                      </a:r>
                      <a:r>
                        <a:rPr lang="en-IN" sz="1400" b="1" dirty="0" err="1">
                          <a:latin typeface="Calibri" panose="020F0502020204030204" pitchFamily="34" charset="0"/>
                          <a:ea typeface="Calibri" panose="020F0502020204030204" pitchFamily="34" charset="0"/>
                          <a:cs typeface="Calibri" panose="020F0502020204030204" pitchFamily="34" charset="0"/>
                        </a:rPr>
                        <a:t>Naji</a:t>
                      </a:r>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400" b="1" dirty="0" err="1">
                          <a:latin typeface="Calibri" panose="020F0502020204030204" pitchFamily="34" charset="0"/>
                          <a:ea typeface="Calibri" panose="020F0502020204030204" pitchFamily="34" charset="0"/>
                          <a:cs typeface="Calibri" panose="020F0502020204030204" pitchFamily="34" charset="0"/>
                        </a:rPr>
                        <a:t>Saif</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Hasib </a:t>
                      </a:r>
                      <a:r>
                        <a:rPr lang="en-IN" sz="1400" b="1" dirty="0" err="1">
                          <a:latin typeface="Calibri" panose="020F0502020204030204" pitchFamily="34" charset="0"/>
                          <a:ea typeface="Calibri" panose="020F0502020204030204" pitchFamily="34" charset="0"/>
                          <a:cs typeface="Calibri" panose="020F0502020204030204" pitchFamily="34" charset="0"/>
                        </a:rPr>
                        <a:t>Daowd</a:t>
                      </a:r>
                      <a:r>
                        <a:rPr lang="en-IN" sz="1400" b="1" dirty="0">
                          <a:latin typeface="Calibri" panose="020F0502020204030204" pitchFamily="34" charset="0"/>
                          <a:ea typeface="Calibri" panose="020F0502020204030204" pitchFamily="34" charset="0"/>
                          <a:cs typeface="Calibri" panose="020F0502020204030204" pitchFamily="34" charset="0"/>
                        </a:rPr>
                        <a:t> Esmail Al-Ariki</a:t>
                      </a:r>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2022-IEEE Access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The proposed model combines Recurrent Neural Networks with Dolphin Echolocation Algorithm for classifying cyberbullying in tweets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The produced results of this paper show that DEA-RNN was having upper hand in detecting cyberbullying compared to Bi-directional long short term memory, Multinomial Naïve Bayes</a:t>
                      </a:r>
                      <a:r>
                        <a:rPr lang="en-IN"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Survey</a:t>
            </a:r>
            <a:endParaRPr dirty="0"/>
          </a:p>
        </p:txBody>
      </p:sp>
      <p:sp>
        <p:nvSpPr>
          <p:cNvPr id="142" name="Google Shape;14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dirty="0"/>
              <a:t>  </a:t>
            </a:r>
            <a:endParaRPr dirty="0"/>
          </a:p>
          <a:p>
            <a:pPr marL="342900" lvl="0" indent="-13970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
        <p:nvSpPr>
          <p:cNvPr id="144" name="Google Shape;144;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45" name="Google Shape;145;p2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146" name="Google Shape;14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43" name="Google Shape;143;p21"/>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 name="Table 3"/>
          <p:cNvGraphicFramePr>
            <a:graphicFrameLocks noGrp="1"/>
          </p:cNvGraphicFramePr>
          <p:nvPr/>
        </p:nvGraphicFramePr>
        <p:xfrm>
          <a:off x="457200" y="1396999"/>
          <a:ext cx="8229600" cy="4297680"/>
        </p:xfrm>
        <a:graphic>
          <a:graphicData uri="http://schemas.openxmlformats.org/drawingml/2006/table">
            <a:tbl>
              <a:tblPr firstRow="1" bandRow="1">
                <a:tableStyleId>{E3597EA8-E059-4C81-B911-C63EDF454560}</a:tableStyleId>
              </a:tblPr>
              <a:tblGrid>
                <a:gridCol w="884583"/>
                <a:gridCol w="1520687"/>
                <a:gridCol w="1311965"/>
                <a:gridCol w="1480930"/>
                <a:gridCol w="1391478"/>
                <a:gridCol w="1639957"/>
              </a:tblGrid>
              <a:tr h="670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Serial Number</a:t>
                      </a:r>
                      <a:endParaRPr lang="en-IN" dirty="0"/>
                    </a:p>
                    <a:p>
                      <a:endParaRPr lang="en-IN" dirty="0"/>
                    </a:p>
                  </a:txBody>
                  <a:tcPr/>
                </a:tc>
                <a:tc>
                  <a:txBody>
                    <a:bodyPr/>
                    <a:lstStyle/>
                    <a:p>
                      <a:r>
                        <a:rPr lang="en-IN" sz="1400" dirty="0"/>
                        <a:t>Title</a:t>
                      </a:r>
                      <a:endParaRPr lang="en-IN" dirty="0"/>
                    </a:p>
                  </a:txBody>
                  <a:tcPr/>
                </a:tc>
                <a:tc>
                  <a:txBody>
                    <a:bodyPr/>
                    <a:lstStyle/>
                    <a:p>
                      <a:r>
                        <a:rPr lang="en-IN" sz="1400" dirty="0"/>
                        <a:t>Authors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Year of Publication</a:t>
                      </a:r>
                      <a:endParaRPr lang="en-IN" dirty="0"/>
                    </a:p>
                    <a:p>
                      <a:endParaRPr lang="en-IN" dirty="0"/>
                    </a:p>
                  </a:txBody>
                  <a:tcPr/>
                </a:tc>
                <a:tc>
                  <a:txBody>
                    <a:bodyPr/>
                    <a:lstStyle/>
                    <a:p>
                      <a:r>
                        <a:rPr lang="en-IN" sz="1400" dirty="0"/>
                        <a:t>Methodology</a:t>
                      </a:r>
                      <a:endParaRPr lang="en-IN" dirty="0"/>
                    </a:p>
                  </a:txBody>
                  <a:tcPr/>
                </a:tc>
                <a:tc>
                  <a:txBody>
                    <a:bodyPr/>
                    <a:lstStyle/>
                    <a:p>
                      <a:r>
                        <a:rPr lang="en-IN" sz="1400" dirty="0"/>
                        <a:t>Conclusion</a:t>
                      </a:r>
                      <a:endParaRPr lang="en-IN" dirty="0"/>
                    </a:p>
                  </a:txBody>
                  <a:tcPr/>
                </a:tc>
              </a:tr>
              <a:tr h="3433494">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3)</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Optimized Twitter Cyberbullying Detection based on Deep Learning</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tc>
                <a:tc>
                  <a:txBody>
                    <a:bodyPr/>
                    <a:lstStyle/>
                    <a:p>
                      <a:r>
                        <a:rPr lang="en-IN" sz="1400" b="1" dirty="0" err="1">
                          <a:latin typeface="Calibri" panose="020F0502020204030204" pitchFamily="34" charset="0"/>
                          <a:ea typeface="Calibri" panose="020F0502020204030204" pitchFamily="34" charset="0"/>
                          <a:cs typeface="Calibri" panose="020F0502020204030204" pitchFamily="34" charset="0"/>
                        </a:rPr>
                        <a:t>Monirah</a:t>
                      </a:r>
                      <a:r>
                        <a:rPr lang="en-IN" sz="1400" b="1" dirty="0">
                          <a:latin typeface="Calibri" panose="020F0502020204030204" pitchFamily="34" charset="0"/>
                          <a:ea typeface="Calibri" panose="020F0502020204030204" pitchFamily="34" charset="0"/>
                          <a:cs typeface="Calibri" panose="020F0502020204030204" pitchFamily="34" charset="0"/>
                        </a:rPr>
                        <a:t> A. Al-</a:t>
                      </a:r>
                      <a:r>
                        <a:rPr lang="en-IN" sz="1400" b="1" dirty="0" err="1">
                          <a:latin typeface="Calibri" panose="020F0502020204030204" pitchFamily="34" charset="0"/>
                          <a:ea typeface="Calibri" panose="020F0502020204030204" pitchFamily="34" charset="0"/>
                          <a:cs typeface="Calibri" panose="020F0502020204030204" pitchFamily="34" charset="0"/>
                        </a:rPr>
                        <a:t>Ajlan</a:t>
                      </a:r>
                      <a:r>
                        <a:rPr lang="en-IN" sz="1400" b="1" dirty="0">
                          <a:latin typeface="Calibri" panose="020F0502020204030204" pitchFamily="34" charset="0"/>
                          <a:ea typeface="Calibri" panose="020F0502020204030204" pitchFamily="34" charset="0"/>
                          <a:cs typeface="Calibri" panose="020F0502020204030204" pitchFamily="34" charset="0"/>
                        </a:rPr>
                        <a:t>,</a:t>
                      </a:r>
                      <a:endParaRPr lang="en-IN" sz="1400" b="1"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Mourad </a:t>
                      </a:r>
                      <a:r>
                        <a:rPr lang="en-IN" sz="1400" b="1" dirty="0" err="1">
                          <a:latin typeface="Calibri" panose="020F0502020204030204" pitchFamily="34" charset="0"/>
                          <a:ea typeface="Calibri" panose="020F0502020204030204" pitchFamily="34" charset="0"/>
                          <a:cs typeface="Calibri" panose="020F0502020204030204" pitchFamily="34" charset="0"/>
                        </a:rPr>
                        <a:t>Ykhlef</a:t>
                      </a:r>
                      <a:endParaRPr lang="en-IN"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2018-21</a:t>
                      </a:r>
                      <a:r>
                        <a:rPr lang="en-IN" sz="1400" baseline="30000" dirty="0">
                          <a:latin typeface="Calibri" panose="020F0502020204030204" pitchFamily="34" charset="0"/>
                          <a:ea typeface="Calibri" panose="020F0502020204030204" pitchFamily="34" charset="0"/>
                          <a:cs typeface="Calibri" panose="020F0502020204030204" pitchFamily="34" charset="0"/>
                        </a:rPr>
                        <a:t>st</a:t>
                      </a:r>
                      <a:r>
                        <a:rPr lang="en-IN" sz="1400" dirty="0">
                          <a:latin typeface="Calibri" panose="020F0502020204030204" pitchFamily="34" charset="0"/>
                          <a:ea typeface="Calibri" panose="020F0502020204030204" pitchFamily="34" charset="0"/>
                          <a:cs typeface="Calibri" panose="020F0502020204030204" pitchFamily="34" charset="0"/>
                        </a:rPr>
                        <a:t> Saudi Computer Society National Computer Conference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In this paper they proposed an optimised twitter cyberbullying detection based on deep learning(OCDD) using CNN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They explored new detection techniques using training data by human intelligence and word embedding was for each word using Glo </a:t>
                      </a:r>
                      <a:r>
                        <a:rPr lang="en-IN" sz="1400" dirty="0" err="1">
                          <a:latin typeface="Calibri" panose="020F0502020204030204" pitchFamily="34" charset="0"/>
                          <a:ea typeface="Calibri" panose="020F0502020204030204" pitchFamily="34" charset="0"/>
                          <a:cs typeface="Calibri" panose="020F0502020204030204" pitchFamily="34" charset="0"/>
                        </a:rPr>
                        <a:t>Ve</a:t>
                      </a:r>
                      <a:r>
                        <a:rPr lang="en-IN" sz="1400" dirty="0">
                          <a:latin typeface="Calibri" panose="020F0502020204030204" pitchFamily="34" charset="0"/>
                          <a:ea typeface="Calibri" panose="020F0502020204030204" pitchFamily="34" charset="0"/>
                          <a:cs typeface="Calibri" panose="020F0502020204030204" pitchFamily="34" charset="0"/>
                        </a:rPr>
                        <a:t> technique. CNN was used for classifying. Which gave great results on text mining tasks however not used on cyberbullying detection context.</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8254</Words>
  <Application>WPS Presentation</Application>
  <PresentationFormat>On-screen Show (4:3)</PresentationFormat>
  <Paragraphs>330</Paragraphs>
  <Slides>16</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Calibri</vt:lpstr>
      <vt:lpstr>Arial</vt:lpstr>
      <vt:lpstr>Calibri</vt:lpstr>
      <vt:lpstr>Times New Roman</vt:lpstr>
      <vt:lpstr>Poppins</vt:lpstr>
      <vt:lpstr>Times New Roman</vt:lpstr>
      <vt:lpstr>Calibri Light</vt:lpstr>
      <vt:lpstr>Microsoft YaHei</vt:lpstr>
      <vt:lpstr>Arial Unicode MS</vt:lpstr>
      <vt:lpstr>Segoe Print</vt:lpstr>
      <vt:lpstr>Retrospect</vt:lpstr>
      <vt:lpstr>A Hybrid Approach for Detecting Cyberbullying on Social Media Platform using Deep Learning Algorithms</vt:lpstr>
      <vt:lpstr>PowerPoint 演示文稿</vt:lpstr>
      <vt:lpstr>           ABSTRACT</vt:lpstr>
      <vt:lpstr> Introduction  </vt:lpstr>
      <vt:lpstr> Motivation  </vt:lpstr>
      <vt:lpstr>            Existing Models </vt:lpstr>
      <vt:lpstr>               Literature Survey</vt:lpstr>
      <vt:lpstr>               Literature Survey</vt:lpstr>
      <vt:lpstr>               Literature Survey</vt:lpstr>
      <vt:lpstr>               Literature Survey</vt:lpstr>
      <vt:lpstr>               Literature Survey</vt:lpstr>
      <vt:lpstr>               Proposed Architecture</vt:lpstr>
      <vt:lpstr>               Proposed Modules</vt:lpstr>
      <vt:lpstr>               Proposed Modules</vt:lpstr>
      <vt:lpstr>References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using ML</dc:title>
  <dc:creator>Kevin</dc:creator>
  <cp:lastModifiedBy>R VARUN REDDY (RA1911003011003</cp:lastModifiedBy>
  <cp:revision>10</cp:revision>
  <dcterms:created xsi:type="dcterms:W3CDTF">2020-05-13T07:00:00Z</dcterms:created>
  <dcterms:modified xsi:type="dcterms:W3CDTF">2023-05-15T10:29:09Z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D6E611C374524832AA29230C6C3EC1ED</vt:lpwstr>
  </property>
  <property fmtid="{D5CDD505-2E9C-101B-9397-08002B2CF9AE}" pid="3" name="KSOProductBuildVer">
    <vt:lpwstr>1033-11.2.0.11537</vt:lpwstr>
  </property>
</Properties>
</file>