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80" r:id="rId27"/>
    <p:sldId id="279" r:id="rId28"/>
    <p:sldId id="287" r:id="rId29"/>
    <p:sldId id="288" r:id="rId30"/>
    <p:sldId id="285" r:id="rId31"/>
    <p:sldId id="292" r:id="rId32"/>
    <p:sldId id="291" r:id="rId33"/>
    <p:sldId id="289" r:id="rId34"/>
    <p:sldId id="290" r:id="rId35"/>
    <p:sldId id="286" r:id="rId36"/>
  </p:sldIdLst>
  <p:sldSz cx="9144000" cy="6858000" type="screen4x3"/>
  <p:notesSz cx="6858000" cy="9144000"/>
  <p:embeddedFontLst>
    <p:embeddedFont>
      <p:font typeface="Calibri" panose="020F0502020204030204"/>
      <p:regular r:id="rId40"/>
    </p:embeddedFont>
    <p:embeddedFont>
      <p:font typeface="Calibri" panose="020F050202020403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2965206-ED9C-42B0-9D4B-B147C0CF67D4}" styleName="Table_0">
    <a:wholeTbl>
      <a:tcTxStyle>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a:font>
          <a:latin typeface="Arial"/>
          <a:ea typeface="Arial"/>
          <a:cs typeface="Arial"/>
        </a:font>
        <a:schemeClr val="lt1"/>
      </a:tcTxStyle>
      <a:tcStyle>
        <a:tcBdr/>
        <a:fill>
          <a:solidFill>
            <a:schemeClr val="accent1"/>
          </a:solidFill>
        </a:fill>
      </a:tcStyle>
    </a:lastCol>
    <a:firstCol>
      <a:tcTxStyle b="on">
        <a:font>
          <a:latin typeface="Arial"/>
          <a:ea typeface="Arial"/>
          <a:cs typeface="Arial"/>
        </a:font>
        <a:schemeClr val="lt1"/>
      </a:tcTxStyle>
      <a:tcStyle>
        <a:tcBdr/>
        <a:fill>
          <a:solidFill>
            <a:schemeClr val="accent1"/>
          </a:solidFill>
        </a:fill>
      </a:tcStyle>
    </a:firstCol>
    <a:lastRow>
      <a:tcTxStyle b="on">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37EC99A5-4151-439D-8705-C61072BFBDF3}"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font" Target="fonts/font5.fntdata"/><Relationship Id="rId43" Type="http://schemas.openxmlformats.org/officeDocument/2006/relationships/font" Target="fonts/font4.fntdata"/><Relationship Id="rId42" Type="http://schemas.openxmlformats.org/officeDocument/2006/relationships/font" Target="fonts/font3.fntdata"/><Relationship Id="rId41" Type="http://schemas.openxmlformats.org/officeDocument/2006/relationships/font" Target="fonts/font2.fntdata"/><Relationship Id="rId40" Type="http://schemas.openxmlformats.org/officeDocument/2006/relationships/font" Target="fonts/font1.fntdata"/><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03" name="Google Shape;103;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4"/>
        <p:cNvGrpSpPr/>
        <p:nvPr/>
      </p:nvGrpSpPr>
      <p:grpSpPr>
        <a:xfrm>
          <a:off x="0" y="0"/>
          <a:ext cx="0" cy="0"/>
          <a:chOff x="0" y="0"/>
          <a:chExt cx="0" cy="0"/>
        </a:xfrm>
      </p:grpSpPr>
      <p:sp>
        <p:nvSpPr>
          <p:cNvPr id="195" name="Google Shape;195;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96" name="Google Shape;196;p3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5"/>
        <p:cNvGrpSpPr/>
        <p:nvPr/>
      </p:nvGrpSpPr>
      <p:grpSpPr>
        <a:xfrm>
          <a:off x="0" y="0"/>
          <a:ext cx="0" cy="0"/>
          <a:chOff x="0" y="0"/>
          <a:chExt cx="0" cy="0"/>
        </a:xfrm>
      </p:grpSpPr>
      <p:sp>
        <p:nvSpPr>
          <p:cNvPr id="206" name="Google Shape;206;g1b63525c89d_0_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b63525c89d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8" name="Google Shape;208;g1b63525c89d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3"/>
        <p:cNvGrpSpPr/>
        <p:nvPr/>
      </p:nvGrpSpPr>
      <p:grpSpPr>
        <a:xfrm>
          <a:off x="0" y="0"/>
          <a:ext cx="0" cy="0"/>
          <a:chOff x="0" y="0"/>
          <a:chExt cx="0" cy="0"/>
        </a:xfrm>
      </p:grpSpPr>
      <p:sp>
        <p:nvSpPr>
          <p:cNvPr id="214" name="Google Shape;214;g1b63525c89d_3_6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b63525c89d_3_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6" name="Google Shape;216;g1b63525c89d_3_6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1"/>
        <p:cNvGrpSpPr/>
        <p:nvPr/>
      </p:nvGrpSpPr>
      <p:grpSpPr>
        <a:xfrm>
          <a:off x="0" y="0"/>
          <a:ext cx="0" cy="0"/>
          <a:chOff x="0" y="0"/>
          <a:chExt cx="0" cy="0"/>
        </a:xfrm>
      </p:grpSpPr>
      <p:sp>
        <p:nvSpPr>
          <p:cNvPr id="222" name="Google Shape;222;g1b63525c89d_3_6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b63525c89d_3_6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4" name="Google Shape;224;g1b63525c89d_3_6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0"/>
        <p:cNvGrpSpPr/>
        <p:nvPr/>
      </p:nvGrpSpPr>
      <p:grpSpPr>
        <a:xfrm>
          <a:off x="0" y="0"/>
          <a:ext cx="0" cy="0"/>
          <a:chOff x="0" y="0"/>
          <a:chExt cx="0" cy="0"/>
        </a:xfrm>
      </p:grpSpPr>
      <p:sp>
        <p:nvSpPr>
          <p:cNvPr id="231" name="Google Shape;231;g1b63525c89d_0_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b63525c89d_0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3" name="Google Shape;233;g1b63525c89d_0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9"/>
        <p:cNvGrpSpPr/>
        <p:nvPr/>
      </p:nvGrpSpPr>
      <p:grpSpPr>
        <a:xfrm>
          <a:off x="0" y="0"/>
          <a:ext cx="0" cy="0"/>
          <a:chOff x="0" y="0"/>
          <a:chExt cx="0" cy="0"/>
        </a:xfrm>
      </p:grpSpPr>
      <p:sp>
        <p:nvSpPr>
          <p:cNvPr id="240" name="Google Shape;240;g1b63525c89d_3_8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b63525c89d_3_8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2" name="Google Shape;242;g1b63525c89d_3_8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8"/>
        <p:cNvGrpSpPr/>
        <p:nvPr/>
      </p:nvGrpSpPr>
      <p:grpSpPr>
        <a:xfrm>
          <a:off x="0" y="0"/>
          <a:ext cx="0" cy="0"/>
          <a:chOff x="0" y="0"/>
          <a:chExt cx="0" cy="0"/>
        </a:xfrm>
      </p:grpSpPr>
      <p:sp>
        <p:nvSpPr>
          <p:cNvPr id="249" name="Google Shape;249;g1b63525c89d_0_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b63525c89d_0_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1" name="Google Shape;251;g1b63525c89d_0_3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7"/>
        <p:cNvGrpSpPr/>
        <p:nvPr/>
      </p:nvGrpSpPr>
      <p:grpSpPr>
        <a:xfrm>
          <a:off x="0" y="0"/>
          <a:ext cx="0" cy="0"/>
          <a:chOff x="0" y="0"/>
          <a:chExt cx="0" cy="0"/>
        </a:xfrm>
      </p:grpSpPr>
      <p:sp>
        <p:nvSpPr>
          <p:cNvPr id="258" name="Google Shape;258;g1b63525c89d_0_4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b63525c89d_0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0" name="Google Shape;260;g1b63525c89d_0_4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6"/>
        <p:cNvGrpSpPr/>
        <p:nvPr/>
      </p:nvGrpSpPr>
      <p:grpSpPr>
        <a:xfrm>
          <a:off x="0" y="0"/>
          <a:ext cx="0" cy="0"/>
          <a:chOff x="0" y="0"/>
          <a:chExt cx="0" cy="0"/>
        </a:xfrm>
      </p:grpSpPr>
      <p:sp>
        <p:nvSpPr>
          <p:cNvPr id="267" name="Google Shape;267;g1b63525c89d_3_4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b63525c89d_3_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9" name="Google Shape;269;g1b63525c89d_3_4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5"/>
        <p:cNvGrpSpPr/>
        <p:nvPr/>
      </p:nvGrpSpPr>
      <p:grpSpPr>
        <a:xfrm>
          <a:off x="0" y="0"/>
          <a:ext cx="0" cy="0"/>
          <a:chOff x="0" y="0"/>
          <a:chExt cx="0" cy="0"/>
        </a:xfrm>
      </p:grpSpPr>
      <p:sp>
        <p:nvSpPr>
          <p:cNvPr id="276" name="Google Shape;276;g1b63525c89d_0_6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b63525c89d_0_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8" name="Google Shape;278;g1b63525c89d_0_6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6" name="Google Shape;116;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4"/>
        <p:cNvGrpSpPr/>
        <p:nvPr/>
      </p:nvGrpSpPr>
      <p:grpSpPr>
        <a:xfrm>
          <a:off x="0" y="0"/>
          <a:ext cx="0" cy="0"/>
          <a:chOff x="0" y="0"/>
          <a:chExt cx="0" cy="0"/>
        </a:xfrm>
      </p:grpSpPr>
      <p:sp>
        <p:nvSpPr>
          <p:cNvPr id="285" name="Google Shape;285;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86" name="Google Shape;286;p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6"/>
        <p:cNvGrpSpPr/>
        <p:nvPr/>
      </p:nvGrpSpPr>
      <p:grpSpPr>
        <a:xfrm>
          <a:off x="0" y="0"/>
          <a:ext cx="0" cy="0"/>
          <a:chOff x="0" y="0"/>
          <a:chExt cx="0" cy="0"/>
        </a:xfrm>
      </p:grpSpPr>
      <p:sp>
        <p:nvSpPr>
          <p:cNvPr id="297" name="Google Shape;297;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98" name="Google Shape;298;p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6"/>
        <p:cNvGrpSpPr/>
        <p:nvPr/>
      </p:nvGrpSpPr>
      <p:grpSpPr>
        <a:xfrm>
          <a:off x="0" y="0"/>
          <a:ext cx="0" cy="0"/>
          <a:chOff x="0" y="0"/>
          <a:chExt cx="0" cy="0"/>
        </a:xfrm>
      </p:grpSpPr>
      <p:sp>
        <p:nvSpPr>
          <p:cNvPr id="307" name="Google Shape;307;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08" name="Google Shape;308;p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6"/>
        <p:cNvGrpSpPr/>
        <p:nvPr/>
      </p:nvGrpSpPr>
      <p:grpSpPr>
        <a:xfrm>
          <a:off x="0" y="0"/>
          <a:ext cx="0" cy="0"/>
          <a:chOff x="0" y="0"/>
          <a:chExt cx="0" cy="0"/>
        </a:xfrm>
      </p:grpSpPr>
      <p:sp>
        <p:nvSpPr>
          <p:cNvPr id="317" name="Google Shape;317;g1b63525c89d_3_3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18" name="Google Shape;318;g1b63525c89d_3_3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7"/>
        <p:cNvGrpSpPr/>
        <p:nvPr/>
      </p:nvGrpSpPr>
      <p:grpSpPr>
        <a:xfrm>
          <a:off x="0" y="0"/>
          <a:ext cx="0" cy="0"/>
          <a:chOff x="0" y="0"/>
          <a:chExt cx="0" cy="0"/>
        </a:xfrm>
      </p:grpSpPr>
      <p:sp>
        <p:nvSpPr>
          <p:cNvPr id="338" name="Google Shape;338;g1b63525c89d_3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39" name="Google Shape;339;g1b63525c89d_3_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6"/>
        <p:cNvGrpSpPr/>
        <p:nvPr/>
      </p:nvGrpSpPr>
      <p:grpSpPr>
        <a:xfrm>
          <a:off x="0" y="0"/>
          <a:ext cx="0" cy="0"/>
          <a:chOff x="0" y="0"/>
          <a:chExt cx="0" cy="0"/>
        </a:xfrm>
      </p:grpSpPr>
      <p:sp>
        <p:nvSpPr>
          <p:cNvPr id="327" name="Google Shape;327;g1b63525c89d_0_7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28" name="Google Shape;328;g1b63525c89d_0_7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1"/>
        <p:cNvGrpSpPr/>
        <p:nvPr/>
      </p:nvGrpSpPr>
      <p:grpSpPr>
        <a:xfrm>
          <a:off x="0" y="0"/>
          <a:ext cx="0" cy="0"/>
          <a:chOff x="0" y="0"/>
          <a:chExt cx="0" cy="0"/>
        </a:xfrm>
      </p:grpSpPr>
      <p:sp>
        <p:nvSpPr>
          <p:cNvPr id="382" name="Google Shape;382;g1b63525c89d_3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83" name="Google Shape;383;g1b63525c89d_3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2"/>
        <p:cNvGrpSpPr/>
        <p:nvPr/>
      </p:nvGrpSpPr>
      <p:grpSpPr>
        <a:xfrm>
          <a:off x="0" y="0"/>
          <a:ext cx="0" cy="0"/>
          <a:chOff x="0" y="0"/>
          <a:chExt cx="0" cy="0"/>
        </a:xfrm>
      </p:grpSpPr>
      <p:sp>
        <p:nvSpPr>
          <p:cNvPr id="393" name="Google Shape;393;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94" name="Google Shape;394;p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2"/>
        <p:cNvGrpSpPr/>
        <p:nvPr/>
      </p:nvGrpSpPr>
      <p:grpSpPr>
        <a:xfrm>
          <a:off x="0" y="0"/>
          <a:ext cx="0" cy="0"/>
          <a:chOff x="0" y="0"/>
          <a:chExt cx="0" cy="0"/>
        </a:xfrm>
      </p:grpSpPr>
      <p:sp>
        <p:nvSpPr>
          <p:cNvPr id="393" name="Google Shape;393;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94" name="Google Shape;394;p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2"/>
        <p:cNvGrpSpPr/>
        <p:nvPr/>
      </p:nvGrpSpPr>
      <p:grpSpPr>
        <a:xfrm>
          <a:off x="0" y="0"/>
          <a:ext cx="0" cy="0"/>
          <a:chOff x="0" y="0"/>
          <a:chExt cx="0" cy="0"/>
        </a:xfrm>
      </p:grpSpPr>
      <p:sp>
        <p:nvSpPr>
          <p:cNvPr id="393" name="Google Shape;393;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94" name="Google Shape;394;p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24" name="Google Shape;124;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2"/>
        <p:cNvGrpSpPr/>
        <p:nvPr/>
      </p:nvGrpSpPr>
      <p:grpSpPr>
        <a:xfrm>
          <a:off x="0" y="0"/>
          <a:ext cx="0" cy="0"/>
          <a:chOff x="0" y="0"/>
          <a:chExt cx="0" cy="0"/>
        </a:xfrm>
      </p:grpSpPr>
      <p:sp>
        <p:nvSpPr>
          <p:cNvPr id="393" name="Google Shape;393;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94" name="Google Shape;394;p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2"/>
        <p:cNvGrpSpPr/>
        <p:nvPr/>
      </p:nvGrpSpPr>
      <p:grpSpPr>
        <a:xfrm>
          <a:off x="0" y="0"/>
          <a:ext cx="0" cy="0"/>
          <a:chOff x="0" y="0"/>
          <a:chExt cx="0" cy="0"/>
        </a:xfrm>
      </p:grpSpPr>
      <p:sp>
        <p:nvSpPr>
          <p:cNvPr id="393" name="Google Shape;393;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94" name="Google Shape;394;p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2"/>
        <p:cNvGrpSpPr/>
        <p:nvPr/>
      </p:nvGrpSpPr>
      <p:grpSpPr>
        <a:xfrm>
          <a:off x="0" y="0"/>
          <a:ext cx="0" cy="0"/>
          <a:chOff x="0" y="0"/>
          <a:chExt cx="0" cy="0"/>
        </a:xfrm>
      </p:grpSpPr>
      <p:sp>
        <p:nvSpPr>
          <p:cNvPr id="403" name="Google Shape;403;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04" name="Google Shape;404;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0"/>
        <p:cNvGrpSpPr/>
        <p:nvPr/>
      </p:nvGrpSpPr>
      <p:grpSpPr>
        <a:xfrm>
          <a:off x="0" y="0"/>
          <a:ext cx="0" cy="0"/>
          <a:chOff x="0" y="0"/>
          <a:chExt cx="0" cy="0"/>
        </a:xfrm>
      </p:grpSpPr>
      <p:sp>
        <p:nvSpPr>
          <p:cNvPr id="131" name="Google Shape;131;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2" name="Google Shape;132;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42" name="Google Shape;142;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0"/>
        <p:cNvGrpSpPr/>
        <p:nvPr/>
      </p:nvGrpSpPr>
      <p:grpSpPr>
        <a:xfrm>
          <a:off x="0" y="0"/>
          <a:ext cx="0" cy="0"/>
          <a:chOff x="0" y="0"/>
          <a:chExt cx="0" cy="0"/>
        </a:xfrm>
      </p:grpSpPr>
      <p:sp>
        <p:nvSpPr>
          <p:cNvPr id="151" name="Google Shape;151;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52" name="Google Shape;152;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1"/>
        <p:cNvGrpSpPr/>
        <p:nvPr/>
      </p:nvGrpSpPr>
      <p:grpSpPr>
        <a:xfrm>
          <a:off x="0" y="0"/>
          <a:ext cx="0" cy="0"/>
          <a:chOff x="0" y="0"/>
          <a:chExt cx="0" cy="0"/>
        </a:xfrm>
      </p:grpSpPr>
      <p:sp>
        <p:nvSpPr>
          <p:cNvPr id="162" name="Google Shape;162;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63" name="Google Shape;163;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2"/>
        <p:cNvGrpSpPr/>
        <p:nvPr/>
      </p:nvGrpSpPr>
      <p:grpSpPr>
        <a:xfrm>
          <a:off x="0" y="0"/>
          <a:ext cx="0" cy="0"/>
          <a:chOff x="0" y="0"/>
          <a:chExt cx="0" cy="0"/>
        </a:xfrm>
      </p:grpSpPr>
      <p:sp>
        <p:nvSpPr>
          <p:cNvPr id="173" name="Google Shape;17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74" name="Google Shape;174;p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3"/>
        <p:cNvGrpSpPr/>
        <p:nvPr/>
      </p:nvGrpSpPr>
      <p:grpSpPr>
        <a:xfrm>
          <a:off x="0" y="0"/>
          <a:ext cx="0" cy="0"/>
          <a:chOff x="0" y="0"/>
          <a:chExt cx="0" cy="0"/>
        </a:xfrm>
      </p:grpSpPr>
      <p:sp>
        <p:nvSpPr>
          <p:cNvPr id="184" name="Google Shape;184;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85" name="Google Shape;185;p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spTree>
      <p:nvGrpSpPr>
        <p:cNvPr id="1" name="Shape 18"/>
        <p:cNvGrpSpPr/>
        <p:nvPr/>
      </p:nvGrpSpPr>
      <p:grpSpPr>
        <a:xfrm>
          <a:off x="0" y="0"/>
          <a:ext cx="0" cy="0"/>
          <a:chOff x="0" y="0"/>
          <a:chExt cx="0" cy="0"/>
        </a:xfrm>
      </p:grpSpPr>
      <p:sp>
        <p:nvSpPr>
          <p:cNvPr id="19" name="Google Shape;19;p40"/>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 name="Google Shape;20;p40"/>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 name="Google Shape;21;p40"/>
          <p:cNvSpPr txBox="1">
            <a:spLocks noGrp="1"/>
          </p:cNvSpPr>
          <p:nvPr>
            <p:ph type="ctrTitle"/>
          </p:nvPr>
        </p:nvSpPr>
        <p:spPr>
          <a:xfrm>
            <a:off x="822960" y="758952"/>
            <a:ext cx="75438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panose="020F0502020204030204"/>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0"/>
          <p:cNvSpPr txBox="1">
            <a:spLocks noGrp="1"/>
          </p:cNvSpPr>
          <p:nvPr>
            <p:ph type="subTitle" idx="1"/>
          </p:nvPr>
        </p:nvSpPr>
        <p:spPr>
          <a:xfrm>
            <a:off x="825038" y="4455621"/>
            <a:ext cx="75438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panose="020F0502020204030204"/>
                <a:ea typeface="Calibri" panose="020F0502020204030204"/>
                <a:cs typeface="Calibri" panose="020F0502020204030204"/>
                <a:sym typeface="Calibri" panose="020F0502020204030204"/>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40"/>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0"/>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0"/>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cxnSp>
        <p:nvCxnSpPr>
          <p:cNvPr id="26" name="Google Shape;26;p40"/>
          <p:cNvCxnSpPr/>
          <p:nvPr/>
        </p:nvCxnSpPr>
        <p:spPr>
          <a:xfrm>
            <a:off x="905744" y="434340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87"/>
        <p:cNvGrpSpPr/>
        <p:nvPr/>
      </p:nvGrpSpPr>
      <p:grpSpPr>
        <a:xfrm>
          <a:off x="0" y="0"/>
          <a:ext cx="0" cy="0"/>
          <a:chOff x="0" y="0"/>
          <a:chExt cx="0" cy="0"/>
        </a:xfrm>
      </p:grpSpPr>
      <p:sp>
        <p:nvSpPr>
          <p:cNvPr id="88" name="Google Shape;88;p49"/>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49"/>
          <p:cNvSpPr txBox="1">
            <a:spLocks noGrp="1"/>
          </p:cNvSpPr>
          <p:nvPr>
            <p:ph type="body" idx="1"/>
          </p:nvPr>
        </p:nvSpPr>
        <p:spPr>
          <a:xfrm rot="5400000">
            <a:off x="2583179" y="85514"/>
            <a:ext cx="4023360" cy="7543801"/>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90" name="Google Shape;90;p49"/>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9"/>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49"/>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showMasterSp="0" matchingName="Vertical Title and Text">
  <p:cSld name="VERTICAL_TITLE_AND_VERTICAL_TEXT">
    <p:spTree>
      <p:nvGrpSpPr>
        <p:cNvPr id="1" name="Shape 93"/>
        <p:cNvGrpSpPr/>
        <p:nvPr/>
      </p:nvGrpSpPr>
      <p:grpSpPr>
        <a:xfrm>
          <a:off x="0" y="0"/>
          <a:ext cx="0" cy="0"/>
          <a:chOff x="0" y="0"/>
          <a:chExt cx="0" cy="0"/>
        </a:xfrm>
      </p:grpSpPr>
      <p:sp>
        <p:nvSpPr>
          <p:cNvPr id="94" name="Google Shape;94;p50"/>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 name="Google Shape;95;p50"/>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6" name="Google Shape;96;p50"/>
          <p:cNvSpPr txBox="1">
            <a:spLocks noGrp="1"/>
          </p:cNvSpPr>
          <p:nvPr>
            <p:ph type="title"/>
          </p:nvPr>
        </p:nvSpPr>
        <p:spPr>
          <a:xfrm rot="5400000">
            <a:off x="4650802" y="2307652"/>
            <a:ext cx="5757421" cy="197167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50"/>
          <p:cNvSpPr txBox="1">
            <a:spLocks noGrp="1"/>
          </p:cNvSpPr>
          <p:nvPr>
            <p:ph type="body" idx="1"/>
          </p:nvPr>
        </p:nvSpPr>
        <p:spPr>
          <a:xfrm rot="5400000">
            <a:off x="650303" y="393126"/>
            <a:ext cx="5757420" cy="5800725"/>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98" name="Google Shape;98;p50"/>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50"/>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50"/>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7"/>
        <p:cNvGrpSpPr/>
        <p:nvPr/>
      </p:nvGrpSpPr>
      <p:grpSpPr>
        <a:xfrm>
          <a:off x="0" y="0"/>
          <a:ext cx="0" cy="0"/>
          <a:chOff x="0" y="0"/>
          <a:chExt cx="0" cy="0"/>
        </a:xfrm>
      </p:grpSpPr>
      <p:sp>
        <p:nvSpPr>
          <p:cNvPr id="28" name="Google Shape;28;p41"/>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1"/>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30" name="Google Shape;30;p41"/>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1"/>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1"/>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showMasterSp="0" matchingName="Blank">
  <p:cSld name="BLANK">
    <p:spTree>
      <p:nvGrpSpPr>
        <p:cNvPr id="1" name="Shape 33"/>
        <p:cNvGrpSpPr/>
        <p:nvPr/>
      </p:nvGrpSpPr>
      <p:grpSpPr>
        <a:xfrm>
          <a:off x="0" y="0"/>
          <a:ext cx="0" cy="0"/>
          <a:chOff x="0" y="0"/>
          <a:chExt cx="0" cy="0"/>
        </a:xfrm>
      </p:grpSpPr>
      <p:sp>
        <p:nvSpPr>
          <p:cNvPr id="34" name="Google Shape;34;p42"/>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 name="Google Shape;35;p42"/>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 name="Google Shape;36;p42"/>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2"/>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2"/>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showMasterSp="0" matchingName="Section Header">
  <p:cSld name="SECTION_HEADER">
    <p:bg>
      <p:bgPr>
        <a:solidFill>
          <a:schemeClr val="lt1"/>
        </a:solidFill>
        <a:effectLst/>
      </p:bgPr>
    </p:bg>
    <p:spTree>
      <p:nvGrpSpPr>
        <p:cNvPr id="1" name="Shape 39"/>
        <p:cNvGrpSpPr/>
        <p:nvPr/>
      </p:nvGrpSpPr>
      <p:grpSpPr>
        <a:xfrm>
          <a:off x="0" y="0"/>
          <a:ext cx="0" cy="0"/>
          <a:chOff x="0" y="0"/>
          <a:chExt cx="0" cy="0"/>
        </a:xfrm>
      </p:grpSpPr>
      <p:sp>
        <p:nvSpPr>
          <p:cNvPr id="40" name="Google Shape;40;p43"/>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 name="Google Shape;41;p43"/>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 name="Google Shape;42;p43"/>
          <p:cNvSpPr txBox="1">
            <a:spLocks noGrp="1"/>
          </p:cNvSpPr>
          <p:nvPr>
            <p:ph type="title"/>
          </p:nvPr>
        </p:nvSpPr>
        <p:spPr>
          <a:xfrm>
            <a:off x="822960" y="758952"/>
            <a:ext cx="75438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panose="020F0502020204030204"/>
              <a:buNone/>
              <a:defRPr sz="8000"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3"/>
          <p:cNvSpPr txBox="1">
            <a:spLocks noGrp="1"/>
          </p:cNvSpPr>
          <p:nvPr>
            <p:ph type="body" idx="1"/>
          </p:nvPr>
        </p:nvSpPr>
        <p:spPr>
          <a:xfrm>
            <a:off x="822960" y="4453128"/>
            <a:ext cx="75438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panose="020F0502020204030204"/>
                <a:ea typeface="Calibri" panose="020F0502020204030204"/>
                <a:cs typeface="Calibri" panose="020F0502020204030204"/>
                <a:sym typeface="Calibri" panose="020F0502020204030204"/>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p:txBody>
      </p:sp>
      <p:sp>
        <p:nvSpPr>
          <p:cNvPr id="44" name="Google Shape;44;p43"/>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3"/>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43"/>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cxnSp>
        <p:nvCxnSpPr>
          <p:cNvPr id="47" name="Google Shape;47;p43"/>
          <p:cNvCxnSpPr/>
          <p:nvPr/>
        </p:nvCxnSpPr>
        <p:spPr>
          <a:xfrm>
            <a:off x="905744" y="434340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48"/>
        <p:cNvGrpSpPr/>
        <p:nvPr/>
      </p:nvGrpSpPr>
      <p:grpSpPr>
        <a:xfrm>
          <a:off x="0" y="0"/>
          <a:ext cx="0" cy="0"/>
          <a:chOff x="0" y="0"/>
          <a:chExt cx="0" cy="0"/>
        </a:xfrm>
      </p:grpSpPr>
      <p:sp>
        <p:nvSpPr>
          <p:cNvPr id="49" name="Google Shape;49;p44"/>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4"/>
          <p:cNvSpPr txBox="1">
            <a:spLocks noGrp="1"/>
          </p:cNvSpPr>
          <p:nvPr>
            <p:ph type="body" idx="1"/>
          </p:nvPr>
        </p:nvSpPr>
        <p:spPr>
          <a:xfrm>
            <a:off x="822960" y="1845734"/>
            <a:ext cx="370332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51" name="Google Shape;51;p44"/>
          <p:cNvSpPr txBox="1">
            <a:spLocks noGrp="1"/>
          </p:cNvSpPr>
          <p:nvPr>
            <p:ph type="body" idx="2"/>
          </p:nvPr>
        </p:nvSpPr>
        <p:spPr>
          <a:xfrm>
            <a:off x="4663440" y="1845736"/>
            <a:ext cx="3703320" cy="4023359"/>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52" name="Google Shape;52;p44"/>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4"/>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4"/>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55"/>
        <p:cNvGrpSpPr/>
        <p:nvPr/>
      </p:nvGrpSpPr>
      <p:grpSpPr>
        <a:xfrm>
          <a:off x="0" y="0"/>
          <a:ext cx="0" cy="0"/>
          <a:chOff x="0" y="0"/>
          <a:chExt cx="0" cy="0"/>
        </a:xfrm>
      </p:grpSpPr>
      <p:sp>
        <p:nvSpPr>
          <p:cNvPr id="56" name="Google Shape;56;p45"/>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5"/>
          <p:cNvSpPr txBox="1">
            <a:spLocks noGrp="1"/>
          </p:cNvSpPr>
          <p:nvPr>
            <p:ph type="body" idx="1"/>
          </p:nvPr>
        </p:nvSpPr>
        <p:spPr>
          <a:xfrm>
            <a:off x="822960" y="1846052"/>
            <a:ext cx="370332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p:txBody>
      </p:sp>
      <p:sp>
        <p:nvSpPr>
          <p:cNvPr id="58" name="Google Shape;58;p45"/>
          <p:cNvSpPr txBox="1">
            <a:spLocks noGrp="1"/>
          </p:cNvSpPr>
          <p:nvPr>
            <p:ph type="body" idx="2"/>
          </p:nvPr>
        </p:nvSpPr>
        <p:spPr>
          <a:xfrm>
            <a:off x="822960" y="2582334"/>
            <a:ext cx="3703320" cy="32867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59" name="Google Shape;59;p45"/>
          <p:cNvSpPr txBox="1">
            <a:spLocks noGrp="1"/>
          </p:cNvSpPr>
          <p:nvPr>
            <p:ph type="body" idx="3"/>
          </p:nvPr>
        </p:nvSpPr>
        <p:spPr>
          <a:xfrm>
            <a:off x="4663440" y="1846052"/>
            <a:ext cx="370332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p:txBody>
      </p:sp>
      <p:sp>
        <p:nvSpPr>
          <p:cNvPr id="60" name="Google Shape;60;p45"/>
          <p:cNvSpPr txBox="1">
            <a:spLocks noGrp="1"/>
          </p:cNvSpPr>
          <p:nvPr>
            <p:ph type="body" idx="4"/>
          </p:nvPr>
        </p:nvSpPr>
        <p:spPr>
          <a:xfrm>
            <a:off x="4663440" y="2582334"/>
            <a:ext cx="3703320" cy="32867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61" name="Google Shape;61;p45"/>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45"/>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5"/>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64"/>
        <p:cNvGrpSpPr/>
        <p:nvPr/>
      </p:nvGrpSpPr>
      <p:grpSpPr>
        <a:xfrm>
          <a:off x="0" y="0"/>
          <a:ext cx="0" cy="0"/>
          <a:chOff x="0" y="0"/>
          <a:chExt cx="0" cy="0"/>
        </a:xfrm>
      </p:grpSpPr>
      <p:sp>
        <p:nvSpPr>
          <p:cNvPr id="65" name="Google Shape;65;p46"/>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6"/>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6"/>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showMasterSp="0" matchingName="Content with Caption">
  <p:cSld name="OBJECT_WITH_CAPTION_TEXT">
    <p:spTree>
      <p:nvGrpSpPr>
        <p:cNvPr id="1" name="Shape 69"/>
        <p:cNvGrpSpPr/>
        <p:nvPr/>
      </p:nvGrpSpPr>
      <p:grpSpPr>
        <a:xfrm>
          <a:off x="0" y="0"/>
          <a:ext cx="0" cy="0"/>
          <a:chOff x="0" y="0"/>
          <a:chExt cx="0" cy="0"/>
        </a:xfrm>
      </p:grpSpPr>
      <p:sp>
        <p:nvSpPr>
          <p:cNvPr id="70" name="Google Shape;70;p47"/>
          <p:cNvSpPr/>
          <p:nvPr/>
        </p:nvSpPr>
        <p:spPr>
          <a:xfrm>
            <a:off x="13" y="0"/>
            <a:ext cx="3038093" cy="6858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1" name="Google Shape;71;p47"/>
          <p:cNvSpPr/>
          <p:nvPr/>
        </p:nvSpPr>
        <p:spPr>
          <a:xfrm>
            <a:off x="3030053" y="0"/>
            <a:ext cx="48006"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 name="Google Shape;72;p47"/>
          <p:cNvSpPr txBox="1">
            <a:spLocks noGrp="1"/>
          </p:cNvSpPr>
          <p:nvPr>
            <p:ph type="title"/>
          </p:nvPr>
        </p:nvSpPr>
        <p:spPr>
          <a:xfrm>
            <a:off x="342900" y="594359"/>
            <a:ext cx="24003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panose="020F0502020204030204"/>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7"/>
          <p:cNvSpPr txBox="1">
            <a:spLocks noGrp="1"/>
          </p:cNvSpPr>
          <p:nvPr>
            <p:ph type="body" idx="1"/>
          </p:nvPr>
        </p:nvSpPr>
        <p:spPr>
          <a:xfrm>
            <a:off x="3460237" y="731520"/>
            <a:ext cx="5009393"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74" name="Google Shape;74;p47"/>
          <p:cNvSpPr txBox="1">
            <a:spLocks noGrp="1"/>
          </p:cNvSpPr>
          <p:nvPr>
            <p:ph type="body" idx="2"/>
          </p:nvPr>
        </p:nvSpPr>
        <p:spPr>
          <a:xfrm>
            <a:off x="342900" y="2926080"/>
            <a:ext cx="24003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p:txBody>
      </p:sp>
      <p:sp>
        <p:nvSpPr>
          <p:cNvPr id="75" name="Google Shape;75;p47"/>
          <p:cNvSpPr txBox="1">
            <a:spLocks noGrp="1"/>
          </p:cNvSpPr>
          <p:nvPr>
            <p:ph type="dt" idx="10"/>
          </p:nvPr>
        </p:nvSpPr>
        <p:spPr>
          <a:xfrm>
            <a:off x="349134" y="6459786"/>
            <a:ext cx="196388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7"/>
          <p:cNvSpPr txBox="1">
            <a:spLocks noGrp="1"/>
          </p:cNvSpPr>
          <p:nvPr>
            <p:ph type="ftr" idx="11"/>
          </p:nvPr>
        </p:nvSpPr>
        <p:spPr>
          <a:xfrm>
            <a:off x="3600450" y="6459786"/>
            <a:ext cx="348615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7"/>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2"/>
              </a:buClr>
              <a:buSzPts val="1050"/>
              <a:buFont typeface="Calibri" panose="020F0502020204030204"/>
              <a:buNone/>
              <a:defRPr sz="105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chemeClr val="dk2"/>
              </a:buClr>
              <a:buSzPts val="1050"/>
              <a:buFont typeface="Calibri" panose="020F0502020204030204"/>
              <a:buNone/>
              <a:defRPr sz="105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chemeClr val="dk2"/>
              </a:buClr>
              <a:buSzPts val="1050"/>
              <a:buFont typeface="Calibri" panose="020F0502020204030204"/>
              <a:buNone/>
              <a:defRPr sz="105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chemeClr val="dk2"/>
              </a:buClr>
              <a:buSzPts val="1050"/>
              <a:buFont typeface="Calibri" panose="020F0502020204030204"/>
              <a:buNone/>
              <a:defRPr sz="105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chemeClr val="dk2"/>
              </a:buClr>
              <a:buSzPts val="1050"/>
              <a:buFont typeface="Calibri" panose="020F0502020204030204"/>
              <a:buNone/>
              <a:defRPr sz="105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chemeClr val="dk2"/>
              </a:buClr>
              <a:buSzPts val="1050"/>
              <a:buFont typeface="Calibri" panose="020F0502020204030204"/>
              <a:buNone/>
              <a:defRPr sz="105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chemeClr val="dk2"/>
              </a:buClr>
              <a:buSzPts val="1050"/>
              <a:buFont typeface="Calibri" panose="020F0502020204030204"/>
              <a:buNone/>
              <a:defRPr sz="105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chemeClr val="dk2"/>
              </a:buClr>
              <a:buSzPts val="1050"/>
              <a:buFont typeface="Calibri" panose="020F0502020204030204"/>
              <a:buNone/>
              <a:defRPr sz="105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chemeClr val="dk2"/>
              </a:buClr>
              <a:buSzPts val="1050"/>
              <a:buFont typeface="Calibri" panose="020F0502020204030204"/>
              <a:buNone/>
              <a:defRPr sz="105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showMasterSp="0" matchingName="Picture with Caption">
  <p:cSld name="PICTURE_WITH_CAPTION_TEXT">
    <p:spTree>
      <p:nvGrpSpPr>
        <p:cNvPr id="1" name="Shape 78"/>
        <p:cNvGrpSpPr/>
        <p:nvPr/>
      </p:nvGrpSpPr>
      <p:grpSpPr>
        <a:xfrm>
          <a:off x="0" y="0"/>
          <a:ext cx="0" cy="0"/>
          <a:chOff x="0" y="0"/>
          <a:chExt cx="0" cy="0"/>
        </a:xfrm>
      </p:grpSpPr>
      <p:sp>
        <p:nvSpPr>
          <p:cNvPr id="79" name="Google Shape;79;p48"/>
          <p:cNvSpPr/>
          <p:nvPr/>
        </p:nvSpPr>
        <p:spPr>
          <a:xfrm>
            <a:off x="0" y="4953000"/>
            <a:ext cx="9141619" cy="1905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 name="Google Shape;80;p48"/>
          <p:cNvSpPr/>
          <p:nvPr/>
        </p:nvSpPr>
        <p:spPr>
          <a:xfrm>
            <a:off x="12" y="491507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1" name="Google Shape;81;p48"/>
          <p:cNvSpPr txBox="1">
            <a:spLocks noGrp="1"/>
          </p:cNvSpPr>
          <p:nvPr>
            <p:ph type="title"/>
          </p:nvPr>
        </p:nvSpPr>
        <p:spPr>
          <a:xfrm>
            <a:off x="822960" y="5074920"/>
            <a:ext cx="7589520"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panose="020F0502020204030204"/>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8"/>
          <p:cNvSpPr>
            <a:spLocks noGrp="1"/>
          </p:cNvSpPr>
          <p:nvPr>
            <p:ph type="pic" idx="2"/>
          </p:nvPr>
        </p:nvSpPr>
        <p:spPr>
          <a:xfrm>
            <a:off x="12" y="0"/>
            <a:ext cx="9143989" cy="4915076"/>
          </a:xfrm>
          <a:prstGeom prst="rect">
            <a:avLst/>
          </a:prstGeom>
          <a:noFill/>
          <a:ln>
            <a:noFill/>
          </a:ln>
        </p:spPr>
      </p:sp>
      <p:sp>
        <p:nvSpPr>
          <p:cNvPr id="83" name="Google Shape;83;p48"/>
          <p:cNvSpPr txBox="1">
            <a:spLocks noGrp="1"/>
          </p:cNvSpPr>
          <p:nvPr>
            <p:ph type="body" idx="1"/>
          </p:nvPr>
        </p:nvSpPr>
        <p:spPr>
          <a:xfrm>
            <a:off x="822959" y="5907024"/>
            <a:ext cx="7589520"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p:txBody>
      </p:sp>
      <p:sp>
        <p:nvSpPr>
          <p:cNvPr id="84" name="Google Shape;84;p48"/>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48"/>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8"/>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9"/>
          <p:cNvSpPr/>
          <p:nvPr/>
        </p:nvSpPr>
        <p:spPr>
          <a:xfrm>
            <a:off x="0" y="6400800"/>
            <a:ext cx="9144001"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 name="Google Shape;11;p39"/>
          <p:cNvSpPr/>
          <p:nvPr/>
        </p:nvSpPr>
        <p:spPr>
          <a:xfrm>
            <a:off x="0" y="6334315"/>
            <a:ext cx="9144001" cy="65999"/>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 name="Google Shape;12;p39"/>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panose="020F0502020204030204"/>
              <a:buNone/>
              <a:defRPr sz="4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3" name="Google Shape;13;p39"/>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panose="020F0502020204030204"/>
              <a:buChar char=" "/>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200"/>
              </a:spcBef>
              <a:spcAft>
                <a:spcPts val="0"/>
              </a:spcAft>
              <a:buClr>
                <a:schemeClr val="accent1"/>
              </a:buClr>
              <a:buSzPts val="1800"/>
              <a:buFont typeface="Calibri" panose="020F0502020204030204"/>
              <a:buChar char="◦"/>
              <a:defRPr sz="1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1371600" marR="0" lvl="2"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40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39"/>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5" name="Google Shape;15;p39"/>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6" name="Google Shape;16;p39"/>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FFFFF"/>
              </a:buClr>
              <a:buSzPts val="105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FFFFFF"/>
              </a:buClr>
              <a:buSzPts val="105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FFFFFF"/>
              </a:buClr>
              <a:buSzPts val="105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FFFFFF"/>
              </a:buClr>
              <a:buSzPts val="105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FFFFFF"/>
              </a:buClr>
              <a:buSzPts val="105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FFFFFF"/>
              </a:buClr>
              <a:buSzPts val="105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FFFFFF"/>
              </a:buClr>
              <a:buSzPts val="105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FFFFFF"/>
              </a:buClr>
              <a:buSzPts val="105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FFFFFF"/>
              </a:buClr>
              <a:buSzPts val="105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cxnSp>
        <p:nvCxnSpPr>
          <p:cNvPr id="17" name="Google Shape;17;p39"/>
          <p:cNvCxnSpPr/>
          <p:nvPr/>
        </p:nvCxnSpPr>
        <p:spPr>
          <a:xfrm>
            <a:off x="895149" y="1737845"/>
            <a:ext cx="747522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552450" y="2319310"/>
            <a:ext cx="7772400" cy="174939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dirty="0"/>
              <a:t>A Hybrid Approach for Detecting Cyberbullying on Social Media Platform using Machine Learning Algorithm</a:t>
            </a:r>
            <a:endParaRPr sz="3600" dirty="0"/>
          </a:p>
        </p:txBody>
      </p:sp>
      <p:sp>
        <p:nvSpPr>
          <p:cNvPr id="106" name="Google Shape;106;p1"/>
          <p:cNvSpPr txBox="1">
            <a:spLocks noGrp="1"/>
          </p:cNvSpPr>
          <p:nvPr>
            <p:ph type="subTitle" idx="1"/>
          </p:nvPr>
        </p:nvSpPr>
        <p:spPr>
          <a:xfrm>
            <a:off x="4820480" y="4536592"/>
            <a:ext cx="4094920" cy="1749395"/>
          </a:xfrm>
          <a:prstGeom prst="rect">
            <a:avLst/>
          </a:prstGeom>
          <a:noFill/>
          <a:ln>
            <a:noFill/>
          </a:ln>
        </p:spPr>
        <p:txBody>
          <a:bodyPr spcFirstLastPara="1" wrap="square" lIns="91425" tIns="45700" rIns="91425" bIns="45700" anchor="t" anchorCtr="0">
            <a:normAutofit fontScale="70000" lnSpcReduction="20000"/>
          </a:bodyPr>
          <a:lstStyle/>
          <a:p>
            <a:pPr marL="0" lvl="0" indent="0" algn="ctr" rtl="0">
              <a:lnSpc>
                <a:spcPct val="100000"/>
              </a:lnSpc>
              <a:spcBef>
                <a:spcPts val="0"/>
              </a:spcBef>
              <a:spcAft>
                <a:spcPts val="0"/>
              </a:spcAft>
              <a:buSzPct val="100000"/>
              <a:buNone/>
            </a:pPr>
            <a:r>
              <a:rPr lang="en-US"/>
              <a:t>BATCH ID:B415</a:t>
            </a:r>
            <a:endParaRPr lang="en-US"/>
          </a:p>
          <a:p>
            <a:pPr marL="0" lvl="0" indent="0" algn="ctr" rtl="0">
              <a:lnSpc>
                <a:spcPct val="100000"/>
              </a:lnSpc>
              <a:spcBef>
                <a:spcPts val="0"/>
              </a:spcBef>
              <a:spcAft>
                <a:spcPts val="0"/>
              </a:spcAft>
              <a:buClr>
                <a:srgbClr val="888888"/>
              </a:buClr>
              <a:buSzPct val="100000"/>
              <a:buNone/>
            </a:pPr>
          </a:p>
          <a:p>
            <a:pPr marL="0" lvl="0" indent="0" algn="ctr" rtl="0">
              <a:lnSpc>
                <a:spcPct val="100000"/>
              </a:lnSpc>
              <a:spcBef>
                <a:spcPts val="590"/>
              </a:spcBef>
              <a:spcAft>
                <a:spcPts val="0"/>
              </a:spcAft>
              <a:buSzPct val="100000"/>
              <a:buNone/>
            </a:pPr>
            <a:r>
              <a:rPr lang="en-US" sz="2900"/>
              <a:t>GUTTA KOTESWARARAO, RA1911003010621</a:t>
            </a:r>
            <a:endParaRPr lang="en-US" sz="2900"/>
          </a:p>
          <a:p>
            <a:pPr marL="0" lvl="0" indent="0" algn="ctr" rtl="0">
              <a:lnSpc>
                <a:spcPct val="100000"/>
              </a:lnSpc>
              <a:spcBef>
                <a:spcPts val="590"/>
              </a:spcBef>
              <a:spcAft>
                <a:spcPts val="0"/>
              </a:spcAft>
              <a:buSzPct val="100000"/>
              <a:buNone/>
            </a:pPr>
            <a:r>
              <a:rPr lang="en-US" sz="2900"/>
              <a:t>B.S.K.BHARADWAJ, RA1911033010109</a:t>
            </a:r>
            <a:endParaRPr lang="en-US" sz="2900"/>
          </a:p>
        </p:txBody>
      </p:sp>
      <p:pic>
        <p:nvPicPr>
          <p:cNvPr id="107" name="Google Shape;107;p1"/>
          <p:cNvPicPr preferRelativeResize="0"/>
          <p:nvPr/>
        </p:nvPicPr>
        <p:blipFill rotWithShape="1">
          <a:blip r:embed="rId1"/>
          <a:srcRect/>
          <a:stretch>
            <a:fillRect/>
          </a:stretch>
        </p:blipFill>
        <p:spPr>
          <a:xfrm>
            <a:off x="228600" y="553353"/>
            <a:ext cx="2237740" cy="755015"/>
          </a:xfrm>
          <a:prstGeom prst="rect">
            <a:avLst/>
          </a:prstGeom>
          <a:noFill/>
          <a:ln>
            <a:noFill/>
          </a:ln>
        </p:spPr>
      </p:pic>
      <p:sp>
        <p:nvSpPr>
          <p:cNvPr id="108" name="Google Shape;108;p1"/>
          <p:cNvSpPr/>
          <p:nvPr/>
        </p:nvSpPr>
        <p:spPr>
          <a:xfrm>
            <a:off x="2819400" y="457200"/>
            <a:ext cx="6172200"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t>SRM INSTITUTE OF SCIENCE AND TECHNOLOGY </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t>SCHOOL OF COMPUTING</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t>DEPARTMENT OF COMPUTING TECHNOLOGIES</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t>18CSP109L - MAJOR PROJECT </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9" name="Google Shape;109;p1"/>
          <p:cNvSpPr txBox="1"/>
          <p:nvPr/>
        </p:nvSpPr>
        <p:spPr>
          <a:xfrm>
            <a:off x="304578" y="4697936"/>
            <a:ext cx="5320970" cy="1190625"/>
          </a:xfrm>
          <a:prstGeom prst="rect">
            <a:avLst/>
          </a:prstGeom>
          <a:noFill/>
          <a:ln>
            <a:noFill/>
          </a:ln>
        </p:spPr>
        <p:txBody>
          <a:bodyPr spcFirstLastPara="1" wrap="square" lIns="91425" tIns="45700" rIns="91425" bIns="45700" anchor="t" anchorCtr="0">
            <a:noAutofit/>
          </a:bodyPr>
          <a:lstStyle/>
          <a:p>
            <a:pPr marL="0" marR="0" lvl="0" indent="0" algn="l" rtl="0">
              <a:lnSpc>
                <a:spcPct val="170000"/>
              </a:lnSpc>
              <a:spcBef>
                <a:spcPts val="590"/>
              </a:spcBef>
              <a:spcAft>
                <a:spcPts val="0"/>
              </a:spcAft>
              <a:buClr>
                <a:srgbClr val="888888"/>
              </a:buClr>
              <a:buSzPts val="2000"/>
              <a:buFont typeface="Arial" panose="020B0604020202020204"/>
              <a:buNone/>
            </a:pPr>
            <a:r>
              <a:rPr lang="en-US" sz="2000" b="0" i="0" u="none" strike="noStrike" cap="none" dirty="0">
                <a:solidFill>
                  <a:srgbClr val="888888"/>
                </a:solidFill>
                <a:latin typeface="Calibri" panose="020F0502020204030204"/>
                <a:ea typeface="Calibri" panose="020F0502020204030204"/>
                <a:cs typeface="Calibri" panose="020F0502020204030204"/>
                <a:sym typeface="Calibri" panose="020F0502020204030204"/>
              </a:rPr>
              <a:t>Guide: Dr. Vegesna S M Srinivasavarma,</a:t>
            </a:r>
            <a:endParaRPr lang="en-US" sz="2000" b="0" i="0" u="none" strike="noStrike" cap="none" dirty="0">
              <a:solidFill>
                <a:srgbClr val="888888"/>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70000"/>
              </a:lnSpc>
              <a:spcBef>
                <a:spcPts val="590"/>
              </a:spcBef>
              <a:spcAft>
                <a:spcPts val="0"/>
              </a:spcAft>
              <a:buClr>
                <a:srgbClr val="888888"/>
              </a:buClr>
              <a:buSzPts val="2000"/>
              <a:buFont typeface="Arial" panose="020B0604020202020204"/>
              <a:buNone/>
            </a:pPr>
            <a:r>
              <a:rPr lang="en-US" sz="2000" b="0" i="0" u="none" strike="noStrike" cap="none" dirty="0">
                <a:solidFill>
                  <a:srgbClr val="888888"/>
                </a:solidFill>
                <a:latin typeface="Calibri" panose="020F0502020204030204"/>
                <a:ea typeface="Calibri" panose="020F0502020204030204"/>
                <a:cs typeface="Calibri" panose="020F0502020204030204"/>
                <a:sym typeface="Calibri" panose="020F0502020204030204"/>
              </a:rPr>
              <a:t>Asst. Prof., Dept. of CINTEL, SRMIST</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110" name="Google Shape;110;p1"/>
          <p:cNvGraphicFramePr/>
          <p:nvPr/>
        </p:nvGraphicFramePr>
        <p:xfrm>
          <a:off x="0" y="0"/>
          <a:ext cx="1104900" cy="175265"/>
        </p:xfrm>
        <a:graphic>
          <a:graphicData uri="http://schemas.openxmlformats.org/drawingml/2006/table">
            <a:tbl>
              <a:tblPr>
                <a:noFill/>
                <a:tableStyleId>{C2965206-ED9C-42B0-9D4B-B147C0CF67D4}</a:tableStyleId>
              </a:tblPr>
              <a:tblGrid>
                <a:gridCol w="1104900"/>
              </a:tblGrid>
              <a:tr h="139700">
                <a:tc>
                  <a:txBody>
                    <a:bodyPr/>
                    <a:lstStyle/>
                    <a:p>
                      <a:pPr marL="0" marR="0" lvl="0" indent="0" algn="ctr" rtl="0">
                        <a:lnSpc>
                          <a:spcPct val="100000"/>
                        </a:lnSpc>
                        <a:spcBef>
                          <a:spcPts val="0"/>
                        </a:spcBef>
                        <a:spcAft>
                          <a:spcPts val="0"/>
                        </a:spcAft>
                        <a:buClr>
                          <a:schemeClr val="dk1"/>
                        </a:buClr>
                        <a:buSzPts val="1100"/>
                        <a:buFont typeface="Calibri" panose="020F0502020204030204"/>
                        <a:buNone/>
                      </a:pPr>
                      <a:r>
                        <a:rPr lang="en-US" sz="1100" u="none" strike="noStrike" cap="none"/>
                        <a:t>B410</a:t>
                      </a:r>
                      <a:endParaRPr sz="11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7625" marR="7625" marT="7625" marB="0" anchor="ctr"/>
                </a:tc>
              </a:tr>
            </a:tbl>
          </a:graphicData>
        </a:graphic>
      </p:graphicFrame>
      <p:graphicFrame>
        <p:nvGraphicFramePr>
          <p:cNvPr id="111" name="Google Shape;111;p1"/>
          <p:cNvGraphicFramePr/>
          <p:nvPr/>
        </p:nvGraphicFramePr>
        <p:xfrm>
          <a:off x="0" y="0"/>
          <a:ext cx="1104900" cy="175265"/>
        </p:xfrm>
        <a:graphic>
          <a:graphicData uri="http://schemas.openxmlformats.org/drawingml/2006/table">
            <a:tbl>
              <a:tblPr>
                <a:noFill/>
                <a:tableStyleId>{C2965206-ED9C-42B0-9D4B-B147C0CF67D4}</a:tableStyleId>
              </a:tblPr>
              <a:tblGrid>
                <a:gridCol w="1104900"/>
              </a:tblGrid>
              <a:tr h="139700">
                <a:tc>
                  <a:txBody>
                    <a:bodyPr/>
                    <a:lstStyle/>
                    <a:p>
                      <a:pPr marL="0" marR="0" lvl="0" indent="0" algn="ctr" rtl="0">
                        <a:lnSpc>
                          <a:spcPct val="100000"/>
                        </a:lnSpc>
                        <a:spcBef>
                          <a:spcPts val="0"/>
                        </a:spcBef>
                        <a:spcAft>
                          <a:spcPts val="0"/>
                        </a:spcAft>
                        <a:buClr>
                          <a:schemeClr val="dk1"/>
                        </a:buClr>
                        <a:buSzPts val="1100"/>
                        <a:buFont typeface="Calibri" panose="020F0502020204030204"/>
                        <a:buNone/>
                      </a:pPr>
                      <a:r>
                        <a:rPr lang="en-US" sz="1100" u="none" strike="noStrike" cap="none"/>
                        <a:t>B410</a:t>
                      </a:r>
                      <a:endParaRPr sz="11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7625" marR="7625" marT="7625" marB="0" anchor="ctr"/>
                </a:tc>
              </a:tr>
            </a:tbl>
          </a:graphicData>
        </a:graphic>
      </p:graphicFrame>
      <p:graphicFrame>
        <p:nvGraphicFramePr>
          <p:cNvPr id="112" name="Google Shape;112;p1"/>
          <p:cNvGraphicFramePr/>
          <p:nvPr/>
        </p:nvGraphicFramePr>
        <p:xfrm>
          <a:off x="0" y="0"/>
          <a:ext cx="1104900" cy="175265"/>
        </p:xfrm>
        <a:graphic>
          <a:graphicData uri="http://schemas.openxmlformats.org/drawingml/2006/table">
            <a:tbl>
              <a:tblPr>
                <a:noFill/>
                <a:tableStyleId>{C2965206-ED9C-42B0-9D4B-B147C0CF67D4}</a:tableStyleId>
              </a:tblPr>
              <a:tblGrid>
                <a:gridCol w="1104900"/>
              </a:tblGrid>
              <a:tr h="139700">
                <a:tc>
                  <a:txBody>
                    <a:bodyPr/>
                    <a:lstStyle/>
                    <a:p>
                      <a:pPr marL="0" marR="0" lvl="0" indent="0" algn="ctr" rtl="0">
                        <a:lnSpc>
                          <a:spcPct val="100000"/>
                        </a:lnSpc>
                        <a:spcBef>
                          <a:spcPts val="0"/>
                        </a:spcBef>
                        <a:spcAft>
                          <a:spcPts val="0"/>
                        </a:spcAft>
                        <a:buClr>
                          <a:schemeClr val="dk1"/>
                        </a:buClr>
                        <a:buSzPts val="1100"/>
                        <a:buFont typeface="Calibri" panose="020F0502020204030204"/>
                        <a:buNone/>
                      </a:pPr>
                      <a:r>
                        <a:rPr lang="en-US" sz="1100" u="none" strike="noStrike" cap="none"/>
                        <a:t>B410</a:t>
                      </a:r>
                      <a:endParaRPr sz="11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7625" marR="7625" marT="7625" marB="0" anchor="ctr"/>
                </a:tc>
              </a:tr>
            </a:tbl>
          </a:graphicData>
        </a:graphic>
      </p:graphicFrame>
      <p:sp>
        <p:nvSpPr>
          <p:cNvPr id="113" name="Google Shape;113;p1"/>
          <p:cNvSpPr txBox="1">
            <a:spLocks noGrp="1"/>
          </p:cNvSpPr>
          <p:nvPr>
            <p:ph type="sldNum" idx="12"/>
          </p:nvPr>
        </p:nvSpPr>
        <p:spPr>
          <a:xfrm>
            <a:off x="7425344" y="6459786"/>
            <a:ext cx="9840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4"/>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dirty="0"/>
              <a:t>               Literature Review</a:t>
            </a:r>
            <a:endParaRPr dirty="0"/>
          </a:p>
        </p:txBody>
      </p:sp>
      <p:sp>
        <p:nvSpPr>
          <p:cNvPr id="199" name="Google Shape;199;p34"/>
          <p:cNvSpPr txBox="1">
            <a:spLocks noGrp="1"/>
          </p:cNvSpPr>
          <p:nvPr>
            <p:ph type="body" idx="1"/>
          </p:nvPr>
        </p:nvSpPr>
        <p:spPr>
          <a:xfrm>
            <a:off x="822959" y="1845734"/>
            <a:ext cx="7543801" cy="402336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None/>
            </a:pPr>
            <a:r>
              <a:rPr lang="en-US"/>
              <a:t>  </a:t>
            </a:r>
            <a:endParaRPr lang="en-US"/>
          </a:p>
          <a:p>
            <a:pPr marL="342900" lvl="0" indent="-139700" algn="l" rtl="0">
              <a:lnSpc>
                <a:spcPct val="100000"/>
              </a:lnSpc>
              <a:spcBef>
                <a:spcPts val="640"/>
              </a:spcBef>
              <a:spcAft>
                <a:spcPts val="0"/>
              </a:spcAft>
              <a:buClr>
                <a:schemeClr val="dk1"/>
              </a:buClr>
              <a:buSzPts val="3200"/>
              <a:buNone/>
            </a:pPr>
          </a:p>
          <a:p>
            <a:pPr marL="342900" lvl="0" indent="-139700" algn="l" rtl="0">
              <a:lnSpc>
                <a:spcPct val="100000"/>
              </a:lnSpc>
              <a:spcBef>
                <a:spcPts val="640"/>
              </a:spcBef>
              <a:spcAft>
                <a:spcPts val="0"/>
              </a:spcAft>
              <a:buClr>
                <a:schemeClr val="dk1"/>
              </a:buClr>
              <a:buSzPts val="3200"/>
              <a:buNone/>
            </a:pPr>
          </a:p>
        </p:txBody>
      </p:sp>
      <p:sp>
        <p:nvSpPr>
          <p:cNvPr id="200" name="Google Shape;200;p34"/>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FFFF"/>
              </a:buClr>
              <a:buSzPts val="1400"/>
              <a:buFont typeface="Calibri" panose="020F0502020204030204"/>
              <a:buNone/>
            </a:pPr>
          </a:p>
        </p:txBody>
      </p:sp>
      <p:sp>
        <p:nvSpPr>
          <p:cNvPr id="201" name="Google Shape;201;p34"/>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400"/>
              <a:buFont typeface="Calibri" panose="020F0502020204030204"/>
              <a:buNone/>
            </a:pPr>
          </a:p>
        </p:txBody>
      </p:sp>
      <p:sp>
        <p:nvSpPr>
          <p:cNvPr id="202" name="Google Shape;202;p34"/>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pic>
        <p:nvPicPr>
          <p:cNvPr id="203" name="Google Shape;203;p34"/>
          <p:cNvPicPr preferRelativeResize="0"/>
          <p:nvPr/>
        </p:nvPicPr>
        <p:blipFill rotWithShape="1">
          <a:blip r:embed="rId1"/>
          <a:srcRect/>
          <a:stretch>
            <a:fillRect/>
          </a:stretch>
        </p:blipFill>
        <p:spPr>
          <a:xfrm>
            <a:off x="228600" y="553353"/>
            <a:ext cx="2237740" cy="755015"/>
          </a:xfrm>
          <a:prstGeom prst="rect">
            <a:avLst/>
          </a:prstGeom>
          <a:noFill/>
          <a:ln>
            <a:noFill/>
          </a:ln>
        </p:spPr>
      </p:pic>
      <p:graphicFrame>
        <p:nvGraphicFramePr>
          <p:cNvPr id="204" name="Google Shape;204;p34"/>
          <p:cNvGraphicFramePr/>
          <p:nvPr/>
        </p:nvGraphicFramePr>
        <p:xfrm>
          <a:off x="457200" y="1396999"/>
          <a:ext cx="8229550" cy="4297700"/>
        </p:xfrm>
        <a:graphic>
          <a:graphicData uri="http://schemas.openxmlformats.org/drawingml/2006/table">
            <a:tbl>
              <a:tblPr firstRow="1" bandRow="1">
                <a:noFill/>
                <a:tableStyleId>{C2965206-ED9C-42B0-9D4B-B147C0CF67D4}</a:tableStyleId>
              </a:tblPr>
              <a:tblGrid>
                <a:gridCol w="884575"/>
                <a:gridCol w="1411350"/>
                <a:gridCol w="1520675"/>
                <a:gridCol w="1520675"/>
                <a:gridCol w="1520675"/>
                <a:gridCol w="1371600"/>
              </a:tblGrid>
              <a:tr h="67035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Serial Number</a:t>
                      </a:r>
                      <a:endParaRPr sz="1800" u="none" strike="noStrike" cap="none"/>
                    </a:p>
                    <a:p>
                      <a:pPr marL="0" marR="0" lvl="0" indent="0" algn="l" rtl="0">
                        <a:lnSpc>
                          <a:spcPct val="100000"/>
                        </a:lnSpc>
                        <a:spcBef>
                          <a:spcPts val="0"/>
                        </a:spcBef>
                        <a:spcAft>
                          <a:spcPts val="0"/>
                        </a:spcAft>
                        <a:buClr>
                          <a:srgbClr val="000000"/>
                        </a:buClr>
                        <a:buSzPts val="1800"/>
                        <a:buFont typeface="Arial" panose="020B0604020202020204"/>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Title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Authors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Year of Publication</a:t>
                      </a:r>
                      <a:endParaRPr sz="1800" u="none" strike="noStrike" cap="none"/>
                    </a:p>
                    <a:p>
                      <a:pPr marL="0" marR="0" lvl="0" indent="0" algn="l" rtl="0">
                        <a:lnSpc>
                          <a:spcPct val="100000"/>
                        </a:lnSpc>
                        <a:spcBef>
                          <a:spcPts val="0"/>
                        </a:spcBef>
                        <a:spcAft>
                          <a:spcPts val="0"/>
                        </a:spcAft>
                        <a:buClr>
                          <a:srgbClr val="000000"/>
                        </a:buClr>
                        <a:buSzPts val="1800"/>
                        <a:buFont typeface="Arial" panose="020B0604020202020204"/>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Methodology</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Conclusion</a:t>
                      </a:r>
                      <a:endParaRPr sz="1800" u="none" strike="noStrike" cap="none"/>
                    </a:p>
                  </a:txBody>
                  <a:tcPr marL="91450" marR="91450" marT="45725" marB="45725"/>
                </a:tc>
              </a:tr>
              <a:tr h="34335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5)</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chemeClr val="dk1"/>
                          </a:solidFill>
                          <a:latin typeface="Calibri" panose="020F0502020204030204"/>
                          <a:ea typeface="Calibri" panose="020F0502020204030204"/>
                          <a:cs typeface="Calibri" panose="020F0502020204030204"/>
                          <a:sym typeface="Calibri" panose="020F0502020204030204"/>
                        </a:rPr>
                        <a:t>Cyberbullying Detection using Recursive Neral Network through offline Repository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u="none" strike="noStrike" cap="none">
                          <a:latin typeface="Calibri" panose="020F0502020204030204"/>
                          <a:ea typeface="Calibri" panose="020F0502020204030204"/>
                          <a:cs typeface="Calibri" panose="020F0502020204030204"/>
                          <a:sym typeface="Calibri" panose="020F0502020204030204"/>
                        </a:rPr>
                        <a:t>Nidhi Chandra, Sunil Kumar Khatri, Subhranil Som</a:t>
                      </a:r>
                      <a:endParaRPr sz="1400" b="1"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Calibri" panose="020F0502020204030204"/>
                          <a:ea typeface="Calibri" panose="020F0502020204030204"/>
                          <a:cs typeface="Calibri" panose="020F0502020204030204"/>
                          <a:sym typeface="Calibri" panose="020F0502020204030204"/>
                        </a:rPr>
                        <a:t>2018- 7</a:t>
                      </a:r>
                      <a:r>
                        <a:rPr lang="en-US" sz="1400" u="none" strike="noStrike" cap="none" baseline="30000">
                          <a:latin typeface="Calibri" panose="020F0502020204030204"/>
                          <a:ea typeface="Calibri" panose="020F0502020204030204"/>
                          <a:cs typeface="Calibri" panose="020F0502020204030204"/>
                          <a:sym typeface="Calibri" panose="020F0502020204030204"/>
                        </a:rPr>
                        <a:t>th</a:t>
                      </a:r>
                      <a:r>
                        <a:rPr lang="en-US" sz="1400" u="none" strike="noStrike" cap="none">
                          <a:latin typeface="Calibri" panose="020F0502020204030204"/>
                          <a:ea typeface="Calibri" panose="020F0502020204030204"/>
                          <a:cs typeface="Calibri" panose="020F0502020204030204"/>
                          <a:sym typeface="Calibri" panose="020F0502020204030204"/>
                        </a:rPr>
                        <a:t> International Conference on Reliability, Infocom Technologies and Optimization (ICRITO)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Calibri" panose="020F0502020204030204"/>
                          <a:ea typeface="Calibri" panose="020F0502020204030204"/>
                          <a:cs typeface="Calibri" panose="020F0502020204030204"/>
                          <a:sym typeface="Calibri" panose="020F0502020204030204"/>
                        </a:rPr>
                        <a:t>This paper proposed a prediction method of the user behaviour on his posts on social networking sites specifically twitter tensorflow apis have been used to predict analysis.NLP is applied to break text and CNN for classifying images.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Calibri" panose="020F0502020204030204"/>
                          <a:ea typeface="Calibri" panose="020F0502020204030204"/>
                          <a:cs typeface="Calibri" panose="020F0502020204030204"/>
                          <a:sym typeface="Calibri" panose="020F0502020204030204"/>
                        </a:rPr>
                        <a:t>This experiment presents classifying cyberbullying and cyber trolling. Tensorflow contribution library is used to generate the prediction from data set. And converted training and test set into Numpy array.                  </a:t>
                      </a:r>
                      <a:endParaRPr sz="1400" u="none" strike="noStrike" cap="none"/>
                    </a:p>
                  </a:txBody>
                  <a:tcPr marL="91450" marR="91450" marT="45725" marB="457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1b63525c89d_0_8"/>
          <p:cNvSpPr txBox="1">
            <a:spLocks noGrp="1"/>
          </p:cNvSpPr>
          <p:nvPr>
            <p:ph type="body" idx="1"/>
          </p:nvPr>
        </p:nvSpPr>
        <p:spPr>
          <a:xfrm>
            <a:off x="822950" y="1845724"/>
            <a:ext cx="7543800" cy="4386900"/>
          </a:xfrm>
          <a:prstGeom prst="rect">
            <a:avLst/>
          </a:prstGeom>
        </p:spPr>
        <p:txBody>
          <a:bodyPr spcFirstLastPara="1" wrap="square" lIns="0" tIns="45700" rIns="0" bIns="45700" anchor="t" anchorCtr="0">
            <a:normAutofit fontScale="77500" lnSpcReduction="20000"/>
          </a:bodyPr>
          <a:lstStyle/>
          <a:p>
            <a:pPr marL="457200" lvl="0" indent="-351155" algn="just" rtl="0">
              <a:lnSpc>
                <a:spcPct val="115000"/>
              </a:lnSpc>
              <a:spcBef>
                <a:spcPts val="1200"/>
              </a:spcBef>
              <a:spcAft>
                <a:spcPts val="0"/>
              </a:spcAft>
              <a:buClr>
                <a:schemeClr val="dk1"/>
              </a:buClr>
              <a:buSzPct val="93000"/>
              <a:buChar char="●"/>
            </a:pPr>
            <a:r>
              <a:rPr lang="en-US" sz="2685" b="1" i="1">
                <a:solidFill>
                  <a:schemeClr val="dk1"/>
                </a:solidFill>
              </a:rPr>
              <a:t>Data collection: </a:t>
            </a:r>
            <a:endParaRPr sz="2685" b="1" i="1">
              <a:solidFill>
                <a:schemeClr val="dk1"/>
              </a:solidFill>
            </a:endParaRPr>
          </a:p>
          <a:p>
            <a:pPr marL="914400" lvl="0" indent="0" algn="just" rtl="0">
              <a:lnSpc>
                <a:spcPct val="115000"/>
              </a:lnSpc>
              <a:spcBef>
                <a:spcPts val="1200"/>
              </a:spcBef>
              <a:spcAft>
                <a:spcPts val="0"/>
              </a:spcAft>
              <a:buNone/>
            </a:pPr>
            <a:r>
              <a:rPr lang="en-US">
                <a:solidFill>
                  <a:schemeClr val="dk1"/>
                </a:solidFill>
              </a:rPr>
              <a:t>Collecting and labeling data for training machine learning models is a time-consuming and challenging task, especially for sensitive topics like cyberbullying. The quality of the training data will have a significant impact on the accuracy and effectiveness of the system.</a:t>
            </a:r>
            <a:endParaRPr>
              <a:solidFill>
                <a:schemeClr val="dk1"/>
              </a:solidFill>
            </a:endParaRPr>
          </a:p>
          <a:p>
            <a:pPr marL="457200" lvl="0" indent="-344170" algn="just" rtl="0">
              <a:lnSpc>
                <a:spcPct val="115000"/>
              </a:lnSpc>
              <a:spcBef>
                <a:spcPts val="1200"/>
              </a:spcBef>
              <a:spcAft>
                <a:spcPts val="0"/>
              </a:spcAft>
              <a:buClr>
                <a:schemeClr val="dk1"/>
              </a:buClr>
              <a:buSzPct val="100000"/>
              <a:buChar char="●"/>
            </a:pPr>
            <a:r>
              <a:rPr lang="en-US" sz="2350" b="1" i="1">
                <a:solidFill>
                  <a:schemeClr val="dk1"/>
                </a:solidFill>
              </a:rPr>
              <a:t>Developing robust models: </a:t>
            </a:r>
            <a:endParaRPr sz="2350" b="1" i="1">
              <a:solidFill>
                <a:schemeClr val="dk1"/>
              </a:solidFill>
            </a:endParaRPr>
          </a:p>
          <a:p>
            <a:pPr marL="914400" lvl="0" indent="0" algn="just" rtl="0">
              <a:lnSpc>
                <a:spcPct val="115000"/>
              </a:lnSpc>
              <a:spcBef>
                <a:spcPts val="1200"/>
              </a:spcBef>
              <a:spcAft>
                <a:spcPts val="0"/>
              </a:spcAft>
              <a:buNone/>
            </a:pPr>
            <a:r>
              <a:rPr lang="en-US">
                <a:solidFill>
                  <a:schemeClr val="dk1"/>
                </a:solidFill>
              </a:rPr>
              <a:t>Building machine learning models that can accurately detect instances of cyberbullying can be challenging, as the language and behavior used in cyberbullying can be complex and diverse. Developing models that are robust enough to handle these complexities is a significant challenge.</a:t>
            </a:r>
            <a:endParaRPr>
              <a:solidFill>
                <a:schemeClr val="dk1"/>
              </a:solidFill>
            </a:endParaRPr>
          </a:p>
          <a:p>
            <a:pPr marL="457200" lvl="0" indent="-344170" algn="just" rtl="0">
              <a:lnSpc>
                <a:spcPct val="115000"/>
              </a:lnSpc>
              <a:spcBef>
                <a:spcPts val="1200"/>
              </a:spcBef>
              <a:spcAft>
                <a:spcPts val="0"/>
              </a:spcAft>
              <a:buClr>
                <a:schemeClr val="dk1"/>
              </a:buClr>
              <a:buSzPct val="100000"/>
              <a:buChar char="●"/>
            </a:pPr>
            <a:r>
              <a:rPr lang="en-US" sz="2350" b="1" i="1">
                <a:solidFill>
                  <a:schemeClr val="dk1"/>
                </a:solidFill>
              </a:rPr>
              <a:t>Addressing the issue of false positives and false negatives: </a:t>
            </a:r>
            <a:endParaRPr sz="2350" b="1" i="1">
              <a:solidFill>
                <a:schemeClr val="dk1"/>
              </a:solidFill>
            </a:endParaRPr>
          </a:p>
          <a:p>
            <a:pPr marL="914400" lvl="0" indent="0" algn="just" rtl="0">
              <a:lnSpc>
                <a:spcPct val="115000"/>
              </a:lnSpc>
              <a:spcBef>
                <a:spcPts val="1200"/>
              </a:spcBef>
              <a:spcAft>
                <a:spcPts val="0"/>
              </a:spcAft>
              <a:buNone/>
            </a:pPr>
            <a:r>
              <a:rPr lang="en-US">
                <a:solidFill>
                  <a:schemeClr val="dk1"/>
                </a:solidFill>
              </a:rPr>
              <a:t>The system should be designed in such a way that it does not produce too many false positives or false negatives, as this could result in unnecessary warnings or missed instances of cyberbullying.</a:t>
            </a:r>
            <a:endParaRPr>
              <a:solidFill>
                <a:schemeClr val="dk1"/>
              </a:solidFill>
            </a:endParaRPr>
          </a:p>
        </p:txBody>
      </p:sp>
      <p:sp>
        <p:nvSpPr>
          <p:cNvPr id="211" name="Google Shape;211;g1b63525c89d_0_8"/>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               Challenges</a:t>
            </a:r>
            <a:endParaRPr lang="en-US"/>
          </a:p>
        </p:txBody>
      </p:sp>
      <p:pic>
        <p:nvPicPr>
          <p:cNvPr id="212" name="Google Shape;212;g1b63525c89d_0_8"/>
          <p:cNvPicPr preferRelativeResize="0"/>
          <p:nvPr/>
        </p:nvPicPr>
        <p:blipFill rotWithShape="1">
          <a:blip r:embed="rId1"/>
          <a:srcRect/>
          <a:stretch>
            <a:fillRect/>
          </a:stretch>
        </p:blipFill>
        <p:spPr>
          <a:xfrm>
            <a:off x="228600" y="553353"/>
            <a:ext cx="2237740" cy="7550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1b63525c89d_3_60"/>
          <p:cNvSpPr txBox="1">
            <a:spLocks noGrp="1"/>
          </p:cNvSpPr>
          <p:nvPr>
            <p:ph type="body" idx="1"/>
          </p:nvPr>
        </p:nvSpPr>
        <p:spPr>
          <a:xfrm>
            <a:off x="822959" y="1845734"/>
            <a:ext cx="7543800" cy="4023300"/>
          </a:xfrm>
          <a:prstGeom prst="rect">
            <a:avLst/>
          </a:prstGeom>
        </p:spPr>
        <p:txBody>
          <a:bodyPr spcFirstLastPara="1" wrap="square" lIns="0" tIns="45700" rIns="0" bIns="45700" anchor="t" anchorCtr="0">
            <a:normAutofit fontScale="85000" lnSpcReduction="10000"/>
          </a:bodyPr>
          <a:lstStyle/>
          <a:p>
            <a:pPr marL="457200" lvl="0" indent="-334010" algn="just" rtl="0">
              <a:lnSpc>
                <a:spcPct val="115000"/>
              </a:lnSpc>
              <a:spcBef>
                <a:spcPts val="1200"/>
              </a:spcBef>
              <a:spcAft>
                <a:spcPts val="0"/>
              </a:spcAft>
              <a:buClr>
                <a:schemeClr val="dk1"/>
              </a:buClr>
              <a:buSzPct val="90000"/>
              <a:buChar char="●"/>
            </a:pPr>
            <a:r>
              <a:rPr lang="en-US" b="1" i="1" dirty="0">
                <a:solidFill>
                  <a:schemeClr val="dk1"/>
                </a:solidFill>
              </a:rPr>
              <a:t>Handling multi-lingual content: </a:t>
            </a:r>
            <a:endParaRPr b="1" i="1" dirty="0">
              <a:solidFill>
                <a:schemeClr val="dk1"/>
              </a:solidFill>
            </a:endParaRPr>
          </a:p>
          <a:p>
            <a:pPr marL="914400" lvl="0" indent="0" algn="just" rtl="0">
              <a:lnSpc>
                <a:spcPct val="115000"/>
              </a:lnSpc>
              <a:spcBef>
                <a:spcPts val="1200"/>
              </a:spcBef>
              <a:spcAft>
                <a:spcPts val="0"/>
              </a:spcAft>
              <a:buNone/>
            </a:pPr>
            <a:r>
              <a:rPr lang="en-US" dirty="0">
                <a:solidFill>
                  <a:schemeClr val="dk1"/>
                </a:solidFill>
              </a:rPr>
              <a:t>WhatsApp is used in several countries with multiple languages, and the system must be capable of handling messages in different languages.</a:t>
            </a:r>
            <a:endParaRPr dirty="0">
              <a:solidFill>
                <a:schemeClr val="dk1"/>
              </a:solidFill>
            </a:endParaRPr>
          </a:p>
          <a:p>
            <a:pPr marL="457200" lvl="0" indent="-334010" algn="just" rtl="0">
              <a:lnSpc>
                <a:spcPct val="115000"/>
              </a:lnSpc>
              <a:spcBef>
                <a:spcPts val="1200"/>
              </a:spcBef>
              <a:spcAft>
                <a:spcPts val="0"/>
              </a:spcAft>
              <a:buClr>
                <a:schemeClr val="dk1"/>
              </a:buClr>
              <a:buSzPct val="90000"/>
              <a:buChar char="●"/>
            </a:pPr>
            <a:r>
              <a:rPr lang="en-US" b="1" i="1" dirty="0">
                <a:solidFill>
                  <a:schemeClr val="dk1"/>
                </a:solidFill>
              </a:rPr>
              <a:t>Ensuring privacy and security: </a:t>
            </a:r>
            <a:endParaRPr b="1" i="1" dirty="0">
              <a:solidFill>
                <a:schemeClr val="dk1"/>
              </a:solidFill>
            </a:endParaRPr>
          </a:p>
          <a:p>
            <a:pPr marL="914400" lvl="0" indent="0" algn="just" rtl="0">
              <a:lnSpc>
                <a:spcPct val="115000"/>
              </a:lnSpc>
              <a:spcBef>
                <a:spcPts val="1200"/>
              </a:spcBef>
              <a:spcAft>
                <a:spcPts val="0"/>
              </a:spcAft>
              <a:buNone/>
            </a:pPr>
            <a:r>
              <a:rPr lang="en-US" dirty="0">
                <a:solidFill>
                  <a:schemeClr val="dk1"/>
                </a:solidFill>
              </a:rPr>
              <a:t>The system should be designed to protect user privacy and security while detecting instances of cyberbullying.</a:t>
            </a:r>
            <a:endParaRPr dirty="0">
              <a:solidFill>
                <a:schemeClr val="dk1"/>
              </a:solidFill>
            </a:endParaRPr>
          </a:p>
          <a:p>
            <a:pPr marL="457200" lvl="0" indent="-334010" algn="just" rtl="0">
              <a:lnSpc>
                <a:spcPct val="115000"/>
              </a:lnSpc>
              <a:spcBef>
                <a:spcPts val="1200"/>
              </a:spcBef>
              <a:spcAft>
                <a:spcPts val="0"/>
              </a:spcAft>
              <a:buClr>
                <a:schemeClr val="dk1"/>
              </a:buClr>
              <a:buSzPct val="90000"/>
              <a:buChar char="●"/>
            </a:pPr>
            <a:r>
              <a:rPr lang="en-US" b="1" i="1" dirty="0">
                <a:solidFill>
                  <a:schemeClr val="dk1"/>
                </a:solidFill>
              </a:rPr>
              <a:t>Adapting to new and emerging types of cyberbullying: </a:t>
            </a:r>
            <a:endParaRPr b="1" i="1" dirty="0">
              <a:solidFill>
                <a:schemeClr val="dk1"/>
              </a:solidFill>
            </a:endParaRPr>
          </a:p>
          <a:p>
            <a:pPr marL="914400" lvl="0" indent="0" algn="just" rtl="0">
              <a:lnSpc>
                <a:spcPct val="115000"/>
              </a:lnSpc>
              <a:spcBef>
                <a:spcPts val="1200"/>
              </a:spcBef>
              <a:spcAft>
                <a:spcPts val="0"/>
              </a:spcAft>
              <a:buNone/>
            </a:pPr>
            <a:r>
              <a:rPr lang="en-US" dirty="0">
                <a:solidFill>
                  <a:schemeClr val="dk1"/>
                </a:solidFill>
              </a:rPr>
              <a:t>The system should be designed to adapt to new and emerging forms of cyberbullying, which can be challenging given the constantly evolving nature of online behavior.</a:t>
            </a:r>
            <a:endParaRPr dirty="0">
              <a:solidFill>
                <a:schemeClr val="dk1"/>
              </a:solidFill>
            </a:endParaRPr>
          </a:p>
        </p:txBody>
      </p:sp>
      <p:sp>
        <p:nvSpPr>
          <p:cNvPr id="219" name="Google Shape;219;g1b63525c89d_3_60"/>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               Challenges</a:t>
            </a:r>
            <a:endParaRPr lang="en-US"/>
          </a:p>
        </p:txBody>
      </p:sp>
      <p:pic>
        <p:nvPicPr>
          <p:cNvPr id="220" name="Google Shape;220;g1b63525c89d_3_60"/>
          <p:cNvPicPr preferRelativeResize="0"/>
          <p:nvPr/>
        </p:nvPicPr>
        <p:blipFill rotWithShape="1">
          <a:blip r:embed="rId1"/>
          <a:srcRect/>
          <a:stretch>
            <a:fillRect/>
          </a:stretch>
        </p:blipFill>
        <p:spPr>
          <a:xfrm>
            <a:off x="228600" y="553353"/>
            <a:ext cx="2237740" cy="75501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1b63525c89d_3_68"/>
          <p:cNvSpPr txBox="1">
            <a:spLocks noGrp="1"/>
          </p:cNvSpPr>
          <p:nvPr>
            <p:ph type="body" idx="1"/>
          </p:nvPr>
        </p:nvSpPr>
        <p:spPr>
          <a:xfrm>
            <a:off x="822959" y="1845734"/>
            <a:ext cx="7543800" cy="4023300"/>
          </a:xfrm>
          <a:prstGeom prst="rect">
            <a:avLst/>
          </a:prstGeom>
        </p:spPr>
        <p:txBody>
          <a:bodyPr spcFirstLastPara="1" wrap="square" lIns="0" tIns="45700" rIns="0" bIns="45700" anchor="t" anchorCtr="0">
            <a:normAutofit/>
          </a:bodyPr>
          <a:lstStyle/>
          <a:p>
            <a:pPr marL="457200" lvl="0" indent="-342900" algn="just" rtl="0">
              <a:lnSpc>
                <a:spcPct val="115000"/>
              </a:lnSpc>
              <a:spcBef>
                <a:spcPts val="1200"/>
              </a:spcBef>
              <a:spcAft>
                <a:spcPts val="0"/>
              </a:spcAft>
              <a:buClr>
                <a:schemeClr val="dk1"/>
              </a:buClr>
              <a:buSzPts val="1800"/>
              <a:buChar char="●"/>
            </a:pPr>
            <a:r>
              <a:rPr lang="en-US" dirty="0">
                <a:solidFill>
                  <a:schemeClr val="dk1"/>
                </a:solidFill>
              </a:rPr>
              <a:t>Bullying could be hard to detect if the bully chooses to disguise it through techniques such as sarcasm or passive-aggression.</a:t>
            </a:r>
            <a:br>
              <a:rPr lang="en-US" dirty="0">
                <a:solidFill>
                  <a:schemeClr val="dk1"/>
                </a:solidFill>
              </a:rPr>
            </a:br>
            <a:endParaRPr dirty="0">
              <a:solidFill>
                <a:schemeClr val="dk1"/>
              </a:solidFill>
            </a:endParaRPr>
          </a:p>
          <a:p>
            <a:pPr marL="457200" lvl="0" indent="-342900" algn="just" rtl="0">
              <a:lnSpc>
                <a:spcPct val="115000"/>
              </a:lnSpc>
              <a:spcBef>
                <a:spcPts val="0"/>
              </a:spcBef>
              <a:spcAft>
                <a:spcPts val="0"/>
              </a:spcAft>
              <a:buClr>
                <a:schemeClr val="dk1"/>
              </a:buClr>
              <a:buSzPts val="1800"/>
              <a:buChar char="●"/>
            </a:pPr>
            <a:r>
              <a:rPr lang="en-US" dirty="0">
                <a:solidFill>
                  <a:schemeClr val="dk1"/>
                </a:solidFill>
              </a:rPr>
              <a:t>There are several works in the literature concerning detecting malicious users from unsigned networks with positive edge weights, including community detection , node classification and link prediction.</a:t>
            </a:r>
            <a:endParaRPr lang="en-US" dirty="0">
              <a:solidFill>
                <a:schemeClr val="dk1"/>
              </a:solidFill>
            </a:endParaRPr>
          </a:p>
        </p:txBody>
      </p:sp>
      <p:sp>
        <p:nvSpPr>
          <p:cNvPr id="227" name="Google Shape;227;g1b63525c89d_3_68"/>
          <p:cNvSpPr txBox="1">
            <a:spLocks noGrp="1"/>
          </p:cNvSpPr>
          <p:nvPr>
            <p:ph type="sldNum" idx="12"/>
          </p:nvPr>
        </p:nvSpPr>
        <p:spPr>
          <a:xfrm>
            <a:off x="1188069" y="5415186"/>
            <a:ext cx="9840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000"/>
              <a:buFont typeface="Calibri" panose="020F0502020204030204"/>
              <a:buNone/>
            </a:pPr>
            <a:fld id="{00000000-1234-1234-1234-123412341234}" type="slidenum">
              <a:rPr lang="en-US"/>
            </a:fld>
            <a:endParaRPr lang="en-US"/>
          </a:p>
        </p:txBody>
      </p:sp>
      <p:sp>
        <p:nvSpPr>
          <p:cNvPr id="228" name="Google Shape;228;g1b63525c89d_3_68"/>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               Challenges</a:t>
            </a:r>
            <a:endParaRPr lang="en-US"/>
          </a:p>
        </p:txBody>
      </p:sp>
      <p:pic>
        <p:nvPicPr>
          <p:cNvPr id="229" name="Google Shape;229;g1b63525c89d_3_68"/>
          <p:cNvPicPr preferRelativeResize="0"/>
          <p:nvPr/>
        </p:nvPicPr>
        <p:blipFill rotWithShape="1">
          <a:blip r:embed="rId1"/>
          <a:srcRect/>
          <a:stretch>
            <a:fillRect/>
          </a:stretch>
        </p:blipFill>
        <p:spPr>
          <a:xfrm>
            <a:off x="228600" y="553353"/>
            <a:ext cx="2237740" cy="75501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1b63525c89d_0_29"/>
          <p:cNvSpPr txBox="1">
            <a:spLocks noGrp="1"/>
          </p:cNvSpPr>
          <p:nvPr>
            <p:ph type="body" idx="1"/>
          </p:nvPr>
        </p:nvSpPr>
        <p:spPr>
          <a:xfrm>
            <a:off x="822959" y="1845734"/>
            <a:ext cx="7543800" cy="4023300"/>
          </a:xfrm>
          <a:prstGeom prst="rect">
            <a:avLst/>
          </a:prstGeom>
        </p:spPr>
        <p:txBody>
          <a:bodyPr spcFirstLastPara="1" wrap="square" lIns="0" tIns="45700" rIns="0" bIns="45700" anchor="t" anchorCtr="0">
            <a:normAutofit/>
          </a:bodyPr>
          <a:lstStyle/>
          <a:p>
            <a:pPr marL="457200" lvl="0" indent="-355600" algn="just" rtl="0">
              <a:lnSpc>
                <a:spcPct val="105000"/>
              </a:lnSpc>
              <a:spcBef>
                <a:spcPts val="1200"/>
              </a:spcBef>
              <a:spcAft>
                <a:spcPts val="0"/>
              </a:spcAft>
              <a:buClr>
                <a:schemeClr val="dk1"/>
              </a:buClr>
              <a:buSzPts val="2000"/>
              <a:buChar char="●"/>
            </a:pPr>
            <a:r>
              <a:rPr lang="en-US" dirty="0">
                <a:solidFill>
                  <a:schemeClr val="dk1"/>
                </a:solidFill>
              </a:rPr>
              <a:t>To develop an effective system for automatically detecting instances of cyberbullying on Twitter using a hybrid approach that combines rule-based and machine learning techniques.</a:t>
            </a:r>
            <a:br>
              <a:rPr lang="en-US" dirty="0">
                <a:solidFill>
                  <a:schemeClr val="dk1"/>
                </a:solidFill>
              </a:rPr>
            </a:br>
            <a:endParaRPr dirty="0">
              <a:solidFill>
                <a:schemeClr val="dk1"/>
              </a:solidFill>
            </a:endParaRPr>
          </a:p>
          <a:p>
            <a:pPr marL="457200" lvl="0" indent="-355600" algn="just" rtl="0">
              <a:lnSpc>
                <a:spcPct val="105000"/>
              </a:lnSpc>
              <a:spcBef>
                <a:spcPts val="0"/>
              </a:spcBef>
              <a:spcAft>
                <a:spcPts val="0"/>
              </a:spcAft>
              <a:buClr>
                <a:schemeClr val="dk1"/>
              </a:buClr>
              <a:buSzPts val="2000"/>
              <a:buChar char="●"/>
            </a:pPr>
            <a:r>
              <a:rPr lang="en-US" dirty="0">
                <a:solidFill>
                  <a:schemeClr val="dk1"/>
                </a:solidFill>
              </a:rPr>
              <a:t>To improve the accuracy and efficiency of cyberbullying detection compared to existing state-of-the-art methods.</a:t>
            </a:r>
            <a:br>
              <a:rPr lang="en-US" dirty="0">
                <a:solidFill>
                  <a:schemeClr val="dk1"/>
                </a:solidFill>
              </a:rPr>
            </a:br>
            <a:endParaRPr dirty="0">
              <a:solidFill>
                <a:schemeClr val="dk1"/>
              </a:solidFill>
            </a:endParaRPr>
          </a:p>
          <a:p>
            <a:pPr marL="457200" lvl="0" indent="-355600" algn="just" rtl="0">
              <a:lnSpc>
                <a:spcPct val="105000"/>
              </a:lnSpc>
              <a:spcBef>
                <a:spcPts val="0"/>
              </a:spcBef>
              <a:spcAft>
                <a:spcPts val="0"/>
              </a:spcAft>
              <a:buClr>
                <a:schemeClr val="dk1"/>
              </a:buClr>
              <a:buSzPts val="2000"/>
              <a:buChar char="●"/>
            </a:pPr>
            <a:r>
              <a:rPr lang="en-US" dirty="0">
                <a:solidFill>
                  <a:schemeClr val="dk1"/>
                </a:solidFill>
              </a:rPr>
              <a:t>To develop a system that is capable of handling the complexities of language and behavior used in cyberbullying and can detect new and emerging forms of such behavior.</a:t>
            </a:r>
            <a:endParaRPr dirty="0">
              <a:solidFill>
                <a:schemeClr val="dk1"/>
              </a:solidFill>
            </a:endParaRPr>
          </a:p>
        </p:txBody>
      </p:sp>
      <p:sp>
        <p:nvSpPr>
          <p:cNvPr id="236" name="Google Shape;236;g1b63525c89d_0_29"/>
          <p:cNvSpPr txBox="1">
            <a:spLocks noGrp="1"/>
          </p:cNvSpPr>
          <p:nvPr>
            <p:ph type="sldNum" idx="12"/>
          </p:nvPr>
        </p:nvSpPr>
        <p:spPr>
          <a:xfrm>
            <a:off x="7425344" y="6459786"/>
            <a:ext cx="9840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37" name="Google Shape;237;g1b63525c89d_0_29"/>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               Objective</a:t>
            </a:r>
            <a:endParaRPr lang="en-US"/>
          </a:p>
        </p:txBody>
      </p:sp>
      <p:pic>
        <p:nvPicPr>
          <p:cNvPr id="238" name="Google Shape;238;g1b63525c89d_0_29"/>
          <p:cNvPicPr preferRelativeResize="0"/>
          <p:nvPr/>
        </p:nvPicPr>
        <p:blipFill rotWithShape="1">
          <a:blip r:embed="rId1"/>
          <a:srcRect/>
          <a:stretch>
            <a:fillRect/>
          </a:stretch>
        </p:blipFill>
        <p:spPr>
          <a:xfrm>
            <a:off x="228600" y="553353"/>
            <a:ext cx="2237740" cy="75501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1b63525c89d_3_89"/>
          <p:cNvSpPr txBox="1">
            <a:spLocks noGrp="1"/>
          </p:cNvSpPr>
          <p:nvPr>
            <p:ph type="body" idx="1"/>
          </p:nvPr>
        </p:nvSpPr>
        <p:spPr>
          <a:xfrm>
            <a:off x="822959" y="1845734"/>
            <a:ext cx="7543800" cy="4023300"/>
          </a:xfrm>
          <a:prstGeom prst="rect">
            <a:avLst/>
          </a:prstGeom>
        </p:spPr>
        <p:txBody>
          <a:bodyPr spcFirstLastPara="1" wrap="square" lIns="0" tIns="45700" rIns="0" bIns="45700" anchor="t" anchorCtr="0">
            <a:normAutofit/>
          </a:bodyPr>
          <a:lstStyle/>
          <a:p>
            <a:pPr marL="457200" lvl="0" indent="-355600" algn="just" rtl="0">
              <a:lnSpc>
                <a:spcPct val="100000"/>
              </a:lnSpc>
              <a:spcBef>
                <a:spcPts val="1200"/>
              </a:spcBef>
              <a:spcAft>
                <a:spcPts val="0"/>
              </a:spcAft>
              <a:buClr>
                <a:schemeClr val="dk1"/>
              </a:buClr>
              <a:buSzPts val="2000"/>
              <a:buChar char="●"/>
            </a:pPr>
            <a:r>
              <a:rPr lang="en-US" dirty="0">
                <a:solidFill>
                  <a:schemeClr val="dk1"/>
                </a:solidFill>
              </a:rPr>
              <a:t>To ensure that the system protects user privacy and security while detecting instances of cyberbullying.</a:t>
            </a:r>
            <a:br>
              <a:rPr lang="en-US" dirty="0">
                <a:solidFill>
                  <a:schemeClr val="dk1"/>
                </a:solidFill>
              </a:rPr>
            </a:br>
            <a:endParaRPr dirty="0">
              <a:solidFill>
                <a:schemeClr val="dk1"/>
              </a:solidFill>
            </a:endParaRPr>
          </a:p>
          <a:p>
            <a:pPr marL="457200" lvl="0" indent="-355600" algn="just" rtl="0">
              <a:lnSpc>
                <a:spcPct val="100000"/>
              </a:lnSpc>
              <a:spcBef>
                <a:spcPts val="0"/>
              </a:spcBef>
              <a:spcAft>
                <a:spcPts val="0"/>
              </a:spcAft>
              <a:buClr>
                <a:schemeClr val="dk1"/>
              </a:buClr>
              <a:buSzPts val="2000"/>
              <a:buChar char="●"/>
            </a:pPr>
            <a:r>
              <a:rPr lang="en-US" dirty="0">
                <a:solidFill>
                  <a:schemeClr val="dk1"/>
                </a:solidFill>
              </a:rPr>
              <a:t>To explore the potential applications of the system in social media platforms, educational institutions, law enforcement agencies, and mental health professionals.</a:t>
            </a:r>
            <a:br>
              <a:rPr lang="en-US" dirty="0">
                <a:solidFill>
                  <a:schemeClr val="dk1"/>
                </a:solidFill>
              </a:rPr>
            </a:br>
            <a:endParaRPr dirty="0">
              <a:solidFill>
                <a:schemeClr val="dk1"/>
              </a:solidFill>
            </a:endParaRPr>
          </a:p>
          <a:p>
            <a:pPr marL="457200" lvl="0" indent="-355600" algn="just" rtl="0">
              <a:lnSpc>
                <a:spcPct val="100000"/>
              </a:lnSpc>
              <a:spcBef>
                <a:spcPts val="0"/>
              </a:spcBef>
              <a:spcAft>
                <a:spcPts val="0"/>
              </a:spcAft>
              <a:buClr>
                <a:schemeClr val="dk1"/>
              </a:buClr>
              <a:buSzPts val="2000"/>
              <a:buChar char="●"/>
            </a:pPr>
            <a:r>
              <a:rPr lang="en-US" dirty="0">
                <a:solidFill>
                  <a:schemeClr val="dk1"/>
                </a:solidFill>
              </a:rPr>
              <a:t>To contribute to the growing body of research on the use of machine learning for cyberbullying detection.</a:t>
            </a:r>
            <a:endParaRPr dirty="0">
              <a:solidFill>
                <a:schemeClr val="dk1"/>
              </a:solidFill>
            </a:endParaRPr>
          </a:p>
        </p:txBody>
      </p:sp>
      <p:sp>
        <p:nvSpPr>
          <p:cNvPr id="245" name="Google Shape;245;g1b63525c89d_3_89"/>
          <p:cNvSpPr txBox="1">
            <a:spLocks noGrp="1"/>
          </p:cNvSpPr>
          <p:nvPr>
            <p:ph type="sldNum" idx="12"/>
          </p:nvPr>
        </p:nvSpPr>
        <p:spPr>
          <a:xfrm>
            <a:off x="7425344" y="6459786"/>
            <a:ext cx="9840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46" name="Google Shape;246;g1b63525c89d_3_89"/>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               Objective</a:t>
            </a:r>
            <a:endParaRPr lang="en-US"/>
          </a:p>
        </p:txBody>
      </p:sp>
      <p:pic>
        <p:nvPicPr>
          <p:cNvPr id="247" name="Google Shape;247;g1b63525c89d_3_89"/>
          <p:cNvPicPr preferRelativeResize="0"/>
          <p:nvPr/>
        </p:nvPicPr>
        <p:blipFill rotWithShape="1">
          <a:blip r:embed="rId1"/>
          <a:srcRect/>
          <a:stretch>
            <a:fillRect/>
          </a:stretch>
        </p:blipFill>
        <p:spPr>
          <a:xfrm>
            <a:off x="228600" y="553353"/>
            <a:ext cx="2237740" cy="75501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1b63525c89d_0_37"/>
          <p:cNvSpPr txBox="1">
            <a:spLocks noGrp="1"/>
          </p:cNvSpPr>
          <p:nvPr>
            <p:ph type="sldNum" idx="12"/>
          </p:nvPr>
        </p:nvSpPr>
        <p:spPr>
          <a:xfrm>
            <a:off x="7425344" y="6459786"/>
            <a:ext cx="9840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54" name="Google Shape;254;g1b63525c89d_0_37"/>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               Innovation</a:t>
            </a:r>
            <a:endParaRPr lang="en-US"/>
          </a:p>
        </p:txBody>
      </p:sp>
      <p:pic>
        <p:nvPicPr>
          <p:cNvPr id="255" name="Google Shape;255;g1b63525c89d_0_37"/>
          <p:cNvPicPr preferRelativeResize="0"/>
          <p:nvPr/>
        </p:nvPicPr>
        <p:blipFill rotWithShape="1">
          <a:blip r:embed="rId1"/>
          <a:srcRect/>
          <a:stretch>
            <a:fillRect/>
          </a:stretch>
        </p:blipFill>
        <p:spPr>
          <a:xfrm>
            <a:off x="228600" y="553353"/>
            <a:ext cx="2237740" cy="755015"/>
          </a:xfrm>
          <a:prstGeom prst="rect">
            <a:avLst/>
          </a:prstGeom>
          <a:noFill/>
          <a:ln>
            <a:noFill/>
          </a:ln>
        </p:spPr>
      </p:pic>
      <p:sp>
        <p:nvSpPr>
          <p:cNvPr id="256" name="Google Shape;256;g1b63525c89d_0_37"/>
          <p:cNvSpPr txBox="1">
            <a:spLocks noGrp="1"/>
          </p:cNvSpPr>
          <p:nvPr>
            <p:ph type="body" idx="1"/>
          </p:nvPr>
        </p:nvSpPr>
        <p:spPr>
          <a:xfrm>
            <a:off x="822959" y="1845734"/>
            <a:ext cx="7543800" cy="4023300"/>
          </a:xfrm>
          <a:prstGeom prst="rect">
            <a:avLst/>
          </a:prstGeom>
        </p:spPr>
        <p:txBody>
          <a:bodyPr spcFirstLastPara="1" wrap="square" lIns="0" tIns="45700" rIns="0" bIns="45700" anchor="t" anchorCtr="0">
            <a:noAutofit/>
          </a:bodyPr>
          <a:lstStyle/>
          <a:p>
            <a:pPr marL="457200" lvl="0" indent="-353060" algn="just" rtl="0">
              <a:lnSpc>
                <a:spcPct val="105000"/>
              </a:lnSpc>
              <a:spcBef>
                <a:spcPts val="1200"/>
              </a:spcBef>
              <a:spcAft>
                <a:spcPts val="0"/>
              </a:spcAft>
              <a:buClr>
                <a:schemeClr val="dk1"/>
              </a:buClr>
              <a:buSzPts val="1965"/>
              <a:buChar char="●"/>
            </a:pPr>
            <a:r>
              <a:rPr lang="en-US" sz="2150" dirty="0">
                <a:solidFill>
                  <a:schemeClr val="dk1"/>
                </a:solidFill>
              </a:rPr>
              <a:t>Detecting the abusive words in social media platform using machine learning algorithms.</a:t>
            </a:r>
            <a:endParaRPr sz="2150" dirty="0">
              <a:solidFill>
                <a:schemeClr val="dk1"/>
              </a:solidFill>
            </a:endParaRPr>
          </a:p>
          <a:p>
            <a:pPr marL="457200" lvl="0" indent="-353060" algn="just" rtl="0">
              <a:lnSpc>
                <a:spcPct val="105000"/>
              </a:lnSpc>
              <a:spcBef>
                <a:spcPts val="1200"/>
              </a:spcBef>
              <a:spcAft>
                <a:spcPts val="0"/>
              </a:spcAft>
              <a:buClr>
                <a:schemeClr val="dk1"/>
              </a:buClr>
              <a:buSzPts val="1965"/>
              <a:buChar char="●"/>
            </a:pPr>
            <a:r>
              <a:rPr lang="en-US" sz="2150" dirty="0">
                <a:solidFill>
                  <a:schemeClr val="dk1"/>
                </a:solidFill>
              </a:rPr>
              <a:t>All the existing models focused on detecting cyberbullying on  twitter but, this model focuses on evaluating best algorithms for it.</a:t>
            </a:r>
            <a:endParaRPr sz="2150" dirty="0">
              <a:solidFill>
                <a:schemeClr val="dk1"/>
              </a:solidFill>
            </a:endParaRPr>
          </a:p>
          <a:p>
            <a:pPr marL="457200" lvl="0" indent="-353060" algn="just" rtl="0">
              <a:lnSpc>
                <a:spcPct val="105000"/>
              </a:lnSpc>
              <a:spcBef>
                <a:spcPts val="1200"/>
              </a:spcBef>
              <a:spcAft>
                <a:spcPts val="0"/>
              </a:spcAft>
              <a:buClr>
                <a:schemeClr val="dk1"/>
              </a:buClr>
              <a:buSzPts val="1965"/>
              <a:buChar char="●"/>
            </a:pPr>
            <a:r>
              <a:rPr lang="en-US" sz="2150" dirty="0">
                <a:solidFill>
                  <a:schemeClr val="dk1"/>
                </a:solidFill>
              </a:rPr>
              <a:t>In this model we are going to detect the cyberbullying in the twitter through analysis the abusive texts existing as comments in the post. </a:t>
            </a:r>
            <a:endParaRPr sz="21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g1b63525c89d_0_45"/>
          <p:cNvSpPr txBox="1">
            <a:spLocks noGrp="1"/>
          </p:cNvSpPr>
          <p:nvPr>
            <p:ph type="body" idx="1"/>
          </p:nvPr>
        </p:nvSpPr>
        <p:spPr>
          <a:xfrm>
            <a:off x="822959" y="1845734"/>
            <a:ext cx="7543800" cy="4023300"/>
          </a:xfrm>
          <a:prstGeom prst="rect">
            <a:avLst/>
          </a:prstGeom>
        </p:spPr>
        <p:txBody>
          <a:bodyPr spcFirstLastPara="1" wrap="square" lIns="0" tIns="45700" rIns="0" bIns="45700" anchor="t" anchorCtr="0">
            <a:normAutofit fontScale="92500" lnSpcReduction="10000"/>
          </a:bodyPr>
          <a:lstStyle/>
          <a:p>
            <a:pPr marL="457200" lvl="0" indent="-357505" algn="just" rtl="0">
              <a:lnSpc>
                <a:spcPct val="115000"/>
              </a:lnSpc>
              <a:spcBef>
                <a:spcPts val="1200"/>
              </a:spcBef>
              <a:spcAft>
                <a:spcPts val="0"/>
              </a:spcAft>
              <a:buClr>
                <a:schemeClr val="dk1"/>
              </a:buClr>
              <a:buSzPct val="100000"/>
              <a:buChar char="●"/>
            </a:pPr>
            <a:r>
              <a:rPr lang="en-US" sz="2200" b="1" i="1" dirty="0">
                <a:solidFill>
                  <a:schemeClr val="dk1"/>
                </a:solidFill>
              </a:rPr>
              <a:t>Social media platforms:</a:t>
            </a:r>
            <a:endParaRPr sz="2200" b="1" i="1" dirty="0">
              <a:solidFill>
                <a:schemeClr val="dk1"/>
              </a:solidFill>
            </a:endParaRPr>
          </a:p>
          <a:p>
            <a:pPr marL="914400" lvl="0" indent="0" algn="just" rtl="0">
              <a:lnSpc>
                <a:spcPct val="115000"/>
              </a:lnSpc>
              <a:spcBef>
                <a:spcPts val="1200"/>
              </a:spcBef>
              <a:spcAft>
                <a:spcPts val="0"/>
              </a:spcAft>
              <a:buNone/>
            </a:pPr>
            <a:r>
              <a:rPr lang="en-US" sz="2200" dirty="0">
                <a:solidFill>
                  <a:schemeClr val="dk1"/>
                </a:solidFill>
              </a:rPr>
              <a:t>The hybrid approach can be integrated into social media platforms like WhatsApp to automatically detect and flag instances of cyberbullying, which can help protect users from the negative effects of such behavior.</a:t>
            </a:r>
            <a:endParaRPr sz="2200" dirty="0">
              <a:solidFill>
                <a:schemeClr val="dk1"/>
              </a:solidFill>
            </a:endParaRPr>
          </a:p>
          <a:p>
            <a:pPr marL="457200" lvl="0" indent="-357505" algn="just" rtl="0">
              <a:lnSpc>
                <a:spcPct val="115000"/>
              </a:lnSpc>
              <a:spcBef>
                <a:spcPts val="1200"/>
              </a:spcBef>
              <a:spcAft>
                <a:spcPts val="0"/>
              </a:spcAft>
              <a:buClr>
                <a:schemeClr val="dk1"/>
              </a:buClr>
              <a:buSzPct val="100000"/>
              <a:buChar char="●"/>
            </a:pPr>
            <a:r>
              <a:rPr lang="en-US" sz="2200" b="1" i="1" dirty="0">
                <a:solidFill>
                  <a:schemeClr val="dk1"/>
                </a:solidFill>
              </a:rPr>
              <a:t>Educational institutions: </a:t>
            </a:r>
            <a:endParaRPr sz="2200" b="1" i="1" dirty="0">
              <a:solidFill>
                <a:schemeClr val="dk1"/>
              </a:solidFill>
            </a:endParaRPr>
          </a:p>
          <a:p>
            <a:pPr marL="914400" lvl="0" indent="0" algn="just" rtl="0">
              <a:lnSpc>
                <a:spcPct val="115000"/>
              </a:lnSpc>
              <a:spcBef>
                <a:spcPts val="1200"/>
              </a:spcBef>
              <a:spcAft>
                <a:spcPts val="0"/>
              </a:spcAft>
              <a:buNone/>
            </a:pPr>
            <a:r>
              <a:rPr lang="en-US" sz="2200" dirty="0">
                <a:solidFill>
                  <a:schemeClr val="dk1"/>
                </a:solidFill>
              </a:rPr>
              <a:t>The system can be used in educational institutions to monitor and detect instances of cyberbullying among students. This can help educators identify and address such behavior and create a safer and more supportive learning environment.</a:t>
            </a:r>
            <a:endParaRPr sz="2200" dirty="0">
              <a:solidFill>
                <a:schemeClr val="dk1"/>
              </a:solidFill>
            </a:endParaRPr>
          </a:p>
        </p:txBody>
      </p:sp>
      <p:sp>
        <p:nvSpPr>
          <p:cNvPr id="263" name="Google Shape;263;g1b63525c89d_0_45"/>
          <p:cNvSpPr txBox="1">
            <a:spLocks noGrp="1"/>
          </p:cNvSpPr>
          <p:nvPr>
            <p:ph type="sldNum" idx="12"/>
          </p:nvPr>
        </p:nvSpPr>
        <p:spPr>
          <a:xfrm>
            <a:off x="7425344" y="6459786"/>
            <a:ext cx="9840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64" name="Google Shape;264;g1b63525c89d_0_45"/>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               Applications</a:t>
            </a:r>
            <a:endParaRPr lang="en-US"/>
          </a:p>
        </p:txBody>
      </p:sp>
      <p:pic>
        <p:nvPicPr>
          <p:cNvPr id="265" name="Google Shape;265;g1b63525c89d_0_45"/>
          <p:cNvPicPr preferRelativeResize="0"/>
          <p:nvPr/>
        </p:nvPicPr>
        <p:blipFill rotWithShape="1">
          <a:blip r:embed="rId1"/>
          <a:srcRect/>
          <a:stretch>
            <a:fillRect/>
          </a:stretch>
        </p:blipFill>
        <p:spPr>
          <a:xfrm>
            <a:off x="228600" y="553353"/>
            <a:ext cx="2237740" cy="75501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g1b63525c89d_3_46"/>
          <p:cNvSpPr txBox="1">
            <a:spLocks noGrp="1"/>
          </p:cNvSpPr>
          <p:nvPr>
            <p:ph type="body" idx="1"/>
          </p:nvPr>
        </p:nvSpPr>
        <p:spPr>
          <a:xfrm>
            <a:off x="822959" y="1845734"/>
            <a:ext cx="7543800" cy="4023300"/>
          </a:xfrm>
          <a:prstGeom prst="rect">
            <a:avLst/>
          </a:prstGeom>
        </p:spPr>
        <p:txBody>
          <a:bodyPr spcFirstLastPara="1" wrap="square" lIns="0" tIns="45700" rIns="0" bIns="45700" anchor="t" anchorCtr="0">
            <a:normAutofit/>
          </a:bodyPr>
          <a:lstStyle/>
          <a:p>
            <a:pPr marL="457200" lvl="0" indent="-355600" algn="just" rtl="0">
              <a:lnSpc>
                <a:spcPct val="95000"/>
              </a:lnSpc>
              <a:spcBef>
                <a:spcPts val="1200"/>
              </a:spcBef>
              <a:spcAft>
                <a:spcPts val="0"/>
              </a:spcAft>
              <a:buClr>
                <a:schemeClr val="dk1"/>
              </a:buClr>
              <a:buSzPts val="2000"/>
              <a:buChar char="●"/>
            </a:pPr>
            <a:r>
              <a:rPr lang="en-US" b="1" i="1">
                <a:solidFill>
                  <a:schemeClr val="dk1"/>
                </a:solidFill>
              </a:rPr>
              <a:t>Law enforcement agencies: </a:t>
            </a:r>
            <a:endParaRPr b="1" i="1">
              <a:solidFill>
                <a:schemeClr val="dk1"/>
              </a:solidFill>
            </a:endParaRPr>
          </a:p>
          <a:p>
            <a:pPr marL="914400" lvl="0" indent="0" algn="just" rtl="0">
              <a:lnSpc>
                <a:spcPct val="95000"/>
              </a:lnSpc>
              <a:spcBef>
                <a:spcPts val="1200"/>
              </a:spcBef>
              <a:spcAft>
                <a:spcPts val="0"/>
              </a:spcAft>
              <a:buNone/>
            </a:pPr>
            <a:r>
              <a:rPr lang="en-US">
                <a:solidFill>
                  <a:schemeClr val="dk1"/>
                </a:solidFill>
              </a:rPr>
              <a:t>The system can be used by law enforcement agencies to monitor and detect instances of cyberbullying, which can help prevent online harassment and victimization.</a:t>
            </a:r>
            <a:endParaRPr>
              <a:solidFill>
                <a:schemeClr val="dk1"/>
              </a:solidFill>
            </a:endParaRPr>
          </a:p>
          <a:p>
            <a:pPr marL="457200" lvl="0" indent="-355600" algn="just" rtl="0">
              <a:lnSpc>
                <a:spcPct val="95000"/>
              </a:lnSpc>
              <a:spcBef>
                <a:spcPts val="1200"/>
              </a:spcBef>
              <a:spcAft>
                <a:spcPts val="0"/>
              </a:spcAft>
              <a:buClr>
                <a:schemeClr val="dk1"/>
              </a:buClr>
              <a:buSzPts val="2000"/>
              <a:buChar char="●"/>
            </a:pPr>
            <a:r>
              <a:rPr lang="en-US" b="1" i="1">
                <a:solidFill>
                  <a:schemeClr val="dk1"/>
                </a:solidFill>
              </a:rPr>
              <a:t>Mental health professionals: </a:t>
            </a:r>
            <a:endParaRPr b="1" i="1">
              <a:solidFill>
                <a:schemeClr val="dk1"/>
              </a:solidFill>
            </a:endParaRPr>
          </a:p>
          <a:p>
            <a:pPr marL="914400" lvl="0" indent="0" algn="just" rtl="0">
              <a:lnSpc>
                <a:spcPct val="95000"/>
              </a:lnSpc>
              <a:spcBef>
                <a:spcPts val="1200"/>
              </a:spcBef>
              <a:spcAft>
                <a:spcPts val="0"/>
              </a:spcAft>
              <a:buNone/>
            </a:pPr>
            <a:r>
              <a:rPr lang="en-US">
                <a:solidFill>
                  <a:schemeClr val="dk1"/>
                </a:solidFill>
              </a:rPr>
              <a:t>The system can be used by mental health professionals to identify and monitor instances of cyberbullying, which can help them provide support and interventions to individuals who may be experiencing negative effects from such behavior.</a:t>
            </a:r>
            <a:endParaRPr>
              <a:solidFill>
                <a:schemeClr val="dk1"/>
              </a:solidFill>
            </a:endParaRPr>
          </a:p>
        </p:txBody>
      </p:sp>
      <p:sp>
        <p:nvSpPr>
          <p:cNvPr id="272" name="Google Shape;272;g1b63525c89d_3_46"/>
          <p:cNvSpPr txBox="1">
            <a:spLocks noGrp="1"/>
          </p:cNvSpPr>
          <p:nvPr>
            <p:ph type="sldNum" idx="12"/>
          </p:nvPr>
        </p:nvSpPr>
        <p:spPr>
          <a:xfrm>
            <a:off x="7425344" y="6459786"/>
            <a:ext cx="9840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73" name="Google Shape;273;g1b63525c89d_3_46"/>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               Applications</a:t>
            </a:r>
            <a:endParaRPr lang="en-US"/>
          </a:p>
        </p:txBody>
      </p:sp>
      <p:pic>
        <p:nvPicPr>
          <p:cNvPr id="274" name="Google Shape;274;g1b63525c89d_3_46"/>
          <p:cNvPicPr preferRelativeResize="0"/>
          <p:nvPr/>
        </p:nvPicPr>
        <p:blipFill rotWithShape="1">
          <a:blip r:embed="rId1"/>
          <a:srcRect/>
          <a:stretch>
            <a:fillRect/>
          </a:stretch>
        </p:blipFill>
        <p:spPr>
          <a:xfrm>
            <a:off x="228600" y="553353"/>
            <a:ext cx="2237740" cy="75501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1b63525c89d_0_60"/>
          <p:cNvSpPr txBox="1">
            <a:spLocks noGrp="1"/>
          </p:cNvSpPr>
          <p:nvPr>
            <p:ph type="body" idx="1"/>
          </p:nvPr>
        </p:nvSpPr>
        <p:spPr>
          <a:xfrm>
            <a:off x="822959" y="1845734"/>
            <a:ext cx="7543800" cy="4023300"/>
          </a:xfrm>
          <a:prstGeom prst="rect">
            <a:avLst/>
          </a:prstGeom>
        </p:spPr>
        <p:txBody>
          <a:bodyPr spcFirstLastPara="1" wrap="square" lIns="0" tIns="45700" rIns="0" bIns="45700" anchor="t" anchorCtr="0">
            <a:noAutofit/>
          </a:bodyPr>
          <a:lstStyle/>
          <a:p>
            <a:pPr marL="457200" lvl="0" indent="-357505" algn="just" rtl="0">
              <a:lnSpc>
                <a:spcPct val="105000"/>
              </a:lnSpc>
              <a:spcBef>
                <a:spcPts val="1200"/>
              </a:spcBef>
              <a:spcAft>
                <a:spcPts val="0"/>
              </a:spcAft>
              <a:buClr>
                <a:schemeClr val="dk1"/>
              </a:buClr>
              <a:buSzPts val="2035"/>
              <a:buChar char="●"/>
            </a:pPr>
            <a:r>
              <a:rPr lang="en-US" dirty="0">
                <a:solidFill>
                  <a:schemeClr val="dk1"/>
                </a:solidFill>
              </a:rPr>
              <a:t>The scope of this project is to develop a system that can automatically detect instances of cyberbullying. The system will use a combination of rule-based and machine learning techniques to identify instances of cyberbullying. The data preprocessing will involve data cleaning, feature extraction, and selection, and will be followed by the training of multiple machine learning models.</a:t>
            </a:r>
            <a:br>
              <a:rPr lang="en-US" dirty="0">
                <a:solidFill>
                  <a:schemeClr val="dk1"/>
                </a:solidFill>
              </a:rPr>
            </a:br>
            <a:endParaRPr dirty="0">
              <a:solidFill>
                <a:schemeClr val="dk1"/>
              </a:solidFill>
            </a:endParaRPr>
          </a:p>
          <a:p>
            <a:pPr marL="457200" lvl="0" indent="-357505" algn="just" rtl="0">
              <a:lnSpc>
                <a:spcPct val="105000"/>
              </a:lnSpc>
              <a:spcBef>
                <a:spcPts val="0"/>
              </a:spcBef>
              <a:spcAft>
                <a:spcPts val="0"/>
              </a:spcAft>
              <a:buClr>
                <a:schemeClr val="dk1"/>
              </a:buClr>
              <a:buSzPts val="2035"/>
              <a:buChar char="●"/>
            </a:pPr>
            <a:r>
              <a:rPr lang="en-US" dirty="0">
                <a:solidFill>
                  <a:schemeClr val="dk1"/>
                </a:solidFill>
              </a:rPr>
              <a:t>The system will be evaluated on its accuracy, precision, and recall, and will be compared to existing state-of-the-art methods. The ultimate goal is to develop a system that can help prevent and mitigate the harmful effects of cyberbullying on social media.</a:t>
            </a:r>
            <a:endParaRPr dirty="0">
              <a:solidFill>
                <a:schemeClr val="dk1"/>
              </a:solidFill>
            </a:endParaRPr>
          </a:p>
        </p:txBody>
      </p:sp>
      <p:sp>
        <p:nvSpPr>
          <p:cNvPr id="281" name="Google Shape;281;g1b63525c89d_0_60"/>
          <p:cNvSpPr txBox="1">
            <a:spLocks noGrp="1"/>
          </p:cNvSpPr>
          <p:nvPr>
            <p:ph type="sldNum" idx="12"/>
          </p:nvPr>
        </p:nvSpPr>
        <p:spPr>
          <a:xfrm>
            <a:off x="7425344" y="6459786"/>
            <a:ext cx="9840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82" name="Google Shape;282;g1b63525c89d_0_60"/>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               Scope</a:t>
            </a:r>
            <a:endParaRPr lang="en-US"/>
          </a:p>
        </p:txBody>
      </p:sp>
      <p:pic>
        <p:nvPicPr>
          <p:cNvPr id="283" name="Google Shape;283;g1b63525c89d_0_60"/>
          <p:cNvPicPr preferRelativeResize="0"/>
          <p:nvPr/>
        </p:nvPicPr>
        <p:blipFill rotWithShape="1">
          <a:blip r:embed="rId1"/>
          <a:srcRect/>
          <a:stretch>
            <a:fillRect/>
          </a:stretch>
        </p:blipFill>
        <p:spPr>
          <a:xfrm>
            <a:off x="228600" y="553353"/>
            <a:ext cx="2237740" cy="75501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2"/>
          <p:cNvPicPr preferRelativeResize="0"/>
          <p:nvPr/>
        </p:nvPicPr>
        <p:blipFill rotWithShape="1">
          <a:blip r:embed="rId1"/>
          <a:srcRect/>
          <a:stretch>
            <a:fillRect/>
          </a:stretch>
        </p:blipFill>
        <p:spPr>
          <a:xfrm>
            <a:off x="308113" y="574839"/>
            <a:ext cx="2237740" cy="755015"/>
          </a:xfrm>
          <a:prstGeom prst="rect">
            <a:avLst/>
          </a:prstGeom>
          <a:noFill/>
          <a:ln>
            <a:noFill/>
          </a:ln>
        </p:spPr>
      </p:pic>
      <p:sp>
        <p:nvSpPr>
          <p:cNvPr id="119" name="Google Shape;119;p2"/>
          <p:cNvSpPr/>
          <p:nvPr/>
        </p:nvSpPr>
        <p:spPr>
          <a:xfrm>
            <a:off x="3334411" y="574839"/>
            <a:ext cx="4338597" cy="760656"/>
          </a:xfrm>
          <a:prstGeom prst="rect">
            <a:avLst/>
          </a:prstGeom>
          <a:noFill/>
          <a:ln>
            <a:noFill/>
          </a:ln>
        </p:spPr>
        <p:txBody>
          <a:bodyPr spcFirstLastPara="1" wrap="square" lIns="67500" tIns="33750" rIns="67500" bIns="33750" anchor="t" anchorCtr="0">
            <a:spAutoFit/>
          </a:bodyPr>
          <a:lstStyle/>
          <a:p>
            <a:pPr marL="0" marR="0" lvl="0" indent="0" algn="l" rtl="0">
              <a:lnSpc>
                <a:spcPct val="100000"/>
              </a:lnSpc>
              <a:spcBef>
                <a:spcPts val="0"/>
              </a:spcBef>
              <a:spcAft>
                <a:spcPts val="0"/>
              </a:spcAft>
              <a:buClr>
                <a:srgbClr val="000000"/>
              </a:buClr>
              <a:buSzPts val="4500"/>
              <a:buFont typeface="Arial" panose="020B0604020202020204"/>
              <a:buNone/>
            </a:pPr>
            <a:r>
              <a:rPr lang="en-US" sz="4500" b="0" i="0" u="none" strike="noStrike" cap="none">
                <a:solidFill>
                  <a:schemeClr val="dk1"/>
                </a:solidFill>
                <a:latin typeface="Calibri" panose="020F0502020204030204"/>
                <a:ea typeface="Calibri" panose="020F0502020204030204"/>
                <a:cs typeface="Calibri" panose="020F0502020204030204"/>
                <a:sym typeface="Calibri" panose="020F0502020204030204"/>
              </a:rPr>
              <a:t>Table of Contents</a:t>
            </a:r>
            <a:endParaRPr sz="45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120" name="Google Shape;120;p2"/>
          <p:cNvGraphicFramePr/>
          <p:nvPr/>
        </p:nvGraphicFramePr>
        <p:xfrm>
          <a:off x="886120" y="1791093"/>
          <a:ext cx="7523224" cy="4144560"/>
        </p:xfrm>
        <a:graphic>
          <a:graphicData uri="http://schemas.openxmlformats.org/drawingml/2006/table">
            <a:tbl>
              <a:tblPr>
                <a:noFill/>
                <a:tableStyleId>{37EC99A5-4151-439D-8705-C61072BFBDF3}</a:tableStyleId>
              </a:tblPr>
              <a:tblGrid>
                <a:gridCol w="909896"/>
                <a:gridCol w="5144551"/>
                <a:gridCol w="1468777"/>
              </a:tblGrid>
              <a:tr h="259035">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200" b="1" u="none" strike="noStrike" cap="none" dirty="0" err="1">
                          <a:solidFill>
                            <a:srgbClr val="FFFFFF"/>
                          </a:solidFill>
                          <a:latin typeface="+mn-lt"/>
                          <a:ea typeface="Calibri" panose="020F0502020204030204"/>
                          <a:cs typeface="Calibri" panose="020F0502020204030204"/>
                          <a:sym typeface="Calibri" panose="020F0502020204030204"/>
                        </a:rPr>
                        <a:t>S.No</a:t>
                      </a:r>
                      <a:endParaRPr sz="1200" b="0" u="none" strike="noStrike" cap="none" dirty="0">
                        <a:latin typeface="+mn-lt"/>
                        <a:ea typeface="Arial" panose="020B0604020202020204"/>
                        <a:cs typeface="Arial" panose="020B0604020202020204"/>
                        <a:sym typeface="Arial" panose="020B060402020202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472C4"/>
                    </a:solidFill>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200" b="1" u="none" strike="noStrike" cap="none" dirty="0">
                          <a:solidFill>
                            <a:srgbClr val="FFFFFF"/>
                          </a:solidFill>
                          <a:latin typeface="+mn-lt"/>
                          <a:ea typeface="Calibri" panose="020F0502020204030204"/>
                          <a:cs typeface="Calibri" panose="020F0502020204030204"/>
                          <a:sym typeface="Calibri" panose="020F0502020204030204"/>
                        </a:rPr>
                        <a:t>Title</a:t>
                      </a:r>
                      <a:endParaRPr sz="1200" b="0" u="none" strike="noStrike" cap="none" dirty="0">
                        <a:latin typeface="+mn-lt"/>
                        <a:ea typeface="Arial" panose="020B0604020202020204"/>
                        <a:cs typeface="Arial" panose="020B0604020202020204"/>
                        <a:sym typeface="Arial" panose="020B060402020202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472C4"/>
                    </a:solidFill>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200" b="1" u="none" strike="noStrike" cap="none">
                          <a:solidFill>
                            <a:srgbClr val="FFFFFF"/>
                          </a:solidFill>
                          <a:latin typeface="+mn-lt"/>
                          <a:ea typeface="Calibri" panose="020F0502020204030204"/>
                          <a:cs typeface="Calibri" panose="020F0502020204030204"/>
                          <a:sym typeface="Calibri" panose="020F0502020204030204"/>
                        </a:rPr>
                        <a:t>Page No.</a:t>
                      </a:r>
                      <a:endParaRPr sz="1200" b="0" u="none" strike="noStrike" cap="none">
                        <a:latin typeface="+mn-lt"/>
                        <a:ea typeface="Arial" panose="020B0604020202020204"/>
                        <a:cs typeface="Arial" panose="020B0604020202020204"/>
                        <a:sym typeface="Arial" panose="020B060402020202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472C4"/>
                    </a:solidFill>
                  </a:tcPr>
                </a:tc>
              </a:tr>
              <a:tr h="259035">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200" b="0" u="none" strike="noStrike" cap="none" dirty="0">
                          <a:solidFill>
                            <a:srgbClr val="000000"/>
                          </a:solidFill>
                          <a:latin typeface="+mn-lt"/>
                          <a:ea typeface="Calibri" panose="020F0502020204030204"/>
                          <a:cs typeface="Calibri" panose="020F0502020204030204"/>
                          <a:sym typeface="Calibri" panose="020F0502020204030204"/>
                        </a:rPr>
                        <a:t>1</a:t>
                      </a:r>
                      <a:endParaRPr sz="1200" b="0" u="none" strike="noStrike" cap="none" dirty="0">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200" u="none" strike="noStrike" cap="none" dirty="0">
                          <a:latin typeface="+mn-lt"/>
                          <a:ea typeface="Calibri" panose="020F0502020204030204"/>
                          <a:cs typeface="Calibri" panose="020F0502020204030204"/>
                          <a:sym typeface="Calibri" panose="020F0502020204030204"/>
                        </a:rPr>
                        <a:t>Abstract</a:t>
                      </a:r>
                      <a:endParaRPr sz="1200" b="0" u="none" strike="noStrike" cap="none" dirty="0">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200">
                          <a:latin typeface="+mn-lt"/>
                        </a:rPr>
                        <a:t>3</a:t>
                      </a:r>
                      <a:endParaRPr sz="1200">
                        <a:latin typeface="+mn-lt"/>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r>
              <a:tr h="259035">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200" b="0" u="none" strike="noStrike" cap="none">
                          <a:solidFill>
                            <a:srgbClr val="000000"/>
                          </a:solidFill>
                          <a:latin typeface="+mn-lt"/>
                          <a:ea typeface="Calibri" panose="020F0502020204030204"/>
                          <a:cs typeface="Calibri" panose="020F0502020204030204"/>
                          <a:sym typeface="Calibri" panose="020F0502020204030204"/>
                        </a:rPr>
                        <a:t>2</a:t>
                      </a:r>
                      <a:endParaRPr sz="1200" b="0" u="none" strike="noStrike" cap="none">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chemeClr val="dk1"/>
                        </a:buClr>
                        <a:buSzPts val="1800"/>
                        <a:buFont typeface="Arial" panose="020B0604020202020204"/>
                        <a:buNone/>
                      </a:pPr>
                      <a:r>
                        <a:rPr lang="en-US" sz="1200" b="0" u="none" strike="noStrike" cap="none" dirty="0">
                          <a:latin typeface="+mn-lt"/>
                          <a:ea typeface="Calibri" panose="020F0502020204030204"/>
                          <a:cs typeface="Calibri" panose="020F0502020204030204"/>
                          <a:sym typeface="Calibri" panose="020F0502020204030204"/>
                        </a:rPr>
                        <a:t>Introduction to project</a:t>
                      </a:r>
                      <a:endParaRPr sz="1200" b="0" u="none" strike="noStrike" cap="none" dirty="0">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200">
                          <a:latin typeface="+mn-lt"/>
                        </a:rPr>
                        <a:t>4</a:t>
                      </a:r>
                      <a:endParaRPr sz="1200">
                        <a:latin typeface="+mn-lt"/>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r>
              <a:tr h="259035">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200" b="0" u="none" strike="noStrike" cap="none">
                          <a:latin typeface="+mn-lt"/>
                          <a:ea typeface="Calibri" panose="020F0502020204030204"/>
                          <a:cs typeface="Calibri" panose="020F0502020204030204"/>
                          <a:sym typeface="Calibri" panose="020F0502020204030204"/>
                        </a:rPr>
                        <a:t>3</a:t>
                      </a:r>
                      <a:endParaRPr sz="1200" b="0" u="none" strike="noStrike" cap="none">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chemeClr val="dk1"/>
                        </a:buClr>
                        <a:buSzPts val="1800"/>
                        <a:buFont typeface="Arial" panose="020B0604020202020204"/>
                        <a:buNone/>
                      </a:pPr>
                      <a:r>
                        <a:rPr lang="en-US" sz="1200" b="0" u="none" strike="noStrike" cap="none" dirty="0">
                          <a:latin typeface="+mn-lt"/>
                          <a:ea typeface="Calibri" panose="020F0502020204030204"/>
                          <a:cs typeface="Calibri" panose="020F0502020204030204"/>
                          <a:sym typeface="Calibri" panose="020F0502020204030204"/>
                        </a:rPr>
                        <a:t>Motivation</a:t>
                      </a:r>
                      <a:endParaRPr sz="1200" b="0" u="none" strike="noStrike" cap="none" dirty="0">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200">
                          <a:latin typeface="+mn-lt"/>
                        </a:rPr>
                        <a:t>5</a:t>
                      </a:r>
                      <a:endParaRPr sz="1200">
                        <a:latin typeface="+mn-lt"/>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r>
              <a:tr h="259035">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200" b="0" u="none" strike="noStrike" cap="none">
                          <a:latin typeface="+mn-lt"/>
                          <a:ea typeface="Calibri" panose="020F0502020204030204"/>
                          <a:cs typeface="Calibri" panose="020F0502020204030204"/>
                          <a:sym typeface="Calibri" panose="020F0502020204030204"/>
                        </a:rPr>
                        <a:t>4</a:t>
                      </a:r>
                      <a:endParaRPr sz="1200" b="0" u="none" strike="noStrike" cap="none">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Clr>
                          <a:schemeClr val="dk1"/>
                        </a:buClr>
                        <a:buSzPts val="1800"/>
                        <a:buFont typeface="Arial" panose="020B0604020202020204"/>
                        <a:buNone/>
                      </a:pPr>
                      <a:r>
                        <a:rPr lang="en-US" sz="1200" dirty="0">
                          <a:solidFill>
                            <a:schemeClr val="dk1"/>
                          </a:solidFill>
                          <a:latin typeface="+mn-lt"/>
                          <a:ea typeface="Calibri" panose="020F0502020204030204"/>
                          <a:cs typeface="Calibri" panose="020F0502020204030204"/>
                          <a:sym typeface="Calibri" panose="020F0502020204030204"/>
                        </a:rPr>
                        <a:t>Literature Survey</a:t>
                      </a:r>
                      <a:endParaRPr sz="1200" b="0" u="none" strike="noStrike" cap="none" dirty="0">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200">
                          <a:latin typeface="+mn-lt"/>
                        </a:rPr>
                        <a:t>6</a:t>
                      </a:r>
                      <a:endParaRPr sz="1200">
                        <a:latin typeface="+mn-lt"/>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r>
              <a:tr h="259035">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200" b="0" u="none" strike="noStrike" cap="none">
                          <a:solidFill>
                            <a:srgbClr val="000000"/>
                          </a:solidFill>
                          <a:latin typeface="+mn-lt"/>
                          <a:ea typeface="Calibri" panose="020F0502020204030204"/>
                          <a:cs typeface="Calibri" panose="020F0502020204030204"/>
                          <a:sym typeface="Calibri" panose="020F0502020204030204"/>
                        </a:rPr>
                        <a:t>5</a:t>
                      </a:r>
                      <a:endParaRPr sz="1200" b="0" u="none" strike="noStrike" cap="none">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200" b="0" u="none" strike="noStrike" cap="none" dirty="0">
                          <a:latin typeface="+mn-lt"/>
                          <a:ea typeface="Calibri" panose="020F0502020204030204"/>
                          <a:cs typeface="Calibri" panose="020F0502020204030204"/>
                          <a:sym typeface="Calibri" panose="020F0502020204030204"/>
                        </a:rPr>
                        <a:t>Challenges and limitations in existing system</a:t>
                      </a:r>
                      <a:endParaRPr sz="1200" b="0" u="none" strike="noStrike" cap="none" dirty="0">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200">
                          <a:latin typeface="+mn-lt"/>
                        </a:rPr>
                        <a:t>11</a:t>
                      </a:r>
                      <a:endParaRPr sz="1200">
                        <a:latin typeface="+mn-lt"/>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r>
              <a:tr h="259035">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200" b="0" u="none" strike="noStrike" cap="none">
                          <a:latin typeface="+mn-lt"/>
                          <a:ea typeface="Calibri" panose="020F0502020204030204"/>
                          <a:cs typeface="Calibri" panose="020F0502020204030204"/>
                          <a:sym typeface="Calibri" panose="020F0502020204030204"/>
                        </a:rPr>
                        <a:t>6</a:t>
                      </a:r>
                      <a:endParaRPr sz="1200" b="0" u="none" strike="noStrike" cap="none">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chemeClr val="dk1"/>
                        </a:buClr>
                        <a:buSzPts val="1800"/>
                        <a:buFont typeface="Arial" panose="020B0604020202020204"/>
                        <a:buNone/>
                      </a:pPr>
                      <a:r>
                        <a:rPr lang="en-US" sz="1200" dirty="0">
                          <a:latin typeface="+mn-lt"/>
                          <a:ea typeface="Calibri" panose="020F0502020204030204"/>
                          <a:cs typeface="Calibri" panose="020F0502020204030204"/>
                          <a:sym typeface="Calibri" panose="020F0502020204030204"/>
                        </a:rPr>
                        <a:t>Objective</a:t>
                      </a:r>
                      <a:endParaRPr sz="1200" b="0" u="none" strike="noStrike" cap="none" dirty="0">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200">
                          <a:latin typeface="+mn-lt"/>
                        </a:rPr>
                        <a:t>14</a:t>
                      </a:r>
                      <a:endParaRPr sz="1200">
                        <a:latin typeface="+mn-lt"/>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r>
              <a:tr h="259035">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200" b="0" u="none" strike="noStrike" cap="none">
                          <a:latin typeface="+mn-lt"/>
                          <a:ea typeface="Calibri" panose="020F0502020204030204"/>
                          <a:cs typeface="Calibri" panose="020F0502020204030204"/>
                          <a:sym typeface="Calibri" panose="020F0502020204030204"/>
                        </a:rPr>
                        <a:t>7</a:t>
                      </a:r>
                      <a:endParaRPr sz="1200" b="0" u="none" strike="noStrike" cap="none">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chemeClr val="dk1"/>
                        </a:buClr>
                        <a:buSzPts val="1800"/>
                        <a:buFont typeface="Arial" panose="020B0604020202020204"/>
                        <a:buNone/>
                      </a:pPr>
                      <a:r>
                        <a:rPr lang="en-US" sz="1200" dirty="0">
                          <a:latin typeface="+mn-lt"/>
                          <a:ea typeface="Calibri" panose="020F0502020204030204"/>
                          <a:cs typeface="Calibri" panose="020F0502020204030204"/>
                          <a:sym typeface="Calibri" panose="020F0502020204030204"/>
                        </a:rPr>
                        <a:t>Innovation</a:t>
                      </a:r>
                      <a:endParaRPr sz="1200" b="0" u="none" strike="noStrike" cap="none" dirty="0">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200">
                          <a:latin typeface="+mn-lt"/>
                        </a:rPr>
                        <a:t>16</a:t>
                      </a:r>
                      <a:endParaRPr sz="1200">
                        <a:latin typeface="+mn-lt"/>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r>
              <a:tr h="259035">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200" u="none" strike="noStrike" cap="none">
                          <a:latin typeface="+mn-lt"/>
                          <a:ea typeface="Calibri" panose="020F0502020204030204"/>
                          <a:cs typeface="Calibri" panose="020F0502020204030204"/>
                          <a:sym typeface="Calibri" panose="020F0502020204030204"/>
                        </a:rPr>
                        <a:t>8</a:t>
                      </a:r>
                      <a:endParaRPr sz="1200" u="none" strike="noStrike" cap="none">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200" dirty="0">
                          <a:latin typeface="+mn-lt"/>
                          <a:ea typeface="Calibri" panose="020F0502020204030204"/>
                          <a:cs typeface="Calibri" panose="020F0502020204030204"/>
                          <a:sym typeface="Calibri" panose="020F0502020204030204"/>
                        </a:rPr>
                        <a:t>Applications</a:t>
                      </a:r>
                      <a:endParaRPr sz="1200" u="none" strike="noStrike" cap="none" dirty="0">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200" dirty="0">
                          <a:latin typeface="+mn-lt"/>
                        </a:rPr>
                        <a:t>17</a:t>
                      </a:r>
                      <a:endParaRPr sz="1200" dirty="0">
                        <a:latin typeface="+mn-lt"/>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r>
              <a:tr h="259035">
                <a:tc>
                  <a:txBody>
                    <a:bodyPr/>
                    <a:lstStyle/>
                    <a:p>
                      <a:pPr marL="0" marR="0" lvl="0" indent="0" algn="ctr" rtl="0">
                        <a:lnSpc>
                          <a:spcPct val="100000"/>
                        </a:lnSpc>
                        <a:spcBef>
                          <a:spcPts val="0"/>
                        </a:spcBef>
                        <a:spcAft>
                          <a:spcPts val="0"/>
                        </a:spcAft>
                        <a:buNone/>
                      </a:pPr>
                      <a:r>
                        <a:rPr lang="en-US" sz="1200">
                          <a:latin typeface="+mn-lt"/>
                          <a:ea typeface="Calibri" panose="020F0502020204030204"/>
                          <a:cs typeface="Calibri" panose="020F0502020204030204"/>
                          <a:sym typeface="Calibri" panose="020F0502020204030204"/>
                        </a:rPr>
                        <a:t>9</a:t>
                      </a:r>
                      <a:endParaRPr sz="1200" u="none" strike="noStrike" cap="none">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US" sz="1200" dirty="0">
                          <a:latin typeface="+mn-lt"/>
                          <a:ea typeface="Calibri" panose="020F0502020204030204"/>
                          <a:cs typeface="Calibri" panose="020F0502020204030204"/>
                          <a:sym typeface="Calibri" panose="020F0502020204030204"/>
                        </a:rPr>
                        <a:t>Scope</a:t>
                      </a:r>
                      <a:endParaRPr sz="1200" u="none" strike="noStrike" cap="none" dirty="0">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US" sz="1200" dirty="0">
                          <a:latin typeface="+mn-lt"/>
                          <a:ea typeface="Calibri" panose="020F0502020204030204"/>
                          <a:cs typeface="Calibri" panose="020F0502020204030204"/>
                          <a:sym typeface="Calibri" panose="020F0502020204030204"/>
                        </a:rPr>
                        <a:t>19</a:t>
                      </a:r>
                      <a:endParaRPr sz="1200" b="0" u="none" strike="noStrike" cap="none" dirty="0">
                        <a:solidFill>
                          <a:srgbClr val="000000"/>
                        </a:solidFill>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r>
              <a:tr h="259035">
                <a:tc>
                  <a:txBody>
                    <a:bodyPr/>
                    <a:lstStyle/>
                    <a:p>
                      <a:pPr marL="0" marR="0" lvl="0" indent="0" algn="ctr" rtl="0">
                        <a:lnSpc>
                          <a:spcPct val="100000"/>
                        </a:lnSpc>
                        <a:spcBef>
                          <a:spcPts val="0"/>
                        </a:spcBef>
                        <a:spcAft>
                          <a:spcPts val="0"/>
                        </a:spcAft>
                        <a:buNone/>
                      </a:pPr>
                      <a:r>
                        <a:rPr lang="en-US" sz="1200">
                          <a:latin typeface="+mn-lt"/>
                          <a:ea typeface="Calibri" panose="020F0502020204030204"/>
                          <a:cs typeface="Calibri" panose="020F0502020204030204"/>
                          <a:sym typeface="Calibri" panose="020F0502020204030204"/>
                        </a:rPr>
                        <a:t>10</a:t>
                      </a:r>
                      <a:endParaRPr sz="1200" u="none" strike="noStrike" cap="none">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US" sz="1200" dirty="0">
                          <a:latin typeface="+mn-lt"/>
                          <a:ea typeface="Calibri" panose="020F0502020204030204"/>
                          <a:cs typeface="Calibri" panose="020F0502020204030204"/>
                          <a:sym typeface="Calibri" panose="020F0502020204030204"/>
                        </a:rPr>
                        <a:t>Architecture</a:t>
                      </a:r>
                      <a:endParaRPr sz="1200" u="none" strike="noStrike" cap="none" dirty="0">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US" sz="1200" dirty="0">
                          <a:latin typeface="+mn-lt"/>
                          <a:ea typeface="Calibri" panose="020F0502020204030204"/>
                          <a:cs typeface="Calibri" panose="020F0502020204030204"/>
                          <a:sym typeface="Calibri" panose="020F0502020204030204"/>
                        </a:rPr>
                        <a:t>20</a:t>
                      </a:r>
                      <a:endParaRPr sz="1200" b="0" u="none" strike="noStrike" cap="none" dirty="0">
                        <a:solidFill>
                          <a:srgbClr val="000000"/>
                        </a:solidFill>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r>
              <a:tr h="259035">
                <a:tc>
                  <a:txBody>
                    <a:bodyPr/>
                    <a:lstStyle/>
                    <a:p>
                      <a:pPr marL="0" marR="0" lvl="0" indent="0" algn="ctr" rtl="0">
                        <a:lnSpc>
                          <a:spcPct val="100000"/>
                        </a:lnSpc>
                        <a:spcBef>
                          <a:spcPts val="0"/>
                        </a:spcBef>
                        <a:spcAft>
                          <a:spcPts val="0"/>
                        </a:spcAft>
                        <a:buNone/>
                      </a:pPr>
                      <a:r>
                        <a:rPr lang="en-US" sz="1200">
                          <a:latin typeface="+mn-lt"/>
                          <a:ea typeface="Calibri" panose="020F0502020204030204"/>
                          <a:cs typeface="Calibri" panose="020F0502020204030204"/>
                          <a:sym typeface="Calibri" panose="020F0502020204030204"/>
                        </a:rPr>
                        <a:t>11</a:t>
                      </a:r>
                      <a:endParaRPr sz="1200" u="none" strike="noStrike" cap="none">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US" sz="1200">
                          <a:latin typeface="+mn-lt"/>
                          <a:ea typeface="Calibri" panose="020F0502020204030204"/>
                          <a:cs typeface="Calibri" panose="020F0502020204030204"/>
                          <a:sym typeface="Calibri" panose="020F0502020204030204"/>
                        </a:rPr>
                        <a:t>Modules</a:t>
                      </a:r>
                      <a:endParaRPr sz="1200" u="none" strike="noStrike" cap="none">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US" sz="1200" dirty="0">
                          <a:latin typeface="+mn-lt"/>
                          <a:ea typeface="Calibri" panose="020F0502020204030204"/>
                          <a:cs typeface="Calibri" panose="020F0502020204030204"/>
                          <a:sym typeface="Calibri" panose="020F0502020204030204"/>
                        </a:rPr>
                        <a:t>21</a:t>
                      </a:r>
                      <a:endParaRPr sz="1200" b="0" u="none" strike="noStrike" cap="none" dirty="0">
                        <a:solidFill>
                          <a:srgbClr val="000000"/>
                        </a:solidFill>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r>
              <a:tr h="259035">
                <a:tc>
                  <a:txBody>
                    <a:bodyPr/>
                    <a:lstStyle/>
                    <a:p>
                      <a:pPr marL="0" marR="0" lvl="0" indent="0" algn="ctr" rtl="0">
                        <a:lnSpc>
                          <a:spcPct val="100000"/>
                        </a:lnSpc>
                        <a:spcBef>
                          <a:spcPts val="0"/>
                        </a:spcBef>
                        <a:spcAft>
                          <a:spcPts val="0"/>
                        </a:spcAft>
                        <a:buNone/>
                      </a:pPr>
                      <a:r>
                        <a:rPr lang="en-US" sz="1200">
                          <a:latin typeface="+mn-lt"/>
                          <a:ea typeface="Calibri" panose="020F0502020204030204"/>
                          <a:cs typeface="Calibri" panose="020F0502020204030204"/>
                          <a:sym typeface="Calibri" panose="020F0502020204030204"/>
                        </a:rPr>
                        <a:t>12</a:t>
                      </a:r>
                      <a:endParaRPr sz="1200" u="none" strike="noStrike" cap="none">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US" sz="1200">
                          <a:latin typeface="+mn-lt"/>
                          <a:ea typeface="Calibri" panose="020F0502020204030204"/>
                          <a:cs typeface="Calibri" panose="020F0502020204030204"/>
                          <a:sym typeface="Calibri" panose="020F0502020204030204"/>
                        </a:rPr>
                        <a:t>Algorithms</a:t>
                      </a:r>
                      <a:endParaRPr sz="1200" u="none" strike="noStrike" cap="none">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US" sz="1200" dirty="0">
                          <a:latin typeface="+mn-lt"/>
                          <a:ea typeface="Calibri" panose="020F0502020204030204"/>
                          <a:cs typeface="Calibri" panose="020F0502020204030204"/>
                          <a:sym typeface="Calibri" panose="020F0502020204030204"/>
                        </a:rPr>
                        <a:t>24</a:t>
                      </a:r>
                      <a:endParaRPr sz="1200" b="0" u="none" strike="noStrike" cap="none" dirty="0">
                        <a:solidFill>
                          <a:srgbClr val="000000"/>
                        </a:solidFill>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r>
              <a:tr h="259035">
                <a:tc>
                  <a:txBody>
                    <a:bodyPr/>
                    <a:lstStyle/>
                    <a:p>
                      <a:pPr marL="0" marR="0" lvl="0" indent="0" algn="ctr" rtl="0">
                        <a:lnSpc>
                          <a:spcPct val="100000"/>
                        </a:lnSpc>
                        <a:spcBef>
                          <a:spcPts val="0"/>
                        </a:spcBef>
                        <a:spcAft>
                          <a:spcPts val="0"/>
                        </a:spcAft>
                        <a:buNone/>
                      </a:pPr>
                      <a:r>
                        <a:rPr lang="en-US" sz="1200">
                          <a:latin typeface="+mn-lt"/>
                          <a:ea typeface="Calibri" panose="020F0502020204030204"/>
                          <a:cs typeface="Calibri" panose="020F0502020204030204"/>
                          <a:sym typeface="Calibri" panose="020F0502020204030204"/>
                        </a:rPr>
                        <a:t>13</a:t>
                      </a:r>
                      <a:endParaRPr sz="1200">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US" sz="1200" dirty="0">
                          <a:latin typeface="+mn-lt"/>
                          <a:ea typeface="Calibri" panose="020F0502020204030204"/>
                          <a:cs typeface="Calibri" panose="020F0502020204030204"/>
                          <a:sym typeface="Calibri" panose="020F0502020204030204"/>
                        </a:rPr>
                        <a:t>UML Diagrams</a:t>
                      </a:r>
                      <a:endParaRPr sz="1200" dirty="0">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US" sz="1200" dirty="0">
                          <a:latin typeface="+mn-lt"/>
                          <a:ea typeface="Calibri" panose="020F0502020204030204"/>
                          <a:cs typeface="Calibri" panose="020F0502020204030204"/>
                          <a:sym typeface="Calibri" panose="020F0502020204030204"/>
                        </a:rPr>
                        <a:t>26</a:t>
                      </a:r>
                      <a:endParaRPr sz="1200" dirty="0">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r>
              <a:tr h="259035">
                <a:tc>
                  <a:txBody>
                    <a:bodyPr/>
                    <a:lstStyle/>
                    <a:p>
                      <a:pPr marL="0" marR="0" lvl="0" indent="0" algn="ctr" rtl="0">
                        <a:lnSpc>
                          <a:spcPct val="100000"/>
                        </a:lnSpc>
                        <a:spcBef>
                          <a:spcPts val="0"/>
                        </a:spcBef>
                        <a:spcAft>
                          <a:spcPts val="0"/>
                        </a:spcAft>
                        <a:buNone/>
                      </a:pPr>
                      <a:r>
                        <a:rPr lang="en-IN" sz="1200" dirty="0">
                          <a:latin typeface="+mn-lt"/>
                          <a:ea typeface="Calibri" panose="020F0502020204030204"/>
                          <a:cs typeface="Calibri" panose="020F0502020204030204"/>
                          <a:sym typeface="Calibri" panose="020F0502020204030204"/>
                        </a:rPr>
                        <a:t>14</a:t>
                      </a:r>
                      <a:endParaRPr sz="1200" dirty="0">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lgn="ctr">
                      <a:solidFill>
                        <a:srgbClr val="FFFFFF"/>
                      </a:solidFill>
                      <a:prstDash val="solid"/>
                      <a:round/>
                      <a:headEnd type="none" w="sm" len="sm"/>
                      <a:tailEnd type="none" w="sm" len="sm"/>
                    </a:lnR>
                    <a:lnT w="12225" cap="flat" cmpd="sng" algn="ctr">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IN" sz="1200" dirty="0">
                          <a:latin typeface="+mn-lt"/>
                          <a:ea typeface="Calibri" panose="020F0502020204030204"/>
                          <a:cs typeface="Calibri" panose="020F0502020204030204"/>
                          <a:sym typeface="Calibri" panose="020F0502020204030204"/>
                        </a:rPr>
                        <a:t>Results</a:t>
                      </a:r>
                      <a:endParaRPr sz="1200" dirty="0">
                        <a:latin typeface="+mn-lt"/>
                        <a:ea typeface="Calibri" panose="020F0502020204030204"/>
                        <a:cs typeface="Calibri" panose="020F0502020204030204"/>
                        <a:sym typeface="Calibri" panose="020F0502020204030204"/>
                      </a:endParaRPr>
                    </a:p>
                  </a:txBody>
                  <a:tcPr marL="68600" marR="68600" marT="34300" marB="34300">
                    <a:lnL w="12225" cap="flat" cmpd="sng" algn="ctr">
                      <a:solidFill>
                        <a:srgbClr val="FFFFFF"/>
                      </a:solidFill>
                      <a:prstDash val="solid"/>
                      <a:round/>
                      <a:headEnd type="none" w="sm" len="sm"/>
                      <a:tailEnd type="none" w="sm" len="sm"/>
                    </a:lnL>
                    <a:lnR w="12225" cap="flat" cmpd="sng" algn="ctr">
                      <a:solidFill>
                        <a:srgbClr val="FFFFFF"/>
                      </a:solidFill>
                      <a:prstDash val="solid"/>
                      <a:round/>
                      <a:headEnd type="none" w="sm" len="sm"/>
                      <a:tailEnd type="none" w="sm" len="sm"/>
                    </a:lnR>
                    <a:lnT w="12225" cap="flat" cmpd="sng" algn="ctr">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IN" sz="1200" dirty="0">
                          <a:latin typeface="+mn-lt"/>
                          <a:ea typeface="Calibri" panose="020F0502020204030204"/>
                          <a:cs typeface="Calibri" panose="020F0502020204030204"/>
                          <a:sym typeface="Calibri" panose="020F0502020204030204"/>
                        </a:rPr>
                        <a:t>30</a:t>
                      </a:r>
                      <a:endParaRPr sz="1200" dirty="0">
                        <a:latin typeface="+mn-lt"/>
                        <a:ea typeface="Calibri" panose="020F0502020204030204"/>
                        <a:cs typeface="Calibri" panose="020F0502020204030204"/>
                        <a:sym typeface="Calibri" panose="020F0502020204030204"/>
                      </a:endParaRPr>
                    </a:p>
                  </a:txBody>
                  <a:tcPr marL="68600" marR="68600" marT="34300" marB="34300">
                    <a:lnL w="12225" cap="flat" cmpd="sng" algn="ctr">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lgn="ctr">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r>
              <a:tr h="259035">
                <a:tc>
                  <a:txBody>
                    <a:bodyPr/>
                    <a:lstStyle/>
                    <a:p>
                      <a:pPr marL="0" marR="0" lvl="0" indent="0" algn="ctr" rtl="0">
                        <a:lnSpc>
                          <a:spcPct val="100000"/>
                        </a:lnSpc>
                        <a:spcBef>
                          <a:spcPts val="0"/>
                        </a:spcBef>
                        <a:spcAft>
                          <a:spcPts val="0"/>
                        </a:spcAft>
                        <a:buNone/>
                      </a:pPr>
                      <a:r>
                        <a:rPr lang="en-US" sz="1200" dirty="0">
                          <a:latin typeface="+mn-lt"/>
                          <a:ea typeface="Calibri" panose="020F0502020204030204"/>
                          <a:cs typeface="Calibri" panose="020F0502020204030204"/>
                          <a:sym typeface="Calibri" panose="020F0502020204030204"/>
                        </a:rPr>
                        <a:t>15</a:t>
                      </a:r>
                      <a:endParaRPr sz="1200" dirty="0">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US" sz="1200">
                          <a:latin typeface="+mn-lt"/>
                          <a:ea typeface="Calibri" panose="020F0502020204030204"/>
                          <a:cs typeface="Calibri" panose="020F0502020204030204"/>
                          <a:sym typeface="Calibri" panose="020F0502020204030204"/>
                        </a:rPr>
                        <a:t>References</a:t>
                      </a:r>
                      <a:endParaRPr sz="1200">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US" sz="1200" b="0" u="none" strike="noStrike" cap="none" dirty="0">
                          <a:solidFill>
                            <a:srgbClr val="000000"/>
                          </a:solidFill>
                          <a:latin typeface="+mn-lt"/>
                          <a:ea typeface="Calibri" panose="020F0502020204030204"/>
                          <a:cs typeface="Calibri" panose="020F0502020204030204"/>
                          <a:sym typeface="Calibri" panose="020F0502020204030204"/>
                        </a:rPr>
                        <a:t>31</a:t>
                      </a:r>
                      <a:endParaRPr sz="1200" b="0" u="none" strike="noStrike" cap="none" dirty="0">
                        <a:solidFill>
                          <a:srgbClr val="000000"/>
                        </a:solidFill>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r>
            </a:tbl>
          </a:graphicData>
        </a:graphic>
      </p:graphicFrame>
      <p:sp>
        <p:nvSpPr>
          <p:cNvPr id="121" name="Google Shape;121;p2"/>
          <p:cNvSpPr txBox="1">
            <a:spLocks noGrp="1"/>
          </p:cNvSpPr>
          <p:nvPr>
            <p:ph type="sldNum" idx="12"/>
          </p:nvPr>
        </p:nvSpPr>
        <p:spPr>
          <a:xfrm>
            <a:off x="7425344" y="6459786"/>
            <a:ext cx="9840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5"/>
          <p:cNvSpPr txBox="1">
            <a:spLocks noGrp="1"/>
          </p:cNvSpPr>
          <p:nvPr>
            <p:ph type="title" idx="4294967295"/>
          </p:nvPr>
        </p:nvSpPr>
        <p:spPr>
          <a:xfrm>
            <a:off x="981987" y="316995"/>
            <a:ext cx="75438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          </a:t>
            </a:r>
            <a:r>
              <a:rPr lang="en-US" sz="4490"/>
              <a:t>     Proposed Architecture</a:t>
            </a:r>
            <a:endParaRPr sz="4490"/>
          </a:p>
        </p:txBody>
      </p:sp>
      <p:sp>
        <p:nvSpPr>
          <p:cNvPr id="289" name="Google Shape;289;p35"/>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FFFF"/>
              </a:buClr>
              <a:buSzPts val="1400"/>
              <a:buFont typeface="Calibri" panose="020F0502020204030204"/>
              <a:buNone/>
            </a:pPr>
          </a:p>
        </p:txBody>
      </p:sp>
      <p:sp>
        <p:nvSpPr>
          <p:cNvPr id="290" name="Google Shape;290;p35"/>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400"/>
              <a:buFont typeface="Calibri" panose="020F0502020204030204"/>
              <a:buNone/>
            </a:pPr>
          </a:p>
        </p:txBody>
      </p:sp>
      <p:sp>
        <p:nvSpPr>
          <p:cNvPr id="291" name="Google Shape;291;p35"/>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000"/>
              <a:buFont typeface="Calibri" panose="020F0502020204030204"/>
              <a:buNone/>
            </a:pPr>
            <a:fld id="{00000000-1234-1234-1234-123412341234}" type="slidenum">
              <a:rPr lang="en-US"/>
            </a:fld>
            <a:endParaRPr lang="en-US"/>
          </a:p>
        </p:txBody>
      </p:sp>
      <p:pic>
        <p:nvPicPr>
          <p:cNvPr id="292" name="Google Shape;292;p35"/>
          <p:cNvPicPr preferRelativeResize="0"/>
          <p:nvPr/>
        </p:nvPicPr>
        <p:blipFill rotWithShape="1">
          <a:blip r:embed="rId1"/>
          <a:srcRect/>
          <a:stretch>
            <a:fillRect/>
          </a:stretch>
        </p:blipFill>
        <p:spPr>
          <a:xfrm>
            <a:off x="228600" y="553353"/>
            <a:ext cx="2237740" cy="755015"/>
          </a:xfrm>
          <a:prstGeom prst="rect">
            <a:avLst/>
          </a:prstGeom>
          <a:noFill/>
          <a:ln>
            <a:noFill/>
          </a:ln>
        </p:spPr>
      </p:pic>
      <p:sp>
        <p:nvSpPr>
          <p:cNvPr id="293" name="Google Shape;293;p35"/>
          <p:cNvSpPr txBox="1"/>
          <p:nvPr/>
        </p:nvSpPr>
        <p:spPr>
          <a:xfrm>
            <a:off x="3924513" y="6006625"/>
            <a:ext cx="18081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a:solidFill>
                  <a:schemeClr val="dk1"/>
                </a:solidFill>
                <a:latin typeface="Calibri" panose="020F0502020204030204"/>
                <a:ea typeface="Calibri" panose="020F0502020204030204"/>
                <a:cs typeface="Calibri" panose="020F0502020204030204"/>
                <a:sym typeface="Calibri" panose="020F0502020204030204"/>
              </a:rPr>
              <a:t>10</a:t>
            </a: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.1 Architecture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295" name="Google Shape;295;p35"/>
          <p:cNvCxnSpPr/>
          <p:nvPr/>
        </p:nvCxnSpPr>
        <p:spPr>
          <a:xfrm>
            <a:off x="558750" y="1556850"/>
            <a:ext cx="8042700" cy="20700"/>
          </a:xfrm>
          <a:prstGeom prst="straightConnector1">
            <a:avLst/>
          </a:prstGeom>
          <a:noFill/>
          <a:ln w="9525" cap="flat" cmpd="sng">
            <a:solidFill>
              <a:schemeClr val="dk2"/>
            </a:solidFill>
            <a:prstDash val="solid"/>
            <a:round/>
            <a:headEnd type="none" w="med" len="med"/>
            <a:tailEnd type="none" w="med" len="med"/>
          </a:ln>
        </p:spPr>
      </p:cxnSp>
      <p:pic>
        <p:nvPicPr>
          <p:cNvPr id="2" name="Picture 1" descr="Diagram&#10;&#10;Description automatically generated"/>
          <p:cNvPicPr>
            <a:picLocks noChangeAspect="1"/>
          </p:cNvPicPr>
          <p:nvPr/>
        </p:nvPicPr>
        <p:blipFill>
          <a:blip r:embed="rId2"/>
          <a:stretch>
            <a:fillRect/>
          </a:stretch>
        </p:blipFill>
        <p:spPr bwMode="auto">
          <a:xfrm>
            <a:off x="2233930" y="1723511"/>
            <a:ext cx="4676140" cy="427689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6"/>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               Proposed Modules</a:t>
            </a:r>
            <a:endParaRPr lang="en-US"/>
          </a:p>
        </p:txBody>
      </p:sp>
      <p:sp>
        <p:nvSpPr>
          <p:cNvPr id="301" name="Google Shape;301;p36"/>
          <p:cNvSpPr txBox="1">
            <a:spLocks noGrp="1"/>
          </p:cNvSpPr>
          <p:nvPr>
            <p:ph type="body" idx="1"/>
          </p:nvPr>
        </p:nvSpPr>
        <p:spPr>
          <a:xfrm>
            <a:off x="822959" y="1845734"/>
            <a:ext cx="7543801" cy="4023360"/>
          </a:xfrm>
          <a:prstGeom prst="rect">
            <a:avLst/>
          </a:prstGeom>
          <a:noFill/>
          <a:ln>
            <a:noFill/>
          </a:ln>
        </p:spPr>
        <p:txBody>
          <a:bodyPr spcFirstLastPara="1" wrap="square" lIns="91425" tIns="45700" rIns="91425" bIns="45700" anchor="t" anchorCtr="0">
            <a:normAutofit fontScale="92500" lnSpcReduction="20000"/>
          </a:bodyPr>
          <a:lstStyle/>
          <a:p>
            <a:pPr marL="0" lvl="0" indent="0" algn="just" rtl="0">
              <a:lnSpc>
                <a:spcPct val="115000"/>
              </a:lnSpc>
              <a:spcBef>
                <a:spcPts val="0"/>
              </a:spcBef>
              <a:spcAft>
                <a:spcPts val="0"/>
              </a:spcAft>
              <a:buClr>
                <a:schemeClr val="dk1"/>
              </a:buClr>
              <a:buSzPct val="131000"/>
              <a:buNone/>
            </a:pPr>
            <a:r>
              <a:rPr lang="en-US" sz="2635" b="1" dirty="0">
                <a:solidFill>
                  <a:schemeClr val="dk1"/>
                </a:solidFill>
              </a:rPr>
              <a:t>Extracting and filtering:</a:t>
            </a:r>
            <a:endParaRPr sz="2635" b="1" dirty="0">
              <a:solidFill>
                <a:schemeClr val="dk1"/>
              </a:solidFill>
            </a:endParaRPr>
          </a:p>
          <a:p>
            <a:pPr marL="0" lvl="0" indent="0" algn="just" rtl="0">
              <a:lnSpc>
                <a:spcPct val="115000"/>
              </a:lnSpc>
              <a:spcBef>
                <a:spcPts val="0"/>
              </a:spcBef>
              <a:spcAft>
                <a:spcPts val="0"/>
              </a:spcAft>
              <a:buClr>
                <a:schemeClr val="dk1"/>
              </a:buClr>
              <a:buSzPct val="144000"/>
              <a:buNone/>
            </a:pPr>
            <a:r>
              <a:rPr lang="en-US" sz="2400" dirty="0">
                <a:solidFill>
                  <a:schemeClr val="dk1"/>
                </a:solidFill>
              </a:rPr>
              <a:t>	</a:t>
            </a:r>
            <a:r>
              <a:rPr lang="en-US" sz="2290" dirty="0">
                <a:solidFill>
                  <a:schemeClr val="dk1"/>
                </a:solidFill>
              </a:rPr>
              <a:t>Extracting and filtering of data are two important data processing tasks that are often used in data analysis and machine learning.</a:t>
            </a:r>
            <a:endParaRPr sz="2290" dirty="0">
              <a:solidFill>
                <a:schemeClr val="dk1"/>
              </a:solidFill>
            </a:endParaRPr>
          </a:p>
          <a:p>
            <a:pPr marL="0" lvl="0" indent="0" algn="just" rtl="0">
              <a:lnSpc>
                <a:spcPct val="115000"/>
              </a:lnSpc>
              <a:spcBef>
                <a:spcPts val="0"/>
              </a:spcBef>
              <a:spcAft>
                <a:spcPts val="0"/>
              </a:spcAft>
              <a:buClr>
                <a:schemeClr val="dk1"/>
              </a:buClr>
              <a:buSzPct val="48000"/>
              <a:buFont typeface="Arial" panose="020B0604020202020204"/>
              <a:buNone/>
            </a:pPr>
            <a:r>
              <a:rPr lang="en-US" sz="2290" dirty="0">
                <a:solidFill>
                  <a:schemeClr val="dk1"/>
                </a:solidFill>
              </a:rPr>
              <a:t>Extracting data refers to the process of selecting and retrieving specific data from a larger dataset. This is typically done when we want to focus on a particular subset of the data that is relevant to our analysis. Extraction can involve selecting specific columns or rows of data based on some criteria, such as a date range, a particular category or tag, or a specific data value. Extraction can be performed using tools such as database queries, scripting languages like Python, or data visualization software.</a:t>
            </a:r>
            <a:endParaRPr sz="2290" dirty="0">
              <a:solidFill>
                <a:schemeClr val="dk1"/>
              </a:solidFill>
            </a:endParaRPr>
          </a:p>
          <a:p>
            <a:pPr marL="0" lvl="0" indent="0" algn="just" rtl="0">
              <a:lnSpc>
                <a:spcPct val="115000"/>
              </a:lnSpc>
              <a:spcBef>
                <a:spcPts val="0"/>
              </a:spcBef>
              <a:spcAft>
                <a:spcPts val="0"/>
              </a:spcAft>
              <a:buClr>
                <a:schemeClr val="dk1"/>
              </a:buClr>
              <a:buSzPct val="151000"/>
              <a:buNone/>
            </a:pPr>
            <a:endParaRPr sz="2290" dirty="0">
              <a:solidFill>
                <a:schemeClr val="dk1"/>
              </a:solidFill>
            </a:endParaRPr>
          </a:p>
        </p:txBody>
      </p:sp>
      <p:sp>
        <p:nvSpPr>
          <p:cNvPr id="302" name="Google Shape;302;p36"/>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FFFF"/>
              </a:buClr>
              <a:buSzPts val="1400"/>
              <a:buFont typeface="Calibri" panose="020F0502020204030204"/>
              <a:buNone/>
            </a:pPr>
          </a:p>
        </p:txBody>
      </p:sp>
      <p:sp>
        <p:nvSpPr>
          <p:cNvPr id="303" name="Google Shape;303;p36"/>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400"/>
              <a:buFont typeface="Calibri" panose="020F0502020204030204"/>
              <a:buNone/>
            </a:pPr>
          </a:p>
        </p:txBody>
      </p:sp>
      <p:sp>
        <p:nvSpPr>
          <p:cNvPr id="304" name="Google Shape;304;p3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pic>
        <p:nvPicPr>
          <p:cNvPr id="305" name="Google Shape;305;p36"/>
          <p:cNvPicPr preferRelativeResize="0"/>
          <p:nvPr/>
        </p:nvPicPr>
        <p:blipFill rotWithShape="1">
          <a:blip r:embed="rId1"/>
          <a:srcRect/>
          <a:stretch>
            <a:fillRect/>
          </a:stretch>
        </p:blipFill>
        <p:spPr>
          <a:xfrm>
            <a:off x="228600" y="553353"/>
            <a:ext cx="2237740" cy="75501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7"/>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               Proposed Modules</a:t>
            </a:r>
            <a:endParaRPr lang="en-US"/>
          </a:p>
        </p:txBody>
      </p:sp>
      <p:sp>
        <p:nvSpPr>
          <p:cNvPr id="311" name="Google Shape;311;p37"/>
          <p:cNvSpPr txBox="1">
            <a:spLocks noGrp="1"/>
          </p:cNvSpPr>
          <p:nvPr>
            <p:ph type="body" idx="1"/>
          </p:nvPr>
        </p:nvSpPr>
        <p:spPr>
          <a:xfrm>
            <a:off x="822959" y="1845734"/>
            <a:ext cx="7543801" cy="4023360"/>
          </a:xfrm>
          <a:prstGeom prst="rect">
            <a:avLst/>
          </a:prstGeom>
          <a:noFill/>
          <a:ln>
            <a:noFill/>
          </a:ln>
        </p:spPr>
        <p:txBody>
          <a:bodyPr spcFirstLastPara="1" wrap="square" lIns="91425" tIns="45700" rIns="91425" bIns="45700" anchor="t" anchorCtr="0">
            <a:normAutofit lnSpcReduction="10000"/>
          </a:bodyPr>
          <a:lstStyle/>
          <a:p>
            <a:pPr marL="457200" lvl="0" indent="-381000" algn="just" rtl="0">
              <a:lnSpc>
                <a:spcPct val="100000"/>
              </a:lnSpc>
              <a:spcBef>
                <a:spcPts val="0"/>
              </a:spcBef>
              <a:spcAft>
                <a:spcPts val="0"/>
              </a:spcAft>
              <a:buClr>
                <a:schemeClr val="dk1"/>
              </a:buClr>
              <a:buSzPts val="2400"/>
              <a:buChar char="●"/>
            </a:pPr>
            <a:r>
              <a:rPr lang="en-US" sz="2400" b="1">
                <a:solidFill>
                  <a:schemeClr val="dk1"/>
                </a:solidFill>
              </a:rPr>
              <a:t>Data Annotation:</a:t>
            </a:r>
            <a:endParaRPr sz="2400" b="1">
              <a:solidFill>
                <a:schemeClr val="dk1"/>
              </a:solidFill>
            </a:endParaRPr>
          </a:p>
          <a:p>
            <a:pPr marL="914400" lvl="0" indent="457200" algn="just" rtl="0">
              <a:lnSpc>
                <a:spcPct val="100000"/>
              </a:lnSpc>
              <a:spcBef>
                <a:spcPts val="0"/>
              </a:spcBef>
              <a:spcAft>
                <a:spcPts val="0"/>
              </a:spcAft>
              <a:buNone/>
            </a:pPr>
            <a:r>
              <a:rPr lang="en-US" sz="2200">
                <a:solidFill>
                  <a:schemeClr val="dk1"/>
                </a:solidFill>
              </a:rPr>
              <a:t>Data annotation is the process of labeling or adding metadata to a dataset to make it more informative and useful. It involves manually adding tags, notes, or comments to individual data points or groups of data points.</a:t>
            </a:r>
            <a:endParaRPr sz="2200">
              <a:solidFill>
                <a:schemeClr val="dk1"/>
              </a:solidFill>
            </a:endParaRPr>
          </a:p>
          <a:p>
            <a:pPr marL="457200" lvl="0" indent="-381000" algn="just" rtl="0">
              <a:lnSpc>
                <a:spcPct val="100000"/>
              </a:lnSpc>
              <a:spcBef>
                <a:spcPts val="0"/>
              </a:spcBef>
              <a:spcAft>
                <a:spcPts val="0"/>
              </a:spcAft>
              <a:buClr>
                <a:schemeClr val="dk1"/>
              </a:buClr>
              <a:buSzPts val="2400"/>
              <a:buChar char="●"/>
            </a:pPr>
            <a:r>
              <a:rPr lang="en-US" sz="2400" b="1">
                <a:solidFill>
                  <a:schemeClr val="dk1"/>
                </a:solidFill>
              </a:rPr>
              <a:t>Data Cleaning and Preprocessing:</a:t>
            </a:r>
            <a:endParaRPr sz="2400" b="1">
              <a:solidFill>
                <a:schemeClr val="dk1"/>
              </a:solidFill>
            </a:endParaRPr>
          </a:p>
          <a:p>
            <a:pPr marL="914400" lvl="0" indent="457200" algn="just" rtl="0">
              <a:lnSpc>
                <a:spcPct val="100000"/>
              </a:lnSpc>
              <a:spcBef>
                <a:spcPts val="0"/>
              </a:spcBef>
              <a:spcAft>
                <a:spcPts val="0"/>
              </a:spcAft>
              <a:buNone/>
            </a:pPr>
            <a:r>
              <a:rPr lang="en-US" sz="2200">
                <a:solidFill>
                  <a:schemeClr val="dk1"/>
                </a:solidFill>
              </a:rPr>
              <a:t>Data cleaning and preprocessing are essential steps in data analysis and machine learning. They involve identifying and handling missing or inaccurate data, removing duplicates, and transforming the data into a format suitable for analysis or modeling. </a:t>
            </a:r>
            <a:endParaRPr sz="2200">
              <a:solidFill>
                <a:schemeClr val="dk1"/>
              </a:solidFill>
            </a:endParaRPr>
          </a:p>
        </p:txBody>
      </p:sp>
      <p:sp>
        <p:nvSpPr>
          <p:cNvPr id="312" name="Google Shape;312;p37"/>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FFFF"/>
              </a:buClr>
              <a:buSzPts val="1400"/>
              <a:buFont typeface="Calibri" panose="020F0502020204030204"/>
              <a:buNone/>
            </a:pPr>
          </a:p>
        </p:txBody>
      </p:sp>
      <p:sp>
        <p:nvSpPr>
          <p:cNvPr id="313" name="Google Shape;313;p37"/>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400"/>
              <a:buFont typeface="Calibri" panose="020F0502020204030204"/>
              <a:buNone/>
            </a:pPr>
          </a:p>
        </p:txBody>
      </p:sp>
      <p:sp>
        <p:nvSpPr>
          <p:cNvPr id="314" name="Google Shape;314;p37"/>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pic>
        <p:nvPicPr>
          <p:cNvPr id="315" name="Google Shape;315;p37"/>
          <p:cNvPicPr preferRelativeResize="0"/>
          <p:nvPr/>
        </p:nvPicPr>
        <p:blipFill rotWithShape="1">
          <a:blip r:embed="rId1"/>
          <a:srcRect/>
          <a:stretch>
            <a:fillRect/>
          </a:stretch>
        </p:blipFill>
        <p:spPr>
          <a:xfrm>
            <a:off x="228600" y="553353"/>
            <a:ext cx="2237740" cy="75501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g1b63525c89d_3_34"/>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               Proposed Modules</a:t>
            </a:r>
            <a:endParaRPr lang="en-US"/>
          </a:p>
        </p:txBody>
      </p:sp>
      <p:sp>
        <p:nvSpPr>
          <p:cNvPr id="321" name="Google Shape;321;g1b63525c89d_3_34"/>
          <p:cNvSpPr txBox="1">
            <a:spLocks noGrp="1"/>
          </p:cNvSpPr>
          <p:nvPr>
            <p:ph type="body" idx="1"/>
          </p:nvPr>
        </p:nvSpPr>
        <p:spPr>
          <a:xfrm>
            <a:off x="822959" y="1845734"/>
            <a:ext cx="7543800" cy="4023300"/>
          </a:xfrm>
          <a:prstGeom prst="rect">
            <a:avLst/>
          </a:prstGeom>
          <a:noFill/>
          <a:ln>
            <a:noFill/>
          </a:ln>
        </p:spPr>
        <p:txBody>
          <a:bodyPr spcFirstLastPara="1" wrap="square" lIns="91425" tIns="45700" rIns="91425" bIns="45700" anchor="t" anchorCtr="0">
            <a:normAutofit/>
          </a:bodyPr>
          <a:lstStyle/>
          <a:p>
            <a:pPr marL="457200" lvl="0" indent="-381000" algn="just" rtl="0">
              <a:lnSpc>
                <a:spcPct val="100000"/>
              </a:lnSpc>
              <a:spcBef>
                <a:spcPts val="0"/>
              </a:spcBef>
              <a:spcAft>
                <a:spcPts val="0"/>
              </a:spcAft>
              <a:buClr>
                <a:schemeClr val="dk1"/>
              </a:buClr>
              <a:buSzPts val="2400"/>
              <a:buChar char="●"/>
            </a:pPr>
            <a:r>
              <a:rPr lang="en-US" sz="2400" b="1" dirty="0">
                <a:solidFill>
                  <a:schemeClr val="dk1"/>
                </a:solidFill>
              </a:rPr>
              <a:t>Feature Extraction and Feature Selection:</a:t>
            </a:r>
            <a:endParaRPr sz="2400" b="1" dirty="0">
              <a:solidFill>
                <a:schemeClr val="dk1"/>
              </a:solidFill>
            </a:endParaRPr>
          </a:p>
          <a:p>
            <a:pPr marL="914400" lvl="0" indent="457200" algn="just" rtl="0">
              <a:lnSpc>
                <a:spcPct val="100000"/>
              </a:lnSpc>
              <a:spcBef>
                <a:spcPts val="0"/>
              </a:spcBef>
              <a:spcAft>
                <a:spcPts val="0"/>
              </a:spcAft>
              <a:buNone/>
            </a:pPr>
            <a:r>
              <a:rPr lang="en-US" sz="2200" dirty="0">
                <a:solidFill>
                  <a:schemeClr val="dk1"/>
                </a:solidFill>
              </a:rPr>
              <a:t>Feature Extraction and Feature Selection are both techniques used to reduce the dimensionality of data in machine learning. Feature Extraction involves transforming raw data into a set of meaningful features that can be used to train a model, while Feature Selection involves selecting a subset of the most relevant features from the original dataset. </a:t>
            </a:r>
            <a:endParaRPr sz="2200" dirty="0">
              <a:solidFill>
                <a:schemeClr val="dk1"/>
              </a:solidFill>
            </a:endParaRPr>
          </a:p>
        </p:txBody>
      </p:sp>
      <p:sp>
        <p:nvSpPr>
          <p:cNvPr id="322" name="Google Shape;322;g1b63525c89d_3_34"/>
          <p:cNvSpPr txBox="1">
            <a:spLocks noGrp="1"/>
          </p:cNvSpPr>
          <p:nvPr>
            <p:ph type="dt" idx="10"/>
          </p:nvPr>
        </p:nvSpPr>
        <p:spPr>
          <a:xfrm>
            <a:off x="822961" y="6459786"/>
            <a:ext cx="1854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FFFF"/>
              </a:buClr>
              <a:buSzPts val="1400"/>
              <a:buFont typeface="Calibri" panose="020F0502020204030204"/>
              <a:buNone/>
            </a:pPr>
          </a:p>
        </p:txBody>
      </p:sp>
      <p:sp>
        <p:nvSpPr>
          <p:cNvPr id="323" name="Google Shape;323;g1b63525c89d_3_34"/>
          <p:cNvSpPr txBox="1">
            <a:spLocks noGrp="1"/>
          </p:cNvSpPr>
          <p:nvPr>
            <p:ph type="ftr" idx="11"/>
          </p:nvPr>
        </p:nvSpPr>
        <p:spPr>
          <a:xfrm>
            <a:off x="2764639" y="6459786"/>
            <a:ext cx="3617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400"/>
              <a:buFont typeface="Calibri" panose="020F0502020204030204"/>
              <a:buNone/>
            </a:pPr>
          </a:p>
        </p:txBody>
      </p:sp>
      <p:sp>
        <p:nvSpPr>
          <p:cNvPr id="324" name="Google Shape;324;g1b63525c89d_3_34"/>
          <p:cNvSpPr txBox="1">
            <a:spLocks noGrp="1"/>
          </p:cNvSpPr>
          <p:nvPr>
            <p:ph type="sldNum" idx="12"/>
          </p:nvPr>
        </p:nvSpPr>
        <p:spPr>
          <a:xfrm>
            <a:off x="7425344" y="6459786"/>
            <a:ext cx="9840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pic>
        <p:nvPicPr>
          <p:cNvPr id="325" name="Google Shape;325;g1b63525c89d_3_34"/>
          <p:cNvPicPr preferRelativeResize="0"/>
          <p:nvPr/>
        </p:nvPicPr>
        <p:blipFill rotWithShape="1">
          <a:blip r:embed="rId1"/>
          <a:srcRect/>
          <a:stretch>
            <a:fillRect/>
          </a:stretch>
        </p:blipFill>
        <p:spPr>
          <a:xfrm>
            <a:off x="228600" y="553353"/>
            <a:ext cx="2237740" cy="75501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g1b63525c89d_3_16"/>
          <p:cNvSpPr txBox="1">
            <a:spLocks noGrp="1"/>
          </p:cNvSpPr>
          <p:nvPr>
            <p:ph type="title"/>
          </p:nvPr>
        </p:nvSpPr>
        <p:spPr>
          <a:xfrm>
            <a:off x="981987" y="316995"/>
            <a:ext cx="7543800" cy="1450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          </a:t>
            </a:r>
            <a:r>
              <a:rPr lang="en-US" sz="4490"/>
              <a:t>     Algorithms</a:t>
            </a:r>
            <a:endParaRPr sz="4490"/>
          </a:p>
        </p:txBody>
      </p:sp>
      <p:sp>
        <p:nvSpPr>
          <p:cNvPr id="342" name="Google Shape;342;g1b63525c89d_3_16"/>
          <p:cNvSpPr txBox="1">
            <a:spLocks noGrp="1"/>
          </p:cNvSpPr>
          <p:nvPr>
            <p:ph type="dt" idx="10"/>
          </p:nvPr>
        </p:nvSpPr>
        <p:spPr>
          <a:xfrm>
            <a:off x="822961" y="6459786"/>
            <a:ext cx="1854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FFFF"/>
              </a:buClr>
              <a:buSzPts val="1400"/>
              <a:buFont typeface="Calibri" panose="020F0502020204030204"/>
              <a:buNone/>
            </a:pPr>
          </a:p>
        </p:txBody>
      </p:sp>
      <p:sp>
        <p:nvSpPr>
          <p:cNvPr id="343" name="Google Shape;343;g1b63525c89d_3_16"/>
          <p:cNvSpPr txBox="1">
            <a:spLocks noGrp="1"/>
          </p:cNvSpPr>
          <p:nvPr>
            <p:ph type="ftr" idx="11"/>
          </p:nvPr>
        </p:nvSpPr>
        <p:spPr>
          <a:xfrm>
            <a:off x="2764639" y="6459786"/>
            <a:ext cx="3617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400"/>
              <a:buFont typeface="Calibri" panose="020F0502020204030204"/>
              <a:buNone/>
            </a:pPr>
          </a:p>
        </p:txBody>
      </p:sp>
      <p:sp>
        <p:nvSpPr>
          <p:cNvPr id="344" name="Google Shape;344;g1b63525c89d_3_16"/>
          <p:cNvSpPr txBox="1">
            <a:spLocks noGrp="1"/>
          </p:cNvSpPr>
          <p:nvPr>
            <p:ph type="sldNum" idx="12"/>
          </p:nvPr>
        </p:nvSpPr>
        <p:spPr>
          <a:xfrm>
            <a:off x="7425344" y="6459786"/>
            <a:ext cx="9840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pic>
        <p:nvPicPr>
          <p:cNvPr id="345" name="Google Shape;345;g1b63525c89d_3_16"/>
          <p:cNvPicPr preferRelativeResize="0"/>
          <p:nvPr/>
        </p:nvPicPr>
        <p:blipFill rotWithShape="1">
          <a:blip r:embed="rId1"/>
          <a:srcRect/>
          <a:stretch>
            <a:fillRect/>
          </a:stretch>
        </p:blipFill>
        <p:spPr>
          <a:xfrm>
            <a:off x="228600" y="553353"/>
            <a:ext cx="2237740" cy="755015"/>
          </a:xfrm>
          <a:prstGeom prst="rect">
            <a:avLst/>
          </a:prstGeom>
          <a:noFill/>
          <a:ln>
            <a:noFill/>
          </a:ln>
        </p:spPr>
      </p:pic>
      <p:sp>
        <p:nvSpPr>
          <p:cNvPr id="347" name="Google Shape;347;g1b63525c89d_3_16"/>
          <p:cNvSpPr txBox="1">
            <a:spLocks noGrp="1"/>
          </p:cNvSpPr>
          <p:nvPr>
            <p:ph type="body" idx="1"/>
          </p:nvPr>
        </p:nvSpPr>
        <p:spPr>
          <a:xfrm>
            <a:off x="822959" y="1845734"/>
            <a:ext cx="7543800" cy="4023300"/>
          </a:xfrm>
          <a:prstGeom prst="rect">
            <a:avLst/>
          </a:prstGeom>
          <a:noFill/>
          <a:ln>
            <a:noFill/>
          </a:ln>
        </p:spPr>
        <p:txBody>
          <a:bodyPr spcFirstLastPara="1" wrap="square" lIns="91425" tIns="45700" rIns="91425" bIns="45700" anchor="t" anchorCtr="0">
            <a:normAutofit fontScale="92500"/>
          </a:bodyPr>
          <a:lstStyle/>
          <a:p>
            <a:pPr marL="457200" lvl="0" indent="-368300" algn="just" rtl="0">
              <a:lnSpc>
                <a:spcPct val="115000"/>
              </a:lnSpc>
              <a:spcBef>
                <a:spcPts val="0"/>
              </a:spcBef>
              <a:spcAft>
                <a:spcPts val="0"/>
              </a:spcAft>
              <a:buClr>
                <a:schemeClr val="dk1"/>
              </a:buClr>
              <a:buSzPts val="2200"/>
              <a:buChar char="●"/>
            </a:pPr>
            <a:r>
              <a:rPr lang="en-US" sz="2200" dirty="0">
                <a:solidFill>
                  <a:schemeClr val="dk1"/>
                </a:solidFill>
              </a:rPr>
              <a:t>Support Vector Machine (SVM) is a type of supervised learning algorithm that aims to find the best separating boundary (hyperplane) between different classes of data. The algorithm uses a kernel function to map the input data into a high-dimensional feature space, where the boundary can be found more easily.</a:t>
            </a:r>
            <a:endParaRPr sz="2200" dirty="0">
              <a:solidFill>
                <a:schemeClr val="dk1"/>
              </a:solidFill>
            </a:endParaRPr>
          </a:p>
          <a:p>
            <a:pPr marL="457200" lvl="0" indent="-368300" algn="just" rtl="0">
              <a:lnSpc>
                <a:spcPct val="115000"/>
              </a:lnSpc>
              <a:spcBef>
                <a:spcPts val="0"/>
              </a:spcBef>
              <a:spcAft>
                <a:spcPts val="0"/>
              </a:spcAft>
              <a:buClr>
                <a:schemeClr val="dk1"/>
              </a:buClr>
              <a:buSzPts val="2200"/>
              <a:buChar char="●"/>
            </a:pPr>
            <a:r>
              <a:rPr lang="en-US" sz="2200" dirty="0">
                <a:solidFill>
                  <a:schemeClr val="dk1"/>
                </a:solidFill>
              </a:rPr>
              <a:t>Logistic Regression is also a type of supervised learning algorithm that is used for classification tasks. It models the probability of the outcome variable (i.e., the class label) given the input data. Logistic regression assumes a linear relationship between the input features and the log-odds of the outcome variable.</a:t>
            </a:r>
            <a:endParaRPr sz="2200" dirty="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g1b63525c89d_0_75"/>
          <p:cNvSpPr txBox="1">
            <a:spLocks noGrp="1"/>
          </p:cNvSpPr>
          <p:nvPr>
            <p:ph type="title"/>
          </p:nvPr>
        </p:nvSpPr>
        <p:spPr>
          <a:xfrm>
            <a:off x="981987" y="316995"/>
            <a:ext cx="7543800" cy="1450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          </a:t>
            </a:r>
            <a:r>
              <a:rPr lang="en-US" sz="4490"/>
              <a:t>     Algorithms</a:t>
            </a:r>
            <a:endParaRPr sz="4490"/>
          </a:p>
        </p:txBody>
      </p:sp>
      <p:sp>
        <p:nvSpPr>
          <p:cNvPr id="331" name="Google Shape;331;g1b63525c89d_0_75"/>
          <p:cNvSpPr txBox="1">
            <a:spLocks noGrp="1"/>
          </p:cNvSpPr>
          <p:nvPr>
            <p:ph type="dt" idx="10"/>
          </p:nvPr>
        </p:nvSpPr>
        <p:spPr>
          <a:xfrm>
            <a:off x="822961" y="6459786"/>
            <a:ext cx="1854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FFFF"/>
              </a:buClr>
              <a:buSzPts val="1400"/>
              <a:buFont typeface="Calibri" panose="020F0502020204030204"/>
              <a:buNone/>
            </a:pPr>
          </a:p>
        </p:txBody>
      </p:sp>
      <p:sp>
        <p:nvSpPr>
          <p:cNvPr id="332" name="Google Shape;332;g1b63525c89d_0_75"/>
          <p:cNvSpPr txBox="1">
            <a:spLocks noGrp="1"/>
          </p:cNvSpPr>
          <p:nvPr>
            <p:ph type="ftr" idx="11"/>
          </p:nvPr>
        </p:nvSpPr>
        <p:spPr>
          <a:xfrm>
            <a:off x="2764639" y="6459786"/>
            <a:ext cx="3617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400"/>
              <a:buFont typeface="Calibri" panose="020F0502020204030204"/>
              <a:buNone/>
            </a:pPr>
          </a:p>
        </p:txBody>
      </p:sp>
      <p:sp>
        <p:nvSpPr>
          <p:cNvPr id="333" name="Google Shape;333;g1b63525c89d_0_75"/>
          <p:cNvSpPr txBox="1">
            <a:spLocks noGrp="1"/>
          </p:cNvSpPr>
          <p:nvPr>
            <p:ph type="sldNum" idx="12"/>
          </p:nvPr>
        </p:nvSpPr>
        <p:spPr>
          <a:xfrm>
            <a:off x="7425344" y="6459786"/>
            <a:ext cx="9840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pic>
        <p:nvPicPr>
          <p:cNvPr id="334" name="Google Shape;334;g1b63525c89d_0_75"/>
          <p:cNvPicPr preferRelativeResize="0"/>
          <p:nvPr/>
        </p:nvPicPr>
        <p:blipFill rotWithShape="1">
          <a:blip r:embed="rId1"/>
          <a:srcRect/>
          <a:stretch>
            <a:fillRect/>
          </a:stretch>
        </p:blipFill>
        <p:spPr>
          <a:xfrm>
            <a:off x="228600" y="553353"/>
            <a:ext cx="2237740" cy="755015"/>
          </a:xfrm>
          <a:prstGeom prst="rect">
            <a:avLst/>
          </a:prstGeom>
          <a:noFill/>
          <a:ln>
            <a:noFill/>
          </a:ln>
        </p:spPr>
      </p:pic>
      <p:sp>
        <p:nvSpPr>
          <p:cNvPr id="336" name="Google Shape;336;g1b63525c89d_0_75"/>
          <p:cNvSpPr txBox="1">
            <a:spLocks noGrp="1"/>
          </p:cNvSpPr>
          <p:nvPr>
            <p:ph type="body" idx="1"/>
          </p:nvPr>
        </p:nvSpPr>
        <p:spPr>
          <a:xfrm>
            <a:off x="822959" y="1845734"/>
            <a:ext cx="7543800" cy="4023300"/>
          </a:xfrm>
          <a:prstGeom prst="rect">
            <a:avLst/>
          </a:prstGeom>
          <a:noFill/>
          <a:ln>
            <a:noFill/>
          </a:ln>
        </p:spPr>
        <p:txBody>
          <a:bodyPr spcFirstLastPara="1" wrap="square" lIns="91425" tIns="45700" rIns="91425" bIns="45700" anchor="t" anchorCtr="0">
            <a:normAutofit fontScale="92500" lnSpcReduction="10000"/>
          </a:bodyPr>
          <a:lstStyle/>
          <a:p>
            <a:pPr marL="76200" lvl="0" indent="0" algn="just" rtl="0">
              <a:lnSpc>
                <a:spcPct val="115000"/>
              </a:lnSpc>
              <a:spcBef>
                <a:spcPts val="0"/>
              </a:spcBef>
              <a:spcAft>
                <a:spcPts val="0"/>
              </a:spcAft>
              <a:buClr>
                <a:srgbClr val="161616"/>
              </a:buClr>
              <a:buSzPts val="2400"/>
              <a:buNone/>
            </a:pPr>
            <a:r>
              <a:rPr lang="en-IN" sz="2400" dirty="0">
                <a:solidFill>
                  <a:schemeClr val="dk1"/>
                </a:solidFill>
              </a:rPr>
              <a:t>Ada boost classifier</a:t>
            </a:r>
            <a:r>
              <a:rPr lang="en-US" sz="2400" dirty="0">
                <a:solidFill>
                  <a:schemeClr val="dk1"/>
                </a:solidFill>
              </a:rPr>
              <a:t> It is a boosting algorithm that combines multiple weak classifiers into a single strong classifier.</a:t>
            </a:r>
            <a:endParaRPr lang="en-US" sz="2400" dirty="0">
              <a:solidFill>
                <a:schemeClr val="dk1"/>
              </a:solidFill>
            </a:endParaRPr>
          </a:p>
          <a:p>
            <a:pPr marL="76200" lvl="0" indent="0" algn="just" rtl="0">
              <a:lnSpc>
                <a:spcPct val="115000"/>
              </a:lnSpc>
              <a:spcBef>
                <a:spcPts val="0"/>
              </a:spcBef>
              <a:spcAft>
                <a:spcPts val="0"/>
              </a:spcAft>
              <a:buClr>
                <a:srgbClr val="161616"/>
              </a:buClr>
              <a:buSzPts val="2400"/>
              <a:buNone/>
            </a:pPr>
            <a:endParaRPr lang="en-IN" sz="2400" dirty="0">
              <a:solidFill>
                <a:schemeClr val="dk1"/>
              </a:solidFill>
            </a:endParaRPr>
          </a:p>
          <a:p>
            <a:pPr marL="76200" lvl="0" indent="0" algn="just" rtl="0">
              <a:lnSpc>
                <a:spcPct val="115000"/>
              </a:lnSpc>
              <a:spcBef>
                <a:spcPts val="0"/>
              </a:spcBef>
              <a:spcAft>
                <a:spcPts val="0"/>
              </a:spcAft>
              <a:buClr>
                <a:srgbClr val="161616"/>
              </a:buClr>
              <a:buSzPts val="2400"/>
              <a:buNone/>
            </a:pPr>
            <a:r>
              <a:rPr lang="en-US" sz="2400" dirty="0">
                <a:solidFill>
                  <a:schemeClr val="dk1"/>
                </a:solidFill>
                <a:latin typeface="Calibri" panose="020F0502020204030204"/>
                <a:ea typeface="Calibri" panose="020F0502020204030204"/>
                <a:cs typeface="Calibri" panose="020F0502020204030204"/>
                <a:sym typeface="Calibri" panose="020F0502020204030204"/>
              </a:rPr>
              <a:t>Decision tree classifier </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is a type of supervised learning algorithm that is used for classification tasks. It splits the data into subsets based on the values of different features.</a:t>
            </a:r>
            <a:endPar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6200" lvl="0" indent="0" algn="just" rtl="0">
              <a:lnSpc>
                <a:spcPct val="115000"/>
              </a:lnSpc>
              <a:spcBef>
                <a:spcPts val="0"/>
              </a:spcBef>
              <a:spcAft>
                <a:spcPts val="0"/>
              </a:spcAft>
              <a:buClr>
                <a:srgbClr val="161616"/>
              </a:buClr>
              <a:buSzPts val="2400"/>
              <a:buNone/>
            </a:pPr>
            <a:endPar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76200" lvl="0" indent="0" algn="just" rtl="0">
              <a:lnSpc>
                <a:spcPct val="115000"/>
              </a:lnSpc>
              <a:spcBef>
                <a:spcPts val="0"/>
              </a:spcBef>
              <a:spcAft>
                <a:spcPts val="0"/>
              </a:spcAft>
              <a:buClr>
                <a:srgbClr val="161616"/>
              </a:buClr>
              <a:buSzPts val="2400"/>
              <a:buNone/>
            </a:pPr>
            <a:r>
              <a:rPr lang="en-US" sz="2400" dirty="0">
                <a:solidFill>
                  <a:schemeClr val="tx1"/>
                </a:solidFill>
                <a:latin typeface="Calibri" panose="020F0502020204030204"/>
                <a:ea typeface="Calibri" panose="020F0502020204030204"/>
                <a:cs typeface="Calibri" panose="020F0502020204030204"/>
                <a:sym typeface="Calibri" panose="020F0502020204030204"/>
              </a:rPr>
              <a:t>Gaussian Naive bayes </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machine learning algorithm for classification tasks. It is a variant of the Naive Bayes algorithm, which assumes that the features are independent of each other given the class label.</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a:rPr>
              <a:t> </a:t>
            </a:r>
            <a:endPar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a:endParaRPr>
          </a:p>
          <a:p>
            <a:pPr marL="76200" lvl="0" indent="0" algn="just" rtl="0">
              <a:lnSpc>
                <a:spcPct val="115000"/>
              </a:lnSpc>
              <a:spcBef>
                <a:spcPts val="0"/>
              </a:spcBef>
              <a:spcAft>
                <a:spcPts val="0"/>
              </a:spcAft>
              <a:buClr>
                <a:srgbClr val="161616"/>
              </a:buClr>
              <a:buSzPts val="2400"/>
              <a:buNone/>
            </a:pPr>
            <a:endParaRPr sz="2400" dirty="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Algorithms</a:t>
            </a:r>
            <a:endParaRPr lang="en-IN" dirty="0"/>
          </a:p>
        </p:txBody>
      </p:sp>
      <p:sp>
        <p:nvSpPr>
          <p:cNvPr id="3" name="Text Placeholder 2"/>
          <p:cNvSpPr>
            <a:spLocks noGrp="1"/>
          </p:cNvSpPr>
          <p:nvPr>
            <p:ph type="body" idx="1"/>
          </p:nvPr>
        </p:nvSpPr>
        <p:spPr/>
        <p:txBody>
          <a:bodyPr/>
          <a:lstStyle/>
          <a:p>
            <a:pPr marL="76200" lvl="0" indent="0" algn="just" rtl="0">
              <a:lnSpc>
                <a:spcPct val="115000"/>
              </a:lnSpc>
              <a:spcBef>
                <a:spcPts val="0"/>
              </a:spcBef>
              <a:spcAft>
                <a:spcPts val="0"/>
              </a:spcAft>
              <a:buClr>
                <a:srgbClr val="161616"/>
              </a:buClr>
              <a:buSzPts val="2400"/>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R</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a:rPr>
              <a:t>andom </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F</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a:rPr>
              <a:t>orest </a:t>
            </a: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is a popular ensemble learning method used for classification, regression, and other machine learning tasks. It is based on decision trees and combines the predictions of multiple decision trees to improve accuracy and reduce overfitting.</a:t>
            </a:r>
            <a:endPar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6200" lvl="0" indent="0" algn="just" rtl="0">
              <a:lnSpc>
                <a:spcPct val="115000"/>
              </a:lnSpc>
              <a:spcBef>
                <a:spcPts val="0"/>
              </a:spcBef>
              <a:spcAft>
                <a:spcPts val="0"/>
              </a:spcAft>
              <a:buClr>
                <a:srgbClr val="161616"/>
              </a:buClr>
              <a:buSzPts val="2400"/>
              <a:buNone/>
            </a:pPr>
            <a:endPar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a:endParaRPr>
          </a:p>
          <a:p>
            <a:pPr marL="76200" lvl="0" indent="0" algn="just" rtl="0">
              <a:lnSpc>
                <a:spcPct val="115000"/>
              </a:lnSpc>
              <a:spcBef>
                <a:spcPts val="0"/>
              </a:spcBef>
              <a:spcAft>
                <a:spcPts val="0"/>
              </a:spcAft>
              <a:buClr>
                <a:srgbClr val="161616"/>
              </a:buClr>
              <a:buSzPts val="2400"/>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Multilayer </a:t>
            </a:r>
            <a:r>
              <a:rPr lang="en-US" sz="2200" dirty="0" err="1">
                <a:solidFill>
                  <a:schemeClr val="tx1"/>
                </a:solidFill>
                <a:latin typeface="Calibri" panose="020F0502020204030204" pitchFamily="34" charset="0"/>
                <a:ea typeface="Calibri" panose="020F0502020204030204" pitchFamily="34" charset="0"/>
                <a:cs typeface="Calibri" panose="020F0502020204030204" pitchFamily="34" charset="0"/>
              </a:rPr>
              <a:t>percepton</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classifier (MLP) </a:t>
            </a: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is a type of neural network that is widely used in machine learning for classification tasks. It is based on the concept of feedforward neural networks, which consist of multiple layers of interconnected nodes, or neurons.</a:t>
            </a:r>
            <a:endPar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pic>
        <p:nvPicPr>
          <p:cNvPr id="5" name="Google Shape;334;g1b63525c89d_0_75"/>
          <p:cNvPicPr preferRelativeResize="0"/>
          <p:nvPr/>
        </p:nvPicPr>
        <p:blipFill rotWithShape="1">
          <a:blip r:embed="rId1"/>
          <a:srcRect/>
          <a:stretch>
            <a:fillRect/>
          </a:stretch>
        </p:blipFill>
        <p:spPr>
          <a:xfrm>
            <a:off x="313442" y="500027"/>
            <a:ext cx="2237740" cy="75501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g1b63525c89d_3_0"/>
          <p:cNvSpPr txBox="1">
            <a:spLocks noGrp="1"/>
          </p:cNvSpPr>
          <p:nvPr>
            <p:ph type="title"/>
          </p:nvPr>
        </p:nvSpPr>
        <p:spPr>
          <a:xfrm>
            <a:off x="981987" y="316995"/>
            <a:ext cx="7543800" cy="1450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dirty="0"/>
              <a:t>          </a:t>
            </a:r>
            <a:r>
              <a:rPr lang="en-US" sz="4490" dirty="0"/>
              <a:t>     Results</a:t>
            </a:r>
            <a:endParaRPr sz="4490" dirty="0"/>
          </a:p>
        </p:txBody>
      </p:sp>
      <p:sp>
        <p:nvSpPr>
          <p:cNvPr id="386" name="Google Shape;386;g1b63525c89d_3_0"/>
          <p:cNvSpPr txBox="1">
            <a:spLocks noGrp="1"/>
          </p:cNvSpPr>
          <p:nvPr>
            <p:ph type="dt" idx="10"/>
          </p:nvPr>
        </p:nvSpPr>
        <p:spPr>
          <a:xfrm>
            <a:off x="822961" y="6459786"/>
            <a:ext cx="1854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FFFF"/>
              </a:buClr>
              <a:buSzPts val="1400"/>
              <a:buFont typeface="Calibri" panose="020F0502020204030204"/>
              <a:buNone/>
            </a:pPr>
          </a:p>
        </p:txBody>
      </p:sp>
      <p:sp>
        <p:nvSpPr>
          <p:cNvPr id="387" name="Google Shape;387;g1b63525c89d_3_0"/>
          <p:cNvSpPr txBox="1">
            <a:spLocks noGrp="1"/>
          </p:cNvSpPr>
          <p:nvPr>
            <p:ph type="ftr" idx="11"/>
          </p:nvPr>
        </p:nvSpPr>
        <p:spPr>
          <a:xfrm>
            <a:off x="2764639" y="6459786"/>
            <a:ext cx="3617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400"/>
              <a:buFont typeface="Calibri" panose="020F0502020204030204"/>
              <a:buNone/>
            </a:pPr>
          </a:p>
        </p:txBody>
      </p:sp>
      <p:sp>
        <p:nvSpPr>
          <p:cNvPr id="388" name="Google Shape;388;g1b63525c89d_3_0"/>
          <p:cNvSpPr txBox="1">
            <a:spLocks noGrp="1"/>
          </p:cNvSpPr>
          <p:nvPr>
            <p:ph type="sldNum" idx="12"/>
          </p:nvPr>
        </p:nvSpPr>
        <p:spPr>
          <a:xfrm>
            <a:off x="7425344" y="6459786"/>
            <a:ext cx="9840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pic>
        <p:nvPicPr>
          <p:cNvPr id="389" name="Google Shape;389;g1b63525c89d_3_0"/>
          <p:cNvPicPr preferRelativeResize="0"/>
          <p:nvPr/>
        </p:nvPicPr>
        <p:blipFill rotWithShape="1">
          <a:blip r:embed="rId1"/>
          <a:srcRect/>
          <a:stretch>
            <a:fillRect/>
          </a:stretch>
        </p:blipFill>
        <p:spPr>
          <a:xfrm>
            <a:off x="228600" y="553353"/>
            <a:ext cx="2237740" cy="755015"/>
          </a:xfrm>
          <a:prstGeom prst="rect">
            <a:avLst/>
          </a:prstGeom>
          <a:noFill/>
          <a:ln>
            <a:noFill/>
          </a:ln>
        </p:spPr>
      </p:pic>
      <p:pic>
        <p:nvPicPr>
          <p:cNvPr id="3" name="Picture 2"/>
          <p:cNvPicPr>
            <a:picLocks noChangeAspect="1"/>
          </p:cNvPicPr>
          <p:nvPr/>
        </p:nvPicPr>
        <p:blipFill>
          <a:blip r:embed="rId2"/>
          <a:stretch>
            <a:fillRect/>
          </a:stretch>
        </p:blipFill>
        <p:spPr>
          <a:xfrm>
            <a:off x="1432874" y="2004154"/>
            <a:ext cx="6655323" cy="3086052"/>
          </a:xfrm>
          <a:prstGeom prst="rect">
            <a:avLst/>
          </a:prstGeom>
        </p:spPr>
      </p:pic>
      <p:sp>
        <p:nvSpPr>
          <p:cNvPr id="5" name="TextBox 4"/>
          <p:cNvSpPr txBox="1"/>
          <p:nvPr/>
        </p:nvSpPr>
        <p:spPr>
          <a:xfrm>
            <a:off x="2597084" y="5467218"/>
            <a:ext cx="4572000" cy="307777"/>
          </a:xfrm>
          <a:prstGeom prst="rect">
            <a:avLst/>
          </a:prstGeom>
          <a:noFill/>
        </p:spPr>
        <p:txBody>
          <a:bodyPr wrap="square">
            <a:spAutoFit/>
          </a:bodyPr>
          <a:lstStyle/>
          <a:p>
            <a:r>
              <a:rPr lang="en-US" sz="1400" dirty="0">
                <a:solidFill>
                  <a:schemeClr val="dk1"/>
                </a:solidFill>
                <a:latin typeface="Calibri" panose="020F0502020204030204"/>
                <a:ea typeface="Calibri" panose="020F0502020204030204"/>
                <a:cs typeface="Calibri" panose="020F0502020204030204"/>
                <a:sym typeface="Calibri" panose="020F0502020204030204"/>
              </a:rPr>
              <a:t>                                       14.1 Accuracy of all algorithms</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8"/>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IN" dirty="0"/>
              <a:t>Conclusion</a:t>
            </a:r>
            <a:endParaRPr dirty="0"/>
          </a:p>
        </p:txBody>
      </p:sp>
      <p:sp>
        <p:nvSpPr>
          <p:cNvPr id="397" name="Google Shape;397;p38"/>
          <p:cNvSpPr txBox="1">
            <a:spLocks noGrp="1"/>
          </p:cNvSpPr>
          <p:nvPr>
            <p:ph type="body" idx="1"/>
          </p:nvPr>
        </p:nvSpPr>
        <p:spPr>
          <a:xfrm>
            <a:off x="822959" y="1845734"/>
            <a:ext cx="7543801" cy="4023360"/>
          </a:xfrm>
          <a:prstGeom prst="rect">
            <a:avLst/>
          </a:prstGeom>
          <a:noFill/>
          <a:ln>
            <a:noFill/>
          </a:ln>
        </p:spPr>
        <p:txBody>
          <a:bodyPr spcFirstLastPara="1" wrap="square" lIns="91425" tIns="45700" rIns="91425" bIns="45700" anchor="t" anchorCtr="0">
            <a:normAutofit/>
          </a:bodyPr>
          <a:lstStyle/>
          <a:p>
            <a:pPr algn="just">
              <a:spcBef>
                <a:spcPts val="1400"/>
              </a:spcBef>
              <a:buSzPct val="10000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Based on the results of the different machine learning algorithms that were tested, it can be concluded that the Logistic Regression and SGD Classifier models perform the best for detecting cyberbullying with accuracy scores of 90.72% and 89.77%, respectively.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algn="just">
              <a:spcBef>
                <a:spcPts val="1400"/>
              </a:spcBef>
              <a:buSzPct val="10000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The Decision Tree Classifier, Ada Boost Classifier, and Random Forest Classifier also performed well, with accuracy scores above 89%.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algn="just">
              <a:spcBef>
                <a:spcPts val="1400"/>
              </a:spcBef>
              <a:buSzPct val="10000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However, the Naive Bayes model had a significantly lower accuracy score of 56.63%, making it less effective for detecting cyberbullying.</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algn="just">
              <a:spcBef>
                <a:spcPts val="1400"/>
              </a:spcBef>
              <a:buSzPct val="10000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The MLP Classifier, SVM, and Bagging Classifier had accuracy scores in the mid-to-high 80s, while the K-Nearest Neighbors Classifier and </a:t>
            </a:r>
            <a:r>
              <a:rPr lang="en-US" sz="1800" dirty="0" err="1">
                <a:effectLst/>
                <a:latin typeface="Calibri" panose="020F0502020204030204" pitchFamily="34" charset="0"/>
                <a:ea typeface="Calibri" panose="020F0502020204030204" pitchFamily="34" charset="0"/>
                <a:cs typeface="Calibri" panose="020F0502020204030204" pitchFamily="34" charset="0"/>
              </a:rPr>
              <a:t>MultinomialNB</a:t>
            </a:r>
            <a:r>
              <a:rPr lang="en-US" sz="1800" dirty="0">
                <a:effectLst/>
                <a:latin typeface="Calibri" panose="020F0502020204030204" pitchFamily="34" charset="0"/>
                <a:ea typeface="Calibri" panose="020F0502020204030204" pitchFamily="34" charset="0"/>
                <a:cs typeface="Calibri" panose="020F0502020204030204" pitchFamily="34" charset="0"/>
              </a:rPr>
              <a:t> Classifier had the accuracy scores at 83.28% and 86.81%, respectively. </a:t>
            </a:r>
            <a:endParaRPr sz="1400" dirty="0">
              <a:latin typeface="Calibri" panose="020F0502020204030204" pitchFamily="34" charset="0"/>
              <a:ea typeface="Calibri" panose="020F0502020204030204" pitchFamily="34" charset="0"/>
              <a:cs typeface="Calibri" panose="020F0502020204030204" pitchFamily="34" charset="0"/>
            </a:endParaRPr>
          </a:p>
        </p:txBody>
      </p:sp>
      <p:sp>
        <p:nvSpPr>
          <p:cNvPr id="398" name="Google Shape;398;p38"/>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p>
        </p:txBody>
      </p:sp>
      <p:sp>
        <p:nvSpPr>
          <p:cNvPr id="399" name="Google Shape;399;p38"/>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400"/>
              <a:buFont typeface="Calibri" panose="020F0502020204030204"/>
              <a:buNone/>
            </a:pPr>
          </a:p>
        </p:txBody>
      </p:sp>
      <p:sp>
        <p:nvSpPr>
          <p:cNvPr id="400" name="Google Shape;400;p38"/>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pic>
        <p:nvPicPr>
          <p:cNvPr id="401" name="Google Shape;401;p38"/>
          <p:cNvPicPr preferRelativeResize="0"/>
          <p:nvPr/>
        </p:nvPicPr>
        <p:blipFill rotWithShape="1">
          <a:blip r:embed="rId1"/>
          <a:srcRect/>
          <a:stretch>
            <a:fillRect/>
          </a:stretch>
        </p:blipFill>
        <p:spPr>
          <a:xfrm>
            <a:off x="228600" y="553353"/>
            <a:ext cx="2237740" cy="75501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8"/>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IN" dirty="0"/>
              <a:t>              </a:t>
            </a:r>
            <a:r>
              <a:rPr lang="en-IN" sz="4700" dirty="0"/>
              <a:t>Future Enhancements</a:t>
            </a:r>
            <a:endParaRPr sz="4700" dirty="0"/>
          </a:p>
        </p:txBody>
      </p:sp>
      <p:sp>
        <p:nvSpPr>
          <p:cNvPr id="397" name="Google Shape;397;p38"/>
          <p:cNvSpPr txBox="1">
            <a:spLocks noGrp="1"/>
          </p:cNvSpPr>
          <p:nvPr>
            <p:ph type="body" idx="1"/>
          </p:nvPr>
        </p:nvSpPr>
        <p:spPr>
          <a:xfrm>
            <a:off x="822959" y="1845734"/>
            <a:ext cx="7543801" cy="4023360"/>
          </a:xfrm>
          <a:prstGeom prst="rect">
            <a:avLst/>
          </a:prstGeom>
          <a:noFill/>
          <a:ln>
            <a:noFill/>
          </a:ln>
        </p:spPr>
        <p:txBody>
          <a:bodyPr spcFirstLastPara="1" wrap="square" lIns="91425" tIns="45700" rIns="91425" bIns="45700" anchor="t" anchorCtr="0">
            <a:normAutofit/>
          </a:bodyPr>
          <a:lstStyle/>
          <a:p>
            <a:pPr marL="114300" indent="0" algn="just">
              <a:spcBef>
                <a:spcPts val="1400"/>
              </a:spcBef>
              <a:buSzPct val="100000"/>
              <a:buNone/>
            </a:pPr>
            <a:r>
              <a:rPr lang="en-US" sz="2200" dirty="0">
                <a:effectLst/>
                <a:latin typeface="Calibri" panose="020F0502020204030204" pitchFamily="34" charset="0"/>
                <a:ea typeface="Calibri" panose="020F0502020204030204" pitchFamily="34" charset="0"/>
                <a:cs typeface="Calibri" panose="020F0502020204030204" pitchFamily="34" charset="0"/>
              </a:rPr>
              <a:t>Overall, these results suggest that machine learning algorithms can be effective for detecting cyberbullying. Further research can be done to explore the specific features and techniques used in the best-performing models, such as Logistic Regression and Support Vector Classification, to improve the accuracy of cyberbullying detection even further.</a:t>
            </a:r>
            <a:endParaRPr lang="en-US" sz="2200" dirty="0">
              <a:latin typeface="Calibri" panose="020F0502020204030204" pitchFamily="34" charset="0"/>
              <a:ea typeface="Calibri" panose="020F0502020204030204" pitchFamily="34" charset="0"/>
              <a:cs typeface="Calibri" panose="020F0502020204030204" pitchFamily="34" charset="0"/>
              <a:sym typeface="Calibri" panose="020F0502020204030204"/>
            </a:endParaRPr>
          </a:p>
        </p:txBody>
      </p:sp>
      <p:sp>
        <p:nvSpPr>
          <p:cNvPr id="398" name="Google Shape;398;p38"/>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p>
        </p:txBody>
      </p:sp>
      <p:sp>
        <p:nvSpPr>
          <p:cNvPr id="399" name="Google Shape;399;p38"/>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400"/>
              <a:buFont typeface="Calibri" panose="020F0502020204030204"/>
              <a:buNone/>
            </a:pPr>
          </a:p>
        </p:txBody>
      </p:sp>
      <p:sp>
        <p:nvSpPr>
          <p:cNvPr id="400" name="Google Shape;400;p38"/>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pic>
        <p:nvPicPr>
          <p:cNvPr id="401" name="Google Shape;401;p38"/>
          <p:cNvPicPr preferRelativeResize="0"/>
          <p:nvPr/>
        </p:nvPicPr>
        <p:blipFill rotWithShape="1">
          <a:blip r:embed="rId1"/>
          <a:srcRect/>
          <a:stretch>
            <a:fillRect/>
          </a:stretch>
        </p:blipFill>
        <p:spPr>
          <a:xfrm>
            <a:off x="228600" y="553353"/>
            <a:ext cx="2237740" cy="75501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4"/>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Font typeface="Calibri" panose="020F0502020204030204"/>
              <a:buNone/>
            </a:pPr>
            <a:r>
              <a:rPr lang="en-US"/>
              <a:t>           ABSTRACT</a:t>
            </a:r>
            <a:endParaRPr lang="en-US"/>
          </a:p>
        </p:txBody>
      </p:sp>
      <p:sp>
        <p:nvSpPr>
          <p:cNvPr id="127" name="Google Shape;127;p4"/>
          <p:cNvSpPr txBox="1">
            <a:spLocks noGrp="1"/>
          </p:cNvSpPr>
          <p:nvPr>
            <p:ph type="body" idx="1"/>
          </p:nvPr>
        </p:nvSpPr>
        <p:spPr>
          <a:xfrm>
            <a:off x="822959" y="1845734"/>
            <a:ext cx="7543801" cy="4023360"/>
          </a:xfrm>
          <a:prstGeom prst="rect">
            <a:avLst/>
          </a:prstGeom>
          <a:noFill/>
          <a:ln>
            <a:noFill/>
          </a:ln>
        </p:spPr>
        <p:txBody>
          <a:bodyPr spcFirstLastPara="1" wrap="square" lIns="91425" tIns="45700" rIns="91425" bIns="45700" anchor="t" anchorCtr="0">
            <a:normAutofit/>
          </a:bodyPr>
          <a:lstStyle/>
          <a:p>
            <a:pPr marL="457200" lvl="0" indent="-368300" algn="just" rtl="0">
              <a:lnSpc>
                <a:spcPct val="90000"/>
              </a:lnSpc>
              <a:spcBef>
                <a:spcPts val="1200"/>
              </a:spcBef>
              <a:spcAft>
                <a:spcPts val="0"/>
              </a:spcAft>
              <a:buClr>
                <a:schemeClr val="dk1"/>
              </a:buClr>
              <a:buSzPts val="2200"/>
              <a:buFont typeface="Calibri" panose="020F0502020204030204"/>
              <a:buChar char="●"/>
            </a:pPr>
            <a:r>
              <a:rPr lang="en-US" sz="2200" b="0" i="0" dirty="0">
                <a:solidFill>
                  <a:schemeClr val="dk1"/>
                </a:solidFill>
                <a:latin typeface="Calibri" panose="020F0502020204030204"/>
                <a:ea typeface="Calibri" panose="020F0502020204030204"/>
                <a:cs typeface="Calibri" panose="020F0502020204030204"/>
                <a:sym typeface="Calibri" panose="020F0502020204030204"/>
              </a:rPr>
              <a:t>Cyberbullying</a:t>
            </a:r>
            <a:r>
              <a:rPr lang="en-US" sz="2200" dirty="0">
                <a:solidFill>
                  <a:schemeClr val="dk1"/>
                </a:solidFill>
                <a:latin typeface="Calibri" panose="020F0502020204030204"/>
                <a:ea typeface="Calibri" panose="020F0502020204030204"/>
                <a:cs typeface="Calibri" panose="020F0502020204030204"/>
                <a:sym typeface="Calibri" panose="020F0502020204030204"/>
              </a:rPr>
              <a:t> is becoming more common</a:t>
            </a:r>
            <a:r>
              <a:rPr lang="en-US" sz="2200" b="0" i="0" dirty="0">
                <a:solidFill>
                  <a:schemeClr val="dk1"/>
                </a:solidFill>
                <a:latin typeface="Calibri" panose="020F0502020204030204"/>
                <a:ea typeface="Calibri" panose="020F0502020204030204"/>
                <a:cs typeface="Calibri" panose="020F0502020204030204"/>
                <a:sym typeface="Calibri" panose="020F0502020204030204"/>
              </a:rPr>
              <a:t> on social media platforms.</a:t>
            </a:r>
            <a:r>
              <a:rPr lang="en-US" sz="2200" dirty="0">
                <a:solidFill>
                  <a:schemeClr val="dk1"/>
                </a:solidFill>
                <a:latin typeface="Calibri" panose="020F0502020204030204"/>
                <a:ea typeface="Calibri" panose="020F0502020204030204"/>
                <a:cs typeface="Calibri" panose="020F0502020204030204"/>
                <a:sym typeface="Calibri" panose="020F0502020204030204"/>
              </a:rPr>
              <a:t> Given</a:t>
            </a:r>
            <a:r>
              <a:rPr lang="en-US" sz="2200" b="0" i="0" dirty="0">
                <a:solidFill>
                  <a:schemeClr val="dk1"/>
                </a:solidFill>
                <a:latin typeface="Calibri" panose="020F0502020204030204"/>
                <a:ea typeface="Calibri" panose="020F0502020204030204"/>
                <a:cs typeface="Calibri" panose="020F0502020204030204"/>
                <a:sym typeface="Calibri" panose="020F0502020204030204"/>
              </a:rPr>
              <a:t> the popularity and</a:t>
            </a:r>
            <a:r>
              <a:rPr lang="en-US" sz="2200" dirty="0">
                <a:solidFill>
                  <a:schemeClr val="dk1"/>
                </a:solidFill>
                <a:latin typeface="Calibri" panose="020F0502020204030204"/>
                <a:ea typeface="Calibri" panose="020F0502020204030204"/>
                <a:cs typeface="Calibri" panose="020F0502020204030204"/>
                <a:sym typeface="Calibri" panose="020F0502020204030204"/>
              </a:rPr>
              <a:t> prevalence</a:t>
            </a:r>
            <a:r>
              <a:rPr lang="en-US" sz="2200" b="0" i="0" dirty="0">
                <a:solidFill>
                  <a:schemeClr val="dk1"/>
                </a:solidFill>
                <a:latin typeface="Calibri" panose="020F0502020204030204"/>
                <a:ea typeface="Calibri" panose="020F0502020204030204"/>
                <a:cs typeface="Calibri" panose="020F0502020204030204"/>
                <a:sym typeface="Calibri" panose="020F0502020204030204"/>
              </a:rPr>
              <a:t> of social media by</a:t>
            </a:r>
            <a:r>
              <a:rPr lang="en-US" sz="2200" dirty="0">
                <a:solidFill>
                  <a:schemeClr val="dk1"/>
                </a:solidFill>
                <a:latin typeface="Calibri" panose="020F0502020204030204"/>
                <a:ea typeface="Calibri" panose="020F0502020204030204"/>
                <a:cs typeface="Calibri" panose="020F0502020204030204"/>
                <a:sym typeface="Calibri" panose="020F0502020204030204"/>
              </a:rPr>
              <a:t> people</a:t>
            </a:r>
            <a:r>
              <a:rPr lang="en-US" sz="2200" b="0" i="0" dirty="0">
                <a:solidFill>
                  <a:schemeClr val="dk1"/>
                </a:solidFill>
                <a:latin typeface="Calibri" panose="020F0502020204030204"/>
                <a:ea typeface="Calibri" panose="020F0502020204030204"/>
                <a:cs typeface="Calibri" panose="020F0502020204030204"/>
                <a:sym typeface="Calibri" panose="020F0502020204030204"/>
              </a:rPr>
              <a:t> of all ages, it is</a:t>
            </a:r>
            <a:r>
              <a:rPr lang="en-US" sz="2200" dirty="0">
                <a:solidFill>
                  <a:schemeClr val="dk1"/>
                </a:solidFill>
                <a:latin typeface="Calibri" panose="020F0502020204030204"/>
                <a:ea typeface="Calibri" panose="020F0502020204030204"/>
                <a:cs typeface="Calibri" panose="020F0502020204030204"/>
                <a:sym typeface="Calibri" panose="020F0502020204030204"/>
              </a:rPr>
              <a:t> very important</a:t>
            </a:r>
            <a:r>
              <a:rPr lang="en-US" sz="2200" b="0" i="0" dirty="0">
                <a:solidFill>
                  <a:schemeClr val="dk1"/>
                </a:solidFill>
                <a:latin typeface="Calibri" panose="020F0502020204030204"/>
                <a:ea typeface="Calibri" panose="020F0502020204030204"/>
                <a:cs typeface="Calibri" panose="020F0502020204030204"/>
                <a:sym typeface="Calibri" panose="020F0502020204030204"/>
              </a:rPr>
              <a:t> to</a:t>
            </a:r>
            <a:r>
              <a:rPr lang="en-US" sz="2200" dirty="0">
                <a:solidFill>
                  <a:schemeClr val="dk1"/>
                </a:solidFill>
                <a:latin typeface="Calibri" panose="020F0502020204030204"/>
                <a:ea typeface="Calibri" panose="020F0502020204030204"/>
                <a:cs typeface="Calibri" panose="020F0502020204030204"/>
                <a:sym typeface="Calibri" panose="020F0502020204030204"/>
              </a:rPr>
              <a:t> protect</a:t>
            </a:r>
            <a:r>
              <a:rPr lang="en-US" sz="2200" b="0" i="0" dirty="0">
                <a:solidFill>
                  <a:schemeClr val="dk1"/>
                </a:solidFill>
                <a:latin typeface="Calibri" panose="020F0502020204030204"/>
                <a:ea typeface="Calibri" panose="020F0502020204030204"/>
                <a:cs typeface="Calibri" panose="020F0502020204030204"/>
                <a:sym typeface="Calibri" panose="020F0502020204030204"/>
              </a:rPr>
              <a:t> social media platforms from</a:t>
            </a:r>
            <a:r>
              <a:rPr lang="en-US" sz="2200" dirty="0">
                <a:solidFill>
                  <a:schemeClr val="dk1"/>
                </a:solidFill>
                <a:latin typeface="Calibri" panose="020F0502020204030204"/>
                <a:ea typeface="Calibri" panose="020F0502020204030204"/>
                <a:cs typeface="Calibri" panose="020F0502020204030204"/>
                <a:sym typeface="Calibri" panose="020F0502020204030204"/>
              </a:rPr>
              <a:t> cyberbullying.</a:t>
            </a:r>
            <a:endParaRPr dirty="0">
              <a:solidFill>
                <a:schemeClr val="dk1"/>
              </a:solidFill>
            </a:endParaRPr>
          </a:p>
          <a:p>
            <a:pPr marL="114300" lvl="0" indent="0" algn="just" rtl="0">
              <a:lnSpc>
                <a:spcPct val="90000"/>
              </a:lnSpc>
              <a:spcBef>
                <a:spcPts val="1400"/>
              </a:spcBef>
              <a:spcAft>
                <a:spcPts val="0"/>
              </a:spcAft>
              <a:buSzPts val="2200"/>
              <a:buNone/>
            </a:pPr>
            <a:endParaRPr sz="2200" dirty="0">
              <a:solidFill>
                <a:schemeClr val="dk1"/>
              </a:solidFill>
              <a:latin typeface="Calibri" panose="020F0502020204030204"/>
              <a:ea typeface="Calibri" panose="020F0502020204030204"/>
              <a:cs typeface="Calibri" panose="020F0502020204030204"/>
              <a:sym typeface="Calibri" panose="020F0502020204030204"/>
            </a:endParaRPr>
          </a:p>
          <a:p>
            <a:pPr marL="457200" lvl="0" indent="-368300" algn="just" rtl="0">
              <a:lnSpc>
                <a:spcPct val="90000"/>
              </a:lnSpc>
              <a:spcBef>
                <a:spcPts val="1400"/>
              </a:spcBef>
              <a:spcAft>
                <a:spcPts val="0"/>
              </a:spcAft>
              <a:buClr>
                <a:schemeClr val="dk1"/>
              </a:buClr>
              <a:buSzPts val="2200"/>
              <a:buFont typeface="Calibri" panose="020F0502020204030204"/>
              <a:buChar char="●"/>
            </a:pPr>
            <a:r>
              <a:rPr lang="en-US" sz="2200" dirty="0">
                <a:solidFill>
                  <a:schemeClr val="dk1"/>
                </a:solidFill>
                <a:latin typeface="Calibri" panose="020F0502020204030204"/>
                <a:ea typeface="Calibri" panose="020F0502020204030204"/>
                <a:cs typeface="Calibri" panose="020F0502020204030204"/>
                <a:sym typeface="Calibri" panose="020F0502020204030204"/>
              </a:rPr>
              <a:t>This study focuses on how to identify, understand the comments and detect the cyberbullying</a:t>
            </a:r>
            <a:r>
              <a:rPr lang="en-US" sz="2200" dirty="0">
                <a:solidFill>
                  <a:schemeClr val="dk1"/>
                </a:solidFill>
              </a:rPr>
              <a:t> by using different </a:t>
            </a:r>
            <a:r>
              <a:rPr lang="en-US" sz="2200" dirty="0">
                <a:solidFill>
                  <a:schemeClr val="dk1"/>
                </a:solidFill>
                <a:latin typeface="Calibri" panose="020F0502020204030204"/>
                <a:ea typeface="Calibri" panose="020F0502020204030204"/>
                <a:cs typeface="Calibri" panose="020F0502020204030204"/>
                <a:sym typeface="Calibri" panose="020F0502020204030204"/>
              </a:rPr>
              <a:t>algorithms.</a:t>
            </a:r>
            <a:endParaRPr sz="2200" dirty="0">
              <a:solidFill>
                <a:schemeClr val="dk1"/>
              </a:solidFill>
              <a:latin typeface="Calibri" panose="020F0502020204030204"/>
              <a:ea typeface="Calibri" panose="020F0502020204030204"/>
              <a:cs typeface="Calibri" panose="020F0502020204030204"/>
              <a:sym typeface="Calibri" panose="020F0502020204030204"/>
            </a:endParaRPr>
          </a:p>
          <a:p>
            <a:pPr marL="91440" lvl="0" indent="0" algn="just" rtl="0">
              <a:lnSpc>
                <a:spcPct val="90000"/>
              </a:lnSpc>
              <a:spcBef>
                <a:spcPts val="1400"/>
              </a:spcBef>
              <a:spcAft>
                <a:spcPts val="0"/>
              </a:spcAft>
              <a:buSzPts val="2400"/>
              <a:buNone/>
            </a:pPr>
            <a:endParaRPr sz="2400" dirty="0">
              <a:solidFill>
                <a:schemeClr val="dk1"/>
              </a:solidFill>
              <a:latin typeface="Poppins" panose="00000500000000000000"/>
              <a:ea typeface="Poppins" panose="00000500000000000000"/>
              <a:cs typeface="Poppins" panose="00000500000000000000"/>
              <a:sym typeface="Poppins" panose="00000500000000000000"/>
            </a:endParaRPr>
          </a:p>
          <a:p>
            <a:pPr marL="91440" lvl="0" indent="0" algn="just" rtl="0">
              <a:lnSpc>
                <a:spcPct val="90000"/>
              </a:lnSpc>
              <a:spcBef>
                <a:spcPts val="1400"/>
              </a:spcBef>
              <a:spcAft>
                <a:spcPts val="200"/>
              </a:spcAft>
              <a:buSzPts val="2400"/>
              <a:buNone/>
            </a:pPr>
            <a:endParaRPr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8" name="Google Shape;128;p4"/>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pic>
        <p:nvPicPr>
          <p:cNvPr id="129" name="Google Shape;129;p4"/>
          <p:cNvPicPr preferRelativeResize="0"/>
          <p:nvPr/>
        </p:nvPicPr>
        <p:blipFill rotWithShape="1">
          <a:blip r:embed="rId1"/>
          <a:srcRect/>
          <a:stretch>
            <a:fillRect/>
          </a:stretch>
        </p:blipFill>
        <p:spPr>
          <a:xfrm>
            <a:off x="308113" y="634474"/>
            <a:ext cx="2237740" cy="75501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8"/>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References    </a:t>
            </a:r>
            <a:endParaRPr lang="en-US"/>
          </a:p>
        </p:txBody>
      </p:sp>
      <p:sp>
        <p:nvSpPr>
          <p:cNvPr id="397" name="Google Shape;397;p38"/>
          <p:cNvSpPr txBox="1">
            <a:spLocks noGrp="1"/>
          </p:cNvSpPr>
          <p:nvPr>
            <p:ph type="body" idx="1"/>
          </p:nvPr>
        </p:nvSpPr>
        <p:spPr>
          <a:xfrm>
            <a:off x="822959" y="1845734"/>
            <a:ext cx="7543801" cy="4023360"/>
          </a:xfrm>
          <a:prstGeom prst="rect">
            <a:avLst/>
          </a:prstGeom>
          <a:noFill/>
          <a:ln>
            <a:noFill/>
          </a:ln>
        </p:spPr>
        <p:txBody>
          <a:bodyPr spcFirstLastPara="1" wrap="square" lIns="91425" tIns="45700" rIns="91425" bIns="45700" anchor="t" anchorCtr="0">
            <a:normAutofit fontScale="92500" lnSpcReduction="10000"/>
          </a:bodyPr>
          <a:lstStyle/>
          <a:p>
            <a:pPr marL="342900" lvl="0" algn="just" rtl="0">
              <a:lnSpc>
                <a:spcPct val="115000"/>
              </a:lnSpc>
              <a:spcBef>
                <a:spcPts val="1200"/>
              </a:spcBef>
              <a:spcAft>
                <a:spcPts val="0"/>
              </a:spcAft>
              <a:buClr>
                <a:srgbClr val="000000"/>
              </a:buClr>
              <a:buSzPct val="94000"/>
              <a:buFont typeface="+mj-lt"/>
              <a:buAutoNum type="arabicPeriod"/>
            </a:pPr>
            <a:r>
              <a:rPr lang="en-US" sz="1300" u="none" strike="noStrike" dirty="0" err="1"/>
              <a:t>Lida</a:t>
            </a:r>
            <a:r>
              <a:rPr lang="en-US" sz="1300" u="none" strike="noStrike" dirty="0"/>
              <a:t> </a:t>
            </a:r>
            <a:r>
              <a:rPr lang="en-US" sz="1300" u="none" strike="noStrike" dirty="0" err="1"/>
              <a:t>Ketsbaia</a:t>
            </a:r>
            <a:r>
              <a:rPr lang="en-US" sz="1300" u="none" strike="noStrike" dirty="0"/>
              <a:t>, Biju </a:t>
            </a:r>
            <a:r>
              <a:rPr lang="en-US" sz="1300" u="none" strike="noStrike" dirty="0" err="1"/>
              <a:t>Issac</a:t>
            </a:r>
            <a:r>
              <a:rPr lang="en-US" sz="1300" u="none" strike="noStrike" dirty="0"/>
              <a:t> and </a:t>
            </a:r>
            <a:r>
              <a:rPr lang="en-US" sz="1300" u="none" strike="noStrike" dirty="0" err="1"/>
              <a:t>Xiaomin</a:t>
            </a:r>
            <a:r>
              <a:rPr lang="en-US" sz="1300" u="none" strike="noStrike" dirty="0"/>
              <a:t> Chen, “Detection of Hate Tweets using Machine Learning and Deep Learning,” in Proc. of the 19</a:t>
            </a:r>
            <a:r>
              <a:rPr lang="en-US" sz="1300" u="none" strike="noStrike" baseline="30000" dirty="0"/>
              <a:t>th</a:t>
            </a:r>
            <a:r>
              <a:rPr lang="en-US" sz="1300" u="none" strike="noStrike" dirty="0"/>
              <a:t> IEEE International conference on Trust, Security and Privacy in Computing and Communications, </a:t>
            </a:r>
            <a:r>
              <a:rPr lang="en-US" sz="1300" u="none" strike="noStrike" dirty="0">
                <a:solidFill>
                  <a:srgbClr val="333333"/>
                </a:solidFill>
              </a:rPr>
              <a:t>Guangzhou, China</a:t>
            </a:r>
            <a:r>
              <a:rPr lang="en-US" sz="1300" u="none" strike="noStrike" dirty="0"/>
              <a:t>, pp. 751-758, 2020.</a:t>
            </a:r>
            <a:endParaRPr sz="1300" dirty="0"/>
          </a:p>
          <a:p>
            <a:pPr marL="342900" lvl="0" algn="just" rtl="0">
              <a:lnSpc>
                <a:spcPct val="115000"/>
              </a:lnSpc>
              <a:spcBef>
                <a:spcPts val="1400"/>
              </a:spcBef>
              <a:spcAft>
                <a:spcPts val="0"/>
              </a:spcAft>
              <a:buClr>
                <a:srgbClr val="000000"/>
              </a:buClr>
              <a:buSzPct val="94000"/>
              <a:buFont typeface="+mj-lt"/>
              <a:buAutoNum type="arabicPeriod"/>
            </a:pPr>
            <a:r>
              <a:rPr lang="en-IN" sz="1300" dirty="0"/>
              <a:t>Vaibhav Jain, </a:t>
            </a:r>
            <a:r>
              <a:rPr lang="en-IN" sz="1300" dirty="0" err="1"/>
              <a:t>Ashendra</a:t>
            </a:r>
            <a:r>
              <a:rPr lang="en-IN" sz="1300" dirty="0"/>
              <a:t> Kumar Saxena, </a:t>
            </a:r>
            <a:r>
              <a:rPr lang="en-IN" sz="1300" dirty="0" err="1"/>
              <a:t>Dr.</a:t>
            </a:r>
            <a:r>
              <a:rPr lang="en-IN" sz="1300" dirty="0"/>
              <a:t> </a:t>
            </a:r>
            <a:r>
              <a:rPr lang="en-IN" sz="1300" dirty="0" err="1"/>
              <a:t>Athithan</a:t>
            </a:r>
            <a:r>
              <a:rPr lang="en-IN" sz="1300" dirty="0"/>
              <a:t> Senthil, Abhishek Jain, and Arpit Jain, “Cyber-Bullying Detection in Social Media Platform using Machine Learning” in Proc. of the 10</a:t>
            </a:r>
            <a:r>
              <a:rPr lang="en-IN" sz="1300" baseline="30000" dirty="0"/>
              <a:t>th</a:t>
            </a:r>
            <a:r>
              <a:rPr lang="en-IN" sz="1300" dirty="0"/>
              <a:t> International Conference on System </a:t>
            </a:r>
            <a:r>
              <a:rPr lang="en-IN" sz="1300" dirty="0" err="1"/>
              <a:t>Modeling</a:t>
            </a:r>
            <a:r>
              <a:rPr lang="en-IN" sz="1300" dirty="0"/>
              <a:t> &amp; Advancement in Research Trends (SMART), </a:t>
            </a:r>
            <a:r>
              <a:rPr lang="en-IN" sz="1300" dirty="0" err="1"/>
              <a:t>Morabad</a:t>
            </a:r>
            <a:r>
              <a:rPr lang="en-IN" sz="1300" dirty="0"/>
              <a:t>, India, pp. 401-405, 2021.</a:t>
            </a:r>
            <a:endParaRPr sz="1300" dirty="0"/>
          </a:p>
          <a:p>
            <a:pPr marL="342900" lvl="0" algn="just" rtl="0">
              <a:lnSpc>
                <a:spcPct val="115000"/>
              </a:lnSpc>
              <a:spcBef>
                <a:spcPts val="1400"/>
              </a:spcBef>
              <a:spcAft>
                <a:spcPts val="0"/>
              </a:spcAft>
              <a:buClr>
                <a:srgbClr val="000000"/>
              </a:buClr>
              <a:buSzPct val="94000"/>
              <a:buFont typeface="+mj-lt"/>
              <a:buAutoNum type="arabicPeriod"/>
            </a:pPr>
            <a:r>
              <a:rPr lang="en-US" sz="1300" u="none" strike="noStrike" dirty="0" err="1"/>
              <a:t>Monirah</a:t>
            </a:r>
            <a:r>
              <a:rPr lang="en-US" sz="1300" u="none" strike="noStrike" dirty="0"/>
              <a:t> A. Al-</a:t>
            </a:r>
            <a:r>
              <a:rPr lang="en-US" sz="1300" u="none" strike="noStrike" dirty="0" err="1"/>
              <a:t>Ajlan</a:t>
            </a:r>
            <a:r>
              <a:rPr lang="en-US" sz="1300" u="none" strike="noStrike" dirty="0"/>
              <a:t>, and Mourad </a:t>
            </a:r>
            <a:r>
              <a:rPr lang="en-US" sz="1300" u="none" strike="noStrike" dirty="0" err="1"/>
              <a:t>Ykhlef</a:t>
            </a:r>
            <a:r>
              <a:rPr lang="en-US" sz="1300" u="none" strike="noStrike" dirty="0"/>
              <a:t>, “Optimized Twitter Cyberbullying Detection based on Deep Learning,” in Proc. of the 21</a:t>
            </a:r>
            <a:r>
              <a:rPr lang="en-US" sz="1300" u="none" strike="noStrike" baseline="30000" dirty="0"/>
              <a:t>st</a:t>
            </a:r>
            <a:r>
              <a:rPr lang="en-US" sz="1300" u="none" strike="noStrike" dirty="0"/>
              <a:t> Saudi Computer Society National Computer Conference (NCC),</a:t>
            </a:r>
            <a:r>
              <a:rPr lang="en-US" sz="1300" u="none" strike="noStrike" dirty="0">
                <a:solidFill>
                  <a:srgbClr val="333333"/>
                </a:solidFill>
              </a:rPr>
              <a:t> Riyadh, Saudi Arabia</a:t>
            </a:r>
            <a:r>
              <a:rPr lang="en-US" sz="1300" u="none" strike="noStrike" dirty="0"/>
              <a:t>, pp. 1-5, 2018. </a:t>
            </a:r>
            <a:endParaRPr sz="1300" dirty="0"/>
          </a:p>
          <a:p>
            <a:pPr marL="342900" lvl="0" algn="just" rtl="0">
              <a:lnSpc>
                <a:spcPct val="115000"/>
              </a:lnSpc>
              <a:spcBef>
                <a:spcPts val="1400"/>
              </a:spcBef>
              <a:spcAft>
                <a:spcPts val="0"/>
              </a:spcAft>
              <a:buClr>
                <a:srgbClr val="000000"/>
              </a:buClr>
              <a:buSzPct val="94000"/>
              <a:buFont typeface="+mj-lt"/>
              <a:buAutoNum type="arabicPeriod"/>
            </a:pPr>
            <a:r>
              <a:rPr lang="en-US" sz="1300" u="none" strike="noStrike" dirty="0"/>
              <a:t>Jaideep Yadav, Devesh Kumar, and Dheeraj Chauhan, “Cyberbullying Detection using Pre-Trained BERT Model,” in Proc. of the International Conference on Electronics and Sustainable Communication Systems (ICESC), </a:t>
            </a:r>
            <a:r>
              <a:rPr lang="en-US" sz="1300" u="none" strike="noStrike" dirty="0">
                <a:solidFill>
                  <a:srgbClr val="333333"/>
                </a:solidFill>
              </a:rPr>
              <a:t>Coimbatore, India</a:t>
            </a:r>
            <a:r>
              <a:rPr lang="en-US" sz="1300" u="none" strike="noStrike" dirty="0"/>
              <a:t>, pp. 1096-1100, 2020.</a:t>
            </a:r>
            <a:endParaRPr sz="1300" dirty="0"/>
          </a:p>
          <a:p>
            <a:pPr marL="342900" lvl="0" algn="just" rtl="0">
              <a:lnSpc>
                <a:spcPct val="115000"/>
              </a:lnSpc>
              <a:spcBef>
                <a:spcPts val="1400"/>
              </a:spcBef>
              <a:spcAft>
                <a:spcPts val="0"/>
              </a:spcAft>
              <a:buClr>
                <a:srgbClr val="000000"/>
              </a:buClr>
              <a:buSzPct val="94000"/>
              <a:buFont typeface="+mj-lt"/>
              <a:buAutoNum type="arabicPeriod"/>
            </a:pPr>
            <a:r>
              <a:rPr lang="en-US" sz="1300" u="none" strike="noStrike" dirty="0"/>
              <a:t>Nidhi Chandra, Sunil Kumar Khatri, and </a:t>
            </a:r>
            <a:r>
              <a:rPr lang="en-US" sz="1300" u="none" strike="noStrike" dirty="0" err="1"/>
              <a:t>Subhranil</a:t>
            </a:r>
            <a:r>
              <a:rPr lang="en-US" sz="1300" u="none" strike="noStrike" dirty="0"/>
              <a:t> </a:t>
            </a:r>
            <a:r>
              <a:rPr lang="en-US" sz="1300" u="none" strike="noStrike" dirty="0" err="1"/>
              <a:t>Som</a:t>
            </a:r>
            <a:r>
              <a:rPr lang="en-US" sz="1300" u="none" strike="noStrike" dirty="0"/>
              <a:t>, “Cyberbullying Detection using Recursive </a:t>
            </a:r>
            <a:r>
              <a:rPr lang="en-US" sz="1300" u="none" strike="noStrike" dirty="0" err="1"/>
              <a:t>Neral</a:t>
            </a:r>
            <a:r>
              <a:rPr lang="en-US" sz="1300" u="none" strike="noStrike" dirty="0"/>
              <a:t> Network through offline Repository,” in Proc. of the 7</a:t>
            </a:r>
            <a:r>
              <a:rPr lang="en-US" sz="1300" u="none" strike="noStrike" baseline="30000" dirty="0"/>
              <a:t>th</a:t>
            </a:r>
            <a:r>
              <a:rPr lang="en-US" sz="1300" u="none" strike="noStrike" dirty="0"/>
              <a:t> International Conference on Reliability, Infocom Technologies and Optimization (Trends and Future Directions) (ICRITO), Noida, India, pp. 748-754, 2018.</a:t>
            </a:r>
            <a:endParaRPr sz="1300" dirty="0"/>
          </a:p>
          <a:p>
            <a:pPr marL="114300" lvl="0" indent="0" algn="just" rtl="0">
              <a:lnSpc>
                <a:spcPct val="90000"/>
              </a:lnSpc>
              <a:spcBef>
                <a:spcPts val="1400"/>
              </a:spcBef>
              <a:spcAft>
                <a:spcPts val="0"/>
              </a:spcAft>
              <a:buSzPct val="100000"/>
              <a:buNone/>
            </a:pPr>
            <a:endParaRPr sz="1400" dirty="0">
              <a:latin typeface="Calibri" panose="020F0502020204030204"/>
              <a:ea typeface="Calibri" panose="020F0502020204030204"/>
              <a:cs typeface="Calibri" panose="020F0502020204030204"/>
              <a:sym typeface="Calibri" panose="020F0502020204030204"/>
            </a:endParaRPr>
          </a:p>
          <a:p>
            <a:pPr marL="0" lvl="0" indent="0" algn="just" rtl="0">
              <a:lnSpc>
                <a:spcPct val="100000"/>
              </a:lnSpc>
              <a:spcBef>
                <a:spcPts val="200"/>
              </a:spcBef>
              <a:spcAft>
                <a:spcPts val="0"/>
              </a:spcAft>
              <a:buClr>
                <a:schemeClr val="dk1"/>
              </a:buClr>
              <a:buSzPct val="269000"/>
              <a:buNone/>
            </a:pPr>
            <a:endParaRPr sz="1400" dirty="0"/>
          </a:p>
        </p:txBody>
      </p:sp>
      <p:sp>
        <p:nvSpPr>
          <p:cNvPr id="398" name="Google Shape;398;p38"/>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p>
        </p:txBody>
      </p:sp>
      <p:sp>
        <p:nvSpPr>
          <p:cNvPr id="399" name="Google Shape;399;p38"/>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400"/>
              <a:buFont typeface="Calibri" panose="020F0502020204030204"/>
              <a:buNone/>
            </a:pPr>
          </a:p>
        </p:txBody>
      </p:sp>
      <p:sp>
        <p:nvSpPr>
          <p:cNvPr id="400" name="Google Shape;400;p38"/>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pic>
        <p:nvPicPr>
          <p:cNvPr id="401" name="Google Shape;401;p38"/>
          <p:cNvPicPr preferRelativeResize="0"/>
          <p:nvPr/>
        </p:nvPicPr>
        <p:blipFill rotWithShape="1">
          <a:blip r:embed="rId1"/>
          <a:srcRect/>
          <a:stretch>
            <a:fillRect/>
          </a:stretch>
        </p:blipFill>
        <p:spPr>
          <a:xfrm>
            <a:off x="228600" y="553353"/>
            <a:ext cx="2237740" cy="75501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8"/>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dirty="0"/>
              <a:t>References    </a:t>
            </a:r>
            <a:endParaRPr dirty="0"/>
          </a:p>
        </p:txBody>
      </p:sp>
      <p:sp>
        <p:nvSpPr>
          <p:cNvPr id="397" name="Google Shape;397;p38"/>
          <p:cNvSpPr txBox="1">
            <a:spLocks noGrp="1"/>
          </p:cNvSpPr>
          <p:nvPr>
            <p:ph type="body" idx="1"/>
          </p:nvPr>
        </p:nvSpPr>
        <p:spPr>
          <a:xfrm>
            <a:off x="822959" y="1845734"/>
            <a:ext cx="7543801" cy="4023360"/>
          </a:xfrm>
          <a:prstGeom prst="rect">
            <a:avLst/>
          </a:prstGeom>
          <a:noFill/>
          <a:ln>
            <a:noFill/>
          </a:ln>
        </p:spPr>
        <p:txBody>
          <a:bodyPr spcFirstLastPara="1" wrap="square" lIns="91425" tIns="45700" rIns="91425" bIns="45700" anchor="t" anchorCtr="0">
            <a:normAutofit/>
          </a:bodyPr>
          <a:lstStyle/>
          <a:p>
            <a:pPr marL="228600" lvl="0" indent="-228600" algn="just" fontAlgn="base">
              <a:lnSpc>
                <a:spcPct val="115000"/>
              </a:lnSpc>
              <a:buClr>
                <a:srgbClr val="000000"/>
              </a:buClr>
              <a:buSzPts val="1200"/>
              <a:buFont typeface="+mj-lt"/>
              <a:buAutoNum type="arabicPeriod" startAt="6"/>
            </a:pP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Samghabadi</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a:t>
            </a: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Niloofar</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Safi, et al. ”Detecting nastiness in social media.” Proceedings of the First Workshop on Abusive Language Online. 2017.</a:t>
            </a:r>
            <a:endParaRPr lang="en-IN"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p>
            <a:pPr marL="228600" lvl="0" indent="-228600" algn="just" fontAlgn="base">
              <a:lnSpc>
                <a:spcPct val="115000"/>
              </a:lnSpc>
              <a:buClr>
                <a:srgbClr val="000000"/>
              </a:buClr>
              <a:buSzPts val="1200"/>
              <a:buFont typeface="+mj-lt"/>
              <a:buAutoNum type="arabicPeriod" startAt="6"/>
            </a:pP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R. R. Dalvi, S. </a:t>
            </a: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Baliram</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Chavan and A. </a:t>
            </a: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Halbe</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Detecting A Twitter Cyberbullying Using Machine Learning, ICICCS, pp. 297-301, </a:t>
            </a: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doi</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10.1109/ICICCS48265.2020.9120893. (2020)</a:t>
            </a:r>
            <a:endParaRPr lang="en-IN"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p>
            <a:pPr marL="228600" lvl="0" indent="-228600" algn="just" fontAlgn="base">
              <a:lnSpc>
                <a:spcPct val="115000"/>
              </a:lnSpc>
              <a:buClr>
                <a:srgbClr val="000000"/>
              </a:buClr>
              <a:buSzPts val="1200"/>
              <a:buFont typeface="+mj-lt"/>
              <a:buAutoNum type="arabicPeriod" startAt="6"/>
            </a:pP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N. Silva, D. L. Hall, C. Rich, </a:t>
            </a: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BullyBlocker</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toward an interdisciplinary approach to identify cyberbullying. Social Network Analysis and Mining. 8 (2018), doi:10.1007/s13278-018-0496-z</a:t>
            </a:r>
            <a:endParaRPr lang="en-IN"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p>
            <a:pPr marL="228600" lvl="0" indent="-228600" algn="just" fontAlgn="base">
              <a:lnSpc>
                <a:spcPct val="115000"/>
              </a:lnSpc>
              <a:buClr>
                <a:srgbClr val="000000"/>
              </a:buClr>
              <a:buSzPts val="1200"/>
              <a:buFont typeface="+mj-lt"/>
              <a:buAutoNum type="arabicPeriod" startAt="6"/>
            </a:pP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Burnap</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P. and M.L. Williams, Us and them: identifying cyber hate on Twitter across multiple protected characteristics. EPJ Data Science, 2016. 5(1): p. 11.</a:t>
            </a:r>
            <a:endParaRPr lang="en-IN"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p>
            <a:pPr marL="228600" lvl="0" indent="-228600" algn="just" fontAlgn="base">
              <a:lnSpc>
                <a:spcPct val="115000"/>
              </a:lnSpc>
              <a:buClr>
                <a:srgbClr val="000000"/>
              </a:buClr>
              <a:buSzPts val="1200"/>
              <a:buFont typeface="+mj-lt"/>
              <a:buAutoNum type="arabicPeriod" startAt="6"/>
            </a:pP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a:t>
            </a: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Gitari</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N.D., et al., A lexicon-based approach for hate speech detection. International Journal of Multimedia and Ubiquitous Engineering, 2015. 10(4): p. 215-230.</a:t>
            </a:r>
            <a:endPar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p>
            <a:pPr marL="228600" lvl="0" indent="-228600" algn="just" fontAlgn="base">
              <a:lnSpc>
                <a:spcPct val="115000"/>
              </a:lnSpc>
              <a:buClr>
                <a:srgbClr val="000000"/>
              </a:buClr>
              <a:buSzPts val="1200"/>
              <a:buFont typeface="+mj-lt"/>
              <a:buAutoNum type="arabicPeriod" startAt="6"/>
            </a:pP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a:t>
            </a: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Tulkens</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S., et al., A dictionary-based approach to racism detection in </a:t>
            </a: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dutch</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social media. </a:t>
            </a: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arXiv</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preprint arXiv:1608.08738, 2016.</a:t>
            </a:r>
            <a:endParaRPr lang="en-IN"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p>
            <a:pPr marL="0" lvl="0" indent="0" algn="just" rtl="0">
              <a:lnSpc>
                <a:spcPct val="115000"/>
              </a:lnSpc>
              <a:spcBef>
                <a:spcPts val="1200"/>
              </a:spcBef>
              <a:spcAft>
                <a:spcPts val="0"/>
              </a:spcAft>
              <a:buClr>
                <a:srgbClr val="000000"/>
              </a:buClr>
              <a:buSzPct val="94000"/>
              <a:buNone/>
            </a:pPr>
            <a:endParaRPr sz="1200" dirty="0"/>
          </a:p>
        </p:txBody>
      </p:sp>
      <p:sp>
        <p:nvSpPr>
          <p:cNvPr id="398" name="Google Shape;398;p38"/>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p>
        </p:txBody>
      </p:sp>
      <p:sp>
        <p:nvSpPr>
          <p:cNvPr id="399" name="Google Shape;399;p38"/>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400"/>
              <a:buFont typeface="Calibri" panose="020F0502020204030204"/>
              <a:buNone/>
            </a:pPr>
          </a:p>
        </p:txBody>
      </p:sp>
      <p:sp>
        <p:nvSpPr>
          <p:cNvPr id="400" name="Google Shape;400;p38"/>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pic>
        <p:nvPicPr>
          <p:cNvPr id="401" name="Google Shape;401;p38"/>
          <p:cNvPicPr preferRelativeResize="0"/>
          <p:nvPr/>
        </p:nvPicPr>
        <p:blipFill rotWithShape="1">
          <a:blip r:embed="rId1"/>
          <a:srcRect/>
          <a:stretch>
            <a:fillRect/>
          </a:stretch>
        </p:blipFill>
        <p:spPr>
          <a:xfrm>
            <a:off x="228600" y="553353"/>
            <a:ext cx="2237740" cy="75501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8"/>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dirty="0"/>
              <a:t>References    </a:t>
            </a:r>
            <a:endParaRPr dirty="0"/>
          </a:p>
        </p:txBody>
      </p:sp>
      <p:sp>
        <p:nvSpPr>
          <p:cNvPr id="397" name="Google Shape;397;p38"/>
          <p:cNvSpPr txBox="1">
            <a:spLocks noGrp="1"/>
          </p:cNvSpPr>
          <p:nvPr>
            <p:ph type="body" idx="1"/>
          </p:nvPr>
        </p:nvSpPr>
        <p:spPr>
          <a:xfrm>
            <a:off x="822959" y="1845734"/>
            <a:ext cx="7543801" cy="4023360"/>
          </a:xfrm>
          <a:prstGeom prst="rect">
            <a:avLst/>
          </a:prstGeom>
          <a:noFill/>
          <a:ln>
            <a:noFill/>
          </a:ln>
        </p:spPr>
        <p:txBody>
          <a:bodyPr spcFirstLastPara="1" wrap="square" lIns="91425" tIns="45700" rIns="91425" bIns="45700" anchor="t" anchorCtr="0">
            <a:normAutofit/>
          </a:bodyPr>
          <a:lstStyle/>
          <a:p>
            <a:pPr marL="228600" lvl="0" indent="-228600" algn="just" fontAlgn="base">
              <a:lnSpc>
                <a:spcPct val="115000"/>
              </a:lnSpc>
              <a:buClr>
                <a:srgbClr val="000000"/>
              </a:buClr>
              <a:buSzPts val="1200"/>
              <a:buFont typeface="+mj-lt"/>
              <a:buAutoNum type="arabicPeriod" startAt="12"/>
            </a:pP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Jain, A., </a:t>
            </a: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Gahlot</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A. K., Dwivedi, R., Kumar, A., &amp; Sharma, S. K. (2018). Fat Tree </a:t>
            </a: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NoC</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Design and Synthesis. In Intelligent Communication, Control and Devices (pp. 1749-1756). Springer, Singapore.</a:t>
            </a:r>
            <a:endParaRPr lang="en-IN"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p>
            <a:pPr marL="228600" lvl="0" indent="-228600" algn="just" fontAlgn="base">
              <a:lnSpc>
                <a:spcPct val="115000"/>
              </a:lnSpc>
              <a:buClr>
                <a:srgbClr val="000000"/>
              </a:buClr>
              <a:buSzPts val="1200"/>
              <a:buFont typeface="+mj-lt"/>
              <a:buAutoNum type="arabicPeriod" startAt="12"/>
            </a:pP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Kumar, Sandeep, E. G. Rajan, and Shilpa Rani. “A Study on Vehicle Detection through Aerial Images: Various Challenges, Issues and Applications.” In 2021 International Conference on Computing, Communication, and Intelligent Systems (ICCCIS), pp. 504-509. IEEE, 2021</a:t>
            </a:r>
            <a:endParaRPr lang="en-IN"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p>
            <a:pPr marL="228600" lvl="0" indent="-228600" algn="just" fontAlgn="base">
              <a:lnSpc>
                <a:spcPct val="115000"/>
              </a:lnSpc>
              <a:buClr>
                <a:srgbClr val="000000"/>
              </a:buClr>
              <a:buSzPts val="1200"/>
              <a:buFont typeface="+mj-lt"/>
              <a:buAutoNum type="arabicPeriod" startAt="12"/>
            </a:pP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Dinakar</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K., R. </a:t>
            </a: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Reichart</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and H. Lieberman. Modeling the detection of textual cyberbullying. In fifth international AAAI conference on weblogs and social media. 2011.</a:t>
            </a:r>
            <a:endParaRPr lang="en-IN"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p>
            <a:pPr marL="228600" lvl="0" indent="-228600" algn="just" fontAlgn="base">
              <a:lnSpc>
                <a:spcPct val="115000"/>
              </a:lnSpc>
              <a:buClr>
                <a:srgbClr val="000000"/>
              </a:buClr>
              <a:buSzPts val="1200"/>
              <a:buFont typeface="+mj-lt"/>
              <a:buAutoNum type="arabicPeriod" startAt="12"/>
            </a:pP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Liu, S. and T. </a:t>
            </a: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Forss</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Combining N-gram based Similarity Analysis with Sentiment Analysis in Web Content Classification. in KDIR. 2014.</a:t>
            </a:r>
            <a:endParaRPr lang="en-IN"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p:txBody>
      </p:sp>
      <p:sp>
        <p:nvSpPr>
          <p:cNvPr id="398" name="Google Shape;398;p38"/>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p>
        </p:txBody>
      </p:sp>
      <p:sp>
        <p:nvSpPr>
          <p:cNvPr id="399" name="Google Shape;399;p38"/>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400"/>
              <a:buFont typeface="Calibri" panose="020F0502020204030204"/>
              <a:buNone/>
            </a:pPr>
          </a:p>
        </p:txBody>
      </p:sp>
      <p:sp>
        <p:nvSpPr>
          <p:cNvPr id="400" name="Google Shape;400;p38"/>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pic>
        <p:nvPicPr>
          <p:cNvPr id="401" name="Google Shape;401;p38"/>
          <p:cNvPicPr preferRelativeResize="0"/>
          <p:nvPr/>
        </p:nvPicPr>
        <p:blipFill rotWithShape="1">
          <a:blip r:embed="rId1"/>
          <a:srcRect/>
          <a:stretch>
            <a:fillRect/>
          </a:stretch>
        </p:blipFill>
        <p:spPr>
          <a:xfrm>
            <a:off x="228600" y="553353"/>
            <a:ext cx="2237740" cy="75501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1"/>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sp>
        <p:nvSpPr>
          <p:cNvPr id="407" name="Google Shape;407;p31"/>
          <p:cNvSpPr txBox="1">
            <a:spLocks noGrp="1"/>
          </p:cNvSpPr>
          <p:nvPr>
            <p:ph type="ctrTitle" idx="4294967295"/>
          </p:nvPr>
        </p:nvSpPr>
        <p:spPr>
          <a:xfrm>
            <a:off x="0" y="2130425"/>
            <a:ext cx="7772400" cy="1470025"/>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4400"/>
              <a:buFont typeface="Calibri" panose="020F0502020204030204"/>
              <a:buNone/>
            </a:pPr>
            <a:r>
              <a:rPr lang="en-US" sz="4400" b="0" i="0" u="none" strike="noStrike" cap="none">
                <a:solidFill>
                  <a:schemeClr val="dk1"/>
                </a:solidFill>
                <a:latin typeface="Calibri" panose="020F0502020204030204"/>
                <a:ea typeface="Calibri" panose="020F0502020204030204"/>
                <a:cs typeface="Calibri" panose="020F0502020204030204"/>
                <a:sym typeface="Calibri" panose="020F0502020204030204"/>
              </a:rPr>
              <a:t>       Thank You</a:t>
            </a:r>
            <a:endParaRPr sz="4800" b="0" i="0" u="none" strike="noStrike" cap="none">
              <a:solidFill>
                <a:srgbClr val="3F3F3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 Introduction  </a:t>
            </a:r>
            <a:endParaRPr lang="en-US"/>
          </a:p>
        </p:txBody>
      </p:sp>
      <p:sp>
        <p:nvSpPr>
          <p:cNvPr id="135" name="Google Shape;135;p19"/>
          <p:cNvSpPr txBox="1">
            <a:spLocks noGrp="1"/>
          </p:cNvSpPr>
          <p:nvPr>
            <p:ph type="body" idx="1"/>
          </p:nvPr>
        </p:nvSpPr>
        <p:spPr>
          <a:xfrm>
            <a:off x="367747" y="1845734"/>
            <a:ext cx="7999013" cy="4023360"/>
          </a:xfrm>
          <a:prstGeom prst="rect">
            <a:avLst/>
          </a:prstGeom>
          <a:noFill/>
          <a:ln>
            <a:noFill/>
          </a:ln>
        </p:spPr>
        <p:txBody>
          <a:bodyPr spcFirstLastPara="1" wrap="square" lIns="91425" tIns="45700" rIns="91425" bIns="45700" anchor="t" anchorCtr="0">
            <a:normAutofit/>
          </a:bodyPr>
          <a:lstStyle/>
          <a:p>
            <a:pPr marL="457200" lvl="0" indent="-368300" algn="just" rtl="0">
              <a:lnSpc>
                <a:spcPct val="90000"/>
              </a:lnSpc>
              <a:spcBef>
                <a:spcPts val="640"/>
              </a:spcBef>
              <a:spcAft>
                <a:spcPts val="0"/>
              </a:spcAft>
              <a:buClr>
                <a:schemeClr val="dk1"/>
              </a:buClr>
              <a:buSzPts val="2200"/>
              <a:buFont typeface="Calibri" panose="020F0502020204030204"/>
              <a:buChar char="●"/>
            </a:pPr>
            <a:r>
              <a:rPr lang="en-US" sz="2200" dirty="0">
                <a:solidFill>
                  <a:schemeClr val="dk1"/>
                </a:solidFill>
                <a:latin typeface="Calibri" panose="020F0502020204030204"/>
                <a:ea typeface="Calibri" panose="020F0502020204030204"/>
                <a:cs typeface="Calibri" panose="020F0502020204030204"/>
                <a:sym typeface="Calibri" panose="020F0502020204030204"/>
              </a:rPr>
              <a:t>Social media applications such as Instagram, twitter, </a:t>
            </a:r>
            <a:r>
              <a:rPr lang="en-US" sz="2200" dirty="0" err="1">
                <a:solidFill>
                  <a:schemeClr val="dk1"/>
                </a:solidFill>
                <a:latin typeface="Calibri" panose="020F0502020204030204"/>
                <a:ea typeface="Calibri" panose="020F0502020204030204"/>
                <a:cs typeface="Calibri" panose="020F0502020204030204"/>
                <a:sym typeface="Calibri" panose="020F0502020204030204"/>
              </a:rPr>
              <a:t>facebook</a:t>
            </a:r>
            <a:r>
              <a:rPr lang="en-US" sz="2200" dirty="0">
                <a:solidFill>
                  <a:schemeClr val="dk1"/>
                </a:solidFill>
                <a:latin typeface="Calibri" panose="020F0502020204030204"/>
                <a:ea typeface="Calibri" panose="020F0502020204030204"/>
                <a:cs typeface="Calibri" panose="020F0502020204030204"/>
                <a:sym typeface="Calibri" panose="020F0502020204030204"/>
              </a:rPr>
              <a:t>, </a:t>
            </a:r>
            <a:r>
              <a:rPr lang="en-US" sz="2200" dirty="0" err="1">
                <a:solidFill>
                  <a:schemeClr val="dk1"/>
                </a:solidFill>
                <a:latin typeface="Calibri" panose="020F0502020204030204"/>
                <a:ea typeface="Calibri" panose="020F0502020204030204"/>
                <a:cs typeface="Calibri" panose="020F0502020204030204"/>
                <a:sym typeface="Calibri" panose="020F0502020204030204"/>
              </a:rPr>
              <a:t>whatsapp</a:t>
            </a:r>
            <a:r>
              <a:rPr lang="en-US" sz="2200" dirty="0">
                <a:solidFill>
                  <a:schemeClr val="dk1"/>
                </a:solidFill>
                <a:latin typeface="Calibri" panose="020F0502020204030204"/>
                <a:ea typeface="Calibri" panose="020F0502020204030204"/>
                <a:cs typeface="Calibri" panose="020F0502020204030204"/>
                <a:sym typeface="Calibri" panose="020F0502020204030204"/>
              </a:rPr>
              <a:t> </a:t>
            </a:r>
            <a:r>
              <a:rPr lang="en-US" sz="2200" dirty="0" err="1">
                <a:solidFill>
                  <a:schemeClr val="dk1"/>
                </a:solidFill>
                <a:latin typeface="Calibri" panose="020F0502020204030204"/>
                <a:ea typeface="Calibri" panose="020F0502020204030204"/>
                <a:cs typeface="Calibri" panose="020F0502020204030204"/>
                <a:sym typeface="Calibri" panose="020F0502020204030204"/>
              </a:rPr>
              <a:t>etc</a:t>
            </a:r>
            <a:r>
              <a:rPr lang="en-US" sz="2200" dirty="0">
                <a:solidFill>
                  <a:schemeClr val="dk1"/>
                </a:solidFill>
                <a:latin typeface="Calibri" panose="020F0502020204030204"/>
                <a:ea typeface="Calibri" panose="020F0502020204030204"/>
                <a:cs typeface="Calibri" panose="020F0502020204030204"/>
                <a:sym typeface="Calibri" panose="020F0502020204030204"/>
              </a:rPr>
              <a:t> have become most used and preferred platforms for interaction between people across the globe. These platforms enable people to communicate in different ways, it also leads to vicious ways.</a:t>
            </a:r>
            <a:endParaRPr dirty="0">
              <a:solidFill>
                <a:schemeClr val="dk1"/>
              </a:solidFill>
            </a:endParaRPr>
          </a:p>
          <a:p>
            <a:pPr marL="457200" lvl="0" indent="0" algn="just" rtl="0">
              <a:lnSpc>
                <a:spcPct val="90000"/>
              </a:lnSpc>
              <a:spcBef>
                <a:spcPts val="640"/>
              </a:spcBef>
              <a:spcAft>
                <a:spcPts val="0"/>
              </a:spcAft>
              <a:buNone/>
            </a:pPr>
            <a:endParaRPr dirty="0">
              <a:solidFill>
                <a:schemeClr val="dk1"/>
              </a:solidFill>
            </a:endParaRPr>
          </a:p>
          <a:p>
            <a:pPr indent="-368300" algn="just">
              <a:spcBef>
                <a:spcPts val="840"/>
              </a:spcBef>
              <a:buClr>
                <a:schemeClr val="dk1"/>
              </a:buClr>
              <a:buSzPts val="2200"/>
              <a:buFont typeface="Calibri" panose="020F0502020204030204"/>
              <a:buChar char="●"/>
            </a:pPr>
            <a:r>
              <a:rPr lang="en-US" sz="2200" dirty="0">
                <a:solidFill>
                  <a:schemeClr val="dk1"/>
                </a:solidFill>
                <a:latin typeface="Calibri" panose="020F0502020204030204"/>
                <a:ea typeface="Calibri" panose="020F0502020204030204"/>
                <a:cs typeface="Calibri" panose="020F0502020204030204"/>
                <a:sym typeface="Calibri" panose="020F0502020204030204"/>
              </a:rPr>
              <a:t>Our proposed work provides a way in detecting cyberbullying using algorithms such as logistic regression, SVM, Decision tree classifier, </a:t>
            </a:r>
            <a:r>
              <a:rPr lang="en-US" sz="2200" dirty="0" err="1">
                <a:solidFill>
                  <a:schemeClr val="dk1"/>
                </a:solidFill>
                <a:latin typeface="Calibri" panose="020F0502020204030204"/>
                <a:ea typeface="Calibri" panose="020F0502020204030204"/>
                <a:cs typeface="Calibri" panose="020F0502020204030204"/>
                <a:sym typeface="Calibri" panose="020F0502020204030204"/>
              </a:rPr>
              <a:t>ada</a:t>
            </a:r>
            <a:r>
              <a:rPr lang="en-US" sz="2200" dirty="0">
                <a:solidFill>
                  <a:schemeClr val="dk1"/>
                </a:solidFill>
                <a:latin typeface="Calibri" panose="020F0502020204030204"/>
                <a:ea typeface="Calibri" panose="020F0502020204030204"/>
                <a:cs typeface="Calibri" panose="020F0502020204030204"/>
                <a:sym typeface="Calibri" panose="020F0502020204030204"/>
              </a:rPr>
              <a:t> boost classifier, </a:t>
            </a:r>
            <a:r>
              <a:rPr lang="en-US" sz="2200" dirty="0" err="1">
                <a:solidFill>
                  <a:schemeClr val="dk1"/>
                </a:solidFill>
                <a:latin typeface="Calibri" panose="020F0502020204030204"/>
                <a:ea typeface="Calibri" panose="020F0502020204030204"/>
                <a:cs typeface="Calibri" panose="020F0502020204030204"/>
                <a:sym typeface="Calibri" panose="020F0502020204030204"/>
              </a:rPr>
              <a:t>GaussianNB</a:t>
            </a:r>
            <a:r>
              <a:rPr lang="en-US" sz="2200" dirty="0">
                <a:solidFill>
                  <a:schemeClr val="dk1"/>
                </a:solidFill>
                <a:latin typeface="Calibri" panose="020F0502020204030204"/>
                <a:ea typeface="Calibri" panose="020F0502020204030204"/>
                <a:cs typeface="Calibri" panose="020F0502020204030204"/>
                <a:sym typeface="Calibri" panose="020F0502020204030204"/>
              </a:rPr>
              <a:t>, random forest and MLP classifier </a:t>
            </a:r>
            <a:r>
              <a:rPr lang="en-US" sz="2200" dirty="0" err="1">
                <a:solidFill>
                  <a:schemeClr val="dk1"/>
                </a:solidFill>
                <a:latin typeface="Calibri" panose="020F0502020204030204"/>
                <a:ea typeface="Calibri" panose="020F0502020204030204"/>
                <a:cs typeface="Calibri" panose="020F0502020204030204"/>
                <a:sym typeface="Calibri" panose="020F0502020204030204"/>
              </a:rPr>
              <a:t>etc</a:t>
            </a:r>
            <a:r>
              <a:rPr lang="en-US" sz="2200" dirty="0">
                <a:solidFill>
                  <a:schemeClr val="dk1"/>
                </a:solidFill>
                <a:latin typeface="Calibri" panose="020F0502020204030204"/>
                <a:ea typeface="Calibri" panose="020F0502020204030204"/>
                <a:cs typeface="Calibri" panose="020F0502020204030204"/>
                <a:sym typeface="Calibri" panose="020F0502020204030204"/>
              </a:rPr>
              <a:t> and evaluate the best possible way in detection. </a:t>
            </a:r>
            <a:endParaRPr dirty="0">
              <a:solidFill>
                <a:schemeClr val="dk1"/>
              </a:solidFill>
            </a:endParaRPr>
          </a:p>
          <a:p>
            <a:pPr marL="0" lvl="0" indent="0" algn="just" rtl="0">
              <a:lnSpc>
                <a:spcPct val="90000"/>
              </a:lnSpc>
              <a:spcBef>
                <a:spcPts val="840"/>
              </a:spcBef>
              <a:spcAft>
                <a:spcPts val="200"/>
              </a:spcAft>
              <a:buNone/>
            </a:pPr>
            <a:endParaRPr sz="2400" dirty="0">
              <a:solidFill>
                <a:schemeClr val="dk1"/>
              </a:solidFill>
            </a:endParaRPr>
          </a:p>
        </p:txBody>
      </p:sp>
      <p:sp>
        <p:nvSpPr>
          <p:cNvPr id="136" name="Google Shape;136;p19"/>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p>
        </p:txBody>
      </p:sp>
      <p:sp>
        <p:nvSpPr>
          <p:cNvPr id="137" name="Google Shape;137;p19"/>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400"/>
              <a:buFont typeface="Calibri" panose="020F0502020204030204"/>
              <a:buNone/>
            </a:pPr>
          </a:p>
        </p:txBody>
      </p:sp>
      <p:sp>
        <p:nvSpPr>
          <p:cNvPr id="138" name="Google Shape;138;p19"/>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pic>
        <p:nvPicPr>
          <p:cNvPr id="139" name="Google Shape;139;p19"/>
          <p:cNvPicPr preferRelativeResize="0"/>
          <p:nvPr/>
        </p:nvPicPr>
        <p:blipFill rotWithShape="1">
          <a:blip r:embed="rId1"/>
          <a:srcRect/>
          <a:stretch>
            <a:fillRect/>
          </a:stretch>
        </p:blipFill>
        <p:spPr>
          <a:xfrm>
            <a:off x="228600" y="553353"/>
            <a:ext cx="2237740" cy="75501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 Motivation  </a:t>
            </a:r>
            <a:endParaRPr lang="en-US"/>
          </a:p>
        </p:txBody>
      </p:sp>
      <p:sp>
        <p:nvSpPr>
          <p:cNvPr id="145" name="Google Shape;145;p5"/>
          <p:cNvSpPr txBox="1">
            <a:spLocks noGrp="1"/>
          </p:cNvSpPr>
          <p:nvPr>
            <p:ph type="body" idx="1"/>
          </p:nvPr>
        </p:nvSpPr>
        <p:spPr>
          <a:xfrm>
            <a:off x="367747" y="1845734"/>
            <a:ext cx="7999013" cy="4023360"/>
          </a:xfrm>
          <a:prstGeom prst="rect">
            <a:avLst/>
          </a:prstGeom>
          <a:noFill/>
          <a:ln>
            <a:noFill/>
          </a:ln>
        </p:spPr>
        <p:txBody>
          <a:bodyPr spcFirstLastPara="1" wrap="square" lIns="91425" tIns="45700" rIns="91425" bIns="45700" anchor="t" anchorCtr="0">
            <a:normAutofit/>
          </a:bodyPr>
          <a:lstStyle/>
          <a:p>
            <a:pPr marL="457200" lvl="0" indent="0" algn="just" rtl="0">
              <a:lnSpc>
                <a:spcPct val="90000"/>
              </a:lnSpc>
              <a:spcBef>
                <a:spcPts val="840"/>
              </a:spcBef>
              <a:spcAft>
                <a:spcPts val="0"/>
              </a:spcAft>
              <a:buNone/>
            </a:pPr>
            <a:endParaRPr sz="2200" dirty="0">
              <a:solidFill>
                <a:schemeClr val="dk1"/>
              </a:solidFill>
            </a:endParaRPr>
          </a:p>
          <a:p>
            <a:pPr marL="457200" lvl="0" indent="-368300" algn="just" rtl="0">
              <a:lnSpc>
                <a:spcPct val="90000"/>
              </a:lnSpc>
              <a:spcBef>
                <a:spcPts val="840"/>
              </a:spcBef>
              <a:spcAft>
                <a:spcPts val="0"/>
              </a:spcAft>
              <a:buClr>
                <a:schemeClr val="dk1"/>
              </a:buClr>
              <a:buSzPts val="2200"/>
              <a:buChar char="●"/>
            </a:pPr>
            <a:r>
              <a:rPr lang="en-US" sz="2200" dirty="0">
                <a:solidFill>
                  <a:schemeClr val="dk1"/>
                </a:solidFill>
              </a:rPr>
              <a:t>Our aim is to identify and detect cyberbullying on social media platform. Where we try to find the best way possible of detect bullying in comments, texts by using different Machine learning algorithms.</a:t>
            </a:r>
            <a:endParaRPr sz="2200" dirty="0">
              <a:solidFill>
                <a:schemeClr val="dk1"/>
              </a:solidFill>
            </a:endParaRPr>
          </a:p>
          <a:p>
            <a:pPr marL="457200" lvl="0" indent="0" algn="just" rtl="0">
              <a:lnSpc>
                <a:spcPct val="90000"/>
              </a:lnSpc>
              <a:spcBef>
                <a:spcPts val="840"/>
              </a:spcBef>
              <a:spcAft>
                <a:spcPts val="0"/>
              </a:spcAft>
              <a:buNone/>
            </a:pPr>
            <a:endParaRPr sz="2200" dirty="0">
              <a:solidFill>
                <a:schemeClr val="dk1"/>
              </a:solidFill>
            </a:endParaRPr>
          </a:p>
          <a:p>
            <a:pPr marL="457200" lvl="0" indent="-368300" algn="just" rtl="0">
              <a:lnSpc>
                <a:spcPct val="90000"/>
              </a:lnSpc>
              <a:spcBef>
                <a:spcPts val="840"/>
              </a:spcBef>
              <a:spcAft>
                <a:spcPts val="0"/>
              </a:spcAft>
              <a:buClr>
                <a:schemeClr val="dk1"/>
              </a:buClr>
              <a:buSzPts val="2200"/>
              <a:buChar char="●"/>
            </a:pPr>
            <a:r>
              <a:rPr lang="en-US" sz="2200" dirty="0">
                <a:solidFill>
                  <a:schemeClr val="dk1"/>
                </a:solidFill>
              </a:rPr>
              <a:t>The existing papers focused on classifying social media </a:t>
            </a:r>
            <a:r>
              <a:rPr lang="en-US" sz="2200" dirty="0" err="1">
                <a:solidFill>
                  <a:schemeClr val="dk1"/>
                </a:solidFill>
              </a:rPr>
              <a:t>ie</a:t>
            </a:r>
            <a:r>
              <a:rPr lang="en-US" sz="2200" dirty="0">
                <a:solidFill>
                  <a:schemeClr val="dk1"/>
                </a:solidFill>
              </a:rPr>
              <a:t> twitter with limited machine learning algorithms. In this paper we are going to do research on evaluating different algorithms.</a:t>
            </a:r>
            <a:endParaRPr sz="2200" dirty="0">
              <a:solidFill>
                <a:schemeClr val="dk1"/>
              </a:solidFill>
            </a:endParaRPr>
          </a:p>
        </p:txBody>
      </p:sp>
      <p:sp>
        <p:nvSpPr>
          <p:cNvPr id="146" name="Google Shape;146;p5"/>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p>
        </p:txBody>
      </p:sp>
      <p:sp>
        <p:nvSpPr>
          <p:cNvPr id="147" name="Google Shape;147;p5"/>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400"/>
              <a:buFont typeface="Calibri" panose="020F0502020204030204"/>
              <a:buNone/>
            </a:pPr>
          </a:p>
        </p:txBody>
      </p:sp>
      <p:sp>
        <p:nvSpPr>
          <p:cNvPr id="148" name="Google Shape;148;p5"/>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pic>
        <p:nvPicPr>
          <p:cNvPr id="149" name="Google Shape;149;p5"/>
          <p:cNvPicPr preferRelativeResize="0"/>
          <p:nvPr/>
        </p:nvPicPr>
        <p:blipFill rotWithShape="1">
          <a:blip r:embed="rId1"/>
          <a:srcRect/>
          <a:stretch>
            <a:fillRect/>
          </a:stretch>
        </p:blipFill>
        <p:spPr>
          <a:xfrm>
            <a:off x="228600" y="553353"/>
            <a:ext cx="2237740" cy="7550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dirty="0"/>
              <a:t>               Literature Review</a:t>
            </a:r>
            <a:endParaRPr dirty="0"/>
          </a:p>
        </p:txBody>
      </p:sp>
      <p:sp>
        <p:nvSpPr>
          <p:cNvPr id="155" name="Google Shape;155;p26"/>
          <p:cNvSpPr txBox="1">
            <a:spLocks noGrp="1"/>
          </p:cNvSpPr>
          <p:nvPr>
            <p:ph type="body" idx="1"/>
          </p:nvPr>
        </p:nvSpPr>
        <p:spPr>
          <a:xfrm>
            <a:off x="822959" y="1845734"/>
            <a:ext cx="7543801" cy="402336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None/>
            </a:pPr>
            <a:r>
              <a:rPr lang="en-US"/>
              <a:t>  </a:t>
            </a:r>
            <a:endParaRPr lang="en-US"/>
          </a:p>
          <a:p>
            <a:pPr marL="342900" lvl="0" indent="-139700" algn="l" rtl="0">
              <a:lnSpc>
                <a:spcPct val="100000"/>
              </a:lnSpc>
              <a:spcBef>
                <a:spcPts val="640"/>
              </a:spcBef>
              <a:spcAft>
                <a:spcPts val="0"/>
              </a:spcAft>
              <a:buClr>
                <a:schemeClr val="dk1"/>
              </a:buClr>
              <a:buSzPts val="3200"/>
              <a:buNone/>
            </a:pPr>
          </a:p>
          <a:p>
            <a:pPr marL="342900" lvl="0" indent="-139700" algn="l" rtl="0">
              <a:lnSpc>
                <a:spcPct val="100000"/>
              </a:lnSpc>
              <a:spcBef>
                <a:spcPts val="640"/>
              </a:spcBef>
              <a:spcAft>
                <a:spcPts val="0"/>
              </a:spcAft>
              <a:buClr>
                <a:schemeClr val="dk1"/>
              </a:buClr>
              <a:buSzPts val="3200"/>
              <a:buNone/>
            </a:pPr>
          </a:p>
        </p:txBody>
      </p:sp>
      <p:sp>
        <p:nvSpPr>
          <p:cNvPr id="156" name="Google Shape;156;p26"/>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FFFF"/>
              </a:buClr>
              <a:buSzPts val="1400"/>
              <a:buFont typeface="Calibri" panose="020F0502020204030204"/>
              <a:buNone/>
            </a:pPr>
          </a:p>
        </p:txBody>
      </p:sp>
      <p:sp>
        <p:nvSpPr>
          <p:cNvPr id="157" name="Google Shape;157;p26"/>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400"/>
              <a:buFont typeface="Calibri" panose="020F0502020204030204"/>
              <a:buNone/>
            </a:pPr>
          </a:p>
        </p:txBody>
      </p:sp>
      <p:sp>
        <p:nvSpPr>
          <p:cNvPr id="158" name="Google Shape;158;p2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pic>
        <p:nvPicPr>
          <p:cNvPr id="159" name="Google Shape;159;p26"/>
          <p:cNvPicPr preferRelativeResize="0"/>
          <p:nvPr/>
        </p:nvPicPr>
        <p:blipFill rotWithShape="1">
          <a:blip r:embed="rId1"/>
          <a:srcRect/>
          <a:stretch>
            <a:fillRect/>
          </a:stretch>
        </p:blipFill>
        <p:spPr>
          <a:xfrm>
            <a:off x="228600" y="553353"/>
            <a:ext cx="2237740" cy="755015"/>
          </a:xfrm>
          <a:prstGeom prst="rect">
            <a:avLst/>
          </a:prstGeom>
          <a:noFill/>
          <a:ln>
            <a:noFill/>
          </a:ln>
        </p:spPr>
      </p:pic>
      <p:graphicFrame>
        <p:nvGraphicFramePr>
          <p:cNvPr id="160" name="Google Shape;160;p26"/>
          <p:cNvGraphicFramePr/>
          <p:nvPr/>
        </p:nvGraphicFramePr>
        <p:xfrm>
          <a:off x="457200" y="1397000"/>
          <a:ext cx="8229600" cy="4591040"/>
        </p:xfrm>
        <a:graphic>
          <a:graphicData uri="http://schemas.openxmlformats.org/drawingml/2006/table">
            <a:tbl>
              <a:tblPr firstRow="1" bandRow="1">
                <a:noFill/>
                <a:tableStyleId>{C2965206-ED9C-42B0-9D4B-B147C0CF67D4}</a:tableStyleId>
              </a:tblPr>
              <a:tblGrid>
                <a:gridCol w="884575"/>
                <a:gridCol w="1490875"/>
                <a:gridCol w="1242400"/>
                <a:gridCol w="1391475"/>
                <a:gridCol w="1689650"/>
                <a:gridCol w="1530625"/>
              </a:tblGrid>
              <a:tr h="74805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Serial Number</a:t>
                      </a:r>
                      <a:endParaRPr sz="1800" u="none" strike="noStrike" cap="none"/>
                    </a:p>
                    <a:p>
                      <a:pPr marL="0" marR="0" lvl="0" indent="0" algn="l" rtl="0">
                        <a:lnSpc>
                          <a:spcPct val="100000"/>
                        </a:lnSpc>
                        <a:spcBef>
                          <a:spcPts val="0"/>
                        </a:spcBef>
                        <a:spcAft>
                          <a:spcPts val="0"/>
                        </a:spcAft>
                        <a:buClr>
                          <a:srgbClr val="000000"/>
                        </a:buClr>
                        <a:buSzPts val="1800"/>
                        <a:buFont typeface="Arial" panose="020B0604020202020204"/>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Title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Authors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Year of Publication</a:t>
                      </a:r>
                      <a:endParaRPr sz="1800" u="none" strike="noStrike" cap="none"/>
                    </a:p>
                    <a:p>
                      <a:pPr marL="0" marR="0" lvl="0" indent="0" algn="l" rtl="0">
                        <a:lnSpc>
                          <a:spcPct val="100000"/>
                        </a:lnSpc>
                        <a:spcBef>
                          <a:spcPts val="0"/>
                        </a:spcBef>
                        <a:spcAft>
                          <a:spcPts val="0"/>
                        </a:spcAft>
                        <a:buClr>
                          <a:srgbClr val="000000"/>
                        </a:buClr>
                        <a:buSzPts val="1800"/>
                        <a:buFont typeface="Arial" panose="020B0604020202020204"/>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Methodology</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Conclusion</a:t>
                      </a:r>
                      <a:endParaRPr sz="1800" u="none" strike="noStrike" cap="none"/>
                    </a:p>
                  </a:txBody>
                  <a:tcPr marL="91450" marR="91450" marT="45725" marB="45725"/>
                </a:tc>
              </a:tr>
              <a:tr h="379855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Detection of Hate Tweets using Machine Learning and Deep Learning</a:t>
                      </a:r>
                      <a:endParaRPr sz="1400" u="none" strike="noStrike" cap="none" dirty="0"/>
                    </a:p>
                    <a:p>
                      <a:pPr marL="0" marR="0" lvl="0" indent="0" algn="l" rtl="0">
                        <a:lnSpc>
                          <a:spcPct val="100000"/>
                        </a:lnSpc>
                        <a:spcBef>
                          <a:spcPts val="0"/>
                        </a:spcBef>
                        <a:spcAft>
                          <a:spcPts val="0"/>
                        </a:spcAft>
                        <a:buClr>
                          <a:srgbClr val="000000"/>
                        </a:buClr>
                        <a:buSzPts val="1800"/>
                        <a:buFont typeface="Arial" panose="020B0604020202020204"/>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u="none" strike="noStrike" cap="none" dirty="0" err="1">
                          <a:latin typeface="Calibri" panose="020F0502020204030204"/>
                          <a:ea typeface="Calibri" panose="020F0502020204030204"/>
                          <a:cs typeface="Calibri" panose="020F0502020204030204"/>
                          <a:sym typeface="Calibri" panose="020F0502020204030204"/>
                        </a:rPr>
                        <a:t>Lida</a:t>
                      </a:r>
                      <a:r>
                        <a:rPr lang="en-US" sz="1400" b="1" u="none" strike="noStrike" cap="none" dirty="0">
                          <a:latin typeface="Calibri" panose="020F0502020204030204"/>
                          <a:ea typeface="Calibri" panose="020F0502020204030204"/>
                          <a:cs typeface="Calibri" panose="020F0502020204030204"/>
                          <a:sym typeface="Calibri" panose="020F0502020204030204"/>
                        </a:rPr>
                        <a:t> </a:t>
                      </a:r>
                      <a:r>
                        <a:rPr lang="en-US" sz="1400" b="1" u="none" strike="noStrike" cap="none" dirty="0" err="1">
                          <a:latin typeface="Calibri" panose="020F0502020204030204"/>
                          <a:ea typeface="Calibri" panose="020F0502020204030204"/>
                          <a:cs typeface="Calibri" panose="020F0502020204030204"/>
                          <a:sym typeface="Calibri" panose="020F0502020204030204"/>
                        </a:rPr>
                        <a:t>Ketsbaia</a:t>
                      </a:r>
                      <a:r>
                        <a:rPr lang="en-US" sz="1400" b="1" u="none" strike="noStrike" cap="none" dirty="0">
                          <a:latin typeface="Calibri" panose="020F0502020204030204"/>
                          <a:ea typeface="Calibri" panose="020F0502020204030204"/>
                          <a:cs typeface="Calibri" panose="020F0502020204030204"/>
                          <a:sym typeface="Calibri" panose="020F0502020204030204"/>
                        </a:rPr>
                        <a:t>,</a:t>
                      </a:r>
                      <a:endParaRPr sz="1400" u="none" strike="noStrike" cap="none" dirty="0"/>
                    </a:p>
                    <a:p>
                      <a:pPr marL="0" marR="0" lvl="0" indent="0" algn="l" rtl="0">
                        <a:lnSpc>
                          <a:spcPct val="100000"/>
                        </a:lnSpc>
                        <a:spcBef>
                          <a:spcPts val="0"/>
                        </a:spcBef>
                        <a:spcAft>
                          <a:spcPts val="0"/>
                        </a:spcAft>
                        <a:buClr>
                          <a:srgbClr val="000000"/>
                        </a:buClr>
                        <a:buSzPts val="1400"/>
                        <a:buFont typeface="Arial" panose="020B0604020202020204"/>
                        <a:buNone/>
                      </a:pPr>
                      <a:r>
                        <a:rPr lang="en-US" sz="1400" b="1" u="none" strike="noStrike" cap="none" dirty="0">
                          <a:latin typeface="Calibri" panose="020F0502020204030204"/>
                          <a:ea typeface="Calibri" panose="020F0502020204030204"/>
                          <a:cs typeface="Calibri" panose="020F0502020204030204"/>
                          <a:sym typeface="Calibri" panose="020F0502020204030204"/>
                        </a:rPr>
                        <a:t>Biju </a:t>
                      </a:r>
                      <a:r>
                        <a:rPr lang="en-US" sz="1400" b="1" u="none" strike="noStrike" cap="none" dirty="0" err="1">
                          <a:latin typeface="Calibri" panose="020F0502020204030204"/>
                          <a:ea typeface="Calibri" panose="020F0502020204030204"/>
                          <a:cs typeface="Calibri" panose="020F0502020204030204"/>
                          <a:sym typeface="Calibri" panose="020F0502020204030204"/>
                        </a:rPr>
                        <a:t>Issac</a:t>
                      </a:r>
                      <a:r>
                        <a:rPr lang="en-US" sz="1400" b="1" u="none" strike="noStrike" cap="none" dirty="0">
                          <a:latin typeface="Calibri" panose="020F0502020204030204"/>
                          <a:ea typeface="Calibri" panose="020F0502020204030204"/>
                          <a:cs typeface="Calibri" panose="020F0502020204030204"/>
                          <a:sym typeface="Calibri" panose="020F0502020204030204"/>
                        </a:rPr>
                        <a:t>,</a:t>
                      </a:r>
                      <a:endParaRPr sz="1400" u="none" strike="noStrike" cap="none" dirty="0"/>
                    </a:p>
                    <a:p>
                      <a:pPr marL="0" marR="0" lvl="0" indent="0" algn="l" rtl="0">
                        <a:lnSpc>
                          <a:spcPct val="100000"/>
                        </a:lnSpc>
                        <a:spcBef>
                          <a:spcPts val="0"/>
                        </a:spcBef>
                        <a:spcAft>
                          <a:spcPts val="0"/>
                        </a:spcAft>
                        <a:buClr>
                          <a:srgbClr val="000000"/>
                        </a:buClr>
                        <a:buSzPts val="1400"/>
                        <a:buFont typeface="Arial" panose="020B0604020202020204"/>
                        <a:buNone/>
                      </a:pPr>
                      <a:r>
                        <a:rPr lang="en-US" sz="1400" b="1" u="none" strike="noStrike" cap="none" dirty="0" err="1">
                          <a:latin typeface="Calibri" panose="020F0502020204030204"/>
                          <a:ea typeface="Calibri" panose="020F0502020204030204"/>
                          <a:cs typeface="Calibri" panose="020F0502020204030204"/>
                          <a:sym typeface="Calibri" panose="020F0502020204030204"/>
                        </a:rPr>
                        <a:t>Xiaomin</a:t>
                      </a:r>
                      <a:r>
                        <a:rPr lang="en-US" sz="1400" b="1" u="none" strike="noStrike" cap="none" dirty="0">
                          <a:latin typeface="Calibri" panose="020F0502020204030204"/>
                          <a:ea typeface="Calibri" panose="020F0502020204030204"/>
                          <a:cs typeface="Calibri" panose="020F0502020204030204"/>
                          <a:sym typeface="Calibri" panose="020F0502020204030204"/>
                        </a:rPr>
                        <a:t> Chen</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Calibri" panose="020F0502020204030204"/>
                          <a:ea typeface="Calibri" panose="020F0502020204030204"/>
                          <a:cs typeface="Calibri" panose="020F0502020204030204"/>
                          <a:sym typeface="Calibri" panose="020F0502020204030204"/>
                        </a:rPr>
                        <a:t>2020- IEEE 19</a:t>
                      </a:r>
                      <a:r>
                        <a:rPr lang="en-US" sz="1400" u="none" strike="noStrike" cap="none" baseline="30000">
                          <a:latin typeface="Calibri" panose="020F0502020204030204"/>
                          <a:ea typeface="Calibri" panose="020F0502020204030204"/>
                          <a:cs typeface="Calibri" panose="020F0502020204030204"/>
                          <a:sym typeface="Calibri" panose="020F0502020204030204"/>
                        </a:rPr>
                        <a:t>th</a:t>
                      </a:r>
                      <a:r>
                        <a:rPr lang="en-US" sz="1400" u="none" strike="noStrike" cap="none">
                          <a:latin typeface="Calibri" panose="020F0502020204030204"/>
                          <a:ea typeface="Calibri" panose="020F0502020204030204"/>
                          <a:cs typeface="Calibri" panose="020F0502020204030204"/>
                          <a:sym typeface="Calibri" panose="020F0502020204030204"/>
                        </a:rPr>
                        <a:t> International conference on Trust,Security and Privacy in Computing and Communications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Calibri" panose="020F0502020204030204"/>
                          <a:ea typeface="Calibri" panose="020F0502020204030204"/>
                          <a:cs typeface="Calibri" panose="020F0502020204030204"/>
                          <a:sym typeface="Calibri" panose="020F0502020204030204"/>
                        </a:rPr>
                        <a:t>The paper explores machine learning approaches using word embeddings such as Distributed Bag of Words and  Distributed Memory Mean and the performance of Word2vec Convolutional Neural Networks (CNNs) to classify online hate</a:t>
                      </a:r>
                      <a:r>
                        <a:rPr lang="en-US" sz="1800" u="none" strike="noStrike" cap="none"/>
                        <a:t>.</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dirty="0">
                          <a:latin typeface="Calibri" panose="020F0502020204030204"/>
                          <a:ea typeface="Calibri" panose="020F0502020204030204"/>
                          <a:cs typeface="Calibri" panose="020F0502020204030204"/>
                          <a:sym typeface="Calibri" panose="020F0502020204030204"/>
                        </a:rPr>
                        <a:t>This paper used several methods for two data sets linear SVC produced highest accuracy and Bernoulli naïve Bayes produced lowest. using continuous bag of words + CNN resulted them an accuracy of 94% and 98.20% of accuracy while integrating CNN + </a:t>
                      </a:r>
                      <a:r>
                        <a:rPr lang="en-US" sz="1400" u="none" strike="noStrike" cap="none" dirty="0" err="1">
                          <a:latin typeface="Calibri" panose="020F0502020204030204"/>
                          <a:ea typeface="Calibri" panose="020F0502020204030204"/>
                          <a:cs typeface="Calibri" panose="020F0502020204030204"/>
                          <a:sym typeface="Calibri" panose="020F0502020204030204"/>
                        </a:rPr>
                        <a:t>Skipgram</a:t>
                      </a:r>
                      <a:endParaRPr sz="1400" u="none" strike="noStrike" cap="none" dirty="0">
                        <a:latin typeface="Calibri" panose="020F0502020204030204"/>
                        <a:ea typeface="Calibri" panose="020F0502020204030204"/>
                        <a:cs typeface="Calibri" panose="020F0502020204030204"/>
                        <a:sym typeface="Calibri" panose="020F0502020204030204"/>
                      </a:endParaRPr>
                    </a:p>
                  </a:txBody>
                  <a:tcPr marL="91450" marR="91450" marT="45725" marB="457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dirty="0"/>
              <a:t>               Literature Review</a:t>
            </a:r>
            <a:endParaRPr dirty="0"/>
          </a:p>
        </p:txBody>
      </p:sp>
      <p:sp>
        <p:nvSpPr>
          <p:cNvPr id="166" name="Google Shape;166;p27"/>
          <p:cNvSpPr txBox="1">
            <a:spLocks noGrp="1"/>
          </p:cNvSpPr>
          <p:nvPr>
            <p:ph type="body" idx="1"/>
          </p:nvPr>
        </p:nvSpPr>
        <p:spPr>
          <a:xfrm>
            <a:off x="822959" y="1845734"/>
            <a:ext cx="7543801" cy="402336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None/>
            </a:pPr>
            <a:r>
              <a:rPr lang="en-US"/>
              <a:t>  </a:t>
            </a:r>
            <a:endParaRPr lang="en-US"/>
          </a:p>
          <a:p>
            <a:pPr marL="342900" lvl="0" indent="-139700" algn="l" rtl="0">
              <a:lnSpc>
                <a:spcPct val="100000"/>
              </a:lnSpc>
              <a:spcBef>
                <a:spcPts val="640"/>
              </a:spcBef>
              <a:spcAft>
                <a:spcPts val="0"/>
              </a:spcAft>
              <a:buClr>
                <a:schemeClr val="dk1"/>
              </a:buClr>
              <a:buSzPts val="3200"/>
              <a:buNone/>
            </a:pPr>
          </a:p>
          <a:p>
            <a:pPr marL="342900" lvl="0" indent="-139700" algn="l" rtl="0">
              <a:lnSpc>
                <a:spcPct val="100000"/>
              </a:lnSpc>
              <a:spcBef>
                <a:spcPts val="640"/>
              </a:spcBef>
              <a:spcAft>
                <a:spcPts val="0"/>
              </a:spcAft>
              <a:buClr>
                <a:schemeClr val="dk1"/>
              </a:buClr>
              <a:buSzPts val="3200"/>
              <a:buNone/>
            </a:pPr>
          </a:p>
        </p:txBody>
      </p:sp>
      <p:sp>
        <p:nvSpPr>
          <p:cNvPr id="167" name="Google Shape;167;p27"/>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FFFF"/>
              </a:buClr>
              <a:buSzPts val="1400"/>
              <a:buFont typeface="Calibri" panose="020F0502020204030204"/>
              <a:buNone/>
            </a:pPr>
          </a:p>
        </p:txBody>
      </p:sp>
      <p:sp>
        <p:nvSpPr>
          <p:cNvPr id="168" name="Google Shape;168;p27"/>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400"/>
              <a:buFont typeface="Calibri" panose="020F0502020204030204"/>
              <a:buNone/>
            </a:pPr>
          </a:p>
        </p:txBody>
      </p:sp>
      <p:sp>
        <p:nvSpPr>
          <p:cNvPr id="169" name="Google Shape;169;p27"/>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pic>
        <p:nvPicPr>
          <p:cNvPr id="170" name="Google Shape;170;p27"/>
          <p:cNvPicPr preferRelativeResize="0"/>
          <p:nvPr/>
        </p:nvPicPr>
        <p:blipFill rotWithShape="1">
          <a:blip r:embed="rId1"/>
          <a:srcRect/>
          <a:stretch>
            <a:fillRect/>
          </a:stretch>
        </p:blipFill>
        <p:spPr>
          <a:xfrm>
            <a:off x="228600" y="553353"/>
            <a:ext cx="2237740" cy="755015"/>
          </a:xfrm>
          <a:prstGeom prst="rect">
            <a:avLst/>
          </a:prstGeom>
          <a:noFill/>
          <a:ln>
            <a:noFill/>
          </a:ln>
        </p:spPr>
      </p:pic>
      <p:graphicFrame>
        <p:nvGraphicFramePr>
          <p:cNvPr id="171" name="Google Shape;171;p27"/>
          <p:cNvGraphicFramePr/>
          <p:nvPr/>
        </p:nvGraphicFramePr>
        <p:xfrm>
          <a:off x="457200" y="1396999"/>
          <a:ext cx="8229600" cy="4937780"/>
        </p:xfrm>
        <a:graphic>
          <a:graphicData uri="http://schemas.openxmlformats.org/drawingml/2006/table">
            <a:tbl>
              <a:tblPr firstRow="1" bandRow="1">
                <a:noFill/>
                <a:tableStyleId>{C2965206-ED9C-42B0-9D4B-B147C0CF67D4}</a:tableStyleId>
              </a:tblPr>
              <a:tblGrid>
                <a:gridCol w="1003950"/>
                <a:gridCol w="1739250"/>
                <a:gridCol w="1371600"/>
                <a:gridCol w="1371600"/>
                <a:gridCol w="1371600"/>
                <a:gridCol w="1371600"/>
              </a:tblGrid>
              <a:tr h="67035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Serial Number</a:t>
                      </a:r>
                      <a:endParaRPr sz="1800" u="none" strike="noStrike" cap="none"/>
                    </a:p>
                    <a:p>
                      <a:pPr marL="0" marR="0" lvl="0" indent="0" algn="l" rtl="0">
                        <a:lnSpc>
                          <a:spcPct val="100000"/>
                        </a:lnSpc>
                        <a:spcBef>
                          <a:spcPts val="0"/>
                        </a:spcBef>
                        <a:spcAft>
                          <a:spcPts val="0"/>
                        </a:spcAft>
                        <a:buClr>
                          <a:srgbClr val="000000"/>
                        </a:buClr>
                        <a:buSzPts val="1800"/>
                        <a:buFont typeface="Arial" panose="020B0604020202020204"/>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Title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Authors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dirty="0"/>
                        <a:t>Year of Publication</a:t>
                      </a:r>
                      <a:endParaRPr sz="1800" u="none" strike="noStrike" cap="none" dirty="0"/>
                    </a:p>
                    <a:p>
                      <a:pPr marL="0" marR="0" lvl="0" indent="0" algn="l" rtl="0">
                        <a:lnSpc>
                          <a:spcPct val="100000"/>
                        </a:lnSpc>
                        <a:spcBef>
                          <a:spcPts val="0"/>
                        </a:spcBef>
                        <a:spcAft>
                          <a:spcPts val="0"/>
                        </a:spcAft>
                        <a:buClr>
                          <a:srgbClr val="000000"/>
                        </a:buClr>
                        <a:buSzPts val="1800"/>
                        <a:buFont typeface="Arial" panose="020B0604020202020204"/>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Methodology</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Conclusion</a:t>
                      </a:r>
                      <a:endParaRPr sz="1800" u="none" strike="noStrike" cap="none"/>
                    </a:p>
                  </a:txBody>
                  <a:tcPr marL="91450" marR="91450" marT="45725" marB="45725"/>
                </a:tc>
              </a:tr>
              <a:tr h="34335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Calibri" panose="020F0502020204030204"/>
                          <a:ea typeface="Calibri" panose="020F0502020204030204"/>
                          <a:cs typeface="Calibri" panose="020F0502020204030204"/>
                          <a:sym typeface="Calibri" panose="020F0502020204030204"/>
                        </a:rPr>
                        <a:t>2)</a:t>
                      </a:r>
                      <a:endParaRPr sz="1400" u="none" strike="noStrike" cap="none"/>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panose="020B0604020202020204"/>
                        </a:rPr>
                        <a:t>Cyber-Bullying Detection in Social Media Platform using Machine Learning</a:t>
                      </a:r>
                      <a:endPar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dirty="0"/>
                        <a:t>Vaibhav Jain, </a:t>
                      </a:r>
                      <a:r>
                        <a:rPr lang="en-IN" sz="1400" dirty="0" err="1"/>
                        <a:t>Ashendra</a:t>
                      </a:r>
                      <a:r>
                        <a:rPr lang="en-IN" sz="1400" dirty="0"/>
                        <a:t> Kumar Saxena,       </a:t>
                      </a:r>
                      <a:r>
                        <a:rPr lang="en-IN" sz="1400" dirty="0" err="1"/>
                        <a:t>Dr.</a:t>
                      </a:r>
                      <a:r>
                        <a:rPr lang="en-IN" sz="1400" dirty="0"/>
                        <a:t> </a:t>
                      </a:r>
                      <a:r>
                        <a:rPr lang="en-IN" sz="1400" dirty="0" err="1"/>
                        <a:t>Athithan</a:t>
                      </a:r>
                      <a:r>
                        <a:rPr lang="en-IN" sz="1400" dirty="0"/>
                        <a:t> Senthil, Abhishek Jain, and Arpit Jain, </a:t>
                      </a:r>
                      <a:endParaRPr sz="1400" b="1" u="none" strike="noStrike" cap="none" baseline="0" dirty="0">
                        <a:solidFill>
                          <a:schemeClr val="tx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t>2021</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t>This paper explored various forms for cyber crime and collected 35000+ tweets and then applied ML algorithms to those tweets for classification and prediction.</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t>They used five machine learning algorithms bagging classifier, SGD classifier, decision tree, random forest, and K-neighbours and concluded  SGD classifier has recorded the better accuracy (92.9%) compared to others.</a:t>
                      </a:r>
                      <a:endParaRPr sz="1400" u="none" strike="noStrike" cap="none" dirty="0"/>
                    </a:p>
                  </a:txBody>
                  <a:tcPr marL="91450" marR="91450" marT="45725" marB="457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2"/>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dirty="0"/>
              <a:t>               Literature Review</a:t>
            </a:r>
            <a:endParaRPr dirty="0"/>
          </a:p>
        </p:txBody>
      </p:sp>
      <p:sp>
        <p:nvSpPr>
          <p:cNvPr id="177" name="Google Shape;177;p32"/>
          <p:cNvSpPr txBox="1">
            <a:spLocks noGrp="1"/>
          </p:cNvSpPr>
          <p:nvPr>
            <p:ph type="body" idx="1"/>
          </p:nvPr>
        </p:nvSpPr>
        <p:spPr>
          <a:xfrm>
            <a:off x="822959" y="1845734"/>
            <a:ext cx="7543801" cy="402336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None/>
            </a:pPr>
            <a:r>
              <a:rPr lang="en-US"/>
              <a:t>  </a:t>
            </a:r>
            <a:endParaRPr lang="en-US"/>
          </a:p>
          <a:p>
            <a:pPr marL="342900" lvl="0" indent="-139700" algn="l" rtl="0">
              <a:lnSpc>
                <a:spcPct val="100000"/>
              </a:lnSpc>
              <a:spcBef>
                <a:spcPts val="640"/>
              </a:spcBef>
              <a:spcAft>
                <a:spcPts val="0"/>
              </a:spcAft>
              <a:buClr>
                <a:schemeClr val="dk1"/>
              </a:buClr>
              <a:buSzPts val="3200"/>
              <a:buNone/>
            </a:pPr>
          </a:p>
          <a:p>
            <a:pPr marL="342900" lvl="0" indent="-139700" algn="l" rtl="0">
              <a:lnSpc>
                <a:spcPct val="100000"/>
              </a:lnSpc>
              <a:spcBef>
                <a:spcPts val="640"/>
              </a:spcBef>
              <a:spcAft>
                <a:spcPts val="0"/>
              </a:spcAft>
              <a:buClr>
                <a:schemeClr val="dk1"/>
              </a:buClr>
              <a:buSzPts val="3200"/>
              <a:buNone/>
            </a:pPr>
          </a:p>
        </p:txBody>
      </p:sp>
      <p:sp>
        <p:nvSpPr>
          <p:cNvPr id="178" name="Google Shape;178;p32"/>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FFFF"/>
              </a:buClr>
              <a:buSzPts val="1400"/>
              <a:buFont typeface="Calibri" panose="020F0502020204030204"/>
              <a:buNone/>
            </a:pPr>
          </a:p>
        </p:txBody>
      </p:sp>
      <p:sp>
        <p:nvSpPr>
          <p:cNvPr id="179" name="Google Shape;179;p32"/>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400"/>
              <a:buFont typeface="Calibri" panose="020F0502020204030204"/>
              <a:buNone/>
            </a:pPr>
          </a:p>
        </p:txBody>
      </p:sp>
      <p:sp>
        <p:nvSpPr>
          <p:cNvPr id="180" name="Google Shape;180;p32"/>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pic>
        <p:nvPicPr>
          <p:cNvPr id="181" name="Google Shape;181;p32"/>
          <p:cNvPicPr preferRelativeResize="0"/>
          <p:nvPr/>
        </p:nvPicPr>
        <p:blipFill rotWithShape="1">
          <a:blip r:embed="rId1"/>
          <a:srcRect/>
          <a:stretch>
            <a:fillRect/>
          </a:stretch>
        </p:blipFill>
        <p:spPr>
          <a:xfrm>
            <a:off x="228600" y="553353"/>
            <a:ext cx="2237740" cy="755015"/>
          </a:xfrm>
          <a:prstGeom prst="rect">
            <a:avLst/>
          </a:prstGeom>
          <a:noFill/>
          <a:ln>
            <a:noFill/>
          </a:ln>
        </p:spPr>
      </p:pic>
      <p:graphicFrame>
        <p:nvGraphicFramePr>
          <p:cNvPr id="182" name="Google Shape;182;p32"/>
          <p:cNvGraphicFramePr/>
          <p:nvPr/>
        </p:nvGraphicFramePr>
        <p:xfrm>
          <a:off x="457200" y="1396999"/>
          <a:ext cx="8229575" cy="4297700"/>
        </p:xfrm>
        <a:graphic>
          <a:graphicData uri="http://schemas.openxmlformats.org/drawingml/2006/table">
            <a:tbl>
              <a:tblPr firstRow="1" bandRow="1">
                <a:noFill/>
                <a:tableStyleId>{C2965206-ED9C-42B0-9D4B-B147C0CF67D4}</a:tableStyleId>
              </a:tblPr>
              <a:tblGrid>
                <a:gridCol w="884575"/>
                <a:gridCol w="1520675"/>
                <a:gridCol w="1311975"/>
                <a:gridCol w="1480925"/>
                <a:gridCol w="1391475"/>
                <a:gridCol w="1639950"/>
              </a:tblGrid>
              <a:tr h="67035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Serial Number</a:t>
                      </a:r>
                      <a:endParaRPr sz="1800" u="none" strike="noStrike" cap="none"/>
                    </a:p>
                    <a:p>
                      <a:pPr marL="0" marR="0" lvl="0" indent="0" algn="l" rtl="0">
                        <a:lnSpc>
                          <a:spcPct val="100000"/>
                        </a:lnSpc>
                        <a:spcBef>
                          <a:spcPts val="0"/>
                        </a:spcBef>
                        <a:spcAft>
                          <a:spcPts val="0"/>
                        </a:spcAft>
                        <a:buClr>
                          <a:srgbClr val="000000"/>
                        </a:buClr>
                        <a:buSzPts val="1800"/>
                        <a:buFont typeface="Arial" panose="020B0604020202020204"/>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Title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Authors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Year of Publication</a:t>
                      </a:r>
                      <a:endParaRPr sz="1800" u="none" strike="noStrike" cap="none"/>
                    </a:p>
                    <a:p>
                      <a:pPr marL="0" marR="0" lvl="0" indent="0" algn="l" rtl="0">
                        <a:lnSpc>
                          <a:spcPct val="100000"/>
                        </a:lnSpc>
                        <a:spcBef>
                          <a:spcPts val="0"/>
                        </a:spcBef>
                        <a:spcAft>
                          <a:spcPts val="0"/>
                        </a:spcAft>
                        <a:buClr>
                          <a:srgbClr val="000000"/>
                        </a:buClr>
                        <a:buSzPts val="1800"/>
                        <a:buFont typeface="Arial" panose="020B0604020202020204"/>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Methodology</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Conclusion</a:t>
                      </a:r>
                      <a:endParaRPr sz="1800" u="none" strike="noStrike" cap="none"/>
                    </a:p>
                  </a:txBody>
                  <a:tcPr marL="91450" marR="91450" marT="45725" marB="45725"/>
                </a:tc>
              </a:tr>
              <a:tr h="34335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Calibri" panose="020F0502020204030204"/>
                          <a:ea typeface="Calibri" panose="020F0502020204030204"/>
                          <a:cs typeface="Calibri" panose="020F0502020204030204"/>
                          <a:sym typeface="Calibri" panose="020F0502020204030204"/>
                        </a:rPr>
                        <a:t>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chemeClr val="dk1"/>
                          </a:solidFill>
                          <a:latin typeface="Calibri" panose="020F0502020204030204"/>
                          <a:ea typeface="Calibri" panose="020F0502020204030204"/>
                          <a:cs typeface="Calibri" panose="020F0502020204030204"/>
                          <a:sym typeface="Calibri" panose="020F0502020204030204"/>
                        </a:rPr>
                        <a:t>Optimized Twitter Cyberbullying Detection based on Deep Learning</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u="none" strike="noStrike" cap="none">
                          <a:latin typeface="Calibri" panose="020F0502020204030204"/>
                          <a:ea typeface="Calibri" panose="020F0502020204030204"/>
                          <a:cs typeface="Calibri" panose="020F0502020204030204"/>
                          <a:sym typeface="Calibri" panose="020F0502020204030204"/>
                        </a:rPr>
                        <a:t>Monirah A. Al-Ajlan,</a:t>
                      </a:r>
                      <a:endParaRPr sz="1400" u="none" strike="noStrike" cap="none"/>
                    </a:p>
                    <a:p>
                      <a:pPr marL="0" marR="0" lvl="0" indent="0" algn="l" rtl="0">
                        <a:lnSpc>
                          <a:spcPct val="100000"/>
                        </a:lnSpc>
                        <a:spcBef>
                          <a:spcPts val="0"/>
                        </a:spcBef>
                        <a:spcAft>
                          <a:spcPts val="0"/>
                        </a:spcAft>
                        <a:buClr>
                          <a:srgbClr val="000000"/>
                        </a:buClr>
                        <a:buSzPts val="1400"/>
                        <a:buFont typeface="Arial" panose="020B0604020202020204"/>
                        <a:buNone/>
                      </a:pPr>
                      <a:r>
                        <a:rPr lang="en-US" sz="1400" b="1" u="none" strike="noStrike" cap="none">
                          <a:latin typeface="Calibri" panose="020F0502020204030204"/>
                          <a:ea typeface="Calibri" panose="020F0502020204030204"/>
                          <a:cs typeface="Calibri" panose="020F0502020204030204"/>
                          <a:sym typeface="Calibri" panose="020F0502020204030204"/>
                        </a:rPr>
                        <a:t>Mourad Ykhlef</a:t>
                      </a:r>
                      <a:endParaRPr sz="1400" b="1"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Calibri" panose="020F0502020204030204"/>
                          <a:ea typeface="Calibri" panose="020F0502020204030204"/>
                          <a:cs typeface="Calibri" panose="020F0502020204030204"/>
                          <a:sym typeface="Calibri" panose="020F0502020204030204"/>
                        </a:rPr>
                        <a:t>2018-21</a:t>
                      </a:r>
                      <a:r>
                        <a:rPr lang="en-US" sz="1400" u="none" strike="noStrike" cap="none" baseline="30000">
                          <a:latin typeface="Calibri" panose="020F0502020204030204"/>
                          <a:ea typeface="Calibri" panose="020F0502020204030204"/>
                          <a:cs typeface="Calibri" panose="020F0502020204030204"/>
                          <a:sym typeface="Calibri" panose="020F0502020204030204"/>
                        </a:rPr>
                        <a:t>st</a:t>
                      </a:r>
                      <a:r>
                        <a:rPr lang="en-US" sz="1400" u="none" strike="noStrike" cap="none">
                          <a:latin typeface="Calibri" panose="020F0502020204030204"/>
                          <a:ea typeface="Calibri" panose="020F0502020204030204"/>
                          <a:cs typeface="Calibri" panose="020F0502020204030204"/>
                          <a:sym typeface="Calibri" panose="020F0502020204030204"/>
                        </a:rPr>
                        <a:t> Saudi Computer Society National Computer Conference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Calibri" panose="020F0502020204030204"/>
                          <a:ea typeface="Calibri" panose="020F0502020204030204"/>
                          <a:cs typeface="Calibri" panose="020F0502020204030204"/>
                          <a:sym typeface="Calibri" panose="020F0502020204030204"/>
                        </a:rPr>
                        <a:t>In this paper they proposed an optimised twitter cyberbullying detection based on deep learning(OCDD) using CNN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Calibri" panose="020F0502020204030204"/>
                          <a:ea typeface="Calibri" panose="020F0502020204030204"/>
                          <a:cs typeface="Calibri" panose="020F0502020204030204"/>
                          <a:sym typeface="Calibri" panose="020F0502020204030204"/>
                        </a:rPr>
                        <a:t>They explored new detection techniques using training data by human intelligence and word embedding was for each word using Glo Ve technique. CNN was used for classifying. Which gave great results on text mining tasks however not used on cyberbullying detection context.</a:t>
                      </a:r>
                      <a:endParaRPr sz="1400" u="none" strike="noStrike" cap="none"/>
                    </a:p>
                  </a:txBody>
                  <a:tcPr marL="91450" marR="91450" marT="45725" marB="457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dirty="0"/>
              <a:t>               Literature Review</a:t>
            </a:r>
            <a:endParaRPr dirty="0"/>
          </a:p>
        </p:txBody>
      </p:sp>
      <p:sp>
        <p:nvSpPr>
          <p:cNvPr id="188" name="Google Shape;188;p33"/>
          <p:cNvSpPr txBox="1">
            <a:spLocks noGrp="1"/>
          </p:cNvSpPr>
          <p:nvPr>
            <p:ph type="body" idx="1"/>
          </p:nvPr>
        </p:nvSpPr>
        <p:spPr>
          <a:xfrm>
            <a:off x="822959" y="1845734"/>
            <a:ext cx="7543801" cy="402336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None/>
            </a:pPr>
            <a:r>
              <a:rPr lang="en-US"/>
              <a:t>  </a:t>
            </a:r>
            <a:endParaRPr lang="en-US"/>
          </a:p>
          <a:p>
            <a:pPr marL="342900" lvl="0" indent="-139700" algn="l" rtl="0">
              <a:lnSpc>
                <a:spcPct val="100000"/>
              </a:lnSpc>
              <a:spcBef>
                <a:spcPts val="640"/>
              </a:spcBef>
              <a:spcAft>
                <a:spcPts val="0"/>
              </a:spcAft>
              <a:buClr>
                <a:schemeClr val="dk1"/>
              </a:buClr>
              <a:buSzPts val="3200"/>
              <a:buNone/>
            </a:pPr>
          </a:p>
          <a:p>
            <a:pPr marL="342900" lvl="0" indent="-139700" algn="l" rtl="0">
              <a:lnSpc>
                <a:spcPct val="100000"/>
              </a:lnSpc>
              <a:spcBef>
                <a:spcPts val="640"/>
              </a:spcBef>
              <a:spcAft>
                <a:spcPts val="0"/>
              </a:spcAft>
              <a:buClr>
                <a:schemeClr val="dk1"/>
              </a:buClr>
              <a:buSzPts val="3200"/>
              <a:buNone/>
            </a:pPr>
          </a:p>
        </p:txBody>
      </p:sp>
      <p:sp>
        <p:nvSpPr>
          <p:cNvPr id="189" name="Google Shape;189;p33"/>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FFFF"/>
              </a:buClr>
              <a:buSzPts val="1400"/>
              <a:buFont typeface="Calibri" panose="020F0502020204030204"/>
              <a:buNone/>
            </a:pPr>
          </a:p>
        </p:txBody>
      </p:sp>
      <p:sp>
        <p:nvSpPr>
          <p:cNvPr id="190" name="Google Shape;190;p33"/>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400"/>
              <a:buFont typeface="Calibri" panose="020F0502020204030204"/>
              <a:buNone/>
            </a:pPr>
          </a:p>
        </p:txBody>
      </p:sp>
      <p:sp>
        <p:nvSpPr>
          <p:cNvPr id="191" name="Google Shape;191;p33"/>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pic>
        <p:nvPicPr>
          <p:cNvPr id="192" name="Google Shape;192;p33"/>
          <p:cNvPicPr preferRelativeResize="0"/>
          <p:nvPr/>
        </p:nvPicPr>
        <p:blipFill rotWithShape="1">
          <a:blip r:embed="rId1"/>
          <a:srcRect/>
          <a:stretch>
            <a:fillRect/>
          </a:stretch>
        </p:blipFill>
        <p:spPr>
          <a:xfrm>
            <a:off x="228600" y="553353"/>
            <a:ext cx="2237740" cy="755015"/>
          </a:xfrm>
          <a:prstGeom prst="rect">
            <a:avLst/>
          </a:prstGeom>
          <a:noFill/>
          <a:ln>
            <a:noFill/>
          </a:ln>
        </p:spPr>
      </p:pic>
      <p:graphicFrame>
        <p:nvGraphicFramePr>
          <p:cNvPr id="193" name="Google Shape;193;p33"/>
          <p:cNvGraphicFramePr/>
          <p:nvPr/>
        </p:nvGraphicFramePr>
        <p:xfrm>
          <a:off x="457200" y="1396999"/>
          <a:ext cx="8229625" cy="4297700"/>
        </p:xfrm>
        <a:graphic>
          <a:graphicData uri="http://schemas.openxmlformats.org/drawingml/2006/table">
            <a:tbl>
              <a:tblPr firstRow="1" bandRow="1">
                <a:noFill/>
                <a:tableStyleId>{C2965206-ED9C-42B0-9D4B-B147C0CF67D4}</a:tableStyleId>
              </a:tblPr>
              <a:tblGrid>
                <a:gridCol w="924350"/>
                <a:gridCol w="1540575"/>
                <a:gridCol w="1471000"/>
                <a:gridCol w="1550500"/>
                <a:gridCol w="1371600"/>
                <a:gridCol w="1371600"/>
              </a:tblGrid>
              <a:tr h="67035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Serial Number</a:t>
                      </a:r>
                      <a:endParaRPr sz="1800" u="none" strike="noStrike" cap="none"/>
                    </a:p>
                    <a:p>
                      <a:pPr marL="0" marR="0" lvl="0" indent="0" algn="l" rtl="0">
                        <a:lnSpc>
                          <a:spcPct val="100000"/>
                        </a:lnSpc>
                        <a:spcBef>
                          <a:spcPts val="0"/>
                        </a:spcBef>
                        <a:spcAft>
                          <a:spcPts val="0"/>
                        </a:spcAft>
                        <a:buClr>
                          <a:srgbClr val="000000"/>
                        </a:buClr>
                        <a:buSzPts val="1800"/>
                        <a:buFont typeface="Arial" panose="020B0604020202020204"/>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Title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Authors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Year of Publication</a:t>
                      </a:r>
                      <a:endParaRPr sz="1800" u="none" strike="noStrike" cap="none"/>
                    </a:p>
                    <a:p>
                      <a:pPr marL="0" marR="0" lvl="0" indent="0" algn="l" rtl="0">
                        <a:lnSpc>
                          <a:spcPct val="100000"/>
                        </a:lnSpc>
                        <a:spcBef>
                          <a:spcPts val="0"/>
                        </a:spcBef>
                        <a:spcAft>
                          <a:spcPts val="0"/>
                        </a:spcAft>
                        <a:buClr>
                          <a:srgbClr val="000000"/>
                        </a:buClr>
                        <a:buSzPts val="1800"/>
                        <a:buFont typeface="Arial" panose="020B0604020202020204"/>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Methodology</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Conclusion</a:t>
                      </a:r>
                      <a:endParaRPr sz="1800" u="none" strike="noStrike" cap="none"/>
                    </a:p>
                  </a:txBody>
                  <a:tcPr marL="91450" marR="91450" marT="45725" marB="45725"/>
                </a:tc>
              </a:tr>
              <a:tr h="34335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Calibri" panose="020F0502020204030204"/>
                          <a:ea typeface="Calibri" panose="020F0502020204030204"/>
                          <a:cs typeface="Calibri" panose="020F0502020204030204"/>
                          <a:sym typeface="Calibri" panose="020F0502020204030204"/>
                        </a:rPr>
                        <a:t>4)</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chemeClr val="dk1"/>
                          </a:solidFill>
                          <a:latin typeface="Calibri" panose="020F0502020204030204"/>
                          <a:ea typeface="Calibri" panose="020F0502020204030204"/>
                          <a:cs typeface="Calibri" panose="020F0502020204030204"/>
                          <a:sym typeface="Calibri" panose="020F0502020204030204"/>
                        </a:rPr>
                        <a:t>Cyberbullying Detection using Pre-Trained BERT Model</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u="none" strike="noStrike" cap="none">
                          <a:latin typeface="Calibri" panose="020F0502020204030204"/>
                          <a:ea typeface="Calibri" panose="020F0502020204030204"/>
                          <a:cs typeface="Calibri" panose="020F0502020204030204"/>
                          <a:sym typeface="Calibri" panose="020F0502020204030204"/>
                        </a:rPr>
                        <a:t>Jaideep Yadav,</a:t>
                      </a:r>
                      <a:endParaRPr sz="1400" u="none" strike="noStrike" cap="none"/>
                    </a:p>
                    <a:p>
                      <a:pPr marL="0" marR="0" lvl="0" indent="0" algn="l" rtl="0">
                        <a:lnSpc>
                          <a:spcPct val="100000"/>
                        </a:lnSpc>
                        <a:spcBef>
                          <a:spcPts val="0"/>
                        </a:spcBef>
                        <a:spcAft>
                          <a:spcPts val="0"/>
                        </a:spcAft>
                        <a:buClr>
                          <a:srgbClr val="000000"/>
                        </a:buClr>
                        <a:buSzPts val="1400"/>
                        <a:buFont typeface="Arial" panose="020B0604020202020204"/>
                        <a:buNone/>
                      </a:pPr>
                      <a:r>
                        <a:rPr lang="en-US" sz="1400" b="1" u="none" strike="noStrike" cap="none">
                          <a:latin typeface="Calibri" panose="020F0502020204030204"/>
                          <a:ea typeface="Calibri" panose="020F0502020204030204"/>
                          <a:cs typeface="Calibri" panose="020F0502020204030204"/>
                          <a:sym typeface="Calibri" panose="020F0502020204030204"/>
                        </a:rPr>
                        <a:t>Devesh Kumar,</a:t>
                      </a:r>
                      <a:endParaRPr sz="1400" u="none" strike="noStrike" cap="none"/>
                    </a:p>
                    <a:p>
                      <a:pPr marL="0" marR="0" lvl="0" indent="0" algn="l" rtl="0">
                        <a:lnSpc>
                          <a:spcPct val="100000"/>
                        </a:lnSpc>
                        <a:spcBef>
                          <a:spcPts val="0"/>
                        </a:spcBef>
                        <a:spcAft>
                          <a:spcPts val="0"/>
                        </a:spcAft>
                        <a:buClr>
                          <a:srgbClr val="000000"/>
                        </a:buClr>
                        <a:buSzPts val="1400"/>
                        <a:buFont typeface="Arial" panose="020B0604020202020204"/>
                        <a:buNone/>
                      </a:pPr>
                      <a:r>
                        <a:rPr lang="en-US" sz="1400" b="1" u="none" strike="noStrike" cap="none">
                          <a:latin typeface="Calibri" panose="020F0502020204030204"/>
                          <a:ea typeface="Calibri" panose="020F0502020204030204"/>
                          <a:cs typeface="Calibri" panose="020F0502020204030204"/>
                          <a:sym typeface="Calibri" panose="020F0502020204030204"/>
                        </a:rPr>
                        <a:t>Dheeraj Chauhan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Calibri" panose="020F0502020204030204"/>
                          <a:ea typeface="Calibri" panose="020F0502020204030204"/>
                          <a:cs typeface="Calibri" panose="020F0502020204030204"/>
                          <a:sym typeface="Calibri" panose="020F0502020204030204"/>
                        </a:rPr>
                        <a:t>2020- International Conference on Electronics and Sustainable Communication Systems(ICESC)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Calibri" panose="020F0502020204030204"/>
                          <a:ea typeface="Calibri" panose="020F0502020204030204"/>
                          <a:cs typeface="Calibri" panose="020F0502020204030204"/>
                          <a:sym typeface="Calibri" panose="020F0502020204030204"/>
                        </a:rPr>
                        <a:t>A new Approach is proposed to cyberbullying detection using pre-trained BERT model with a single linear neural network layer on top as classifier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Calibri" panose="020F0502020204030204"/>
                          <a:ea typeface="Calibri" panose="020F0502020204030204"/>
                          <a:cs typeface="Calibri" panose="020F0502020204030204"/>
                          <a:sym typeface="Calibri" panose="020F0502020204030204"/>
                        </a:rPr>
                        <a:t>In this approach of using pre-trained BERT model which is based on the complex and novel deep neural network using single linear linear layer of neural network gives better and stable results compared to CNN.</a:t>
                      </a:r>
                      <a:endParaRPr sz="1400" u="none" strike="noStrike" cap="none"/>
                    </a:p>
                  </a:txBody>
                  <a:tcPr marL="91450" marR="91450" marT="45725" marB="45725"/>
                </a:tc>
              </a:tr>
            </a:tbl>
          </a:graphicData>
        </a:graphic>
      </p:graphicFrame>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18019</Words>
  <Application>WPS Presentation</Application>
  <PresentationFormat>On-screen Show (4:3)</PresentationFormat>
  <Paragraphs>517</Paragraphs>
  <Slides>33</Slides>
  <Notes>32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Arial</vt:lpstr>
      <vt:lpstr>SimSun</vt:lpstr>
      <vt:lpstr>Wingdings</vt:lpstr>
      <vt:lpstr>Arial</vt:lpstr>
      <vt:lpstr>Calibri</vt:lpstr>
      <vt:lpstr>Poppins</vt:lpstr>
      <vt:lpstr>Calibri</vt:lpstr>
      <vt:lpstr>Microsoft YaHei</vt:lpstr>
      <vt:lpstr>Arial Unicode MS</vt:lpstr>
      <vt:lpstr>Times New Roman</vt:lpstr>
      <vt:lpstr>Retrospect</vt:lpstr>
      <vt:lpstr>A Hybrid Approach for Detecting Cyberbullying on Social Media Platform using Machine Learning Algorithm</vt:lpstr>
      <vt:lpstr>PowerPoint 演示文稿</vt:lpstr>
      <vt:lpstr>           ABSTRACT</vt:lpstr>
      <vt:lpstr> Introduction  </vt:lpstr>
      <vt:lpstr> Motivation  </vt:lpstr>
      <vt:lpstr>               Literature Review</vt:lpstr>
      <vt:lpstr>               Literature Review</vt:lpstr>
      <vt:lpstr>               Literature Review</vt:lpstr>
      <vt:lpstr>               Literature Review</vt:lpstr>
      <vt:lpstr>               Literature Review</vt:lpstr>
      <vt:lpstr>               Challenges</vt:lpstr>
      <vt:lpstr>               Challenges</vt:lpstr>
      <vt:lpstr>               Challenges</vt:lpstr>
      <vt:lpstr>               Objective</vt:lpstr>
      <vt:lpstr>               Objective</vt:lpstr>
      <vt:lpstr>               Innovation</vt:lpstr>
      <vt:lpstr>               Applications</vt:lpstr>
      <vt:lpstr>               Applications</vt:lpstr>
      <vt:lpstr>               Scope</vt:lpstr>
      <vt:lpstr>               Proposed Architecture</vt:lpstr>
      <vt:lpstr>               Proposed Modules</vt:lpstr>
      <vt:lpstr>               Proposed Modules</vt:lpstr>
      <vt:lpstr>               Proposed Modules</vt:lpstr>
      <vt:lpstr>               Algorithms</vt:lpstr>
      <vt:lpstr>               Algorithms</vt:lpstr>
      <vt:lpstr>                        Algorithms</vt:lpstr>
      <vt:lpstr>               Results</vt:lpstr>
      <vt:lpstr>Conclusion</vt:lpstr>
      <vt:lpstr>              Future Enhancements</vt:lpstr>
      <vt:lpstr>References    </vt:lpstr>
      <vt:lpstr>References    </vt:lpstr>
      <vt:lpstr>References    </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Hybrid Approach for Detecting Cyberbullying on Social Media Platform using Machine Learning Algorithms</dc:title>
  <dc:creator>Kevin</dc:creator>
  <cp:lastModifiedBy>R VARUN REDDY (RA1911003011003</cp:lastModifiedBy>
  <cp:revision>12</cp:revision>
  <dcterms:created xsi:type="dcterms:W3CDTF">2020-05-13T07:00:00Z</dcterms:created>
  <dcterms:modified xsi:type="dcterms:W3CDTF">2023-05-15T10:33:56Z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1CF4895E748B48B3AB992D85502C14BC</vt:lpwstr>
  </property>
  <property fmtid="{D5CDD505-2E9C-101B-9397-08002B2CF9AE}" pid="3" name="KSOProductBuildVer">
    <vt:lpwstr>1033-11.2.0.11537</vt:lpwstr>
  </property>
</Properties>
</file>