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32"/>
  </p:notesMasterIdLst>
  <p:sldIdLst>
    <p:sldId id="256" r:id="rId2"/>
    <p:sldId id="257" r:id="rId3"/>
    <p:sldId id="258" r:id="rId4"/>
    <p:sldId id="262" r:id="rId5"/>
    <p:sldId id="297" r:id="rId6"/>
    <p:sldId id="298" r:id="rId7"/>
    <p:sldId id="263" r:id="rId8"/>
    <p:sldId id="264" r:id="rId9"/>
    <p:sldId id="293" r:id="rId10"/>
    <p:sldId id="309" r:id="rId11"/>
    <p:sldId id="276" r:id="rId12"/>
    <p:sldId id="299" r:id="rId13"/>
    <p:sldId id="300" r:id="rId14"/>
    <p:sldId id="301" r:id="rId15"/>
    <p:sldId id="302" r:id="rId16"/>
    <p:sldId id="303" r:id="rId17"/>
    <p:sldId id="306" r:id="rId18"/>
    <p:sldId id="288" r:id="rId19"/>
    <p:sldId id="307" r:id="rId20"/>
    <p:sldId id="308" r:id="rId21"/>
    <p:sldId id="294" r:id="rId22"/>
    <p:sldId id="295" r:id="rId23"/>
    <p:sldId id="296" r:id="rId24"/>
    <p:sldId id="285" r:id="rId25"/>
    <p:sldId id="304" r:id="rId26"/>
    <p:sldId id="305" r:id="rId27"/>
    <p:sldId id="291" r:id="rId28"/>
    <p:sldId id="289" r:id="rId29"/>
    <p:sldId id="290" r:id="rId30"/>
    <p:sldId id="286" r:id="rId31"/>
  </p:sldIdLst>
  <p:sldSz cx="9144000" cy="6858000" type="screen4x3"/>
  <p:notesSz cx="6858000" cy="9144000"/>
  <p:embeddedFontLst>
    <p:embeddedFont>
      <p:font typeface="Calibri" panose="020F050202020403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6" roundtripDataSignature="AMtx7mil/PCnimg04RutVK08bTf0v1Rya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2965206-ED9C-42B0-9D4B-B147C0CF67D4}">
  <a:tblStyle styleId="{C2965206-ED9C-42B0-9D4B-B147C0CF67D4}"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b="off" i="off"/>
      <a:tcStyle>
        <a:tcBdr/>
        <a:fill>
          <a:solidFill>
            <a:srgbClr val="CFD7E7"/>
          </a:solidFill>
        </a:fill>
      </a:tcStyle>
    </a:band1H>
    <a:band2H>
      <a:tcTxStyle b="off" i="off"/>
      <a:tcStyle>
        <a:tcBdr/>
      </a:tcStyle>
    </a:band2H>
    <a:band1V>
      <a:tcTxStyle b="off" i="off"/>
      <a:tcStyle>
        <a:tcBdr/>
        <a:fill>
          <a:solidFill>
            <a:srgbClr val="CFD7E7"/>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37EC99A5-4151-439D-8705-C61072BFBDF3}" styleName="Table_1">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141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2.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46" Type="http://customschemas.google.com/relationships/presentationmetadata" Target="meta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urra Sai" userId="ef59bf067239ccfd" providerId="LiveId" clId="{965AD45D-5CFF-466D-B0D3-618949A29CD2}"/>
    <pc:docChg chg="undo custSel addSld modSld">
      <pc:chgData name="Burra Sai" userId="ef59bf067239ccfd" providerId="LiveId" clId="{965AD45D-5CFF-466D-B0D3-618949A29CD2}" dt="2023-05-18T05:53:06.880" v="420" actId="20577"/>
      <pc:docMkLst>
        <pc:docMk/>
      </pc:docMkLst>
      <pc:sldChg chg="modSp mod">
        <pc:chgData name="Burra Sai" userId="ef59bf067239ccfd" providerId="LiveId" clId="{965AD45D-5CFF-466D-B0D3-618949A29CD2}" dt="2023-05-17T18:24:18.610" v="254" actId="20577"/>
        <pc:sldMkLst>
          <pc:docMk/>
          <pc:sldMk cId="0" sldId="256"/>
        </pc:sldMkLst>
        <pc:spChg chg="mod">
          <ac:chgData name="Burra Sai" userId="ef59bf067239ccfd" providerId="LiveId" clId="{965AD45D-5CFF-466D-B0D3-618949A29CD2}" dt="2023-05-17T18:24:18.610" v="254" actId="20577"/>
          <ac:spMkLst>
            <pc:docMk/>
            <pc:sldMk cId="0" sldId="256"/>
            <ac:spMk id="105" creationId="{00000000-0000-0000-0000-000000000000}"/>
          </ac:spMkLst>
        </pc:spChg>
        <pc:spChg chg="mod">
          <ac:chgData name="Burra Sai" userId="ef59bf067239ccfd" providerId="LiveId" clId="{965AD45D-5CFF-466D-B0D3-618949A29CD2}" dt="2023-05-17T14:36:15.638" v="11" actId="20577"/>
          <ac:spMkLst>
            <pc:docMk/>
            <pc:sldMk cId="0" sldId="256"/>
            <ac:spMk id="106" creationId="{00000000-0000-0000-0000-000000000000}"/>
          </ac:spMkLst>
        </pc:spChg>
      </pc:sldChg>
      <pc:sldChg chg="modSp mod">
        <pc:chgData name="Burra Sai" userId="ef59bf067239ccfd" providerId="LiveId" clId="{965AD45D-5CFF-466D-B0D3-618949A29CD2}" dt="2023-05-18T01:58:36.870" v="382" actId="14100"/>
        <pc:sldMkLst>
          <pc:docMk/>
          <pc:sldMk cId="0" sldId="257"/>
        </pc:sldMkLst>
        <pc:graphicFrameChg chg="modGraphic">
          <ac:chgData name="Burra Sai" userId="ef59bf067239ccfd" providerId="LiveId" clId="{965AD45D-5CFF-466D-B0D3-618949A29CD2}" dt="2023-05-18T01:58:36.870" v="382" actId="14100"/>
          <ac:graphicFrameMkLst>
            <pc:docMk/>
            <pc:sldMk cId="0" sldId="257"/>
            <ac:graphicFrameMk id="120" creationId="{00000000-0000-0000-0000-000000000000}"/>
          </ac:graphicFrameMkLst>
        </pc:graphicFrameChg>
      </pc:sldChg>
      <pc:sldChg chg="modSp mod">
        <pc:chgData name="Burra Sai" userId="ef59bf067239ccfd" providerId="LiveId" clId="{965AD45D-5CFF-466D-B0D3-618949A29CD2}" dt="2023-05-17T18:28:00.439" v="255" actId="14734"/>
        <pc:sldMkLst>
          <pc:docMk/>
          <pc:sldMk cId="0" sldId="262"/>
        </pc:sldMkLst>
        <pc:graphicFrameChg chg="modGraphic">
          <ac:chgData name="Burra Sai" userId="ef59bf067239ccfd" providerId="LiveId" clId="{965AD45D-5CFF-466D-B0D3-618949A29CD2}" dt="2023-05-17T18:28:00.439" v="255" actId="14734"/>
          <ac:graphicFrameMkLst>
            <pc:docMk/>
            <pc:sldMk cId="0" sldId="262"/>
            <ac:graphicFrameMk id="171" creationId="{00000000-0000-0000-0000-000000000000}"/>
          </ac:graphicFrameMkLst>
        </pc:graphicFrameChg>
      </pc:sldChg>
      <pc:sldChg chg="modSp mod">
        <pc:chgData name="Burra Sai" userId="ef59bf067239ccfd" providerId="LiveId" clId="{965AD45D-5CFF-466D-B0D3-618949A29CD2}" dt="2023-05-18T01:57:10.438" v="373" actId="255"/>
        <pc:sldMkLst>
          <pc:docMk/>
          <pc:sldMk cId="0" sldId="276"/>
        </pc:sldMkLst>
        <pc:spChg chg="mod">
          <ac:chgData name="Burra Sai" userId="ef59bf067239ccfd" providerId="LiveId" clId="{965AD45D-5CFF-466D-B0D3-618949A29CD2}" dt="2023-05-18T01:57:10.438" v="373" actId="255"/>
          <ac:spMkLst>
            <pc:docMk/>
            <pc:sldMk cId="0" sldId="276"/>
            <ac:spMk id="301" creationId="{00000000-0000-0000-0000-000000000000}"/>
          </ac:spMkLst>
        </pc:spChg>
      </pc:sldChg>
      <pc:sldChg chg="modSp mod">
        <pc:chgData name="Burra Sai" userId="ef59bf067239ccfd" providerId="LiveId" clId="{965AD45D-5CFF-466D-B0D3-618949A29CD2}" dt="2023-05-18T05:52:47.333" v="398" actId="20577"/>
        <pc:sldMkLst>
          <pc:docMk/>
          <pc:sldMk cId="2289120637" sldId="288"/>
        </pc:sldMkLst>
        <pc:spChg chg="mod">
          <ac:chgData name="Burra Sai" userId="ef59bf067239ccfd" providerId="LiveId" clId="{965AD45D-5CFF-466D-B0D3-618949A29CD2}" dt="2023-05-18T05:52:47.333" v="398" actId="20577"/>
          <ac:spMkLst>
            <pc:docMk/>
            <pc:sldMk cId="2289120637" sldId="288"/>
            <ac:spMk id="5" creationId="{8B08709F-3035-AF3A-70BC-8C00A84EABE5}"/>
          </ac:spMkLst>
        </pc:spChg>
      </pc:sldChg>
      <pc:sldChg chg="modSp mod">
        <pc:chgData name="Burra Sai" userId="ef59bf067239ccfd" providerId="LiveId" clId="{965AD45D-5CFF-466D-B0D3-618949A29CD2}" dt="2023-05-18T05:52:36.844" v="392" actId="20577"/>
        <pc:sldMkLst>
          <pc:docMk/>
          <pc:sldMk cId="1531645433" sldId="293"/>
        </pc:sldMkLst>
        <pc:spChg chg="mod">
          <ac:chgData name="Burra Sai" userId="ef59bf067239ccfd" providerId="LiveId" clId="{965AD45D-5CFF-466D-B0D3-618949A29CD2}" dt="2023-05-18T05:52:36.844" v="392" actId="20577"/>
          <ac:spMkLst>
            <pc:docMk/>
            <pc:sldMk cId="1531645433" sldId="293"/>
            <ac:spMk id="4" creationId="{14CE1763-CE38-CCC6-13AA-3CA478A39759}"/>
          </ac:spMkLst>
        </pc:spChg>
      </pc:sldChg>
      <pc:sldChg chg="modSp mod">
        <pc:chgData name="Burra Sai" userId="ef59bf067239ccfd" providerId="LiveId" clId="{965AD45D-5CFF-466D-B0D3-618949A29CD2}" dt="2023-05-18T05:52:54.804" v="404" actId="20577"/>
        <pc:sldMkLst>
          <pc:docMk/>
          <pc:sldMk cId="3023708223" sldId="294"/>
        </pc:sldMkLst>
        <pc:spChg chg="mod">
          <ac:chgData name="Burra Sai" userId="ef59bf067239ccfd" providerId="LiveId" clId="{965AD45D-5CFF-466D-B0D3-618949A29CD2}" dt="2023-05-18T05:52:54.804" v="404" actId="20577"/>
          <ac:spMkLst>
            <pc:docMk/>
            <pc:sldMk cId="3023708223" sldId="294"/>
            <ac:spMk id="5" creationId="{8B08709F-3035-AF3A-70BC-8C00A84EABE5}"/>
          </ac:spMkLst>
        </pc:spChg>
        <pc:spChg chg="mod">
          <ac:chgData name="Burra Sai" userId="ef59bf067239ccfd" providerId="LiveId" clId="{965AD45D-5CFF-466D-B0D3-618949A29CD2}" dt="2023-05-18T01:57:27.217" v="375"/>
          <ac:spMkLst>
            <pc:docMk/>
            <pc:sldMk cId="3023708223" sldId="294"/>
            <ac:spMk id="385" creationId="{00000000-0000-0000-0000-000000000000}"/>
          </ac:spMkLst>
        </pc:spChg>
      </pc:sldChg>
      <pc:sldChg chg="modSp mod">
        <pc:chgData name="Burra Sai" userId="ef59bf067239ccfd" providerId="LiveId" clId="{965AD45D-5CFF-466D-B0D3-618949A29CD2}" dt="2023-05-18T05:52:59.919" v="412" actId="20577"/>
        <pc:sldMkLst>
          <pc:docMk/>
          <pc:sldMk cId="57418414" sldId="295"/>
        </pc:sldMkLst>
        <pc:spChg chg="mod">
          <ac:chgData name="Burra Sai" userId="ef59bf067239ccfd" providerId="LiveId" clId="{965AD45D-5CFF-466D-B0D3-618949A29CD2}" dt="2023-05-18T05:52:59.919" v="412" actId="20577"/>
          <ac:spMkLst>
            <pc:docMk/>
            <pc:sldMk cId="57418414" sldId="295"/>
            <ac:spMk id="5" creationId="{8B08709F-3035-AF3A-70BC-8C00A84EABE5}"/>
          </ac:spMkLst>
        </pc:spChg>
        <pc:spChg chg="mod">
          <ac:chgData name="Burra Sai" userId="ef59bf067239ccfd" providerId="LiveId" clId="{965AD45D-5CFF-466D-B0D3-618949A29CD2}" dt="2023-05-18T01:57:32.801" v="377"/>
          <ac:spMkLst>
            <pc:docMk/>
            <pc:sldMk cId="57418414" sldId="295"/>
            <ac:spMk id="385" creationId="{00000000-0000-0000-0000-000000000000}"/>
          </ac:spMkLst>
        </pc:spChg>
      </pc:sldChg>
      <pc:sldChg chg="modSp mod">
        <pc:chgData name="Burra Sai" userId="ef59bf067239ccfd" providerId="LiveId" clId="{965AD45D-5CFF-466D-B0D3-618949A29CD2}" dt="2023-05-18T05:53:06.880" v="420" actId="20577"/>
        <pc:sldMkLst>
          <pc:docMk/>
          <pc:sldMk cId="2124599441" sldId="296"/>
        </pc:sldMkLst>
        <pc:spChg chg="mod">
          <ac:chgData name="Burra Sai" userId="ef59bf067239ccfd" providerId="LiveId" clId="{965AD45D-5CFF-466D-B0D3-618949A29CD2}" dt="2023-05-18T05:53:06.880" v="420" actId="20577"/>
          <ac:spMkLst>
            <pc:docMk/>
            <pc:sldMk cId="2124599441" sldId="296"/>
            <ac:spMk id="5" creationId="{8B08709F-3035-AF3A-70BC-8C00A84EABE5}"/>
          </ac:spMkLst>
        </pc:spChg>
        <pc:spChg chg="mod">
          <ac:chgData name="Burra Sai" userId="ef59bf067239ccfd" providerId="LiveId" clId="{965AD45D-5CFF-466D-B0D3-618949A29CD2}" dt="2023-05-18T01:57:36.985" v="379"/>
          <ac:spMkLst>
            <pc:docMk/>
            <pc:sldMk cId="2124599441" sldId="296"/>
            <ac:spMk id="385" creationId="{00000000-0000-0000-0000-000000000000}"/>
          </ac:spMkLst>
        </pc:spChg>
      </pc:sldChg>
      <pc:sldChg chg="modSp mod">
        <pc:chgData name="Burra Sai" userId="ef59bf067239ccfd" providerId="LiveId" clId="{965AD45D-5CFF-466D-B0D3-618949A29CD2}" dt="2023-05-18T01:56:55.967" v="372" actId="404"/>
        <pc:sldMkLst>
          <pc:docMk/>
          <pc:sldMk cId="2417807154" sldId="299"/>
        </pc:sldMkLst>
        <pc:spChg chg="mod">
          <ac:chgData name="Burra Sai" userId="ef59bf067239ccfd" providerId="LiveId" clId="{965AD45D-5CFF-466D-B0D3-618949A29CD2}" dt="2023-05-18T01:56:55.967" v="372" actId="404"/>
          <ac:spMkLst>
            <pc:docMk/>
            <pc:sldMk cId="2417807154" sldId="299"/>
            <ac:spMk id="301" creationId="{00000000-0000-0000-0000-000000000000}"/>
          </ac:spMkLst>
        </pc:spChg>
      </pc:sldChg>
      <pc:sldChg chg="modSp mod">
        <pc:chgData name="Burra Sai" userId="ef59bf067239ccfd" providerId="LiveId" clId="{965AD45D-5CFF-466D-B0D3-618949A29CD2}" dt="2023-05-18T01:56:37.770" v="371" actId="27636"/>
        <pc:sldMkLst>
          <pc:docMk/>
          <pc:sldMk cId="2232061749" sldId="301"/>
        </pc:sldMkLst>
        <pc:spChg chg="mod">
          <ac:chgData name="Burra Sai" userId="ef59bf067239ccfd" providerId="LiveId" clId="{965AD45D-5CFF-466D-B0D3-618949A29CD2}" dt="2023-05-18T01:56:37.770" v="371" actId="27636"/>
          <ac:spMkLst>
            <pc:docMk/>
            <pc:sldMk cId="2232061749" sldId="301"/>
            <ac:spMk id="301" creationId="{00000000-0000-0000-0000-000000000000}"/>
          </ac:spMkLst>
        </pc:spChg>
      </pc:sldChg>
      <pc:sldChg chg="delSp modSp mod">
        <pc:chgData name="Burra Sai" userId="ef59bf067239ccfd" providerId="LiveId" clId="{965AD45D-5CFF-466D-B0D3-618949A29CD2}" dt="2023-05-17T17:45:00.254" v="184" actId="14100"/>
        <pc:sldMkLst>
          <pc:docMk/>
          <pc:sldMk cId="1295529756" sldId="302"/>
        </pc:sldMkLst>
        <pc:spChg chg="mod">
          <ac:chgData name="Burra Sai" userId="ef59bf067239ccfd" providerId="LiveId" clId="{965AD45D-5CFF-466D-B0D3-618949A29CD2}" dt="2023-05-17T17:44:45.260" v="180" actId="20577"/>
          <ac:spMkLst>
            <pc:docMk/>
            <pc:sldMk cId="1295529756" sldId="302"/>
            <ac:spMk id="7" creationId="{FF70BCB1-3275-5FA4-0FAA-256E703ED0D3}"/>
          </ac:spMkLst>
        </pc:spChg>
        <pc:spChg chg="del mod">
          <ac:chgData name="Burra Sai" userId="ef59bf067239ccfd" providerId="LiveId" clId="{965AD45D-5CFF-466D-B0D3-618949A29CD2}" dt="2023-05-17T17:44:47.296" v="182"/>
          <ac:spMkLst>
            <pc:docMk/>
            <pc:sldMk cId="1295529756" sldId="302"/>
            <ac:spMk id="8" creationId="{43F70FDF-BA92-A7F7-991A-868A5AB4AB14}"/>
          </ac:spMkLst>
        </pc:spChg>
        <pc:graphicFrameChg chg="mod modGraphic">
          <ac:chgData name="Burra Sai" userId="ef59bf067239ccfd" providerId="LiveId" clId="{965AD45D-5CFF-466D-B0D3-618949A29CD2}" dt="2023-05-17T17:45:00.254" v="184" actId="14100"/>
          <ac:graphicFrameMkLst>
            <pc:docMk/>
            <pc:sldMk cId="1295529756" sldId="302"/>
            <ac:graphicFrameMk id="4" creationId="{CE97A92D-68C9-3E3D-AF40-DBAE1B9D5449}"/>
          </ac:graphicFrameMkLst>
        </pc:graphicFrameChg>
        <pc:graphicFrameChg chg="del mod modGraphic">
          <ac:chgData name="Burra Sai" userId="ef59bf067239ccfd" providerId="LiveId" clId="{965AD45D-5CFF-466D-B0D3-618949A29CD2}" dt="2023-05-17T17:44:10.985" v="131" actId="478"/>
          <ac:graphicFrameMkLst>
            <pc:docMk/>
            <pc:sldMk cId="1295529756" sldId="302"/>
            <ac:graphicFrameMk id="5" creationId="{D275655D-EF95-C926-F4AA-94CA02B6420E}"/>
          </ac:graphicFrameMkLst>
        </pc:graphicFrameChg>
      </pc:sldChg>
      <pc:sldChg chg="delSp modSp mod">
        <pc:chgData name="Burra Sai" userId="ef59bf067239ccfd" providerId="LiveId" clId="{965AD45D-5CFF-466D-B0D3-618949A29CD2}" dt="2023-05-17T17:47:12.658" v="253"/>
        <pc:sldMkLst>
          <pc:docMk/>
          <pc:sldMk cId="2390580502" sldId="303"/>
        </pc:sldMkLst>
        <pc:spChg chg="mod">
          <ac:chgData name="Burra Sai" userId="ef59bf067239ccfd" providerId="LiveId" clId="{965AD45D-5CFF-466D-B0D3-618949A29CD2}" dt="2023-05-17T17:47:10.839" v="251" actId="20577"/>
          <ac:spMkLst>
            <pc:docMk/>
            <pc:sldMk cId="2390580502" sldId="303"/>
            <ac:spMk id="6" creationId="{391420CE-BE17-3185-6621-BB3BF2962D91}"/>
          </ac:spMkLst>
        </pc:spChg>
        <pc:spChg chg="del mod">
          <ac:chgData name="Burra Sai" userId="ef59bf067239ccfd" providerId="LiveId" clId="{965AD45D-5CFF-466D-B0D3-618949A29CD2}" dt="2023-05-17T17:47:12.658" v="253"/>
          <ac:spMkLst>
            <pc:docMk/>
            <pc:sldMk cId="2390580502" sldId="303"/>
            <ac:spMk id="7" creationId="{750C798A-4E7E-7FD3-4C30-EF834270BF7A}"/>
          </ac:spMkLst>
        </pc:spChg>
        <pc:graphicFrameChg chg="mod modGraphic">
          <ac:chgData name="Burra Sai" userId="ef59bf067239ccfd" providerId="LiveId" clId="{965AD45D-5CFF-466D-B0D3-618949A29CD2}" dt="2023-05-17T17:46:35.393" v="211" actId="14100"/>
          <ac:graphicFrameMkLst>
            <pc:docMk/>
            <pc:sldMk cId="2390580502" sldId="303"/>
            <ac:graphicFrameMk id="2" creationId="{9BA7DC8D-9EBD-457D-4A9D-879AF2E3FEBD}"/>
          </ac:graphicFrameMkLst>
        </pc:graphicFrameChg>
        <pc:graphicFrameChg chg="del mod">
          <ac:chgData name="Burra Sai" userId="ef59bf067239ccfd" providerId="LiveId" clId="{965AD45D-5CFF-466D-B0D3-618949A29CD2}" dt="2023-05-17T17:46:16.694" v="207" actId="478"/>
          <ac:graphicFrameMkLst>
            <pc:docMk/>
            <pc:sldMk cId="2390580502" sldId="303"/>
            <ac:graphicFrameMk id="3" creationId="{F8591DB1-FC73-B2B5-9CC6-20C042B2D65A}"/>
          </ac:graphicFrameMkLst>
        </pc:graphicFrameChg>
      </pc:sldChg>
      <pc:sldChg chg="addSp delSp modSp add mod modClrScheme chgLayout">
        <pc:chgData name="Burra Sai" userId="ef59bf067239ccfd" providerId="LiveId" clId="{965AD45D-5CFF-466D-B0D3-618949A29CD2}" dt="2023-05-17T15:06:08.369" v="80" actId="20577"/>
        <pc:sldMkLst>
          <pc:docMk/>
          <pc:sldMk cId="3545873874" sldId="306"/>
        </pc:sldMkLst>
        <pc:spChg chg="del mod">
          <ac:chgData name="Burra Sai" userId="ef59bf067239ccfd" providerId="LiveId" clId="{965AD45D-5CFF-466D-B0D3-618949A29CD2}" dt="2023-05-17T15:05:04.047" v="45"/>
          <ac:spMkLst>
            <pc:docMk/>
            <pc:sldMk cId="3545873874" sldId="306"/>
            <ac:spMk id="6" creationId="{391420CE-BE17-3185-6621-BB3BF2962D91}"/>
          </ac:spMkLst>
        </pc:spChg>
        <pc:spChg chg="del mod">
          <ac:chgData name="Burra Sai" userId="ef59bf067239ccfd" providerId="LiveId" clId="{965AD45D-5CFF-466D-B0D3-618949A29CD2}" dt="2023-05-17T15:05:04.043" v="43" actId="478"/>
          <ac:spMkLst>
            <pc:docMk/>
            <pc:sldMk cId="3545873874" sldId="306"/>
            <ac:spMk id="7" creationId="{750C798A-4E7E-7FD3-4C30-EF834270BF7A}"/>
          </ac:spMkLst>
        </pc:spChg>
        <pc:spChg chg="add mod">
          <ac:chgData name="Burra Sai" userId="ef59bf067239ccfd" providerId="LiveId" clId="{965AD45D-5CFF-466D-B0D3-618949A29CD2}" dt="2023-05-17T15:06:08.369" v="80" actId="20577"/>
          <ac:spMkLst>
            <pc:docMk/>
            <pc:sldMk cId="3545873874" sldId="306"/>
            <ac:spMk id="8" creationId="{0BBB4CC4-719D-3FCF-4CFB-63B95798969A}"/>
          </ac:spMkLst>
        </pc:spChg>
        <pc:spChg chg="mod ord">
          <ac:chgData name="Burra Sai" userId="ef59bf067239ccfd" providerId="LiveId" clId="{965AD45D-5CFF-466D-B0D3-618949A29CD2}" dt="2023-05-17T15:05:19.263" v="46" actId="700"/>
          <ac:spMkLst>
            <pc:docMk/>
            <pc:sldMk cId="3545873874" sldId="306"/>
            <ac:spMk id="300" creationId="{00000000-0000-0000-0000-000000000000}"/>
          </ac:spMkLst>
        </pc:spChg>
        <pc:spChg chg="del">
          <ac:chgData name="Burra Sai" userId="ef59bf067239ccfd" providerId="LiveId" clId="{965AD45D-5CFF-466D-B0D3-618949A29CD2}" dt="2023-05-17T15:05:19.263" v="46" actId="700"/>
          <ac:spMkLst>
            <pc:docMk/>
            <pc:sldMk cId="3545873874" sldId="306"/>
            <ac:spMk id="301" creationId="{00000000-0000-0000-0000-000000000000}"/>
          </ac:spMkLst>
        </pc:spChg>
        <pc:spChg chg="mod ord">
          <ac:chgData name="Burra Sai" userId="ef59bf067239ccfd" providerId="LiveId" clId="{965AD45D-5CFF-466D-B0D3-618949A29CD2}" dt="2023-05-17T15:05:19.263" v="46" actId="700"/>
          <ac:spMkLst>
            <pc:docMk/>
            <pc:sldMk cId="3545873874" sldId="306"/>
            <ac:spMk id="304" creationId="{00000000-0000-0000-0000-000000000000}"/>
          </ac:spMkLst>
        </pc:spChg>
        <pc:graphicFrameChg chg="del mod modGraphic">
          <ac:chgData name="Burra Sai" userId="ef59bf067239ccfd" providerId="LiveId" clId="{965AD45D-5CFF-466D-B0D3-618949A29CD2}" dt="2023-05-17T15:04:46.637" v="16" actId="21"/>
          <ac:graphicFrameMkLst>
            <pc:docMk/>
            <pc:sldMk cId="3545873874" sldId="306"/>
            <ac:graphicFrameMk id="2" creationId="{9BA7DC8D-9EBD-457D-4A9D-879AF2E3FEBD}"/>
          </ac:graphicFrameMkLst>
        </pc:graphicFrameChg>
        <pc:graphicFrameChg chg="del">
          <ac:chgData name="Burra Sai" userId="ef59bf067239ccfd" providerId="LiveId" clId="{965AD45D-5CFF-466D-B0D3-618949A29CD2}" dt="2023-05-17T15:04:50.751" v="17" actId="21"/>
          <ac:graphicFrameMkLst>
            <pc:docMk/>
            <pc:sldMk cId="3545873874" sldId="306"/>
            <ac:graphicFrameMk id="3" creationId="{F8591DB1-FC73-B2B5-9CC6-20C042B2D65A}"/>
          </ac:graphicFrameMkLst>
        </pc:graphicFrameChg>
        <pc:picChg chg="add mod">
          <ac:chgData name="Burra Sai" userId="ef59bf067239ccfd" providerId="LiveId" clId="{965AD45D-5CFF-466D-B0D3-618949A29CD2}" dt="2023-05-17T15:05:43.881" v="51" actId="14100"/>
          <ac:picMkLst>
            <pc:docMk/>
            <pc:sldMk cId="3545873874" sldId="306"/>
            <ac:picMk id="5" creationId="{05E6BC8D-768D-8B99-8BA1-27279CE46955}"/>
          </ac:picMkLst>
        </pc:picChg>
      </pc:sldChg>
      <pc:sldChg chg="addSp delSp modSp add mod">
        <pc:chgData name="Burra Sai" userId="ef59bf067239ccfd" providerId="LiveId" clId="{965AD45D-5CFF-466D-B0D3-618949A29CD2}" dt="2023-05-18T01:56:04.054" v="369" actId="20577"/>
        <pc:sldMkLst>
          <pc:docMk/>
          <pc:sldMk cId="2882366201" sldId="307"/>
        </pc:sldMkLst>
        <pc:spChg chg="mod">
          <ac:chgData name="Burra Sai" userId="ef59bf067239ccfd" providerId="LiveId" clId="{965AD45D-5CFF-466D-B0D3-618949A29CD2}" dt="2023-05-18T01:56:04.054" v="369" actId="20577"/>
          <ac:spMkLst>
            <pc:docMk/>
            <pc:sldMk cId="2882366201" sldId="307"/>
            <ac:spMk id="5" creationId="{8B08709F-3035-AF3A-70BC-8C00A84EABE5}"/>
          </ac:spMkLst>
        </pc:spChg>
        <pc:picChg chg="del">
          <ac:chgData name="Burra Sai" userId="ef59bf067239ccfd" providerId="LiveId" clId="{965AD45D-5CFF-466D-B0D3-618949A29CD2}" dt="2023-05-18T01:53:56.576" v="257" actId="478"/>
          <ac:picMkLst>
            <pc:docMk/>
            <pc:sldMk cId="2882366201" sldId="307"/>
            <ac:picMk id="2" creationId="{526674A1-B9AC-4C39-3755-893B597571B2}"/>
          </ac:picMkLst>
        </pc:picChg>
        <pc:picChg chg="add mod">
          <ac:chgData name="Burra Sai" userId="ef59bf067239ccfd" providerId="LiveId" clId="{965AD45D-5CFF-466D-B0D3-618949A29CD2}" dt="2023-05-18T01:54:06.350" v="260" actId="14100"/>
          <ac:picMkLst>
            <pc:docMk/>
            <pc:sldMk cId="2882366201" sldId="307"/>
            <ac:picMk id="4" creationId="{448C5D67-3AD1-9853-7A13-3BCBE7F9DA45}"/>
          </ac:picMkLst>
        </pc:picChg>
      </pc:sldChg>
      <pc:sldChg chg="addSp delSp modSp add mod">
        <pc:chgData name="Burra Sai" userId="ef59bf067239ccfd" providerId="LiveId" clId="{965AD45D-5CFF-466D-B0D3-618949A29CD2}" dt="2023-05-18T01:55:55.733" v="354" actId="20577"/>
        <pc:sldMkLst>
          <pc:docMk/>
          <pc:sldMk cId="3945484545" sldId="308"/>
        </pc:sldMkLst>
        <pc:spChg chg="mod">
          <ac:chgData name="Burra Sai" userId="ef59bf067239ccfd" providerId="LiveId" clId="{965AD45D-5CFF-466D-B0D3-618949A29CD2}" dt="2023-05-18T01:55:55.733" v="354" actId="20577"/>
          <ac:spMkLst>
            <pc:docMk/>
            <pc:sldMk cId="3945484545" sldId="308"/>
            <ac:spMk id="5" creationId="{8B08709F-3035-AF3A-70BC-8C00A84EABE5}"/>
          </ac:spMkLst>
        </pc:spChg>
        <pc:picChg chg="add mod">
          <ac:chgData name="Burra Sai" userId="ef59bf067239ccfd" providerId="LiveId" clId="{965AD45D-5CFF-466D-B0D3-618949A29CD2}" dt="2023-05-18T01:55:39.065" v="320" actId="14100"/>
          <ac:picMkLst>
            <pc:docMk/>
            <pc:sldMk cId="3945484545" sldId="308"/>
            <ac:picMk id="3" creationId="{1AD0B5C9-3C6B-9860-372C-AB5CDAB0CA1C}"/>
          </ac:picMkLst>
        </pc:picChg>
        <pc:picChg chg="del">
          <ac:chgData name="Burra Sai" userId="ef59bf067239ccfd" providerId="LiveId" clId="{965AD45D-5CFF-466D-B0D3-618949A29CD2}" dt="2023-05-18T01:54:46.606" v="317" actId="478"/>
          <ac:picMkLst>
            <pc:docMk/>
            <pc:sldMk cId="3945484545" sldId="308"/>
            <ac:picMk id="4" creationId="{448C5D67-3AD1-9853-7A13-3BCBE7F9DA4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1b63525c89d_0_6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1b63525c89d_0_6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g1b63525c89d_0_6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1916507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3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8" name="Google Shape;298;p3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3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8" name="Google Shape;298;p3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126575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3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8" name="Google Shape;298;p3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01596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3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8" name="Google Shape;298;p3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772498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3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8" name="Google Shape;298;p3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528182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3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8" name="Google Shape;298;p3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592294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3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8" name="Google Shape;298;p3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550853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1b63525c89d_3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3" name="Google Shape;383;g1b63525c89d_3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943953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1b63525c89d_3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3" name="Google Shape;383;g1b63525c89d_3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44461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6" name="Google Shape;116;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1b63525c89d_3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3" name="Google Shape;383;g1b63525c89d_3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271495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1b63525c89d_3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3" name="Google Shape;383;g1b63525c89d_3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802086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1b63525c89d_3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3" name="Google Shape;383;g1b63525c89d_3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615677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1b63525c89d_3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3" name="Google Shape;383;g1b63525c89d_3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51154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4" name="Google Shape;394;p3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4" name="Google Shape;394;p3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989677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4" name="Google Shape;394;p3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382672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4" name="Google Shape;394;p3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581314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4" name="Google Shape;394;p3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363980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4" name="Google Shape;394;p3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34039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4" name="Google Shape;404;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3" name="Google Shape;163;p2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3" name="Google Shape;163;p2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26145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3" name="Google Shape;163;p2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83997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4" name="Google Shape;174;p3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3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5" name="Google Shape;185;p3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1b63525c89d_0_6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1b63525c89d_0_6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g1b63525c89d_0_6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3512811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sp>
        <p:nvSpPr>
          <p:cNvPr id="19" name="Google Shape;19;p40"/>
          <p:cNvSpPr/>
          <p:nvPr/>
        </p:nvSpPr>
        <p:spPr>
          <a:xfrm>
            <a:off x="2382" y="6400800"/>
            <a:ext cx="9141619"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40"/>
          <p:cNvSpPr/>
          <p:nvPr/>
        </p:nvSpPr>
        <p:spPr>
          <a:xfrm>
            <a:off x="12" y="6334316"/>
            <a:ext cx="9141619"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40"/>
          <p:cNvSpPr txBox="1">
            <a:spLocks noGrp="1"/>
          </p:cNvSpPr>
          <p:nvPr>
            <p:ph type="ctrTitle"/>
          </p:nvPr>
        </p:nvSpPr>
        <p:spPr>
          <a:xfrm>
            <a:off x="822960" y="758952"/>
            <a:ext cx="75438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40"/>
          <p:cNvSpPr txBox="1">
            <a:spLocks noGrp="1"/>
          </p:cNvSpPr>
          <p:nvPr>
            <p:ph type="subTitle" idx="1"/>
          </p:nvPr>
        </p:nvSpPr>
        <p:spPr>
          <a:xfrm>
            <a:off x="825038" y="4455621"/>
            <a:ext cx="75438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23" name="Google Shape;23;p40"/>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40"/>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0"/>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000"/>
              <a:buFont typeface="Calibri"/>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FFFFFF"/>
              </a:buClr>
              <a:buSzPts val="1000"/>
              <a:buFont typeface="Calibri"/>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FFFFFF"/>
              </a:buClr>
              <a:buSzPts val="1000"/>
              <a:buFont typeface="Calibri"/>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FFFFFF"/>
              </a:buClr>
              <a:buSzPts val="1000"/>
              <a:buFont typeface="Calibri"/>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FFFFFF"/>
              </a:buClr>
              <a:buSzPts val="1000"/>
              <a:buFont typeface="Calibri"/>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FFFFFF"/>
              </a:buClr>
              <a:buSzPts val="1000"/>
              <a:buFont typeface="Calibri"/>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FFFFFF"/>
              </a:buClr>
              <a:buSzPts val="1000"/>
              <a:buFont typeface="Calibri"/>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FFFFFF"/>
              </a:buClr>
              <a:buSzPts val="1000"/>
              <a:buFont typeface="Calibri"/>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FFFFFF"/>
              </a:buClr>
              <a:buSzPts val="1000"/>
              <a:buFont typeface="Calibri"/>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26" name="Google Shape;26;p40"/>
          <p:cNvCxnSpPr/>
          <p:nvPr/>
        </p:nvCxnSpPr>
        <p:spPr>
          <a:xfrm>
            <a:off x="905744" y="4343400"/>
            <a:ext cx="740664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7"/>
        <p:cNvGrpSpPr/>
        <p:nvPr/>
      </p:nvGrpSpPr>
      <p:grpSpPr>
        <a:xfrm>
          <a:off x="0" y="0"/>
          <a:ext cx="0" cy="0"/>
          <a:chOff x="0" y="0"/>
          <a:chExt cx="0" cy="0"/>
        </a:xfrm>
      </p:grpSpPr>
      <p:sp>
        <p:nvSpPr>
          <p:cNvPr id="88" name="Google Shape;88;p49"/>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49"/>
          <p:cNvSpPr txBox="1">
            <a:spLocks noGrp="1"/>
          </p:cNvSpPr>
          <p:nvPr>
            <p:ph type="body" idx="1"/>
          </p:nvPr>
        </p:nvSpPr>
        <p:spPr>
          <a:xfrm rot="5400000">
            <a:off x="2583179" y="85514"/>
            <a:ext cx="4023360" cy="7543801"/>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0" name="Google Shape;90;p49"/>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49"/>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49"/>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000"/>
              <a:buFont typeface="Calibri"/>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FFFFFF"/>
              </a:buClr>
              <a:buSzPts val="1000"/>
              <a:buFont typeface="Calibri"/>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FFFFFF"/>
              </a:buClr>
              <a:buSzPts val="1000"/>
              <a:buFont typeface="Calibri"/>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FFFFFF"/>
              </a:buClr>
              <a:buSzPts val="1000"/>
              <a:buFont typeface="Calibri"/>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FFFFFF"/>
              </a:buClr>
              <a:buSzPts val="1000"/>
              <a:buFont typeface="Calibri"/>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FFFFFF"/>
              </a:buClr>
              <a:buSzPts val="1000"/>
              <a:buFont typeface="Calibri"/>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FFFFFF"/>
              </a:buClr>
              <a:buSzPts val="1000"/>
              <a:buFont typeface="Calibri"/>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FFFFFF"/>
              </a:buClr>
              <a:buSzPts val="1000"/>
              <a:buFont typeface="Calibri"/>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FFFFFF"/>
              </a:buClr>
              <a:buSzPts val="1000"/>
              <a:buFont typeface="Calibri"/>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3"/>
        <p:cNvGrpSpPr/>
        <p:nvPr/>
      </p:nvGrpSpPr>
      <p:grpSpPr>
        <a:xfrm>
          <a:off x="0" y="0"/>
          <a:ext cx="0" cy="0"/>
          <a:chOff x="0" y="0"/>
          <a:chExt cx="0" cy="0"/>
        </a:xfrm>
      </p:grpSpPr>
      <p:sp>
        <p:nvSpPr>
          <p:cNvPr id="94" name="Google Shape;94;p50"/>
          <p:cNvSpPr/>
          <p:nvPr/>
        </p:nvSpPr>
        <p:spPr>
          <a:xfrm>
            <a:off x="2382" y="6400800"/>
            <a:ext cx="9141619"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50"/>
          <p:cNvSpPr/>
          <p:nvPr/>
        </p:nvSpPr>
        <p:spPr>
          <a:xfrm>
            <a:off x="12" y="6334316"/>
            <a:ext cx="9141619"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50"/>
          <p:cNvSpPr txBox="1">
            <a:spLocks noGrp="1"/>
          </p:cNvSpPr>
          <p:nvPr>
            <p:ph type="title"/>
          </p:nvPr>
        </p:nvSpPr>
        <p:spPr>
          <a:xfrm rot="5400000">
            <a:off x="4650802" y="2307652"/>
            <a:ext cx="5757421" cy="1971675"/>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50"/>
          <p:cNvSpPr txBox="1">
            <a:spLocks noGrp="1"/>
          </p:cNvSpPr>
          <p:nvPr>
            <p:ph type="body" idx="1"/>
          </p:nvPr>
        </p:nvSpPr>
        <p:spPr>
          <a:xfrm rot="5400000">
            <a:off x="650303" y="393126"/>
            <a:ext cx="5757420" cy="5800725"/>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8" name="Google Shape;98;p50"/>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50"/>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50"/>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000"/>
              <a:buFont typeface="Calibri"/>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FFFFFF"/>
              </a:buClr>
              <a:buSzPts val="1000"/>
              <a:buFont typeface="Calibri"/>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FFFFFF"/>
              </a:buClr>
              <a:buSzPts val="1000"/>
              <a:buFont typeface="Calibri"/>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FFFFFF"/>
              </a:buClr>
              <a:buSzPts val="1000"/>
              <a:buFont typeface="Calibri"/>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FFFFFF"/>
              </a:buClr>
              <a:buSzPts val="1000"/>
              <a:buFont typeface="Calibri"/>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FFFFFF"/>
              </a:buClr>
              <a:buSzPts val="1000"/>
              <a:buFont typeface="Calibri"/>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FFFFFF"/>
              </a:buClr>
              <a:buSzPts val="1000"/>
              <a:buFont typeface="Calibri"/>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FFFFFF"/>
              </a:buClr>
              <a:buSzPts val="1000"/>
              <a:buFont typeface="Calibri"/>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FFFFFF"/>
              </a:buClr>
              <a:buSzPts val="1000"/>
              <a:buFont typeface="Calibri"/>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41"/>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1"/>
          <p:cNvSpPr txBox="1">
            <a:spLocks noGrp="1"/>
          </p:cNvSpPr>
          <p:nvPr>
            <p:ph type="body" idx="1"/>
          </p:nvPr>
        </p:nvSpPr>
        <p:spPr>
          <a:xfrm>
            <a:off x="822959" y="1845734"/>
            <a:ext cx="7543801"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0" name="Google Shape;30;p41"/>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1"/>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1"/>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000"/>
              <a:buFont typeface="Calibri"/>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FFFFFF"/>
              </a:buClr>
              <a:buSzPts val="1000"/>
              <a:buFont typeface="Calibri"/>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FFFFFF"/>
              </a:buClr>
              <a:buSzPts val="1000"/>
              <a:buFont typeface="Calibri"/>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FFFFFF"/>
              </a:buClr>
              <a:buSzPts val="1000"/>
              <a:buFont typeface="Calibri"/>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FFFFFF"/>
              </a:buClr>
              <a:buSzPts val="1000"/>
              <a:buFont typeface="Calibri"/>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FFFFFF"/>
              </a:buClr>
              <a:buSzPts val="1000"/>
              <a:buFont typeface="Calibri"/>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FFFFFF"/>
              </a:buClr>
              <a:buSzPts val="1000"/>
              <a:buFont typeface="Calibri"/>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FFFFFF"/>
              </a:buClr>
              <a:buSzPts val="1000"/>
              <a:buFont typeface="Calibri"/>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FFFFFF"/>
              </a:buClr>
              <a:buSzPts val="1000"/>
              <a:buFont typeface="Calibri"/>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3"/>
        <p:cNvGrpSpPr/>
        <p:nvPr/>
      </p:nvGrpSpPr>
      <p:grpSpPr>
        <a:xfrm>
          <a:off x="0" y="0"/>
          <a:ext cx="0" cy="0"/>
          <a:chOff x="0" y="0"/>
          <a:chExt cx="0" cy="0"/>
        </a:xfrm>
      </p:grpSpPr>
      <p:sp>
        <p:nvSpPr>
          <p:cNvPr id="34" name="Google Shape;34;p42"/>
          <p:cNvSpPr/>
          <p:nvPr/>
        </p:nvSpPr>
        <p:spPr>
          <a:xfrm>
            <a:off x="2382" y="6400800"/>
            <a:ext cx="9141619"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42"/>
          <p:cNvSpPr/>
          <p:nvPr/>
        </p:nvSpPr>
        <p:spPr>
          <a:xfrm>
            <a:off x="12" y="6334316"/>
            <a:ext cx="9141619"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42"/>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42"/>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42"/>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000"/>
              <a:buFont typeface="Calibri"/>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FFFFFF"/>
              </a:buClr>
              <a:buSzPts val="1000"/>
              <a:buFont typeface="Calibri"/>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FFFFFF"/>
              </a:buClr>
              <a:buSzPts val="1000"/>
              <a:buFont typeface="Calibri"/>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FFFFFF"/>
              </a:buClr>
              <a:buSzPts val="1000"/>
              <a:buFont typeface="Calibri"/>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FFFFFF"/>
              </a:buClr>
              <a:buSzPts val="1000"/>
              <a:buFont typeface="Calibri"/>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FFFFFF"/>
              </a:buClr>
              <a:buSzPts val="1000"/>
              <a:buFont typeface="Calibri"/>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FFFFFF"/>
              </a:buClr>
              <a:buSzPts val="1000"/>
              <a:buFont typeface="Calibri"/>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FFFFFF"/>
              </a:buClr>
              <a:buSzPts val="1000"/>
              <a:buFont typeface="Calibri"/>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FFFFFF"/>
              </a:buClr>
              <a:buSzPts val="1000"/>
              <a:buFont typeface="Calibri"/>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39"/>
        <p:cNvGrpSpPr/>
        <p:nvPr/>
      </p:nvGrpSpPr>
      <p:grpSpPr>
        <a:xfrm>
          <a:off x="0" y="0"/>
          <a:ext cx="0" cy="0"/>
          <a:chOff x="0" y="0"/>
          <a:chExt cx="0" cy="0"/>
        </a:xfrm>
      </p:grpSpPr>
      <p:sp>
        <p:nvSpPr>
          <p:cNvPr id="40" name="Google Shape;40;p43"/>
          <p:cNvSpPr/>
          <p:nvPr/>
        </p:nvSpPr>
        <p:spPr>
          <a:xfrm>
            <a:off x="2382" y="6400800"/>
            <a:ext cx="9141619"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43"/>
          <p:cNvSpPr/>
          <p:nvPr/>
        </p:nvSpPr>
        <p:spPr>
          <a:xfrm>
            <a:off x="12" y="6334316"/>
            <a:ext cx="9141619"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43"/>
          <p:cNvSpPr txBox="1">
            <a:spLocks noGrp="1"/>
          </p:cNvSpPr>
          <p:nvPr>
            <p:ph type="title"/>
          </p:nvPr>
        </p:nvSpPr>
        <p:spPr>
          <a:xfrm>
            <a:off x="822960" y="758952"/>
            <a:ext cx="75438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b="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43"/>
          <p:cNvSpPr txBox="1">
            <a:spLocks noGrp="1"/>
          </p:cNvSpPr>
          <p:nvPr>
            <p:ph type="body" idx="1"/>
          </p:nvPr>
        </p:nvSpPr>
        <p:spPr>
          <a:xfrm>
            <a:off x="822960" y="4453128"/>
            <a:ext cx="75438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44" name="Google Shape;44;p43"/>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43"/>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43"/>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000"/>
              <a:buFont typeface="Calibri"/>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FFFFFF"/>
              </a:buClr>
              <a:buSzPts val="1000"/>
              <a:buFont typeface="Calibri"/>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FFFFFF"/>
              </a:buClr>
              <a:buSzPts val="1000"/>
              <a:buFont typeface="Calibri"/>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FFFFFF"/>
              </a:buClr>
              <a:buSzPts val="1000"/>
              <a:buFont typeface="Calibri"/>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FFFFFF"/>
              </a:buClr>
              <a:buSzPts val="1000"/>
              <a:buFont typeface="Calibri"/>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FFFFFF"/>
              </a:buClr>
              <a:buSzPts val="1000"/>
              <a:buFont typeface="Calibri"/>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FFFFFF"/>
              </a:buClr>
              <a:buSzPts val="1000"/>
              <a:buFont typeface="Calibri"/>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FFFFFF"/>
              </a:buClr>
              <a:buSzPts val="1000"/>
              <a:buFont typeface="Calibri"/>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FFFFFF"/>
              </a:buClr>
              <a:buSzPts val="1000"/>
              <a:buFont typeface="Calibri"/>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47" name="Google Shape;47;p43"/>
          <p:cNvCxnSpPr/>
          <p:nvPr/>
        </p:nvCxnSpPr>
        <p:spPr>
          <a:xfrm>
            <a:off x="905744" y="4343400"/>
            <a:ext cx="740664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8"/>
        <p:cNvGrpSpPr/>
        <p:nvPr/>
      </p:nvGrpSpPr>
      <p:grpSpPr>
        <a:xfrm>
          <a:off x="0" y="0"/>
          <a:ext cx="0" cy="0"/>
          <a:chOff x="0" y="0"/>
          <a:chExt cx="0" cy="0"/>
        </a:xfrm>
      </p:grpSpPr>
      <p:sp>
        <p:nvSpPr>
          <p:cNvPr id="49" name="Google Shape;49;p44"/>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44"/>
          <p:cNvSpPr txBox="1">
            <a:spLocks noGrp="1"/>
          </p:cNvSpPr>
          <p:nvPr>
            <p:ph type="body" idx="1"/>
          </p:nvPr>
        </p:nvSpPr>
        <p:spPr>
          <a:xfrm>
            <a:off x="822960" y="1845734"/>
            <a:ext cx="370332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1" name="Google Shape;51;p44"/>
          <p:cNvSpPr txBox="1">
            <a:spLocks noGrp="1"/>
          </p:cNvSpPr>
          <p:nvPr>
            <p:ph type="body" idx="2"/>
          </p:nvPr>
        </p:nvSpPr>
        <p:spPr>
          <a:xfrm>
            <a:off x="4663440" y="1845736"/>
            <a:ext cx="3703320" cy="4023359"/>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2" name="Google Shape;52;p44"/>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44"/>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44"/>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000"/>
              <a:buFont typeface="Calibri"/>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FFFFFF"/>
              </a:buClr>
              <a:buSzPts val="1000"/>
              <a:buFont typeface="Calibri"/>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FFFFFF"/>
              </a:buClr>
              <a:buSzPts val="1000"/>
              <a:buFont typeface="Calibri"/>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FFFFFF"/>
              </a:buClr>
              <a:buSzPts val="1000"/>
              <a:buFont typeface="Calibri"/>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FFFFFF"/>
              </a:buClr>
              <a:buSzPts val="1000"/>
              <a:buFont typeface="Calibri"/>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FFFFFF"/>
              </a:buClr>
              <a:buSzPts val="1000"/>
              <a:buFont typeface="Calibri"/>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FFFFFF"/>
              </a:buClr>
              <a:buSzPts val="1000"/>
              <a:buFont typeface="Calibri"/>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FFFFFF"/>
              </a:buClr>
              <a:buSzPts val="1000"/>
              <a:buFont typeface="Calibri"/>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FFFFFF"/>
              </a:buClr>
              <a:buSzPts val="1000"/>
              <a:buFont typeface="Calibri"/>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45"/>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45"/>
          <p:cNvSpPr txBox="1">
            <a:spLocks noGrp="1"/>
          </p:cNvSpPr>
          <p:nvPr>
            <p:ph type="body" idx="1"/>
          </p:nvPr>
        </p:nvSpPr>
        <p:spPr>
          <a:xfrm>
            <a:off x="822960" y="1846052"/>
            <a:ext cx="370332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8" name="Google Shape;58;p45"/>
          <p:cNvSpPr txBox="1">
            <a:spLocks noGrp="1"/>
          </p:cNvSpPr>
          <p:nvPr>
            <p:ph type="body" idx="2"/>
          </p:nvPr>
        </p:nvSpPr>
        <p:spPr>
          <a:xfrm>
            <a:off x="822960" y="2582334"/>
            <a:ext cx="3703320" cy="32867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9" name="Google Shape;59;p45"/>
          <p:cNvSpPr txBox="1">
            <a:spLocks noGrp="1"/>
          </p:cNvSpPr>
          <p:nvPr>
            <p:ph type="body" idx="3"/>
          </p:nvPr>
        </p:nvSpPr>
        <p:spPr>
          <a:xfrm>
            <a:off x="4663440" y="1846052"/>
            <a:ext cx="370332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60" name="Google Shape;60;p45"/>
          <p:cNvSpPr txBox="1">
            <a:spLocks noGrp="1"/>
          </p:cNvSpPr>
          <p:nvPr>
            <p:ph type="body" idx="4"/>
          </p:nvPr>
        </p:nvSpPr>
        <p:spPr>
          <a:xfrm>
            <a:off x="4663440" y="2582334"/>
            <a:ext cx="3703320" cy="32867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1" name="Google Shape;61;p45"/>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45"/>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45"/>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000"/>
              <a:buFont typeface="Calibri"/>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FFFFFF"/>
              </a:buClr>
              <a:buSzPts val="1000"/>
              <a:buFont typeface="Calibri"/>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FFFFFF"/>
              </a:buClr>
              <a:buSzPts val="1000"/>
              <a:buFont typeface="Calibri"/>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FFFFFF"/>
              </a:buClr>
              <a:buSzPts val="1000"/>
              <a:buFont typeface="Calibri"/>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FFFFFF"/>
              </a:buClr>
              <a:buSzPts val="1000"/>
              <a:buFont typeface="Calibri"/>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FFFFFF"/>
              </a:buClr>
              <a:buSzPts val="1000"/>
              <a:buFont typeface="Calibri"/>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FFFFFF"/>
              </a:buClr>
              <a:buSzPts val="1000"/>
              <a:buFont typeface="Calibri"/>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FFFFFF"/>
              </a:buClr>
              <a:buSzPts val="1000"/>
              <a:buFont typeface="Calibri"/>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FFFFFF"/>
              </a:buClr>
              <a:buSzPts val="1000"/>
              <a:buFont typeface="Calibri"/>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4"/>
        <p:cNvGrpSpPr/>
        <p:nvPr/>
      </p:nvGrpSpPr>
      <p:grpSpPr>
        <a:xfrm>
          <a:off x="0" y="0"/>
          <a:ext cx="0" cy="0"/>
          <a:chOff x="0" y="0"/>
          <a:chExt cx="0" cy="0"/>
        </a:xfrm>
      </p:grpSpPr>
      <p:sp>
        <p:nvSpPr>
          <p:cNvPr id="65" name="Google Shape;65;p46"/>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6"/>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46"/>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46"/>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000"/>
              <a:buFont typeface="Calibri"/>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FFFFFF"/>
              </a:buClr>
              <a:buSzPts val="1000"/>
              <a:buFont typeface="Calibri"/>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FFFFFF"/>
              </a:buClr>
              <a:buSzPts val="1000"/>
              <a:buFont typeface="Calibri"/>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FFFFFF"/>
              </a:buClr>
              <a:buSzPts val="1000"/>
              <a:buFont typeface="Calibri"/>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FFFFFF"/>
              </a:buClr>
              <a:buSzPts val="1000"/>
              <a:buFont typeface="Calibri"/>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FFFFFF"/>
              </a:buClr>
              <a:buSzPts val="1000"/>
              <a:buFont typeface="Calibri"/>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FFFFFF"/>
              </a:buClr>
              <a:buSzPts val="1000"/>
              <a:buFont typeface="Calibri"/>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FFFFFF"/>
              </a:buClr>
              <a:buSzPts val="1000"/>
              <a:buFont typeface="Calibri"/>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FFFFFF"/>
              </a:buClr>
              <a:buSzPts val="1000"/>
              <a:buFont typeface="Calibri"/>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9"/>
        <p:cNvGrpSpPr/>
        <p:nvPr/>
      </p:nvGrpSpPr>
      <p:grpSpPr>
        <a:xfrm>
          <a:off x="0" y="0"/>
          <a:ext cx="0" cy="0"/>
          <a:chOff x="0" y="0"/>
          <a:chExt cx="0" cy="0"/>
        </a:xfrm>
      </p:grpSpPr>
      <p:sp>
        <p:nvSpPr>
          <p:cNvPr id="70" name="Google Shape;70;p47"/>
          <p:cNvSpPr/>
          <p:nvPr/>
        </p:nvSpPr>
        <p:spPr>
          <a:xfrm>
            <a:off x="13" y="0"/>
            <a:ext cx="3038093" cy="68580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47"/>
          <p:cNvSpPr/>
          <p:nvPr/>
        </p:nvSpPr>
        <p:spPr>
          <a:xfrm>
            <a:off x="3030053" y="0"/>
            <a:ext cx="48006" cy="68580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47"/>
          <p:cNvSpPr txBox="1">
            <a:spLocks noGrp="1"/>
          </p:cNvSpPr>
          <p:nvPr>
            <p:ph type="title"/>
          </p:nvPr>
        </p:nvSpPr>
        <p:spPr>
          <a:xfrm>
            <a:off x="342900" y="594359"/>
            <a:ext cx="24003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47"/>
          <p:cNvSpPr txBox="1">
            <a:spLocks noGrp="1"/>
          </p:cNvSpPr>
          <p:nvPr>
            <p:ph type="body" idx="1"/>
          </p:nvPr>
        </p:nvSpPr>
        <p:spPr>
          <a:xfrm>
            <a:off x="3460237" y="731520"/>
            <a:ext cx="5009393"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4" name="Google Shape;74;p47"/>
          <p:cNvSpPr txBox="1">
            <a:spLocks noGrp="1"/>
          </p:cNvSpPr>
          <p:nvPr>
            <p:ph type="body" idx="2"/>
          </p:nvPr>
        </p:nvSpPr>
        <p:spPr>
          <a:xfrm>
            <a:off x="342900" y="2926080"/>
            <a:ext cx="240030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5" name="Google Shape;75;p47"/>
          <p:cNvSpPr txBox="1">
            <a:spLocks noGrp="1"/>
          </p:cNvSpPr>
          <p:nvPr>
            <p:ph type="dt" idx="10"/>
          </p:nvPr>
        </p:nvSpPr>
        <p:spPr>
          <a:xfrm>
            <a:off x="349134" y="6459786"/>
            <a:ext cx="1963883"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47"/>
          <p:cNvSpPr txBox="1">
            <a:spLocks noGrp="1"/>
          </p:cNvSpPr>
          <p:nvPr>
            <p:ph type="ftr" idx="11"/>
          </p:nvPr>
        </p:nvSpPr>
        <p:spPr>
          <a:xfrm>
            <a:off x="3600450" y="6459786"/>
            <a:ext cx="348615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47"/>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dk2"/>
              </a:buClr>
              <a:buSzPts val="1050"/>
              <a:buFont typeface="Calibri"/>
              <a:buNone/>
              <a:defRPr sz="1050" b="0" i="0" u="none" strike="noStrike" cap="none">
                <a:solidFill>
                  <a:schemeClr val="dk2"/>
                </a:solidFill>
                <a:latin typeface="Calibri"/>
                <a:ea typeface="Calibri"/>
                <a:cs typeface="Calibri"/>
                <a:sym typeface="Calibri"/>
              </a:defRPr>
            </a:lvl1pPr>
            <a:lvl2pPr marL="0" marR="0" lvl="1" indent="0" algn="r">
              <a:lnSpc>
                <a:spcPct val="100000"/>
              </a:lnSpc>
              <a:spcBef>
                <a:spcPts val="0"/>
              </a:spcBef>
              <a:spcAft>
                <a:spcPts val="0"/>
              </a:spcAft>
              <a:buClr>
                <a:schemeClr val="dk2"/>
              </a:buClr>
              <a:buSzPts val="1050"/>
              <a:buFont typeface="Calibri"/>
              <a:buNone/>
              <a:defRPr sz="1050" b="0" i="0" u="none" strike="noStrike" cap="none">
                <a:solidFill>
                  <a:schemeClr val="dk2"/>
                </a:solidFill>
                <a:latin typeface="Calibri"/>
                <a:ea typeface="Calibri"/>
                <a:cs typeface="Calibri"/>
                <a:sym typeface="Calibri"/>
              </a:defRPr>
            </a:lvl2pPr>
            <a:lvl3pPr marL="0" marR="0" lvl="2" indent="0" algn="r">
              <a:lnSpc>
                <a:spcPct val="100000"/>
              </a:lnSpc>
              <a:spcBef>
                <a:spcPts val="0"/>
              </a:spcBef>
              <a:spcAft>
                <a:spcPts val="0"/>
              </a:spcAft>
              <a:buClr>
                <a:schemeClr val="dk2"/>
              </a:buClr>
              <a:buSzPts val="1050"/>
              <a:buFont typeface="Calibri"/>
              <a:buNone/>
              <a:defRPr sz="1050" b="0" i="0" u="none" strike="noStrike" cap="none">
                <a:solidFill>
                  <a:schemeClr val="dk2"/>
                </a:solidFill>
                <a:latin typeface="Calibri"/>
                <a:ea typeface="Calibri"/>
                <a:cs typeface="Calibri"/>
                <a:sym typeface="Calibri"/>
              </a:defRPr>
            </a:lvl3pPr>
            <a:lvl4pPr marL="0" marR="0" lvl="3" indent="0" algn="r">
              <a:lnSpc>
                <a:spcPct val="100000"/>
              </a:lnSpc>
              <a:spcBef>
                <a:spcPts val="0"/>
              </a:spcBef>
              <a:spcAft>
                <a:spcPts val="0"/>
              </a:spcAft>
              <a:buClr>
                <a:schemeClr val="dk2"/>
              </a:buClr>
              <a:buSzPts val="1050"/>
              <a:buFont typeface="Calibri"/>
              <a:buNone/>
              <a:defRPr sz="1050" b="0" i="0" u="none" strike="noStrike" cap="none">
                <a:solidFill>
                  <a:schemeClr val="dk2"/>
                </a:solidFill>
                <a:latin typeface="Calibri"/>
                <a:ea typeface="Calibri"/>
                <a:cs typeface="Calibri"/>
                <a:sym typeface="Calibri"/>
              </a:defRPr>
            </a:lvl4pPr>
            <a:lvl5pPr marL="0" marR="0" lvl="4" indent="0" algn="r">
              <a:lnSpc>
                <a:spcPct val="100000"/>
              </a:lnSpc>
              <a:spcBef>
                <a:spcPts val="0"/>
              </a:spcBef>
              <a:spcAft>
                <a:spcPts val="0"/>
              </a:spcAft>
              <a:buClr>
                <a:schemeClr val="dk2"/>
              </a:buClr>
              <a:buSzPts val="1050"/>
              <a:buFont typeface="Calibri"/>
              <a:buNone/>
              <a:defRPr sz="1050" b="0" i="0" u="none" strike="noStrike" cap="none">
                <a:solidFill>
                  <a:schemeClr val="dk2"/>
                </a:solidFill>
                <a:latin typeface="Calibri"/>
                <a:ea typeface="Calibri"/>
                <a:cs typeface="Calibri"/>
                <a:sym typeface="Calibri"/>
              </a:defRPr>
            </a:lvl5pPr>
            <a:lvl6pPr marL="0" marR="0" lvl="5" indent="0" algn="r">
              <a:lnSpc>
                <a:spcPct val="100000"/>
              </a:lnSpc>
              <a:spcBef>
                <a:spcPts val="0"/>
              </a:spcBef>
              <a:spcAft>
                <a:spcPts val="0"/>
              </a:spcAft>
              <a:buClr>
                <a:schemeClr val="dk2"/>
              </a:buClr>
              <a:buSzPts val="1050"/>
              <a:buFont typeface="Calibri"/>
              <a:buNone/>
              <a:defRPr sz="1050" b="0" i="0" u="none" strike="noStrike" cap="none">
                <a:solidFill>
                  <a:schemeClr val="dk2"/>
                </a:solidFill>
                <a:latin typeface="Calibri"/>
                <a:ea typeface="Calibri"/>
                <a:cs typeface="Calibri"/>
                <a:sym typeface="Calibri"/>
              </a:defRPr>
            </a:lvl6pPr>
            <a:lvl7pPr marL="0" marR="0" lvl="6" indent="0" algn="r">
              <a:lnSpc>
                <a:spcPct val="100000"/>
              </a:lnSpc>
              <a:spcBef>
                <a:spcPts val="0"/>
              </a:spcBef>
              <a:spcAft>
                <a:spcPts val="0"/>
              </a:spcAft>
              <a:buClr>
                <a:schemeClr val="dk2"/>
              </a:buClr>
              <a:buSzPts val="1050"/>
              <a:buFont typeface="Calibri"/>
              <a:buNone/>
              <a:defRPr sz="1050" b="0" i="0" u="none" strike="noStrike" cap="none">
                <a:solidFill>
                  <a:schemeClr val="dk2"/>
                </a:solidFill>
                <a:latin typeface="Calibri"/>
                <a:ea typeface="Calibri"/>
                <a:cs typeface="Calibri"/>
                <a:sym typeface="Calibri"/>
              </a:defRPr>
            </a:lvl7pPr>
            <a:lvl8pPr marL="0" marR="0" lvl="7" indent="0" algn="r">
              <a:lnSpc>
                <a:spcPct val="100000"/>
              </a:lnSpc>
              <a:spcBef>
                <a:spcPts val="0"/>
              </a:spcBef>
              <a:spcAft>
                <a:spcPts val="0"/>
              </a:spcAft>
              <a:buClr>
                <a:schemeClr val="dk2"/>
              </a:buClr>
              <a:buSzPts val="1050"/>
              <a:buFont typeface="Calibri"/>
              <a:buNone/>
              <a:defRPr sz="1050" b="0" i="0" u="none" strike="noStrike" cap="none">
                <a:solidFill>
                  <a:schemeClr val="dk2"/>
                </a:solidFill>
                <a:latin typeface="Calibri"/>
                <a:ea typeface="Calibri"/>
                <a:cs typeface="Calibri"/>
                <a:sym typeface="Calibri"/>
              </a:defRPr>
            </a:lvl8pPr>
            <a:lvl9pPr marL="0" marR="0" lvl="8" indent="0" algn="r">
              <a:lnSpc>
                <a:spcPct val="100000"/>
              </a:lnSpc>
              <a:spcBef>
                <a:spcPts val="0"/>
              </a:spcBef>
              <a:spcAft>
                <a:spcPts val="0"/>
              </a:spcAft>
              <a:buClr>
                <a:schemeClr val="dk2"/>
              </a:buClr>
              <a:buSzPts val="1050"/>
              <a:buFont typeface="Calibri"/>
              <a:buNone/>
              <a:defRPr sz="1050" b="0" i="0" u="none" strike="noStrike" cap="none">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8"/>
        <p:cNvGrpSpPr/>
        <p:nvPr/>
      </p:nvGrpSpPr>
      <p:grpSpPr>
        <a:xfrm>
          <a:off x="0" y="0"/>
          <a:ext cx="0" cy="0"/>
          <a:chOff x="0" y="0"/>
          <a:chExt cx="0" cy="0"/>
        </a:xfrm>
      </p:grpSpPr>
      <p:sp>
        <p:nvSpPr>
          <p:cNvPr id="79" name="Google Shape;79;p48"/>
          <p:cNvSpPr/>
          <p:nvPr/>
        </p:nvSpPr>
        <p:spPr>
          <a:xfrm>
            <a:off x="0" y="4953000"/>
            <a:ext cx="9141619" cy="19050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48"/>
          <p:cNvSpPr/>
          <p:nvPr/>
        </p:nvSpPr>
        <p:spPr>
          <a:xfrm>
            <a:off x="12" y="4915076"/>
            <a:ext cx="9141619"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48"/>
          <p:cNvSpPr txBox="1">
            <a:spLocks noGrp="1"/>
          </p:cNvSpPr>
          <p:nvPr>
            <p:ph type="title"/>
          </p:nvPr>
        </p:nvSpPr>
        <p:spPr>
          <a:xfrm>
            <a:off x="822960" y="5074920"/>
            <a:ext cx="7589520"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48"/>
          <p:cNvSpPr>
            <a:spLocks noGrp="1"/>
          </p:cNvSpPr>
          <p:nvPr>
            <p:ph type="pic" idx="2"/>
          </p:nvPr>
        </p:nvSpPr>
        <p:spPr>
          <a:xfrm>
            <a:off x="12" y="0"/>
            <a:ext cx="9143989" cy="4915076"/>
          </a:xfrm>
          <a:prstGeom prst="rect">
            <a:avLst/>
          </a:prstGeom>
          <a:noFill/>
          <a:ln>
            <a:noFill/>
          </a:ln>
        </p:spPr>
      </p:sp>
      <p:sp>
        <p:nvSpPr>
          <p:cNvPr id="83" name="Google Shape;83;p48"/>
          <p:cNvSpPr txBox="1">
            <a:spLocks noGrp="1"/>
          </p:cNvSpPr>
          <p:nvPr>
            <p:ph type="body" idx="1"/>
          </p:nvPr>
        </p:nvSpPr>
        <p:spPr>
          <a:xfrm>
            <a:off x="822959" y="5907024"/>
            <a:ext cx="7589520"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4" name="Google Shape;84;p48"/>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48"/>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48"/>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000"/>
              <a:buFont typeface="Calibri"/>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FFFFFF"/>
              </a:buClr>
              <a:buSzPts val="1000"/>
              <a:buFont typeface="Calibri"/>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FFFFFF"/>
              </a:buClr>
              <a:buSzPts val="1000"/>
              <a:buFont typeface="Calibri"/>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FFFFFF"/>
              </a:buClr>
              <a:buSzPts val="1000"/>
              <a:buFont typeface="Calibri"/>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FFFFFF"/>
              </a:buClr>
              <a:buSzPts val="1000"/>
              <a:buFont typeface="Calibri"/>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FFFFFF"/>
              </a:buClr>
              <a:buSzPts val="1000"/>
              <a:buFont typeface="Calibri"/>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FFFFFF"/>
              </a:buClr>
              <a:buSzPts val="1000"/>
              <a:buFont typeface="Calibri"/>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FFFFFF"/>
              </a:buClr>
              <a:buSzPts val="1000"/>
              <a:buFont typeface="Calibri"/>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FFFFFF"/>
              </a:buClr>
              <a:buSzPts val="1000"/>
              <a:buFont typeface="Calibri"/>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9"/>
          <p:cNvSpPr/>
          <p:nvPr/>
        </p:nvSpPr>
        <p:spPr>
          <a:xfrm>
            <a:off x="0" y="6400800"/>
            <a:ext cx="9144001"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39"/>
          <p:cNvSpPr/>
          <p:nvPr/>
        </p:nvSpPr>
        <p:spPr>
          <a:xfrm>
            <a:off x="0" y="6334315"/>
            <a:ext cx="9144001" cy="65999"/>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39"/>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 name="Google Shape;13;p39"/>
          <p:cNvSpPr txBox="1">
            <a:spLocks noGrp="1"/>
          </p:cNvSpPr>
          <p:nvPr>
            <p:ph type="body" idx="1"/>
          </p:nvPr>
        </p:nvSpPr>
        <p:spPr>
          <a:xfrm>
            <a:off x="822959" y="1845734"/>
            <a:ext cx="7543801"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4" name="Google Shape;14;p39"/>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FFFFF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39"/>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FFFFF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39"/>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1pPr>
            <a:lvl2pPr marL="0" marR="0" lvl="1" indent="0" algn="r" rtl="0">
              <a:lnSpc>
                <a:spcPct val="100000"/>
              </a:lnSpc>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2pPr>
            <a:lvl3pPr marL="0" marR="0" lvl="2" indent="0" algn="r" rtl="0">
              <a:lnSpc>
                <a:spcPct val="100000"/>
              </a:lnSpc>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3pPr>
            <a:lvl4pPr marL="0" marR="0" lvl="3" indent="0" algn="r" rtl="0">
              <a:lnSpc>
                <a:spcPct val="100000"/>
              </a:lnSpc>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4pPr>
            <a:lvl5pPr marL="0" marR="0" lvl="4" indent="0" algn="r" rtl="0">
              <a:lnSpc>
                <a:spcPct val="100000"/>
              </a:lnSpc>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5pPr>
            <a:lvl6pPr marL="0" marR="0" lvl="5" indent="0" algn="r" rtl="0">
              <a:lnSpc>
                <a:spcPct val="100000"/>
              </a:lnSpc>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6pPr>
            <a:lvl7pPr marL="0" marR="0" lvl="6" indent="0" algn="r" rtl="0">
              <a:lnSpc>
                <a:spcPct val="100000"/>
              </a:lnSpc>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7pPr>
            <a:lvl8pPr marL="0" marR="0" lvl="7" indent="0" algn="r" rtl="0">
              <a:lnSpc>
                <a:spcPct val="100000"/>
              </a:lnSpc>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8pPr>
            <a:lvl9pPr marL="0" marR="0" lvl="8" indent="0" algn="r" rtl="0">
              <a:lnSpc>
                <a:spcPct val="100000"/>
              </a:lnSpc>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7" name="Google Shape;17;p39"/>
          <p:cNvCxnSpPr/>
          <p:nvPr/>
        </p:nvCxnSpPr>
        <p:spPr>
          <a:xfrm>
            <a:off x="895149" y="1737845"/>
            <a:ext cx="747522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12.jpeg"/></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
          <p:cNvSpPr txBox="1">
            <a:spLocks noGrp="1"/>
          </p:cNvSpPr>
          <p:nvPr>
            <p:ph type="ctrTitle"/>
          </p:nvPr>
        </p:nvSpPr>
        <p:spPr>
          <a:xfrm>
            <a:off x="552450" y="2319310"/>
            <a:ext cx="7772400" cy="1749395"/>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ts val="4400"/>
              <a:buFont typeface="Calibri"/>
              <a:buNone/>
            </a:pPr>
            <a:r>
              <a:rPr lang="en-US" sz="3600" dirty="0"/>
              <a:t>A Hybrid Approach for Detecting Cyberbullying on Social Media Platform(Twitter) using Machine Learning Algorithms</a:t>
            </a:r>
            <a:endParaRPr sz="3600" dirty="0"/>
          </a:p>
        </p:txBody>
      </p:sp>
      <p:pic>
        <p:nvPicPr>
          <p:cNvPr id="107" name="Google Shape;107;p1"/>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108" name="Google Shape;108;p1"/>
          <p:cNvSpPr/>
          <p:nvPr/>
        </p:nvSpPr>
        <p:spPr>
          <a:xfrm>
            <a:off x="2819400" y="457200"/>
            <a:ext cx="6172200" cy="120032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Calibri"/>
                <a:ea typeface="Calibri"/>
                <a:cs typeface="Calibri"/>
                <a:sym typeface="Calibri"/>
              </a:rPr>
              <a:t>SRM INSTITUTE OF SCIENCE AND TECHNOLOGY </a:t>
            </a:r>
            <a:endParaRPr sz="1800" b="0" i="0" u="none" strike="noStrike" cap="none" dirty="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Calibri"/>
                <a:ea typeface="Calibri"/>
                <a:cs typeface="Calibri"/>
                <a:sym typeface="Calibri"/>
              </a:rPr>
              <a:t>SCHOOL OF COMPUTING</a:t>
            </a:r>
            <a:endParaRPr sz="1800" b="0" i="0" u="none" strike="noStrike" cap="none" dirty="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Calibri"/>
                <a:ea typeface="Calibri"/>
                <a:cs typeface="Calibri"/>
                <a:sym typeface="Calibri"/>
              </a:rPr>
              <a:t>DEPARTMENT </a:t>
            </a:r>
            <a:r>
              <a:rPr lang="en-US" sz="1800" b="1" i="0" u="none" strike="noStrike" cap="none">
                <a:solidFill>
                  <a:schemeClr val="dk1"/>
                </a:solidFill>
                <a:latin typeface="Calibri"/>
                <a:ea typeface="Calibri"/>
                <a:cs typeface="Calibri"/>
                <a:sym typeface="Calibri"/>
              </a:rPr>
              <a:t>OF COMPUTING TECHNOLOGIES</a:t>
            </a:r>
            <a:endParaRPr sz="1800" b="0" i="0" u="none" strike="noStrike" cap="none" dirty="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Calibri"/>
                <a:ea typeface="Calibri"/>
                <a:cs typeface="Calibri"/>
                <a:sym typeface="Calibri"/>
              </a:rPr>
              <a:t>18CSP109L - MAJOR PROJECT </a:t>
            </a:r>
            <a:endParaRPr sz="1800" b="0" i="0" u="none" strike="noStrike" cap="none" dirty="0">
              <a:solidFill>
                <a:schemeClr val="dk1"/>
              </a:solidFill>
              <a:latin typeface="Calibri"/>
              <a:ea typeface="Calibri"/>
              <a:cs typeface="Calibri"/>
              <a:sym typeface="Calibri"/>
            </a:endParaRPr>
          </a:p>
        </p:txBody>
      </p:sp>
      <p:graphicFrame>
        <p:nvGraphicFramePr>
          <p:cNvPr id="111" name="Google Shape;111;p1"/>
          <p:cNvGraphicFramePr/>
          <p:nvPr>
            <p:extLst>
              <p:ext uri="{D42A27DB-BD31-4B8C-83A1-F6EECF244321}">
                <p14:modId xmlns:p14="http://schemas.microsoft.com/office/powerpoint/2010/main" val="1323497763"/>
              </p:ext>
            </p:extLst>
          </p:nvPr>
        </p:nvGraphicFramePr>
        <p:xfrm>
          <a:off x="0" y="0"/>
          <a:ext cx="1104900" cy="295051"/>
        </p:xfrm>
        <a:graphic>
          <a:graphicData uri="http://schemas.openxmlformats.org/drawingml/2006/table">
            <a:tbl>
              <a:tblPr>
                <a:noFill/>
                <a:tableStyleId>{C2965206-ED9C-42B0-9D4B-B147C0CF67D4}</a:tableStyleId>
              </a:tblPr>
              <a:tblGrid>
                <a:gridCol w="1104900">
                  <a:extLst>
                    <a:ext uri="{9D8B030D-6E8A-4147-A177-3AD203B41FA5}">
                      <a16:colId xmlns:a16="http://schemas.microsoft.com/office/drawing/2014/main" val="20000"/>
                    </a:ext>
                  </a:extLst>
                </a:gridCol>
              </a:tblGrid>
              <a:tr h="295051">
                <a:tc>
                  <a:txBody>
                    <a:bodyPr/>
                    <a:lstStyle/>
                    <a:p>
                      <a:pPr marL="0" marR="0" lvl="0" indent="0" algn="ctr" rtl="0">
                        <a:lnSpc>
                          <a:spcPct val="100000"/>
                        </a:lnSpc>
                        <a:spcBef>
                          <a:spcPts val="0"/>
                        </a:spcBef>
                        <a:spcAft>
                          <a:spcPts val="0"/>
                        </a:spcAft>
                        <a:buClr>
                          <a:schemeClr val="dk1"/>
                        </a:buClr>
                        <a:buSzPts val="1100"/>
                        <a:buFont typeface="Calibri"/>
                        <a:buNone/>
                      </a:pPr>
                      <a:r>
                        <a:rPr lang="en-US" sz="1100" b="0" i="0" u="none" strike="noStrike" cap="none" dirty="0">
                          <a:solidFill>
                            <a:srgbClr val="000000"/>
                          </a:solidFill>
                          <a:latin typeface="Calibri"/>
                          <a:ea typeface="Calibri"/>
                          <a:cs typeface="Calibri"/>
                          <a:sym typeface="Calibri"/>
                        </a:rPr>
                        <a:t>B415</a:t>
                      </a:r>
                      <a:endParaRPr sz="1100" b="0" i="0" u="none" strike="noStrike" cap="none" dirty="0">
                        <a:solidFill>
                          <a:srgbClr val="000000"/>
                        </a:solidFill>
                        <a:latin typeface="Calibri"/>
                        <a:ea typeface="Calibri"/>
                        <a:cs typeface="Calibri"/>
                        <a:sym typeface="Calibri"/>
                      </a:endParaRPr>
                    </a:p>
                  </a:txBody>
                  <a:tcPr marL="7625" marR="7625" marT="7625" marB="0" anchor="ctr"/>
                </a:tc>
                <a:extLst>
                  <a:ext uri="{0D108BD9-81ED-4DB2-BD59-A6C34878D82A}">
                    <a16:rowId xmlns:a16="http://schemas.microsoft.com/office/drawing/2014/main" val="10000"/>
                  </a:ext>
                </a:extLst>
              </a:tr>
            </a:tbl>
          </a:graphicData>
        </a:graphic>
      </p:graphicFrame>
      <p:sp>
        <p:nvSpPr>
          <p:cNvPr id="2" name="Google Shape;109;p1">
            <a:extLst>
              <a:ext uri="{FF2B5EF4-FFF2-40B4-BE49-F238E27FC236}">
                <a16:creationId xmlns:a16="http://schemas.microsoft.com/office/drawing/2014/main" id="{13B50BD3-D6B1-C9E3-8A08-CB91A1F260E9}"/>
              </a:ext>
            </a:extLst>
          </p:cNvPr>
          <p:cNvSpPr txBox="1"/>
          <p:nvPr/>
        </p:nvSpPr>
        <p:spPr>
          <a:xfrm>
            <a:off x="304578" y="4697936"/>
            <a:ext cx="5320970" cy="1190625"/>
          </a:xfrm>
          <a:prstGeom prst="rect">
            <a:avLst/>
          </a:prstGeom>
          <a:noFill/>
          <a:ln>
            <a:noFill/>
          </a:ln>
        </p:spPr>
        <p:txBody>
          <a:bodyPr spcFirstLastPara="1" wrap="square" lIns="91425" tIns="45700" rIns="91425" bIns="45700" anchor="t" anchorCtr="0">
            <a:noAutofit/>
          </a:bodyPr>
          <a:lstStyle/>
          <a:p>
            <a:pPr marL="0" marR="0" lvl="0" indent="0" algn="l" rtl="0">
              <a:lnSpc>
                <a:spcPct val="170000"/>
              </a:lnSpc>
              <a:spcBef>
                <a:spcPts val="592"/>
              </a:spcBef>
              <a:spcAft>
                <a:spcPts val="0"/>
              </a:spcAft>
              <a:buClr>
                <a:srgbClr val="888888"/>
              </a:buClr>
              <a:buSzPts val="2000"/>
              <a:buFont typeface="Arial"/>
              <a:buNone/>
            </a:pPr>
            <a:r>
              <a:rPr lang="en-US" sz="2000" b="0" i="0" u="none" strike="noStrike" cap="none" dirty="0">
                <a:solidFill>
                  <a:schemeClr val="tx1"/>
                </a:solidFill>
                <a:latin typeface="Calibri"/>
                <a:ea typeface="Calibri"/>
                <a:cs typeface="Calibri"/>
                <a:sym typeface="Calibri"/>
              </a:rPr>
              <a:t>Guide: Dr. </a:t>
            </a:r>
            <a:r>
              <a:rPr lang="en-US" sz="2000" b="0" i="0" u="none" strike="noStrike" cap="none" dirty="0" err="1">
                <a:solidFill>
                  <a:schemeClr val="tx1"/>
                </a:solidFill>
                <a:latin typeface="Calibri"/>
                <a:ea typeface="Calibri"/>
                <a:cs typeface="Calibri"/>
                <a:sym typeface="Calibri"/>
              </a:rPr>
              <a:t>Vegesa</a:t>
            </a:r>
            <a:r>
              <a:rPr lang="en-US" sz="2000" b="0" i="0" u="none" strike="noStrike" cap="none" dirty="0">
                <a:solidFill>
                  <a:schemeClr val="tx1"/>
                </a:solidFill>
                <a:latin typeface="Calibri"/>
                <a:ea typeface="Calibri"/>
                <a:cs typeface="Calibri"/>
                <a:sym typeface="Calibri"/>
              </a:rPr>
              <a:t> S M </a:t>
            </a:r>
            <a:r>
              <a:rPr lang="en-US" sz="2000" b="0" i="0" u="none" strike="noStrike" cap="none" dirty="0" err="1">
                <a:solidFill>
                  <a:schemeClr val="tx1"/>
                </a:solidFill>
                <a:latin typeface="Calibri"/>
                <a:ea typeface="Calibri"/>
                <a:cs typeface="Calibri"/>
                <a:sym typeface="Calibri"/>
              </a:rPr>
              <a:t>Srinivasavarma</a:t>
            </a:r>
            <a:endParaRPr sz="1400" b="0" i="0" u="none" strike="noStrike" cap="none" dirty="0">
              <a:solidFill>
                <a:schemeClr val="tx1"/>
              </a:solidFill>
              <a:latin typeface="Arial"/>
              <a:ea typeface="Arial"/>
              <a:cs typeface="Arial"/>
              <a:sym typeface="Arial"/>
            </a:endParaRPr>
          </a:p>
          <a:p>
            <a:pPr marL="0" marR="0" lvl="0" indent="0" algn="l" rtl="0">
              <a:lnSpc>
                <a:spcPct val="170000"/>
              </a:lnSpc>
              <a:spcBef>
                <a:spcPts val="592"/>
              </a:spcBef>
              <a:spcAft>
                <a:spcPts val="0"/>
              </a:spcAft>
              <a:buClr>
                <a:srgbClr val="888888"/>
              </a:buClr>
              <a:buSzPts val="2000"/>
              <a:buFont typeface="Arial"/>
              <a:buNone/>
            </a:pPr>
            <a:r>
              <a:rPr lang="en-US" sz="2000" dirty="0">
                <a:solidFill>
                  <a:schemeClr val="tx1"/>
                </a:solidFill>
                <a:latin typeface="Calibri"/>
                <a:ea typeface="Calibri"/>
                <a:cs typeface="Calibri"/>
                <a:sym typeface="Calibri"/>
              </a:rPr>
              <a:t>Research. </a:t>
            </a:r>
            <a:r>
              <a:rPr lang="en-US" sz="2000" b="0" i="0" u="none" strike="noStrike" cap="none" dirty="0">
                <a:solidFill>
                  <a:schemeClr val="tx1"/>
                </a:solidFill>
                <a:latin typeface="Calibri"/>
                <a:ea typeface="Calibri"/>
                <a:cs typeface="Calibri"/>
                <a:sym typeface="Calibri"/>
              </a:rPr>
              <a:t>Asst. Prof., Dept. of CTECH, SRMIST</a:t>
            </a:r>
            <a:endParaRPr sz="1800" b="0" i="0" u="none" strike="noStrike" cap="none" dirty="0">
              <a:solidFill>
                <a:schemeClr val="tx1"/>
              </a:solidFill>
              <a:latin typeface="Calibri"/>
              <a:ea typeface="Calibri"/>
              <a:cs typeface="Calibri"/>
              <a:sym typeface="Calibri"/>
            </a:endParaRPr>
          </a:p>
        </p:txBody>
      </p:sp>
      <p:sp>
        <p:nvSpPr>
          <p:cNvPr id="6" name="Google Shape;106;p1">
            <a:extLst>
              <a:ext uri="{FF2B5EF4-FFF2-40B4-BE49-F238E27FC236}">
                <a16:creationId xmlns:a16="http://schemas.microsoft.com/office/drawing/2014/main" id="{B4FEA537-4AF6-AE78-38CA-EB6DB33F8FC9}"/>
              </a:ext>
            </a:extLst>
          </p:cNvPr>
          <p:cNvSpPr txBox="1">
            <a:spLocks/>
          </p:cNvSpPr>
          <p:nvPr/>
        </p:nvSpPr>
        <p:spPr>
          <a:xfrm>
            <a:off x="5360807" y="4814062"/>
            <a:ext cx="3325993" cy="1074499"/>
          </a:xfrm>
          <a:prstGeom prst="rect">
            <a:avLst/>
          </a:prstGeom>
          <a:noFill/>
          <a:ln>
            <a:noFill/>
          </a:ln>
        </p:spPr>
        <p:txBody>
          <a:bodyPr spcFirstLastPara="1" wrap="square" lIns="91425" tIns="45700" rIns="91425" bIns="45700" anchor="t" anchorCtr="0">
            <a:normAutofit fontScale="70000" lnSpcReduction="20000"/>
          </a:bodyPr>
          <a:lstStyle>
            <a:defPPr marR="0" lvl="0" algn="l" rtl="0">
              <a:lnSpc>
                <a:spcPct val="100000"/>
              </a:lnSpc>
              <a:spcBef>
                <a:spcPts val="0"/>
              </a:spcBef>
              <a:spcAft>
                <a:spcPts val="0"/>
              </a:spcAft>
            </a:defPPr>
            <a:lvl1pPr marL="457200" marR="0" lvl="0" indent="-355600" algn="l" rtl="0">
              <a:lnSpc>
                <a:spcPct val="90000"/>
              </a:lnSpc>
              <a:spcBef>
                <a:spcPts val="1200"/>
              </a:spcBef>
              <a:spcAft>
                <a:spcPts val="0"/>
              </a:spcAft>
              <a:buClr>
                <a:schemeClr val="accent1"/>
              </a:buClr>
              <a:buSzPts val="2400"/>
              <a:buFont typeface="Calibri"/>
              <a:buNone/>
              <a:defRPr sz="2400" b="0" i="0" u="none" strike="noStrike" cap="none">
                <a:solidFill>
                  <a:schemeClr val="dk2"/>
                </a:solidFill>
                <a:latin typeface="Calibri"/>
                <a:ea typeface="Calibri"/>
                <a:cs typeface="Calibri"/>
                <a:sym typeface="Calibri"/>
              </a:defRPr>
            </a:lvl1pPr>
            <a:lvl2pPr marL="914400" marR="0" lvl="1" indent="-342900" algn="ctr" rtl="0">
              <a:lnSpc>
                <a:spcPct val="90000"/>
              </a:lnSpc>
              <a:spcBef>
                <a:spcPts val="200"/>
              </a:spcBef>
              <a:spcAft>
                <a:spcPts val="0"/>
              </a:spcAft>
              <a:buClr>
                <a:schemeClr val="accent1"/>
              </a:buClr>
              <a:buSzPts val="2400"/>
              <a:buFont typeface="Calibri"/>
              <a:buNone/>
              <a:defRPr sz="2400" b="0" i="0" u="none" strike="noStrike" cap="none">
                <a:solidFill>
                  <a:srgbClr val="3F3F3F"/>
                </a:solidFill>
                <a:latin typeface="Calibri"/>
                <a:ea typeface="Calibri"/>
                <a:cs typeface="Calibri"/>
                <a:sym typeface="Calibri"/>
              </a:defRPr>
            </a:lvl2pPr>
            <a:lvl3pPr marL="1371600" marR="0" lvl="2" indent="-317500" algn="ctr" rtl="0">
              <a:lnSpc>
                <a:spcPct val="90000"/>
              </a:lnSpc>
              <a:spcBef>
                <a:spcPts val="400"/>
              </a:spcBef>
              <a:spcAft>
                <a:spcPts val="0"/>
              </a:spcAft>
              <a:buClr>
                <a:schemeClr val="accent1"/>
              </a:buClr>
              <a:buSzPts val="2400"/>
              <a:buFont typeface="Calibri"/>
              <a:buNone/>
              <a:defRPr sz="2400" b="0" i="0" u="none" strike="noStrike" cap="none">
                <a:solidFill>
                  <a:srgbClr val="3F3F3F"/>
                </a:solidFill>
                <a:latin typeface="Calibri"/>
                <a:ea typeface="Calibri"/>
                <a:cs typeface="Calibri"/>
                <a:sym typeface="Calibri"/>
              </a:defRPr>
            </a:lvl3pPr>
            <a:lvl4pPr marL="1828800" marR="0" lvl="3" indent="-317500" algn="ctr"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4pPr>
            <a:lvl5pPr marL="2286000" marR="0" lvl="4" indent="-317500" algn="ctr"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5pPr>
            <a:lvl6pPr marL="2743200" marR="0" lvl="5" indent="-317500" algn="ctr"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6pPr>
            <a:lvl7pPr marL="3200400" marR="0" lvl="6" indent="-317500" algn="ctr"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7pPr>
            <a:lvl8pPr marL="3657600" marR="0" lvl="7" indent="-317500" algn="ctr"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8pPr>
            <a:lvl9pPr marL="4114800" marR="0" lvl="8" indent="-317500" algn="ctr" rtl="0">
              <a:lnSpc>
                <a:spcPct val="90000"/>
              </a:lnSpc>
              <a:spcBef>
                <a:spcPts val="400"/>
              </a:spcBef>
              <a:spcAft>
                <a:spcPts val="40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9pPr>
          </a:lstStyle>
          <a:p>
            <a:pPr marL="0" indent="0" algn="ctr">
              <a:lnSpc>
                <a:spcPct val="100000"/>
              </a:lnSpc>
              <a:spcBef>
                <a:spcPts val="0"/>
              </a:spcBef>
              <a:buSzPct val="100000"/>
            </a:pPr>
            <a:r>
              <a:rPr lang="en-US" dirty="0">
                <a:solidFill>
                  <a:schemeClr val="tx1"/>
                </a:solidFill>
              </a:rPr>
              <a:t>BATCH ID:B415</a:t>
            </a:r>
          </a:p>
          <a:p>
            <a:pPr marL="0" indent="0" algn="ctr">
              <a:lnSpc>
                <a:spcPct val="100000"/>
              </a:lnSpc>
              <a:spcBef>
                <a:spcPts val="0"/>
              </a:spcBef>
              <a:buClr>
                <a:srgbClr val="888888"/>
              </a:buClr>
              <a:buSzPct val="100000"/>
            </a:pPr>
            <a:endParaRPr lang="en-US" dirty="0">
              <a:solidFill>
                <a:schemeClr val="tx1"/>
              </a:solidFill>
            </a:endParaRPr>
          </a:p>
          <a:p>
            <a:pPr marL="0" indent="0" algn="ctr">
              <a:lnSpc>
                <a:spcPct val="100000"/>
              </a:lnSpc>
              <a:spcBef>
                <a:spcPts val="592"/>
              </a:spcBef>
              <a:buSzPct val="100000"/>
            </a:pPr>
            <a:r>
              <a:rPr lang="en-US" sz="2900" dirty="0">
                <a:solidFill>
                  <a:schemeClr val="tx1"/>
                </a:solidFill>
              </a:rPr>
              <a:t>GUTTA KOTESWARARAO, RA1911003010621</a:t>
            </a:r>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2" name="Google Shape;282;g1b63525c89d_0_60"/>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dirty="0"/>
              <a:t>               </a:t>
            </a:r>
            <a:r>
              <a:rPr lang="en-US" sz="3200" dirty="0"/>
              <a:t>System Architecture</a:t>
            </a:r>
            <a:endParaRPr dirty="0"/>
          </a:p>
        </p:txBody>
      </p:sp>
      <p:sp>
        <p:nvSpPr>
          <p:cNvPr id="281" name="Google Shape;281;g1b63525c89d_0_60"/>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pic>
        <p:nvPicPr>
          <p:cNvPr id="283" name="Google Shape;283;g1b63525c89d_0_60"/>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2" name="Google Shape;293;p35">
            <a:extLst>
              <a:ext uri="{FF2B5EF4-FFF2-40B4-BE49-F238E27FC236}">
                <a16:creationId xmlns:a16="http://schemas.microsoft.com/office/drawing/2014/main" id="{622AB690-5EB0-170E-3E9A-33B5D7F20CD7}"/>
              </a:ext>
            </a:extLst>
          </p:cNvPr>
          <p:cNvSpPr txBox="1"/>
          <p:nvPr/>
        </p:nvSpPr>
        <p:spPr>
          <a:xfrm>
            <a:off x="3036908" y="6006625"/>
            <a:ext cx="2542325" cy="30773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400" b="0" i="0" u="none" strike="noStrike" cap="none" dirty="0">
                <a:solidFill>
                  <a:srgbClr val="000000"/>
                </a:solidFill>
                <a:latin typeface="Arial"/>
                <a:ea typeface="Arial"/>
                <a:cs typeface="Arial"/>
                <a:sym typeface="Arial"/>
              </a:rPr>
              <a:t>Flow Chart</a:t>
            </a:r>
            <a:endParaRPr sz="1400" b="0" i="0" u="none" strike="noStrike" cap="none" dirty="0">
              <a:solidFill>
                <a:srgbClr val="000000"/>
              </a:solidFill>
              <a:latin typeface="Arial"/>
              <a:ea typeface="Arial"/>
              <a:cs typeface="Arial"/>
              <a:sym typeface="Arial"/>
            </a:endParaRPr>
          </a:p>
        </p:txBody>
      </p:sp>
      <p:pic>
        <p:nvPicPr>
          <p:cNvPr id="3" name="Picture 2" descr="Diagram&#10;&#10;Description automatically generated">
            <a:extLst>
              <a:ext uri="{FF2B5EF4-FFF2-40B4-BE49-F238E27FC236}">
                <a16:creationId xmlns:a16="http://schemas.microsoft.com/office/drawing/2014/main" id="{0E461BFB-C396-7F76-1B8D-172FBC1996ED}"/>
              </a:ext>
            </a:extLst>
          </p:cNvPr>
          <p:cNvPicPr>
            <a:picLocks noChangeAspect="1"/>
          </p:cNvPicPr>
          <p:nvPr/>
        </p:nvPicPr>
        <p:blipFill>
          <a:blip r:embed="rId4"/>
          <a:stretch>
            <a:fillRect/>
          </a:stretch>
        </p:blipFill>
        <p:spPr bwMode="auto">
          <a:xfrm>
            <a:off x="2507384" y="1729734"/>
            <a:ext cx="4145431" cy="4276891"/>
          </a:xfrm>
          <a:prstGeom prst="rect">
            <a:avLst/>
          </a:prstGeom>
        </p:spPr>
      </p:pic>
    </p:spTree>
    <p:extLst>
      <p:ext uri="{BB962C8B-B14F-4D97-AF65-F5344CB8AC3E}">
        <p14:creationId xmlns:p14="http://schemas.microsoft.com/office/powerpoint/2010/main" val="96183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6"/>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sz="3000" dirty="0"/>
              <a:t>                   </a:t>
            </a:r>
            <a:r>
              <a:rPr lang="en-US" sz="3000" b="1" dirty="0"/>
              <a:t>Existing and Proposed Methodology</a:t>
            </a:r>
            <a:endParaRPr sz="3000" b="1" dirty="0"/>
          </a:p>
        </p:txBody>
      </p:sp>
      <p:sp>
        <p:nvSpPr>
          <p:cNvPr id="301" name="Google Shape;301;p36"/>
          <p:cNvSpPr txBox="1">
            <a:spLocks noGrp="1"/>
          </p:cNvSpPr>
          <p:nvPr>
            <p:ph type="body" idx="1"/>
          </p:nvPr>
        </p:nvSpPr>
        <p:spPr>
          <a:xfrm>
            <a:off x="822959" y="1845734"/>
            <a:ext cx="7543801" cy="4023360"/>
          </a:xfrm>
          <a:prstGeom prst="rect">
            <a:avLst/>
          </a:prstGeom>
          <a:noFill/>
          <a:ln>
            <a:noFill/>
          </a:ln>
        </p:spPr>
        <p:txBody>
          <a:bodyPr spcFirstLastPara="1" wrap="square" lIns="91425" tIns="45700" rIns="91425" bIns="45700" anchor="t" anchorCtr="0">
            <a:normAutofit/>
          </a:bodyPr>
          <a:lstStyle/>
          <a:p>
            <a:pPr marL="546100" algn="just">
              <a:lnSpc>
                <a:spcPct val="100000"/>
              </a:lnSpc>
              <a:spcBef>
                <a:spcPts val="640"/>
              </a:spcBef>
              <a:buClr>
                <a:schemeClr val="tx1"/>
              </a:buClr>
              <a:buSzPts val="3200"/>
              <a:buFont typeface="Arial" panose="020B0604020202020204" pitchFamily="34" charset="0"/>
              <a:buChar char="•"/>
            </a:pPr>
            <a:r>
              <a:rPr lang="en-US" sz="1800" dirty="0"/>
              <a:t>Most of the research papers that are published on this problem used limited algorithms in classifying cyberbullying</a:t>
            </a:r>
          </a:p>
          <a:p>
            <a:pPr marL="546100" algn="just">
              <a:lnSpc>
                <a:spcPct val="100000"/>
              </a:lnSpc>
              <a:spcBef>
                <a:spcPts val="640"/>
              </a:spcBef>
              <a:buClr>
                <a:schemeClr val="tx1"/>
              </a:buClr>
              <a:buSzPts val="3200"/>
              <a:buFont typeface="Arial" panose="020B0604020202020204" pitchFamily="34" charset="0"/>
              <a:buChar char="•"/>
            </a:pPr>
            <a:r>
              <a:rPr lang="en-US" sz="1800" dirty="0"/>
              <a:t>They focused on image classification in detecting rather than text classification</a:t>
            </a:r>
          </a:p>
          <a:p>
            <a:pPr marL="546100" algn="just">
              <a:lnSpc>
                <a:spcPct val="100000"/>
              </a:lnSpc>
              <a:spcBef>
                <a:spcPts val="640"/>
              </a:spcBef>
              <a:buClr>
                <a:schemeClr val="tx1"/>
              </a:buClr>
              <a:buSzPts val="3200"/>
              <a:buFont typeface="Arial" panose="020B0604020202020204" pitchFamily="34" charset="0"/>
              <a:buChar char="•"/>
            </a:pPr>
            <a:r>
              <a:rPr lang="en-US" sz="1800" dirty="0"/>
              <a:t>Our methodology focuses on bullying that undergoes in inner sections of social media platform twitter</a:t>
            </a:r>
          </a:p>
          <a:p>
            <a:pPr marL="546100" algn="just">
              <a:lnSpc>
                <a:spcPct val="100000"/>
              </a:lnSpc>
              <a:spcBef>
                <a:spcPts val="640"/>
              </a:spcBef>
              <a:buClr>
                <a:schemeClr val="tx1"/>
              </a:buClr>
              <a:buSzPts val="3200"/>
              <a:buFont typeface="Arial" panose="020B0604020202020204" pitchFamily="34" charset="0"/>
              <a:buChar char="•"/>
            </a:pPr>
            <a:r>
              <a:rPr lang="en-US" sz="1800" dirty="0"/>
              <a:t>Where most of unnoticed cyberbullying takes place in the, comment sections in twitter.</a:t>
            </a:r>
          </a:p>
          <a:p>
            <a:pPr marL="546100" algn="just">
              <a:lnSpc>
                <a:spcPct val="100000"/>
              </a:lnSpc>
              <a:spcBef>
                <a:spcPts val="640"/>
              </a:spcBef>
              <a:buClr>
                <a:schemeClr val="tx1"/>
              </a:buClr>
              <a:buSzPts val="3200"/>
              <a:buFont typeface="Arial" panose="020B0604020202020204" pitchFamily="34" charset="0"/>
              <a:buChar char="•"/>
            </a:pPr>
            <a:r>
              <a:rPr lang="en-US" sz="1800" dirty="0"/>
              <a:t>We classify the model using 11 machine learning algorithms</a:t>
            </a:r>
          </a:p>
          <a:p>
            <a:pPr marL="546100" algn="just">
              <a:lnSpc>
                <a:spcPct val="100000"/>
              </a:lnSpc>
              <a:spcBef>
                <a:spcPts val="640"/>
              </a:spcBef>
              <a:buClr>
                <a:schemeClr val="tx1"/>
              </a:buClr>
              <a:buSzPts val="3200"/>
              <a:buFont typeface="Arial" panose="020B0604020202020204" pitchFamily="34" charset="0"/>
              <a:buChar char="•"/>
            </a:pPr>
            <a:r>
              <a:rPr lang="en-US" sz="1800" dirty="0"/>
              <a:t>Logistic, SGD, SVM, DTC, Bagging, KNN, RF, ADA boost, MLP, </a:t>
            </a:r>
            <a:r>
              <a:rPr lang="en-US" sz="1800" dirty="0" err="1"/>
              <a:t>MultinomialNB</a:t>
            </a:r>
            <a:r>
              <a:rPr lang="en-US" sz="1800" dirty="0"/>
              <a:t>, Naïve bayes.</a:t>
            </a:r>
          </a:p>
          <a:p>
            <a:pPr marL="0" lvl="0" indent="0" algn="just" rtl="0">
              <a:lnSpc>
                <a:spcPct val="115000"/>
              </a:lnSpc>
              <a:spcBef>
                <a:spcPts val="0"/>
              </a:spcBef>
              <a:spcAft>
                <a:spcPts val="0"/>
              </a:spcAft>
              <a:buClr>
                <a:schemeClr val="dk1"/>
              </a:buClr>
              <a:buSzPct val="150943"/>
              <a:buNone/>
            </a:pPr>
            <a:endParaRPr sz="2291" dirty="0">
              <a:solidFill>
                <a:schemeClr val="dk1"/>
              </a:solidFill>
            </a:endParaRPr>
          </a:p>
        </p:txBody>
      </p:sp>
      <p:sp>
        <p:nvSpPr>
          <p:cNvPr id="304" name="Google Shape;304;p36"/>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FFFF"/>
              </a:buClr>
              <a:buSzPts val="1200"/>
              <a:buFont typeface="Calibri"/>
              <a:buNone/>
            </a:pPr>
            <a:fld id="{00000000-1234-1234-1234-123412341234}" type="slidenum">
              <a:rPr lang="en-US"/>
              <a:t>11</a:t>
            </a:fld>
            <a:endParaRPr/>
          </a:p>
        </p:txBody>
      </p:sp>
      <p:pic>
        <p:nvPicPr>
          <p:cNvPr id="305" name="Google Shape;305;p36"/>
          <p:cNvPicPr preferRelativeResize="0"/>
          <p:nvPr/>
        </p:nvPicPr>
        <p:blipFill rotWithShape="1">
          <a:blip r:embed="rId3">
            <a:alphaModFix/>
          </a:blip>
          <a:srcRect/>
          <a:stretch/>
        </p:blipFill>
        <p:spPr>
          <a:xfrm>
            <a:off x="228600" y="553353"/>
            <a:ext cx="2237740" cy="75501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6"/>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sz="3000" b="1" dirty="0"/>
              <a:t>                   Problem Identification </a:t>
            </a:r>
            <a:br>
              <a:rPr lang="en-US" sz="3000" b="1" dirty="0"/>
            </a:br>
            <a:r>
              <a:rPr lang="en-US" sz="3000" b="1" dirty="0"/>
              <a:t>                  and Description</a:t>
            </a:r>
            <a:endParaRPr sz="3000" b="1" dirty="0"/>
          </a:p>
        </p:txBody>
      </p:sp>
      <p:sp>
        <p:nvSpPr>
          <p:cNvPr id="301" name="Google Shape;301;p36"/>
          <p:cNvSpPr txBox="1">
            <a:spLocks noGrp="1"/>
          </p:cNvSpPr>
          <p:nvPr>
            <p:ph type="body" idx="1"/>
          </p:nvPr>
        </p:nvSpPr>
        <p:spPr>
          <a:xfrm>
            <a:off x="822959" y="1845734"/>
            <a:ext cx="7543801" cy="4023360"/>
          </a:xfrm>
          <a:prstGeom prst="rect">
            <a:avLst/>
          </a:prstGeom>
          <a:noFill/>
          <a:ln>
            <a:noFill/>
          </a:ln>
        </p:spPr>
        <p:txBody>
          <a:bodyPr spcFirstLastPara="1" wrap="square" lIns="91425" tIns="45700" rIns="91425" bIns="45700" anchor="t" anchorCtr="0">
            <a:normAutofit/>
          </a:bodyPr>
          <a:lstStyle/>
          <a:p>
            <a:pPr marL="342900" algn="just">
              <a:lnSpc>
                <a:spcPct val="150000"/>
              </a:lnSpc>
              <a:spcBef>
                <a:spcPts val="0"/>
              </a:spcBef>
              <a:buClr>
                <a:schemeClr val="dk1"/>
              </a:buClr>
              <a:buSzPct val="150943"/>
              <a:buFont typeface="Arial" panose="020B0604020202020204" pitchFamily="34" charset="0"/>
              <a:buChar char="•"/>
            </a:pPr>
            <a:r>
              <a:rPr lang="en-US" sz="18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The detection of cyberbullying incidents manually is time-consuming and inefficient.</a:t>
            </a:r>
          </a:p>
          <a:p>
            <a:pPr marL="342900" algn="just">
              <a:lnSpc>
                <a:spcPct val="150000"/>
              </a:lnSpc>
              <a:spcBef>
                <a:spcPts val="0"/>
              </a:spcBef>
              <a:buClr>
                <a:schemeClr val="dk1"/>
              </a:buClr>
              <a:buSzPct val="150943"/>
              <a:buFont typeface="Arial" panose="020B0604020202020204" pitchFamily="34" charset="0"/>
              <a:buChar char="•"/>
            </a:pPr>
            <a:r>
              <a:rPr lang="en-US" sz="18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The problem at hand is to identify the most suitable machine learning algorithm for detecting cyberbullying on Twitter.</a:t>
            </a:r>
          </a:p>
          <a:p>
            <a:pPr marL="342900" algn="just">
              <a:lnSpc>
                <a:spcPct val="150000"/>
              </a:lnSpc>
              <a:spcBef>
                <a:spcPts val="0"/>
              </a:spcBef>
              <a:buClr>
                <a:schemeClr val="dk1"/>
              </a:buClr>
              <a:buSzPct val="150943"/>
              <a:buFont typeface="Arial" panose="020B0604020202020204" pitchFamily="34" charset="0"/>
              <a:buChar char="•"/>
            </a:pPr>
            <a:r>
              <a:rPr lang="en-US" sz="18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The objective is to develop a hybrid approach using ML algorithms to detect instances of cyberbullying on the Twitter platform.</a:t>
            </a:r>
          </a:p>
          <a:p>
            <a:pPr marL="342900" algn="just">
              <a:lnSpc>
                <a:spcPct val="150000"/>
              </a:lnSpc>
              <a:spcBef>
                <a:spcPts val="0"/>
              </a:spcBef>
              <a:buClr>
                <a:schemeClr val="dk1"/>
              </a:buClr>
              <a:buSzPct val="150943"/>
              <a:buFont typeface="Arial" panose="020B0604020202020204" pitchFamily="34" charset="0"/>
              <a:buChar char="•"/>
            </a:pPr>
            <a:r>
              <a:rPr lang="en-US" sz="18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This research contributes to the development of more efficient and reliable methods for detecting.</a:t>
            </a:r>
            <a:endParaRPr dirty="0">
              <a:solidFill>
                <a:schemeClr val="dk1"/>
              </a:solidFill>
              <a:latin typeface="Calibri" panose="020F0502020204030204" pitchFamily="34" charset="0"/>
              <a:ea typeface="Calibri" panose="020F0502020204030204" pitchFamily="34" charset="0"/>
              <a:cs typeface="Calibri" panose="020F0502020204030204" pitchFamily="34" charset="0"/>
            </a:endParaRPr>
          </a:p>
        </p:txBody>
      </p:sp>
      <p:sp>
        <p:nvSpPr>
          <p:cNvPr id="304" name="Google Shape;304;p36"/>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FFFF"/>
              </a:buClr>
              <a:buSzPts val="1200"/>
              <a:buFont typeface="Calibri"/>
              <a:buNone/>
            </a:pPr>
            <a:fld id="{00000000-1234-1234-1234-123412341234}" type="slidenum">
              <a:rPr lang="en-US"/>
              <a:t>12</a:t>
            </a:fld>
            <a:endParaRPr/>
          </a:p>
        </p:txBody>
      </p:sp>
      <p:pic>
        <p:nvPicPr>
          <p:cNvPr id="305" name="Google Shape;305;p36"/>
          <p:cNvPicPr preferRelativeResize="0"/>
          <p:nvPr/>
        </p:nvPicPr>
        <p:blipFill rotWithShape="1">
          <a:blip r:embed="rId3">
            <a:alphaModFix/>
          </a:blip>
          <a:srcRect/>
          <a:stretch/>
        </p:blipFill>
        <p:spPr>
          <a:xfrm>
            <a:off x="228600" y="553353"/>
            <a:ext cx="2237740" cy="755015"/>
          </a:xfrm>
          <a:prstGeom prst="rect">
            <a:avLst/>
          </a:prstGeom>
          <a:noFill/>
          <a:ln>
            <a:noFill/>
          </a:ln>
        </p:spPr>
      </p:pic>
    </p:spTree>
    <p:extLst>
      <p:ext uri="{BB962C8B-B14F-4D97-AF65-F5344CB8AC3E}">
        <p14:creationId xmlns:p14="http://schemas.microsoft.com/office/powerpoint/2010/main" val="2417807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6"/>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ctr" anchorCtr="0">
            <a:normAutofit fontScale="90000"/>
          </a:bodyPr>
          <a:lstStyle/>
          <a:p>
            <a:pPr algn="ctr">
              <a:lnSpc>
                <a:spcPct val="100000"/>
              </a:lnSpc>
              <a:buClr>
                <a:schemeClr val="dk1"/>
              </a:buClr>
              <a:buSzPts val="4400"/>
            </a:pPr>
            <a:r>
              <a:rPr lang="en-IN" sz="3200" b="1" u="none" strike="noStrike" cap="none" dirty="0">
                <a:latin typeface="+mn-lt"/>
                <a:ea typeface="Calibri"/>
                <a:cs typeface="Calibri"/>
                <a:sym typeface="Calibri"/>
              </a:rPr>
              <a:t>                   Requirements</a:t>
            </a:r>
            <a:br>
              <a:rPr lang="en-IN" sz="3200" b="1" u="none" strike="noStrike" cap="none" dirty="0">
                <a:latin typeface="+mn-lt"/>
                <a:ea typeface="Calibri"/>
                <a:cs typeface="Calibri"/>
                <a:sym typeface="Calibri"/>
              </a:rPr>
            </a:br>
            <a:r>
              <a:rPr lang="en-IN" sz="3200" b="1" u="none" strike="noStrike" cap="none" dirty="0">
                <a:latin typeface="+mn-lt"/>
                <a:ea typeface="Calibri"/>
                <a:cs typeface="Calibri"/>
                <a:sym typeface="Calibri"/>
              </a:rPr>
              <a:t>                    (Functional &amp; Non Functional)</a:t>
            </a:r>
            <a:br>
              <a:rPr lang="en-IN" sz="3200" b="0" u="none" strike="noStrike" cap="none" dirty="0">
                <a:latin typeface="+mn-lt"/>
                <a:ea typeface="Calibri"/>
                <a:cs typeface="Calibri"/>
                <a:sym typeface="Calibri"/>
              </a:rPr>
            </a:br>
            <a:endParaRPr sz="3000" b="1" dirty="0"/>
          </a:p>
        </p:txBody>
      </p:sp>
      <p:sp>
        <p:nvSpPr>
          <p:cNvPr id="301" name="Google Shape;301;p36"/>
          <p:cNvSpPr txBox="1">
            <a:spLocks noGrp="1"/>
          </p:cNvSpPr>
          <p:nvPr>
            <p:ph type="body" idx="1"/>
          </p:nvPr>
        </p:nvSpPr>
        <p:spPr>
          <a:xfrm>
            <a:off x="822959" y="1845734"/>
            <a:ext cx="7543801" cy="4023360"/>
          </a:xfrm>
          <a:prstGeom prst="rect">
            <a:avLst/>
          </a:prstGeom>
          <a:noFill/>
          <a:ln>
            <a:noFill/>
          </a:ln>
        </p:spPr>
        <p:txBody>
          <a:bodyPr spcFirstLastPara="1" wrap="square" lIns="91425" tIns="45700" rIns="91425" bIns="45700" anchor="t" anchorCtr="0">
            <a:normAutofit fontScale="77500" lnSpcReduction="20000"/>
          </a:bodyPr>
          <a:lstStyle/>
          <a:p>
            <a:pPr marL="0" indent="0" algn="just">
              <a:lnSpc>
                <a:spcPct val="150000"/>
              </a:lnSpc>
              <a:spcBef>
                <a:spcPts val="0"/>
              </a:spcBef>
              <a:buClr>
                <a:schemeClr val="dk1"/>
              </a:buClr>
              <a:buSzPct val="150943"/>
              <a:buNone/>
            </a:pPr>
            <a:r>
              <a:rPr lang="en-IN" b="1" dirty="0">
                <a:solidFill>
                  <a:schemeClr val="dk1"/>
                </a:solidFill>
                <a:latin typeface="Calibri" panose="020F0502020204030204" pitchFamily="34" charset="0"/>
                <a:ea typeface="Calibri" panose="020F0502020204030204" pitchFamily="34" charset="0"/>
                <a:cs typeface="Calibri" panose="020F0502020204030204" pitchFamily="34" charset="0"/>
              </a:rPr>
              <a:t>Functional:</a:t>
            </a:r>
          </a:p>
          <a:p>
            <a:pPr marL="342900" algn="just">
              <a:lnSpc>
                <a:spcPct val="150000"/>
              </a:lnSpc>
              <a:spcBef>
                <a:spcPts val="0"/>
              </a:spcBef>
              <a:buClr>
                <a:schemeClr val="dk1"/>
              </a:buClr>
              <a:buSzPct val="150943"/>
              <a:buFont typeface="Arial" panose="020B0604020202020204" pitchFamily="34" charset="0"/>
              <a:buChar char="•"/>
            </a:pPr>
            <a:r>
              <a:rPr lang="en-US" sz="21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Data Collection should collect data from Twitter, specifically tweets related to cyberbullying.</a:t>
            </a:r>
          </a:p>
          <a:p>
            <a:pPr marL="342900" algn="just">
              <a:lnSpc>
                <a:spcPct val="150000"/>
              </a:lnSpc>
              <a:spcBef>
                <a:spcPts val="0"/>
              </a:spcBef>
              <a:buClr>
                <a:schemeClr val="dk1"/>
              </a:buClr>
              <a:buSzPct val="150943"/>
              <a:buFont typeface="Arial" panose="020B0604020202020204" pitchFamily="34" charset="0"/>
              <a:buChar char="•"/>
            </a:pPr>
            <a:r>
              <a:rPr lang="en-US" sz="21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Preprocessing the collected data should be preprocessed to remove noise</a:t>
            </a:r>
          </a:p>
          <a:p>
            <a:pPr marL="342900" algn="just">
              <a:lnSpc>
                <a:spcPct val="150000"/>
              </a:lnSpc>
              <a:spcBef>
                <a:spcPts val="0"/>
              </a:spcBef>
              <a:buClr>
                <a:schemeClr val="dk1"/>
              </a:buClr>
              <a:buSzPct val="150943"/>
              <a:buFont typeface="Arial" panose="020B0604020202020204" pitchFamily="34" charset="0"/>
              <a:buChar char="•"/>
            </a:pPr>
            <a:r>
              <a:rPr lang="en-US" sz="21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Feature Extraction the system should extract relevant features from the preprocessed data, such as word frequencies</a:t>
            </a:r>
          </a:p>
          <a:p>
            <a:pPr marL="342900" algn="just">
              <a:lnSpc>
                <a:spcPct val="150000"/>
              </a:lnSpc>
              <a:spcBef>
                <a:spcPts val="0"/>
              </a:spcBef>
              <a:buClr>
                <a:schemeClr val="dk1"/>
              </a:buClr>
              <a:buSzPct val="150943"/>
              <a:buFont typeface="Arial" panose="020B0604020202020204" pitchFamily="34" charset="0"/>
              <a:buChar char="•"/>
            </a:pPr>
            <a:r>
              <a:rPr lang="en-US" sz="21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Algorithm Selection </a:t>
            </a:r>
            <a:r>
              <a:rPr lang="en-US" sz="2100" dirty="0">
                <a:solidFill>
                  <a:schemeClr val="tx1"/>
                </a:solidFill>
                <a:latin typeface="Calibri" panose="020F0502020204030204" pitchFamily="34" charset="0"/>
                <a:ea typeface="Calibri" panose="020F0502020204030204" pitchFamily="34" charset="0"/>
                <a:cs typeface="Calibri" panose="020F0502020204030204" pitchFamily="34" charset="0"/>
              </a:rPr>
              <a:t>t</a:t>
            </a:r>
            <a:r>
              <a:rPr lang="en-US" sz="21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he system should select the best-performing algorithm based on accuracy for cyberbullying detection.</a:t>
            </a:r>
          </a:p>
          <a:p>
            <a:pPr marL="342900" algn="just">
              <a:lnSpc>
                <a:spcPct val="150000"/>
              </a:lnSpc>
              <a:spcBef>
                <a:spcPts val="0"/>
              </a:spcBef>
              <a:buClr>
                <a:schemeClr val="dk1"/>
              </a:buClr>
              <a:buSzPct val="150943"/>
              <a:buFont typeface="Arial" panose="020B0604020202020204" pitchFamily="34" charset="0"/>
              <a:buChar char="•"/>
            </a:pPr>
            <a:r>
              <a:rPr lang="en-US" sz="21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Cyberbullying Detection the selected algorithm should be used to identify instances of cyberbullying.</a:t>
            </a:r>
          </a:p>
          <a:p>
            <a:pPr marL="342900" algn="just">
              <a:lnSpc>
                <a:spcPct val="150000"/>
              </a:lnSpc>
              <a:spcBef>
                <a:spcPts val="0"/>
              </a:spcBef>
              <a:buClr>
                <a:schemeClr val="dk1"/>
              </a:buClr>
              <a:buSzPct val="150943"/>
              <a:buFont typeface="Arial" panose="020B0604020202020204" pitchFamily="34" charset="0"/>
              <a:buChar char="•"/>
            </a:pPr>
            <a:r>
              <a:rPr lang="en-US" sz="21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Visualization the system should provide visualizations and statistics to present the detected cyberbullying instances, such as word clouds, accuracy representation.</a:t>
            </a:r>
          </a:p>
        </p:txBody>
      </p:sp>
      <p:sp>
        <p:nvSpPr>
          <p:cNvPr id="304" name="Google Shape;304;p36"/>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FFFF"/>
              </a:buClr>
              <a:buSzPts val="1200"/>
              <a:buFont typeface="Calibri"/>
              <a:buNone/>
            </a:pPr>
            <a:fld id="{00000000-1234-1234-1234-123412341234}" type="slidenum">
              <a:rPr lang="en-US"/>
              <a:t>13</a:t>
            </a:fld>
            <a:endParaRPr/>
          </a:p>
        </p:txBody>
      </p:sp>
      <p:pic>
        <p:nvPicPr>
          <p:cNvPr id="305" name="Google Shape;305;p36"/>
          <p:cNvPicPr preferRelativeResize="0"/>
          <p:nvPr/>
        </p:nvPicPr>
        <p:blipFill rotWithShape="1">
          <a:blip r:embed="rId3">
            <a:alphaModFix/>
          </a:blip>
          <a:srcRect/>
          <a:stretch/>
        </p:blipFill>
        <p:spPr>
          <a:xfrm>
            <a:off x="228600" y="553353"/>
            <a:ext cx="2237740" cy="755015"/>
          </a:xfrm>
          <a:prstGeom prst="rect">
            <a:avLst/>
          </a:prstGeom>
          <a:noFill/>
          <a:ln>
            <a:noFill/>
          </a:ln>
        </p:spPr>
      </p:pic>
    </p:spTree>
    <p:extLst>
      <p:ext uri="{BB962C8B-B14F-4D97-AF65-F5344CB8AC3E}">
        <p14:creationId xmlns:p14="http://schemas.microsoft.com/office/powerpoint/2010/main" val="3067888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6"/>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ctr" anchorCtr="0">
            <a:normAutofit fontScale="90000"/>
          </a:bodyPr>
          <a:lstStyle/>
          <a:p>
            <a:pPr algn="ctr">
              <a:lnSpc>
                <a:spcPct val="100000"/>
              </a:lnSpc>
              <a:buClr>
                <a:schemeClr val="dk1"/>
              </a:buClr>
              <a:buSzPts val="4400"/>
            </a:pPr>
            <a:r>
              <a:rPr lang="en-IN" sz="3200" b="1" u="none" strike="noStrike" cap="none" dirty="0">
                <a:latin typeface="+mn-lt"/>
                <a:ea typeface="Calibri"/>
                <a:cs typeface="Calibri"/>
                <a:sym typeface="Calibri"/>
              </a:rPr>
              <a:t>                   Requirements(Functional &amp; Non Functional)</a:t>
            </a:r>
            <a:br>
              <a:rPr lang="en-IN" sz="3200" b="0" u="none" strike="noStrike" cap="none" dirty="0">
                <a:latin typeface="+mn-lt"/>
                <a:ea typeface="Calibri"/>
                <a:cs typeface="Calibri"/>
                <a:sym typeface="Calibri"/>
              </a:rPr>
            </a:br>
            <a:endParaRPr sz="3000" b="1" dirty="0"/>
          </a:p>
        </p:txBody>
      </p:sp>
      <p:sp>
        <p:nvSpPr>
          <p:cNvPr id="301" name="Google Shape;301;p36"/>
          <p:cNvSpPr txBox="1">
            <a:spLocks noGrp="1"/>
          </p:cNvSpPr>
          <p:nvPr>
            <p:ph type="body" idx="1"/>
          </p:nvPr>
        </p:nvSpPr>
        <p:spPr>
          <a:xfrm>
            <a:off x="822959" y="1845734"/>
            <a:ext cx="7543801" cy="4023360"/>
          </a:xfrm>
          <a:prstGeom prst="rect">
            <a:avLst/>
          </a:prstGeom>
          <a:noFill/>
          <a:ln>
            <a:noFill/>
          </a:ln>
        </p:spPr>
        <p:txBody>
          <a:bodyPr spcFirstLastPara="1" wrap="square" lIns="91425" tIns="45700" rIns="91425" bIns="45700" anchor="t" anchorCtr="0">
            <a:normAutofit fontScale="92500"/>
          </a:bodyPr>
          <a:lstStyle/>
          <a:p>
            <a:pPr marL="0" indent="0" algn="just">
              <a:lnSpc>
                <a:spcPct val="150000"/>
              </a:lnSpc>
              <a:spcBef>
                <a:spcPts val="0"/>
              </a:spcBef>
              <a:buClr>
                <a:schemeClr val="dk1"/>
              </a:buClr>
              <a:buSzPct val="150943"/>
              <a:buNone/>
            </a:pPr>
            <a:r>
              <a:rPr lang="en-IN" b="1" dirty="0">
                <a:solidFill>
                  <a:schemeClr val="dk1"/>
                </a:solidFill>
                <a:latin typeface="Calibri" panose="020F0502020204030204" pitchFamily="34" charset="0"/>
                <a:ea typeface="Calibri" panose="020F0502020204030204" pitchFamily="34" charset="0"/>
                <a:cs typeface="Calibri" panose="020F0502020204030204" pitchFamily="34" charset="0"/>
              </a:rPr>
              <a:t>Non Functional:</a:t>
            </a:r>
          </a:p>
          <a:p>
            <a:pPr algn="l">
              <a:buClrTx/>
              <a:buFont typeface="Arial" panose="020B0604020202020204" pitchFamily="34" charset="0"/>
              <a:buChar char="•"/>
            </a:pPr>
            <a:r>
              <a:rPr lang="en-US" sz="19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Performance: The system should have efficient algorithms to handle a large volume of Twitter data and detection of cyberbullying.</a:t>
            </a:r>
          </a:p>
          <a:p>
            <a:pPr algn="l">
              <a:buClrTx/>
              <a:buFont typeface="Arial" panose="020B0604020202020204" pitchFamily="34" charset="0"/>
              <a:buChar char="•"/>
            </a:pPr>
            <a:r>
              <a:rPr lang="en-US" sz="19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Accuracy: The system should achieve a high accuracy rate in detecting cyberbullying instances on Twitter.</a:t>
            </a:r>
          </a:p>
          <a:p>
            <a:pPr algn="l">
              <a:buClrTx/>
              <a:buFont typeface="Arial" panose="020B0604020202020204" pitchFamily="34" charset="0"/>
              <a:buChar char="•"/>
            </a:pPr>
            <a:r>
              <a:rPr lang="en-US" sz="19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Scalability: The system should be scalable to handle an increasing number of tweets and users on Twitter.</a:t>
            </a:r>
          </a:p>
          <a:p>
            <a:pPr algn="l">
              <a:buClrTx/>
              <a:buFont typeface="Arial" panose="020B0604020202020204" pitchFamily="34" charset="0"/>
              <a:buChar char="•"/>
            </a:pPr>
            <a:r>
              <a:rPr lang="en-US" sz="19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Robustness: The system should be resilient to handle variations in data and maintain accuracy across different types of cyberbullying instances.</a:t>
            </a:r>
          </a:p>
          <a:p>
            <a:pPr algn="l">
              <a:buClrTx/>
              <a:buFont typeface="Arial" panose="020B0604020202020204" pitchFamily="34" charset="0"/>
              <a:buChar char="•"/>
            </a:pPr>
            <a:r>
              <a:rPr lang="en-US" sz="19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Privacy and Security: The system should ensure the privacy and security of user data and comply with legal and ethical guidelines for handling sensitive information.</a:t>
            </a:r>
          </a:p>
          <a:p>
            <a:pPr marL="0" indent="0" algn="just">
              <a:lnSpc>
                <a:spcPct val="150000"/>
              </a:lnSpc>
              <a:spcBef>
                <a:spcPts val="0"/>
              </a:spcBef>
              <a:buClr>
                <a:schemeClr val="dk1"/>
              </a:buClr>
              <a:buSzPct val="150943"/>
              <a:buNone/>
            </a:pPr>
            <a:endParaRPr lang="en-IN" b="1" dirty="0">
              <a:solidFill>
                <a:schemeClr val="dk1"/>
              </a:solidFill>
              <a:latin typeface="Calibri" panose="020F0502020204030204" pitchFamily="34" charset="0"/>
              <a:ea typeface="Calibri" panose="020F0502020204030204" pitchFamily="34" charset="0"/>
              <a:cs typeface="Calibri" panose="020F0502020204030204" pitchFamily="34" charset="0"/>
            </a:endParaRPr>
          </a:p>
        </p:txBody>
      </p:sp>
      <p:sp>
        <p:nvSpPr>
          <p:cNvPr id="304" name="Google Shape;304;p36"/>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FFFF"/>
              </a:buClr>
              <a:buSzPts val="1200"/>
              <a:buFont typeface="Calibri"/>
              <a:buNone/>
            </a:pPr>
            <a:fld id="{00000000-1234-1234-1234-123412341234}" type="slidenum">
              <a:rPr lang="en-US"/>
              <a:t>14</a:t>
            </a:fld>
            <a:endParaRPr/>
          </a:p>
        </p:txBody>
      </p:sp>
      <p:pic>
        <p:nvPicPr>
          <p:cNvPr id="305" name="Google Shape;305;p36"/>
          <p:cNvPicPr preferRelativeResize="0"/>
          <p:nvPr/>
        </p:nvPicPr>
        <p:blipFill rotWithShape="1">
          <a:blip r:embed="rId3">
            <a:alphaModFix/>
          </a:blip>
          <a:srcRect/>
          <a:stretch/>
        </p:blipFill>
        <p:spPr>
          <a:xfrm>
            <a:off x="228600" y="553353"/>
            <a:ext cx="2237740" cy="755015"/>
          </a:xfrm>
          <a:prstGeom prst="rect">
            <a:avLst/>
          </a:prstGeom>
          <a:noFill/>
          <a:ln>
            <a:noFill/>
          </a:ln>
        </p:spPr>
      </p:pic>
    </p:spTree>
    <p:extLst>
      <p:ext uri="{BB962C8B-B14F-4D97-AF65-F5344CB8AC3E}">
        <p14:creationId xmlns:p14="http://schemas.microsoft.com/office/powerpoint/2010/main" val="2232061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6"/>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ctr" anchorCtr="0">
            <a:normAutofit/>
          </a:bodyPr>
          <a:lstStyle/>
          <a:p>
            <a:pPr algn="ctr">
              <a:lnSpc>
                <a:spcPct val="100000"/>
              </a:lnSpc>
              <a:buClr>
                <a:schemeClr val="dk1"/>
              </a:buClr>
              <a:buSzPts val="4400"/>
            </a:pPr>
            <a:r>
              <a:rPr lang="en-IN" sz="3200" b="0" u="none" strike="noStrike" cap="none" dirty="0">
                <a:latin typeface="+mn-lt"/>
                <a:ea typeface="Calibri"/>
                <a:cs typeface="Calibri"/>
                <a:sym typeface="Calibri"/>
              </a:rPr>
              <a:t>          </a:t>
            </a:r>
            <a:r>
              <a:rPr lang="en-IN" sz="2800" u="none" strike="noStrike" cap="none" dirty="0">
                <a:latin typeface="+mn-lt"/>
                <a:ea typeface="Calibri"/>
                <a:cs typeface="Calibri"/>
                <a:sym typeface="Calibri"/>
              </a:rPr>
              <a:t>Performance Evaluation</a:t>
            </a:r>
            <a:br>
              <a:rPr lang="en-IN" sz="3200" b="0" u="none" strike="noStrike" cap="none" dirty="0">
                <a:latin typeface="+mn-lt"/>
                <a:ea typeface="Calibri"/>
                <a:cs typeface="Calibri"/>
                <a:sym typeface="Calibri"/>
              </a:rPr>
            </a:br>
            <a:endParaRPr sz="3000" b="1" dirty="0"/>
          </a:p>
        </p:txBody>
      </p:sp>
      <p:sp>
        <p:nvSpPr>
          <p:cNvPr id="301" name="Google Shape;301;p36"/>
          <p:cNvSpPr txBox="1">
            <a:spLocks noGrp="1"/>
          </p:cNvSpPr>
          <p:nvPr>
            <p:ph type="body" idx="1"/>
          </p:nvPr>
        </p:nvSpPr>
        <p:spPr>
          <a:xfrm>
            <a:off x="822959" y="1845734"/>
            <a:ext cx="7543801" cy="4023360"/>
          </a:xfrm>
          <a:prstGeom prst="rect">
            <a:avLst/>
          </a:prstGeom>
          <a:noFill/>
          <a:ln>
            <a:noFill/>
          </a:ln>
        </p:spPr>
        <p:txBody>
          <a:bodyPr spcFirstLastPara="1" wrap="square" lIns="91425" tIns="45700" rIns="91425" bIns="45700" anchor="t" anchorCtr="0">
            <a:normAutofit/>
          </a:bodyPr>
          <a:lstStyle/>
          <a:p>
            <a:pPr marL="0" indent="0" algn="just">
              <a:lnSpc>
                <a:spcPct val="150000"/>
              </a:lnSpc>
              <a:spcBef>
                <a:spcPts val="0"/>
              </a:spcBef>
              <a:buClr>
                <a:schemeClr val="dk1"/>
              </a:buClr>
              <a:buSzPct val="150943"/>
              <a:buNone/>
            </a:pPr>
            <a:endParaRPr lang="en-IN" b="1" dirty="0">
              <a:solidFill>
                <a:schemeClr val="dk1"/>
              </a:solidFill>
              <a:latin typeface="Calibri" panose="020F0502020204030204" pitchFamily="34" charset="0"/>
              <a:ea typeface="Calibri" panose="020F0502020204030204" pitchFamily="34" charset="0"/>
              <a:cs typeface="Calibri" panose="020F0502020204030204" pitchFamily="34" charset="0"/>
            </a:endParaRPr>
          </a:p>
        </p:txBody>
      </p:sp>
      <p:sp>
        <p:nvSpPr>
          <p:cNvPr id="304" name="Google Shape;304;p36"/>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FFFF"/>
              </a:buClr>
              <a:buSzPts val="1200"/>
              <a:buFont typeface="Calibri"/>
              <a:buNone/>
            </a:pPr>
            <a:fld id="{00000000-1234-1234-1234-123412341234}" type="slidenum">
              <a:rPr lang="en-US"/>
              <a:t>15</a:t>
            </a:fld>
            <a:endParaRPr/>
          </a:p>
        </p:txBody>
      </p:sp>
      <p:pic>
        <p:nvPicPr>
          <p:cNvPr id="305" name="Google Shape;305;p36"/>
          <p:cNvPicPr preferRelativeResize="0"/>
          <p:nvPr/>
        </p:nvPicPr>
        <p:blipFill rotWithShape="1">
          <a:blip r:embed="rId3">
            <a:alphaModFix/>
          </a:blip>
          <a:srcRect/>
          <a:stretch/>
        </p:blipFill>
        <p:spPr>
          <a:xfrm>
            <a:off x="228600" y="553353"/>
            <a:ext cx="2237740" cy="755015"/>
          </a:xfrm>
          <a:prstGeom prst="rect">
            <a:avLst/>
          </a:prstGeom>
          <a:noFill/>
          <a:ln>
            <a:noFill/>
          </a:ln>
        </p:spPr>
      </p:pic>
      <p:graphicFrame>
        <p:nvGraphicFramePr>
          <p:cNvPr id="4" name="Table 3">
            <a:extLst>
              <a:ext uri="{FF2B5EF4-FFF2-40B4-BE49-F238E27FC236}">
                <a16:creationId xmlns:a16="http://schemas.microsoft.com/office/drawing/2014/main" id="{CE97A92D-68C9-3E3D-AF40-DBAE1B9D5449}"/>
              </a:ext>
            </a:extLst>
          </p:cNvPr>
          <p:cNvGraphicFramePr>
            <a:graphicFrameLocks noGrp="1"/>
          </p:cNvGraphicFramePr>
          <p:nvPr>
            <p:extLst>
              <p:ext uri="{D42A27DB-BD31-4B8C-83A1-F6EECF244321}">
                <p14:modId xmlns:p14="http://schemas.microsoft.com/office/powerpoint/2010/main" val="3707949566"/>
              </p:ext>
            </p:extLst>
          </p:nvPr>
        </p:nvGraphicFramePr>
        <p:xfrm>
          <a:off x="822959" y="1845734"/>
          <a:ext cx="7543802" cy="4023364"/>
        </p:xfrm>
        <a:graphic>
          <a:graphicData uri="http://schemas.openxmlformats.org/drawingml/2006/table">
            <a:tbl>
              <a:tblPr firstRow="1" firstCol="1" bandRow="1">
                <a:tableStyleId>{C2965206-ED9C-42B0-9D4B-B147C0CF67D4}</a:tableStyleId>
              </a:tblPr>
              <a:tblGrid>
                <a:gridCol w="1077543">
                  <a:extLst>
                    <a:ext uri="{9D8B030D-6E8A-4147-A177-3AD203B41FA5}">
                      <a16:colId xmlns:a16="http://schemas.microsoft.com/office/drawing/2014/main" val="2645696677"/>
                    </a:ext>
                  </a:extLst>
                </a:gridCol>
                <a:gridCol w="1077543">
                  <a:extLst>
                    <a:ext uri="{9D8B030D-6E8A-4147-A177-3AD203B41FA5}">
                      <a16:colId xmlns:a16="http://schemas.microsoft.com/office/drawing/2014/main" val="39571368"/>
                    </a:ext>
                  </a:extLst>
                </a:gridCol>
                <a:gridCol w="1078544">
                  <a:extLst>
                    <a:ext uri="{9D8B030D-6E8A-4147-A177-3AD203B41FA5}">
                      <a16:colId xmlns:a16="http://schemas.microsoft.com/office/drawing/2014/main" val="3822481979"/>
                    </a:ext>
                  </a:extLst>
                </a:gridCol>
                <a:gridCol w="1077543">
                  <a:extLst>
                    <a:ext uri="{9D8B030D-6E8A-4147-A177-3AD203B41FA5}">
                      <a16:colId xmlns:a16="http://schemas.microsoft.com/office/drawing/2014/main" val="49832937"/>
                    </a:ext>
                  </a:extLst>
                </a:gridCol>
                <a:gridCol w="1077543">
                  <a:extLst>
                    <a:ext uri="{9D8B030D-6E8A-4147-A177-3AD203B41FA5}">
                      <a16:colId xmlns:a16="http://schemas.microsoft.com/office/drawing/2014/main" val="321804849"/>
                    </a:ext>
                  </a:extLst>
                </a:gridCol>
                <a:gridCol w="1077543">
                  <a:extLst>
                    <a:ext uri="{9D8B030D-6E8A-4147-A177-3AD203B41FA5}">
                      <a16:colId xmlns:a16="http://schemas.microsoft.com/office/drawing/2014/main" val="232817539"/>
                    </a:ext>
                  </a:extLst>
                </a:gridCol>
                <a:gridCol w="1077543">
                  <a:extLst>
                    <a:ext uri="{9D8B030D-6E8A-4147-A177-3AD203B41FA5}">
                      <a16:colId xmlns:a16="http://schemas.microsoft.com/office/drawing/2014/main" val="3960152899"/>
                    </a:ext>
                  </a:extLst>
                </a:gridCol>
              </a:tblGrid>
              <a:tr h="502920">
                <a:tc>
                  <a:txBody>
                    <a:bodyPr/>
                    <a:lstStyle/>
                    <a:p>
                      <a:pPr algn="ctr"/>
                      <a:r>
                        <a:rPr lang="en-US" sz="1400" dirty="0">
                          <a:effectLst/>
                        </a:rPr>
                        <a:t>Metrics</a:t>
                      </a:r>
                      <a:endParaRPr lang="en-IN"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US" sz="1400" dirty="0">
                          <a:effectLst/>
                        </a:rPr>
                        <a:t>LR</a:t>
                      </a:r>
                      <a:endParaRPr lang="en-IN"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US" sz="1400" dirty="0">
                          <a:effectLst/>
                        </a:rPr>
                        <a:t>SVM</a:t>
                      </a:r>
                      <a:endParaRPr lang="en-IN"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US" sz="1400" dirty="0">
                          <a:effectLst/>
                        </a:rPr>
                        <a:t>DTC</a:t>
                      </a:r>
                      <a:endParaRPr lang="en-IN"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US" sz="1400" dirty="0">
                          <a:effectLst/>
                        </a:rPr>
                        <a:t>ADA</a:t>
                      </a:r>
                      <a:endParaRPr lang="en-IN"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US" sz="1400" dirty="0">
                          <a:effectLst/>
                        </a:rPr>
                        <a:t>RFC</a:t>
                      </a:r>
                      <a:endParaRPr lang="en-IN"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US" sz="1400" dirty="0">
                          <a:effectLst/>
                        </a:rPr>
                        <a:t>NB</a:t>
                      </a:r>
                      <a:endParaRPr lang="en-IN"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4656538"/>
                  </a:ext>
                </a:extLst>
              </a:tr>
              <a:tr h="880111">
                <a:tc>
                  <a:txBody>
                    <a:bodyPr/>
                    <a:lstStyle/>
                    <a:p>
                      <a:pPr algn="ctr"/>
                      <a:r>
                        <a:rPr lang="en-US" sz="1400" dirty="0">
                          <a:effectLst/>
                        </a:rPr>
                        <a:t>Accuracy</a:t>
                      </a:r>
                      <a:endParaRPr lang="en-IN"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effectLst/>
                        </a:rPr>
                        <a:t>0.91</a:t>
                      </a:r>
                      <a:endParaRPr lang="en-IN"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US" sz="1400" dirty="0">
                          <a:effectLst/>
                        </a:rPr>
                        <a:t>0.90</a:t>
                      </a:r>
                      <a:endParaRPr lang="en-IN"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US" sz="1400" dirty="0">
                          <a:effectLst/>
                        </a:rPr>
                        <a:t>0.89</a:t>
                      </a:r>
                      <a:endParaRPr lang="en-IN"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US" sz="1400" dirty="0">
                          <a:effectLst/>
                        </a:rPr>
                        <a:t>0.90</a:t>
                      </a:r>
                      <a:endParaRPr lang="en-IN"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US" sz="1400" dirty="0">
                          <a:effectLst/>
                        </a:rPr>
                        <a:t>0.90</a:t>
                      </a:r>
                      <a:endParaRPr lang="en-IN"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US" sz="1400" dirty="0">
                          <a:effectLst/>
                        </a:rPr>
                        <a:t>0.57</a:t>
                      </a:r>
                      <a:endParaRPr lang="en-IN"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52029659"/>
                  </a:ext>
                </a:extLst>
              </a:tr>
              <a:tr h="880111">
                <a:tc>
                  <a:txBody>
                    <a:bodyPr/>
                    <a:lstStyle/>
                    <a:p>
                      <a:pPr algn="ctr"/>
                      <a:r>
                        <a:rPr lang="en-US" sz="1400">
                          <a:effectLst/>
                        </a:rPr>
                        <a:t>Precision</a:t>
                      </a:r>
                      <a:endParaRPr lang="en-IN"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US" sz="1400" dirty="0">
                          <a:effectLst/>
                        </a:rPr>
                        <a:t>0.89</a:t>
                      </a:r>
                      <a:endParaRPr lang="en-IN"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US" sz="1400">
                          <a:effectLst/>
                        </a:rPr>
                        <a:t>0.89</a:t>
                      </a:r>
                      <a:endParaRPr lang="en-IN"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US" sz="1400" dirty="0">
                          <a:effectLst/>
                        </a:rPr>
                        <a:t>0.89</a:t>
                      </a:r>
                      <a:endParaRPr lang="en-IN"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US" sz="1400" dirty="0">
                          <a:effectLst/>
                        </a:rPr>
                        <a:t>0.89</a:t>
                      </a:r>
                      <a:endParaRPr lang="en-IN"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US" sz="1400" dirty="0">
                          <a:effectLst/>
                        </a:rPr>
                        <a:t>0.89</a:t>
                      </a:r>
                      <a:endParaRPr lang="en-IN"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US" sz="1400" dirty="0">
                          <a:effectLst/>
                        </a:rPr>
                        <a:t>0.71</a:t>
                      </a:r>
                      <a:endParaRPr lang="en-IN"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56037068"/>
                  </a:ext>
                </a:extLst>
              </a:tr>
              <a:tr h="880111">
                <a:tc>
                  <a:txBody>
                    <a:bodyPr/>
                    <a:lstStyle/>
                    <a:p>
                      <a:pPr algn="ctr"/>
                      <a:r>
                        <a:rPr lang="en-US" sz="1400">
                          <a:effectLst/>
                        </a:rPr>
                        <a:t>Recall</a:t>
                      </a:r>
                      <a:endParaRPr lang="en-IN"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US" sz="1400">
                          <a:effectLst/>
                        </a:rPr>
                        <a:t>0.91</a:t>
                      </a:r>
                      <a:endParaRPr lang="en-IN"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US" sz="1400">
                          <a:effectLst/>
                        </a:rPr>
                        <a:t>0.90</a:t>
                      </a:r>
                      <a:endParaRPr lang="en-IN"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US" sz="1400" dirty="0">
                          <a:effectLst/>
                        </a:rPr>
                        <a:t>0.89</a:t>
                      </a:r>
                      <a:endParaRPr lang="en-IN"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US" sz="1400" dirty="0">
                          <a:effectLst/>
                        </a:rPr>
                        <a:t>0.90</a:t>
                      </a:r>
                      <a:endParaRPr lang="en-IN"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US" sz="1400" dirty="0">
                          <a:effectLst/>
                        </a:rPr>
                        <a:t>0.90</a:t>
                      </a:r>
                      <a:endParaRPr lang="en-IN"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US" sz="1400" dirty="0">
                          <a:effectLst/>
                        </a:rPr>
                        <a:t>0.57</a:t>
                      </a:r>
                      <a:endParaRPr lang="en-IN"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21051495"/>
                  </a:ext>
                </a:extLst>
              </a:tr>
              <a:tr h="880111">
                <a:tc>
                  <a:txBody>
                    <a:bodyPr/>
                    <a:lstStyle/>
                    <a:p>
                      <a:pPr algn="ctr"/>
                      <a:r>
                        <a:rPr lang="en-US" sz="1400">
                          <a:effectLst/>
                        </a:rPr>
                        <a:t>F1-Score</a:t>
                      </a:r>
                      <a:endParaRPr lang="en-IN"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US" sz="1400" dirty="0">
                          <a:effectLst/>
                        </a:rPr>
                        <a:t>0.90</a:t>
                      </a:r>
                      <a:endParaRPr lang="en-IN"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US" sz="1400">
                          <a:effectLst/>
                        </a:rPr>
                        <a:t>0.89</a:t>
                      </a:r>
                      <a:endParaRPr lang="en-IN"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US" sz="1400" dirty="0">
                          <a:effectLst/>
                        </a:rPr>
                        <a:t>0.89</a:t>
                      </a:r>
                      <a:endParaRPr lang="en-IN"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US" sz="1400" dirty="0">
                          <a:effectLst/>
                        </a:rPr>
                        <a:t>0.89</a:t>
                      </a:r>
                      <a:endParaRPr lang="en-IN"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US" sz="1400" dirty="0">
                          <a:effectLst/>
                        </a:rPr>
                        <a:t>0.89</a:t>
                      </a:r>
                      <a:endParaRPr lang="en-IN"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US" sz="1400" dirty="0">
                          <a:effectLst/>
                        </a:rPr>
                        <a:t>0.62</a:t>
                      </a:r>
                      <a:endParaRPr lang="en-IN"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9324213"/>
                  </a:ext>
                </a:extLst>
              </a:tr>
            </a:tbl>
          </a:graphicData>
        </a:graphic>
      </p:graphicFrame>
      <p:sp>
        <p:nvSpPr>
          <p:cNvPr id="7" name="TextBox 6">
            <a:extLst>
              <a:ext uri="{FF2B5EF4-FFF2-40B4-BE49-F238E27FC236}">
                <a16:creationId xmlns:a16="http://schemas.microsoft.com/office/drawing/2014/main" id="{FF70BCB1-3275-5FA4-0FAA-256E703ED0D3}"/>
              </a:ext>
            </a:extLst>
          </p:cNvPr>
          <p:cNvSpPr txBox="1"/>
          <p:nvPr/>
        </p:nvSpPr>
        <p:spPr>
          <a:xfrm>
            <a:off x="989814" y="6042581"/>
            <a:ext cx="5929460" cy="523220"/>
          </a:xfrm>
          <a:prstGeom prst="rect">
            <a:avLst/>
          </a:prstGeom>
          <a:noFill/>
        </p:spPr>
        <p:txBody>
          <a:bodyPr wrap="square" rtlCol="0">
            <a:spAutoFit/>
          </a:bodyPr>
          <a:lstStyle/>
          <a:p>
            <a:r>
              <a:rPr lang="en-IN" dirty="0"/>
              <a:t>                                    Figure: Results of LR, SVM, DTC, ADA, NB RFC</a:t>
            </a:r>
          </a:p>
          <a:p>
            <a:endParaRPr lang="en-IN" dirty="0"/>
          </a:p>
        </p:txBody>
      </p:sp>
    </p:spTree>
    <p:extLst>
      <p:ext uri="{BB962C8B-B14F-4D97-AF65-F5344CB8AC3E}">
        <p14:creationId xmlns:p14="http://schemas.microsoft.com/office/powerpoint/2010/main" val="1295529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6"/>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ctr" anchorCtr="0">
            <a:normAutofit/>
          </a:bodyPr>
          <a:lstStyle/>
          <a:p>
            <a:pPr algn="ctr">
              <a:lnSpc>
                <a:spcPct val="100000"/>
              </a:lnSpc>
              <a:buClr>
                <a:schemeClr val="dk1"/>
              </a:buClr>
              <a:buSzPts val="4400"/>
            </a:pPr>
            <a:r>
              <a:rPr lang="en-IN" sz="3200" b="0" u="none" strike="noStrike" cap="none" dirty="0">
                <a:latin typeface="+mn-lt"/>
                <a:ea typeface="Calibri"/>
                <a:cs typeface="Calibri"/>
                <a:sym typeface="Calibri"/>
              </a:rPr>
              <a:t>          </a:t>
            </a:r>
            <a:r>
              <a:rPr lang="en-IN" sz="2800" u="none" strike="noStrike" cap="none" dirty="0">
                <a:latin typeface="+mn-lt"/>
                <a:ea typeface="Calibri"/>
                <a:cs typeface="Calibri"/>
                <a:sym typeface="Calibri"/>
              </a:rPr>
              <a:t>Performance Evaluation</a:t>
            </a:r>
            <a:br>
              <a:rPr lang="en-IN" sz="3200" b="0" u="none" strike="noStrike" cap="none" dirty="0">
                <a:latin typeface="+mn-lt"/>
                <a:ea typeface="Calibri"/>
                <a:cs typeface="Calibri"/>
                <a:sym typeface="Calibri"/>
              </a:rPr>
            </a:br>
            <a:endParaRPr sz="3000" b="1" dirty="0"/>
          </a:p>
        </p:txBody>
      </p:sp>
      <p:sp>
        <p:nvSpPr>
          <p:cNvPr id="301" name="Google Shape;301;p36"/>
          <p:cNvSpPr txBox="1">
            <a:spLocks noGrp="1"/>
          </p:cNvSpPr>
          <p:nvPr>
            <p:ph type="body" idx="1"/>
          </p:nvPr>
        </p:nvSpPr>
        <p:spPr>
          <a:xfrm>
            <a:off x="822959" y="1845734"/>
            <a:ext cx="7543801" cy="4023360"/>
          </a:xfrm>
          <a:prstGeom prst="rect">
            <a:avLst/>
          </a:prstGeom>
          <a:noFill/>
          <a:ln>
            <a:noFill/>
          </a:ln>
        </p:spPr>
        <p:txBody>
          <a:bodyPr spcFirstLastPara="1" wrap="square" lIns="91425" tIns="45700" rIns="91425" bIns="45700" anchor="t" anchorCtr="0">
            <a:normAutofit/>
          </a:bodyPr>
          <a:lstStyle/>
          <a:p>
            <a:pPr marL="0" indent="0" algn="just">
              <a:lnSpc>
                <a:spcPct val="150000"/>
              </a:lnSpc>
              <a:spcBef>
                <a:spcPts val="0"/>
              </a:spcBef>
              <a:buClr>
                <a:schemeClr val="dk1"/>
              </a:buClr>
              <a:buSzPct val="150943"/>
              <a:buNone/>
            </a:pPr>
            <a:endParaRPr lang="en-IN" b="1" dirty="0">
              <a:solidFill>
                <a:schemeClr val="dk1"/>
              </a:solidFill>
              <a:latin typeface="Calibri" panose="020F0502020204030204" pitchFamily="34" charset="0"/>
              <a:ea typeface="Calibri" panose="020F0502020204030204" pitchFamily="34" charset="0"/>
              <a:cs typeface="Calibri" panose="020F0502020204030204" pitchFamily="34" charset="0"/>
            </a:endParaRPr>
          </a:p>
        </p:txBody>
      </p:sp>
      <p:sp>
        <p:nvSpPr>
          <p:cNvPr id="304" name="Google Shape;304;p36"/>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FFFF"/>
              </a:buClr>
              <a:buSzPts val="1200"/>
              <a:buFont typeface="Calibri"/>
              <a:buNone/>
            </a:pPr>
            <a:fld id="{00000000-1234-1234-1234-123412341234}" type="slidenum">
              <a:rPr lang="en-US"/>
              <a:t>16</a:t>
            </a:fld>
            <a:endParaRPr/>
          </a:p>
        </p:txBody>
      </p:sp>
      <p:pic>
        <p:nvPicPr>
          <p:cNvPr id="305" name="Google Shape;305;p36"/>
          <p:cNvPicPr preferRelativeResize="0"/>
          <p:nvPr/>
        </p:nvPicPr>
        <p:blipFill rotWithShape="1">
          <a:blip r:embed="rId3">
            <a:alphaModFix/>
          </a:blip>
          <a:srcRect/>
          <a:stretch/>
        </p:blipFill>
        <p:spPr>
          <a:xfrm>
            <a:off x="228600" y="553353"/>
            <a:ext cx="2237740" cy="755015"/>
          </a:xfrm>
          <a:prstGeom prst="rect">
            <a:avLst/>
          </a:prstGeom>
          <a:noFill/>
          <a:ln>
            <a:noFill/>
          </a:ln>
        </p:spPr>
      </p:pic>
      <p:graphicFrame>
        <p:nvGraphicFramePr>
          <p:cNvPr id="2" name="Table 1">
            <a:extLst>
              <a:ext uri="{FF2B5EF4-FFF2-40B4-BE49-F238E27FC236}">
                <a16:creationId xmlns:a16="http://schemas.microsoft.com/office/drawing/2014/main" id="{9BA7DC8D-9EBD-457D-4A9D-879AF2E3FEBD}"/>
              </a:ext>
            </a:extLst>
          </p:cNvPr>
          <p:cNvGraphicFramePr>
            <a:graphicFrameLocks noGrp="1"/>
          </p:cNvGraphicFramePr>
          <p:nvPr>
            <p:extLst>
              <p:ext uri="{D42A27DB-BD31-4B8C-83A1-F6EECF244321}">
                <p14:modId xmlns:p14="http://schemas.microsoft.com/office/powerpoint/2010/main" val="3109633650"/>
              </p:ext>
            </p:extLst>
          </p:nvPr>
        </p:nvGraphicFramePr>
        <p:xfrm>
          <a:off x="822960" y="1807154"/>
          <a:ext cx="7498078" cy="4061938"/>
        </p:xfrm>
        <a:graphic>
          <a:graphicData uri="http://schemas.openxmlformats.org/drawingml/2006/table">
            <a:tbl>
              <a:tblPr firstRow="1" firstCol="1" bandRow="1">
                <a:tableStyleId>{C2965206-ED9C-42B0-9D4B-B147C0CF67D4}</a:tableStyleId>
              </a:tblPr>
              <a:tblGrid>
                <a:gridCol w="1249486">
                  <a:extLst>
                    <a:ext uri="{9D8B030D-6E8A-4147-A177-3AD203B41FA5}">
                      <a16:colId xmlns:a16="http://schemas.microsoft.com/office/drawing/2014/main" val="1996555174"/>
                    </a:ext>
                  </a:extLst>
                </a:gridCol>
                <a:gridCol w="1249486">
                  <a:extLst>
                    <a:ext uri="{9D8B030D-6E8A-4147-A177-3AD203B41FA5}">
                      <a16:colId xmlns:a16="http://schemas.microsoft.com/office/drawing/2014/main" val="4229130819"/>
                    </a:ext>
                  </a:extLst>
                </a:gridCol>
                <a:gridCol w="1250648">
                  <a:extLst>
                    <a:ext uri="{9D8B030D-6E8A-4147-A177-3AD203B41FA5}">
                      <a16:colId xmlns:a16="http://schemas.microsoft.com/office/drawing/2014/main" val="2653934543"/>
                    </a:ext>
                  </a:extLst>
                </a:gridCol>
                <a:gridCol w="1249486">
                  <a:extLst>
                    <a:ext uri="{9D8B030D-6E8A-4147-A177-3AD203B41FA5}">
                      <a16:colId xmlns:a16="http://schemas.microsoft.com/office/drawing/2014/main" val="4046818665"/>
                    </a:ext>
                  </a:extLst>
                </a:gridCol>
                <a:gridCol w="1249486">
                  <a:extLst>
                    <a:ext uri="{9D8B030D-6E8A-4147-A177-3AD203B41FA5}">
                      <a16:colId xmlns:a16="http://schemas.microsoft.com/office/drawing/2014/main" val="1430166133"/>
                    </a:ext>
                  </a:extLst>
                </a:gridCol>
                <a:gridCol w="1249486">
                  <a:extLst>
                    <a:ext uri="{9D8B030D-6E8A-4147-A177-3AD203B41FA5}">
                      <a16:colId xmlns:a16="http://schemas.microsoft.com/office/drawing/2014/main" val="949350430"/>
                    </a:ext>
                  </a:extLst>
                </a:gridCol>
              </a:tblGrid>
              <a:tr h="507742">
                <a:tc>
                  <a:txBody>
                    <a:bodyPr/>
                    <a:lstStyle/>
                    <a:p>
                      <a:pPr algn="ctr"/>
                      <a:r>
                        <a:rPr lang="en-US" sz="1400" dirty="0">
                          <a:effectLst/>
                        </a:rPr>
                        <a:t>Metrics</a:t>
                      </a:r>
                      <a:endParaRPr lang="en-IN"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US" sz="1400" dirty="0">
                          <a:effectLst/>
                        </a:rPr>
                        <a:t>MLP</a:t>
                      </a:r>
                      <a:endParaRPr lang="en-IN"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US" sz="1400">
                          <a:effectLst/>
                        </a:rPr>
                        <a:t>SGD</a:t>
                      </a:r>
                      <a:endParaRPr lang="en-IN"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US" sz="1400" dirty="0">
                          <a:effectLst/>
                        </a:rPr>
                        <a:t>Bagging Classifier</a:t>
                      </a:r>
                      <a:endParaRPr lang="en-IN"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US" sz="1400" dirty="0" err="1">
                          <a:effectLst/>
                        </a:rPr>
                        <a:t>MultinomialNB</a:t>
                      </a:r>
                      <a:endParaRPr lang="en-IN"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US" sz="1400" dirty="0">
                          <a:effectLst/>
                        </a:rPr>
                        <a:t>KNN</a:t>
                      </a:r>
                      <a:endParaRPr lang="en-IN"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72051129"/>
                  </a:ext>
                </a:extLst>
              </a:tr>
              <a:tr h="888549">
                <a:tc>
                  <a:txBody>
                    <a:bodyPr/>
                    <a:lstStyle/>
                    <a:p>
                      <a:pPr algn="ctr"/>
                      <a:r>
                        <a:rPr lang="en-US" sz="1400" dirty="0">
                          <a:effectLst/>
                        </a:rPr>
                        <a:t>Accuracy</a:t>
                      </a:r>
                      <a:endParaRPr lang="en-IN"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US" sz="1400" dirty="0">
                          <a:effectLst/>
                        </a:rPr>
                        <a:t>0.87</a:t>
                      </a:r>
                      <a:endParaRPr lang="en-IN"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US" sz="1400" dirty="0">
                          <a:effectLst/>
                        </a:rPr>
                        <a:t>0.91</a:t>
                      </a:r>
                      <a:endParaRPr lang="en-IN"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US" sz="1400" dirty="0">
                          <a:effectLst/>
                        </a:rPr>
                        <a:t>0.88</a:t>
                      </a:r>
                      <a:endParaRPr lang="en-IN"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US" sz="1400" dirty="0">
                          <a:effectLst/>
                        </a:rPr>
                        <a:t>0.87</a:t>
                      </a:r>
                      <a:endParaRPr lang="en-IN"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US" sz="1400" dirty="0">
                          <a:effectLst/>
                        </a:rPr>
                        <a:t>0.83</a:t>
                      </a:r>
                      <a:endParaRPr lang="en-IN"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4020272"/>
                  </a:ext>
                </a:extLst>
              </a:tr>
              <a:tr h="888549">
                <a:tc>
                  <a:txBody>
                    <a:bodyPr/>
                    <a:lstStyle/>
                    <a:p>
                      <a:pPr algn="ctr"/>
                      <a:r>
                        <a:rPr lang="en-US" sz="1400">
                          <a:effectLst/>
                        </a:rPr>
                        <a:t>Precision</a:t>
                      </a:r>
                      <a:endParaRPr lang="en-IN"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US" sz="1400">
                          <a:effectLst/>
                        </a:rPr>
                        <a:t>0.87</a:t>
                      </a:r>
                      <a:endParaRPr lang="en-IN"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US" sz="1400" dirty="0">
                          <a:effectLst/>
                        </a:rPr>
                        <a:t>0.89</a:t>
                      </a:r>
                      <a:endParaRPr lang="en-IN"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US" sz="1400" dirty="0">
                          <a:effectLst/>
                        </a:rPr>
                        <a:t>0.87</a:t>
                      </a:r>
                      <a:endParaRPr lang="en-IN"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US" sz="1400" dirty="0">
                          <a:effectLst/>
                        </a:rPr>
                        <a:t>0.84</a:t>
                      </a:r>
                      <a:endParaRPr lang="en-IN"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US" sz="1400">
                          <a:effectLst/>
                        </a:rPr>
                        <a:t>0.85</a:t>
                      </a:r>
                      <a:endParaRPr lang="en-IN"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91904919"/>
                  </a:ext>
                </a:extLst>
              </a:tr>
              <a:tr h="888549">
                <a:tc>
                  <a:txBody>
                    <a:bodyPr/>
                    <a:lstStyle/>
                    <a:p>
                      <a:pPr algn="ctr"/>
                      <a:r>
                        <a:rPr lang="en-US" sz="1400">
                          <a:effectLst/>
                        </a:rPr>
                        <a:t>Recall</a:t>
                      </a:r>
                      <a:endParaRPr lang="en-IN"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US" sz="1400">
                          <a:effectLst/>
                        </a:rPr>
                        <a:t>0.87</a:t>
                      </a:r>
                      <a:endParaRPr lang="en-IN"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US" sz="1400">
                          <a:effectLst/>
                        </a:rPr>
                        <a:t>0.91</a:t>
                      </a:r>
                      <a:endParaRPr lang="en-IN"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US" sz="1400" dirty="0">
                          <a:effectLst/>
                        </a:rPr>
                        <a:t>0.88</a:t>
                      </a:r>
                      <a:endParaRPr lang="en-IN"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US" sz="1400" dirty="0">
                          <a:effectLst/>
                        </a:rPr>
                        <a:t>0.87</a:t>
                      </a:r>
                      <a:endParaRPr lang="en-IN"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US" sz="1400" dirty="0">
                          <a:effectLst/>
                        </a:rPr>
                        <a:t>0.85</a:t>
                      </a:r>
                      <a:endParaRPr lang="en-IN"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90448500"/>
                  </a:ext>
                </a:extLst>
              </a:tr>
              <a:tr h="888549">
                <a:tc>
                  <a:txBody>
                    <a:bodyPr/>
                    <a:lstStyle/>
                    <a:p>
                      <a:pPr algn="ctr"/>
                      <a:r>
                        <a:rPr lang="en-US" sz="1400" dirty="0">
                          <a:effectLst/>
                        </a:rPr>
                        <a:t>F1-Score</a:t>
                      </a:r>
                      <a:endParaRPr lang="en-IN"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US" sz="1400">
                          <a:effectLst/>
                        </a:rPr>
                        <a:t>0.87</a:t>
                      </a:r>
                      <a:endParaRPr lang="en-IN"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US" sz="1400" dirty="0">
                          <a:effectLst/>
                        </a:rPr>
                        <a:t>0.90</a:t>
                      </a:r>
                      <a:endParaRPr lang="en-IN"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US" sz="1400" dirty="0">
                          <a:effectLst/>
                        </a:rPr>
                        <a:t>0.85</a:t>
                      </a:r>
                      <a:endParaRPr lang="en-IN"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US" sz="1400" dirty="0">
                          <a:effectLst/>
                        </a:rPr>
                        <a:t>0.85</a:t>
                      </a:r>
                      <a:endParaRPr lang="en-IN"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US" sz="1400" dirty="0">
                          <a:effectLst/>
                        </a:rPr>
                        <a:t>0.84</a:t>
                      </a:r>
                      <a:endParaRPr lang="en-IN"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37329015"/>
                  </a:ext>
                </a:extLst>
              </a:tr>
            </a:tbl>
          </a:graphicData>
        </a:graphic>
      </p:graphicFrame>
      <p:sp>
        <p:nvSpPr>
          <p:cNvPr id="6" name="TextBox 5">
            <a:extLst>
              <a:ext uri="{FF2B5EF4-FFF2-40B4-BE49-F238E27FC236}">
                <a16:creationId xmlns:a16="http://schemas.microsoft.com/office/drawing/2014/main" id="{391420CE-BE17-3185-6621-BB3BF2962D91}"/>
              </a:ext>
            </a:extLst>
          </p:cNvPr>
          <p:cNvSpPr txBox="1"/>
          <p:nvPr/>
        </p:nvSpPr>
        <p:spPr>
          <a:xfrm>
            <a:off x="1039826" y="5938887"/>
            <a:ext cx="6385518" cy="307777"/>
          </a:xfrm>
          <a:prstGeom prst="rect">
            <a:avLst/>
          </a:prstGeom>
          <a:noFill/>
        </p:spPr>
        <p:txBody>
          <a:bodyPr wrap="square" rtlCol="0">
            <a:spAutoFit/>
          </a:bodyPr>
          <a:lstStyle/>
          <a:p>
            <a:r>
              <a:rPr lang="en-IN" dirty="0"/>
              <a:t>                             Figure: Results of MLP,SGD, KNN, </a:t>
            </a:r>
            <a:r>
              <a:rPr lang="en-IN" dirty="0" err="1"/>
              <a:t>MultinomialNB</a:t>
            </a:r>
            <a:r>
              <a:rPr lang="en-IN" dirty="0"/>
              <a:t>, Bagging</a:t>
            </a:r>
          </a:p>
        </p:txBody>
      </p:sp>
    </p:spTree>
    <p:extLst>
      <p:ext uri="{BB962C8B-B14F-4D97-AF65-F5344CB8AC3E}">
        <p14:creationId xmlns:p14="http://schemas.microsoft.com/office/powerpoint/2010/main" val="2390580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4" name="Google Shape;304;p36"/>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FFFF"/>
              </a:buClr>
              <a:buSzPts val="1200"/>
              <a:buFont typeface="Calibri"/>
              <a:buNone/>
            </a:pPr>
            <a:fld id="{00000000-1234-1234-1234-123412341234}" type="slidenum">
              <a:rPr lang="en-US"/>
              <a:t>17</a:t>
            </a:fld>
            <a:endParaRPr/>
          </a:p>
        </p:txBody>
      </p:sp>
      <p:sp>
        <p:nvSpPr>
          <p:cNvPr id="300" name="Google Shape;300;p36"/>
          <p:cNvSpPr txBox="1">
            <a:spLocks noGrp="1"/>
          </p:cNvSpPr>
          <p:nvPr>
            <p:ph type="title" idx="4294967295"/>
          </p:nvPr>
        </p:nvSpPr>
        <p:spPr>
          <a:xfrm>
            <a:off x="1600200" y="287338"/>
            <a:ext cx="7543800" cy="1449387"/>
          </a:xfrm>
          <a:prstGeom prst="rect">
            <a:avLst/>
          </a:prstGeom>
          <a:noFill/>
          <a:ln>
            <a:noFill/>
          </a:ln>
        </p:spPr>
        <p:txBody>
          <a:bodyPr spcFirstLastPara="1" wrap="square" lIns="91425" tIns="45700" rIns="91425" bIns="45700" anchor="ctr" anchorCtr="0">
            <a:normAutofit/>
          </a:bodyPr>
          <a:lstStyle/>
          <a:p>
            <a:pPr algn="ctr">
              <a:lnSpc>
                <a:spcPct val="100000"/>
              </a:lnSpc>
              <a:buClr>
                <a:schemeClr val="dk1"/>
              </a:buClr>
              <a:buSzPts val="4400"/>
            </a:pPr>
            <a:r>
              <a:rPr lang="en-IN" sz="3200" b="0" u="none" strike="noStrike" cap="none" dirty="0">
                <a:latin typeface="+mn-lt"/>
                <a:ea typeface="Calibri"/>
                <a:cs typeface="Calibri"/>
                <a:sym typeface="Calibri"/>
              </a:rPr>
              <a:t>          </a:t>
            </a:r>
            <a:r>
              <a:rPr lang="en-IN" sz="2800" u="none" strike="noStrike" cap="none" dirty="0">
                <a:latin typeface="+mn-lt"/>
                <a:ea typeface="Calibri"/>
                <a:cs typeface="Calibri"/>
                <a:sym typeface="Calibri"/>
              </a:rPr>
              <a:t>Performance Evaluation</a:t>
            </a:r>
            <a:br>
              <a:rPr lang="en-IN" sz="3200" b="0" u="none" strike="noStrike" cap="none" dirty="0">
                <a:latin typeface="+mn-lt"/>
                <a:ea typeface="Calibri"/>
                <a:cs typeface="Calibri"/>
                <a:sym typeface="Calibri"/>
              </a:rPr>
            </a:br>
            <a:endParaRPr sz="3000" b="1" dirty="0"/>
          </a:p>
        </p:txBody>
      </p:sp>
      <p:pic>
        <p:nvPicPr>
          <p:cNvPr id="305" name="Google Shape;305;p36"/>
          <p:cNvPicPr preferRelativeResize="0"/>
          <p:nvPr/>
        </p:nvPicPr>
        <p:blipFill rotWithShape="1">
          <a:blip r:embed="rId3">
            <a:alphaModFix/>
          </a:blip>
          <a:srcRect/>
          <a:stretch/>
        </p:blipFill>
        <p:spPr>
          <a:xfrm>
            <a:off x="228600" y="553353"/>
            <a:ext cx="2237740" cy="755015"/>
          </a:xfrm>
          <a:prstGeom prst="rect">
            <a:avLst/>
          </a:prstGeom>
          <a:noFill/>
          <a:ln>
            <a:noFill/>
          </a:ln>
        </p:spPr>
      </p:pic>
      <p:pic>
        <p:nvPicPr>
          <p:cNvPr id="5" name="Picture 4">
            <a:extLst>
              <a:ext uri="{FF2B5EF4-FFF2-40B4-BE49-F238E27FC236}">
                <a16:creationId xmlns:a16="http://schemas.microsoft.com/office/drawing/2014/main" id="{05E6BC8D-768D-8B99-8BA1-27279CE46955}"/>
              </a:ext>
            </a:extLst>
          </p:cNvPr>
          <p:cNvPicPr>
            <a:picLocks noChangeAspect="1"/>
          </p:cNvPicPr>
          <p:nvPr/>
        </p:nvPicPr>
        <p:blipFill>
          <a:blip r:embed="rId4"/>
          <a:stretch>
            <a:fillRect/>
          </a:stretch>
        </p:blipFill>
        <p:spPr>
          <a:xfrm>
            <a:off x="1149927" y="1308368"/>
            <a:ext cx="6774873" cy="4507969"/>
          </a:xfrm>
          <a:prstGeom prst="rect">
            <a:avLst/>
          </a:prstGeom>
        </p:spPr>
      </p:pic>
      <p:sp>
        <p:nvSpPr>
          <p:cNvPr id="8" name="TextBox 7">
            <a:extLst>
              <a:ext uri="{FF2B5EF4-FFF2-40B4-BE49-F238E27FC236}">
                <a16:creationId xmlns:a16="http://schemas.microsoft.com/office/drawing/2014/main" id="{0BBB4CC4-719D-3FCF-4CFB-63B95798969A}"/>
              </a:ext>
            </a:extLst>
          </p:cNvPr>
          <p:cNvSpPr txBox="1"/>
          <p:nvPr/>
        </p:nvSpPr>
        <p:spPr>
          <a:xfrm>
            <a:off x="3044858" y="5816338"/>
            <a:ext cx="3110845" cy="307777"/>
          </a:xfrm>
          <a:prstGeom prst="rect">
            <a:avLst/>
          </a:prstGeom>
          <a:noFill/>
        </p:spPr>
        <p:txBody>
          <a:bodyPr wrap="square" rtlCol="0">
            <a:spAutoFit/>
          </a:bodyPr>
          <a:lstStyle/>
          <a:p>
            <a:r>
              <a:rPr lang="en-IN" dirty="0"/>
              <a:t>Performance of ML Algorithms</a:t>
            </a:r>
          </a:p>
        </p:txBody>
      </p:sp>
    </p:spTree>
    <p:extLst>
      <p:ext uri="{BB962C8B-B14F-4D97-AF65-F5344CB8AC3E}">
        <p14:creationId xmlns:p14="http://schemas.microsoft.com/office/powerpoint/2010/main" val="35458738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g1b63525c89d_3_0"/>
          <p:cNvSpPr txBox="1">
            <a:spLocks noGrp="1"/>
          </p:cNvSpPr>
          <p:nvPr>
            <p:ph type="title"/>
          </p:nvPr>
        </p:nvSpPr>
        <p:spPr>
          <a:xfrm>
            <a:off x="981987" y="316995"/>
            <a:ext cx="7543800" cy="14508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dirty="0"/>
              <a:t>          </a:t>
            </a:r>
            <a:r>
              <a:rPr lang="en-US" sz="4488" dirty="0"/>
              <a:t>     Results and Analysis</a:t>
            </a:r>
            <a:endParaRPr sz="4488" dirty="0"/>
          </a:p>
        </p:txBody>
      </p:sp>
      <p:sp>
        <p:nvSpPr>
          <p:cNvPr id="388" name="Google Shape;388;g1b63525c89d_3_0"/>
          <p:cNvSpPr txBox="1">
            <a:spLocks noGrp="1"/>
          </p:cNvSpPr>
          <p:nvPr>
            <p:ph type="sldNum" idx="12"/>
          </p:nvPr>
        </p:nvSpPr>
        <p:spPr>
          <a:xfrm>
            <a:off x="7425344" y="6459786"/>
            <a:ext cx="9840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FFFF"/>
              </a:buClr>
              <a:buSzPts val="1200"/>
              <a:buFont typeface="Calibri"/>
              <a:buNone/>
            </a:pPr>
            <a:fld id="{00000000-1234-1234-1234-123412341234}" type="slidenum">
              <a:rPr lang="en-US"/>
              <a:t>18</a:t>
            </a:fld>
            <a:endParaRPr/>
          </a:p>
        </p:txBody>
      </p:sp>
      <p:pic>
        <p:nvPicPr>
          <p:cNvPr id="389" name="Google Shape;389;g1b63525c89d_3_0"/>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5" name="TextBox 4">
            <a:extLst>
              <a:ext uri="{FF2B5EF4-FFF2-40B4-BE49-F238E27FC236}">
                <a16:creationId xmlns:a16="http://schemas.microsoft.com/office/drawing/2014/main" id="{8B08709F-3035-AF3A-70BC-8C00A84EABE5}"/>
              </a:ext>
            </a:extLst>
          </p:cNvPr>
          <p:cNvSpPr txBox="1"/>
          <p:nvPr/>
        </p:nvSpPr>
        <p:spPr>
          <a:xfrm>
            <a:off x="2597084" y="5467218"/>
            <a:ext cx="4572000" cy="307777"/>
          </a:xfrm>
          <a:prstGeom prst="rect">
            <a:avLst/>
          </a:prstGeom>
          <a:noFill/>
        </p:spPr>
        <p:txBody>
          <a:bodyPr wrap="square">
            <a:spAutoFit/>
          </a:bodyPr>
          <a:lstStyle/>
          <a:p>
            <a:r>
              <a:rPr lang="en-US" sz="1400" dirty="0">
                <a:solidFill>
                  <a:schemeClr val="dk1"/>
                </a:solidFill>
                <a:latin typeface="Calibri"/>
                <a:ea typeface="Calibri"/>
                <a:cs typeface="Calibri"/>
                <a:sym typeface="Calibri"/>
              </a:rPr>
              <a:t>                      </a:t>
            </a:r>
            <a:r>
              <a:rPr lang="en-US" dirty="0">
                <a:solidFill>
                  <a:schemeClr val="dk1"/>
                </a:solidFill>
                <a:latin typeface="Calibri"/>
                <a:ea typeface="Calibri"/>
                <a:cs typeface="Calibri"/>
                <a:sym typeface="Calibri"/>
              </a:rPr>
              <a:t>  </a:t>
            </a:r>
            <a:r>
              <a:rPr lang="en-US" sz="1400" dirty="0">
                <a:solidFill>
                  <a:schemeClr val="dk1"/>
                </a:solidFill>
                <a:latin typeface="Calibri"/>
                <a:ea typeface="Calibri"/>
                <a:cs typeface="Calibri"/>
                <a:sym typeface="Calibri"/>
              </a:rPr>
              <a:t> Word Visualization of normal language</a:t>
            </a:r>
            <a:endParaRPr lang="en-IN" dirty="0"/>
          </a:p>
        </p:txBody>
      </p:sp>
      <p:pic>
        <p:nvPicPr>
          <p:cNvPr id="2" name="Picture 1">
            <a:extLst>
              <a:ext uri="{FF2B5EF4-FFF2-40B4-BE49-F238E27FC236}">
                <a16:creationId xmlns:a16="http://schemas.microsoft.com/office/drawing/2014/main" id="{526674A1-B9AC-4C39-3755-893B597571B2}"/>
              </a:ext>
            </a:extLst>
          </p:cNvPr>
          <p:cNvPicPr>
            <a:picLocks noChangeAspect="1"/>
          </p:cNvPicPr>
          <p:nvPr/>
        </p:nvPicPr>
        <p:blipFill>
          <a:blip r:embed="rId4"/>
          <a:stretch>
            <a:fillRect/>
          </a:stretch>
        </p:blipFill>
        <p:spPr>
          <a:xfrm>
            <a:off x="1838960" y="2195512"/>
            <a:ext cx="5466080" cy="2466975"/>
          </a:xfrm>
          <a:prstGeom prst="rect">
            <a:avLst/>
          </a:prstGeom>
        </p:spPr>
      </p:pic>
    </p:spTree>
    <p:extLst>
      <p:ext uri="{BB962C8B-B14F-4D97-AF65-F5344CB8AC3E}">
        <p14:creationId xmlns:p14="http://schemas.microsoft.com/office/powerpoint/2010/main" val="2289120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g1b63525c89d_3_0"/>
          <p:cNvSpPr txBox="1">
            <a:spLocks noGrp="1"/>
          </p:cNvSpPr>
          <p:nvPr>
            <p:ph type="title"/>
          </p:nvPr>
        </p:nvSpPr>
        <p:spPr>
          <a:xfrm>
            <a:off x="981987" y="316995"/>
            <a:ext cx="7543800" cy="14508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dirty="0"/>
              <a:t>          </a:t>
            </a:r>
            <a:r>
              <a:rPr lang="en-US" sz="4488" dirty="0"/>
              <a:t>     Results and Analysis</a:t>
            </a:r>
            <a:endParaRPr sz="4488" dirty="0"/>
          </a:p>
        </p:txBody>
      </p:sp>
      <p:sp>
        <p:nvSpPr>
          <p:cNvPr id="388" name="Google Shape;388;g1b63525c89d_3_0"/>
          <p:cNvSpPr txBox="1">
            <a:spLocks noGrp="1"/>
          </p:cNvSpPr>
          <p:nvPr>
            <p:ph type="sldNum" idx="12"/>
          </p:nvPr>
        </p:nvSpPr>
        <p:spPr>
          <a:xfrm>
            <a:off x="7425344" y="6459786"/>
            <a:ext cx="9840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FFFF"/>
              </a:buClr>
              <a:buSzPts val="1200"/>
              <a:buFont typeface="Calibri"/>
              <a:buNone/>
            </a:pPr>
            <a:fld id="{00000000-1234-1234-1234-123412341234}" type="slidenum">
              <a:rPr lang="en-US"/>
              <a:t>19</a:t>
            </a:fld>
            <a:endParaRPr/>
          </a:p>
        </p:txBody>
      </p:sp>
      <p:pic>
        <p:nvPicPr>
          <p:cNvPr id="389" name="Google Shape;389;g1b63525c89d_3_0"/>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5" name="TextBox 4">
            <a:extLst>
              <a:ext uri="{FF2B5EF4-FFF2-40B4-BE49-F238E27FC236}">
                <a16:creationId xmlns:a16="http://schemas.microsoft.com/office/drawing/2014/main" id="{8B08709F-3035-AF3A-70BC-8C00A84EABE5}"/>
              </a:ext>
            </a:extLst>
          </p:cNvPr>
          <p:cNvSpPr txBox="1"/>
          <p:nvPr/>
        </p:nvSpPr>
        <p:spPr>
          <a:xfrm>
            <a:off x="2597084" y="5467218"/>
            <a:ext cx="4572000" cy="307777"/>
          </a:xfrm>
          <a:prstGeom prst="rect">
            <a:avLst/>
          </a:prstGeom>
          <a:noFill/>
        </p:spPr>
        <p:txBody>
          <a:bodyPr wrap="square">
            <a:spAutoFit/>
          </a:bodyPr>
          <a:lstStyle/>
          <a:p>
            <a:r>
              <a:rPr lang="en-US" sz="1400" dirty="0">
                <a:solidFill>
                  <a:schemeClr val="dk1"/>
                </a:solidFill>
                <a:latin typeface="Calibri"/>
                <a:ea typeface="Calibri"/>
                <a:cs typeface="Calibri"/>
                <a:sym typeface="Calibri"/>
              </a:rPr>
              <a:t>               Identifying Abusive language as [1]</a:t>
            </a:r>
            <a:endParaRPr lang="en-IN" dirty="0"/>
          </a:p>
        </p:txBody>
      </p:sp>
      <p:pic>
        <p:nvPicPr>
          <p:cNvPr id="4" name="Picture 3">
            <a:extLst>
              <a:ext uri="{FF2B5EF4-FFF2-40B4-BE49-F238E27FC236}">
                <a16:creationId xmlns:a16="http://schemas.microsoft.com/office/drawing/2014/main" id="{448C5D67-3AD1-9853-7A13-3BCBE7F9DA45}"/>
              </a:ext>
            </a:extLst>
          </p:cNvPr>
          <p:cNvPicPr>
            <a:picLocks noChangeAspect="1"/>
          </p:cNvPicPr>
          <p:nvPr/>
        </p:nvPicPr>
        <p:blipFill>
          <a:blip r:embed="rId4"/>
          <a:stretch>
            <a:fillRect/>
          </a:stretch>
        </p:blipFill>
        <p:spPr>
          <a:xfrm>
            <a:off x="576470" y="1996846"/>
            <a:ext cx="7949317" cy="2864308"/>
          </a:xfrm>
          <a:prstGeom prst="rect">
            <a:avLst/>
          </a:prstGeom>
        </p:spPr>
      </p:pic>
    </p:spTree>
    <p:extLst>
      <p:ext uri="{BB962C8B-B14F-4D97-AF65-F5344CB8AC3E}">
        <p14:creationId xmlns:p14="http://schemas.microsoft.com/office/powerpoint/2010/main" val="2882366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p2"/>
          <p:cNvPicPr preferRelativeResize="0"/>
          <p:nvPr/>
        </p:nvPicPr>
        <p:blipFill rotWithShape="1">
          <a:blip r:embed="rId3">
            <a:alphaModFix/>
          </a:blip>
          <a:srcRect/>
          <a:stretch/>
        </p:blipFill>
        <p:spPr>
          <a:xfrm>
            <a:off x="308113" y="574839"/>
            <a:ext cx="2237740" cy="755015"/>
          </a:xfrm>
          <a:prstGeom prst="rect">
            <a:avLst/>
          </a:prstGeom>
          <a:noFill/>
          <a:ln>
            <a:noFill/>
          </a:ln>
        </p:spPr>
      </p:pic>
      <p:sp>
        <p:nvSpPr>
          <p:cNvPr id="119" name="Google Shape;119;p2"/>
          <p:cNvSpPr/>
          <p:nvPr/>
        </p:nvSpPr>
        <p:spPr>
          <a:xfrm>
            <a:off x="3334411" y="574839"/>
            <a:ext cx="4338597" cy="760656"/>
          </a:xfrm>
          <a:prstGeom prst="rect">
            <a:avLst/>
          </a:prstGeom>
          <a:noFill/>
          <a:ln>
            <a:noFill/>
          </a:ln>
        </p:spPr>
        <p:txBody>
          <a:bodyPr spcFirstLastPara="1" wrap="square" lIns="67500" tIns="33750" rIns="67500" bIns="33750" anchor="t" anchorCtr="0">
            <a:spAutoFit/>
          </a:bodyPr>
          <a:lstStyle/>
          <a:p>
            <a:pPr marL="0" marR="0" lvl="0" indent="0" algn="l" rtl="0">
              <a:lnSpc>
                <a:spcPct val="100000"/>
              </a:lnSpc>
              <a:spcBef>
                <a:spcPts val="0"/>
              </a:spcBef>
              <a:spcAft>
                <a:spcPts val="0"/>
              </a:spcAft>
              <a:buClr>
                <a:srgbClr val="000000"/>
              </a:buClr>
              <a:buSzPts val="4500"/>
              <a:buFont typeface="Arial"/>
              <a:buNone/>
            </a:pPr>
            <a:r>
              <a:rPr lang="en-US" sz="4500" b="0" i="0" u="none" strike="noStrike" cap="none">
                <a:solidFill>
                  <a:schemeClr val="dk1"/>
                </a:solidFill>
                <a:latin typeface="Calibri"/>
                <a:ea typeface="Calibri"/>
                <a:cs typeface="Calibri"/>
                <a:sym typeface="Calibri"/>
              </a:rPr>
              <a:t>Table of Contents</a:t>
            </a:r>
            <a:endParaRPr sz="4500" b="0" i="0" u="none" strike="noStrike" cap="none">
              <a:solidFill>
                <a:schemeClr val="dk1"/>
              </a:solidFill>
              <a:latin typeface="Calibri"/>
              <a:ea typeface="Calibri"/>
              <a:cs typeface="Calibri"/>
              <a:sym typeface="Calibri"/>
            </a:endParaRPr>
          </a:p>
        </p:txBody>
      </p:sp>
      <p:graphicFrame>
        <p:nvGraphicFramePr>
          <p:cNvPr id="120" name="Google Shape;120;p2"/>
          <p:cNvGraphicFramePr/>
          <p:nvPr>
            <p:extLst>
              <p:ext uri="{D42A27DB-BD31-4B8C-83A1-F6EECF244321}">
                <p14:modId xmlns:p14="http://schemas.microsoft.com/office/powerpoint/2010/main" val="3677056936"/>
              </p:ext>
            </p:extLst>
          </p:nvPr>
        </p:nvGraphicFramePr>
        <p:xfrm>
          <a:off x="886120" y="1791093"/>
          <a:ext cx="7523224" cy="4308920"/>
        </p:xfrm>
        <a:graphic>
          <a:graphicData uri="http://schemas.openxmlformats.org/drawingml/2006/table">
            <a:tbl>
              <a:tblPr>
                <a:noFill/>
                <a:tableStyleId>{37EC99A5-4151-439D-8705-C61072BFBDF3}</a:tableStyleId>
              </a:tblPr>
              <a:tblGrid>
                <a:gridCol w="1130632">
                  <a:extLst>
                    <a:ext uri="{9D8B030D-6E8A-4147-A177-3AD203B41FA5}">
                      <a16:colId xmlns:a16="http://schemas.microsoft.com/office/drawing/2014/main" val="20000"/>
                    </a:ext>
                  </a:extLst>
                </a:gridCol>
                <a:gridCol w="6392592">
                  <a:extLst>
                    <a:ext uri="{9D8B030D-6E8A-4147-A177-3AD203B41FA5}">
                      <a16:colId xmlns:a16="http://schemas.microsoft.com/office/drawing/2014/main" val="20001"/>
                    </a:ext>
                  </a:extLst>
                </a:gridCol>
              </a:tblGrid>
              <a:tr h="307780">
                <a:tc>
                  <a:txBody>
                    <a:bodyPr/>
                    <a:lstStyle/>
                    <a:p>
                      <a:pPr marL="0" marR="0" lvl="0" indent="0" algn="ctr" rtl="0">
                        <a:lnSpc>
                          <a:spcPct val="100000"/>
                        </a:lnSpc>
                        <a:spcBef>
                          <a:spcPts val="0"/>
                        </a:spcBef>
                        <a:spcAft>
                          <a:spcPts val="0"/>
                        </a:spcAft>
                        <a:buClr>
                          <a:srgbClr val="000000"/>
                        </a:buClr>
                        <a:buSzPts val="1800"/>
                        <a:buFont typeface="Arial"/>
                        <a:buNone/>
                      </a:pPr>
                      <a:r>
                        <a:rPr lang="en-US" sz="1400" b="1" u="none" strike="noStrike" cap="none" dirty="0" err="1">
                          <a:solidFill>
                            <a:srgbClr val="FFFFFF"/>
                          </a:solidFill>
                          <a:latin typeface="+mn-lt"/>
                          <a:ea typeface="Calibri"/>
                          <a:cs typeface="Calibri"/>
                          <a:sym typeface="Calibri"/>
                        </a:rPr>
                        <a:t>S.No</a:t>
                      </a:r>
                      <a:endParaRPr sz="1400" b="0" u="none" strike="noStrike" cap="none" dirty="0">
                        <a:latin typeface="+mn-lt"/>
                        <a:ea typeface="Arial"/>
                        <a:cs typeface="Arial"/>
                        <a:sym typeface="Arial"/>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4472C4"/>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400" b="1" u="none" strike="noStrike" cap="none" dirty="0">
                          <a:solidFill>
                            <a:srgbClr val="FFFFFF"/>
                          </a:solidFill>
                          <a:latin typeface="+mn-lt"/>
                          <a:ea typeface="Calibri"/>
                          <a:cs typeface="Calibri"/>
                          <a:sym typeface="Calibri"/>
                        </a:rPr>
                        <a:t>Title</a:t>
                      </a:r>
                      <a:endParaRPr sz="1400" b="0" u="none" strike="noStrike" cap="none" dirty="0">
                        <a:latin typeface="+mn-lt"/>
                        <a:ea typeface="Arial"/>
                        <a:cs typeface="Arial"/>
                        <a:sym typeface="Arial"/>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4472C4"/>
                    </a:solidFill>
                  </a:tcPr>
                </a:tc>
                <a:extLst>
                  <a:ext uri="{0D108BD9-81ED-4DB2-BD59-A6C34878D82A}">
                    <a16:rowId xmlns:a16="http://schemas.microsoft.com/office/drawing/2014/main" val="10000"/>
                  </a:ext>
                </a:extLst>
              </a:tr>
              <a:tr h="307780">
                <a:tc>
                  <a:txBody>
                    <a:bodyPr/>
                    <a:lstStyle/>
                    <a:p>
                      <a:pPr marL="0" marR="0" lvl="0" indent="0" algn="ctr" rtl="0">
                        <a:lnSpc>
                          <a:spcPct val="100000"/>
                        </a:lnSpc>
                        <a:spcBef>
                          <a:spcPts val="0"/>
                        </a:spcBef>
                        <a:spcAft>
                          <a:spcPts val="0"/>
                        </a:spcAft>
                        <a:buClr>
                          <a:srgbClr val="000000"/>
                        </a:buClr>
                        <a:buSzPts val="1800"/>
                        <a:buFont typeface="Arial"/>
                        <a:buNone/>
                      </a:pPr>
                      <a:r>
                        <a:rPr lang="en-US" sz="1400" b="0" u="none" strike="noStrike" cap="none" dirty="0">
                          <a:solidFill>
                            <a:srgbClr val="000000"/>
                          </a:solidFill>
                          <a:latin typeface="+mn-lt"/>
                          <a:ea typeface="Calibri"/>
                          <a:cs typeface="Calibri"/>
                          <a:sym typeface="Calibri"/>
                        </a:rPr>
                        <a:t>1</a:t>
                      </a:r>
                      <a:endParaRPr sz="1400" b="0" u="none" strike="noStrike" cap="none" dirty="0">
                        <a:latin typeface="+mn-lt"/>
                        <a:ea typeface="Calibri"/>
                        <a:cs typeface="Calibri"/>
                        <a:sym typeface="Calibri"/>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400" u="none" strike="noStrike" cap="none" dirty="0">
                          <a:latin typeface="+mn-lt"/>
                          <a:ea typeface="Calibri"/>
                          <a:cs typeface="Calibri"/>
                          <a:sym typeface="Calibri"/>
                        </a:rPr>
                        <a:t>Abstract</a:t>
                      </a:r>
                      <a:endParaRPr sz="1400" b="0" u="none" strike="noStrike" cap="none" dirty="0">
                        <a:latin typeface="+mn-lt"/>
                        <a:ea typeface="Calibri"/>
                        <a:cs typeface="Calibri"/>
                        <a:sym typeface="Calibri"/>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307780">
                <a:tc>
                  <a:txBody>
                    <a:bodyPr/>
                    <a:lstStyle/>
                    <a:p>
                      <a:pPr marL="0" marR="0" lvl="0" indent="0" algn="ctr" rtl="0">
                        <a:lnSpc>
                          <a:spcPct val="100000"/>
                        </a:lnSpc>
                        <a:spcBef>
                          <a:spcPts val="0"/>
                        </a:spcBef>
                        <a:spcAft>
                          <a:spcPts val="0"/>
                        </a:spcAft>
                        <a:buClr>
                          <a:srgbClr val="000000"/>
                        </a:buClr>
                        <a:buSzPts val="1800"/>
                        <a:buFont typeface="Arial"/>
                        <a:buNone/>
                      </a:pPr>
                      <a:r>
                        <a:rPr lang="en-US" sz="1400" b="0" u="none" strike="noStrike" cap="none" dirty="0">
                          <a:latin typeface="+mn-lt"/>
                          <a:ea typeface="Calibri"/>
                          <a:cs typeface="Calibri"/>
                          <a:sym typeface="Calibri"/>
                        </a:rPr>
                        <a:t>2</a:t>
                      </a:r>
                      <a:endParaRPr sz="1400" b="0" u="none" strike="noStrike" cap="none" dirty="0">
                        <a:latin typeface="+mn-lt"/>
                        <a:ea typeface="Calibri"/>
                        <a:cs typeface="Calibri"/>
                        <a:sym typeface="Calibri"/>
                      </a:endParaRPr>
                    </a:p>
                  </a:txBody>
                  <a:tcPr marL="68600" marR="68600" marT="34300" marB="34300">
                    <a:lnL w="12225" cap="flat" cmpd="sng">
                      <a:solidFill>
                        <a:srgbClr val="FFFFFF"/>
                      </a:solidFill>
                      <a:prstDash val="solid"/>
                      <a:round/>
                      <a:headEnd type="none" w="sm" len="sm"/>
                      <a:tailEnd type="none" w="sm" len="sm"/>
                    </a:lnL>
                    <a:lnR w="12225" cap="flat" cmpd="sng" algn="ctr">
                      <a:solidFill>
                        <a:srgbClr val="FFFFFF"/>
                      </a:solidFill>
                      <a:prstDash val="solid"/>
                      <a:round/>
                      <a:headEnd type="none" w="sm" len="sm"/>
                      <a:tailEnd type="none" w="sm" len="sm"/>
                    </a:lnR>
                    <a:lnT w="12225" cap="flat" cmpd="sng" algn="ctr">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Clr>
                          <a:schemeClr val="dk1"/>
                        </a:buClr>
                        <a:buSzPts val="1800"/>
                        <a:buFont typeface="Arial"/>
                        <a:buNone/>
                      </a:pPr>
                      <a:r>
                        <a:rPr lang="en-US" sz="1400" dirty="0">
                          <a:solidFill>
                            <a:schemeClr val="dk1"/>
                          </a:solidFill>
                          <a:latin typeface="+mn-lt"/>
                          <a:ea typeface="Calibri"/>
                          <a:cs typeface="Calibri"/>
                          <a:sym typeface="Calibri"/>
                        </a:rPr>
                        <a:t>Literature Survey</a:t>
                      </a:r>
                      <a:endParaRPr sz="1400" b="0" u="none" strike="noStrike" cap="none" dirty="0">
                        <a:latin typeface="+mn-lt"/>
                        <a:ea typeface="Calibri"/>
                        <a:cs typeface="Calibri"/>
                        <a:sym typeface="Calibri"/>
                      </a:endParaRPr>
                    </a:p>
                  </a:txBody>
                  <a:tcPr marL="68600" marR="68600" marT="34300" marB="34300">
                    <a:lnL w="12225" cap="flat" cmpd="sng" algn="ctr">
                      <a:solidFill>
                        <a:srgbClr val="FFFFFF"/>
                      </a:solidFill>
                      <a:prstDash val="solid"/>
                      <a:round/>
                      <a:headEnd type="none" w="sm" len="sm"/>
                      <a:tailEnd type="none" w="sm" len="sm"/>
                    </a:lnL>
                    <a:lnR w="12225" cap="flat" cmpd="sng" algn="ctr">
                      <a:solidFill>
                        <a:srgbClr val="FFFFFF"/>
                      </a:solidFill>
                      <a:prstDash val="solid"/>
                      <a:round/>
                      <a:headEnd type="none" w="sm" len="sm"/>
                      <a:tailEnd type="none" w="sm" len="sm"/>
                    </a:lnR>
                    <a:lnT w="12225" cap="flat" cmpd="sng" algn="ctr">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4"/>
                  </a:ext>
                </a:extLst>
              </a:tr>
              <a:tr h="307780">
                <a:tc>
                  <a:txBody>
                    <a:bodyPr/>
                    <a:lstStyle/>
                    <a:p>
                      <a:pPr marL="0" marR="0" lvl="0" indent="0" algn="ctr" rtl="0">
                        <a:lnSpc>
                          <a:spcPct val="100000"/>
                        </a:lnSpc>
                        <a:spcBef>
                          <a:spcPts val="0"/>
                        </a:spcBef>
                        <a:spcAft>
                          <a:spcPts val="0"/>
                        </a:spcAft>
                        <a:buClr>
                          <a:srgbClr val="000000"/>
                        </a:buClr>
                        <a:buSzPts val="1800"/>
                        <a:buFont typeface="Arial"/>
                        <a:buNone/>
                      </a:pPr>
                      <a:r>
                        <a:rPr lang="en-US" sz="1400" b="0" u="none" strike="noStrike" cap="none" dirty="0">
                          <a:solidFill>
                            <a:srgbClr val="000000"/>
                          </a:solidFill>
                          <a:latin typeface="+mn-lt"/>
                          <a:ea typeface="Calibri"/>
                          <a:cs typeface="Calibri"/>
                          <a:sym typeface="Calibri"/>
                        </a:rPr>
                        <a:t>3</a:t>
                      </a:r>
                      <a:endParaRPr sz="1400" b="0" u="none" strike="noStrike" cap="none" dirty="0">
                        <a:latin typeface="+mn-lt"/>
                        <a:ea typeface="Calibri"/>
                        <a:cs typeface="Calibri"/>
                        <a:sym typeface="Calibri"/>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400" b="0" u="none" strike="noStrike" cap="none" dirty="0">
                          <a:latin typeface="+mn-lt"/>
                          <a:ea typeface="Calibri"/>
                          <a:cs typeface="Calibri"/>
                          <a:sym typeface="Calibri"/>
                        </a:rPr>
                        <a:t>Existing and Proposed Methodology</a:t>
                      </a:r>
                      <a:endParaRPr sz="1400" b="0" u="none" strike="noStrike" cap="none" dirty="0">
                        <a:latin typeface="+mn-lt"/>
                        <a:ea typeface="Calibri"/>
                        <a:cs typeface="Calibri"/>
                        <a:sym typeface="Calibri"/>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307780">
                <a:tc>
                  <a:txBody>
                    <a:bodyPr/>
                    <a:lstStyle/>
                    <a:p>
                      <a:pPr marL="0" marR="0" lvl="0" indent="0" algn="ctr" rtl="0">
                        <a:lnSpc>
                          <a:spcPct val="100000"/>
                        </a:lnSpc>
                        <a:spcBef>
                          <a:spcPts val="0"/>
                        </a:spcBef>
                        <a:spcAft>
                          <a:spcPts val="0"/>
                        </a:spcAft>
                        <a:buClr>
                          <a:srgbClr val="000000"/>
                        </a:buClr>
                        <a:buSzPts val="1800"/>
                        <a:buFont typeface="Arial"/>
                        <a:buNone/>
                      </a:pPr>
                      <a:r>
                        <a:rPr lang="en-US" sz="1400" b="0" u="none" strike="noStrike" cap="none" dirty="0">
                          <a:latin typeface="+mn-lt"/>
                          <a:ea typeface="Calibri"/>
                          <a:cs typeface="Calibri"/>
                          <a:sym typeface="Calibri"/>
                        </a:rPr>
                        <a:t>4</a:t>
                      </a:r>
                      <a:endParaRPr sz="1400" b="0" u="none" strike="noStrike" cap="none" dirty="0">
                        <a:latin typeface="+mn-lt"/>
                        <a:ea typeface="Calibri"/>
                        <a:cs typeface="Calibri"/>
                        <a:sym typeface="Calibri"/>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Clr>
                          <a:schemeClr val="dk1"/>
                        </a:buClr>
                        <a:buSzPts val="1800"/>
                        <a:buFont typeface="Arial"/>
                        <a:buNone/>
                      </a:pPr>
                      <a:r>
                        <a:rPr lang="en-IN" sz="1400" b="0" u="none" strike="noStrike" cap="none" dirty="0">
                          <a:latin typeface="+mn-lt"/>
                          <a:ea typeface="Calibri"/>
                          <a:cs typeface="Calibri"/>
                          <a:sym typeface="Calibri"/>
                        </a:rPr>
                        <a:t>Problem identification and Description</a:t>
                      </a:r>
                      <a:endParaRPr sz="1400" b="0" u="none" strike="noStrike" cap="none" dirty="0">
                        <a:latin typeface="+mn-lt"/>
                        <a:ea typeface="Calibri"/>
                        <a:cs typeface="Calibri"/>
                        <a:sym typeface="Calibri"/>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6"/>
                  </a:ext>
                </a:extLst>
              </a:tr>
              <a:tr h="307780">
                <a:tc>
                  <a:txBody>
                    <a:bodyPr/>
                    <a:lstStyle/>
                    <a:p>
                      <a:pPr marL="0" marR="0" lvl="0" indent="0" algn="ctr" rtl="0">
                        <a:lnSpc>
                          <a:spcPct val="100000"/>
                        </a:lnSpc>
                        <a:spcBef>
                          <a:spcPts val="0"/>
                        </a:spcBef>
                        <a:spcAft>
                          <a:spcPts val="0"/>
                        </a:spcAft>
                        <a:buClr>
                          <a:srgbClr val="000000"/>
                        </a:buClr>
                        <a:buSzPts val="1800"/>
                        <a:buFont typeface="Arial"/>
                        <a:buNone/>
                      </a:pPr>
                      <a:r>
                        <a:rPr lang="en-US" sz="1400" b="0" u="none" strike="noStrike" cap="none" dirty="0">
                          <a:latin typeface="+mn-lt"/>
                          <a:ea typeface="Calibri"/>
                          <a:cs typeface="Calibri"/>
                          <a:sym typeface="Calibri"/>
                        </a:rPr>
                        <a:t>5</a:t>
                      </a:r>
                      <a:endParaRPr sz="1400" b="0" u="none" strike="noStrike" cap="none" dirty="0">
                        <a:latin typeface="+mn-lt"/>
                        <a:ea typeface="Calibri"/>
                        <a:cs typeface="Calibri"/>
                        <a:sym typeface="Calibri"/>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Clr>
                          <a:schemeClr val="dk1"/>
                        </a:buClr>
                        <a:buSzPts val="1800"/>
                        <a:buFont typeface="Arial"/>
                        <a:buNone/>
                      </a:pPr>
                      <a:r>
                        <a:rPr lang="en-IN" sz="1400" b="0" u="none" strike="noStrike" cap="none" dirty="0">
                          <a:latin typeface="+mn-lt"/>
                          <a:ea typeface="Calibri"/>
                          <a:cs typeface="Calibri"/>
                          <a:sym typeface="Calibri"/>
                        </a:rPr>
                        <a:t>Requirements(Functional &amp; Non Functional)</a:t>
                      </a:r>
                      <a:endParaRPr sz="1400" b="0" u="none" strike="noStrike" cap="none" dirty="0">
                        <a:latin typeface="+mn-lt"/>
                        <a:ea typeface="Calibri"/>
                        <a:cs typeface="Calibri"/>
                        <a:sym typeface="Calibri"/>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7"/>
                  </a:ext>
                </a:extLst>
              </a:tr>
              <a:tr h="307780">
                <a:tc>
                  <a:txBody>
                    <a:bodyPr/>
                    <a:lstStyle/>
                    <a:p>
                      <a:pPr marL="0" marR="0" lvl="0" indent="0" algn="ctr" rtl="0">
                        <a:lnSpc>
                          <a:spcPct val="100000"/>
                        </a:lnSpc>
                        <a:spcBef>
                          <a:spcPts val="0"/>
                        </a:spcBef>
                        <a:spcAft>
                          <a:spcPts val="0"/>
                        </a:spcAft>
                        <a:buClr>
                          <a:srgbClr val="000000"/>
                        </a:buClr>
                        <a:buSzPts val="1800"/>
                        <a:buFont typeface="Arial"/>
                        <a:buNone/>
                      </a:pPr>
                      <a:r>
                        <a:rPr lang="en-US" sz="1400" u="none" strike="noStrike" cap="none" dirty="0">
                          <a:latin typeface="+mn-lt"/>
                          <a:ea typeface="Calibri"/>
                          <a:cs typeface="Calibri"/>
                          <a:sym typeface="Calibri"/>
                        </a:rPr>
                        <a:t>6</a:t>
                      </a:r>
                      <a:endParaRPr sz="1400" u="none" strike="noStrike" cap="none" dirty="0">
                        <a:latin typeface="+mn-lt"/>
                        <a:ea typeface="Calibri"/>
                        <a:cs typeface="Calibri"/>
                        <a:sym typeface="Calibri"/>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400" u="none" strike="noStrike" cap="none" dirty="0">
                          <a:latin typeface="+mn-lt"/>
                          <a:ea typeface="Calibri"/>
                          <a:cs typeface="Calibri"/>
                          <a:sym typeface="Calibri"/>
                        </a:rPr>
                        <a:t>System Architecture &amp; Design</a:t>
                      </a:r>
                      <a:endParaRPr sz="1400" u="none" strike="noStrike" cap="none" dirty="0">
                        <a:latin typeface="+mn-lt"/>
                        <a:ea typeface="Calibri"/>
                        <a:cs typeface="Calibri"/>
                        <a:sym typeface="Calibri"/>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8"/>
                  </a:ext>
                </a:extLst>
              </a:tr>
              <a:tr h="307780">
                <a:tc>
                  <a:txBody>
                    <a:bodyPr/>
                    <a:lstStyle/>
                    <a:p>
                      <a:pPr marL="0" marR="0" lvl="0" indent="0" algn="ctr" rtl="0">
                        <a:lnSpc>
                          <a:spcPct val="100000"/>
                        </a:lnSpc>
                        <a:spcBef>
                          <a:spcPts val="0"/>
                        </a:spcBef>
                        <a:spcAft>
                          <a:spcPts val="0"/>
                        </a:spcAft>
                        <a:buNone/>
                      </a:pPr>
                      <a:r>
                        <a:rPr lang="en-US" sz="1400" u="none" strike="noStrike" cap="none" dirty="0">
                          <a:latin typeface="+mn-lt"/>
                          <a:ea typeface="Calibri"/>
                          <a:cs typeface="Calibri"/>
                          <a:sym typeface="Calibri"/>
                        </a:rPr>
                        <a:t>7</a:t>
                      </a:r>
                      <a:endParaRPr sz="1400" u="none" strike="noStrike" cap="none" dirty="0">
                        <a:latin typeface="+mn-lt"/>
                        <a:ea typeface="Calibri"/>
                        <a:cs typeface="Calibri"/>
                        <a:sym typeface="Calibri"/>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None/>
                      </a:pPr>
                      <a:r>
                        <a:rPr lang="en-IN" sz="1400" u="none" strike="noStrike" cap="none" dirty="0">
                          <a:latin typeface="+mn-lt"/>
                          <a:ea typeface="Calibri"/>
                          <a:cs typeface="Calibri"/>
                          <a:sym typeface="Calibri"/>
                        </a:rPr>
                        <a:t>Proposed Methodology and Module description</a:t>
                      </a:r>
                      <a:endParaRPr sz="1400" u="none" strike="noStrike" cap="none" dirty="0">
                        <a:latin typeface="+mn-lt"/>
                        <a:ea typeface="Calibri"/>
                        <a:cs typeface="Calibri"/>
                        <a:sym typeface="Calibri"/>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9"/>
                  </a:ext>
                </a:extLst>
              </a:tr>
              <a:tr h="307780">
                <a:tc>
                  <a:txBody>
                    <a:bodyPr/>
                    <a:lstStyle/>
                    <a:p>
                      <a:pPr marL="0" marR="0" lvl="0" indent="0" algn="ctr" rtl="0">
                        <a:lnSpc>
                          <a:spcPct val="100000"/>
                        </a:lnSpc>
                        <a:spcBef>
                          <a:spcPts val="0"/>
                        </a:spcBef>
                        <a:spcAft>
                          <a:spcPts val="0"/>
                        </a:spcAft>
                        <a:buNone/>
                      </a:pPr>
                      <a:r>
                        <a:rPr lang="en-US" sz="1400" u="none" strike="noStrike" cap="none" dirty="0">
                          <a:latin typeface="+mn-lt"/>
                          <a:ea typeface="Calibri"/>
                          <a:cs typeface="Calibri"/>
                          <a:sym typeface="Calibri"/>
                        </a:rPr>
                        <a:t>8</a:t>
                      </a:r>
                      <a:endParaRPr sz="1400" u="none" strike="noStrike" cap="none" dirty="0">
                        <a:latin typeface="+mn-lt"/>
                        <a:ea typeface="Calibri"/>
                        <a:cs typeface="Calibri"/>
                        <a:sym typeface="Calibri"/>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None/>
                      </a:pPr>
                      <a:r>
                        <a:rPr lang="en-IN" sz="1400" u="none" strike="noStrike" cap="none" dirty="0">
                          <a:latin typeface="+mn-lt"/>
                          <a:ea typeface="Calibri"/>
                          <a:cs typeface="Calibri"/>
                          <a:sym typeface="Calibri"/>
                        </a:rPr>
                        <a:t>Performance measures/Evaluation</a:t>
                      </a:r>
                      <a:endParaRPr sz="1400" u="none" strike="noStrike" cap="none" dirty="0">
                        <a:latin typeface="+mn-lt"/>
                        <a:ea typeface="Calibri"/>
                        <a:cs typeface="Calibri"/>
                        <a:sym typeface="Calibri"/>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10"/>
                  </a:ext>
                </a:extLst>
              </a:tr>
              <a:tr h="307780">
                <a:tc>
                  <a:txBody>
                    <a:bodyPr/>
                    <a:lstStyle/>
                    <a:p>
                      <a:pPr marL="0" marR="0" lvl="0" indent="0" algn="ctr" rtl="0">
                        <a:lnSpc>
                          <a:spcPct val="100000"/>
                        </a:lnSpc>
                        <a:spcBef>
                          <a:spcPts val="0"/>
                        </a:spcBef>
                        <a:spcAft>
                          <a:spcPts val="0"/>
                        </a:spcAft>
                        <a:buNone/>
                      </a:pPr>
                      <a:r>
                        <a:rPr lang="en-US" sz="1400" u="none" strike="noStrike" cap="none" dirty="0">
                          <a:latin typeface="+mn-lt"/>
                          <a:ea typeface="Calibri"/>
                          <a:cs typeface="Calibri"/>
                          <a:sym typeface="Calibri"/>
                        </a:rPr>
                        <a:t>9</a:t>
                      </a:r>
                      <a:endParaRPr sz="1400" u="none" strike="noStrike" cap="none" dirty="0">
                        <a:latin typeface="+mn-lt"/>
                        <a:ea typeface="Calibri"/>
                        <a:cs typeface="Calibri"/>
                        <a:sym typeface="Calibri"/>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None/>
                      </a:pPr>
                      <a:r>
                        <a:rPr lang="en-IN" sz="1400" u="none" strike="noStrike" cap="none" dirty="0">
                          <a:latin typeface="+mn-lt"/>
                          <a:ea typeface="Calibri"/>
                          <a:cs typeface="Calibri"/>
                          <a:sym typeface="Calibri"/>
                        </a:rPr>
                        <a:t>Result &amp; Analysis</a:t>
                      </a:r>
                      <a:endParaRPr sz="1400" u="none" strike="noStrike" cap="none" dirty="0">
                        <a:latin typeface="+mn-lt"/>
                        <a:ea typeface="Calibri"/>
                        <a:cs typeface="Calibri"/>
                        <a:sym typeface="Calibri"/>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11"/>
                  </a:ext>
                </a:extLst>
              </a:tr>
              <a:tr h="307780">
                <a:tc>
                  <a:txBody>
                    <a:bodyPr/>
                    <a:lstStyle/>
                    <a:p>
                      <a:pPr marL="0" marR="0" lvl="0" indent="0" algn="ctr" rtl="0">
                        <a:lnSpc>
                          <a:spcPct val="100000"/>
                        </a:lnSpc>
                        <a:spcBef>
                          <a:spcPts val="0"/>
                        </a:spcBef>
                        <a:spcAft>
                          <a:spcPts val="0"/>
                        </a:spcAft>
                        <a:buNone/>
                      </a:pPr>
                      <a:r>
                        <a:rPr lang="en-US" sz="1400" u="none" strike="noStrike" cap="none" dirty="0">
                          <a:latin typeface="+mn-lt"/>
                          <a:ea typeface="Calibri"/>
                          <a:cs typeface="Calibri"/>
                          <a:sym typeface="Calibri"/>
                        </a:rPr>
                        <a:t>10</a:t>
                      </a:r>
                      <a:endParaRPr sz="1400" u="none" strike="noStrike" cap="none" dirty="0">
                        <a:latin typeface="+mn-lt"/>
                        <a:ea typeface="Calibri"/>
                        <a:cs typeface="Calibri"/>
                        <a:sym typeface="Calibri"/>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None/>
                      </a:pPr>
                      <a:r>
                        <a:rPr lang="en-US" sz="1400" u="none" strike="noStrike" cap="none" dirty="0">
                          <a:latin typeface="+mn-lt"/>
                          <a:ea typeface="Calibri"/>
                          <a:cs typeface="Calibri"/>
                          <a:sym typeface="Calibri"/>
                        </a:rPr>
                        <a:t>Project Demo (Coding)</a:t>
                      </a:r>
                      <a:endParaRPr sz="1400" u="none" strike="noStrike" cap="none" dirty="0">
                        <a:latin typeface="+mn-lt"/>
                        <a:ea typeface="Calibri"/>
                        <a:cs typeface="Calibri"/>
                        <a:sym typeface="Calibri"/>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12"/>
                  </a:ext>
                </a:extLst>
              </a:tr>
              <a:tr h="307780">
                <a:tc>
                  <a:txBody>
                    <a:bodyPr/>
                    <a:lstStyle/>
                    <a:p>
                      <a:pPr marL="0" marR="0" lvl="0" indent="0" algn="ctr" rtl="0">
                        <a:lnSpc>
                          <a:spcPct val="100000"/>
                        </a:lnSpc>
                        <a:spcBef>
                          <a:spcPts val="0"/>
                        </a:spcBef>
                        <a:spcAft>
                          <a:spcPts val="0"/>
                        </a:spcAft>
                        <a:buNone/>
                      </a:pPr>
                      <a:r>
                        <a:rPr lang="en-IN" sz="1400" dirty="0">
                          <a:latin typeface="+mn-lt"/>
                          <a:ea typeface="Calibri"/>
                          <a:cs typeface="Calibri"/>
                          <a:sym typeface="Calibri"/>
                        </a:rPr>
                        <a:t>11</a:t>
                      </a:r>
                      <a:endParaRPr sz="1400" dirty="0">
                        <a:latin typeface="+mn-lt"/>
                        <a:ea typeface="Calibri"/>
                        <a:cs typeface="Calibri"/>
                        <a:sym typeface="Calibri"/>
                      </a:endParaRPr>
                    </a:p>
                  </a:txBody>
                  <a:tcPr marL="68600" marR="68600" marT="34300" marB="34300">
                    <a:lnL w="12225" cap="flat" cmpd="sng">
                      <a:solidFill>
                        <a:srgbClr val="FFFFFF"/>
                      </a:solidFill>
                      <a:prstDash val="solid"/>
                      <a:round/>
                      <a:headEnd type="none" w="sm" len="sm"/>
                      <a:tailEnd type="none" w="sm" len="sm"/>
                    </a:lnL>
                    <a:lnR w="12225" cap="flat" cmpd="sng" algn="ctr">
                      <a:solidFill>
                        <a:srgbClr val="FFFFFF"/>
                      </a:solidFill>
                      <a:prstDash val="solid"/>
                      <a:round/>
                      <a:headEnd type="none" w="sm" len="sm"/>
                      <a:tailEnd type="none" w="sm" len="sm"/>
                    </a:lnR>
                    <a:lnT w="12225" cap="flat" cmpd="sng" algn="ctr">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None/>
                      </a:pPr>
                      <a:r>
                        <a:rPr lang="en-IN" sz="1400" dirty="0">
                          <a:latin typeface="+mn-lt"/>
                          <a:ea typeface="Calibri"/>
                          <a:cs typeface="Calibri"/>
                          <a:sym typeface="Calibri"/>
                        </a:rPr>
                        <a:t>Journal/Conference paper publication Details</a:t>
                      </a:r>
                      <a:endParaRPr sz="1400" dirty="0">
                        <a:latin typeface="+mn-lt"/>
                        <a:ea typeface="Calibri"/>
                        <a:cs typeface="Calibri"/>
                        <a:sym typeface="Calibri"/>
                      </a:endParaRPr>
                    </a:p>
                  </a:txBody>
                  <a:tcPr marL="68600" marR="68600" marT="34300" marB="34300">
                    <a:lnL w="12225" cap="flat" cmpd="sng" algn="ctr">
                      <a:solidFill>
                        <a:srgbClr val="FFFFFF"/>
                      </a:solidFill>
                      <a:prstDash val="solid"/>
                      <a:round/>
                      <a:headEnd type="none" w="sm" len="sm"/>
                      <a:tailEnd type="none" w="sm" len="sm"/>
                    </a:lnL>
                    <a:lnR w="12225" cap="flat" cmpd="sng" algn="ctr">
                      <a:solidFill>
                        <a:srgbClr val="FFFFFF"/>
                      </a:solidFill>
                      <a:prstDash val="solid"/>
                      <a:round/>
                      <a:headEnd type="none" w="sm" len="sm"/>
                      <a:tailEnd type="none" w="sm" len="sm"/>
                    </a:lnR>
                    <a:lnT w="12225" cap="flat" cmpd="sng" algn="ctr">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2318302227"/>
                  </a:ext>
                </a:extLst>
              </a:tr>
              <a:tr h="307780">
                <a:tc>
                  <a:txBody>
                    <a:bodyPr/>
                    <a:lstStyle/>
                    <a:p>
                      <a:pPr marL="0" marR="0" lvl="0" indent="0" algn="ctr" rtl="0">
                        <a:lnSpc>
                          <a:spcPct val="100000"/>
                        </a:lnSpc>
                        <a:spcBef>
                          <a:spcPts val="0"/>
                        </a:spcBef>
                        <a:spcAft>
                          <a:spcPts val="0"/>
                        </a:spcAft>
                        <a:buNone/>
                      </a:pPr>
                      <a:r>
                        <a:rPr lang="en-US" sz="1400" dirty="0">
                          <a:latin typeface="+mn-lt"/>
                          <a:ea typeface="Calibri"/>
                          <a:cs typeface="Calibri"/>
                          <a:sym typeface="Calibri"/>
                        </a:rPr>
                        <a:t>12</a:t>
                      </a:r>
                      <a:endParaRPr sz="1400" dirty="0">
                        <a:latin typeface="+mn-lt"/>
                        <a:ea typeface="Calibri"/>
                        <a:cs typeface="Calibri"/>
                        <a:sym typeface="Calibri"/>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lgn="ctr">
                      <a:solidFill>
                        <a:srgbClr val="FFFFFF"/>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None/>
                      </a:pPr>
                      <a:r>
                        <a:rPr lang="en-IN" sz="1400" b="0" i="0" u="none" strike="noStrike" cap="none" dirty="0">
                          <a:solidFill>
                            <a:srgbClr val="000000"/>
                          </a:solidFill>
                          <a:latin typeface="Arial"/>
                          <a:ea typeface="Calibri"/>
                          <a:cs typeface="Calibri"/>
                          <a:sym typeface="Calibri"/>
                        </a:rPr>
                        <a:t>References</a:t>
                      </a:r>
                      <a:endParaRPr sz="1400" dirty="0">
                        <a:latin typeface="+mn-lt"/>
                        <a:ea typeface="Calibri"/>
                        <a:cs typeface="Calibri"/>
                        <a:sym typeface="Calibri"/>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14"/>
                  </a:ext>
                </a:extLst>
              </a:tr>
              <a:tr h="307780">
                <a:tc>
                  <a:txBody>
                    <a:bodyPr/>
                    <a:lstStyle/>
                    <a:p>
                      <a:pPr marL="0" marR="0" lvl="0" indent="0" algn="ctr" rtl="0">
                        <a:lnSpc>
                          <a:spcPct val="100000"/>
                        </a:lnSpc>
                        <a:spcBef>
                          <a:spcPts val="0"/>
                        </a:spcBef>
                        <a:spcAft>
                          <a:spcPts val="0"/>
                        </a:spcAft>
                        <a:buNone/>
                      </a:pPr>
                      <a:r>
                        <a:rPr lang="en-IN" sz="1400" dirty="0">
                          <a:latin typeface="+mn-lt"/>
                          <a:ea typeface="Calibri"/>
                          <a:cs typeface="Calibri"/>
                          <a:sym typeface="Calibri"/>
                        </a:rPr>
                        <a:t>13</a:t>
                      </a:r>
                      <a:endParaRPr sz="1400" dirty="0">
                        <a:latin typeface="+mn-lt"/>
                        <a:ea typeface="Calibri"/>
                        <a:cs typeface="Calibri"/>
                        <a:sym typeface="Calibri"/>
                      </a:endParaRPr>
                    </a:p>
                  </a:txBody>
                  <a:tcPr marL="68600" marR="68600" marT="34300" marB="34300">
                    <a:lnL w="12225" cap="flat" cmpd="sng">
                      <a:solidFill>
                        <a:srgbClr val="FFFFFF"/>
                      </a:solidFill>
                      <a:prstDash val="solid"/>
                      <a:round/>
                      <a:headEnd type="none" w="sm" len="sm"/>
                      <a:tailEnd type="none" w="sm" len="sm"/>
                    </a:lnL>
                    <a:lnR w="12225" cap="flat" cmpd="sng" algn="ctr">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lgn="ctr">
                      <a:solidFill>
                        <a:srgbClr val="FFFFFF"/>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None/>
                      </a:pPr>
                      <a:r>
                        <a:rPr lang="en-IN" sz="1400" dirty="0">
                          <a:latin typeface="+mn-lt"/>
                          <a:ea typeface="Calibri"/>
                          <a:cs typeface="Calibri"/>
                          <a:sym typeface="Calibri"/>
                        </a:rPr>
                        <a:t>Future Enhancements</a:t>
                      </a:r>
                      <a:endParaRPr sz="1400" dirty="0">
                        <a:latin typeface="+mn-lt"/>
                        <a:ea typeface="Calibri"/>
                        <a:cs typeface="Calibri"/>
                        <a:sym typeface="Calibri"/>
                      </a:endParaRPr>
                    </a:p>
                  </a:txBody>
                  <a:tcPr marL="68600" marR="68600" marT="34300" marB="34300">
                    <a:lnL w="12225" cap="flat" cmpd="sng" algn="ctr">
                      <a:solidFill>
                        <a:srgbClr val="FFFFFF"/>
                      </a:solidFill>
                      <a:prstDash val="solid"/>
                      <a:round/>
                      <a:headEnd type="none" w="sm" len="sm"/>
                      <a:tailEnd type="none" w="sm" len="sm"/>
                    </a:lnL>
                    <a:lnR w="12225" cap="flat" cmpd="sng" algn="ctr">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59502757"/>
                  </a:ext>
                </a:extLst>
              </a:tr>
            </a:tbl>
          </a:graphicData>
        </a:graphic>
      </p:graphicFrame>
      <p:sp>
        <p:nvSpPr>
          <p:cNvPr id="121" name="Google Shape;121;p2"/>
          <p:cNvSpPr txBox="1">
            <a:spLocks noGrp="1"/>
          </p:cNvSpPr>
          <p:nvPr>
            <p:ph type="sldNum" idx="12"/>
          </p:nvPr>
        </p:nvSpPr>
        <p:spPr>
          <a:xfrm>
            <a:off x="7425344" y="6459786"/>
            <a:ext cx="9840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FFFF"/>
              </a:buClr>
              <a:buSzPts val="1200"/>
              <a:buFont typeface="Calibri"/>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g1b63525c89d_3_0"/>
          <p:cNvSpPr txBox="1">
            <a:spLocks noGrp="1"/>
          </p:cNvSpPr>
          <p:nvPr>
            <p:ph type="title"/>
          </p:nvPr>
        </p:nvSpPr>
        <p:spPr>
          <a:xfrm>
            <a:off x="981987" y="316995"/>
            <a:ext cx="7543800" cy="14508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dirty="0"/>
              <a:t>          </a:t>
            </a:r>
            <a:r>
              <a:rPr lang="en-US" sz="4488" dirty="0"/>
              <a:t>     Results and Analysis</a:t>
            </a:r>
            <a:endParaRPr sz="4488" dirty="0"/>
          </a:p>
        </p:txBody>
      </p:sp>
      <p:sp>
        <p:nvSpPr>
          <p:cNvPr id="388" name="Google Shape;388;g1b63525c89d_3_0"/>
          <p:cNvSpPr txBox="1">
            <a:spLocks noGrp="1"/>
          </p:cNvSpPr>
          <p:nvPr>
            <p:ph type="sldNum" idx="12"/>
          </p:nvPr>
        </p:nvSpPr>
        <p:spPr>
          <a:xfrm>
            <a:off x="7425344" y="6459786"/>
            <a:ext cx="9840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FFFF"/>
              </a:buClr>
              <a:buSzPts val="1200"/>
              <a:buFont typeface="Calibri"/>
              <a:buNone/>
            </a:pPr>
            <a:fld id="{00000000-1234-1234-1234-123412341234}" type="slidenum">
              <a:rPr lang="en-US"/>
              <a:t>20</a:t>
            </a:fld>
            <a:endParaRPr/>
          </a:p>
        </p:txBody>
      </p:sp>
      <p:pic>
        <p:nvPicPr>
          <p:cNvPr id="389" name="Google Shape;389;g1b63525c89d_3_0"/>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5" name="TextBox 4">
            <a:extLst>
              <a:ext uri="{FF2B5EF4-FFF2-40B4-BE49-F238E27FC236}">
                <a16:creationId xmlns:a16="http://schemas.microsoft.com/office/drawing/2014/main" id="{8B08709F-3035-AF3A-70BC-8C00A84EABE5}"/>
              </a:ext>
            </a:extLst>
          </p:cNvPr>
          <p:cNvSpPr txBox="1"/>
          <p:nvPr/>
        </p:nvSpPr>
        <p:spPr>
          <a:xfrm>
            <a:off x="2597084" y="5467218"/>
            <a:ext cx="4572000" cy="307777"/>
          </a:xfrm>
          <a:prstGeom prst="rect">
            <a:avLst/>
          </a:prstGeom>
          <a:noFill/>
        </p:spPr>
        <p:txBody>
          <a:bodyPr wrap="square">
            <a:spAutoFit/>
          </a:bodyPr>
          <a:lstStyle/>
          <a:p>
            <a:r>
              <a:rPr lang="en-US" sz="1400" dirty="0">
                <a:solidFill>
                  <a:schemeClr val="dk1"/>
                </a:solidFill>
                <a:latin typeface="Calibri"/>
                <a:ea typeface="Calibri"/>
                <a:cs typeface="Calibri"/>
                <a:sym typeface="Calibri"/>
              </a:rPr>
              <a:t>               Identifying </a:t>
            </a:r>
            <a:r>
              <a:rPr lang="en-US" dirty="0">
                <a:solidFill>
                  <a:schemeClr val="dk1"/>
                </a:solidFill>
                <a:latin typeface="Calibri"/>
                <a:ea typeface="Calibri"/>
                <a:cs typeface="Calibri"/>
                <a:sym typeface="Calibri"/>
              </a:rPr>
              <a:t>normal language </a:t>
            </a:r>
            <a:r>
              <a:rPr lang="en-US" sz="1400" dirty="0">
                <a:solidFill>
                  <a:schemeClr val="dk1"/>
                </a:solidFill>
                <a:latin typeface="Calibri"/>
                <a:ea typeface="Calibri"/>
                <a:cs typeface="Calibri"/>
                <a:sym typeface="Calibri"/>
              </a:rPr>
              <a:t>as [2]</a:t>
            </a:r>
            <a:endParaRPr lang="en-IN" dirty="0"/>
          </a:p>
        </p:txBody>
      </p:sp>
      <p:pic>
        <p:nvPicPr>
          <p:cNvPr id="3" name="Picture 2">
            <a:extLst>
              <a:ext uri="{FF2B5EF4-FFF2-40B4-BE49-F238E27FC236}">
                <a16:creationId xmlns:a16="http://schemas.microsoft.com/office/drawing/2014/main" id="{1AD0B5C9-3C6B-9860-372C-AB5CDAB0CA1C}"/>
              </a:ext>
            </a:extLst>
          </p:cNvPr>
          <p:cNvPicPr>
            <a:picLocks noChangeAspect="1"/>
          </p:cNvPicPr>
          <p:nvPr/>
        </p:nvPicPr>
        <p:blipFill>
          <a:blip r:embed="rId4"/>
          <a:stretch>
            <a:fillRect/>
          </a:stretch>
        </p:blipFill>
        <p:spPr>
          <a:xfrm>
            <a:off x="596348" y="2619710"/>
            <a:ext cx="7929439" cy="1618579"/>
          </a:xfrm>
          <a:prstGeom prst="rect">
            <a:avLst/>
          </a:prstGeom>
        </p:spPr>
      </p:pic>
    </p:spTree>
    <p:extLst>
      <p:ext uri="{BB962C8B-B14F-4D97-AF65-F5344CB8AC3E}">
        <p14:creationId xmlns:p14="http://schemas.microsoft.com/office/powerpoint/2010/main" val="39454845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g1b63525c89d_3_0"/>
          <p:cNvSpPr txBox="1">
            <a:spLocks noGrp="1"/>
          </p:cNvSpPr>
          <p:nvPr>
            <p:ph type="title"/>
          </p:nvPr>
        </p:nvSpPr>
        <p:spPr>
          <a:xfrm>
            <a:off x="981987" y="316995"/>
            <a:ext cx="7543800" cy="14508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dirty="0"/>
              <a:t>          </a:t>
            </a:r>
            <a:r>
              <a:rPr lang="en-US" sz="4488" dirty="0"/>
              <a:t>     Results and Analysis</a:t>
            </a:r>
            <a:endParaRPr sz="4488" dirty="0"/>
          </a:p>
        </p:txBody>
      </p:sp>
      <p:sp>
        <p:nvSpPr>
          <p:cNvPr id="388" name="Google Shape;388;g1b63525c89d_3_0"/>
          <p:cNvSpPr txBox="1">
            <a:spLocks noGrp="1"/>
          </p:cNvSpPr>
          <p:nvPr>
            <p:ph type="sldNum" idx="12"/>
          </p:nvPr>
        </p:nvSpPr>
        <p:spPr>
          <a:xfrm>
            <a:off x="7425344" y="6459786"/>
            <a:ext cx="9840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FFFF"/>
              </a:buClr>
              <a:buSzPts val="1200"/>
              <a:buFont typeface="Calibri"/>
              <a:buNone/>
            </a:pPr>
            <a:fld id="{00000000-1234-1234-1234-123412341234}" type="slidenum">
              <a:rPr lang="en-US"/>
              <a:t>21</a:t>
            </a:fld>
            <a:endParaRPr/>
          </a:p>
        </p:txBody>
      </p:sp>
      <p:pic>
        <p:nvPicPr>
          <p:cNvPr id="389" name="Google Shape;389;g1b63525c89d_3_0"/>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5" name="TextBox 4">
            <a:extLst>
              <a:ext uri="{FF2B5EF4-FFF2-40B4-BE49-F238E27FC236}">
                <a16:creationId xmlns:a16="http://schemas.microsoft.com/office/drawing/2014/main" id="{8B08709F-3035-AF3A-70BC-8C00A84EABE5}"/>
              </a:ext>
            </a:extLst>
          </p:cNvPr>
          <p:cNvSpPr txBox="1"/>
          <p:nvPr/>
        </p:nvSpPr>
        <p:spPr>
          <a:xfrm>
            <a:off x="2597084" y="5467218"/>
            <a:ext cx="4572000" cy="307777"/>
          </a:xfrm>
          <a:prstGeom prst="rect">
            <a:avLst/>
          </a:prstGeom>
          <a:noFill/>
        </p:spPr>
        <p:txBody>
          <a:bodyPr wrap="square">
            <a:spAutoFit/>
          </a:bodyPr>
          <a:lstStyle/>
          <a:p>
            <a:r>
              <a:rPr lang="en-US" sz="1400" dirty="0">
                <a:solidFill>
                  <a:schemeClr val="dk1"/>
                </a:solidFill>
                <a:latin typeface="Calibri"/>
                <a:ea typeface="Calibri"/>
                <a:cs typeface="Calibri"/>
                <a:sym typeface="Calibri"/>
              </a:rPr>
              <a:t>                      </a:t>
            </a:r>
            <a:r>
              <a:rPr lang="en-US" dirty="0">
                <a:solidFill>
                  <a:schemeClr val="dk1"/>
                </a:solidFill>
                <a:latin typeface="Calibri"/>
                <a:ea typeface="Calibri"/>
                <a:cs typeface="Calibri"/>
                <a:sym typeface="Calibri"/>
              </a:rPr>
              <a:t>  </a:t>
            </a:r>
            <a:r>
              <a:rPr lang="en-US" sz="1400" dirty="0">
                <a:solidFill>
                  <a:schemeClr val="dk1"/>
                </a:solidFill>
                <a:latin typeface="Calibri"/>
                <a:ea typeface="Calibri"/>
                <a:cs typeface="Calibri"/>
                <a:sym typeface="Calibri"/>
              </a:rPr>
              <a:t>Word Visualization of abusive word</a:t>
            </a:r>
            <a:endParaRPr lang="en-IN" dirty="0"/>
          </a:p>
        </p:txBody>
      </p:sp>
      <p:pic>
        <p:nvPicPr>
          <p:cNvPr id="2" name="Picture 1">
            <a:extLst>
              <a:ext uri="{FF2B5EF4-FFF2-40B4-BE49-F238E27FC236}">
                <a16:creationId xmlns:a16="http://schemas.microsoft.com/office/drawing/2014/main" id="{C4563462-B944-44DB-9E1B-236023B32056}"/>
              </a:ext>
            </a:extLst>
          </p:cNvPr>
          <p:cNvPicPr>
            <a:picLocks noChangeAspect="1"/>
          </p:cNvPicPr>
          <p:nvPr/>
        </p:nvPicPr>
        <p:blipFill>
          <a:blip r:embed="rId4"/>
          <a:stretch>
            <a:fillRect/>
          </a:stretch>
        </p:blipFill>
        <p:spPr>
          <a:xfrm>
            <a:off x="1865141" y="2130439"/>
            <a:ext cx="5413717" cy="2597121"/>
          </a:xfrm>
          <a:prstGeom prst="rect">
            <a:avLst/>
          </a:prstGeom>
        </p:spPr>
      </p:pic>
    </p:spTree>
    <p:extLst>
      <p:ext uri="{BB962C8B-B14F-4D97-AF65-F5344CB8AC3E}">
        <p14:creationId xmlns:p14="http://schemas.microsoft.com/office/powerpoint/2010/main" val="30237082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g1b63525c89d_3_0"/>
          <p:cNvSpPr txBox="1">
            <a:spLocks noGrp="1"/>
          </p:cNvSpPr>
          <p:nvPr>
            <p:ph type="title"/>
          </p:nvPr>
        </p:nvSpPr>
        <p:spPr>
          <a:xfrm>
            <a:off x="981987" y="316995"/>
            <a:ext cx="7543800" cy="14508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dirty="0"/>
              <a:t>          </a:t>
            </a:r>
            <a:r>
              <a:rPr lang="en-US" sz="4488" dirty="0"/>
              <a:t>     Results and Analysis</a:t>
            </a:r>
            <a:endParaRPr sz="4488" dirty="0"/>
          </a:p>
        </p:txBody>
      </p:sp>
      <p:sp>
        <p:nvSpPr>
          <p:cNvPr id="388" name="Google Shape;388;g1b63525c89d_3_0"/>
          <p:cNvSpPr txBox="1">
            <a:spLocks noGrp="1"/>
          </p:cNvSpPr>
          <p:nvPr>
            <p:ph type="sldNum" idx="12"/>
          </p:nvPr>
        </p:nvSpPr>
        <p:spPr>
          <a:xfrm>
            <a:off x="7425344" y="6459786"/>
            <a:ext cx="9840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FFFF"/>
              </a:buClr>
              <a:buSzPts val="1200"/>
              <a:buFont typeface="Calibri"/>
              <a:buNone/>
            </a:pPr>
            <a:fld id="{00000000-1234-1234-1234-123412341234}" type="slidenum">
              <a:rPr lang="en-US"/>
              <a:t>22</a:t>
            </a:fld>
            <a:endParaRPr/>
          </a:p>
        </p:txBody>
      </p:sp>
      <p:pic>
        <p:nvPicPr>
          <p:cNvPr id="389" name="Google Shape;389;g1b63525c89d_3_0"/>
          <p:cNvPicPr preferRelativeResize="0"/>
          <p:nvPr/>
        </p:nvPicPr>
        <p:blipFill rotWithShape="1">
          <a:blip r:embed="rId3">
            <a:alphaModFix/>
          </a:blip>
          <a:srcRect/>
          <a:stretch/>
        </p:blipFill>
        <p:spPr>
          <a:xfrm>
            <a:off x="228600" y="553353"/>
            <a:ext cx="2237740" cy="755015"/>
          </a:xfrm>
          <a:prstGeom prst="rect">
            <a:avLst/>
          </a:prstGeom>
          <a:noFill/>
          <a:ln>
            <a:noFill/>
          </a:ln>
        </p:spPr>
      </p:pic>
      <p:pic>
        <p:nvPicPr>
          <p:cNvPr id="3" name="Picture 2">
            <a:extLst>
              <a:ext uri="{FF2B5EF4-FFF2-40B4-BE49-F238E27FC236}">
                <a16:creationId xmlns:a16="http://schemas.microsoft.com/office/drawing/2014/main" id="{DCB23A20-6873-E72C-C338-C3F7BA8CB056}"/>
              </a:ext>
            </a:extLst>
          </p:cNvPr>
          <p:cNvPicPr>
            <a:picLocks noChangeAspect="1"/>
          </p:cNvPicPr>
          <p:nvPr/>
        </p:nvPicPr>
        <p:blipFill>
          <a:blip r:embed="rId4"/>
          <a:stretch>
            <a:fillRect/>
          </a:stretch>
        </p:blipFill>
        <p:spPr>
          <a:xfrm>
            <a:off x="1676400" y="1806809"/>
            <a:ext cx="6068291" cy="4193550"/>
          </a:xfrm>
          <a:prstGeom prst="rect">
            <a:avLst/>
          </a:prstGeom>
        </p:spPr>
      </p:pic>
      <p:sp>
        <p:nvSpPr>
          <p:cNvPr id="5" name="TextBox 4">
            <a:extLst>
              <a:ext uri="{FF2B5EF4-FFF2-40B4-BE49-F238E27FC236}">
                <a16:creationId xmlns:a16="http://schemas.microsoft.com/office/drawing/2014/main" id="{8B08709F-3035-AF3A-70BC-8C00A84EABE5}"/>
              </a:ext>
            </a:extLst>
          </p:cNvPr>
          <p:cNvSpPr txBox="1"/>
          <p:nvPr/>
        </p:nvSpPr>
        <p:spPr>
          <a:xfrm>
            <a:off x="2120006" y="5922295"/>
            <a:ext cx="4572000" cy="307777"/>
          </a:xfrm>
          <a:prstGeom prst="rect">
            <a:avLst/>
          </a:prstGeom>
          <a:noFill/>
        </p:spPr>
        <p:txBody>
          <a:bodyPr wrap="square">
            <a:spAutoFit/>
          </a:bodyPr>
          <a:lstStyle/>
          <a:p>
            <a:r>
              <a:rPr lang="en-US" sz="1400" dirty="0">
                <a:solidFill>
                  <a:schemeClr val="dk1"/>
                </a:solidFill>
                <a:latin typeface="Calibri"/>
                <a:ea typeface="Calibri"/>
                <a:cs typeface="Calibri"/>
                <a:sym typeface="Calibri"/>
              </a:rPr>
              <a:t>                                       </a:t>
            </a:r>
            <a:r>
              <a:rPr lang="en-US" dirty="0">
                <a:solidFill>
                  <a:schemeClr val="dk1"/>
                </a:solidFill>
                <a:latin typeface="Calibri"/>
                <a:ea typeface="Calibri"/>
                <a:cs typeface="Calibri"/>
                <a:sym typeface="Calibri"/>
              </a:rPr>
              <a:t>   </a:t>
            </a:r>
            <a:r>
              <a:rPr lang="en-US" sz="1400" dirty="0">
                <a:solidFill>
                  <a:schemeClr val="dk1"/>
                </a:solidFill>
                <a:latin typeface="Calibri"/>
                <a:ea typeface="Calibri"/>
                <a:cs typeface="Calibri"/>
                <a:sym typeface="Calibri"/>
              </a:rPr>
              <a:t>Accuracy of all algorithms</a:t>
            </a:r>
            <a:endParaRPr lang="en-IN" dirty="0"/>
          </a:p>
        </p:txBody>
      </p:sp>
    </p:spTree>
    <p:extLst>
      <p:ext uri="{BB962C8B-B14F-4D97-AF65-F5344CB8AC3E}">
        <p14:creationId xmlns:p14="http://schemas.microsoft.com/office/powerpoint/2010/main" val="574184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g1b63525c89d_3_0"/>
          <p:cNvSpPr txBox="1">
            <a:spLocks noGrp="1"/>
          </p:cNvSpPr>
          <p:nvPr>
            <p:ph type="title"/>
          </p:nvPr>
        </p:nvSpPr>
        <p:spPr>
          <a:xfrm>
            <a:off x="981987" y="316995"/>
            <a:ext cx="7543800" cy="14508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dirty="0"/>
              <a:t>          </a:t>
            </a:r>
            <a:r>
              <a:rPr lang="en-US" sz="4488" dirty="0"/>
              <a:t>     Results and Analysis</a:t>
            </a:r>
            <a:endParaRPr sz="4488" dirty="0"/>
          </a:p>
        </p:txBody>
      </p:sp>
      <p:sp>
        <p:nvSpPr>
          <p:cNvPr id="388" name="Google Shape;388;g1b63525c89d_3_0"/>
          <p:cNvSpPr txBox="1">
            <a:spLocks noGrp="1"/>
          </p:cNvSpPr>
          <p:nvPr>
            <p:ph type="sldNum" idx="12"/>
          </p:nvPr>
        </p:nvSpPr>
        <p:spPr>
          <a:xfrm>
            <a:off x="7425344" y="6489604"/>
            <a:ext cx="9840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FFFF"/>
              </a:buClr>
              <a:buSzPts val="1200"/>
              <a:buFont typeface="Calibri"/>
              <a:buNone/>
            </a:pPr>
            <a:fld id="{00000000-1234-1234-1234-123412341234}" type="slidenum">
              <a:rPr lang="en-US"/>
              <a:t>23</a:t>
            </a:fld>
            <a:endParaRPr/>
          </a:p>
        </p:txBody>
      </p:sp>
      <p:pic>
        <p:nvPicPr>
          <p:cNvPr id="389" name="Google Shape;389;g1b63525c89d_3_0"/>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5" name="TextBox 4">
            <a:extLst>
              <a:ext uri="{FF2B5EF4-FFF2-40B4-BE49-F238E27FC236}">
                <a16:creationId xmlns:a16="http://schemas.microsoft.com/office/drawing/2014/main" id="{8B08709F-3035-AF3A-70BC-8C00A84EABE5}"/>
              </a:ext>
            </a:extLst>
          </p:cNvPr>
          <p:cNvSpPr txBox="1"/>
          <p:nvPr/>
        </p:nvSpPr>
        <p:spPr>
          <a:xfrm>
            <a:off x="2068157" y="5945556"/>
            <a:ext cx="4572000" cy="307777"/>
          </a:xfrm>
          <a:prstGeom prst="rect">
            <a:avLst/>
          </a:prstGeom>
          <a:noFill/>
        </p:spPr>
        <p:txBody>
          <a:bodyPr wrap="square">
            <a:spAutoFit/>
          </a:bodyPr>
          <a:lstStyle/>
          <a:p>
            <a:r>
              <a:rPr lang="en-US" sz="1400" dirty="0">
                <a:solidFill>
                  <a:schemeClr val="dk1"/>
                </a:solidFill>
                <a:latin typeface="Calibri"/>
                <a:ea typeface="Calibri"/>
                <a:cs typeface="Calibri"/>
                <a:sym typeface="Calibri"/>
              </a:rPr>
              <a:t>                                       </a:t>
            </a:r>
            <a:r>
              <a:rPr lang="en-US" dirty="0">
                <a:solidFill>
                  <a:schemeClr val="dk1"/>
                </a:solidFill>
                <a:latin typeface="Calibri"/>
                <a:ea typeface="Calibri"/>
                <a:cs typeface="Calibri"/>
                <a:sym typeface="Calibri"/>
              </a:rPr>
              <a:t>   </a:t>
            </a:r>
            <a:r>
              <a:rPr lang="en-US" sz="1400" dirty="0">
                <a:solidFill>
                  <a:schemeClr val="dk1"/>
                </a:solidFill>
                <a:latin typeface="Calibri"/>
                <a:ea typeface="Calibri"/>
                <a:cs typeface="Calibri"/>
                <a:sym typeface="Calibri"/>
              </a:rPr>
              <a:t>Accuracy of all algorithms</a:t>
            </a:r>
            <a:endParaRPr lang="en-IN" dirty="0"/>
          </a:p>
        </p:txBody>
      </p:sp>
      <p:pic>
        <p:nvPicPr>
          <p:cNvPr id="2" name="Picture 1">
            <a:extLst>
              <a:ext uri="{FF2B5EF4-FFF2-40B4-BE49-F238E27FC236}">
                <a16:creationId xmlns:a16="http://schemas.microsoft.com/office/drawing/2014/main" id="{09406D3B-7715-09BD-B6D9-92669E9831D4}"/>
              </a:ext>
            </a:extLst>
          </p:cNvPr>
          <p:cNvPicPr>
            <a:picLocks noChangeAspect="1"/>
          </p:cNvPicPr>
          <p:nvPr/>
        </p:nvPicPr>
        <p:blipFill rotWithShape="1">
          <a:blip r:embed="rId4"/>
          <a:srcRect r="14474" b="1161"/>
          <a:stretch/>
        </p:blipFill>
        <p:spPr>
          <a:xfrm>
            <a:off x="1828800" y="1767795"/>
            <a:ext cx="5805055" cy="4187153"/>
          </a:xfrm>
          <a:prstGeom prst="rect">
            <a:avLst/>
          </a:prstGeom>
        </p:spPr>
      </p:pic>
    </p:spTree>
    <p:extLst>
      <p:ext uri="{BB962C8B-B14F-4D97-AF65-F5344CB8AC3E}">
        <p14:creationId xmlns:p14="http://schemas.microsoft.com/office/powerpoint/2010/main" val="21245994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8"/>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IN" dirty="0"/>
              <a:t>        </a:t>
            </a:r>
            <a:r>
              <a:rPr lang="en-IN" sz="3200" dirty="0"/>
              <a:t>Results and Analysis</a:t>
            </a:r>
            <a:endParaRPr dirty="0"/>
          </a:p>
        </p:txBody>
      </p:sp>
      <p:sp>
        <p:nvSpPr>
          <p:cNvPr id="397" name="Google Shape;397;p38"/>
          <p:cNvSpPr txBox="1">
            <a:spLocks noGrp="1"/>
          </p:cNvSpPr>
          <p:nvPr>
            <p:ph type="body" idx="1"/>
          </p:nvPr>
        </p:nvSpPr>
        <p:spPr>
          <a:xfrm>
            <a:off x="822959" y="1845734"/>
            <a:ext cx="7543801" cy="4023360"/>
          </a:xfrm>
          <a:prstGeom prst="rect">
            <a:avLst/>
          </a:prstGeom>
          <a:noFill/>
          <a:ln>
            <a:noFill/>
          </a:ln>
        </p:spPr>
        <p:txBody>
          <a:bodyPr spcFirstLastPara="1" wrap="square" lIns="91425" tIns="45700" rIns="91425" bIns="45700" anchor="t" anchorCtr="0">
            <a:normAutofit/>
          </a:bodyPr>
          <a:lstStyle/>
          <a:p>
            <a:pPr algn="just">
              <a:spcBef>
                <a:spcPts val="1400"/>
              </a:spcBef>
              <a:buClrTx/>
              <a:buSzPct val="10000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Based on the results , it can be concluded that the Logistic Regression and SGD Classifier models perform the best for detecting cyberbullying with accuracy scores of 90.72% and 89.77%, respectively. </a:t>
            </a:r>
          </a:p>
          <a:p>
            <a:pPr algn="just">
              <a:spcBef>
                <a:spcPts val="1400"/>
              </a:spcBef>
              <a:buClrTx/>
              <a:buSzPct val="10000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The Decision Tree Classifier, Ada Boost Classifier, and Random Forest Classifier also performed well, with accuracy scores above 89%. </a:t>
            </a:r>
          </a:p>
          <a:p>
            <a:pPr algn="just">
              <a:spcBef>
                <a:spcPts val="1400"/>
              </a:spcBef>
              <a:buClrTx/>
              <a:buSzPct val="10000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However, the Naive Bayes model had a significantly lower accuracy score of 56.63%, making it less effective for detecting cyberbullying.</a:t>
            </a:r>
          </a:p>
          <a:p>
            <a:pPr algn="just">
              <a:spcBef>
                <a:spcPts val="1400"/>
              </a:spcBef>
              <a:buClrTx/>
              <a:buSzPct val="10000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The MLP, SVM, and Bagging had accuracy scores in the mid-to-high 80s, while the KNN and </a:t>
            </a:r>
            <a:r>
              <a:rPr lang="en-US" sz="1800" dirty="0" err="1">
                <a:effectLst/>
                <a:latin typeface="Calibri" panose="020F0502020204030204" pitchFamily="34" charset="0"/>
                <a:ea typeface="Calibri" panose="020F0502020204030204" pitchFamily="34" charset="0"/>
                <a:cs typeface="Calibri" panose="020F0502020204030204" pitchFamily="34" charset="0"/>
              </a:rPr>
              <a:t>MultinomialNB</a:t>
            </a:r>
            <a:r>
              <a:rPr lang="en-US" sz="1800" dirty="0">
                <a:effectLst/>
                <a:latin typeface="Calibri" panose="020F0502020204030204" pitchFamily="34" charset="0"/>
                <a:ea typeface="Calibri" panose="020F0502020204030204" pitchFamily="34" charset="0"/>
                <a:cs typeface="Calibri" panose="020F0502020204030204" pitchFamily="34" charset="0"/>
              </a:rPr>
              <a:t> had the accuracy scores at 83.28% and 86.81%, respectively. </a:t>
            </a:r>
            <a:endParaRPr sz="1400" dirty="0">
              <a:latin typeface="Calibri" panose="020F0502020204030204" pitchFamily="34" charset="0"/>
              <a:ea typeface="Calibri" panose="020F0502020204030204" pitchFamily="34" charset="0"/>
              <a:cs typeface="Calibri" panose="020F0502020204030204" pitchFamily="34" charset="0"/>
            </a:endParaRPr>
          </a:p>
        </p:txBody>
      </p:sp>
      <p:sp>
        <p:nvSpPr>
          <p:cNvPr id="400" name="Google Shape;400;p38"/>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FFFF"/>
              </a:buClr>
              <a:buSzPts val="1200"/>
              <a:buFont typeface="Calibri"/>
              <a:buNone/>
            </a:pPr>
            <a:fld id="{00000000-1234-1234-1234-123412341234}" type="slidenum">
              <a:rPr lang="en-US"/>
              <a:t>24</a:t>
            </a:fld>
            <a:endParaRPr/>
          </a:p>
        </p:txBody>
      </p:sp>
      <p:pic>
        <p:nvPicPr>
          <p:cNvPr id="401" name="Google Shape;401;p38"/>
          <p:cNvPicPr preferRelativeResize="0"/>
          <p:nvPr/>
        </p:nvPicPr>
        <p:blipFill rotWithShape="1">
          <a:blip r:embed="rId3">
            <a:alphaModFix/>
          </a:blip>
          <a:srcRect/>
          <a:stretch/>
        </p:blipFill>
        <p:spPr>
          <a:xfrm>
            <a:off x="228600" y="553353"/>
            <a:ext cx="2237740" cy="75501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400" name="Google Shape;400;p38"/>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FFFF"/>
              </a:buClr>
              <a:buSzPts val="1200"/>
              <a:buFont typeface="Calibri"/>
              <a:buNone/>
            </a:pPr>
            <a:fld id="{00000000-1234-1234-1234-123412341234}" type="slidenum">
              <a:rPr lang="en-US"/>
              <a:t>25</a:t>
            </a:fld>
            <a:endParaRPr/>
          </a:p>
        </p:txBody>
      </p:sp>
      <p:sp>
        <p:nvSpPr>
          <p:cNvPr id="396" name="Google Shape;396;p38"/>
          <p:cNvSpPr txBox="1">
            <a:spLocks noGrp="1"/>
          </p:cNvSpPr>
          <p:nvPr>
            <p:ph type="title" idx="4294967295"/>
          </p:nvPr>
        </p:nvSpPr>
        <p:spPr>
          <a:xfrm>
            <a:off x="1600200" y="287338"/>
            <a:ext cx="7543800" cy="1449387"/>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IN" sz="2400" dirty="0">
                <a:latin typeface="+mn-lt"/>
                <a:ea typeface="Calibri"/>
                <a:cs typeface="Calibri"/>
                <a:sym typeface="Calibri"/>
              </a:rPr>
              <a:t>             Conference paper publication Details</a:t>
            </a:r>
            <a:r>
              <a:rPr lang="en-IN" dirty="0"/>
              <a:t>        </a:t>
            </a:r>
            <a:endParaRPr dirty="0"/>
          </a:p>
        </p:txBody>
      </p:sp>
      <p:pic>
        <p:nvPicPr>
          <p:cNvPr id="401" name="Google Shape;401;p38"/>
          <p:cNvPicPr preferRelativeResize="0"/>
          <p:nvPr/>
        </p:nvPicPr>
        <p:blipFill rotWithShape="1">
          <a:blip r:embed="rId3">
            <a:alphaModFix/>
          </a:blip>
          <a:srcRect/>
          <a:stretch/>
        </p:blipFill>
        <p:spPr>
          <a:xfrm>
            <a:off x="228600" y="553353"/>
            <a:ext cx="2237740" cy="755015"/>
          </a:xfrm>
          <a:prstGeom prst="rect">
            <a:avLst/>
          </a:prstGeom>
          <a:noFill/>
          <a:ln>
            <a:noFill/>
          </a:ln>
        </p:spPr>
      </p:pic>
      <p:pic>
        <p:nvPicPr>
          <p:cNvPr id="2" name="Picture 1">
            <a:extLst>
              <a:ext uri="{FF2B5EF4-FFF2-40B4-BE49-F238E27FC236}">
                <a16:creationId xmlns:a16="http://schemas.microsoft.com/office/drawing/2014/main" id="{32F17EF6-9E79-4BA4-FF87-8388F6041BD2}"/>
              </a:ext>
            </a:extLst>
          </p:cNvPr>
          <p:cNvPicPr>
            <a:picLocks noChangeAspect="1"/>
          </p:cNvPicPr>
          <p:nvPr/>
        </p:nvPicPr>
        <p:blipFill rotWithShape="1">
          <a:blip r:embed="rId4"/>
          <a:srcRect t="17560" r="18234"/>
          <a:stretch/>
        </p:blipFill>
        <p:spPr bwMode="auto">
          <a:xfrm>
            <a:off x="822962" y="2061210"/>
            <a:ext cx="7434918" cy="3378056"/>
          </a:xfrm>
          <a:prstGeom prst="rect">
            <a:avLst/>
          </a:prstGeom>
          <a:ln>
            <a:noFill/>
          </a:ln>
          <a:extLst>
            <a:ext uri="{53640926-AAD7-44D8-BBD7-CCE9431645EC}">
              <a14:shadowObscured xmlns:a14="http://schemas.microsoft.com/office/drawing/2010/main"/>
            </a:ext>
          </a:extLst>
        </p:spPr>
      </p:pic>
      <p:sp>
        <p:nvSpPr>
          <p:cNvPr id="3" name="TextBox 2">
            <a:extLst>
              <a:ext uri="{FF2B5EF4-FFF2-40B4-BE49-F238E27FC236}">
                <a16:creationId xmlns:a16="http://schemas.microsoft.com/office/drawing/2014/main" id="{98E22590-8BA5-8819-BC57-5181E097D743}"/>
              </a:ext>
            </a:extLst>
          </p:cNvPr>
          <p:cNvSpPr txBox="1"/>
          <p:nvPr/>
        </p:nvSpPr>
        <p:spPr>
          <a:xfrm>
            <a:off x="2300140" y="5872899"/>
            <a:ext cx="3289955" cy="307777"/>
          </a:xfrm>
          <a:prstGeom prst="rect">
            <a:avLst/>
          </a:prstGeom>
          <a:noFill/>
        </p:spPr>
        <p:txBody>
          <a:bodyPr wrap="square" rtlCol="0">
            <a:spAutoFit/>
          </a:bodyPr>
          <a:lstStyle/>
          <a:p>
            <a:r>
              <a:rPr lang="en-IN" dirty="0"/>
              <a:t>             ICIOT 2023  Paper acceptance</a:t>
            </a:r>
          </a:p>
        </p:txBody>
      </p:sp>
    </p:spTree>
    <p:extLst>
      <p:ext uri="{BB962C8B-B14F-4D97-AF65-F5344CB8AC3E}">
        <p14:creationId xmlns:p14="http://schemas.microsoft.com/office/powerpoint/2010/main" val="35827046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400" name="Google Shape;400;p38"/>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FFFF"/>
              </a:buClr>
              <a:buSzPts val="1200"/>
              <a:buFont typeface="Calibri"/>
              <a:buNone/>
            </a:pPr>
            <a:fld id="{00000000-1234-1234-1234-123412341234}" type="slidenum">
              <a:rPr lang="en-US"/>
              <a:t>26</a:t>
            </a:fld>
            <a:endParaRPr/>
          </a:p>
        </p:txBody>
      </p:sp>
      <p:sp>
        <p:nvSpPr>
          <p:cNvPr id="396" name="Google Shape;396;p38"/>
          <p:cNvSpPr txBox="1">
            <a:spLocks noGrp="1"/>
          </p:cNvSpPr>
          <p:nvPr>
            <p:ph type="title" idx="4294967295"/>
          </p:nvPr>
        </p:nvSpPr>
        <p:spPr>
          <a:xfrm>
            <a:off x="1600200" y="287338"/>
            <a:ext cx="7543800" cy="1449387"/>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IN" sz="2400" dirty="0">
                <a:latin typeface="+mn-lt"/>
                <a:ea typeface="Calibri"/>
                <a:cs typeface="Calibri"/>
                <a:sym typeface="Calibri"/>
              </a:rPr>
              <a:t>             Conference paper publication Details</a:t>
            </a:r>
            <a:r>
              <a:rPr lang="en-IN" dirty="0"/>
              <a:t>        </a:t>
            </a:r>
            <a:endParaRPr dirty="0"/>
          </a:p>
        </p:txBody>
      </p:sp>
      <p:pic>
        <p:nvPicPr>
          <p:cNvPr id="401" name="Google Shape;401;p38"/>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3" name="TextBox 2">
            <a:extLst>
              <a:ext uri="{FF2B5EF4-FFF2-40B4-BE49-F238E27FC236}">
                <a16:creationId xmlns:a16="http://schemas.microsoft.com/office/drawing/2014/main" id="{98E22590-8BA5-8819-BC57-5181E097D743}"/>
              </a:ext>
            </a:extLst>
          </p:cNvPr>
          <p:cNvSpPr txBox="1"/>
          <p:nvPr/>
        </p:nvSpPr>
        <p:spPr>
          <a:xfrm>
            <a:off x="2466340" y="6026788"/>
            <a:ext cx="3289955" cy="307777"/>
          </a:xfrm>
          <a:prstGeom prst="rect">
            <a:avLst/>
          </a:prstGeom>
          <a:noFill/>
        </p:spPr>
        <p:txBody>
          <a:bodyPr wrap="square" rtlCol="0">
            <a:spAutoFit/>
          </a:bodyPr>
          <a:lstStyle/>
          <a:p>
            <a:r>
              <a:rPr lang="en-IN" dirty="0"/>
              <a:t>                           ICIOT 2023 Certificate</a:t>
            </a:r>
          </a:p>
        </p:txBody>
      </p:sp>
      <p:pic>
        <p:nvPicPr>
          <p:cNvPr id="2" name="Picture 1" descr="A certificate of internet of things&#10;&#10;Description automatically generated with low confidence">
            <a:extLst>
              <a:ext uri="{FF2B5EF4-FFF2-40B4-BE49-F238E27FC236}">
                <a16:creationId xmlns:a16="http://schemas.microsoft.com/office/drawing/2014/main" id="{A6E4C99C-2A89-1DBF-46EC-D1BA48520DD0}"/>
              </a:ext>
            </a:extLst>
          </p:cNvPr>
          <p:cNvPicPr>
            <a:picLocks noChangeAspect="1"/>
          </p:cNvPicPr>
          <p:nvPr/>
        </p:nvPicPr>
        <p:blipFill rotWithShape="1">
          <a:blip r:embed="rId4"/>
          <a:srcRect l="1759"/>
          <a:stretch/>
        </p:blipFill>
        <p:spPr>
          <a:xfrm rot="16200000">
            <a:off x="2294132" y="627721"/>
            <a:ext cx="4452404" cy="6345728"/>
          </a:xfrm>
          <a:prstGeom prst="rect">
            <a:avLst/>
          </a:prstGeom>
        </p:spPr>
      </p:pic>
    </p:spTree>
    <p:extLst>
      <p:ext uri="{BB962C8B-B14F-4D97-AF65-F5344CB8AC3E}">
        <p14:creationId xmlns:p14="http://schemas.microsoft.com/office/powerpoint/2010/main" val="30360501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8"/>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References    </a:t>
            </a:r>
            <a:endParaRPr/>
          </a:p>
        </p:txBody>
      </p:sp>
      <p:sp>
        <p:nvSpPr>
          <p:cNvPr id="397" name="Google Shape;397;p38"/>
          <p:cNvSpPr txBox="1">
            <a:spLocks noGrp="1"/>
          </p:cNvSpPr>
          <p:nvPr>
            <p:ph type="body" idx="1"/>
          </p:nvPr>
        </p:nvSpPr>
        <p:spPr>
          <a:xfrm>
            <a:off x="822959" y="1845734"/>
            <a:ext cx="7543801" cy="4023360"/>
          </a:xfrm>
          <a:prstGeom prst="rect">
            <a:avLst/>
          </a:prstGeom>
          <a:noFill/>
          <a:ln>
            <a:noFill/>
          </a:ln>
        </p:spPr>
        <p:txBody>
          <a:bodyPr spcFirstLastPara="1" wrap="square" lIns="91425" tIns="45700" rIns="91425" bIns="45700" anchor="t" anchorCtr="0">
            <a:normAutofit fontScale="92500" lnSpcReduction="10000"/>
          </a:bodyPr>
          <a:lstStyle/>
          <a:p>
            <a:pPr marL="342900" lvl="0" algn="just" rtl="0">
              <a:lnSpc>
                <a:spcPct val="115000"/>
              </a:lnSpc>
              <a:spcBef>
                <a:spcPts val="1200"/>
              </a:spcBef>
              <a:spcAft>
                <a:spcPts val="0"/>
              </a:spcAft>
              <a:buClr>
                <a:srgbClr val="000000"/>
              </a:buClr>
              <a:buSzPct val="94117"/>
              <a:buFont typeface="+mj-lt"/>
              <a:buAutoNum type="arabicPeriod"/>
            </a:pPr>
            <a:r>
              <a:rPr lang="en-US" sz="1300" u="none" strike="noStrike" dirty="0" err="1"/>
              <a:t>Lida</a:t>
            </a:r>
            <a:r>
              <a:rPr lang="en-US" sz="1300" u="none" strike="noStrike" dirty="0"/>
              <a:t> </a:t>
            </a:r>
            <a:r>
              <a:rPr lang="en-US" sz="1300" u="none" strike="noStrike" dirty="0" err="1"/>
              <a:t>Ketsbaia</a:t>
            </a:r>
            <a:r>
              <a:rPr lang="en-US" sz="1300" u="none" strike="noStrike" dirty="0"/>
              <a:t>, Biju </a:t>
            </a:r>
            <a:r>
              <a:rPr lang="en-US" sz="1300" u="none" strike="noStrike" dirty="0" err="1"/>
              <a:t>Issac</a:t>
            </a:r>
            <a:r>
              <a:rPr lang="en-US" sz="1300" u="none" strike="noStrike" dirty="0"/>
              <a:t> and </a:t>
            </a:r>
            <a:r>
              <a:rPr lang="en-US" sz="1300" u="none" strike="noStrike" dirty="0" err="1"/>
              <a:t>Xiaomin</a:t>
            </a:r>
            <a:r>
              <a:rPr lang="en-US" sz="1300" u="none" strike="noStrike" dirty="0"/>
              <a:t> Chen, “Detection of Hate Tweets using Machine Learning and Deep Learning,” in Proc. of the 19</a:t>
            </a:r>
            <a:r>
              <a:rPr lang="en-US" sz="1300" u="none" strike="noStrike" baseline="30000" dirty="0"/>
              <a:t>th</a:t>
            </a:r>
            <a:r>
              <a:rPr lang="en-US" sz="1300" u="none" strike="noStrike" dirty="0"/>
              <a:t> IEEE International conference on Trust, Security and Privacy in Computing and Communications, </a:t>
            </a:r>
            <a:r>
              <a:rPr lang="en-US" sz="1300" u="none" strike="noStrike" dirty="0">
                <a:solidFill>
                  <a:srgbClr val="333333"/>
                </a:solidFill>
              </a:rPr>
              <a:t>Guangzhou, China</a:t>
            </a:r>
            <a:r>
              <a:rPr lang="en-US" sz="1300" u="none" strike="noStrike" dirty="0"/>
              <a:t>, pp. 751-758, 2020.</a:t>
            </a:r>
            <a:endParaRPr sz="1300" dirty="0"/>
          </a:p>
          <a:p>
            <a:pPr marL="342900" lvl="0" algn="just" rtl="0">
              <a:lnSpc>
                <a:spcPct val="115000"/>
              </a:lnSpc>
              <a:spcBef>
                <a:spcPts val="1400"/>
              </a:spcBef>
              <a:spcAft>
                <a:spcPts val="0"/>
              </a:spcAft>
              <a:buClr>
                <a:srgbClr val="000000"/>
              </a:buClr>
              <a:buSzPct val="94117"/>
              <a:buFont typeface="+mj-lt"/>
              <a:buAutoNum type="arabicPeriod"/>
            </a:pPr>
            <a:r>
              <a:rPr lang="en-IN" sz="1300" dirty="0"/>
              <a:t>Vaibhav Jain, </a:t>
            </a:r>
            <a:r>
              <a:rPr lang="en-IN" sz="1300" dirty="0" err="1"/>
              <a:t>Ashendra</a:t>
            </a:r>
            <a:r>
              <a:rPr lang="en-IN" sz="1300" dirty="0"/>
              <a:t> Kumar Saxena, </a:t>
            </a:r>
            <a:r>
              <a:rPr lang="en-IN" sz="1300" dirty="0" err="1"/>
              <a:t>Dr.</a:t>
            </a:r>
            <a:r>
              <a:rPr lang="en-IN" sz="1300" dirty="0"/>
              <a:t> </a:t>
            </a:r>
            <a:r>
              <a:rPr lang="en-IN" sz="1300" dirty="0" err="1"/>
              <a:t>Athithan</a:t>
            </a:r>
            <a:r>
              <a:rPr lang="en-IN" sz="1300" dirty="0"/>
              <a:t> Senthil, Abhishek Jain, and Arpit Jain, “Cyber-Bullying Detection in Social Media Platform using Machine Learning” in Proc. of the 10</a:t>
            </a:r>
            <a:r>
              <a:rPr lang="en-IN" sz="1300" baseline="30000" dirty="0"/>
              <a:t>th</a:t>
            </a:r>
            <a:r>
              <a:rPr lang="en-IN" sz="1300" dirty="0"/>
              <a:t> International Conference on System </a:t>
            </a:r>
            <a:r>
              <a:rPr lang="en-IN" sz="1300" dirty="0" err="1"/>
              <a:t>Modeling</a:t>
            </a:r>
            <a:r>
              <a:rPr lang="en-IN" sz="1300" dirty="0"/>
              <a:t> &amp; Advancement in Research Trends (SMART), </a:t>
            </a:r>
            <a:r>
              <a:rPr lang="en-IN" sz="1300" dirty="0" err="1"/>
              <a:t>Morabad</a:t>
            </a:r>
            <a:r>
              <a:rPr lang="en-IN" sz="1300" dirty="0"/>
              <a:t>, India, pp. 401-405, 2021.</a:t>
            </a:r>
            <a:endParaRPr sz="1300" dirty="0"/>
          </a:p>
          <a:p>
            <a:pPr marL="342900" lvl="0" algn="just" rtl="0">
              <a:lnSpc>
                <a:spcPct val="115000"/>
              </a:lnSpc>
              <a:spcBef>
                <a:spcPts val="1400"/>
              </a:spcBef>
              <a:spcAft>
                <a:spcPts val="0"/>
              </a:spcAft>
              <a:buClr>
                <a:srgbClr val="000000"/>
              </a:buClr>
              <a:buSzPct val="94117"/>
              <a:buFont typeface="+mj-lt"/>
              <a:buAutoNum type="arabicPeriod"/>
            </a:pPr>
            <a:r>
              <a:rPr lang="en-US" sz="1300" u="none" strike="noStrike" dirty="0" err="1"/>
              <a:t>Monirah</a:t>
            </a:r>
            <a:r>
              <a:rPr lang="en-US" sz="1300" u="none" strike="noStrike" dirty="0"/>
              <a:t> A. Al-</a:t>
            </a:r>
            <a:r>
              <a:rPr lang="en-US" sz="1300" u="none" strike="noStrike" dirty="0" err="1"/>
              <a:t>Ajlan</a:t>
            </a:r>
            <a:r>
              <a:rPr lang="en-US" sz="1300" u="none" strike="noStrike" dirty="0"/>
              <a:t>, and Mourad </a:t>
            </a:r>
            <a:r>
              <a:rPr lang="en-US" sz="1300" u="none" strike="noStrike" dirty="0" err="1"/>
              <a:t>Ykhlef</a:t>
            </a:r>
            <a:r>
              <a:rPr lang="en-US" sz="1300" u="none" strike="noStrike" dirty="0"/>
              <a:t>, “Optimized Twitter Cyberbullying Detection based on Deep Learning,” in Proc. of the 21</a:t>
            </a:r>
            <a:r>
              <a:rPr lang="en-US" sz="1300" u="none" strike="noStrike" baseline="30000" dirty="0"/>
              <a:t>st</a:t>
            </a:r>
            <a:r>
              <a:rPr lang="en-US" sz="1300" u="none" strike="noStrike" dirty="0"/>
              <a:t> Saudi Computer Society National Computer Conference (NCC),</a:t>
            </a:r>
            <a:r>
              <a:rPr lang="en-US" sz="1300" u="none" strike="noStrike" dirty="0">
                <a:solidFill>
                  <a:srgbClr val="333333"/>
                </a:solidFill>
              </a:rPr>
              <a:t> Riyadh, Saudi Arabia</a:t>
            </a:r>
            <a:r>
              <a:rPr lang="en-US" sz="1300" u="none" strike="noStrike" dirty="0"/>
              <a:t>, pp. 1-5, 2018. </a:t>
            </a:r>
            <a:endParaRPr sz="1300" dirty="0"/>
          </a:p>
          <a:p>
            <a:pPr marL="342900" lvl="0" algn="just" rtl="0">
              <a:lnSpc>
                <a:spcPct val="115000"/>
              </a:lnSpc>
              <a:spcBef>
                <a:spcPts val="1400"/>
              </a:spcBef>
              <a:spcAft>
                <a:spcPts val="0"/>
              </a:spcAft>
              <a:buClr>
                <a:srgbClr val="000000"/>
              </a:buClr>
              <a:buSzPct val="94117"/>
              <a:buFont typeface="+mj-lt"/>
              <a:buAutoNum type="arabicPeriod"/>
            </a:pPr>
            <a:r>
              <a:rPr lang="en-US" sz="1300" u="none" strike="noStrike" dirty="0"/>
              <a:t>Jaideep Yadav, Devesh Kumar, and Dheeraj Chauhan, “Cyberbullying Detection using Pre-Trained BERT Model,” in Proc. of the International Conference on Electronics and Sustainable Communication Systems (ICESC), </a:t>
            </a:r>
            <a:r>
              <a:rPr lang="en-US" sz="1300" u="none" strike="noStrike" dirty="0">
                <a:solidFill>
                  <a:srgbClr val="333333"/>
                </a:solidFill>
              </a:rPr>
              <a:t>Coimbatore, India</a:t>
            </a:r>
            <a:r>
              <a:rPr lang="en-US" sz="1300" u="none" strike="noStrike" dirty="0"/>
              <a:t>, pp. 1096-1100, 2020.</a:t>
            </a:r>
            <a:endParaRPr sz="1300" dirty="0"/>
          </a:p>
          <a:p>
            <a:pPr marL="342900" lvl="0" algn="just" rtl="0">
              <a:lnSpc>
                <a:spcPct val="115000"/>
              </a:lnSpc>
              <a:spcBef>
                <a:spcPts val="1400"/>
              </a:spcBef>
              <a:spcAft>
                <a:spcPts val="0"/>
              </a:spcAft>
              <a:buClr>
                <a:srgbClr val="000000"/>
              </a:buClr>
              <a:buSzPct val="94117"/>
              <a:buFont typeface="+mj-lt"/>
              <a:buAutoNum type="arabicPeriod"/>
            </a:pPr>
            <a:r>
              <a:rPr lang="en-US" sz="1300" u="none" strike="noStrike" dirty="0"/>
              <a:t>Nidhi Chandra, Sunil Kumar Khatri, and </a:t>
            </a:r>
            <a:r>
              <a:rPr lang="en-US" sz="1300" u="none" strike="noStrike" dirty="0" err="1"/>
              <a:t>Subhranil</a:t>
            </a:r>
            <a:r>
              <a:rPr lang="en-US" sz="1300" u="none" strike="noStrike" dirty="0"/>
              <a:t> </a:t>
            </a:r>
            <a:r>
              <a:rPr lang="en-US" sz="1300" u="none" strike="noStrike" dirty="0" err="1"/>
              <a:t>Som</a:t>
            </a:r>
            <a:r>
              <a:rPr lang="en-US" sz="1300" u="none" strike="noStrike" dirty="0"/>
              <a:t>, “Cyberbullying Detection using Recursive </a:t>
            </a:r>
            <a:r>
              <a:rPr lang="en-US" sz="1300" u="none" strike="noStrike" dirty="0" err="1"/>
              <a:t>Neral</a:t>
            </a:r>
            <a:r>
              <a:rPr lang="en-US" sz="1300" u="none" strike="noStrike" dirty="0"/>
              <a:t> Network through offline Repository,” in Proc. of the 7</a:t>
            </a:r>
            <a:r>
              <a:rPr lang="en-US" sz="1300" u="none" strike="noStrike" baseline="30000" dirty="0"/>
              <a:t>th</a:t>
            </a:r>
            <a:r>
              <a:rPr lang="en-US" sz="1300" u="none" strike="noStrike" dirty="0"/>
              <a:t> International Conference on Reliability, Infocom Technologies and Optimization (Trends and Future Directions) (ICRITO), Noida, India, pp. 748-754, 2018.</a:t>
            </a:r>
            <a:endParaRPr sz="1300" dirty="0"/>
          </a:p>
          <a:p>
            <a:pPr marL="114300" lvl="0" indent="0" algn="just" rtl="0">
              <a:lnSpc>
                <a:spcPct val="90000"/>
              </a:lnSpc>
              <a:spcBef>
                <a:spcPts val="1400"/>
              </a:spcBef>
              <a:spcAft>
                <a:spcPts val="0"/>
              </a:spcAft>
              <a:buSzPct val="100000"/>
              <a:buNone/>
            </a:pPr>
            <a:endParaRPr sz="1400" dirty="0">
              <a:latin typeface="Calibri"/>
              <a:ea typeface="Calibri"/>
              <a:cs typeface="Calibri"/>
              <a:sym typeface="Calibri"/>
            </a:endParaRPr>
          </a:p>
          <a:p>
            <a:pPr marL="0" lvl="0" indent="0" algn="just" rtl="0">
              <a:lnSpc>
                <a:spcPct val="100000"/>
              </a:lnSpc>
              <a:spcBef>
                <a:spcPts val="200"/>
              </a:spcBef>
              <a:spcAft>
                <a:spcPts val="0"/>
              </a:spcAft>
              <a:buClr>
                <a:schemeClr val="dk1"/>
              </a:buClr>
              <a:buSzPct val="268907"/>
              <a:buNone/>
            </a:pPr>
            <a:endParaRPr sz="1400" dirty="0"/>
          </a:p>
        </p:txBody>
      </p:sp>
      <p:sp>
        <p:nvSpPr>
          <p:cNvPr id="400" name="Google Shape;400;p38"/>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FFFF"/>
              </a:buClr>
              <a:buSzPts val="1200"/>
              <a:buFont typeface="Calibri"/>
              <a:buNone/>
            </a:pPr>
            <a:fld id="{00000000-1234-1234-1234-123412341234}" type="slidenum">
              <a:rPr lang="en-US"/>
              <a:t>27</a:t>
            </a:fld>
            <a:endParaRPr/>
          </a:p>
        </p:txBody>
      </p:sp>
      <p:pic>
        <p:nvPicPr>
          <p:cNvPr id="401" name="Google Shape;401;p38"/>
          <p:cNvPicPr preferRelativeResize="0"/>
          <p:nvPr/>
        </p:nvPicPr>
        <p:blipFill rotWithShape="1">
          <a:blip r:embed="rId3">
            <a:alphaModFix/>
          </a:blip>
          <a:srcRect/>
          <a:stretch/>
        </p:blipFill>
        <p:spPr>
          <a:xfrm>
            <a:off x="228600" y="553353"/>
            <a:ext cx="2237740" cy="755015"/>
          </a:xfrm>
          <a:prstGeom prst="rect">
            <a:avLst/>
          </a:prstGeom>
          <a:noFill/>
          <a:ln>
            <a:noFill/>
          </a:ln>
        </p:spPr>
      </p:pic>
    </p:spTree>
    <p:extLst>
      <p:ext uri="{BB962C8B-B14F-4D97-AF65-F5344CB8AC3E}">
        <p14:creationId xmlns:p14="http://schemas.microsoft.com/office/powerpoint/2010/main" val="3585029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8"/>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dirty="0"/>
              <a:t>References    </a:t>
            </a:r>
            <a:endParaRPr dirty="0"/>
          </a:p>
        </p:txBody>
      </p:sp>
      <p:sp>
        <p:nvSpPr>
          <p:cNvPr id="397" name="Google Shape;397;p38"/>
          <p:cNvSpPr txBox="1">
            <a:spLocks noGrp="1"/>
          </p:cNvSpPr>
          <p:nvPr>
            <p:ph type="body" idx="1"/>
          </p:nvPr>
        </p:nvSpPr>
        <p:spPr>
          <a:xfrm>
            <a:off x="822959" y="1845734"/>
            <a:ext cx="7543801" cy="4023360"/>
          </a:xfrm>
          <a:prstGeom prst="rect">
            <a:avLst/>
          </a:prstGeom>
          <a:noFill/>
          <a:ln>
            <a:noFill/>
          </a:ln>
        </p:spPr>
        <p:txBody>
          <a:bodyPr spcFirstLastPara="1" wrap="square" lIns="91425" tIns="45700" rIns="91425" bIns="45700" anchor="t" anchorCtr="0">
            <a:normAutofit/>
          </a:bodyPr>
          <a:lstStyle/>
          <a:p>
            <a:pPr marL="228600" lvl="0" indent="-228600" algn="just" fontAlgn="base">
              <a:lnSpc>
                <a:spcPct val="115000"/>
              </a:lnSpc>
              <a:buClr>
                <a:srgbClr val="000000"/>
              </a:buClr>
              <a:buSzPts val="1200"/>
              <a:buFont typeface="+mj-lt"/>
              <a:buAutoNum type="arabicPeriod" startAt="6"/>
            </a:pPr>
            <a:r>
              <a:rPr lang="en-US" sz="1200" u="none" strike="noStrike" dirty="0" err="1">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Samghabadi</a:t>
            </a:r>
            <a:r>
              <a:rPr lang="en-US"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 </a:t>
            </a:r>
            <a:r>
              <a:rPr lang="en-US" sz="1200" u="none" strike="noStrike" dirty="0" err="1">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Niloofar</a:t>
            </a:r>
            <a:r>
              <a:rPr lang="en-US"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 Safi, et al. ”Detecting nastiness in social media.” Proceedings of the First Workshop on Abusive Language Online. 2017.</a:t>
            </a:r>
            <a:endParaRPr lang="en-IN"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p>
            <a:pPr marL="228600" lvl="0" indent="-228600" algn="just" fontAlgn="base">
              <a:lnSpc>
                <a:spcPct val="115000"/>
              </a:lnSpc>
              <a:buClr>
                <a:srgbClr val="000000"/>
              </a:buClr>
              <a:buSzPts val="1200"/>
              <a:buFont typeface="+mj-lt"/>
              <a:buAutoNum type="arabicPeriod" startAt="6"/>
            </a:pPr>
            <a:r>
              <a:rPr lang="en-US"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 R. R. Dalvi, S. </a:t>
            </a:r>
            <a:r>
              <a:rPr lang="en-US" sz="1200" u="none" strike="noStrike" dirty="0" err="1">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Baliram</a:t>
            </a:r>
            <a:r>
              <a:rPr lang="en-US"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 Chavan and A. </a:t>
            </a:r>
            <a:r>
              <a:rPr lang="en-US" sz="1200" u="none" strike="noStrike" dirty="0" err="1">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Halbe</a:t>
            </a:r>
            <a:r>
              <a:rPr lang="en-US"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 Detecting A Twitter Cyberbullying Using Machine Learning, ICICCS, pp. 297-301, </a:t>
            </a:r>
            <a:r>
              <a:rPr lang="en-US" sz="1200" u="none" strike="noStrike" dirty="0" err="1">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doi</a:t>
            </a:r>
            <a:r>
              <a:rPr lang="en-US"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 10.1109/ICICCS48265.2020.9120893. (2020)</a:t>
            </a:r>
            <a:endParaRPr lang="en-IN"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p>
            <a:pPr marL="228600" lvl="0" indent="-228600" algn="just" fontAlgn="base">
              <a:lnSpc>
                <a:spcPct val="115000"/>
              </a:lnSpc>
              <a:buClr>
                <a:srgbClr val="000000"/>
              </a:buClr>
              <a:buSzPts val="1200"/>
              <a:buFont typeface="+mj-lt"/>
              <a:buAutoNum type="arabicPeriod" startAt="6"/>
            </a:pPr>
            <a:r>
              <a:rPr lang="en-US"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 N. Silva, D. L. Hall, C. Rich, </a:t>
            </a:r>
            <a:r>
              <a:rPr lang="en-US" sz="1200" u="none" strike="noStrike" dirty="0" err="1">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BullyBlocker</a:t>
            </a:r>
            <a:r>
              <a:rPr lang="en-US"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 toward an interdisciplinary approach to identify cyberbullying. Social Network Analysis and Mining. 8 (2018), doi:10.1007/s13278-018-0496-z</a:t>
            </a:r>
            <a:endParaRPr lang="en-IN"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p>
            <a:pPr marL="228600" lvl="0" indent="-228600" algn="just" fontAlgn="base">
              <a:lnSpc>
                <a:spcPct val="115000"/>
              </a:lnSpc>
              <a:buClr>
                <a:srgbClr val="000000"/>
              </a:buClr>
              <a:buSzPts val="1200"/>
              <a:buFont typeface="+mj-lt"/>
              <a:buAutoNum type="arabicPeriod" startAt="6"/>
            </a:pPr>
            <a:r>
              <a:rPr lang="en-US" sz="1200" u="none" strike="noStrike" dirty="0" err="1">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Burnap</a:t>
            </a:r>
            <a:r>
              <a:rPr lang="en-US"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 P. and M.L. Williams, Us and them: identifying cyber hate on Twitter across multiple protected characteristics. EPJ Data Science, 2016. 5(1): p. 11.</a:t>
            </a:r>
            <a:endParaRPr lang="en-IN"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p>
            <a:pPr marL="228600" lvl="0" indent="-228600" algn="just" fontAlgn="base">
              <a:lnSpc>
                <a:spcPct val="115000"/>
              </a:lnSpc>
              <a:buClr>
                <a:srgbClr val="000000"/>
              </a:buClr>
              <a:buSzPts val="1200"/>
              <a:buFont typeface="+mj-lt"/>
              <a:buAutoNum type="arabicPeriod" startAt="6"/>
            </a:pPr>
            <a:r>
              <a:rPr lang="en-US"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 </a:t>
            </a:r>
            <a:r>
              <a:rPr lang="en-US" sz="1200" u="none" strike="noStrike" dirty="0" err="1">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Gitari</a:t>
            </a:r>
            <a:r>
              <a:rPr lang="en-US"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 N.D., et al., A lexicon-based approach for hate speech detection. International Journal of Multimedia and Ubiquitous Engineering, 2015. 10(4): p. 215-230.</a:t>
            </a:r>
          </a:p>
          <a:p>
            <a:pPr marL="228600" lvl="0" indent="-228600" algn="just" fontAlgn="base">
              <a:lnSpc>
                <a:spcPct val="115000"/>
              </a:lnSpc>
              <a:buClr>
                <a:srgbClr val="000000"/>
              </a:buClr>
              <a:buSzPts val="1200"/>
              <a:buFont typeface="+mj-lt"/>
              <a:buAutoNum type="arabicPeriod" startAt="6"/>
            </a:pPr>
            <a:r>
              <a:rPr lang="en-US"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 </a:t>
            </a:r>
            <a:r>
              <a:rPr lang="en-US" sz="1200" u="none" strike="noStrike" dirty="0" err="1">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Tulkens</a:t>
            </a:r>
            <a:r>
              <a:rPr lang="en-US"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 S., et al., A dictionary-based approach to racism detection in </a:t>
            </a:r>
            <a:r>
              <a:rPr lang="en-US" sz="1200" u="none" strike="noStrike" dirty="0" err="1">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dutch</a:t>
            </a:r>
            <a:r>
              <a:rPr lang="en-US"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 social media. </a:t>
            </a:r>
            <a:r>
              <a:rPr lang="en-US" sz="1200" u="none" strike="noStrike" dirty="0" err="1">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arXiv</a:t>
            </a:r>
            <a:r>
              <a:rPr lang="en-US"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 preprint arXiv:1608.08738, 2016.</a:t>
            </a:r>
            <a:endParaRPr lang="en-IN"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p>
            <a:pPr marL="0" lvl="0" indent="0" algn="just" rtl="0">
              <a:lnSpc>
                <a:spcPct val="115000"/>
              </a:lnSpc>
              <a:spcBef>
                <a:spcPts val="1200"/>
              </a:spcBef>
              <a:spcAft>
                <a:spcPts val="0"/>
              </a:spcAft>
              <a:buClr>
                <a:srgbClr val="000000"/>
              </a:buClr>
              <a:buSzPct val="94117"/>
              <a:buNone/>
            </a:pPr>
            <a:endParaRPr sz="1200" dirty="0"/>
          </a:p>
        </p:txBody>
      </p:sp>
      <p:sp>
        <p:nvSpPr>
          <p:cNvPr id="400" name="Google Shape;400;p38"/>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FFFF"/>
              </a:buClr>
              <a:buSzPts val="1200"/>
              <a:buFont typeface="Calibri"/>
              <a:buNone/>
            </a:pPr>
            <a:fld id="{00000000-1234-1234-1234-123412341234}" type="slidenum">
              <a:rPr lang="en-US"/>
              <a:t>28</a:t>
            </a:fld>
            <a:endParaRPr/>
          </a:p>
        </p:txBody>
      </p:sp>
      <p:pic>
        <p:nvPicPr>
          <p:cNvPr id="401" name="Google Shape;401;p38"/>
          <p:cNvPicPr preferRelativeResize="0"/>
          <p:nvPr/>
        </p:nvPicPr>
        <p:blipFill rotWithShape="1">
          <a:blip r:embed="rId3">
            <a:alphaModFix/>
          </a:blip>
          <a:srcRect/>
          <a:stretch/>
        </p:blipFill>
        <p:spPr>
          <a:xfrm>
            <a:off x="228600" y="553353"/>
            <a:ext cx="2237740" cy="755015"/>
          </a:xfrm>
          <a:prstGeom prst="rect">
            <a:avLst/>
          </a:prstGeom>
          <a:noFill/>
          <a:ln>
            <a:noFill/>
          </a:ln>
        </p:spPr>
      </p:pic>
    </p:spTree>
    <p:extLst>
      <p:ext uri="{BB962C8B-B14F-4D97-AF65-F5344CB8AC3E}">
        <p14:creationId xmlns:p14="http://schemas.microsoft.com/office/powerpoint/2010/main" val="24130920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8"/>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dirty="0"/>
              <a:t>References    </a:t>
            </a:r>
            <a:endParaRPr dirty="0"/>
          </a:p>
        </p:txBody>
      </p:sp>
      <p:sp>
        <p:nvSpPr>
          <p:cNvPr id="397" name="Google Shape;397;p38"/>
          <p:cNvSpPr txBox="1">
            <a:spLocks noGrp="1"/>
          </p:cNvSpPr>
          <p:nvPr>
            <p:ph type="body" idx="1"/>
          </p:nvPr>
        </p:nvSpPr>
        <p:spPr>
          <a:xfrm>
            <a:off x="822959" y="1845734"/>
            <a:ext cx="7543801" cy="4023360"/>
          </a:xfrm>
          <a:prstGeom prst="rect">
            <a:avLst/>
          </a:prstGeom>
          <a:noFill/>
          <a:ln>
            <a:noFill/>
          </a:ln>
        </p:spPr>
        <p:txBody>
          <a:bodyPr spcFirstLastPara="1" wrap="square" lIns="91425" tIns="45700" rIns="91425" bIns="45700" anchor="t" anchorCtr="0">
            <a:normAutofit/>
          </a:bodyPr>
          <a:lstStyle/>
          <a:p>
            <a:pPr marL="228600" lvl="0" indent="-228600" algn="just" fontAlgn="base">
              <a:lnSpc>
                <a:spcPct val="115000"/>
              </a:lnSpc>
              <a:buClr>
                <a:srgbClr val="000000"/>
              </a:buClr>
              <a:buSzPts val="1200"/>
              <a:buFont typeface="+mj-lt"/>
              <a:buAutoNum type="arabicPeriod" startAt="12"/>
            </a:pPr>
            <a:r>
              <a:rPr lang="en-US"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Jain, A., </a:t>
            </a:r>
            <a:r>
              <a:rPr lang="en-US" sz="1200" u="none" strike="noStrike" dirty="0" err="1">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Gahlot</a:t>
            </a:r>
            <a:r>
              <a:rPr lang="en-US"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 A. K., Dwivedi, R., Kumar, A., &amp; Sharma, S. K. (2018). Fat Tree </a:t>
            </a:r>
            <a:r>
              <a:rPr lang="en-US" sz="1200" u="none" strike="noStrike" dirty="0" err="1">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NoC</a:t>
            </a:r>
            <a:r>
              <a:rPr lang="en-US"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 Design and Synthesis. In Intelligent Communication, Control and Devices (pp. 1749-1756). Springer, Singapore.</a:t>
            </a:r>
            <a:endParaRPr lang="en-IN"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p>
            <a:pPr marL="228600" lvl="0" indent="-228600" algn="just" fontAlgn="base">
              <a:lnSpc>
                <a:spcPct val="115000"/>
              </a:lnSpc>
              <a:buClr>
                <a:srgbClr val="000000"/>
              </a:buClr>
              <a:buSzPts val="1200"/>
              <a:buFont typeface="+mj-lt"/>
              <a:buAutoNum type="arabicPeriod" startAt="12"/>
            </a:pPr>
            <a:r>
              <a:rPr lang="en-US"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Kumar, Sandeep, E. G. Rajan, and Shilpa Rani. “A Study on Vehicle Detection through Aerial Images: Various Challenges, Issues and Applications.” In 2021 International Conference on Computing, Communication, and Intelligent Systems (ICCCIS), pp. 504-509. IEEE, 2021</a:t>
            </a:r>
            <a:endParaRPr lang="en-IN"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p>
            <a:pPr marL="228600" lvl="0" indent="-228600" algn="just" fontAlgn="base">
              <a:lnSpc>
                <a:spcPct val="115000"/>
              </a:lnSpc>
              <a:buClr>
                <a:srgbClr val="000000"/>
              </a:buClr>
              <a:buSzPts val="1200"/>
              <a:buFont typeface="+mj-lt"/>
              <a:buAutoNum type="arabicPeriod" startAt="12"/>
            </a:pPr>
            <a:r>
              <a:rPr lang="en-US" sz="1200" u="none" strike="noStrike" dirty="0" err="1">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Dinakar</a:t>
            </a:r>
            <a:r>
              <a:rPr lang="en-US"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 K., R. </a:t>
            </a:r>
            <a:r>
              <a:rPr lang="en-US" sz="1200" u="none" strike="noStrike" dirty="0" err="1">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Reichart</a:t>
            </a:r>
            <a:r>
              <a:rPr lang="en-US"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 and H. Lieberman. Modeling the detection of textual cyberbullying. In fifth international AAAI conference on weblogs and social media. 2011.</a:t>
            </a:r>
            <a:endParaRPr lang="en-IN"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p>
            <a:pPr marL="228600" lvl="0" indent="-228600" algn="just" fontAlgn="base">
              <a:lnSpc>
                <a:spcPct val="115000"/>
              </a:lnSpc>
              <a:buClr>
                <a:srgbClr val="000000"/>
              </a:buClr>
              <a:buSzPts val="1200"/>
              <a:buFont typeface="+mj-lt"/>
              <a:buAutoNum type="arabicPeriod" startAt="12"/>
            </a:pPr>
            <a:r>
              <a:rPr lang="en-US"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Liu, S. and T. </a:t>
            </a:r>
            <a:r>
              <a:rPr lang="en-US" sz="1200" u="none" strike="noStrike" dirty="0" err="1">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Forss</a:t>
            </a:r>
            <a:r>
              <a:rPr lang="en-US"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 Combining N-gram based Similarity Analysis with Sentiment Analysis in Web Content Classification. in KDIR. 2014.</a:t>
            </a:r>
          </a:p>
          <a:p>
            <a:pPr marL="228600" lvl="0" indent="-228600" algn="just" fontAlgn="base">
              <a:lnSpc>
                <a:spcPct val="115000"/>
              </a:lnSpc>
              <a:buClr>
                <a:srgbClr val="000000"/>
              </a:buClr>
              <a:buSzPts val="1200"/>
              <a:buFont typeface="+mj-lt"/>
              <a:buAutoNum type="arabicPeriod" startAt="12"/>
            </a:pPr>
            <a:r>
              <a:rPr lang="en-US"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S. </a:t>
            </a:r>
            <a:r>
              <a:rPr lang="en-US" sz="1200" u="none" strike="noStrike" dirty="0" err="1">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Salawu</a:t>
            </a:r>
            <a:r>
              <a:rPr lang="en-US"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 Y. He and J. Lumsden, "Approaches to Automated Detection of Cyberbullying: A Survey," in IEEE Transactions on Affective Computing, vol. 11, no. 1, pp. 3-24, 1 Jan.-March 2020, </a:t>
            </a:r>
            <a:r>
              <a:rPr lang="en-US" sz="1200" u="none" strike="noStrike" dirty="0" err="1">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doi</a:t>
            </a:r>
            <a:r>
              <a:rPr lang="en-US"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 10.1109/TAFFC.2017.2761757.</a:t>
            </a:r>
            <a:endParaRPr lang="en-IN"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p:txBody>
      </p:sp>
      <p:sp>
        <p:nvSpPr>
          <p:cNvPr id="400" name="Google Shape;400;p38"/>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FFFF"/>
              </a:buClr>
              <a:buSzPts val="1200"/>
              <a:buFont typeface="Calibri"/>
              <a:buNone/>
            </a:pPr>
            <a:fld id="{00000000-1234-1234-1234-123412341234}" type="slidenum">
              <a:rPr lang="en-US"/>
              <a:t>29</a:t>
            </a:fld>
            <a:endParaRPr/>
          </a:p>
        </p:txBody>
      </p:sp>
      <p:pic>
        <p:nvPicPr>
          <p:cNvPr id="401" name="Google Shape;401;p38"/>
          <p:cNvPicPr preferRelativeResize="0"/>
          <p:nvPr/>
        </p:nvPicPr>
        <p:blipFill rotWithShape="1">
          <a:blip r:embed="rId3">
            <a:alphaModFix/>
          </a:blip>
          <a:srcRect/>
          <a:stretch/>
        </p:blipFill>
        <p:spPr>
          <a:xfrm>
            <a:off x="228600" y="553353"/>
            <a:ext cx="2237740" cy="755015"/>
          </a:xfrm>
          <a:prstGeom prst="rect">
            <a:avLst/>
          </a:prstGeom>
          <a:noFill/>
          <a:ln>
            <a:noFill/>
          </a:ln>
        </p:spPr>
      </p:pic>
    </p:spTree>
    <p:extLst>
      <p:ext uri="{BB962C8B-B14F-4D97-AF65-F5344CB8AC3E}">
        <p14:creationId xmlns:p14="http://schemas.microsoft.com/office/powerpoint/2010/main" val="3550762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4"/>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Font typeface="Calibri"/>
              <a:buNone/>
            </a:pPr>
            <a:r>
              <a:rPr lang="en-US"/>
              <a:t>           ABSTRACT</a:t>
            </a:r>
            <a:endParaRPr/>
          </a:p>
        </p:txBody>
      </p:sp>
      <p:sp>
        <p:nvSpPr>
          <p:cNvPr id="128" name="Google Shape;128;p4"/>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FFFF"/>
              </a:buClr>
              <a:buSzPts val="1200"/>
              <a:buFont typeface="Calibri"/>
              <a:buNone/>
            </a:pPr>
            <a:fld id="{00000000-1234-1234-1234-123412341234}" type="slidenum">
              <a:rPr lang="en-US"/>
              <a:t>3</a:t>
            </a:fld>
            <a:endParaRPr/>
          </a:p>
        </p:txBody>
      </p:sp>
      <p:pic>
        <p:nvPicPr>
          <p:cNvPr id="129" name="Google Shape;129;p4"/>
          <p:cNvPicPr preferRelativeResize="0"/>
          <p:nvPr/>
        </p:nvPicPr>
        <p:blipFill rotWithShape="1">
          <a:blip r:embed="rId3">
            <a:alphaModFix/>
          </a:blip>
          <a:srcRect/>
          <a:stretch/>
        </p:blipFill>
        <p:spPr>
          <a:xfrm>
            <a:off x="308113" y="634474"/>
            <a:ext cx="2237740" cy="755015"/>
          </a:xfrm>
          <a:prstGeom prst="rect">
            <a:avLst/>
          </a:prstGeom>
          <a:noFill/>
          <a:ln>
            <a:noFill/>
          </a:ln>
        </p:spPr>
      </p:pic>
      <p:sp>
        <p:nvSpPr>
          <p:cNvPr id="3" name="Text Placeholder 2">
            <a:extLst>
              <a:ext uri="{FF2B5EF4-FFF2-40B4-BE49-F238E27FC236}">
                <a16:creationId xmlns:a16="http://schemas.microsoft.com/office/drawing/2014/main" id="{15C61984-63F3-4086-27B4-B93923EFFBDD}"/>
              </a:ext>
            </a:extLst>
          </p:cNvPr>
          <p:cNvSpPr>
            <a:spLocks noGrp="1"/>
          </p:cNvSpPr>
          <p:nvPr>
            <p:ph type="body" idx="1"/>
          </p:nvPr>
        </p:nvSpPr>
        <p:spPr/>
        <p:txBody>
          <a:bodyPr>
            <a:normAutofit/>
          </a:bodyPr>
          <a:lstStyle/>
          <a:p>
            <a:pPr marL="114300" indent="0" algn="just">
              <a:buNone/>
            </a:pPr>
            <a:r>
              <a:rPr lang="en-US"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Cyberbullying is  growing concern on social media platforms, where users can hide behind anonymity and engage in harmful behavior. Mainly our study,  propose a hybrid technique for identifying cyberbullying using various algorithms. We evaluate the performance of 11 different algorithms, including Logistic Regression, MLP Classifier, SGD Classifier, KNN Classifier, Multinomial Naive Bayes, and Bagging Classifier. Our experiments show that Logistic Regression and SGD Classifier achieve the highest accuracy of 90.72% and 90.66% respectively, while Naive Bayes has the lowest accuracy of 56.63%. Our results demonstrate that machine learning algorithms can effectively detect cyberbullying on social media platforms, and our hybrid approach can provide a more comprehensive and accurate solution for identifying and preventing cyberbullying incidents.</a:t>
            </a:r>
            <a:endParaRPr lang="en-US" b="0" i="0" u="none" strike="noStrike" cap="none" dirty="0">
              <a:solidFill>
                <a:schemeClr val="dk1"/>
              </a:solidFill>
              <a:latin typeface="Calibri" panose="020F0502020204030204" pitchFamily="34" charset="0"/>
              <a:cs typeface="Calibri" panose="020F0502020204030204" pitchFamily="34" charset="0"/>
              <a:sym typeface="Calibri"/>
            </a:endParaRP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1"/>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FFFF"/>
              </a:buClr>
              <a:buSzPts val="1200"/>
              <a:buFont typeface="Calibri"/>
              <a:buNone/>
            </a:pPr>
            <a:fld id="{00000000-1234-1234-1234-123412341234}" type="slidenum">
              <a:rPr lang="en-US"/>
              <a:t>30</a:t>
            </a:fld>
            <a:endParaRPr/>
          </a:p>
        </p:txBody>
      </p:sp>
      <p:sp>
        <p:nvSpPr>
          <p:cNvPr id="407" name="Google Shape;407;p31"/>
          <p:cNvSpPr txBox="1">
            <a:spLocks noGrp="1"/>
          </p:cNvSpPr>
          <p:nvPr>
            <p:ph type="ctrTitle" idx="4294967295"/>
          </p:nvPr>
        </p:nvSpPr>
        <p:spPr>
          <a:xfrm>
            <a:off x="0" y="2130425"/>
            <a:ext cx="7772400" cy="1470025"/>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       Thank You</a:t>
            </a:r>
            <a:endParaRPr sz="4800" b="0" i="0" u="none" strike="noStrike" cap="none">
              <a:solidFill>
                <a:srgbClr val="3F3F3F"/>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7"/>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dirty="0"/>
              <a:t>               Literature Survey</a:t>
            </a:r>
            <a:endParaRPr dirty="0"/>
          </a:p>
        </p:txBody>
      </p:sp>
      <p:sp>
        <p:nvSpPr>
          <p:cNvPr id="166" name="Google Shape;166;p27"/>
          <p:cNvSpPr txBox="1">
            <a:spLocks noGrp="1"/>
          </p:cNvSpPr>
          <p:nvPr>
            <p:ph type="body" idx="1"/>
          </p:nvPr>
        </p:nvSpPr>
        <p:spPr>
          <a:xfrm>
            <a:off x="822959" y="1845734"/>
            <a:ext cx="7543801" cy="402336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3200"/>
              <a:buNone/>
            </a:pPr>
            <a:r>
              <a:rPr lang="en-US"/>
              <a:t>  </a:t>
            </a:r>
            <a:endParaRPr/>
          </a:p>
          <a:p>
            <a:pPr marL="342900" lvl="0" indent="-139700" algn="l" rtl="0">
              <a:lnSpc>
                <a:spcPct val="100000"/>
              </a:lnSpc>
              <a:spcBef>
                <a:spcPts val="640"/>
              </a:spcBef>
              <a:spcAft>
                <a:spcPts val="0"/>
              </a:spcAft>
              <a:buClr>
                <a:schemeClr val="dk1"/>
              </a:buClr>
              <a:buSzPts val="3200"/>
              <a:buNone/>
            </a:pPr>
            <a:endParaRPr/>
          </a:p>
          <a:p>
            <a:pPr marL="342900" lvl="0" indent="-139700" algn="l" rtl="0">
              <a:lnSpc>
                <a:spcPct val="100000"/>
              </a:lnSpc>
              <a:spcBef>
                <a:spcPts val="640"/>
              </a:spcBef>
              <a:spcAft>
                <a:spcPts val="0"/>
              </a:spcAft>
              <a:buClr>
                <a:schemeClr val="dk1"/>
              </a:buClr>
              <a:buSzPts val="3200"/>
              <a:buNone/>
            </a:pPr>
            <a:endParaRPr/>
          </a:p>
        </p:txBody>
      </p:sp>
      <p:sp>
        <p:nvSpPr>
          <p:cNvPr id="169" name="Google Shape;169;p27"/>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FFFF"/>
              </a:buClr>
              <a:buSzPts val="1200"/>
              <a:buFont typeface="Calibri"/>
              <a:buNone/>
            </a:pPr>
            <a:fld id="{00000000-1234-1234-1234-123412341234}" type="slidenum">
              <a:rPr lang="en-US"/>
              <a:t>4</a:t>
            </a:fld>
            <a:endParaRPr/>
          </a:p>
        </p:txBody>
      </p:sp>
      <p:pic>
        <p:nvPicPr>
          <p:cNvPr id="170" name="Google Shape;170;p27"/>
          <p:cNvPicPr preferRelativeResize="0"/>
          <p:nvPr/>
        </p:nvPicPr>
        <p:blipFill rotWithShape="1">
          <a:blip r:embed="rId3">
            <a:alphaModFix/>
          </a:blip>
          <a:srcRect/>
          <a:stretch/>
        </p:blipFill>
        <p:spPr>
          <a:xfrm>
            <a:off x="228600" y="553353"/>
            <a:ext cx="2237740" cy="755015"/>
          </a:xfrm>
          <a:prstGeom prst="rect">
            <a:avLst/>
          </a:prstGeom>
          <a:noFill/>
          <a:ln>
            <a:noFill/>
          </a:ln>
        </p:spPr>
      </p:pic>
      <p:graphicFrame>
        <p:nvGraphicFramePr>
          <p:cNvPr id="171" name="Google Shape;171;p27"/>
          <p:cNvGraphicFramePr/>
          <p:nvPr>
            <p:extLst>
              <p:ext uri="{D42A27DB-BD31-4B8C-83A1-F6EECF244321}">
                <p14:modId xmlns:p14="http://schemas.microsoft.com/office/powerpoint/2010/main" val="2211661267"/>
              </p:ext>
            </p:extLst>
          </p:nvPr>
        </p:nvGraphicFramePr>
        <p:xfrm>
          <a:off x="457199" y="1396998"/>
          <a:ext cx="8319156" cy="4768131"/>
        </p:xfrm>
        <a:graphic>
          <a:graphicData uri="http://schemas.openxmlformats.org/drawingml/2006/table">
            <a:tbl>
              <a:tblPr firstRow="1" bandRow="1">
                <a:noFill/>
                <a:tableStyleId>{C2965206-ED9C-42B0-9D4B-B147C0CF67D4}</a:tableStyleId>
              </a:tblPr>
              <a:tblGrid>
                <a:gridCol w="617457">
                  <a:extLst>
                    <a:ext uri="{9D8B030D-6E8A-4147-A177-3AD203B41FA5}">
                      <a16:colId xmlns:a16="http://schemas.microsoft.com/office/drawing/2014/main" val="20000"/>
                    </a:ext>
                  </a:extLst>
                </a:gridCol>
                <a:gridCol w="1376313">
                  <a:extLst>
                    <a:ext uri="{9D8B030D-6E8A-4147-A177-3AD203B41FA5}">
                      <a16:colId xmlns:a16="http://schemas.microsoft.com/office/drawing/2014/main" val="20001"/>
                    </a:ext>
                  </a:extLst>
                </a:gridCol>
                <a:gridCol w="1546398">
                  <a:extLst>
                    <a:ext uri="{9D8B030D-6E8A-4147-A177-3AD203B41FA5}">
                      <a16:colId xmlns:a16="http://schemas.microsoft.com/office/drawing/2014/main" val="20002"/>
                    </a:ext>
                  </a:extLst>
                </a:gridCol>
                <a:gridCol w="1153056">
                  <a:extLst>
                    <a:ext uri="{9D8B030D-6E8A-4147-A177-3AD203B41FA5}">
                      <a16:colId xmlns:a16="http://schemas.microsoft.com/office/drawing/2014/main" val="20003"/>
                    </a:ext>
                  </a:extLst>
                </a:gridCol>
                <a:gridCol w="2134583">
                  <a:extLst>
                    <a:ext uri="{9D8B030D-6E8A-4147-A177-3AD203B41FA5}">
                      <a16:colId xmlns:a16="http://schemas.microsoft.com/office/drawing/2014/main" val="20004"/>
                    </a:ext>
                  </a:extLst>
                </a:gridCol>
                <a:gridCol w="1491349">
                  <a:extLst>
                    <a:ext uri="{9D8B030D-6E8A-4147-A177-3AD203B41FA5}">
                      <a16:colId xmlns:a16="http://schemas.microsoft.com/office/drawing/2014/main" val="20005"/>
                    </a:ext>
                  </a:extLst>
                </a:gridCol>
              </a:tblGrid>
              <a:tr h="837651">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err="1"/>
                        <a:t>S.No</a:t>
                      </a:r>
                      <a:endParaRPr sz="1800" u="none" strike="noStrike" cap="none" dirty="0"/>
                    </a:p>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Title</a:t>
                      </a: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Authors</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Year of Publication</a:t>
                      </a:r>
                      <a:endParaRPr sz="1800" u="none" strike="noStrike" cap="none" dirty="0"/>
                    </a:p>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Methodology</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Conclusion</a:t>
                      </a:r>
                      <a:endParaRPr sz="1800" u="none" strike="noStrike" cap="none" dirty="0"/>
                    </a:p>
                  </a:txBody>
                  <a:tcPr marL="91450" marR="91450" marT="45725" marB="45725"/>
                </a:tc>
                <a:extLst>
                  <a:ext uri="{0D108BD9-81ED-4DB2-BD59-A6C34878D82A}">
                    <a16:rowId xmlns:a16="http://schemas.microsoft.com/office/drawing/2014/main" val="10000"/>
                  </a:ext>
                </a:extLst>
              </a:tr>
              <a:tr h="393048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latin typeface="Calibri"/>
                          <a:ea typeface="Calibri"/>
                          <a:cs typeface="Calibri"/>
                          <a:sym typeface="Calibri"/>
                        </a:rPr>
                        <a:t>1)</a:t>
                      </a:r>
                      <a:endParaRPr sz="1400" u="none" strike="noStrike" cap="none" dirty="0"/>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Cyber-Bullying Detection in Social Media Platform using Machine Learning</a:t>
                      </a:r>
                    </a:p>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dirty="0"/>
                        <a:t>Vaibhav Jain, </a:t>
                      </a:r>
                      <a:r>
                        <a:rPr lang="en-IN" sz="1400" dirty="0" err="1"/>
                        <a:t>Ashendra</a:t>
                      </a:r>
                      <a:r>
                        <a:rPr lang="en-IN" sz="1400" dirty="0"/>
                        <a:t> Kumar Saxena,       </a:t>
                      </a:r>
                      <a:r>
                        <a:rPr lang="en-IN" sz="1400" dirty="0" err="1"/>
                        <a:t>Dr.</a:t>
                      </a:r>
                      <a:r>
                        <a:rPr lang="en-IN" sz="1400" dirty="0"/>
                        <a:t> </a:t>
                      </a:r>
                      <a:r>
                        <a:rPr lang="en-IN" sz="1400" dirty="0" err="1"/>
                        <a:t>Athithan</a:t>
                      </a:r>
                      <a:r>
                        <a:rPr lang="en-IN" sz="1400" dirty="0"/>
                        <a:t> Senthil, Abhishek Jain, and Arpit Jain, </a:t>
                      </a:r>
                      <a:endParaRPr sz="1400" b="1" u="none" strike="noStrike" cap="none" baseline="0" dirty="0">
                        <a:solidFill>
                          <a:schemeClr val="tx1"/>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2021-IEEE</a:t>
                      </a:r>
                      <a:endParaRPr sz="1400" u="none" strike="noStrike" cap="none" dirty="0"/>
                    </a:p>
                  </a:txBody>
                  <a:tcPr marL="91450" marR="91450" marT="45725" marB="45725"/>
                </a:tc>
                <a:tc>
                  <a:txBody>
                    <a:bodyPr/>
                    <a:lstStyle/>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400" u="none" strike="noStrike" cap="none" dirty="0"/>
                        <a:t>Explored various forms for cyber crime and collected data of 35000+ tweets</a:t>
                      </a:r>
                    </a:p>
                    <a:p>
                      <a:pPr marL="285750" marR="0" lvl="0" indent="-2857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IN" sz="1400" dirty="0">
                          <a:effectLst/>
                        </a:rPr>
                        <a:t>Users can identify the cyberbullying related tweets based on the keywords and populate it in a news feed form. Doing this, it allows users to identify bullies.</a:t>
                      </a:r>
                    </a:p>
                    <a:p>
                      <a:pPr marL="285750" marR="0" lvl="0" indent="-2857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IN" sz="1400" u="none" strike="noStrike" cap="none" dirty="0"/>
                        <a:t>Used five ML Classifiers, SGD, DTC, Bagging, RF, KNN</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1450" marR="91450" marT="45725" marB="45725"/>
                </a:tc>
                <a:tc>
                  <a:txBody>
                    <a:bodyPr/>
                    <a:lstStyle/>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IN" sz="1400" u="none" strike="noStrike" cap="none" dirty="0"/>
                        <a:t>Among those five Classifiers they concluded  SGD classifier has recorded the Highest accuracy (92.9%) compared to others.</a:t>
                      </a:r>
                      <a:endParaRPr sz="1400" u="none" strike="noStrike" cap="none" dirty="0"/>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7"/>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dirty="0"/>
              <a:t>               Literature Survey</a:t>
            </a:r>
            <a:endParaRPr dirty="0"/>
          </a:p>
        </p:txBody>
      </p:sp>
      <p:sp>
        <p:nvSpPr>
          <p:cNvPr id="166" name="Google Shape;166;p27"/>
          <p:cNvSpPr txBox="1">
            <a:spLocks noGrp="1"/>
          </p:cNvSpPr>
          <p:nvPr>
            <p:ph type="body" idx="1"/>
          </p:nvPr>
        </p:nvSpPr>
        <p:spPr>
          <a:xfrm>
            <a:off x="822959" y="1845734"/>
            <a:ext cx="7543801" cy="402336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3200"/>
              <a:buNone/>
            </a:pPr>
            <a:r>
              <a:rPr lang="en-US"/>
              <a:t>  </a:t>
            </a:r>
            <a:endParaRPr/>
          </a:p>
          <a:p>
            <a:pPr marL="342900" lvl="0" indent="-139700" algn="l" rtl="0">
              <a:lnSpc>
                <a:spcPct val="100000"/>
              </a:lnSpc>
              <a:spcBef>
                <a:spcPts val="640"/>
              </a:spcBef>
              <a:spcAft>
                <a:spcPts val="0"/>
              </a:spcAft>
              <a:buClr>
                <a:schemeClr val="dk1"/>
              </a:buClr>
              <a:buSzPts val="3200"/>
              <a:buNone/>
            </a:pPr>
            <a:endParaRPr/>
          </a:p>
          <a:p>
            <a:pPr marL="342900" lvl="0" indent="-139700" algn="l" rtl="0">
              <a:lnSpc>
                <a:spcPct val="100000"/>
              </a:lnSpc>
              <a:spcBef>
                <a:spcPts val="640"/>
              </a:spcBef>
              <a:spcAft>
                <a:spcPts val="0"/>
              </a:spcAft>
              <a:buClr>
                <a:schemeClr val="dk1"/>
              </a:buClr>
              <a:buSzPts val="3200"/>
              <a:buNone/>
            </a:pPr>
            <a:endParaRPr/>
          </a:p>
        </p:txBody>
      </p:sp>
      <p:sp>
        <p:nvSpPr>
          <p:cNvPr id="169" name="Google Shape;169;p27"/>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FFFF"/>
              </a:buClr>
              <a:buSzPts val="1200"/>
              <a:buFont typeface="Calibri"/>
              <a:buNone/>
            </a:pPr>
            <a:fld id="{00000000-1234-1234-1234-123412341234}" type="slidenum">
              <a:rPr lang="en-US"/>
              <a:t>5</a:t>
            </a:fld>
            <a:endParaRPr/>
          </a:p>
        </p:txBody>
      </p:sp>
      <p:pic>
        <p:nvPicPr>
          <p:cNvPr id="170" name="Google Shape;170;p27"/>
          <p:cNvPicPr preferRelativeResize="0"/>
          <p:nvPr/>
        </p:nvPicPr>
        <p:blipFill rotWithShape="1">
          <a:blip r:embed="rId3">
            <a:alphaModFix/>
          </a:blip>
          <a:srcRect/>
          <a:stretch/>
        </p:blipFill>
        <p:spPr>
          <a:xfrm>
            <a:off x="228600" y="553353"/>
            <a:ext cx="2237740" cy="755015"/>
          </a:xfrm>
          <a:prstGeom prst="rect">
            <a:avLst/>
          </a:prstGeom>
          <a:noFill/>
          <a:ln>
            <a:noFill/>
          </a:ln>
        </p:spPr>
      </p:pic>
      <p:graphicFrame>
        <p:nvGraphicFramePr>
          <p:cNvPr id="171" name="Google Shape;171;p27"/>
          <p:cNvGraphicFramePr/>
          <p:nvPr>
            <p:extLst>
              <p:ext uri="{D42A27DB-BD31-4B8C-83A1-F6EECF244321}">
                <p14:modId xmlns:p14="http://schemas.microsoft.com/office/powerpoint/2010/main" val="2945099560"/>
              </p:ext>
            </p:extLst>
          </p:nvPr>
        </p:nvGraphicFramePr>
        <p:xfrm>
          <a:off x="457199" y="1396998"/>
          <a:ext cx="8319156" cy="4768131"/>
        </p:xfrm>
        <a:graphic>
          <a:graphicData uri="http://schemas.openxmlformats.org/drawingml/2006/table">
            <a:tbl>
              <a:tblPr firstRow="1" bandRow="1">
                <a:noFill/>
                <a:tableStyleId>{C2965206-ED9C-42B0-9D4B-B147C0CF67D4}</a:tableStyleId>
              </a:tblPr>
              <a:tblGrid>
                <a:gridCol w="617457">
                  <a:extLst>
                    <a:ext uri="{9D8B030D-6E8A-4147-A177-3AD203B41FA5}">
                      <a16:colId xmlns:a16="http://schemas.microsoft.com/office/drawing/2014/main" val="20000"/>
                    </a:ext>
                  </a:extLst>
                </a:gridCol>
                <a:gridCol w="1414020">
                  <a:extLst>
                    <a:ext uri="{9D8B030D-6E8A-4147-A177-3AD203B41FA5}">
                      <a16:colId xmlns:a16="http://schemas.microsoft.com/office/drawing/2014/main" val="20001"/>
                    </a:ext>
                  </a:extLst>
                </a:gridCol>
                <a:gridCol w="1187778">
                  <a:extLst>
                    <a:ext uri="{9D8B030D-6E8A-4147-A177-3AD203B41FA5}">
                      <a16:colId xmlns:a16="http://schemas.microsoft.com/office/drawing/2014/main" val="20002"/>
                    </a:ext>
                  </a:extLst>
                </a:gridCol>
                <a:gridCol w="1140643">
                  <a:extLst>
                    <a:ext uri="{9D8B030D-6E8A-4147-A177-3AD203B41FA5}">
                      <a16:colId xmlns:a16="http://schemas.microsoft.com/office/drawing/2014/main" val="20003"/>
                    </a:ext>
                  </a:extLst>
                </a:gridCol>
                <a:gridCol w="2293566">
                  <a:extLst>
                    <a:ext uri="{9D8B030D-6E8A-4147-A177-3AD203B41FA5}">
                      <a16:colId xmlns:a16="http://schemas.microsoft.com/office/drawing/2014/main" val="20004"/>
                    </a:ext>
                  </a:extLst>
                </a:gridCol>
                <a:gridCol w="1665692">
                  <a:extLst>
                    <a:ext uri="{9D8B030D-6E8A-4147-A177-3AD203B41FA5}">
                      <a16:colId xmlns:a16="http://schemas.microsoft.com/office/drawing/2014/main" val="20005"/>
                    </a:ext>
                  </a:extLst>
                </a:gridCol>
              </a:tblGrid>
              <a:tr h="837651">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err="1"/>
                        <a:t>S.No</a:t>
                      </a:r>
                      <a:endParaRPr sz="1800" u="none" strike="noStrike" cap="none" dirty="0"/>
                    </a:p>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Title</a:t>
                      </a: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Authors</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Year of Publication</a:t>
                      </a:r>
                      <a:endParaRPr sz="1800" u="none" strike="noStrike" cap="none" dirty="0"/>
                    </a:p>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Methodology</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Conclusion</a:t>
                      </a:r>
                      <a:endParaRPr sz="1800" u="none" strike="noStrike" cap="none" dirty="0"/>
                    </a:p>
                  </a:txBody>
                  <a:tcPr marL="91450" marR="91450" marT="45725" marB="45725"/>
                </a:tc>
                <a:extLst>
                  <a:ext uri="{0D108BD9-81ED-4DB2-BD59-A6C34878D82A}">
                    <a16:rowId xmlns:a16="http://schemas.microsoft.com/office/drawing/2014/main" val="10000"/>
                  </a:ext>
                </a:extLst>
              </a:tr>
              <a:tr h="393048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latin typeface="Calibri"/>
                          <a:ea typeface="Calibri"/>
                          <a:cs typeface="Calibri"/>
                          <a:sym typeface="Calibri"/>
                        </a:rPr>
                        <a:t>2)</a:t>
                      </a:r>
                      <a:endParaRPr sz="1400" u="none" strike="noStrike" cap="none" dirty="0"/>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b="0" i="0" u="none" strike="noStrike" cap="none" dirty="0">
                          <a:solidFill>
                            <a:schemeClr val="dk1"/>
                          </a:solidFill>
                          <a:latin typeface="Calibri"/>
                          <a:ea typeface="Calibri"/>
                          <a:cs typeface="Calibri"/>
                          <a:sym typeface="Calibri"/>
                        </a:rPr>
                        <a:t>Detection of Hate Tweets using Machine Learning and Deep Learning</a:t>
                      </a:r>
                      <a:endParaRPr lang="en-US" sz="1400" u="none" strike="noStrike" cap="none" dirty="0"/>
                    </a:p>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dirty="0" err="1">
                          <a:latin typeface="Calibri"/>
                          <a:ea typeface="Calibri"/>
                          <a:cs typeface="Calibri"/>
                          <a:sym typeface="Calibri"/>
                        </a:rPr>
                        <a:t>Lida</a:t>
                      </a:r>
                      <a:r>
                        <a:rPr lang="en-US" sz="1400" b="1" u="none" strike="noStrike" cap="none" dirty="0">
                          <a:latin typeface="Calibri"/>
                          <a:ea typeface="Calibri"/>
                          <a:cs typeface="Calibri"/>
                          <a:sym typeface="Calibri"/>
                        </a:rPr>
                        <a:t> </a:t>
                      </a:r>
                      <a:r>
                        <a:rPr lang="en-US" sz="1400" b="1" u="none" strike="noStrike" cap="none" dirty="0" err="1">
                          <a:latin typeface="Calibri"/>
                          <a:ea typeface="Calibri"/>
                          <a:cs typeface="Calibri"/>
                          <a:sym typeface="Calibri"/>
                        </a:rPr>
                        <a:t>Ketsbaia</a:t>
                      </a:r>
                      <a:r>
                        <a:rPr lang="en-US" sz="1400" b="1" u="none" strike="noStrike" cap="none" dirty="0">
                          <a:latin typeface="Calibri"/>
                          <a:ea typeface="Calibri"/>
                          <a:cs typeface="Calibri"/>
                          <a:sym typeface="Calibri"/>
                        </a:rPr>
                        <a:t>,</a:t>
                      </a:r>
                      <a:endParaRPr lang="en-US" sz="1400" u="none" strike="noStrike" cap="none" dirty="0"/>
                    </a:p>
                    <a:p>
                      <a:pPr marL="0" marR="0" lvl="0" indent="0" algn="l" rtl="0">
                        <a:lnSpc>
                          <a:spcPct val="100000"/>
                        </a:lnSpc>
                        <a:spcBef>
                          <a:spcPts val="0"/>
                        </a:spcBef>
                        <a:spcAft>
                          <a:spcPts val="0"/>
                        </a:spcAft>
                        <a:buClr>
                          <a:srgbClr val="000000"/>
                        </a:buClr>
                        <a:buSzPts val="1400"/>
                        <a:buFont typeface="Arial"/>
                        <a:buNone/>
                      </a:pPr>
                      <a:r>
                        <a:rPr lang="en-US" sz="1400" b="1" u="none" strike="noStrike" cap="none" dirty="0">
                          <a:latin typeface="Calibri"/>
                          <a:ea typeface="Calibri"/>
                          <a:cs typeface="Calibri"/>
                          <a:sym typeface="Calibri"/>
                        </a:rPr>
                        <a:t>Biju </a:t>
                      </a:r>
                      <a:r>
                        <a:rPr lang="en-US" sz="1400" b="1" u="none" strike="noStrike" cap="none" dirty="0" err="1">
                          <a:latin typeface="Calibri"/>
                          <a:ea typeface="Calibri"/>
                          <a:cs typeface="Calibri"/>
                          <a:sym typeface="Calibri"/>
                        </a:rPr>
                        <a:t>Issac</a:t>
                      </a:r>
                      <a:r>
                        <a:rPr lang="en-US" sz="1400" b="1" u="none" strike="noStrike" cap="none" dirty="0">
                          <a:latin typeface="Calibri"/>
                          <a:ea typeface="Calibri"/>
                          <a:cs typeface="Calibri"/>
                          <a:sym typeface="Calibri"/>
                        </a:rPr>
                        <a:t>,</a:t>
                      </a:r>
                      <a:endParaRPr lang="en-US" sz="1400" u="none" strike="noStrike" cap="none" dirty="0"/>
                    </a:p>
                    <a:p>
                      <a:pPr marL="0" marR="0" lvl="0" indent="0" algn="l" rtl="0">
                        <a:lnSpc>
                          <a:spcPct val="100000"/>
                        </a:lnSpc>
                        <a:spcBef>
                          <a:spcPts val="0"/>
                        </a:spcBef>
                        <a:spcAft>
                          <a:spcPts val="0"/>
                        </a:spcAft>
                        <a:buClr>
                          <a:srgbClr val="000000"/>
                        </a:buClr>
                        <a:buSzPts val="1400"/>
                        <a:buFont typeface="Arial"/>
                        <a:buNone/>
                      </a:pPr>
                      <a:r>
                        <a:rPr lang="en-US" sz="1400" b="1" u="none" strike="noStrike" cap="none" dirty="0" err="1">
                          <a:latin typeface="Calibri"/>
                          <a:ea typeface="Calibri"/>
                          <a:cs typeface="Calibri"/>
                          <a:sym typeface="Calibri"/>
                        </a:rPr>
                        <a:t>Xiaomin</a:t>
                      </a:r>
                      <a:r>
                        <a:rPr lang="en-US" sz="1400" b="1" u="none" strike="noStrike" cap="none" dirty="0">
                          <a:latin typeface="Calibri"/>
                          <a:ea typeface="Calibri"/>
                          <a:cs typeface="Calibri"/>
                          <a:sym typeface="Calibri"/>
                        </a:rPr>
                        <a:t> Chen</a:t>
                      </a:r>
                      <a:endParaRPr lang="en-US" sz="1400" u="none" strike="noStrike" cap="none" dirty="0"/>
                    </a:p>
                    <a:p>
                      <a:pPr marL="0" marR="0" lvl="0" indent="0" algn="l" rtl="0">
                        <a:lnSpc>
                          <a:spcPct val="100000"/>
                        </a:lnSpc>
                        <a:spcBef>
                          <a:spcPts val="0"/>
                        </a:spcBef>
                        <a:spcAft>
                          <a:spcPts val="0"/>
                        </a:spcAft>
                        <a:buClr>
                          <a:srgbClr val="000000"/>
                        </a:buClr>
                        <a:buSzPts val="1400"/>
                        <a:buFont typeface="Arial"/>
                        <a:buNone/>
                      </a:pPr>
                      <a:endParaRPr sz="1400" b="1" u="none" strike="noStrike" cap="none" baseline="0" dirty="0">
                        <a:solidFill>
                          <a:schemeClr val="tx1"/>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latin typeface="Calibri"/>
                          <a:ea typeface="Calibri"/>
                          <a:cs typeface="Calibri"/>
                          <a:sym typeface="Calibri"/>
                        </a:rPr>
                        <a:t>2020- IEEE </a:t>
                      </a:r>
                      <a:endParaRPr sz="1400" u="none" strike="noStrike" cap="none" dirty="0"/>
                    </a:p>
                  </a:txBody>
                  <a:tcPr marL="91450" marR="91450" marT="45725" marB="45725"/>
                </a:tc>
                <a:tc>
                  <a:txBody>
                    <a:bodyPr/>
                    <a:lstStyle/>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IN" sz="1400" dirty="0">
                          <a:effectLst/>
                          <a:latin typeface="Calibri" panose="020F0502020204030204" pitchFamily="34" charset="0"/>
                          <a:ea typeface="Times New Roman" panose="02020603050405020304" pitchFamily="18" charset="0"/>
                          <a:cs typeface="Times New Roman" panose="02020603050405020304" pitchFamily="18" charset="0"/>
                        </a:rPr>
                        <a:t>Collected two different datasets of 30,000 and 25,000 tweets from Maryland university and an article</a:t>
                      </a:r>
                    </a:p>
                    <a:p>
                      <a:pPr marL="285750" marR="0" lvl="0" indent="-2857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400" u="none" strike="noStrike" cap="none" dirty="0">
                          <a:latin typeface="Calibri"/>
                          <a:ea typeface="Calibri"/>
                          <a:cs typeface="Calibri"/>
                          <a:sym typeface="Calibri"/>
                        </a:rPr>
                        <a:t>Used word embeddings such as Distributed Bag of Words and  Distributed Memory Mean and the performance of Word2vec Convolutional Neural Networks (CNNs) to classify online hate</a:t>
                      </a:r>
                      <a:r>
                        <a:rPr lang="en-US" sz="1800" u="none" strike="noStrike" cap="none" dirty="0"/>
                        <a:t>.</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1450" marR="91450" marT="45725" marB="45725"/>
                </a:tc>
                <a:tc>
                  <a:txBody>
                    <a:bodyPr/>
                    <a:lstStyle/>
                    <a:p>
                      <a:pPr marL="285750" marR="0" lvl="0" indent="-2857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400" u="none" strike="noStrike" cap="none" dirty="0">
                          <a:latin typeface="Calibri"/>
                          <a:ea typeface="Calibri"/>
                          <a:cs typeface="Calibri"/>
                          <a:sym typeface="Calibri"/>
                        </a:rPr>
                        <a:t>Linear SVC produced highest accuracy and Bernoulli naïve Bayes produced lowest in data set 1</a:t>
                      </a:r>
                    </a:p>
                    <a:p>
                      <a:pPr marL="285750" marR="0" lvl="0" indent="-2857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400" u="none" strike="noStrike" cap="none" dirty="0">
                          <a:latin typeface="Calibri"/>
                          <a:ea typeface="Calibri"/>
                          <a:cs typeface="Calibri"/>
                          <a:sym typeface="Calibri"/>
                        </a:rPr>
                        <a:t>Continuous bag of words + CNN resulted them an accuracy of 94% and 98.20% of accuracy.</a:t>
                      </a:r>
                      <a:endParaRPr sz="1400" u="none" strike="noStrike" cap="none" dirty="0"/>
                    </a:p>
                  </a:txBody>
                  <a:tcPr marL="91450" marR="91450" marT="45725" marB="457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116950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7"/>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dirty="0"/>
              <a:t>               Literature Survey</a:t>
            </a:r>
            <a:endParaRPr dirty="0"/>
          </a:p>
        </p:txBody>
      </p:sp>
      <p:sp>
        <p:nvSpPr>
          <p:cNvPr id="166" name="Google Shape;166;p27"/>
          <p:cNvSpPr txBox="1">
            <a:spLocks noGrp="1"/>
          </p:cNvSpPr>
          <p:nvPr>
            <p:ph type="body" idx="1"/>
          </p:nvPr>
        </p:nvSpPr>
        <p:spPr>
          <a:xfrm>
            <a:off x="822959" y="1845734"/>
            <a:ext cx="7543801" cy="402336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3200"/>
              <a:buNone/>
            </a:pPr>
            <a:r>
              <a:rPr lang="en-US"/>
              <a:t>  </a:t>
            </a:r>
            <a:endParaRPr/>
          </a:p>
          <a:p>
            <a:pPr marL="342900" lvl="0" indent="-139700" algn="l" rtl="0">
              <a:lnSpc>
                <a:spcPct val="100000"/>
              </a:lnSpc>
              <a:spcBef>
                <a:spcPts val="640"/>
              </a:spcBef>
              <a:spcAft>
                <a:spcPts val="0"/>
              </a:spcAft>
              <a:buClr>
                <a:schemeClr val="dk1"/>
              </a:buClr>
              <a:buSzPts val="3200"/>
              <a:buNone/>
            </a:pPr>
            <a:endParaRPr/>
          </a:p>
          <a:p>
            <a:pPr marL="342900" lvl="0" indent="-139700" algn="l" rtl="0">
              <a:lnSpc>
                <a:spcPct val="100000"/>
              </a:lnSpc>
              <a:spcBef>
                <a:spcPts val="640"/>
              </a:spcBef>
              <a:spcAft>
                <a:spcPts val="0"/>
              </a:spcAft>
              <a:buClr>
                <a:schemeClr val="dk1"/>
              </a:buClr>
              <a:buSzPts val="3200"/>
              <a:buNone/>
            </a:pPr>
            <a:endParaRPr/>
          </a:p>
        </p:txBody>
      </p:sp>
      <p:sp>
        <p:nvSpPr>
          <p:cNvPr id="169" name="Google Shape;169;p27"/>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FFFF"/>
              </a:buClr>
              <a:buSzPts val="1200"/>
              <a:buFont typeface="Calibri"/>
              <a:buNone/>
            </a:pPr>
            <a:fld id="{00000000-1234-1234-1234-123412341234}" type="slidenum">
              <a:rPr lang="en-US"/>
              <a:t>6</a:t>
            </a:fld>
            <a:endParaRPr/>
          </a:p>
        </p:txBody>
      </p:sp>
      <p:pic>
        <p:nvPicPr>
          <p:cNvPr id="170" name="Google Shape;170;p27"/>
          <p:cNvPicPr preferRelativeResize="0"/>
          <p:nvPr/>
        </p:nvPicPr>
        <p:blipFill rotWithShape="1">
          <a:blip r:embed="rId3">
            <a:alphaModFix/>
          </a:blip>
          <a:srcRect/>
          <a:stretch/>
        </p:blipFill>
        <p:spPr>
          <a:xfrm>
            <a:off x="228600" y="553353"/>
            <a:ext cx="2237740" cy="755015"/>
          </a:xfrm>
          <a:prstGeom prst="rect">
            <a:avLst/>
          </a:prstGeom>
          <a:noFill/>
          <a:ln>
            <a:noFill/>
          </a:ln>
        </p:spPr>
      </p:pic>
      <p:graphicFrame>
        <p:nvGraphicFramePr>
          <p:cNvPr id="171" name="Google Shape;171;p27"/>
          <p:cNvGraphicFramePr/>
          <p:nvPr>
            <p:extLst>
              <p:ext uri="{D42A27DB-BD31-4B8C-83A1-F6EECF244321}">
                <p14:modId xmlns:p14="http://schemas.microsoft.com/office/powerpoint/2010/main" val="1694829227"/>
              </p:ext>
            </p:extLst>
          </p:nvPr>
        </p:nvGraphicFramePr>
        <p:xfrm>
          <a:off x="457199" y="1396998"/>
          <a:ext cx="8319156" cy="4768131"/>
        </p:xfrm>
        <a:graphic>
          <a:graphicData uri="http://schemas.openxmlformats.org/drawingml/2006/table">
            <a:tbl>
              <a:tblPr firstRow="1" bandRow="1">
                <a:noFill/>
                <a:tableStyleId>{C2965206-ED9C-42B0-9D4B-B147C0CF67D4}</a:tableStyleId>
              </a:tblPr>
              <a:tblGrid>
                <a:gridCol w="617457">
                  <a:extLst>
                    <a:ext uri="{9D8B030D-6E8A-4147-A177-3AD203B41FA5}">
                      <a16:colId xmlns:a16="http://schemas.microsoft.com/office/drawing/2014/main" val="20000"/>
                    </a:ext>
                  </a:extLst>
                </a:gridCol>
                <a:gridCol w="1414020">
                  <a:extLst>
                    <a:ext uri="{9D8B030D-6E8A-4147-A177-3AD203B41FA5}">
                      <a16:colId xmlns:a16="http://schemas.microsoft.com/office/drawing/2014/main" val="20001"/>
                    </a:ext>
                  </a:extLst>
                </a:gridCol>
                <a:gridCol w="1187778">
                  <a:extLst>
                    <a:ext uri="{9D8B030D-6E8A-4147-A177-3AD203B41FA5}">
                      <a16:colId xmlns:a16="http://schemas.microsoft.com/office/drawing/2014/main" val="20002"/>
                    </a:ext>
                  </a:extLst>
                </a:gridCol>
                <a:gridCol w="1140643">
                  <a:extLst>
                    <a:ext uri="{9D8B030D-6E8A-4147-A177-3AD203B41FA5}">
                      <a16:colId xmlns:a16="http://schemas.microsoft.com/office/drawing/2014/main" val="20003"/>
                    </a:ext>
                  </a:extLst>
                </a:gridCol>
                <a:gridCol w="2185282">
                  <a:extLst>
                    <a:ext uri="{9D8B030D-6E8A-4147-A177-3AD203B41FA5}">
                      <a16:colId xmlns:a16="http://schemas.microsoft.com/office/drawing/2014/main" val="20004"/>
                    </a:ext>
                  </a:extLst>
                </a:gridCol>
                <a:gridCol w="1773976">
                  <a:extLst>
                    <a:ext uri="{9D8B030D-6E8A-4147-A177-3AD203B41FA5}">
                      <a16:colId xmlns:a16="http://schemas.microsoft.com/office/drawing/2014/main" val="20005"/>
                    </a:ext>
                  </a:extLst>
                </a:gridCol>
              </a:tblGrid>
              <a:tr h="837651">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err="1"/>
                        <a:t>S.No</a:t>
                      </a:r>
                      <a:endParaRPr sz="1800" u="none" strike="noStrike" cap="none" dirty="0"/>
                    </a:p>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Title</a:t>
                      </a: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Authors</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Year of Publication</a:t>
                      </a:r>
                      <a:endParaRPr sz="1800" u="none" strike="noStrike" cap="none" dirty="0"/>
                    </a:p>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Methodology</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Conclusion</a:t>
                      </a:r>
                      <a:endParaRPr sz="1800" u="none" strike="noStrike" cap="none" dirty="0"/>
                    </a:p>
                  </a:txBody>
                  <a:tcPr marL="91450" marR="91450" marT="45725" marB="45725"/>
                </a:tc>
                <a:extLst>
                  <a:ext uri="{0D108BD9-81ED-4DB2-BD59-A6C34878D82A}">
                    <a16:rowId xmlns:a16="http://schemas.microsoft.com/office/drawing/2014/main" val="10000"/>
                  </a:ext>
                </a:extLst>
              </a:tr>
              <a:tr h="393048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latin typeface="Calibri"/>
                          <a:ea typeface="Calibri"/>
                          <a:cs typeface="Calibri"/>
                          <a:sym typeface="Calibri"/>
                        </a:rPr>
                        <a:t>3)</a:t>
                      </a:r>
                      <a:endParaRPr sz="1400" u="none" strike="noStrike" cap="none" dirty="0"/>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b="0" i="0" u="none" strike="noStrike" cap="none" dirty="0">
                          <a:solidFill>
                            <a:schemeClr val="dk1"/>
                          </a:solidFill>
                          <a:latin typeface="Calibri"/>
                          <a:ea typeface="Calibri"/>
                          <a:cs typeface="Calibri"/>
                          <a:sym typeface="Calibri"/>
                        </a:rPr>
                        <a:t>Optimized Twitter Cyberbullying Detection based on Deep Learning</a:t>
                      </a:r>
                      <a:endParaRPr lang="en-US"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dirty="0" err="1">
                          <a:latin typeface="Calibri"/>
                          <a:ea typeface="Calibri"/>
                          <a:cs typeface="Calibri"/>
                          <a:sym typeface="Calibri"/>
                        </a:rPr>
                        <a:t>Monirah</a:t>
                      </a:r>
                      <a:r>
                        <a:rPr lang="en-US" sz="1400" b="1" u="none" strike="noStrike" cap="none" dirty="0">
                          <a:latin typeface="Calibri"/>
                          <a:ea typeface="Calibri"/>
                          <a:cs typeface="Calibri"/>
                          <a:sym typeface="Calibri"/>
                        </a:rPr>
                        <a:t> A. Al-</a:t>
                      </a:r>
                      <a:r>
                        <a:rPr lang="en-US" sz="1400" b="1" u="none" strike="noStrike" cap="none" dirty="0" err="1">
                          <a:latin typeface="Calibri"/>
                          <a:ea typeface="Calibri"/>
                          <a:cs typeface="Calibri"/>
                          <a:sym typeface="Calibri"/>
                        </a:rPr>
                        <a:t>Ajlan</a:t>
                      </a:r>
                      <a:r>
                        <a:rPr lang="en-US" sz="1400" b="1" u="none" strike="noStrike" cap="none" dirty="0">
                          <a:latin typeface="Calibri"/>
                          <a:ea typeface="Calibri"/>
                          <a:cs typeface="Calibri"/>
                          <a:sym typeface="Calibri"/>
                        </a:rPr>
                        <a:t>,</a:t>
                      </a:r>
                      <a:endParaRPr lang="en-US" sz="1400" u="none" strike="noStrike" cap="none" dirty="0"/>
                    </a:p>
                    <a:p>
                      <a:pPr marL="0" marR="0" lvl="0" indent="0" algn="l" rtl="0">
                        <a:lnSpc>
                          <a:spcPct val="100000"/>
                        </a:lnSpc>
                        <a:spcBef>
                          <a:spcPts val="0"/>
                        </a:spcBef>
                        <a:spcAft>
                          <a:spcPts val="0"/>
                        </a:spcAft>
                        <a:buClr>
                          <a:srgbClr val="000000"/>
                        </a:buClr>
                        <a:buSzPts val="1400"/>
                        <a:buFont typeface="Arial"/>
                        <a:buNone/>
                      </a:pPr>
                      <a:r>
                        <a:rPr lang="en-US" sz="1400" b="1" u="none" strike="noStrike" cap="none" dirty="0">
                          <a:latin typeface="Calibri"/>
                          <a:ea typeface="Calibri"/>
                          <a:cs typeface="Calibri"/>
                          <a:sym typeface="Calibri"/>
                        </a:rPr>
                        <a:t>Mourad </a:t>
                      </a:r>
                      <a:r>
                        <a:rPr lang="en-US" sz="1400" b="1" u="none" strike="noStrike" cap="none" dirty="0" err="1">
                          <a:latin typeface="Calibri"/>
                          <a:ea typeface="Calibri"/>
                          <a:cs typeface="Calibri"/>
                          <a:sym typeface="Calibri"/>
                        </a:rPr>
                        <a:t>Ykhlef</a:t>
                      </a:r>
                      <a:endParaRPr lang="en-US" sz="1400" b="1" u="none" strike="noStrike" cap="none" dirty="0">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latin typeface="Calibri"/>
                          <a:ea typeface="Calibri"/>
                          <a:cs typeface="Calibri"/>
                          <a:sym typeface="Calibri"/>
                        </a:rPr>
                        <a:t>2018- IEEE </a:t>
                      </a:r>
                      <a:endParaRPr sz="1400" u="none" strike="noStrike" cap="none" dirty="0"/>
                    </a:p>
                  </a:txBody>
                  <a:tcPr marL="91450" marR="91450" marT="45725" marB="45725"/>
                </a:tc>
                <a:tc>
                  <a:txBody>
                    <a:bodyPr/>
                    <a:lstStyle/>
                    <a:p>
                      <a:pPr marL="285750" marR="0" lvl="0" indent="-2857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400" u="none" strike="noStrike" cap="none" dirty="0">
                          <a:latin typeface="Calibri"/>
                          <a:ea typeface="Calibri"/>
                          <a:cs typeface="Calibri"/>
                          <a:sym typeface="Calibri"/>
                        </a:rPr>
                        <a:t>In this paper they proposed an </a:t>
                      </a:r>
                      <a:r>
                        <a:rPr lang="en-US" sz="1400" u="none" strike="noStrike" cap="none" dirty="0" err="1">
                          <a:latin typeface="Calibri"/>
                          <a:ea typeface="Calibri"/>
                          <a:cs typeface="Calibri"/>
                          <a:sym typeface="Calibri"/>
                        </a:rPr>
                        <a:t>optimised</a:t>
                      </a:r>
                      <a:r>
                        <a:rPr lang="en-US" sz="1400" u="none" strike="noStrike" cap="none" dirty="0">
                          <a:latin typeface="Calibri"/>
                          <a:ea typeface="Calibri"/>
                          <a:cs typeface="Calibri"/>
                          <a:sym typeface="Calibri"/>
                        </a:rPr>
                        <a:t> twitter cyberbullying detection based on deep learning(OCDD) </a:t>
                      </a:r>
                    </a:p>
                    <a:p>
                      <a:pPr marL="285750" marR="0" lvl="0" indent="-2857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lang="en-US" sz="1400" u="none" strike="noStrike" cap="none" dirty="0">
                        <a:latin typeface="Calibri"/>
                        <a:ea typeface="Calibri"/>
                        <a:cs typeface="Calibri"/>
                        <a:sym typeface="Calibri"/>
                      </a:endParaRPr>
                    </a:p>
                    <a:p>
                      <a:pPr marL="285750" marR="0" lvl="0" indent="-2857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400" u="none" strike="noStrike" cap="none" dirty="0">
                          <a:latin typeface="Calibri"/>
                          <a:ea typeface="Calibri"/>
                          <a:cs typeface="Calibri"/>
                          <a:sym typeface="Calibri"/>
                        </a:rPr>
                        <a:t>They used Convolutional neural network for classification</a:t>
                      </a:r>
                    </a:p>
                    <a:p>
                      <a:pPr marL="0" marR="0" lvl="0" indent="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None/>
                        <a:tabLst/>
                        <a:defRPr/>
                      </a:pPr>
                      <a:endParaRPr lang="en-US" sz="1400" u="none" strike="noStrike" cap="none" dirty="0">
                        <a:latin typeface="Calibri"/>
                        <a:ea typeface="Calibri"/>
                        <a:cs typeface="Calibri"/>
                        <a:sym typeface="Calibri"/>
                      </a:endParaRPr>
                    </a:p>
                    <a:p>
                      <a:pPr marL="285750" marR="0" lvl="0" indent="-2857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400" u="none" strike="noStrike" cap="none" dirty="0">
                          <a:latin typeface="Calibri"/>
                          <a:ea typeface="Calibri"/>
                          <a:cs typeface="Calibri"/>
                          <a:sym typeface="Calibri"/>
                        </a:rPr>
                        <a:t>Does not extract features from tweets rather represents it a tweet as set of word vectors</a:t>
                      </a:r>
                      <a:endParaRPr lang="en-US" sz="1400" u="none" strike="noStrike" cap="none" dirty="0"/>
                    </a:p>
                  </a:txBody>
                  <a:tcPr marL="91450" marR="91450" marT="45725" marB="45725"/>
                </a:tc>
                <a:tc>
                  <a:txBody>
                    <a:bodyPr/>
                    <a:lstStyle/>
                    <a:p>
                      <a:pPr marL="285750" marR="0" lvl="0" indent="-2857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400" u="none" strike="noStrike" cap="none" dirty="0">
                          <a:latin typeface="Calibri"/>
                          <a:ea typeface="Calibri"/>
                          <a:cs typeface="Calibri"/>
                          <a:sym typeface="Calibri"/>
                        </a:rPr>
                        <a:t>Explored new detection techniques OCDD built using training data labelled  by human intelligence and word embedding. </a:t>
                      </a:r>
                    </a:p>
                    <a:p>
                      <a:pPr marL="285750" marR="0" lvl="0" indent="-2857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400" u="none" strike="noStrike" cap="none" dirty="0">
                          <a:latin typeface="Calibri"/>
                          <a:ea typeface="Calibri"/>
                          <a:cs typeface="Calibri"/>
                          <a:sym typeface="Calibri"/>
                        </a:rPr>
                        <a:t>The resulted set of word embedding was later fed to CNN to detect whether it Bullying or not.</a:t>
                      </a:r>
                      <a:endParaRPr sz="1400" u="none" strike="noStrike" cap="none" dirty="0"/>
                    </a:p>
                  </a:txBody>
                  <a:tcPr marL="91450" marR="91450" marT="45725" marB="457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356903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2"/>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dirty="0"/>
              <a:t>               Literature Survey</a:t>
            </a:r>
            <a:endParaRPr dirty="0"/>
          </a:p>
        </p:txBody>
      </p:sp>
      <p:sp>
        <p:nvSpPr>
          <p:cNvPr id="177" name="Google Shape;177;p32"/>
          <p:cNvSpPr txBox="1">
            <a:spLocks noGrp="1"/>
          </p:cNvSpPr>
          <p:nvPr>
            <p:ph type="body" idx="1"/>
          </p:nvPr>
        </p:nvSpPr>
        <p:spPr>
          <a:xfrm>
            <a:off x="822959" y="1845734"/>
            <a:ext cx="7543801" cy="402336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3200"/>
              <a:buNone/>
            </a:pPr>
            <a:r>
              <a:rPr lang="en-US"/>
              <a:t>  </a:t>
            </a:r>
            <a:endParaRPr/>
          </a:p>
          <a:p>
            <a:pPr marL="342900" lvl="0" indent="-139700" algn="l" rtl="0">
              <a:lnSpc>
                <a:spcPct val="100000"/>
              </a:lnSpc>
              <a:spcBef>
                <a:spcPts val="640"/>
              </a:spcBef>
              <a:spcAft>
                <a:spcPts val="0"/>
              </a:spcAft>
              <a:buClr>
                <a:schemeClr val="dk1"/>
              </a:buClr>
              <a:buSzPts val="3200"/>
              <a:buNone/>
            </a:pPr>
            <a:endParaRPr/>
          </a:p>
          <a:p>
            <a:pPr marL="342900" lvl="0" indent="-139700" algn="l" rtl="0">
              <a:lnSpc>
                <a:spcPct val="100000"/>
              </a:lnSpc>
              <a:spcBef>
                <a:spcPts val="640"/>
              </a:spcBef>
              <a:spcAft>
                <a:spcPts val="0"/>
              </a:spcAft>
              <a:buClr>
                <a:schemeClr val="dk1"/>
              </a:buClr>
              <a:buSzPts val="3200"/>
              <a:buNone/>
            </a:pPr>
            <a:endParaRPr/>
          </a:p>
        </p:txBody>
      </p:sp>
      <p:sp>
        <p:nvSpPr>
          <p:cNvPr id="180" name="Google Shape;180;p32"/>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FFFF"/>
              </a:buClr>
              <a:buSzPts val="1200"/>
              <a:buFont typeface="Calibri"/>
              <a:buNone/>
            </a:pPr>
            <a:fld id="{00000000-1234-1234-1234-123412341234}" type="slidenum">
              <a:rPr lang="en-US"/>
              <a:t>7</a:t>
            </a:fld>
            <a:endParaRPr/>
          </a:p>
        </p:txBody>
      </p:sp>
      <p:pic>
        <p:nvPicPr>
          <p:cNvPr id="181" name="Google Shape;181;p32"/>
          <p:cNvPicPr preferRelativeResize="0"/>
          <p:nvPr/>
        </p:nvPicPr>
        <p:blipFill rotWithShape="1">
          <a:blip r:embed="rId3">
            <a:alphaModFix/>
          </a:blip>
          <a:srcRect/>
          <a:stretch/>
        </p:blipFill>
        <p:spPr>
          <a:xfrm>
            <a:off x="228600" y="553353"/>
            <a:ext cx="2237740" cy="755015"/>
          </a:xfrm>
          <a:prstGeom prst="rect">
            <a:avLst/>
          </a:prstGeom>
          <a:noFill/>
          <a:ln>
            <a:noFill/>
          </a:ln>
        </p:spPr>
      </p:pic>
      <p:graphicFrame>
        <p:nvGraphicFramePr>
          <p:cNvPr id="182" name="Google Shape;182;p32"/>
          <p:cNvGraphicFramePr/>
          <p:nvPr>
            <p:extLst>
              <p:ext uri="{D42A27DB-BD31-4B8C-83A1-F6EECF244321}">
                <p14:modId xmlns:p14="http://schemas.microsoft.com/office/powerpoint/2010/main" val="1097444726"/>
              </p:ext>
            </p:extLst>
          </p:nvPr>
        </p:nvGraphicFramePr>
        <p:xfrm>
          <a:off x="457200" y="1396999"/>
          <a:ext cx="8229575" cy="4682368"/>
        </p:xfrm>
        <a:graphic>
          <a:graphicData uri="http://schemas.openxmlformats.org/drawingml/2006/table">
            <a:tbl>
              <a:tblPr firstRow="1" bandRow="1">
                <a:noFill/>
                <a:tableStyleId>{C2965206-ED9C-42B0-9D4B-B147C0CF67D4}</a:tableStyleId>
              </a:tblPr>
              <a:tblGrid>
                <a:gridCol w="733926">
                  <a:extLst>
                    <a:ext uri="{9D8B030D-6E8A-4147-A177-3AD203B41FA5}">
                      <a16:colId xmlns:a16="http://schemas.microsoft.com/office/drawing/2014/main" val="20000"/>
                    </a:ext>
                  </a:extLst>
                </a:gridCol>
                <a:gridCol w="1347537">
                  <a:extLst>
                    <a:ext uri="{9D8B030D-6E8A-4147-A177-3AD203B41FA5}">
                      <a16:colId xmlns:a16="http://schemas.microsoft.com/office/drawing/2014/main" val="20001"/>
                    </a:ext>
                  </a:extLst>
                </a:gridCol>
                <a:gridCol w="1130969">
                  <a:extLst>
                    <a:ext uri="{9D8B030D-6E8A-4147-A177-3AD203B41FA5}">
                      <a16:colId xmlns:a16="http://schemas.microsoft.com/office/drawing/2014/main" val="20002"/>
                    </a:ext>
                  </a:extLst>
                </a:gridCol>
                <a:gridCol w="1167063">
                  <a:extLst>
                    <a:ext uri="{9D8B030D-6E8A-4147-A177-3AD203B41FA5}">
                      <a16:colId xmlns:a16="http://schemas.microsoft.com/office/drawing/2014/main" val="20003"/>
                    </a:ext>
                  </a:extLst>
                </a:gridCol>
                <a:gridCol w="2210130">
                  <a:extLst>
                    <a:ext uri="{9D8B030D-6E8A-4147-A177-3AD203B41FA5}">
                      <a16:colId xmlns:a16="http://schemas.microsoft.com/office/drawing/2014/main" val="20004"/>
                    </a:ext>
                  </a:extLst>
                </a:gridCol>
                <a:gridCol w="1639950">
                  <a:extLst>
                    <a:ext uri="{9D8B030D-6E8A-4147-A177-3AD203B41FA5}">
                      <a16:colId xmlns:a16="http://schemas.microsoft.com/office/drawing/2014/main" val="20005"/>
                    </a:ext>
                  </a:extLst>
                </a:gridCol>
              </a:tblGrid>
              <a:tr h="743916">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err="1"/>
                        <a:t>S.No</a:t>
                      </a:r>
                      <a:endParaRPr sz="1800" u="none" strike="noStrike" cap="none" dirty="0"/>
                    </a:p>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Title</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Authors</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Year of Publication</a:t>
                      </a:r>
                      <a:endParaRPr sz="1800" u="none" strike="noStrike" cap="none"/>
                    </a:p>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Methodology</a:t>
                      </a: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Conclusion</a:t>
                      </a:r>
                      <a:endParaRPr sz="1800" u="none" strike="noStrike" cap="none"/>
                    </a:p>
                  </a:txBody>
                  <a:tcPr marL="91450" marR="91450" marT="45725" marB="45725"/>
                </a:tc>
                <a:extLst>
                  <a:ext uri="{0D108BD9-81ED-4DB2-BD59-A6C34878D82A}">
                    <a16:rowId xmlns:a16="http://schemas.microsoft.com/office/drawing/2014/main" val="10000"/>
                  </a:ext>
                </a:extLst>
              </a:tr>
              <a:tr h="3889878">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latin typeface="Calibri"/>
                          <a:ea typeface="Calibri"/>
                          <a:cs typeface="Calibri"/>
                          <a:sym typeface="Calibri"/>
                        </a:rPr>
                        <a:t>4)</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Calibri"/>
                          <a:ea typeface="Calibri"/>
                          <a:cs typeface="Calibri"/>
                          <a:sym typeface="Calibri"/>
                        </a:rPr>
                        <a:t>Cyberbullying Detection using Recursive Neural Network through offline Repository</a:t>
                      </a:r>
                      <a:endParaRPr lang="en-US" sz="1400" u="none" strike="noStrike" cap="none" dirty="0"/>
                    </a:p>
                    <a:p>
                      <a:pPr marL="0" marR="0" lvl="0" indent="0" algn="l" rtl="0">
                        <a:lnSpc>
                          <a:spcPct val="100000"/>
                        </a:lnSpc>
                        <a:spcBef>
                          <a:spcPts val="0"/>
                        </a:spcBef>
                        <a:spcAft>
                          <a:spcPts val="0"/>
                        </a:spcAft>
                        <a:buClr>
                          <a:srgbClr val="000000"/>
                        </a:buClr>
                        <a:buSzPts val="1400"/>
                        <a:buFont typeface="Arial"/>
                        <a:buNone/>
                      </a:pPr>
                      <a:endParaRPr sz="1400" u="none" strike="noStrike" cap="none" dirty="0">
                        <a:latin typeface="Calibri" panose="020F0502020204030204" pitchFamily="34" charset="0"/>
                        <a:ea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dirty="0">
                          <a:latin typeface="Calibri"/>
                          <a:ea typeface="Calibri"/>
                          <a:cs typeface="Calibri"/>
                          <a:sym typeface="Calibri"/>
                        </a:rPr>
                        <a:t>Nidhi Chandra, Sunil Kumar Khatri, </a:t>
                      </a:r>
                      <a:r>
                        <a:rPr lang="en-US" sz="1400" b="1" u="none" strike="noStrike" cap="none" dirty="0" err="1">
                          <a:latin typeface="Calibri"/>
                          <a:ea typeface="Calibri"/>
                          <a:cs typeface="Calibri"/>
                          <a:sym typeface="Calibri"/>
                        </a:rPr>
                        <a:t>Subhranil</a:t>
                      </a:r>
                      <a:r>
                        <a:rPr lang="en-US" sz="1400" b="1" u="none" strike="noStrike" cap="none" dirty="0">
                          <a:latin typeface="Calibri"/>
                          <a:ea typeface="Calibri"/>
                          <a:cs typeface="Calibri"/>
                          <a:sym typeface="Calibri"/>
                        </a:rPr>
                        <a:t> Som</a:t>
                      </a: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latin typeface="Calibri"/>
                          <a:ea typeface="Calibri"/>
                          <a:cs typeface="Calibri"/>
                          <a:sym typeface="Calibri"/>
                        </a:rPr>
                        <a:t>2018- IEEE</a:t>
                      </a:r>
                      <a:endParaRPr sz="1400" u="none" strike="noStrike" cap="none" dirty="0"/>
                    </a:p>
                  </a:txBody>
                  <a:tcPr marL="91450" marR="91450" marT="45725" marB="45725"/>
                </a:tc>
                <a:tc>
                  <a:txBody>
                    <a:bodyPr/>
                    <a:lstStyle/>
                    <a:p>
                      <a:pPr marL="285750" marR="0" lvl="0" indent="-2857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400" u="none" strike="noStrike" cap="none" dirty="0">
                          <a:latin typeface="Calibri"/>
                          <a:ea typeface="Calibri"/>
                          <a:cs typeface="Calibri"/>
                          <a:sym typeface="Calibri"/>
                        </a:rPr>
                        <a:t>This paper proposed a prediction method of the user </a:t>
                      </a:r>
                      <a:r>
                        <a:rPr lang="en-US" sz="1400" u="none" strike="noStrike" cap="none" dirty="0" err="1">
                          <a:latin typeface="Calibri"/>
                          <a:ea typeface="Calibri"/>
                          <a:cs typeface="Calibri"/>
                          <a:sym typeface="Calibri"/>
                        </a:rPr>
                        <a:t>behaviour</a:t>
                      </a:r>
                      <a:r>
                        <a:rPr lang="en-US" sz="1400" u="none" strike="noStrike" cap="none" dirty="0">
                          <a:latin typeface="Calibri"/>
                          <a:ea typeface="Calibri"/>
                          <a:cs typeface="Calibri"/>
                          <a:sym typeface="Calibri"/>
                        </a:rPr>
                        <a:t> on his posts on social networking sites specifically twitter </a:t>
                      </a:r>
                      <a:r>
                        <a:rPr lang="en-US" sz="1400" u="none" strike="noStrike" cap="none" dirty="0" err="1">
                          <a:latin typeface="Calibri"/>
                          <a:ea typeface="Calibri"/>
                          <a:cs typeface="Calibri"/>
                          <a:sym typeface="Calibri"/>
                        </a:rPr>
                        <a:t>tensorflow</a:t>
                      </a:r>
                      <a:r>
                        <a:rPr lang="en-US" sz="1400" u="none" strike="noStrike" cap="none" dirty="0">
                          <a:latin typeface="Calibri"/>
                          <a:ea typeface="Calibri"/>
                          <a:cs typeface="Calibri"/>
                          <a:sym typeface="Calibri"/>
                        </a:rPr>
                        <a:t> </a:t>
                      </a:r>
                      <a:r>
                        <a:rPr lang="en-US" sz="1400" u="none" strike="noStrike" cap="none" dirty="0" err="1">
                          <a:latin typeface="Calibri"/>
                          <a:ea typeface="Calibri"/>
                          <a:cs typeface="Calibri"/>
                          <a:sym typeface="Calibri"/>
                        </a:rPr>
                        <a:t>apis</a:t>
                      </a:r>
                      <a:r>
                        <a:rPr lang="en-US" sz="1400" u="none" strike="noStrike" cap="none" dirty="0">
                          <a:latin typeface="Calibri"/>
                          <a:ea typeface="Calibri"/>
                          <a:cs typeface="Calibri"/>
                          <a:sym typeface="Calibri"/>
                        </a:rPr>
                        <a:t> have been used to predict analysis.</a:t>
                      </a:r>
                    </a:p>
                    <a:p>
                      <a:pPr marL="285750" marR="0" lvl="0" indent="-2857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400" u="none" strike="noStrike" cap="none" dirty="0">
                          <a:latin typeface="Calibri"/>
                          <a:ea typeface="Calibri"/>
                          <a:cs typeface="Calibri"/>
                          <a:sym typeface="Calibri"/>
                        </a:rPr>
                        <a:t>NLP is applied to break text and CNN for classifying images.</a:t>
                      </a:r>
                      <a:endParaRPr lang="en-US" sz="1400" u="none" strike="noStrike" cap="none" dirty="0"/>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endParaRPr sz="1400" u="none" strike="noStrike" cap="none" dirty="0"/>
                    </a:p>
                  </a:txBody>
                  <a:tcPr marL="91450" marR="91450" marT="45725" marB="45725"/>
                </a:tc>
                <a:tc>
                  <a:txBody>
                    <a:bodyPr/>
                    <a:lstStyle/>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400" u="none" strike="noStrike" cap="none" dirty="0">
                          <a:latin typeface="Calibri"/>
                          <a:ea typeface="Calibri"/>
                          <a:cs typeface="Calibri"/>
                          <a:sym typeface="Calibri"/>
                        </a:rPr>
                        <a:t>This experiment presents classifying cyberbullying and cyber trolling.</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400" u="none" strike="noStrike" cap="none" dirty="0">
                          <a:latin typeface="Calibri"/>
                          <a:ea typeface="Calibri"/>
                          <a:cs typeface="Calibri"/>
                          <a:sym typeface="Calibri"/>
                        </a:rPr>
                        <a:t> </a:t>
                      </a:r>
                      <a:r>
                        <a:rPr lang="en-US" sz="1400" u="none" strike="noStrike" cap="none" dirty="0" err="1">
                          <a:latin typeface="Calibri"/>
                          <a:ea typeface="Calibri"/>
                          <a:cs typeface="Calibri"/>
                          <a:sym typeface="Calibri"/>
                        </a:rPr>
                        <a:t>Tensorflow</a:t>
                      </a:r>
                      <a:r>
                        <a:rPr lang="en-US" sz="1400" u="none" strike="noStrike" cap="none" dirty="0">
                          <a:latin typeface="Calibri"/>
                          <a:ea typeface="Calibri"/>
                          <a:cs typeface="Calibri"/>
                          <a:sym typeface="Calibri"/>
                        </a:rPr>
                        <a:t> contribution library is used to generate the prediction from data set. And converted training and test set into </a:t>
                      </a:r>
                      <a:r>
                        <a:rPr lang="en-US" sz="1400" u="none" strike="noStrike" cap="none" dirty="0" err="1">
                          <a:latin typeface="Calibri"/>
                          <a:ea typeface="Calibri"/>
                          <a:cs typeface="Calibri"/>
                          <a:sym typeface="Calibri"/>
                        </a:rPr>
                        <a:t>Numpy</a:t>
                      </a:r>
                      <a:r>
                        <a:rPr lang="en-US" sz="1400" u="none" strike="noStrike" cap="none" dirty="0">
                          <a:latin typeface="Calibri"/>
                          <a:ea typeface="Calibri"/>
                          <a:cs typeface="Calibri"/>
                          <a:sym typeface="Calibri"/>
                        </a:rPr>
                        <a:t> array</a:t>
                      </a:r>
                      <a:endParaRPr sz="1400" u="none" strike="noStrike" cap="none" dirty="0"/>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3"/>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dirty="0"/>
              <a:t>               Literature Survey</a:t>
            </a:r>
            <a:endParaRPr dirty="0"/>
          </a:p>
        </p:txBody>
      </p:sp>
      <p:sp>
        <p:nvSpPr>
          <p:cNvPr id="188" name="Google Shape;188;p33"/>
          <p:cNvSpPr txBox="1">
            <a:spLocks noGrp="1"/>
          </p:cNvSpPr>
          <p:nvPr>
            <p:ph type="body" idx="1"/>
          </p:nvPr>
        </p:nvSpPr>
        <p:spPr>
          <a:xfrm>
            <a:off x="822959" y="1845734"/>
            <a:ext cx="7543801" cy="402336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3200"/>
              <a:buNone/>
            </a:pPr>
            <a:r>
              <a:rPr lang="en-US"/>
              <a:t>  </a:t>
            </a:r>
            <a:endParaRPr/>
          </a:p>
          <a:p>
            <a:pPr marL="342900" lvl="0" indent="-139700" algn="l" rtl="0">
              <a:lnSpc>
                <a:spcPct val="100000"/>
              </a:lnSpc>
              <a:spcBef>
                <a:spcPts val="640"/>
              </a:spcBef>
              <a:spcAft>
                <a:spcPts val="0"/>
              </a:spcAft>
              <a:buClr>
                <a:schemeClr val="dk1"/>
              </a:buClr>
              <a:buSzPts val="3200"/>
              <a:buNone/>
            </a:pPr>
            <a:endParaRPr/>
          </a:p>
          <a:p>
            <a:pPr marL="342900" lvl="0" indent="-139700" algn="l" rtl="0">
              <a:lnSpc>
                <a:spcPct val="100000"/>
              </a:lnSpc>
              <a:spcBef>
                <a:spcPts val="640"/>
              </a:spcBef>
              <a:spcAft>
                <a:spcPts val="0"/>
              </a:spcAft>
              <a:buClr>
                <a:schemeClr val="dk1"/>
              </a:buClr>
              <a:buSzPts val="3200"/>
              <a:buNone/>
            </a:pPr>
            <a:endParaRPr/>
          </a:p>
        </p:txBody>
      </p:sp>
      <p:sp>
        <p:nvSpPr>
          <p:cNvPr id="191" name="Google Shape;191;p33"/>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FFFF"/>
              </a:buClr>
              <a:buSzPts val="1200"/>
              <a:buFont typeface="Calibri"/>
              <a:buNone/>
            </a:pPr>
            <a:fld id="{00000000-1234-1234-1234-123412341234}" type="slidenum">
              <a:rPr lang="en-US"/>
              <a:t>8</a:t>
            </a:fld>
            <a:endParaRPr/>
          </a:p>
        </p:txBody>
      </p:sp>
      <p:pic>
        <p:nvPicPr>
          <p:cNvPr id="192" name="Google Shape;192;p33"/>
          <p:cNvPicPr preferRelativeResize="0"/>
          <p:nvPr/>
        </p:nvPicPr>
        <p:blipFill rotWithShape="1">
          <a:blip r:embed="rId3">
            <a:alphaModFix/>
          </a:blip>
          <a:srcRect/>
          <a:stretch/>
        </p:blipFill>
        <p:spPr>
          <a:xfrm>
            <a:off x="228600" y="553353"/>
            <a:ext cx="2237740" cy="755015"/>
          </a:xfrm>
          <a:prstGeom prst="rect">
            <a:avLst/>
          </a:prstGeom>
          <a:noFill/>
          <a:ln>
            <a:noFill/>
          </a:ln>
        </p:spPr>
      </p:pic>
      <p:graphicFrame>
        <p:nvGraphicFramePr>
          <p:cNvPr id="193" name="Google Shape;193;p33"/>
          <p:cNvGraphicFramePr/>
          <p:nvPr>
            <p:extLst>
              <p:ext uri="{D42A27DB-BD31-4B8C-83A1-F6EECF244321}">
                <p14:modId xmlns:p14="http://schemas.microsoft.com/office/powerpoint/2010/main" val="1009994971"/>
              </p:ext>
            </p:extLst>
          </p:nvPr>
        </p:nvGraphicFramePr>
        <p:xfrm>
          <a:off x="457200" y="1396999"/>
          <a:ext cx="8229625" cy="4724420"/>
        </p:xfrm>
        <a:graphic>
          <a:graphicData uri="http://schemas.openxmlformats.org/drawingml/2006/table">
            <a:tbl>
              <a:tblPr firstRow="1" bandRow="1">
                <a:noFill/>
                <a:tableStyleId>{C2965206-ED9C-42B0-9D4B-B147C0CF67D4}</a:tableStyleId>
              </a:tblPr>
              <a:tblGrid>
                <a:gridCol w="637674">
                  <a:extLst>
                    <a:ext uri="{9D8B030D-6E8A-4147-A177-3AD203B41FA5}">
                      <a16:colId xmlns:a16="http://schemas.microsoft.com/office/drawing/2014/main" val="20000"/>
                    </a:ext>
                  </a:extLst>
                </a:gridCol>
                <a:gridCol w="1359568">
                  <a:extLst>
                    <a:ext uri="{9D8B030D-6E8A-4147-A177-3AD203B41FA5}">
                      <a16:colId xmlns:a16="http://schemas.microsoft.com/office/drawing/2014/main" val="20001"/>
                    </a:ext>
                  </a:extLst>
                </a:gridCol>
                <a:gridCol w="1479884">
                  <a:extLst>
                    <a:ext uri="{9D8B030D-6E8A-4147-A177-3AD203B41FA5}">
                      <a16:colId xmlns:a16="http://schemas.microsoft.com/office/drawing/2014/main" val="20002"/>
                    </a:ext>
                  </a:extLst>
                </a:gridCol>
                <a:gridCol w="1443790">
                  <a:extLst>
                    <a:ext uri="{9D8B030D-6E8A-4147-A177-3AD203B41FA5}">
                      <a16:colId xmlns:a16="http://schemas.microsoft.com/office/drawing/2014/main" val="20003"/>
                    </a:ext>
                  </a:extLst>
                </a:gridCol>
                <a:gridCol w="1937109">
                  <a:extLst>
                    <a:ext uri="{9D8B030D-6E8A-4147-A177-3AD203B41FA5}">
                      <a16:colId xmlns:a16="http://schemas.microsoft.com/office/drawing/2014/main" val="20004"/>
                    </a:ext>
                  </a:extLst>
                </a:gridCol>
                <a:gridCol w="1371600">
                  <a:extLst>
                    <a:ext uri="{9D8B030D-6E8A-4147-A177-3AD203B41FA5}">
                      <a16:colId xmlns:a16="http://schemas.microsoft.com/office/drawing/2014/main" val="20005"/>
                    </a:ext>
                  </a:extLst>
                </a:gridCol>
              </a:tblGrid>
              <a:tr h="6703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err="1"/>
                        <a:t>S.No</a:t>
                      </a: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Title</a:t>
                      </a: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Authors</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Year of Publication</a:t>
                      </a:r>
                      <a:endParaRPr sz="1800" u="none" strike="noStrike" cap="none"/>
                    </a:p>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Methodology</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Conclusion</a:t>
                      </a:r>
                      <a:endParaRPr sz="1800" u="none" strike="noStrike" cap="none"/>
                    </a:p>
                  </a:txBody>
                  <a:tcPr marL="91450" marR="91450" marT="45725" marB="45725"/>
                </a:tc>
                <a:extLst>
                  <a:ext uri="{0D108BD9-81ED-4DB2-BD59-A6C34878D82A}">
                    <a16:rowId xmlns:a16="http://schemas.microsoft.com/office/drawing/2014/main" val="10000"/>
                  </a:ext>
                </a:extLst>
              </a:tr>
              <a:tr h="343350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latin typeface="Calibri"/>
                          <a:ea typeface="Calibri"/>
                          <a:cs typeface="Calibri"/>
                          <a:sym typeface="Calibri"/>
                        </a:rPr>
                        <a:t>5)</a:t>
                      </a:r>
                      <a:endParaRPr sz="1400" u="none" strike="noStrike" cap="none" dirty="0"/>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Using Machine Learning to Detect Cyberbullying</a:t>
                      </a:r>
                    </a:p>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K. Reynolds, A. </a:t>
                      </a:r>
                      <a:r>
                        <a:rPr lang="en-US" sz="1400" b="0" i="0" u="none" strike="noStrike" cap="none" dirty="0" err="1">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Kontostathis</a:t>
                      </a:r>
                      <a:r>
                        <a:rPr lang="en-US" sz="14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 and L. Edwards</a:t>
                      </a:r>
                      <a:endParaRPr sz="1400" u="none" strike="noStrike" cap="none" dirty="0">
                        <a:latin typeface="Calibri" panose="020F0502020204030204" pitchFamily="34" charset="0"/>
                        <a:ea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2012- IEEE</a:t>
                      </a:r>
                      <a:endParaRPr sz="1400" u="none" strike="noStrike" cap="none" dirty="0"/>
                    </a:p>
                  </a:txBody>
                  <a:tcPr marL="91450" marR="91450" marT="45725" marB="45725"/>
                </a:tc>
                <a:tc>
                  <a:txBody>
                    <a:bodyPr/>
                    <a:lstStyle/>
                    <a:p>
                      <a:pPr marL="285750" marR="0" lvl="0" indent="-2857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IN" sz="1400" dirty="0">
                          <a:effectLst/>
                        </a:rPr>
                        <a:t>Used ML algorithm to detect cyberbullying. </a:t>
                      </a:r>
                    </a:p>
                    <a:p>
                      <a:pPr marL="285750" marR="0" lvl="0" indent="-2857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IN" sz="1400" dirty="0">
                          <a:effectLst/>
                        </a:rPr>
                        <a:t>For training the data downloaded from website. The data was </a:t>
                      </a:r>
                      <a:r>
                        <a:rPr lang="en-IN" sz="1400" dirty="0" err="1">
                          <a:effectLst/>
                        </a:rPr>
                        <a:t>labeled</a:t>
                      </a:r>
                      <a:r>
                        <a:rPr lang="en-IN" sz="1400" dirty="0">
                          <a:effectLst/>
                        </a:rPr>
                        <a:t> using a web service. </a:t>
                      </a:r>
                    </a:p>
                    <a:p>
                      <a:pPr marL="285750" marR="0" lvl="0" indent="-2857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IN" sz="1400" dirty="0">
                          <a:effectLst/>
                        </a:rPr>
                        <a:t>The labelled data, in conjunction with ML techniques provided by the Weka tool kit, to train a computer to recognize bullying content</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285750" marR="0" lvl="0" indent="-2857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IN" sz="1400" dirty="0">
                          <a:effectLst/>
                          <a:latin typeface="Calibri" panose="020F0502020204030204" pitchFamily="34" charset="0"/>
                          <a:ea typeface="Calibri" panose="020F0502020204030204" pitchFamily="34" charset="0"/>
                          <a:cs typeface="Calibri" panose="020F0502020204030204" pitchFamily="34" charset="0"/>
                        </a:rPr>
                        <a:t>Used a language-based method of detecting cyberbullying. By recording the percentage of curse and insult words within a post.</a:t>
                      </a:r>
                    </a:p>
                    <a:p>
                      <a:pPr marL="285750" marR="0" lvl="0" indent="-2857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IN" sz="1400" dirty="0">
                          <a:effectLst/>
                          <a:latin typeface="Calibri" panose="020F0502020204030204" pitchFamily="34" charset="0"/>
                          <a:ea typeface="Calibri" panose="020F0502020204030204" pitchFamily="34" charset="0"/>
                          <a:cs typeface="Calibri" panose="020F0502020204030204" pitchFamily="34" charset="0"/>
                        </a:rPr>
                        <a:t>Attained an accuracy of 78.5%</a:t>
                      </a:r>
                    </a:p>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2" name="Google Shape;282;g1b63525c89d_0_60"/>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dirty="0"/>
              <a:t>               </a:t>
            </a:r>
            <a:r>
              <a:rPr lang="en-US" sz="3200" dirty="0"/>
              <a:t>System Architecture</a:t>
            </a:r>
            <a:endParaRPr dirty="0"/>
          </a:p>
        </p:txBody>
      </p:sp>
      <p:sp>
        <p:nvSpPr>
          <p:cNvPr id="281" name="Google Shape;281;g1b63525c89d_0_60"/>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pic>
        <p:nvPicPr>
          <p:cNvPr id="283" name="Google Shape;283;g1b63525c89d_0_60"/>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4" name="TextBox 3">
            <a:extLst>
              <a:ext uri="{FF2B5EF4-FFF2-40B4-BE49-F238E27FC236}">
                <a16:creationId xmlns:a16="http://schemas.microsoft.com/office/drawing/2014/main" id="{14CE1763-CE38-CCC6-13AA-3CA478A39759}"/>
              </a:ext>
            </a:extLst>
          </p:cNvPr>
          <p:cNvSpPr txBox="1"/>
          <p:nvPr/>
        </p:nvSpPr>
        <p:spPr>
          <a:xfrm>
            <a:off x="2991678" y="5869034"/>
            <a:ext cx="3210339" cy="307777"/>
          </a:xfrm>
          <a:prstGeom prst="rect">
            <a:avLst/>
          </a:prstGeom>
          <a:noFill/>
        </p:spPr>
        <p:txBody>
          <a:bodyPr wrap="square" rtlCol="0">
            <a:spAutoFit/>
          </a:bodyPr>
          <a:lstStyle/>
          <a:p>
            <a:r>
              <a:rPr lang="en-IN" dirty="0"/>
              <a:t>       System Architecture Diagram</a:t>
            </a:r>
          </a:p>
        </p:txBody>
      </p:sp>
      <p:pic>
        <p:nvPicPr>
          <p:cNvPr id="7" name="Picture 6">
            <a:extLst>
              <a:ext uri="{FF2B5EF4-FFF2-40B4-BE49-F238E27FC236}">
                <a16:creationId xmlns:a16="http://schemas.microsoft.com/office/drawing/2014/main" id="{899C203B-DBFB-0D78-7904-70219321A513}"/>
              </a:ext>
            </a:extLst>
          </p:cNvPr>
          <p:cNvPicPr>
            <a:picLocks noChangeAspect="1"/>
          </p:cNvPicPr>
          <p:nvPr/>
        </p:nvPicPr>
        <p:blipFill>
          <a:blip r:embed="rId4"/>
          <a:stretch>
            <a:fillRect/>
          </a:stretch>
        </p:blipFill>
        <p:spPr>
          <a:xfrm>
            <a:off x="954157" y="2004153"/>
            <a:ext cx="7643191" cy="3876967"/>
          </a:xfrm>
          <a:prstGeom prst="rect">
            <a:avLst/>
          </a:prstGeom>
        </p:spPr>
      </p:pic>
    </p:spTree>
    <p:extLst>
      <p:ext uri="{BB962C8B-B14F-4D97-AF65-F5344CB8AC3E}">
        <p14:creationId xmlns:p14="http://schemas.microsoft.com/office/powerpoint/2010/main" val="1531645433"/>
      </p:ext>
    </p:extLst>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6904</TotalTime>
  <Words>2258</Words>
  <Application>Microsoft Office PowerPoint</Application>
  <PresentationFormat>On-screen Show (4:3)</PresentationFormat>
  <Paragraphs>303</Paragraphs>
  <Slides>30</Slides>
  <Notes>30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Times New Roman</vt:lpstr>
      <vt:lpstr>Arial</vt:lpstr>
      <vt:lpstr>Calibri</vt:lpstr>
      <vt:lpstr>Retrospect</vt:lpstr>
      <vt:lpstr>A Hybrid Approach for Detecting Cyberbullying on Social Media Platform(Twitter) using Machine Learning Algorithms</vt:lpstr>
      <vt:lpstr>PowerPoint Presentation</vt:lpstr>
      <vt:lpstr>           ABSTRACT</vt:lpstr>
      <vt:lpstr>               Literature Survey</vt:lpstr>
      <vt:lpstr>               Literature Survey</vt:lpstr>
      <vt:lpstr>               Literature Survey</vt:lpstr>
      <vt:lpstr>               Literature Survey</vt:lpstr>
      <vt:lpstr>               Literature Survey</vt:lpstr>
      <vt:lpstr>               System Architecture</vt:lpstr>
      <vt:lpstr>               System Architecture</vt:lpstr>
      <vt:lpstr>                   Existing and Proposed Methodology</vt:lpstr>
      <vt:lpstr>                   Problem Identification                    and Description</vt:lpstr>
      <vt:lpstr>                   Requirements                     (Functional &amp; Non Functional) </vt:lpstr>
      <vt:lpstr>                   Requirements(Functional &amp; Non Functional) </vt:lpstr>
      <vt:lpstr>          Performance Evaluation </vt:lpstr>
      <vt:lpstr>          Performance Evaluation </vt:lpstr>
      <vt:lpstr>          Performance Evaluation </vt:lpstr>
      <vt:lpstr>               Results and Analysis</vt:lpstr>
      <vt:lpstr>               Results and Analysis</vt:lpstr>
      <vt:lpstr>               Results and Analysis</vt:lpstr>
      <vt:lpstr>               Results and Analysis</vt:lpstr>
      <vt:lpstr>               Results and Analysis</vt:lpstr>
      <vt:lpstr>               Results and Analysis</vt:lpstr>
      <vt:lpstr>        Results and Analysis</vt:lpstr>
      <vt:lpstr>             Conference paper publication Details        </vt:lpstr>
      <vt:lpstr>             Conference paper publication Details        </vt:lpstr>
      <vt:lpstr>References    </vt:lpstr>
      <vt:lpstr>References    </vt:lpstr>
      <vt:lpstr>References    </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Hybrid Approach for Detecting Cyberbullying on Social Media Platform using Machine Learning Algorithms</dc:title>
  <dc:creator>Kevin</dc:creator>
  <cp:lastModifiedBy>koti gutta</cp:lastModifiedBy>
  <cp:revision>20</cp:revision>
  <dcterms:created xsi:type="dcterms:W3CDTF">2020-05-13T07:00:09Z</dcterms:created>
  <dcterms:modified xsi:type="dcterms:W3CDTF">2023-05-18T09:04:37Z</dcterms:modified>
</cp:coreProperties>
</file>