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Lst>
  <p:notesMasterIdLst>
    <p:notesMasterId r:id="rId20"/>
  </p:notesMasterIdLst>
  <p:sldIdLst>
    <p:sldId id="256" r:id="rId2"/>
    <p:sldId id="257" r:id="rId3"/>
    <p:sldId id="259" r:id="rId4"/>
    <p:sldId id="285" r:id="rId5"/>
    <p:sldId id="286" r:id="rId6"/>
    <p:sldId id="271" r:id="rId7"/>
    <p:sldId id="277" r:id="rId8"/>
    <p:sldId id="272" r:id="rId9"/>
    <p:sldId id="282" r:id="rId10"/>
    <p:sldId id="283" r:id="rId11"/>
    <p:sldId id="284" r:id="rId12"/>
    <p:sldId id="287" r:id="rId13"/>
    <p:sldId id="273" r:id="rId14"/>
    <p:sldId id="274" r:id="rId15"/>
    <p:sldId id="269" r:id="rId16"/>
    <p:sldId id="276" r:id="rId17"/>
    <p:sldId id="279" r:id="rId18"/>
    <p:sldId id="270"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F29"/>
    <a:srgbClr val="003635"/>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08" d="100"/>
          <a:sy n="108" d="100"/>
        </p:scale>
        <p:origin x="754"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3088184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16B27-9F97-4ED1-9E42-FAACBEF206C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2CD741C5-23C9-42DB-A86B-2564464364C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84F3E8-B4A9-4696-8341-B461E33B511E}"/>
              </a:ext>
            </a:extLst>
          </p:cNvPr>
          <p:cNvSpPr>
            <a:spLocks noGrp="1"/>
          </p:cNvSpPr>
          <p:nvPr>
            <p:ph type="dt" sz="half" idx="10"/>
          </p:nvPr>
        </p:nvSpPr>
        <p:spPr/>
        <p:txBody>
          <a:bodyPr/>
          <a:lstStyle/>
          <a:p>
            <a:fld id="{53074F12-AA26-4AC8-9962-C36BB8F32554}" type="datetimeFigureOut">
              <a:rPr lang="en-US" smtClean="0"/>
              <a:pPr/>
              <a:t>2/22/2021</a:t>
            </a:fld>
            <a:endParaRPr lang="en-US"/>
          </a:p>
        </p:txBody>
      </p:sp>
      <p:sp>
        <p:nvSpPr>
          <p:cNvPr id="5" name="Footer Placeholder 4">
            <a:extLst>
              <a:ext uri="{FF2B5EF4-FFF2-40B4-BE49-F238E27FC236}">
                <a16:creationId xmlns:a16="http://schemas.microsoft.com/office/drawing/2014/main" id="{F6B15D45-33AA-4CFD-A79B-C7162166A2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E24448-BE1E-463F-BE8D-443D02BF1F39}"/>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43295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5283-9C06-435E-B897-67AE8C54AD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8F6FE6-D752-42EC-90E8-194F52791A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3F8BCD-E997-42FD-A14C-D248666AB7EC}"/>
              </a:ext>
            </a:extLst>
          </p:cNvPr>
          <p:cNvSpPr>
            <a:spLocks noGrp="1"/>
          </p:cNvSpPr>
          <p:nvPr>
            <p:ph type="dt" sz="half" idx="10"/>
          </p:nvPr>
        </p:nvSpPr>
        <p:spPr/>
        <p:txBody>
          <a:bodyPr/>
          <a:lstStyle/>
          <a:p>
            <a:fld id="{53074F12-AA26-4AC8-9962-C36BB8F32554}" type="datetimeFigureOut">
              <a:rPr lang="en-US" smtClean="0"/>
              <a:pPr/>
              <a:t>2/22/2021</a:t>
            </a:fld>
            <a:endParaRPr lang="en-US"/>
          </a:p>
        </p:txBody>
      </p:sp>
      <p:sp>
        <p:nvSpPr>
          <p:cNvPr id="5" name="Footer Placeholder 4">
            <a:extLst>
              <a:ext uri="{FF2B5EF4-FFF2-40B4-BE49-F238E27FC236}">
                <a16:creationId xmlns:a16="http://schemas.microsoft.com/office/drawing/2014/main" id="{DD018830-F36A-4AF4-B4F3-C2AEBF318D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1628E2-BD29-4D7F-A03F-08CA664AEA8C}"/>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63096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8CDB97-0B17-4C01-B311-7E6102C0B19D}"/>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F43E8C-7FE0-43BA-8D3C-42A95654A1C9}"/>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3FA19B-2588-48E0-9542-EB57716A7962}"/>
              </a:ext>
            </a:extLst>
          </p:cNvPr>
          <p:cNvSpPr>
            <a:spLocks noGrp="1"/>
          </p:cNvSpPr>
          <p:nvPr>
            <p:ph type="dt" sz="half" idx="10"/>
          </p:nvPr>
        </p:nvSpPr>
        <p:spPr/>
        <p:txBody>
          <a:bodyPr/>
          <a:lstStyle/>
          <a:p>
            <a:fld id="{53074F12-AA26-4AC8-9962-C36BB8F32554}" type="datetimeFigureOut">
              <a:rPr lang="en-US" smtClean="0"/>
              <a:pPr/>
              <a:t>2/22/2021</a:t>
            </a:fld>
            <a:endParaRPr lang="en-US"/>
          </a:p>
        </p:txBody>
      </p:sp>
      <p:sp>
        <p:nvSpPr>
          <p:cNvPr id="5" name="Footer Placeholder 4">
            <a:extLst>
              <a:ext uri="{FF2B5EF4-FFF2-40B4-BE49-F238E27FC236}">
                <a16:creationId xmlns:a16="http://schemas.microsoft.com/office/drawing/2014/main" id="{F1B2A92F-33B9-4C64-AD32-1E4AD752B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EF9C7-9022-4471-9DA4-740C9FB5EC5A}"/>
              </a:ext>
            </a:extLst>
          </p:cNvPr>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5BE03F1F-C4FF-4CCB-A3A5-BF00386C4F6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451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ED812-285D-454E-817C-2D23293347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C9CC58-606A-497B-979A-823DC5FA9C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6D5E7C-4FCB-4007-A98A-F6680BAE6678}"/>
              </a:ext>
            </a:extLst>
          </p:cNvPr>
          <p:cNvSpPr>
            <a:spLocks noGrp="1"/>
          </p:cNvSpPr>
          <p:nvPr>
            <p:ph type="dt" sz="half" idx="10"/>
          </p:nvPr>
        </p:nvSpPr>
        <p:spPr/>
        <p:txBody>
          <a:bodyPr/>
          <a:lstStyle/>
          <a:p>
            <a:fld id="{53074F12-AA26-4AC8-9962-C36BB8F32554}" type="datetimeFigureOut">
              <a:rPr lang="en-US" smtClean="0"/>
              <a:pPr/>
              <a:t>2/22/2021</a:t>
            </a:fld>
            <a:endParaRPr lang="en-US"/>
          </a:p>
        </p:txBody>
      </p:sp>
      <p:sp>
        <p:nvSpPr>
          <p:cNvPr id="5" name="Footer Placeholder 4">
            <a:extLst>
              <a:ext uri="{FF2B5EF4-FFF2-40B4-BE49-F238E27FC236}">
                <a16:creationId xmlns:a16="http://schemas.microsoft.com/office/drawing/2014/main" id="{53C4AA15-484F-45C0-B92E-4C7BA194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427CC-65EC-44D6-BD8F-84F2FC209166}"/>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438920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04E2D-7DF9-408C-B48A-0E6773D1D0AE}"/>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D681C1-47D6-46FF-A40D-08D0B6B99295}"/>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664121-EE09-4DD3-9716-6B1AA0506757}"/>
              </a:ext>
            </a:extLst>
          </p:cNvPr>
          <p:cNvSpPr>
            <a:spLocks noGrp="1"/>
          </p:cNvSpPr>
          <p:nvPr>
            <p:ph type="dt" sz="half" idx="10"/>
          </p:nvPr>
        </p:nvSpPr>
        <p:spPr/>
        <p:txBody>
          <a:bodyPr/>
          <a:lstStyle/>
          <a:p>
            <a:fld id="{53074F12-AA26-4AC8-9962-C36BB8F32554}" type="datetimeFigureOut">
              <a:rPr lang="en-US" smtClean="0"/>
              <a:pPr/>
              <a:t>2/22/2021</a:t>
            </a:fld>
            <a:endParaRPr lang="en-US"/>
          </a:p>
        </p:txBody>
      </p:sp>
      <p:sp>
        <p:nvSpPr>
          <p:cNvPr id="5" name="Footer Placeholder 4">
            <a:extLst>
              <a:ext uri="{FF2B5EF4-FFF2-40B4-BE49-F238E27FC236}">
                <a16:creationId xmlns:a16="http://schemas.microsoft.com/office/drawing/2014/main" id="{8C3C6663-FD71-4794-A464-C8B87B0F86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CBA08-2006-4519-AFC5-19EB04014D8A}"/>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353403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9AFE1-2B49-40C9-9315-122AAE804F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E72D8F-6778-4324-B159-43CF8319582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0F5A02-159D-4436-9F4F-AE7E4C93D04A}"/>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12D773-2037-4511-9AC2-E86EA8418F2C}"/>
              </a:ext>
            </a:extLst>
          </p:cNvPr>
          <p:cNvSpPr>
            <a:spLocks noGrp="1"/>
          </p:cNvSpPr>
          <p:nvPr>
            <p:ph type="dt" sz="half" idx="10"/>
          </p:nvPr>
        </p:nvSpPr>
        <p:spPr/>
        <p:txBody>
          <a:bodyPr/>
          <a:lstStyle/>
          <a:p>
            <a:fld id="{53074F12-AA26-4AC8-9962-C36BB8F32554}" type="datetimeFigureOut">
              <a:rPr lang="en-US" smtClean="0"/>
              <a:pPr/>
              <a:t>2/22/2021</a:t>
            </a:fld>
            <a:endParaRPr lang="en-US"/>
          </a:p>
        </p:txBody>
      </p:sp>
      <p:sp>
        <p:nvSpPr>
          <p:cNvPr id="6" name="Footer Placeholder 5">
            <a:extLst>
              <a:ext uri="{FF2B5EF4-FFF2-40B4-BE49-F238E27FC236}">
                <a16:creationId xmlns:a16="http://schemas.microsoft.com/office/drawing/2014/main" id="{FAEC8B98-0466-4737-BFD9-4B0239AE65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327F1-3F32-4593-A8E5-ECE0DFFC86B0}"/>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996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67E3-0D98-48B6-8A4C-8D79ED11C2AB}"/>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868B96-7494-429A-A49C-6CCA61F7689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5FE0ED3-F807-4583-96B1-0200385BEBA2}"/>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E71CB5-BF0C-475F-B455-6860A4E28F0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0618177-E2E4-4263-AADD-692EE594B07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EB81C0-03EF-4AAB-BA6B-1226096E4F41}"/>
              </a:ext>
            </a:extLst>
          </p:cNvPr>
          <p:cNvSpPr>
            <a:spLocks noGrp="1"/>
          </p:cNvSpPr>
          <p:nvPr>
            <p:ph type="dt" sz="half" idx="10"/>
          </p:nvPr>
        </p:nvSpPr>
        <p:spPr/>
        <p:txBody>
          <a:bodyPr/>
          <a:lstStyle/>
          <a:p>
            <a:fld id="{53074F12-AA26-4AC8-9962-C36BB8F32554}" type="datetimeFigureOut">
              <a:rPr lang="en-US" smtClean="0"/>
              <a:pPr/>
              <a:t>2/22/2021</a:t>
            </a:fld>
            <a:endParaRPr lang="en-US"/>
          </a:p>
        </p:txBody>
      </p:sp>
      <p:sp>
        <p:nvSpPr>
          <p:cNvPr id="8" name="Footer Placeholder 7">
            <a:extLst>
              <a:ext uri="{FF2B5EF4-FFF2-40B4-BE49-F238E27FC236}">
                <a16:creationId xmlns:a16="http://schemas.microsoft.com/office/drawing/2014/main" id="{872197DD-68B6-4414-9184-A7B5FF983F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ACD745-584B-4A01-B5E4-ABF088B00F80}"/>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91025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6BB7-980B-4451-8B8A-E33BC176DB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D5029F-FA21-4B67-9756-B30981318F28}"/>
              </a:ext>
            </a:extLst>
          </p:cNvPr>
          <p:cNvSpPr>
            <a:spLocks noGrp="1"/>
          </p:cNvSpPr>
          <p:nvPr>
            <p:ph type="dt" sz="half" idx="10"/>
          </p:nvPr>
        </p:nvSpPr>
        <p:spPr/>
        <p:txBody>
          <a:bodyPr/>
          <a:lstStyle/>
          <a:p>
            <a:fld id="{53074F12-AA26-4AC8-9962-C36BB8F32554}" type="datetimeFigureOut">
              <a:rPr lang="en-US" smtClean="0"/>
              <a:pPr/>
              <a:t>2/22/2021</a:t>
            </a:fld>
            <a:endParaRPr lang="en-US"/>
          </a:p>
        </p:txBody>
      </p:sp>
      <p:sp>
        <p:nvSpPr>
          <p:cNvPr id="4" name="Footer Placeholder 3">
            <a:extLst>
              <a:ext uri="{FF2B5EF4-FFF2-40B4-BE49-F238E27FC236}">
                <a16:creationId xmlns:a16="http://schemas.microsoft.com/office/drawing/2014/main" id="{4B59F503-D1E9-48E8-B223-13BB6F82D7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2371EE-951C-437C-A8C3-958F0C9766CA}"/>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865042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276DC3-4CF4-4152-97EC-F054166BF0B0}"/>
              </a:ext>
            </a:extLst>
          </p:cNvPr>
          <p:cNvSpPr>
            <a:spLocks noGrp="1"/>
          </p:cNvSpPr>
          <p:nvPr>
            <p:ph type="dt" sz="half" idx="10"/>
          </p:nvPr>
        </p:nvSpPr>
        <p:spPr/>
        <p:txBody>
          <a:bodyPr/>
          <a:lstStyle/>
          <a:p>
            <a:fld id="{53074F12-AA26-4AC8-9962-C36BB8F32554}" type="datetimeFigureOut">
              <a:rPr lang="en-US" smtClean="0"/>
              <a:pPr/>
              <a:t>2/22/2021</a:t>
            </a:fld>
            <a:endParaRPr lang="en-US"/>
          </a:p>
        </p:txBody>
      </p:sp>
      <p:sp>
        <p:nvSpPr>
          <p:cNvPr id="3" name="Footer Placeholder 2">
            <a:extLst>
              <a:ext uri="{FF2B5EF4-FFF2-40B4-BE49-F238E27FC236}">
                <a16:creationId xmlns:a16="http://schemas.microsoft.com/office/drawing/2014/main" id="{7572A636-69A1-4875-9354-C73D73BFEF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5F6CAE-009E-4537-87D0-055B78CF8B37}"/>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85105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F0D-A27D-4B8F-A69A-3959B445667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BAE5F9-5E88-4B25-82A7-67F9191EFB9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A559D6-47D4-4981-812D-E7D561296B5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43D13BE-381E-49EE-8B94-6700B0619DB8}"/>
              </a:ext>
            </a:extLst>
          </p:cNvPr>
          <p:cNvSpPr>
            <a:spLocks noGrp="1"/>
          </p:cNvSpPr>
          <p:nvPr>
            <p:ph type="dt" sz="half" idx="10"/>
          </p:nvPr>
        </p:nvSpPr>
        <p:spPr/>
        <p:txBody>
          <a:bodyPr/>
          <a:lstStyle/>
          <a:p>
            <a:fld id="{53074F12-AA26-4AC8-9962-C36BB8F32554}" type="datetimeFigureOut">
              <a:rPr lang="en-US" smtClean="0"/>
              <a:pPr/>
              <a:t>2/22/2021</a:t>
            </a:fld>
            <a:endParaRPr lang="en-US"/>
          </a:p>
        </p:txBody>
      </p:sp>
      <p:sp>
        <p:nvSpPr>
          <p:cNvPr id="6" name="Footer Placeholder 5">
            <a:extLst>
              <a:ext uri="{FF2B5EF4-FFF2-40B4-BE49-F238E27FC236}">
                <a16:creationId xmlns:a16="http://schemas.microsoft.com/office/drawing/2014/main" id="{6ADE21C2-7580-4677-81B0-99ED5D4418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C2DC4F-D438-41D6-9C98-42A56AD64634}"/>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690746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ED60-50A7-44D5-8F95-73E69D393F3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54A843-7995-4E8C-BC7C-079C5C48BB0E}"/>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C1C0A77A-744E-4A63-AF01-837E4C27A62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B90E8A4-141C-491F-A371-81D0ABCCA077}"/>
              </a:ext>
            </a:extLst>
          </p:cNvPr>
          <p:cNvSpPr>
            <a:spLocks noGrp="1"/>
          </p:cNvSpPr>
          <p:nvPr>
            <p:ph type="dt" sz="half" idx="10"/>
          </p:nvPr>
        </p:nvSpPr>
        <p:spPr/>
        <p:txBody>
          <a:bodyPr/>
          <a:lstStyle/>
          <a:p>
            <a:fld id="{53074F12-AA26-4AC8-9962-C36BB8F32554}" type="datetimeFigureOut">
              <a:rPr lang="en-US" smtClean="0"/>
              <a:pPr/>
              <a:t>2/22/2021</a:t>
            </a:fld>
            <a:endParaRPr lang="en-US"/>
          </a:p>
        </p:txBody>
      </p:sp>
      <p:sp>
        <p:nvSpPr>
          <p:cNvPr id="6" name="Footer Placeholder 5">
            <a:extLst>
              <a:ext uri="{FF2B5EF4-FFF2-40B4-BE49-F238E27FC236}">
                <a16:creationId xmlns:a16="http://schemas.microsoft.com/office/drawing/2014/main" id="{40A42787-C394-429E-B648-0AC38430B9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DFD94C-A7B5-434D-9B6A-5443BD440DD7}"/>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306093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907594-5A7E-400B-998F-E09AF161CAA3}"/>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926441-69FD-421E-8EFB-54B971FA341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BE68D7-6575-486C-BE32-AB70F040D0C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pPr/>
              <a:t>2/22/2021</a:t>
            </a:fld>
            <a:endParaRPr lang="en-US"/>
          </a:p>
        </p:txBody>
      </p:sp>
      <p:sp>
        <p:nvSpPr>
          <p:cNvPr id="5" name="Footer Placeholder 4">
            <a:extLst>
              <a:ext uri="{FF2B5EF4-FFF2-40B4-BE49-F238E27FC236}">
                <a16:creationId xmlns:a16="http://schemas.microsoft.com/office/drawing/2014/main" id="{3CF178A0-A7D0-4D2E-A337-5BE814D2B2D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BB0BD6-BC49-454E-9C0A-F06EED7ADEC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70E34A54-A7AD-45CC-9825-6C07C0B9B967}"/>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67569236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4846320" y="3154680"/>
            <a:ext cx="3971612" cy="1109841"/>
          </a:xfrm>
        </p:spPr>
        <p:txBody>
          <a:bodyPr>
            <a:noAutofit/>
          </a:bodyPr>
          <a:lstStyle/>
          <a:p>
            <a:pPr>
              <a:lnSpc>
                <a:spcPct val="100000"/>
              </a:lnSpc>
            </a:pPr>
            <a:r>
              <a:rPr lang="en-US" sz="1400" b="1" u="sng" dirty="0">
                <a:latin typeface="Times New Roman" panose="02020603050405020304" pitchFamily="18" charset="0"/>
                <a:cs typeface="Times New Roman" panose="02020603050405020304" pitchFamily="18" charset="0"/>
              </a:rPr>
              <a:t>PRESENTED BY :</a:t>
            </a:r>
            <a:br>
              <a:rPr lang="en-US" sz="1400" b="1" u="sng" dirty="0">
                <a:latin typeface="Times New Roman" panose="02020603050405020304" pitchFamily="18" charset="0"/>
                <a:cs typeface="Times New Roman" panose="02020603050405020304" pitchFamily="18" charset="0"/>
              </a:rPr>
            </a:br>
            <a:r>
              <a:rPr lang="en-US" sz="1200" dirty="0" err="1">
                <a:latin typeface="Times New Roman" panose="02020603050405020304" pitchFamily="18" charset="0"/>
                <a:cs typeface="Times New Roman" panose="02020603050405020304" pitchFamily="18" charset="0"/>
              </a:rPr>
              <a:t>Kotha</a:t>
            </a:r>
            <a:r>
              <a:rPr lang="en-US" sz="1200" dirty="0">
                <a:latin typeface="Times New Roman" panose="02020603050405020304" pitchFamily="18" charset="0"/>
                <a:cs typeface="Times New Roman" panose="02020603050405020304" pitchFamily="18" charset="0"/>
              </a:rPr>
              <a:t> Nithya (17UK1A0544)</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Poshala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Amulya</a:t>
            </a:r>
            <a:r>
              <a:rPr lang="en-US" sz="1200" dirty="0">
                <a:latin typeface="Times New Roman" panose="02020603050405020304" pitchFamily="18" charset="0"/>
                <a:cs typeface="Times New Roman" panose="02020603050405020304" pitchFamily="18" charset="0"/>
              </a:rPr>
              <a:t> (17UK1A0502)</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Sharath Kumar </a:t>
            </a:r>
            <a:r>
              <a:rPr lang="en-US" sz="1200" dirty="0" err="1">
                <a:latin typeface="Times New Roman" panose="02020603050405020304" pitchFamily="18" charset="0"/>
                <a:cs typeface="Times New Roman" panose="02020603050405020304" pitchFamily="18" charset="0"/>
              </a:rPr>
              <a:t>Gongalla</a:t>
            </a:r>
            <a:r>
              <a:rPr lang="en-US" sz="1200" dirty="0">
                <a:latin typeface="Times New Roman" panose="02020603050405020304" pitchFamily="18" charset="0"/>
                <a:cs typeface="Times New Roman" panose="02020603050405020304" pitchFamily="18" charset="0"/>
              </a:rPr>
              <a:t> (17UK1A0557)</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Podila</a:t>
            </a:r>
            <a:r>
              <a:rPr lang="en-US" sz="1200" dirty="0">
                <a:latin typeface="Times New Roman" panose="02020603050405020304" pitchFamily="18" charset="0"/>
                <a:cs typeface="Times New Roman" panose="02020603050405020304" pitchFamily="18" charset="0"/>
              </a:rPr>
              <a:t> Madhu (17UK1A0542)</a:t>
            </a:r>
          </a:p>
        </p:txBody>
      </p:sp>
      <p:sp>
        <p:nvSpPr>
          <p:cNvPr id="4" name="TextBox 3">
            <a:extLst>
              <a:ext uri="{FF2B5EF4-FFF2-40B4-BE49-F238E27FC236}">
                <a16:creationId xmlns:a16="http://schemas.microsoft.com/office/drawing/2014/main" id="{F60F478F-CB85-41A9-A3FA-3D165B6F98BA}"/>
              </a:ext>
            </a:extLst>
          </p:cNvPr>
          <p:cNvSpPr txBox="1"/>
          <p:nvPr/>
        </p:nvSpPr>
        <p:spPr>
          <a:xfrm flipH="1">
            <a:off x="134678" y="878979"/>
            <a:ext cx="7255387" cy="1446550"/>
          </a:xfrm>
          <a:prstGeom prst="rect">
            <a:avLst/>
          </a:prstGeom>
          <a:noFill/>
        </p:spPr>
        <p:txBody>
          <a:bodyPr wrap="square" rtlCol="0">
            <a:spAutoFit/>
          </a:bodyPr>
          <a:lstStyle/>
          <a:p>
            <a:pPr algn="ctr"/>
            <a:endParaRPr lang="en-IN" sz="1600" b="1" dirty="0">
              <a:latin typeface="Times New Roman" panose="02020603050405020304" pitchFamily="18" charset="0"/>
              <a:cs typeface="Times New Roman" panose="02020603050405020304" pitchFamily="18" charset="0"/>
            </a:endParaRPr>
          </a:p>
          <a:p>
            <a:pPr algn="ctr"/>
            <a:r>
              <a:rPr lang="en-IN" sz="1600" b="1" dirty="0">
                <a:latin typeface="Times New Roman" panose="02020603050405020304" pitchFamily="18" charset="0"/>
                <a:cs typeface="Times New Roman" panose="02020603050405020304" pitchFamily="18" charset="0"/>
              </a:rPr>
              <a:t>VAAGDEVI ENGINEERING COLLEGE</a:t>
            </a:r>
          </a:p>
          <a:p>
            <a:pPr algn="ctr"/>
            <a:r>
              <a:rPr lang="en-IN" sz="1400" b="1" dirty="0">
                <a:latin typeface="Times New Roman" panose="02020603050405020304" pitchFamily="18" charset="0"/>
                <a:cs typeface="Times New Roman" panose="02020603050405020304" pitchFamily="18" charset="0"/>
              </a:rPr>
              <a:t>MINI PROJECT PRESENTATION</a:t>
            </a:r>
          </a:p>
          <a:p>
            <a:pPr algn="ctr"/>
            <a:r>
              <a:rPr lang="en-IN" sz="1400" b="1" dirty="0">
                <a:latin typeface="Times New Roman" panose="02020603050405020304" pitchFamily="18" charset="0"/>
                <a:cs typeface="Times New Roman" panose="02020603050405020304" pitchFamily="18" charset="0"/>
              </a:rPr>
              <a:t>TEAM-A_1</a:t>
            </a:r>
          </a:p>
          <a:p>
            <a:pPr algn="ctr"/>
            <a:r>
              <a:rPr lang="en-IN" sz="1400" b="1" dirty="0">
                <a:latin typeface="Times New Roman" panose="02020603050405020304" pitchFamily="18" charset="0"/>
                <a:cs typeface="Times New Roman" panose="02020603050405020304" pitchFamily="18" charset="0"/>
              </a:rPr>
              <a:t>PROJECT NAME:- </a:t>
            </a:r>
            <a:r>
              <a:rPr lang="en-US" sz="1400" b="1" dirty="0">
                <a:latin typeface="Times New Roman" panose="02020603050405020304" pitchFamily="18" charset="0"/>
                <a:cs typeface="Times New Roman" panose="02020603050405020304" pitchFamily="18" charset="0"/>
              </a:rPr>
              <a:t>VISA APPROVAL PREDICTION</a:t>
            </a:r>
            <a:br>
              <a:rPr lang="en-US" sz="1400" b="1" dirty="0">
                <a:latin typeface="Times New Roman" panose="02020603050405020304" pitchFamily="18" charset="0"/>
                <a:cs typeface="Times New Roman" panose="02020603050405020304" pitchFamily="18" charset="0"/>
              </a:rPr>
            </a:br>
            <a:endParaRPr lang="en-IN" sz="1400" b="1"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BB9B27AD-18E4-4A74-8EDF-53F5216C5C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9058" y="931989"/>
            <a:ext cx="1559690" cy="1289037"/>
          </a:xfrm>
          <a:prstGeom prst="rect">
            <a:avLst/>
          </a:prstGeom>
        </p:spPr>
      </p:pic>
      <p:sp>
        <p:nvSpPr>
          <p:cNvPr id="18" name="TextBox 17">
            <a:extLst>
              <a:ext uri="{FF2B5EF4-FFF2-40B4-BE49-F238E27FC236}">
                <a16:creationId xmlns:a16="http://schemas.microsoft.com/office/drawing/2014/main" id="{AC8A2163-004F-4960-AC9A-2B929BF2B7FD}"/>
              </a:ext>
            </a:extLst>
          </p:cNvPr>
          <p:cNvSpPr txBox="1"/>
          <p:nvPr/>
        </p:nvSpPr>
        <p:spPr>
          <a:xfrm>
            <a:off x="746760" y="3211830"/>
            <a:ext cx="2103120" cy="1107996"/>
          </a:xfrm>
          <a:prstGeom prst="rect">
            <a:avLst/>
          </a:prstGeom>
          <a:noFill/>
        </p:spPr>
        <p:txBody>
          <a:bodyPr wrap="square" rtlCol="0">
            <a:spAutoFit/>
          </a:bodyPr>
          <a:lstStyle/>
          <a:p>
            <a:pPr algn="ctr"/>
            <a:r>
              <a:rPr lang="en-US" sz="1400" b="1" u="sng" dirty="0">
                <a:latin typeface="Times New Roman" panose="02020603050405020304" pitchFamily="18" charset="0"/>
                <a:cs typeface="Times New Roman" panose="02020603050405020304" pitchFamily="18" charset="0"/>
              </a:rPr>
              <a:t>PROJECT GUIDE</a:t>
            </a:r>
            <a:r>
              <a:rPr lang="en-US" sz="1400" b="1" dirty="0">
                <a:latin typeface="Times New Roman" panose="02020603050405020304" pitchFamily="18" charset="0"/>
                <a:cs typeface="Times New Roman" panose="02020603050405020304" pitchFamily="18" charset="0"/>
              </a:rPr>
              <a:t>:</a:t>
            </a:r>
          </a:p>
          <a:p>
            <a:pPr algn="ctr"/>
            <a:r>
              <a:rPr lang="en-US" sz="1200" dirty="0">
                <a:latin typeface="Times New Roman" panose="02020603050405020304" pitchFamily="18" charset="0"/>
                <a:cs typeface="Times New Roman" panose="02020603050405020304" pitchFamily="18" charset="0"/>
              </a:rPr>
              <a:t>Dr . Rakesh Nayak</a:t>
            </a:r>
          </a:p>
          <a:p>
            <a:pPr algn="ctr"/>
            <a:r>
              <a:rPr lang="en-US" sz="1200" dirty="0">
                <a:latin typeface="Times New Roman" panose="02020603050405020304" pitchFamily="18" charset="0"/>
                <a:cs typeface="Times New Roman" panose="02020603050405020304" pitchFamily="18" charset="0"/>
              </a:rPr>
              <a:t>professor</a:t>
            </a:r>
          </a:p>
          <a:p>
            <a:br>
              <a:rPr lang="en-US" sz="1400" b="1" dirty="0">
                <a:latin typeface="Times New Roman" panose="02020603050405020304" pitchFamily="18" charset="0"/>
                <a:cs typeface="Times New Roman" panose="02020603050405020304" pitchFamily="18" charset="0"/>
              </a:rPr>
            </a:br>
            <a:endParaRPr lang="en-IN" sz="1400" b="1"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AECC19-B563-4665-9317-BCB1D323BFE4}"/>
              </a:ext>
            </a:extLst>
          </p:cNvPr>
          <p:cNvSpPr>
            <a:spLocks noGrp="1"/>
          </p:cNvSpPr>
          <p:nvPr>
            <p:ph idx="1"/>
          </p:nvPr>
        </p:nvSpPr>
        <p:spPr>
          <a:xfrm>
            <a:off x="628650" y="559981"/>
            <a:ext cx="7820690" cy="4072741"/>
          </a:xfrm>
        </p:spPr>
        <p:txBody>
          <a:bodyPr>
            <a:normAutofit/>
          </a:bodyPr>
          <a:lstStyle/>
          <a:p>
            <a:pPr marL="0" indent="0">
              <a:buNone/>
            </a:pPr>
            <a:r>
              <a:rPr lang="en-IN" sz="1400" b="1" dirty="0">
                <a:latin typeface="Times New Roman" panose="02020603050405020304" pitchFamily="18" charset="0"/>
                <a:cs typeface="Times New Roman" panose="02020603050405020304" pitchFamily="18" charset="0"/>
              </a:rPr>
              <a:t>USECASE DIAGRAM</a:t>
            </a:r>
            <a:r>
              <a:rPr lang="en-IN" sz="14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F2D07F1B-5C47-40AA-BE99-67BBEFA31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159" y="999460"/>
            <a:ext cx="6895681" cy="4004931"/>
          </a:xfrm>
          <a:prstGeom prst="rect">
            <a:avLst/>
          </a:prstGeom>
        </p:spPr>
      </p:pic>
    </p:spTree>
    <p:extLst>
      <p:ext uri="{BB962C8B-B14F-4D97-AF65-F5344CB8AC3E}">
        <p14:creationId xmlns:p14="http://schemas.microsoft.com/office/powerpoint/2010/main" val="2250129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C75A7A-E1F5-41FF-91FC-7211A7A78E0C}"/>
              </a:ext>
            </a:extLst>
          </p:cNvPr>
          <p:cNvSpPr>
            <a:spLocks noGrp="1"/>
          </p:cNvSpPr>
          <p:nvPr>
            <p:ph idx="1"/>
          </p:nvPr>
        </p:nvSpPr>
        <p:spPr>
          <a:xfrm>
            <a:off x="628650" y="432391"/>
            <a:ext cx="7886700" cy="4200332"/>
          </a:xfrm>
        </p:spPr>
        <p:txBody>
          <a:bodyPr>
            <a:normAutofit/>
          </a:bodyPr>
          <a:lstStyle/>
          <a:p>
            <a:pPr marL="0" indent="0">
              <a:buNone/>
            </a:pPr>
            <a:r>
              <a:rPr lang="en-IN" sz="1400" b="1" dirty="0">
                <a:latin typeface="Times New Roman" panose="02020603050405020304" pitchFamily="18" charset="0"/>
                <a:cs typeface="Times New Roman" panose="02020603050405020304" pitchFamily="18" charset="0"/>
              </a:rPr>
              <a:t>SEQUENCE DIAGRAM:</a:t>
            </a:r>
          </a:p>
        </p:txBody>
      </p:sp>
      <p:pic>
        <p:nvPicPr>
          <p:cNvPr id="5" name="Picture 4">
            <a:extLst>
              <a:ext uri="{FF2B5EF4-FFF2-40B4-BE49-F238E27FC236}">
                <a16:creationId xmlns:a16="http://schemas.microsoft.com/office/drawing/2014/main" id="{A632C9A5-360C-466E-B478-B27CD4ED1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433" y="829340"/>
            <a:ext cx="6695133" cy="3955311"/>
          </a:xfrm>
          <a:prstGeom prst="rect">
            <a:avLst/>
          </a:prstGeom>
        </p:spPr>
      </p:pic>
    </p:spTree>
    <p:extLst>
      <p:ext uri="{BB962C8B-B14F-4D97-AF65-F5344CB8AC3E}">
        <p14:creationId xmlns:p14="http://schemas.microsoft.com/office/powerpoint/2010/main" val="435178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6A076-89E5-4BCE-9B04-99CD7A8A00CD}"/>
              </a:ext>
            </a:extLst>
          </p:cNvPr>
          <p:cNvSpPr>
            <a:spLocks noGrp="1"/>
          </p:cNvSpPr>
          <p:nvPr>
            <p:ph type="title"/>
          </p:nvPr>
        </p:nvSpPr>
        <p:spPr>
          <a:xfrm>
            <a:off x="628650" y="273844"/>
            <a:ext cx="7870308" cy="583850"/>
          </a:xfrm>
        </p:spPr>
        <p:txBody>
          <a:bodyPr>
            <a:normAutofit/>
          </a:bodyPr>
          <a:lstStyle/>
          <a:p>
            <a:pPr algn="ctr"/>
            <a:r>
              <a:rPr lang="en-IN" sz="1600" b="1" dirty="0">
                <a:latin typeface="Times New Roman" panose="02020603050405020304" pitchFamily="18" charset="0"/>
                <a:cs typeface="Times New Roman" panose="02020603050405020304" pitchFamily="18" charset="0"/>
              </a:rPr>
              <a:t>RESULT ANALYSIS</a:t>
            </a:r>
          </a:p>
        </p:txBody>
      </p:sp>
      <p:graphicFrame>
        <p:nvGraphicFramePr>
          <p:cNvPr id="4" name="Content Placeholder 3">
            <a:extLst>
              <a:ext uri="{FF2B5EF4-FFF2-40B4-BE49-F238E27FC236}">
                <a16:creationId xmlns:a16="http://schemas.microsoft.com/office/drawing/2014/main" id="{21DE1316-BEE6-482C-A348-CBEFD9E02FA7}"/>
              </a:ext>
            </a:extLst>
          </p:cNvPr>
          <p:cNvGraphicFramePr>
            <a:graphicFrameLocks noGrp="1"/>
          </p:cNvGraphicFramePr>
          <p:nvPr>
            <p:ph idx="1"/>
            <p:extLst>
              <p:ext uri="{D42A27DB-BD31-4B8C-83A1-F6EECF244321}">
                <p14:modId xmlns:p14="http://schemas.microsoft.com/office/powerpoint/2010/main" val="119250211"/>
              </p:ext>
            </p:extLst>
          </p:nvPr>
        </p:nvGraphicFramePr>
        <p:xfrm>
          <a:off x="1524000" y="999462"/>
          <a:ext cx="6202325" cy="2147774"/>
        </p:xfrm>
        <a:graphic>
          <a:graphicData uri="http://schemas.openxmlformats.org/drawingml/2006/table">
            <a:tbl>
              <a:tblPr firstRow="1" firstCol="1" bandRow="1"/>
              <a:tblGrid>
                <a:gridCol w="2067047">
                  <a:extLst>
                    <a:ext uri="{9D8B030D-6E8A-4147-A177-3AD203B41FA5}">
                      <a16:colId xmlns:a16="http://schemas.microsoft.com/office/drawing/2014/main" val="417197694"/>
                    </a:ext>
                  </a:extLst>
                </a:gridCol>
                <a:gridCol w="2067639">
                  <a:extLst>
                    <a:ext uri="{9D8B030D-6E8A-4147-A177-3AD203B41FA5}">
                      <a16:colId xmlns:a16="http://schemas.microsoft.com/office/drawing/2014/main" val="619432125"/>
                    </a:ext>
                  </a:extLst>
                </a:gridCol>
                <a:gridCol w="2067639">
                  <a:extLst>
                    <a:ext uri="{9D8B030D-6E8A-4147-A177-3AD203B41FA5}">
                      <a16:colId xmlns:a16="http://schemas.microsoft.com/office/drawing/2014/main" val="2555358883"/>
                    </a:ext>
                  </a:extLst>
                </a:gridCol>
              </a:tblGrid>
              <a:tr h="282614">
                <a:tc>
                  <a:txBody>
                    <a:bodyPr/>
                    <a:lstStyle/>
                    <a:p>
                      <a:pPr algn="ctr">
                        <a:lnSpc>
                          <a:spcPct val="150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CLASSIFIERS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AUC_ROC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4332499"/>
                  </a:ext>
                </a:extLst>
              </a:tr>
              <a:tr h="282614">
                <a:tc>
                  <a:txBody>
                    <a:bodyPr/>
                    <a:lstStyle/>
                    <a:p>
                      <a:pPr algn="ctr">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4754037"/>
                  </a:ext>
                </a:extLst>
              </a:tr>
              <a:tr h="282614">
                <a:tc>
                  <a:txBody>
                    <a:bodyPr/>
                    <a:lstStyle/>
                    <a:p>
                      <a:pPr algn="ctr">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K-Nearest Neighbors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0.59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076862"/>
                  </a:ext>
                </a:extLst>
              </a:tr>
              <a:tr h="282614">
                <a:tc>
                  <a:txBody>
                    <a:bodyPr/>
                    <a:lstStyle/>
                    <a:p>
                      <a:pPr algn="ctr">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Decision Tree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74%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0.71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702579"/>
                  </a:ext>
                </a:extLst>
              </a:tr>
              <a:tr h="282614">
                <a:tc>
                  <a:txBody>
                    <a:bodyPr/>
                    <a:lstStyle/>
                    <a:p>
                      <a:pPr algn="ctr">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Naïve Bayes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62%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0.57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5993121"/>
                  </a:ext>
                </a:extLst>
              </a:tr>
              <a:tr h="282614">
                <a:tc>
                  <a:txBody>
                    <a:bodyPr/>
                    <a:lstStyle/>
                    <a:p>
                      <a:pPr algn="ctr">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Random Forest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74%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968895"/>
                  </a:ext>
                </a:extLst>
              </a:tr>
              <a:tr h="452090">
                <a:tc>
                  <a:txBody>
                    <a:bodyPr/>
                    <a:lstStyle/>
                    <a:p>
                      <a:pPr algn="ctr">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Support Vector Machine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62%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0.55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1537353"/>
                  </a:ext>
                </a:extLst>
              </a:tr>
            </a:tbl>
          </a:graphicData>
        </a:graphic>
      </p:graphicFrame>
      <p:sp>
        <p:nvSpPr>
          <p:cNvPr id="7" name="TextBox 6">
            <a:extLst>
              <a:ext uri="{FF2B5EF4-FFF2-40B4-BE49-F238E27FC236}">
                <a16:creationId xmlns:a16="http://schemas.microsoft.com/office/drawing/2014/main" id="{24DE9F1F-2143-45AB-B488-47255FADC67A}"/>
              </a:ext>
            </a:extLst>
          </p:cNvPr>
          <p:cNvSpPr txBox="1"/>
          <p:nvPr/>
        </p:nvSpPr>
        <p:spPr>
          <a:xfrm>
            <a:off x="262270" y="3196856"/>
            <a:ext cx="8683256" cy="1384995"/>
          </a:xfrm>
          <a:prstGeom prst="rect">
            <a:avLst/>
          </a:prstGeom>
          <a:noFill/>
        </p:spPr>
        <p:txBody>
          <a:bodyPr wrap="square">
            <a:spAutoFit/>
          </a:bodyPr>
          <a:lstStyle/>
          <a:p>
            <a:pPr algn="just"/>
            <a:endParaRPr lang="en-IN" sz="1400" dirty="0">
              <a:effectLst/>
              <a:latin typeface="Times New Roman" panose="02020603050405020304" pitchFamily="18" charset="0"/>
              <a:ea typeface="Calibri" panose="020F0502020204030204" pitchFamily="34" charset="0"/>
            </a:endParaRPr>
          </a:p>
          <a:p>
            <a:pPr algn="just"/>
            <a:endParaRPr lang="en-IN" sz="1400" dirty="0">
              <a:latin typeface="Times New Roman" panose="02020603050405020304" pitchFamily="18" charset="0"/>
              <a:ea typeface="Calibri" panose="020F0502020204030204" pitchFamily="34" charset="0"/>
            </a:endParaRPr>
          </a:p>
          <a:p>
            <a:pPr marL="285750" indent="-285750" algn="just">
              <a:buFont typeface="Arial" panose="020B0604020202020204" pitchFamily="34" charset="0"/>
              <a:buChar char="•"/>
            </a:pPr>
            <a:r>
              <a:rPr lang="en-IN" sz="1400" dirty="0">
                <a:effectLst/>
                <a:latin typeface="Times New Roman" panose="02020603050405020304" pitchFamily="18" charset="0"/>
                <a:ea typeface="Calibri" panose="020F0502020204030204" pitchFamily="34" charset="0"/>
              </a:rPr>
              <a:t>Among all the classifiers that were implemented, it was observed that Decision Tree out-performed </a:t>
            </a:r>
            <a:r>
              <a:rPr lang="en-IN" sz="1400">
                <a:latin typeface="Times New Roman" panose="02020603050405020304" pitchFamily="18" charset="0"/>
                <a:ea typeface="Calibri" panose="020F0502020204030204" pitchFamily="34" charset="0"/>
              </a:rPr>
              <a:t>four algorithms</a:t>
            </a:r>
            <a:r>
              <a:rPr lang="en-IN" sz="1400">
                <a:effectLst/>
                <a:latin typeface="Times New Roman" panose="02020603050405020304" pitchFamily="18" charset="0"/>
                <a:ea typeface="Calibri" panose="020F0502020204030204" pitchFamily="34" charset="0"/>
              </a:rPr>
              <a:t> </a:t>
            </a:r>
            <a:r>
              <a:rPr lang="en-IN" sz="1400" dirty="0">
                <a:effectLst/>
                <a:latin typeface="Times New Roman" panose="02020603050405020304" pitchFamily="18" charset="0"/>
                <a:ea typeface="Calibri" panose="020F0502020204030204" pitchFamily="34" charset="0"/>
              </a:rPr>
              <a:t>by a substantial margin and Random Forest by an extremely small amount.</a:t>
            </a:r>
          </a:p>
          <a:p>
            <a:pPr marL="285750" indent="-285750" algn="just">
              <a:buFont typeface="Arial" panose="020B0604020202020204" pitchFamily="34" charset="0"/>
              <a:buChar char="•"/>
            </a:pPr>
            <a:r>
              <a:rPr lang="en-IN" sz="1400" dirty="0">
                <a:effectLst/>
                <a:latin typeface="Times New Roman" panose="02020603050405020304" pitchFamily="18" charset="0"/>
                <a:ea typeface="Calibri" panose="020F0502020204030204" pitchFamily="34" charset="0"/>
              </a:rPr>
              <a:t> The high prediction accuracy of 74% and AUC value of 0.71 combined with the scalability nature of Decision Tree make them a good classification learning algorithm for medium to large data sets such as this test bed.</a:t>
            </a:r>
            <a:endParaRPr lang="en-IN" sz="1400" dirty="0"/>
          </a:p>
        </p:txBody>
      </p:sp>
    </p:spTree>
    <p:extLst>
      <p:ext uri="{BB962C8B-B14F-4D97-AF65-F5344CB8AC3E}">
        <p14:creationId xmlns:p14="http://schemas.microsoft.com/office/powerpoint/2010/main" val="3197916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20F1-402A-47A2-A4F3-B0A087245C00}"/>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OUTPUT SCREENS</a:t>
            </a:r>
          </a:p>
        </p:txBody>
      </p:sp>
      <p:sp>
        <p:nvSpPr>
          <p:cNvPr id="3" name="Content Placeholder 2">
            <a:extLst>
              <a:ext uri="{FF2B5EF4-FFF2-40B4-BE49-F238E27FC236}">
                <a16:creationId xmlns:a16="http://schemas.microsoft.com/office/drawing/2014/main" id="{957538DD-3A2C-422B-9355-D5B241032A43}"/>
              </a:ext>
            </a:extLst>
          </p:cNvPr>
          <p:cNvSpPr>
            <a:spLocks noGrp="1"/>
          </p:cNvSpPr>
          <p:nvPr>
            <p:ph idx="1"/>
          </p:nvPr>
        </p:nvSpPr>
        <p:spPr>
          <a:xfrm>
            <a:off x="628650" y="1013637"/>
            <a:ext cx="7886700" cy="3619086"/>
          </a:xfrm>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INPUT</a:t>
            </a:r>
          </a:p>
        </p:txBody>
      </p:sp>
      <p:pic>
        <p:nvPicPr>
          <p:cNvPr id="5" name="Picture 4">
            <a:extLst>
              <a:ext uri="{FF2B5EF4-FFF2-40B4-BE49-F238E27FC236}">
                <a16:creationId xmlns:a16="http://schemas.microsoft.com/office/drawing/2014/main" id="{81904689-468D-44CC-9EAE-1AC079AB8F1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389321" y="1268016"/>
            <a:ext cx="6436242" cy="3619086"/>
          </a:xfrm>
          <a:prstGeom prst="rect">
            <a:avLst/>
          </a:prstGeom>
        </p:spPr>
      </p:pic>
    </p:spTree>
    <p:extLst>
      <p:ext uri="{BB962C8B-B14F-4D97-AF65-F5344CB8AC3E}">
        <p14:creationId xmlns:p14="http://schemas.microsoft.com/office/powerpoint/2010/main" val="2072458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1EE42-3502-4E5A-96FF-65B04ED9123D}"/>
              </a:ext>
            </a:extLst>
          </p:cNvPr>
          <p:cNvSpPr>
            <a:spLocks noGrp="1"/>
          </p:cNvSpPr>
          <p:nvPr>
            <p:ph type="title"/>
          </p:nvPr>
        </p:nvSpPr>
        <p:spPr>
          <a:xfrm>
            <a:off x="628650" y="786809"/>
            <a:ext cx="7886700" cy="446568"/>
          </a:xfrm>
        </p:spPr>
        <p:txBody>
          <a:bodyPr>
            <a:normAutofit/>
          </a:bodyPr>
          <a:lstStyle/>
          <a:p>
            <a:r>
              <a:rPr lang="en-IN" sz="1600" dirty="0">
                <a:latin typeface="Times New Roman" panose="02020603050405020304" pitchFamily="18" charset="0"/>
                <a:cs typeface="Times New Roman" panose="02020603050405020304" pitchFamily="18" charset="0"/>
              </a:rPr>
              <a:t>OUTPUT</a:t>
            </a:r>
          </a:p>
        </p:txBody>
      </p:sp>
      <p:pic>
        <p:nvPicPr>
          <p:cNvPr id="5" name="Content Placeholder 4">
            <a:extLst>
              <a:ext uri="{FF2B5EF4-FFF2-40B4-BE49-F238E27FC236}">
                <a16:creationId xmlns:a16="http://schemas.microsoft.com/office/drawing/2014/main" id="{E307E624-9A25-4501-AE26-3DB9D58EC15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40465" y="1233377"/>
            <a:ext cx="6457507" cy="3398948"/>
          </a:xfrm>
        </p:spPr>
      </p:pic>
    </p:spTree>
    <p:extLst>
      <p:ext uri="{BB962C8B-B14F-4D97-AF65-F5344CB8AC3E}">
        <p14:creationId xmlns:p14="http://schemas.microsoft.com/office/powerpoint/2010/main" val="2010233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DEDF-724D-4A00-B6FA-FDA16A0F9771}"/>
              </a:ext>
            </a:extLst>
          </p:cNvPr>
          <p:cNvSpPr>
            <a:spLocks noGrp="1"/>
          </p:cNvSpPr>
          <p:nvPr>
            <p:ph type="title"/>
          </p:nvPr>
        </p:nvSpPr>
        <p:spPr>
          <a:xfrm>
            <a:off x="628650" y="652130"/>
            <a:ext cx="7886700" cy="615886"/>
          </a:xfrm>
        </p:spPr>
        <p:txBody>
          <a:bodyPr>
            <a:normAutofit/>
          </a:bodyPr>
          <a:lstStyle/>
          <a:p>
            <a:pPr algn="ctr"/>
            <a:r>
              <a:rPr lang="en-IN" sz="1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3BF6895-709C-4B79-AE15-5D54B68BD2F5}"/>
              </a:ext>
            </a:extLst>
          </p:cNvPr>
          <p:cNvSpPr>
            <a:spLocks noGrp="1"/>
          </p:cNvSpPr>
          <p:nvPr>
            <p:ph idx="1"/>
          </p:nvPr>
        </p:nvSpPr>
        <p:spPr>
          <a:xfrm>
            <a:off x="226829" y="1369219"/>
            <a:ext cx="8676166" cy="3263504"/>
          </a:xfrm>
        </p:spPr>
        <p:txBody>
          <a:bodyPr>
            <a:normAutofit/>
          </a:bodyPr>
          <a:lstStyle/>
          <a:p>
            <a:pPr algn="just">
              <a:lnSpc>
                <a:spcPct val="150000"/>
              </a:lnSpc>
            </a:pPr>
            <a:r>
              <a:rPr lang="en-US" sz="1400" dirty="0">
                <a:latin typeface="Times New Roman" panose="02020603050405020304" pitchFamily="18" charset="0"/>
                <a:cs typeface="Times New Roman" panose="02020603050405020304" pitchFamily="18" charset="0"/>
              </a:rPr>
              <a:t>The utilization of machine learning related algorithm enables us to analyze the data based on training and learning steps. </a:t>
            </a:r>
          </a:p>
          <a:p>
            <a:pPr algn="just">
              <a:lnSpc>
                <a:spcPct val="150000"/>
              </a:lnSpc>
            </a:pPr>
            <a:r>
              <a:rPr lang="en-US" sz="1400" dirty="0">
                <a:latin typeface="Times New Roman" panose="02020603050405020304" pitchFamily="18" charset="0"/>
                <a:cs typeface="Times New Roman" panose="02020603050405020304" pitchFamily="18" charset="0"/>
              </a:rPr>
              <a:t>Therefore, it will help us to predict the approval and deny rate of H-1B visa of the testing year by Decision Tree algorithm.</a:t>
            </a:r>
          </a:p>
          <a:p>
            <a:pPr algn="just">
              <a:lnSpc>
                <a:spcPct val="150000"/>
              </a:lnSpc>
            </a:pPr>
            <a:r>
              <a:rPr lang="en-US" sz="1400" dirty="0">
                <a:latin typeface="Times New Roman" panose="02020603050405020304" pitchFamily="18" charset="0"/>
                <a:cs typeface="Times New Roman" panose="02020603050405020304" pitchFamily="18" charset="0"/>
              </a:rPr>
              <a:t>Decision Tree Classifier performed the best in terms of accuracy and prediction . In the end, it is indeed possible to predict the outcome of H-1B visa applications based on the attributes of the applicant using machine learning. </a:t>
            </a:r>
          </a:p>
          <a:p>
            <a:pPr algn="just">
              <a:lnSpc>
                <a:spcPct val="150000"/>
              </a:lnSpc>
            </a:pPr>
            <a:r>
              <a:rPr lang="en-US" sz="1400" dirty="0">
                <a:latin typeface="Times New Roman" panose="02020603050405020304" pitchFamily="18" charset="0"/>
                <a:cs typeface="Times New Roman" panose="02020603050405020304" pitchFamily="18" charset="0"/>
              </a:rPr>
              <a:t>The analysis of H-1B visa application might help to guard students, individuals to accomplish their American Dreams.</a:t>
            </a:r>
            <a:endParaRPr lang="en-IN" sz="1400" dirty="0">
              <a:latin typeface="Times New Roman" panose="02020603050405020304" pitchFamily="18" charset="0"/>
              <a:cs typeface="Times New Roman" panose="02020603050405020304" pitchFamily="18" charset="0"/>
            </a:endParaRPr>
          </a:p>
          <a:p>
            <a:pPr>
              <a:lnSpc>
                <a:spcPct val="150000"/>
              </a:lnSpc>
            </a:pPr>
            <a:endParaRPr lang="en-IN" sz="1400" dirty="0">
              <a:latin typeface="Times New Roman" panose="02020603050405020304" pitchFamily="18" charset="0"/>
              <a:cs typeface="Times New Roman" panose="02020603050405020304" pitchFamily="18" charset="0"/>
            </a:endParaRPr>
          </a:p>
          <a:p>
            <a:pPr>
              <a:lnSpc>
                <a:spcPct val="150000"/>
              </a:lnSpc>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976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5AA7F-52A2-4AB5-8692-83CE6AD387B6}"/>
              </a:ext>
            </a:extLst>
          </p:cNvPr>
          <p:cNvSpPr>
            <a:spLocks noGrp="1"/>
          </p:cNvSpPr>
          <p:nvPr>
            <p:ph type="title"/>
          </p:nvPr>
        </p:nvSpPr>
        <p:spPr>
          <a:xfrm>
            <a:off x="628650" y="510776"/>
            <a:ext cx="7886700" cy="757239"/>
          </a:xfrm>
        </p:spPr>
        <p:txBody>
          <a:bodyPr>
            <a:normAutofit/>
          </a:bodyPr>
          <a:lstStyle/>
          <a:p>
            <a:pPr algn="ctr"/>
            <a:r>
              <a:rPr lang="en-IN" sz="1600"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CF2B55D9-12EE-4262-91C0-8D6BD8CF3F22}"/>
              </a:ext>
            </a:extLst>
          </p:cNvPr>
          <p:cNvSpPr>
            <a:spLocks noGrp="1"/>
          </p:cNvSpPr>
          <p:nvPr>
            <p:ph idx="1"/>
          </p:nvPr>
        </p:nvSpPr>
        <p:spPr>
          <a:xfrm>
            <a:off x="77972" y="1268016"/>
            <a:ext cx="9066028" cy="3364707"/>
          </a:xfrm>
        </p:spPr>
        <p:txBody>
          <a:bodyPr>
            <a:normAutofit/>
          </a:bodyPr>
          <a:lstStyle/>
          <a:p>
            <a:pPr algn="just">
              <a:lnSpc>
                <a:spcPct val="150000"/>
              </a:lnSpc>
            </a:pPr>
            <a:r>
              <a:rPr lang="en-US" sz="1400" dirty="0">
                <a:latin typeface="Times New Roman" panose="02020603050405020304" pitchFamily="18" charset="0"/>
                <a:cs typeface="Times New Roman" panose="02020603050405020304" pitchFamily="18" charset="0"/>
              </a:rPr>
              <a:t>This dataset presented interesting challenges for dealing with complex dataset. The data still needed to cleaned, and more Machine Learning algorithm , could exploited and implemented.</a:t>
            </a:r>
          </a:p>
          <a:p>
            <a:pPr algn="just">
              <a:lnSpc>
                <a:spcPct val="150000"/>
              </a:lnSpc>
            </a:pPr>
            <a:r>
              <a:rPr lang="en-US" sz="1400" dirty="0">
                <a:latin typeface="Times New Roman" panose="02020603050405020304" pitchFamily="18" charset="0"/>
                <a:cs typeface="Times New Roman" panose="02020603050405020304" pitchFamily="18" charset="0"/>
              </a:rPr>
              <a:t> Supplemental data concerning the Standard Occupational Classification (SOC) can be gathered and used in coordination with this data set .</a:t>
            </a:r>
          </a:p>
          <a:p>
            <a:pPr algn="just">
              <a:lnSpc>
                <a:spcPct val="150000"/>
              </a:lnSpc>
            </a:pPr>
            <a:r>
              <a:rPr lang="en-US" sz="1400" dirty="0">
                <a:latin typeface="Times New Roman" panose="02020603050405020304" pitchFamily="18" charset="0"/>
                <a:cs typeface="Times New Roman" panose="02020603050405020304" pitchFamily="18" charset="0"/>
              </a:rPr>
              <a:t> By using the wage evaluations and ranges under SOC, the wage attribute in this data set can be correctly put in to a range of salaries which can then be used to classify the visa petitions based on occupation roles rather than location wise.</a:t>
            </a:r>
          </a:p>
          <a:p>
            <a:pPr algn="just">
              <a:lnSpc>
                <a:spcPct val="150000"/>
              </a:lnSpc>
            </a:pPr>
            <a:r>
              <a:rPr lang="en-US" sz="1400" dirty="0">
                <a:latin typeface="Times New Roman" panose="02020603050405020304" pitchFamily="18" charset="0"/>
                <a:cs typeface="Times New Roman" panose="02020603050405020304" pitchFamily="18" charset="0"/>
              </a:rPr>
              <a:t>A rigorous analysis of other machine learning algorithms other than the classification algorithms can also be done in future to investigate the power of  machine learning algorithms for visa approval prediction.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957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2830F1-2C7B-4ABC-8B1B-F0BDC19DB15F}"/>
              </a:ext>
            </a:extLst>
          </p:cNvPr>
          <p:cNvSpPr txBox="1"/>
          <p:nvPr/>
        </p:nvSpPr>
        <p:spPr>
          <a:xfrm>
            <a:off x="1885507" y="1658680"/>
            <a:ext cx="5146158" cy="1200329"/>
          </a:xfrm>
          <a:prstGeom prst="rect">
            <a:avLst/>
          </a:prstGeom>
          <a:noFill/>
        </p:spPr>
        <p:txBody>
          <a:bodyPr wrap="square">
            <a:spAutoFit/>
          </a:bodyPr>
          <a:lstStyle/>
          <a:p>
            <a:pPr algn="ctr"/>
            <a:endParaRPr lang="en-IN" sz="3600" dirty="0">
              <a:latin typeface="Times New Roman" panose="02020603050405020304" pitchFamily="18" charset="0"/>
              <a:cs typeface="Times New Roman" panose="02020603050405020304" pitchFamily="18" charset="0"/>
            </a:endParaRPr>
          </a:p>
          <a:p>
            <a:pPr algn="ctr"/>
            <a:r>
              <a:rPr lang="en-IN" sz="3600" dirty="0">
                <a:latin typeface="Times New Roman" panose="02020603050405020304" pitchFamily="18" charset="0"/>
                <a:cs typeface="Times New Roman" panose="02020603050405020304" pitchFamily="18" charset="0"/>
              </a:rPr>
              <a:t>Any Queries? </a:t>
            </a:r>
            <a:endParaRPr lang="en-IN" sz="3600" dirty="0"/>
          </a:p>
        </p:txBody>
      </p:sp>
    </p:spTree>
    <p:extLst>
      <p:ext uri="{BB962C8B-B14F-4D97-AF65-F5344CB8AC3E}">
        <p14:creationId xmlns:p14="http://schemas.microsoft.com/office/powerpoint/2010/main" val="69752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83E3-6C18-43AC-B75A-2353D2E8B352}"/>
              </a:ext>
            </a:extLst>
          </p:cNvPr>
          <p:cNvSpPr>
            <a:spLocks noGrp="1"/>
          </p:cNvSpPr>
          <p:nvPr>
            <p:ph type="ctrTitle"/>
          </p:nvPr>
        </p:nvSpPr>
        <p:spPr>
          <a:xfrm>
            <a:off x="290623" y="1672857"/>
            <a:ext cx="8591107" cy="956930"/>
          </a:xfrm>
        </p:spPr>
        <p:txBody>
          <a:bodyPr>
            <a:normAutofit fontScale="90000"/>
          </a:bodyPr>
          <a:lstStyle/>
          <a:p>
            <a:br>
              <a:rPr lang="en-IN" sz="4800" dirty="0">
                <a:latin typeface="Times New Roman" panose="02020603050405020304" pitchFamily="18" charset="0"/>
                <a:cs typeface="Times New Roman" panose="02020603050405020304" pitchFamily="18" charset="0"/>
              </a:rPr>
            </a:br>
            <a:br>
              <a:rPr lang="en-IN" sz="4800" dirty="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1948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55320"/>
            <a:ext cx="7886700" cy="713899"/>
          </a:xfrm>
        </p:spPr>
        <p:txBody>
          <a:bodyPr>
            <a:normAutofit/>
          </a:bodyPr>
          <a:lstStyle/>
          <a:p>
            <a:r>
              <a:rPr lang="en-US" sz="1600" b="1" dirty="0">
                <a:latin typeface="Times New Roman" panose="02020603050405020304" pitchFamily="18" charset="0"/>
                <a:cs typeface="Times New Roman" panose="02020603050405020304" pitchFamily="18" charset="0"/>
              </a:rPr>
              <a:t>TABLE OF CONTENTS</a:t>
            </a:r>
            <a:r>
              <a:rPr lang="en-US" sz="2400" b="1"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p:txBody>
          <a:bodyPr>
            <a:noAutofit/>
          </a:bodyPr>
          <a:lstStyle/>
          <a:p>
            <a:r>
              <a:rPr lang="en-US" sz="1400" dirty="0">
                <a:latin typeface="Times New Roman" panose="02020603050405020304" pitchFamily="18" charset="0"/>
                <a:cs typeface="Times New Roman" panose="02020603050405020304" pitchFamily="18" charset="0"/>
              </a:rPr>
              <a:t>Abstract</a:t>
            </a:r>
          </a:p>
          <a:p>
            <a:r>
              <a:rPr lang="en-US" sz="1400" dirty="0">
                <a:latin typeface="Times New Roman" panose="02020603050405020304" pitchFamily="18" charset="0"/>
                <a:cs typeface="Times New Roman" panose="02020603050405020304" pitchFamily="18" charset="0"/>
              </a:rPr>
              <a:t>Existing problem</a:t>
            </a:r>
          </a:p>
          <a:p>
            <a:r>
              <a:rPr lang="en-US" sz="1400" dirty="0">
                <a:latin typeface="Times New Roman" panose="02020603050405020304" pitchFamily="18" charset="0"/>
                <a:cs typeface="Times New Roman" panose="02020603050405020304" pitchFamily="18" charset="0"/>
              </a:rPr>
              <a:t>Proposed solution</a:t>
            </a:r>
          </a:p>
          <a:p>
            <a:r>
              <a:rPr lang="en-US" sz="1400" dirty="0">
                <a:latin typeface="Times New Roman" panose="02020603050405020304" pitchFamily="18" charset="0"/>
                <a:cs typeface="Times New Roman" panose="02020603050405020304" pitchFamily="18" charset="0"/>
              </a:rPr>
              <a:t>Requirements</a:t>
            </a:r>
          </a:p>
          <a:p>
            <a:r>
              <a:rPr lang="en-US" sz="1400" dirty="0">
                <a:latin typeface="Times New Roman" panose="02020603050405020304" pitchFamily="18" charset="0"/>
                <a:cs typeface="Times New Roman" panose="02020603050405020304" pitchFamily="18" charset="0"/>
              </a:rPr>
              <a:t>Design</a:t>
            </a:r>
          </a:p>
          <a:p>
            <a:r>
              <a:rPr lang="en-US" sz="1400" dirty="0">
                <a:latin typeface="Times New Roman" panose="02020603050405020304" pitchFamily="18" charset="0"/>
                <a:cs typeface="Times New Roman" panose="02020603050405020304" pitchFamily="18" charset="0"/>
              </a:rPr>
              <a:t>Result analysis</a:t>
            </a:r>
          </a:p>
          <a:p>
            <a:r>
              <a:rPr lang="en-US" sz="1400" dirty="0">
                <a:latin typeface="Times New Roman" panose="02020603050405020304" pitchFamily="18" charset="0"/>
                <a:cs typeface="Times New Roman" panose="02020603050405020304" pitchFamily="18" charset="0"/>
              </a:rPr>
              <a:t>Output screens</a:t>
            </a:r>
          </a:p>
          <a:p>
            <a:r>
              <a:rPr lang="en-US" sz="1400" dirty="0">
                <a:latin typeface="Times New Roman" panose="02020603050405020304" pitchFamily="18" charset="0"/>
                <a:cs typeface="Times New Roman" panose="02020603050405020304" pitchFamily="18" charset="0"/>
              </a:rPr>
              <a:t>Conclusion</a:t>
            </a:r>
          </a:p>
          <a:p>
            <a:r>
              <a:rPr lang="en-US" sz="1400" dirty="0">
                <a:latin typeface="Times New Roman" panose="02020603050405020304" pitchFamily="18" charset="0"/>
                <a:cs typeface="Times New Roman" panose="02020603050405020304" pitchFamily="18" charset="0"/>
              </a:rPr>
              <a:t>Future enhancement</a:t>
            </a:r>
          </a:p>
          <a:p>
            <a:pPr marL="1028700" lvl="3" indent="0">
              <a:lnSpc>
                <a:spcPct val="100000"/>
              </a:lnSpc>
              <a:buNone/>
            </a:pPr>
            <a:endParaRPr lang="en-US" sz="1400" dirty="0">
              <a:latin typeface="Times New Roman" panose="02020603050405020304" pitchFamily="18" charset="0"/>
              <a:cs typeface="Times New Roman" panose="02020603050405020304" pitchFamily="18" charset="0"/>
            </a:endParaRPr>
          </a:p>
          <a:p>
            <a:pPr>
              <a:lnSpc>
                <a:spcPct val="100000"/>
              </a:lnSpc>
            </a:pPr>
            <a:endParaRPr lang="en-US" sz="1400" dirty="0">
              <a:latin typeface="Times New Roman" panose="02020603050405020304" pitchFamily="18" charset="0"/>
              <a:cs typeface="Times New Roman" panose="02020603050405020304" pitchFamily="18" charset="0"/>
            </a:endParaRPr>
          </a:p>
          <a:p>
            <a:pPr>
              <a:lnSpc>
                <a:spcPct val="100000"/>
              </a:lnSpc>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269358"/>
            <a:ext cx="7941192" cy="595423"/>
          </a:xfrm>
        </p:spPr>
        <p:txBody>
          <a:bodyPr>
            <a:normAutofit/>
          </a:bodyPr>
          <a:lstStyle/>
          <a:p>
            <a:pPr algn="ctr"/>
            <a:r>
              <a:rPr lang="en-US" sz="1600" b="1" dirty="0">
                <a:latin typeface="Times New Roman" panose="02020603050405020304" pitchFamily="18" charset="0"/>
                <a:cs typeface="Times New Roman" panose="02020603050405020304" pitchFamily="18" charset="0"/>
              </a:rPr>
              <a:t>ABSTRACT</a:t>
            </a:r>
          </a:p>
        </p:txBody>
      </p:sp>
      <p:sp>
        <p:nvSpPr>
          <p:cNvPr id="5" name="Content Placeholder 4"/>
          <p:cNvSpPr>
            <a:spLocks noGrp="1"/>
          </p:cNvSpPr>
          <p:nvPr>
            <p:ph idx="1"/>
          </p:nvPr>
        </p:nvSpPr>
        <p:spPr>
          <a:xfrm>
            <a:off x="628650" y="864781"/>
            <a:ext cx="8217638" cy="4217582"/>
          </a:xfrm>
        </p:spPr>
        <p:txBody>
          <a:bodyPr>
            <a:noAutofit/>
          </a:bodyPr>
          <a:lstStyle/>
          <a:p>
            <a:pPr algn="just">
              <a:lnSpc>
                <a:spcPct val="150000"/>
              </a:lnSpc>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Our</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work focuses on the data science challenge problem of predicting the decision for past immigration visa applications using supervised machine learning for classification. </a:t>
            </a:r>
          </a:p>
          <a:p>
            <a:pPr algn="just">
              <a:lnSpc>
                <a:spcPct val="150000"/>
              </a:lnSpc>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describe an end-to-end approach that first prepares historical data for supervised inductive learning, trains various discriminative models, and evaluates these models using simple statistical validation methods.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The H-1B visa in United States allows employers to employ foreign workers in </a:t>
            </a:r>
            <a:r>
              <a:rPr lang="en-US" sz="1400" dirty="0" err="1">
                <a:latin typeface="Times New Roman" panose="02020603050405020304" pitchFamily="18" charset="0"/>
                <a:cs typeface="Times New Roman" panose="02020603050405020304" pitchFamily="18" charset="0"/>
              </a:rPr>
              <a:t>speciality</a:t>
            </a:r>
            <a:r>
              <a:rPr lang="en-US" sz="1400" dirty="0">
                <a:latin typeface="Times New Roman" panose="02020603050405020304" pitchFamily="18" charset="0"/>
                <a:cs typeface="Times New Roman" panose="02020603050405020304" pitchFamily="18" charset="0"/>
              </a:rPr>
              <a:t> occupations.</a:t>
            </a:r>
          </a:p>
          <a:p>
            <a:pPr algn="just">
              <a:lnSpc>
                <a:spcPct val="150000"/>
              </a:lnSpc>
            </a:pPr>
            <a:r>
              <a:rPr lang="en-US" sz="1400" dirty="0">
                <a:latin typeface="Times New Roman" panose="02020603050405020304" pitchFamily="18" charset="0"/>
                <a:cs typeface="Times New Roman" panose="02020603050405020304" pitchFamily="18" charset="0"/>
              </a:rPr>
              <a:t>The report addresses the approach to predict the case status of the filed H-1B Visa petitions using various data.</a:t>
            </a:r>
          </a:p>
          <a:p>
            <a:pPr algn="just">
              <a:lnSpc>
                <a:spcPct val="150000"/>
              </a:lnSpc>
            </a:pPr>
            <a:r>
              <a:rPr lang="en-US" sz="1400" dirty="0">
                <a:latin typeface="Times New Roman" panose="02020603050405020304" pitchFamily="18" charset="0"/>
                <a:cs typeface="Times New Roman" panose="02020603050405020304" pitchFamily="18" charset="0"/>
              </a:rPr>
              <a:t>As the H-1B visa category is one of the highly coveted ones, this approach can be used by both the individual and the employer in between applying for the visa and getting the final decision.</a:t>
            </a:r>
          </a:p>
          <a:p>
            <a:pPr algn="just">
              <a:lnSpc>
                <a:spcPct val="150000"/>
              </a:lnSpc>
            </a:pPr>
            <a:r>
              <a:rPr lang="en-US" sz="1400" dirty="0">
                <a:latin typeface="Times New Roman" panose="02020603050405020304" pitchFamily="18" charset="0"/>
                <a:cs typeface="Times New Roman" panose="02020603050405020304" pitchFamily="18" charset="0"/>
              </a:rPr>
              <a:t>We believe that this project could be a useful resource both for the future H-1B visa applicants and the employers who are considering to sponsor them.</a:t>
            </a:r>
            <a:endParaRPr lang="en-IN" sz="1400" dirty="0">
              <a:latin typeface="Times New Roman" panose="02020603050405020304" pitchFamily="18" charset="0"/>
              <a:cs typeface="Times New Roman" panose="02020603050405020304" pitchFamily="18" charset="0"/>
            </a:endParaRPr>
          </a:p>
          <a:p>
            <a:pPr algn="just">
              <a:lnSpc>
                <a:spcPct val="150000"/>
              </a:lnSpc>
            </a:pPr>
            <a:endParaRPr lang="en-IN" sz="1400" dirty="0">
              <a:latin typeface="Times New Roman" panose="02020603050405020304" pitchFamily="18" charset="0"/>
              <a:cs typeface="Times New Roman" panose="02020603050405020304" pitchFamily="18" charset="0"/>
            </a:endParaRPr>
          </a:p>
          <a:p>
            <a:pPr algn="just"/>
            <a:endParaRPr lang="en-IN" sz="1600" dirty="0"/>
          </a:p>
          <a:p>
            <a:pPr algn="just"/>
            <a:endParaRPr lang="en-US" sz="1600"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9E61-C702-44CB-8D64-FC2E6405A423}"/>
              </a:ext>
            </a:extLst>
          </p:cNvPr>
          <p:cNvSpPr>
            <a:spLocks noGrp="1"/>
          </p:cNvSpPr>
          <p:nvPr>
            <p:ph type="title"/>
          </p:nvPr>
        </p:nvSpPr>
        <p:spPr>
          <a:xfrm>
            <a:off x="628650" y="637952"/>
            <a:ext cx="7886700" cy="630063"/>
          </a:xfrm>
        </p:spPr>
        <p:txBody>
          <a:bodyPr>
            <a:normAutofit/>
          </a:bodyPr>
          <a:lstStyle/>
          <a:p>
            <a:pPr algn="ctr"/>
            <a:r>
              <a:rPr lang="en-IN" sz="1600" b="1" dirty="0">
                <a:latin typeface="Times New Roman" panose="02020603050405020304" pitchFamily="18" charset="0"/>
                <a:cs typeface="Times New Roman" panose="02020603050405020304" pitchFamily="18" charset="0"/>
              </a:rPr>
              <a:t>EXISTING PROBLEM</a:t>
            </a:r>
          </a:p>
        </p:txBody>
      </p:sp>
      <p:sp>
        <p:nvSpPr>
          <p:cNvPr id="3" name="Content Placeholder 2">
            <a:extLst>
              <a:ext uri="{FF2B5EF4-FFF2-40B4-BE49-F238E27FC236}">
                <a16:creationId xmlns:a16="http://schemas.microsoft.com/office/drawing/2014/main" id="{5B3B6493-6F3B-4ED9-A6DB-510D1988E9DA}"/>
              </a:ext>
            </a:extLst>
          </p:cNvPr>
          <p:cNvSpPr>
            <a:spLocks noGrp="1"/>
          </p:cNvSpPr>
          <p:nvPr>
            <p:ph idx="1"/>
          </p:nvPr>
        </p:nvSpPr>
        <p:spPr/>
        <p:txBody>
          <a:bodyPr>
            <a:normAutofit/>
          </a:bodyPr>
          <a:lstStyle/>
          <a:p>
            <a:pPr algn="just">
              <a:lnSpc>
                <a:spcPct val="150000"/>
              </a:lnSpc>
            </a:pPr>
            <a:r>
              <a:rPr lang="en-US" sz="1400" dirty="0">
                <a:latin typeface="Times New Roman" panose="02020603050405020304" pitchFamily="18" charset="0"/>
                <a:cs typeface="Times New Roman" panose="02020603050405020304" pitchFamily="18" charset="0"/>
              </a:rPr>
              <a:t>The previous models have high time complexity and space complexity. </a:t>
            </a:r>
          </a:p>
          <a:p>
            <a:pPr algn="just">
              <a:lnSpc>
                <a:spcPct val="150000"/>
              </a:lnSpc>
            </a:pPr>
            <a:r>
              <a:rPr lang="en-US" sz="1400" dirty="0">
                <a:latin typeface="Times New Roman" panose="02020603050405020304" pitchFamily="18" charset="0"/>
                <a:cs typeface="Times New Roman" panose="02020603050405020304" pitchFamily="18" charset="0"/>
              </a:rPr>
              <a:t>Previous model has used prediction algorithm based on K-means clustering, it provided prediction accuracies for only a small subset of job types instead of an average one.</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1631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F364D-F252-4B0B-9C3F-5E4CA90A2DAF}"/>
              </a:ext>
            </a:extLst>
          </p:cNvPr>
          <p:cNvSpPr>
            <a:spLocks noGrp="1"/>
          </p:cNvSpPr>
          <p:nvPr>
            <p:ph type="title"/>
          </p:nvPr>
        </p:nvSpPr>
        <p:spPr>
          <a:xfrm>
            <a:off x="70884" y="273844"/>
            <a:ext cx="8444466" cy="704351"/>
          </a:xfrm>
        </p:spPr>
        <p:txBody>
          <a:bodyPr>
            <a:normAutofit/>
          </a:bodyPr>
          <a:lstStyle/>
          <a:p>
            <a:pPr algn="ctr"/>
            <a:r>
              <a:rPr lang="en-IN" sz="1600" b="1"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4911CE77-0461-488B-9ECB-86E5A4A232E7}"/>
              </a:ext>
            </a:extLst>
          </p:cNvPr>
          <p:cNvSpPr>
            <a:spLocks noGrp="1"/>
          </p:cNvSpPr>
          <p:nvPr>
            <p:ph idx="1"/>
          </p:nvPr>
        </p:nvSpPr>
        <p:spPr>
          <a:xfrm>
            <a:off x="70884" y="978195"/>
            <a:ext cx="9073116" cy="4054549"/>
          </a:xfrm>
        </p:spPr>
        <p:txBody>
          <a:bodyPr>
            <a:noAutofit/>
          </a:bodyPr>
          <a:lstStyle/>
          <a:p>
            <a:pPr marL="0" indent="0" algn="just">
              <a:lnSpc>
                <a:spcPct val="150000"/>
              </a:lnSpc>
              <a:buNone/>
            </a:pPr>
            <a:r>
              <a:rPr lang="en-IN" sz="1200" u="sng" dirty="0">
                <a:latin typeface="Times New Roman" panose="02020603050405020304" pitchFamily="18" charset="0"/>
                <a:cs typeface="Times New Roman" panose="02020603050405020304" pitchFamily="18" charset="0"/>
              </a:rPr>
              <a:t>DECISION TREE:</a:t>
            </a:r>
          </a:p>
          <a:p>
            <a:pPr algn="just">
              <a:lnSpc>
                <a:spcPct val="150000"/>
              </a:lnSpc>
            </a:pPr>
            <a:r>
              <a:rPr lang="en-US" sz="1200" dirty="0">
                <a:latin typeface="Times New Roman" panose="02020603050405020304" pitchFamily="18" charset="0"/>
                <a:cs typeface="Times New Roman" panose="02020603050405020304" pitchFamily="18" charset="0"/>
              </a:rPr>
              <a:t>Decisions trees are the most powerful algorithms that falls under the category of supervised algorithms.</a:t>
            </a:r>
          </a:p>
          <a:p>
            <a:pPr algn="just">
              <a:lnSpc>
                <a:spcPct val="150000"/>
              </a:lnSpc>
            </a:pPr>
            <a:r>
              <a:rPr lang="en-US" sz="1200" dirty="0">
                <a:latin typeface="Times New Roman" panose="02020603050405020304" pitchFamily="18" charset="0"/>
                <a:cs typeface="Times New Roman" panose="02020603050405020304" pitchFamily="18" charset="0"/>
              </a:rPr>
              <a:t>Decision Tree  can be used for both classification and Regression problems, but mostly it is preferred for solving Classification problems. </a:t>
            </a:r>
          </a:p>
          <a:p>
            <a:pPr algn="just">
              <a:lnSpc>
                <a:spcPct val="150000"/>
              </a:lnSpc>
            </a:pPr>
            <a:r>
              <a:rPr lang="en-US" sz="1200" dirty="0">
                <a:latin typeface="Times New Roman" panose="02020603050405020304" pitchFamily="18" charset="0"/>
                <a:cs typeface="Times New Roman" panose="02020603050405020304" pitchFamily="18" charset="0"/>
              </a:rPr>
              <a:t>Decision trees can be constructed by an algorithmic approach that can split the dataset in different ways based on different conditions.</a:t>
            </a:r>
          </a:p>
          <a:p>
            <a:pPr algn="just">
              <a:lnSpc>
                <a:spcPct val="150000"/>
              </a:lnSpc>
            </a:pPr>
            <a:r>
              <a:rPr lang="en-US" sz="1200" dirty="0">
                <a:latin typeface="Times New Roman" panose="02020603050405020304" pitchFamily="18" charset="0"/>
                <a:cs typeface="Times New Roman" panose="02020603050405020304" pitchFamily="18" charset="0"/>
              </a:rPr>
              <a:t>The two main entities of a tree are decision nodes, where the data is split and leaves, where we got outcome. A major goal of the analysis is to determine the best decisions.</a:t>
            </a:r>
          </a:p>
          <a:p>
            <a:pPr algn="just">
              <a:lnSpc>
                <a:spcPct val="150000"/>
              </a:lnSpc>
            </a:pPr>
            <a:r>
              <a:rPr lang="en-US" sz="1200" dirty="0">
                <a:latin typeface="Times New Roman" panose="02020603050405020304" pitchFamily="18" charset="0"/>
                <a:cs typeface="Times New Roman" panose="02020603050405020304" pitchFamily="18" charset="0"/>
              </a:rPr>
              <a:t>In a decision tree, for predicting the class of the given dataset, the algorithm starts from the root node of the tree. This algorithm compares the values of root attribute with the record (real dataset) attribute and, based on the comparison, follows the branch and jumps to the next node.</a:t>
            </a:r>
          </a:p>
          <a:p>
            <a:pPr algn="just">
              <a:lnSpc>
                <a:spcPct val="150000"/>
              </a:lnSpc>
            </a:pPr>
            <a:r>
              <a:rPr lang="en-US" sz="1200" dirty="0">
                <a:latin typeface="Times New Roman" panose="02020603050405020304" pitchFamily="18" charset="0"/>
                <a:cs typeface="Times New Roman" panose="02020603050405020304" pitchFamily="18" charset="0"/>
              </a:rPr>
              <a:t>For the next node, the algorithm again compares the attribute value with the other sub-nodes and move further. It continues the process until it reaches the leaf node of the tree.</a:t>
            </a:r>
          </a:p>
          <a:p>
            <a:endParaRPr lang="en-IN" sz="1200" dirty="0"/>
          </a:p>
        </p:txBody>
      </p:sp>
    </p:spTree>
    <p:extLst>
      <p:ext uri="{BB962C8B-B14F-4D97-AF65-F5344CB8AC3E}">
        <p14:creationId xmlns:p14="http://schemas.microsoft.com/office/powerpoint/2010/main" val="215166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08C2-3706-4161-970B-4EDB0971BCE1}"/>
              </a:ext>
            </a:extLst>
          </p:cNvPr>
          <p:cNvSpPr>
            <a:spLocks noGrp="1"/>
          </p:cNvSpPr>
          <p:nvPr>
            <p:ph type="title"/>
          </p:nvPr>
        </p:nvSpPr>
        <p:spPr>
          <a:xfrm>
            <a:off x="557766" y="595423"/>
            <a:ext cx="7886700" cy="686769"/>
          </a:xfrm>
        </p:spPr>
        <p:txBody>
          <a:bodyPr>
            <a:normAutofit/>
          </a:bodyPr>
          <a:lstStyle/>
          <a:p>
            <a:pPr algn="ctr"/>
            <a:r>
              <a:rPr lang="en-IN" sz="1600" b="1" dirty="0">
                <a:latin typeface="Times New Roman" panose="02020603050405020304" pitchFamily="18" charset="0"/>
                <a:cs typeface="Times New Roman" panose="02020603050405020304" pitchFamily="18" charset="0"/>
              </a:rPr>
              <a:t>SOFTWARE REQUIREMENTS </a:t>
            </a:r>
            <a:r>
              <a:rPr lang="en-IN" sz="24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957702B0-C5B9-4889-8270-CEF4E9CB4D56}"/>
              </a:ext>
            </a:extLst>
          </p:cNvPr>
          <p:cNvSpPr>
            <a:spLocks noGrp="1"/>
          </p:cNvSpPr>
          <p:nvPr>
            <p:ph idx="1"/>
          </p:nvPr>
        </p:nvSpPr>
        <p:spPr/>
        <p:txBody>
          <a:bodyPr>
            <a:normAutofit/>
          </a:bodyPr>
          <a:lstStyle/>
          <a:p>
            <a:pPr algn="just">
              <a:lnSpc>
                <a:spcPct val="150000"/>
              </a:lnSpc>
            </a:pPr>
            <a:r>
              <a:rPr lang="en-IN" sz="1400" dirty="0" err="1">
                <a:latin typeface="Times New Roman" panose="02020603050405020304" pitchFamily="18" charset="0"/>
                <a:cs typeface="Times New Roman" panose="02020603050405020304" pitchFamily="18" charset="0"/>
              </a:rPr>
              <a:t>Jupyter</a:t>
            </a:r>
            <a:r>
              <a:rPr lang="en-IN" sz="1400" dirty="0">
                <a:latin typeface="Times New Roman" panose="02020603050405020304" pitchFamily="18" charset="0"/>
                <a:cs typeface="Times New Roman" panose="02020603050405020304" pitchFamily="18" charset="0"/>
              </a:rPr>
              <a:t> Notebook Environment</a:t>
            </a:r>
          </a:p>
          <a:p>
            <a:pPr algn="just">
              <a:lnSpc>
                <a:spcPct val="150000"/>
              </a:lnSpc>
            </a:pPr>
            <a:r>
              <a:rPr lang="en-IN" sz="1400" dirty="0">
                <a:latin typeface="Times New Roman" panose="02020603050405020304" pitchFamily="18" charset="0"/>
                <a:cs typeface="Times New Roman" panose="02020603050405020304" pitchFamily="18" charset="0"/>
              </a:rPr>
              <a:t> Spyder Ide </a:t>
            </a:r>
          </a:p>
          <a:p>
            <a:pPr algn="just">
              <a:lnSpc>
                <a:spcPct val="150000"/>
              </a:lnSpc>
            </a:pPr>
            <a:r>
              <a:rPr lang="en-IN" sz="1400" dirty="0">
                <a:latin typeface="Times New Roman" panose="02020603050405020304" pitchFamily="18" charset="0"/>
                <a:cs typeface="Times New Roman" panose="02020603050405020304" pitchFamily="18" charset="0"/>
              </a:rPr>
              <a:t> Python(pandas , </a:t>
            </a:r>
            <a:r>
              <a:rPr lang="en-IN" sz="1400" dirty="0" err="1">
                <a:latin typeface="Times New Roman" panose="02020603050405020304" pitchFamily="18" charset="0"/>
                <a:cs typeface="Times New Roman" panose="02020603050405020304" pitchFamily="18" charset="0"/>
              </a:rPr>
              <a:t>numpy</a:t>
            </a:r>
            <a:r>
              <a:rPr lang="en-IN" sz="1400" dirty="0">
                <a:latin typeface="Times New Roman" panose="02020603050405020304" pitchFamily="18" charset="0"/>
                <a:cs typeface="Times New Roman" panose="02020603050405020304" pitchFamily="18" charset="0"/>
              </a:rPr>
              <a:t> , matplotlib , seaborn </a:t>
            </a:r>
            <a:r>
              <a:rPr lang="en-IN" sz="1400">
                <a:latin typeface="Times New Roman" panose="02020603050405020304" pitchFamily="18" charset="0"/>
                <a:cs typeface="Times New Roman" panose="02020603050405020304" pitchFamily="18" charset="0"/>
              </a:rPr>
              <a:t>, sci-kit) </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IN" sz="1400" dirty="0">
                <a:latin typeface="Times New Roman" panose="02020603050405020304" pitchFamily="18" charset="0"/>
                <a:cs typeface="Times New Roman" panose="02020603050405020304" pitchFamily="18" charset="0"/>
              </a:rPr>
              <a:t> HTML </a:t>
            </a:r>
          </a:p>
          <a:p>
            <a:pPr algn="just">
              <a:lnSpc>
                <a:spcPct val="150000"/>
              </a:lnSpc>
            </a:pPr>
            <a:r>
              <a:rPr lang="en-IN" sz="1400" dirty="0">
                <a:latin typeface="Times New Roman" panose="02020603050405020304" pitchFamily="18" charset="0"/>
                <a:cs typeface="Times New Roman" panose="02020603050405020304" pitchFamily="18" charset="0"/>
              </a:rPr>
              <a:t>Flask </a:t>
            </a:r>
          </a:p>
        </p:txBody>
      </p:sp>
    </p:spTree>
    <p:extLst>
      <p:ext uri="{BB962C8B-B14F-4D97-AF65-F5344CB8AC3E}">
        <p14:creationId xmlns:p14="http://schemas.microsoft.com/office/powerpoint/2010/main" val="385850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FC682-70C1-484F-BBF7-96E98B35A446}"/>
              </a:ext>
            </a:extLst>
          </p:cNvPr>
          <p:cNvSpPr>
            <a:spLocks noGrp="1"/>
          </p:cNvSpPr>
          <p:nvPr>
            <p:ph type="title"/>
          </p:nvPr>
        </p:nvSpPr>
        <p:spPr>
          <a:xfrm>
            <a:off x="628650" y="694660"/>
            <a:ext cx="7886700" cy="573356"/>
          </a:xfrm>
        </p:spPr>
        <p:txBody>
          <a:bodyPr>
            <a:normAutofit/>
          </a:bodyPr>
          <a:lstStyle/>
          <a:p>
            <a:pPr algn="ctr"/>
            <a:r>
              <a:rPr lang="en-IN" sz="1600" b="1" dirty="0">
                <a:latin typeface="Times New Roman" panose="02020603050405020304" pitchFamily="18" charset="0"/>
                <a:ea typeface="Times New Roman" panose="02020603050405020304" pitchFamily="18" charset="0"/>
              </a:rPr>
              <a:t>HARDWARE REQUIREMENTS:</a:t>
            </a:r>
            <a:br>
              <a:rPr lang="en-IN" sz="1600" b="1" dirty="0">
                <a:latin typeface="Times New Roman" panose="02020603050405020304" pitchFamily="18" charset="0"/>
                <a:ea typeface="Times New Roman" panose="02020603050405020304" pitchFamily="18" charset="0"/>
              </a:rPr>
            </a:br>
            <a:endParaRPr lang="en-IN" sz="1600" dirty="0"/>
          </a:p>
        </p:txBody>
      </p:sp>
      <p:sp>
        <p:nvSpPr>
          <p:cNvPr id="4" name="Content Placeholder 3">
            <a:extLst>
              <a:ext uri="{FF2B5EF4-FFF2-40B4-BE49-F238E27FC236}">
                <a16:creationId xmlns:a16="http://schemas.microsoft.com/office/drawing/2014/main" id="{1E5736BE-BD63-4DFE-BB0F-5D0A23D8808D}"/>
              </a:ext>
            </a:extLst>
          </p:cNvPr>
          <p:cNvSpPr>
            <a:spLocks noGrp="1"/>
          </p:cNvSpPr>
          <p:nvPr>
            <p:ph idx="1"/>
          </p:nvPr>
        </p:nvSpPr>
        <p:spPr>
          <a:xfrm>
            <a:off x="628650" y="1268016"/>
            <a:ext cx="7886700" cy="3364707"/>
          </a:xfrm>
        </p:spPr>
        <p:txBody>
          <a:bodyPr>
            <a:normAutofit/>
          </a:bodyPr>
          <a:lstStyle/>
          <a:p>
            <a:r>
              <a:rPr lang="en-IN" sz="1400" dirty="0">
                <a:latin typeface="Times New Roman" panose="02020603050405020304" pitchFamily="18" charset="0"/>
                <a:cs typeface="Times New Roman" panose="02020603050405020304" pitchFamily="18" charset="0"/>
              </a:rPr>
              <a:t>Windows 7,8 or 10(32 or 64 bit)</a:t>
            </a:r>
          </a:p>
          <a:p>
            <a:r>
              <a:rPr lang="en-IN" sz="1400" dirty="0">
                <a:latin typeface="Times New Roman" panose="02020603050405020304" pitchFamily="18" charset="0"/>
                <a:cs typeface="Times New Roman" panose="02020603050405020304" pitchFamily="18" charset="0"/>
              </a:rPr>
              <a:t>RAM-4GB</a:t>
            </a:r>
          </a:p>
          <a:p>
            <a:r>
              <a:rPr lang="en-IN" sz="1400" dirty="0">
                <a:latin typeface="Times New Roman" panose="02020603050405020304" pitchFamily="18" charset="0"/>
                <a:cs typeface="Times New Roman" panose="02020603050405020304" pitchFamily="18" charset="0"/>
              </a:rPr>
              <a:t>Processor:1.5Hz or above</a:t>
            </a:r>
          </a:p>
          <a:p>
            <a:r>
              <a:rPr lang="en-IN" sz="1400" dirty="0">
                <a:latin typeface="Times New Roman" panose="02020603050405020304" pitchFamily="18" charset="0"/>
                <a:cs typeface="Times New Roman" panose="02020603050405020304" pitchFamily="18" charset="0"/>
              </a:rPr>
              <a:t>HDD:100GB or above</a:t>
            </a:r>
          </a:p>
        </p:txBody>
      </p:sp>
    </p:spTree>
    <p:extLst>
      <p:ext uri="{BB962C8B-B14F-4D97-AF65-F5344CB8AC3E}">
        <p14:creationId xmlns:p14="http://schemas.microsoft.com/office/powerpoint/2010/main" val="420697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9132-7172-4C20-A4CE-F54CFDC1DE01}"/>
              </a:ext>
            </a:extLst>
          </p:cNvPr>
          <p:cNvSpPr>
            <a:spLocks noGrp="1"/>
          </p:cNvSpPr>
          <p:nvPr>
            <p:ph type="title"/>
          </p:nvPr>
        </p:nvSpPr>
        <p:spPr>
          <a:xfrm>
            <a:off x="628650" y="391274"/>
            <a:ext cx="7886700" cy="876742"/>
          </a:xfrm>
        </p:spPr>
        <p:txBody>
          <a:bodyPr>
            <a:normAutofit/>
          </a:bodyPr>
          <a:lstStyle/>
          <a:p>
            <a:pPr algn="ctr"/>
            <a:r>
              <a:rPr lang="en-IN" sz="1800" b="1" dirty="0">
                <a:latin typeface="Times New Roman" panose="02020603050405020304" pitchFamily="18" charset="0"/>
                <a:cs typeface="Times New Roman" panose="02020603050405020304" pitchFamily="18" charset="0"/>
              </a:rPr>
              <a:t>DESIGN</a:t>
            </a:r>
            <a:br>
              <a:rPr lang="en-IN" sz="1600" b="1" dirty="0">
                <a:latin typeface="Times New Roman" panose="02020603050405020304" pitchFamily="18" charset="0"/>
                <a:cs typeface="Times New Roman" panose="02020603050405020304" pitchFamily="18" charset="0"/>
              </a:rPr>
            </a:br>
            <a:br>
              <a:rPr lang="en-IN" sz="16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BLOCK DIAGRAM</a:t>
            </a:r>
          </a:p>
        </p:txBody>
      </p:sp>
      <p:sp>
        <p:nvSpPr>
          <p:cNvPr id="3" name="Rectangle 2">
            <a:extLst>
              <a:ext uri="{FF2B5EF4-FFF2-40B4-BE49-F238E27FC236}">
                <a16:creationId xmlns:a16="http://schemas.microsoft.com/office/drawing/2014/main" id="{01966B7C-9E08-4DC9-8F9B-22E2CF4C3DDD}"/>
              </a:ext>
            </a:extLst>
          </p:cNvPr>
          <p:cNvSpPr/>
          <p:nvPr/>
        </p:nvSpPr>
        <p:spPr>
          <a:xfrm>
            <a:off x="574158" y="1594884"/>
            <a:ext cx="1438940" cy="5458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Dataset collection</a:t>
            </a:r>
          </a:p>
        </p:txBody>
      </p:sp>
      <p:sp>
        <p:nvSpPr>
          <p:cNvPr id="4" name="Rectangle 3">
            <a:extLst>
              <a:ext uri="{FF2B5EF4-FFF2-40B4-BE49-F238E27FC236}">
                <a16:creationId xmlns:a16="http://schemas.microsoft.com/office/drawing/2014/main" id="{D129267D-E46C-426A-BB6C-012268DD3F87}"/>
              </a:ext>
            </a:extLst>
          </p:cNvPr>
          <p:cNvSpPr/>
          <p:nvPr/>
        </p:nvSpPr>
        <p:spPr>
          <a:xfrm>
            <a:off x="2714845" y="1594884"/>
            <a:ext cx="1601973" cy="5458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Data </a:t>
            </a:r>
          </a:p>
          <a:p>
            <a:pPr algn="ctr"/>
            <a:r>
              <a:rPr lang="en-IN" sz="1400" dirty="0">
                <a:latin typeface="Times New Roman" panose="02020603050405020304" pitchFamily="18" charset="0"/>
                <a:cs typeface="Times New Roman" panose="02020603050405020304" pitchFamily="18" charset="0"/>
              </a:rPr>
              <a:t>pre-processing</a:t>
            </a:r>
          </a:p>
        </p:txBody>
      </p:sp>
      <p:sp>
        <p:nvSpPr>
          <p:cNvPr id="6" name="Rectangle 5">
            <a:extLst>
              <a:ext uri="{FF2B5EF4-FFF2-40B4-BE49-F238E27FC236}">
                <a16:creationId xmlns:a16="http://schemas.microsoft.com/office/drawing/2014/main" id="{4B7A3A86-5AB0-4483-AE67-7E5F8E14E2F7}"/>
              </a:ext>
            </a:extLst>
          </p:cNvPr>
          <p:cNvSpPr/>
          <p:nvPr/>
        </p:nvSpPr>
        <p:spPr>
          <a:xfrm>
            <a:off x="4890977" y="1594884"/>
            <a:ext cx="1601973" cy="5458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Checking null values</a:t>
            </a:r>
          </a:p>
        </p:txBody>
      </p:sp>
      <p:sp>
        <p:nvSpPr>
          <p:cNvPr id="7" name="Arrow: Right 6">
            <a:extLst>
              <a:ext uri="{FF2B5EF4-FFF2-40B4-BE49-F238E27FC236}">
                <a16:creationId xmlns:a16="http://schemas.microsoft.com/office/drawing/2014/main" id="{F6BADCAB-8653-41BD-A703-07A3322AF073}"/>
              </a:ext>
            </a:extLst>
          </p:cNvPr>
          <p:cNvSpPr/>
          <p:nvPr/>
        </p:nvSpPr>
        <p:spPr>
          <a:xfrm>
            <a:off x="2013098" y="1798674"/>
            <a:ext cx="701747" cy="13822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7164CDFB-B7B4-4937-8A15-7DC3A101CE3B}"/>
              </a:ext>
            </a:extLst>
          </p:cNvPr>
          <p:cNvSpPr/>
          <p:nvPr/>
        </p:nvSpPr>
        <p:spPr>
          <a:xfrm>
            <a:off x="4316818" y="1798674"/>
            <a:ext cx="574159" cy="13822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963912AD-31F1-42EA-8AE8-4DAE6DD23643}"/>
              </a:ext>
            </a:extLst>
          </p:cNvPr>
          <p:cNvSpPr/>
          <p:nvPr/>
        </p:nvSpPr>
        <p:spPr>
          <a:xfrm>
            <a:off x="7208874" y="1594884"/>
            <a:ext cx="1360968" cy="5458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Data Visualization</a:t>
            </a:r>
          </a:p>
        </p:txBody>
      </p:sp>
      <p:sp>
        <p:nvSpPr>
          <p:cNvPr id="10" name="Arrow: Right 9">
            <a:extLst>
              <a:ext uri="{FF2B5EF4-FFF2-40B4-BE49-F238E27FC236}">
                <a16:creationId xmlns:a16="http://schemas.microsoft.com/office/drawing/2014/main" id="{440D03BA-C356-4A94-8DAF-424CCC5894EE}"/>
              </a:ext>
            </a:extLst>
          </p:cNvPr>
          <p:cNvSpPr/>
          <p:nvPr/>
        </p:nvSpPr>
        <p:spPr>
          <a:xfrm>
            <a:off x="6492950" y="1832700"/>
            <a:ext cx="723013" cy="13822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5C617FB-D2B6-44FC-B531-556D9A51597A}"/>
              </a:ext>
            </a:extLst>
          </p:cNvPr>
          <p:cNvSpPr/>
          <p:nvPr/>
        </p:nvSpPr>
        <p:spPr>
          <a:xfrm>
            <a:off x="7208874" y="2835349"/>
            <a:ext cx="1481469" cy="64504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Label encoding &amp; feature creation</a:t>
            </a:r>
          </a:p>
        </p:txBody>
      </p:sp>
      <p:sp>
        <p:nvSpPr>
          <p:cNvPr id="12" name="Rectangle 11">
            <a:extLst>
              <a:ext uri="{FF2B5EF4-FFF2-40B4-BE49-F238E27FC236}">
                <a16:creationId xmlns:a16="http://schemas.microsoft.com/office/drawing/2014/main" id="{186FFC94-B7B5-4B78-BA2C-095858E89A7B}"/>
              </a:ext>
            </a:extLst>
          </p:cNvPr>
          <p:cNvSpPr/>
          <p:nvPr/>
        </p:nvSpPr>
        <p:spPr>
          <a:xfrm>
            <a:off x="4890977" y="2835349"/>
            <a:ext cx="1601973" cy="64504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Splitting data</a:t>
            </a:r>
          </a:p>
        </p:txBody>
      </p:sp>
      <p:sp>
        <p:nvSpPr>
          <p:cNvPr id="13" name="Rectangle 12">
            <a:extLst>
              <a:ext uri="{FF2B5EF4-FFF2-40B4-BE49-F238E27FC236}">
                <a16:creationId xmlns:a16="http://schemas.microsoft.com/office/drawing/2014/main" id="{7E9631BF-82E6-491E-827B-299E9C91D411}"/>
              </a:ext>
            </a:extLst>
          </p:cNvPr>
          <p:cNvSpPr/>
          <p:nvPr/>
        </p:nvSpPr>
        <p:spPr>
          <a:xfrm>
            <a:off x="2714845" y="2835349"/>
            <a:ext cx="1601973" cy="64504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Train and Test split data</a:t>
            </a:r>
          </a:p>
        </p:txBody>
      </p:sp>
      <p:sp>
        <p:nvSpPr>
          <p:cNvPr id="15" name="Arrow: Down 14">
            <a:extLst>
              <a:ext uri="{FF2B5EF4-FFF2-40B4-BE49-F238E27FC236}">
                <a16:creationId xmlns:a16="http://schemas.microsoft.com/office/drawing/2014/main" id="{EA6B6BAA-B7BE-476F-B46F-BE5BC9DF8A69}"/>
              </a:ext>
            </a:extLst>
          </p:cNvPr>
          <p:cNvSpPr/>
          <p:nvPr/>
        </p:nvSpPr>
        <p:spPr>
          <a:xfrm>
            <a:off x="7806247" y="2140688"/>
            <a:ext cx="166221" cy="694661"/>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3B9A4684-09E3-4E43-819C-F3E7E83768FC}"/>
              </a:ext>
            </a:extLst>
          </p:cNvPr>
          <p:cNvSpPr/>
          <p:nvPr/>
        </p:nvSpPr>
        <p:spPr>
          <a:xfrm rot="10800000">
            <a:off x="6497906" y="3090003"/>
            <a:ext cx="719190" cy="13822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E2224EA2-FA75-4387-9BF1-F29136D6CB2F}"/>
              </a:ext>
            </a:extLst>
          </p:cNvPr>
          <p:cNvSpPr/>
          <p:nvPr/>
        </p:nvSpPr>
        <p:spPr>
          <a:xfrm rot="10800000">
            <a:off x="4316816" y="3090001"/>
            <a:ext cx="574159" cy="13822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7217F0DD-1DA0-49A3-A282-0C73D5D9542F}"/>
              </a:ext>
            </a:extLst>
          </p:cNvPr>
          <p:cNvSpPr/>
          <p:nvPr/>
        </p:nvSpPr>
        <p:spPr>
          <a:xfrm>
            <a:off x="574158" y="2835350"/>
            <a:ext cx="1438940" cy="64504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Testing model</a:t>
            </a:r>
          </a:p>
        </p:txBody>
      </p:sp>
      <p:sp>
        <p:nvSpPr>
          <p:cNvPr id="19" name="Arrow: Right 18">
            <a:extLst>
              <a:ext uri="{FF2B5EF4-FFF2-40B4-BE49-F238E27FC236}">
                <a16:creationId xmlns:a16="http://schemas.microsoft.com/office/drawing/2014/main" id="{A4E47A8E-0A4F-4B24-BF16-B79E23BBF030}"/>
              </a:ext>
            </a:extLst>
          </p:cNvPr>
          <p:cNvSpPr/>
          <p:nvPr/>
        </p:nvSpPr>
        <p:spPr>
          <a:xfrm rot="10800000">
            <a:off x="2013098" y="3090001"/>
            <a:ext cx="701747" cy="13822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DA420A6B-5902-4EE3-B6EA-0D9221B8325C}"/>
              </a:ext>
            </a:extLst>
          </p:cNvPr>
          <p:cNvSpPr/>
          <p:nvPr/>
        </p:nvSpPr>
        <p:spPr>
          <a:xfrm>
            <a:off x="574156" y="4107184"/>
            <a:ext cx="1438941" cy="64504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Incorporate with HTML &amp; Flask</a:t>
            </a:r>
          </a:p>
        </p:txBody>
      </p:sp>
      <p:sp>
        <p:nvSpPr>
          <p:cNvPr id="21" name="Rectangle 20">
            <a:extLst>
              <a:ext uri="{FF2B5EF4-FFF2-40B4-BE49-F238E27FC236}">
                <a16:creationId xmlns:a16="http://schemas.microsoft.com/office/drawing/2014/main" id="{DD643DF5-8D0F-42AA-A637-A4212F4DFF47}"/>
              </a:ext>
            </a:extLst>
          </p:cNvPr>
          <p:cNvSpPr/>
          <p:nvPr/>
        </p:nvSpPr>
        <p:spPr>
          <a:xfrm>
            <a:off x="2714843" y="4107184"/>
            <a:ext cx="1601973" cy="64504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Deployment</a:t>
            </a:r>
          </a:p>
        </p:txBody>
      </p:sp>
      <p:sp>
        <p:nvSpPr>
          <p:cNvPr id="22" name="Arrow: Down 21">
            <a:extLst>
              <a:ext uri="{FF2B5EF4-FFF2-40B4-BE49-F238E27FC236}">
                <a16:creationId xmlns:a16="http://schemas.microsoft.com/office/drawing/2014/main" id="{086022AC-C3ED-4137-A740-47138DD77B9E}"/>
              </a:ext>
            </a:extLst>
          </p:cNvPr>
          <p:cNvSpPr/>
          <p:nvPr/>
        </p:nvSpPr>
        <p:spPr>
          <a:xfrm>
            <a:off x="1183758" y="3480391"/>
            <a:ext cx="127591" cy="626793"/>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75477924-AC69-494A-8334-8571BF042253}"/>
              </a:ext>
            </a:extLst>
          </p:cNvPr>
          <p:cNvSpPr/>
          <p:nvPr/>
        </p:nvSpPr>
        <p:spPr>
          <a:xfrm>
            <a:off x="2013095" y="4391435"/>
            <a:ext cx="701748" cy="13822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32782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EE41B-2E2C-4FB3-A8EB-3E3275761F9D}"/>
              </a:ext>
            </a:extLst>
          </p:cNvPr>
          <p:cNvSpPr>
            <a:spLocks noGrp="1"/>
          </p:cNvSpPr>
          <p:nvPr>
            <p:ph type="title"/>
          </p:nvPr>
        </p:nvSpPr>
        <p:spPr/>
        <p:txBody>
          <a:bodyPr>
            <a:normAutofit/>
          </a:bodyPr>
          <a:lstStyle/>
          <a:p>
            <a:pPr algn="ctr"/>
            <a:r>
              <a:rPr lang="en-IN" sz="1600" b="1" dirty="0">
                <a:latin typeface="Times New Roman" panose="02020603050405020304" pitchFamily="18" charset="0"/>
                <a:cs typeface="Times New Roman" panose="02020603050405020304" pitchFamily="18" charset="0"/>
              </a:rPr>
              <a:t>UML DIAGRAMS:</a:t>
            </a:r>
          </a:p>
        </p:txBody>
      </p:sp>
      <p:sp>
        <p:nvSpPr>
          <p:cNvPr id="3" name="Content Placeholder 2">
            <a:extLst>
              <a:ext uri="{FF2B5EF4-FFF2-40B4-BE49-F238E27FC236}">
                <a16:creationId xmlns:a16="http://schemas.microsoft.com/office/drawing/2014/main" id="{13BFAED9-938D-48B1-82B3-FD7A0CDE0624}"/>
              </a:ext>
            </a:extLst>
          </p:cNvPr>
          <p:cNvSpPr>
            <a:spLocks noGrp="1"/>
          </p:cNvSpPr>
          <p:nvPr>
            <p:ph idx="1"/>
          </p:nvPr>
        </p:nvSpPr>
        <p:spPr/>
        <p:txBody>
          <a:bodyPr>
            <a:normAutofit/>
          </a:bodyPr>
          <a:lstStyle/>
          <a:p>
            <a:pPr marL="0" indent="0">
              <a:buNone/>
            </a:pPr>
            <a:r>
              <a:rPr lang="en-IN" sz="1400" b="1" dirty="0">
                <a:latin typeface="Times New Roman" panose="02020603050405020304" pitchFamily="18" charset="0"/>
                <a:cs typeface="Times New Roman" panose="02020603050405020304" pitchFamily="18" charset="0"/>
              </a:rPr>
              <a:t>CLASS DIAGRAM</a:t>
            </a:r>
          </a:p>
          <a:p>
            <a:pPr marL="0" indent="0">
              <a:buNone/>
            </a:pPr>
            <a:endParaRPr lang="en-IN" sz="1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24F93F5-C343-46BD-B14E-B441F1A3F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05" y="1906772"/>
            <a:ext cx="7811590" cy="2146321"/>
          </a:xfrm>
          <a:prstGeom prst="rect">
            <a:avLst/>
          </a:prstGeom>
        </p:spPr>
      </p:pic>
    </p:spTree>
    <p:extLst>
      <p:ext uri="{BB962C8B-B14F-4D97-AF65-F5344CB8AC3E}">
        <p14:creationId xmlns:p14="http://schemas.microsoft.com/office/powerpoint/2010/main" val="782127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919</Words>
  <Application>Microsoft Office PowerPoint</Application>
  <PresentationFormat>On-screen Show (16:9)</PresentationFormat>
  <Paragraphs>110</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PRESENTED BY : Kotha Nithya (17UK1A0544)      Poshala  Amulya (17UK1A0502)                  Sharath Kumar Gongalla (17UK1A0557)  Podila Madhu (17UK1A0542)</vt:lpstr>
      <vt:lpstr>TABLE OF CONTENTS:</vt:lpstr>
      <vt:lpstr>ABSTRACT</vt:lpstr>
      <vt:lpstr>EXISTING PROBLEM</vt:lpstr>
      <vt:lpstr>PROPOSED SOLUTION:</vt:lpstr>
      <vt:lpstr>SOFTWARE REQUIREMENTS :</vt:lpstr>
      <vt:lpstr>HARDWARE REQUIREMENTS: </vt:lpstr>
      <vt:lpstr>DESIGN  BLOCK DIAGRAM</vt:lpstr>
      <vt:lpstr>UML DIAGRAMS:</vt:lpstr>
      <vt:lpstr>PowerPoint Presentation</vt:lpstr>
      <vt:lpstr>PowerPoint Presentation</vt:lpstr>
      <vt:lpstr>RESULT ANALYSIS</vt:lpstr>
      <vt:lpstr>                                     OUTPUT SCREENS</vt:lpstr>
      <vt:lpstr>OUTPUT</vt:lpstr>
      <vt:lpstr>CONCLUSION</vt:lpstr>
      <vt:lpstr>FUTURE SCOPE</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2021-02-22T01:08:25Z</dcterms:modified>
</cp:coreProperties>
</file>