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Lst>
  <p:notesMasterIdLst>
    <p:notesMasterId r:id="rId29"/>
  </p:notesMasterIdLst>
  <p:handoutMasterIdLst>
    <p:handoutMasterId r:id="rId30"/>
  </p:handoutMasterIdLst>
  <p:sldIdLst>
    <p:sldId id="257" r:id="rId4"/>
    <p:sldId id="994" r:id="rId5"/>
    <p:sldId id="995" r:id="rId6"/>
    <p:sldId id="990" r:id="rId7"/>
    <p:sldId id="1025" r:id="rId8"/>
    <p:sldId id="1026" r:id="rId9"/>
    <p:sldId id="1027" r:id="rId10"/>
    <p:sldId id="1006" r:id="rId11"/>
    <p:sldId id="1007" r:id="rId12"/>
    <p:sldId id="1008" r:id="rId13"/>
    <p:sldId id="1010" r:id="rId14"/>
    <p:sldId id="1011" r:id="rId15"/>
    <p:sldId id="1012" r:id="rId16"/>
    <p:sldId id="1013" r:id="rId17"/>
    <p:sldId id="1014" r:id="rId18"/>
    <p:sldId id="1015" r:id="rId19"/>
    <p:sldId id="1016" r:id="rId20"/>
    <p:sldId id="1017" r:id="rId21"/>
    <p:sldId id="1018" r:id="rId22"/>
    <p:sldId id="1019" r:id="rId23"/>
    <p:sldId id="1024" r:id="rId24"/>
    <p:sldId id="1020" r:id="rId25"/>
    <p:sldId id="1022" r:id="rId26"/>
    <p:sldId id="1028" r:id="rId27"/>
    <p:sldId id="993" r:id="rId28"/>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3300"/>
    <a:srgbClr val="004282"/>
    <a:srgbClr val="FF9900"/>
    <a:srgbClr val="D43CE4"/>
    <a:srgbClr val="F0E98C"/>
    <a:srgbClr val="E5D937"/>
    <a:srgbClr val="F8FB81"/>
    <a:srgbClr val="EA92CB"/>
    <a:srgbClr val="AA5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2" autoAdjust="0"/>
    <p:restoredTop sz="98224" autoAdjust="0"/>
  </p:normalViewPr>
  <p:slideViewPr>
    <p:cSldViewPr snapToGrid="0">
      <p:cViewPr varScale="1">
        <p:scale>
          <a:sx n="82" d="100"/>
          <a:sy n="82" d="100"/>
        </p:scale>
        <p:origin x="1642" y="67"/>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10/4/2019</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10/4/2019</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10/4/2019</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363006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CDD908FA-78B7-4B29-9A40-B62328B865DC}" type="datetime5">
              <a:rPr lang="en-US"/>
              <a:pPr>
                <a:defRPr/>
              </a:pPr>
              <a:t>4-Oct-19</a:t>
            </a:fld>
            <a:endParaRPr lang="en-US"/>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318500" y="839788"/>
            <a:ext cx="723900" cy="314325"/>
          </a:xfrm>
          <a:prstGeom prst="rect">
            <a:avLst/>
          </a:prstGeom>
          <a:ln/>
        </p:spPr>
        <p:txBody>
          <a:bodyPr/>
          <a:lstStyle>
            <a:lvl1pPr algn="ct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75C806E-F6AA-440A-B444-7A46E1BBF15E}" type="datetime5">
              <a:rPr lang="en-US"/>
              <a:pPr>
                <a:defRPr/>
              </a:pPr>
              <a:t>4-Oct-19</a:t>
            </a:fld>
            <a:endParaRPr lang="en-US"/>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47D47E8-CD58-486B-864B-63CAF0BCDE1A}" type="datetime5">
              <a:rPr lang="en-US"/>
              <a:pPr>
                <a:defRPr/>
              </a:pPr>
              <a:t>4-Oct-19</a:t>
            </a:fld>
            <a:endParaRPr lang="en-US"/>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48BF9499-C23C-4B8C-8977-F9EE39F453AC}" type="datetime5">
              <a:rPr lang="en-US"/>
              <a:pPr>
                <a:defRPr/>
              </a:pPr>
              <a:t>4-Oct-19</a:t>
            </a:fld>
            <a:endParaRPr lang="en-US"/>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fld id="{C7289E8B-DC1F-46A8-A876-E4E809DADE64}" type="datetime5">
              <a:rPr lang="en-US"/>
              <a:pPr>
                <a:defRPr/>
              </a:pPr>
              <a:t>4-Oct-19</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fld id="{0D398333-5B76-4458-9998-290553FD95D2}" type="datetime5">
              <a:rPr lang="en-US"/>
              <a:pPr>
                <a:defRPr/>
              </a:pPr>
              <a:t>4-Oct-19</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fld id="{38E30502-0CC5-4638-BD6B-856F24286FCA}" type="datetime5">
              <a:rPr lang="en-US"/>
              <a:pPr>
                <a:defRPr/>
              </a:pPr>
              <a:t>4-Oct-19</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fld id="{28A66D33-C908-4A04-AB30-0EE793113E22}" type="datetime5">
              <a:rPr lang="en-US"/>
              <a:pPr>
                <a:defRPr/>
              </a:pPr>
              <a:t>4-Oct-19</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fld id="{5D0C763D-E06B-4240-AD6E-C89C34B4C3A4}" type="datetime5">
              <a:rPr lang="en-US"/>
              <a:pPr>
                <a:defRPr/>
              </a:pPr>
              <a:t>4-Oct-19</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fld id="{A0B590DB-B566-4D42-99B6-1B1E57D8DF67}" type="datetime5">
              <a:rPr lang="en-US"/>
              <a:pPr>
                <a:defRPr/>
              </a:pPr>
              <a:t>4-Oct-19</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fld id="{8B0A3628-4B93-495B-8257-DB9ABF29DBAC}" type="datetime5">
              <a:rPr lang="en-US"/>
              <a:pPr>
                <a:defRPr/>
              </a:pPr>
              <a:t>4-Oct-19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ECF6B73-7E50-4A5A-B24D-F4AE97F3F616}" type="datetime5">
              <a:rPr lang="en-US"/>
              <a:pPr>
                <a:defRPr/>
              </a:pPr>
              <a:t>4-Oct-19</a:t>
            </a:fld>
            <a:endParaRPr lang="en-US"/>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fld id="{16F5554A-C45B-4ADD-B18A-FBCE91D1D6B7}" type="datetime5">
              <a:rPr lang="en-US"/>
              <a:pPr>
                <a:defRPr/>
              </a:pPr>
              <a:t>4-Oct-19</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fld id="{3ED51023-1BE8-4AE4-A748-7A0A2C61C517}" type="datetime5">
              <a:rPr lang="en-US"/>
              <a:pPr>
                <a:defRPr/>
              </a:pPr>
              <a:t>4-Oct-19</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fld id="{0E398551-1FDD-4BEE-9222-344EE61F735C}" type="datetime5">
              <a:rPr lang="en-US"/>
              <a:pPr>
                <a:defRPr/>
              </a:pPr>
              <a:t>4-Oct-19</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fld id="{9DF9FB91-727C-4B6B-A93D-D39D91C8DC90}" type="datetime5">
              <a:rPr lang="en-US"/>
              <a:pPr>
                <a:defRPr/>
              </a:pPr>
              <a:t>4-Oct-19</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fld id="{9672A2B6-7302-4124-A531-A1326537F1A8}" type="datetime5">
              <a:rPr lang="en-US"/>
              <a:pPr>
                <a:defRPr/>
              </a:pPr>
              <a:t>4-Oct-19</a:t>
            </a:fld>
            <a:endParaRPr lang="en-US"/>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A7EEFD7-F0D9-45C9-B6AD-7CA00CD20847}" type="datetime5">
              <a:rPr lang="en-US"/>
              <a:pPr>
                <a:defRPr/>
              </a:pPr>
              <a:t>4-Oct-19</a:t>
            </a:fld>
            <a:endParaRPr lang="en-US"/>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087BD3A-5267-4F31-AAE1-BB0EA24BF2BB}" type="datetime5">
              <a:rPr lang="en-US"/>
              <a:pPr>
                <a:defRPr/>
              </a:pPr>
              <a:t>4-Oct-19</a:t>
            </a:fld>
            <a:endParaRPr lang="en-US"/>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375DCF4C-185B-40B2-A4B7-094F0AFB77A6}" type="datetime5">
              <a:rPr lang="en-US"/>
              <a:pPr>
                <a:defRPr/>
              </a:pPr>
              <a:t>4-Oct-19</a:t>
            </a:fld>
            <a:endParaRPr lang="en-US"/>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AABDAC2-5166-469C-8983-D607E52D2455}" type="datetime5">
              <a:rPr lang="en-US"/>
              <a:pPr>
                <a:defRPr/>
              </a:pPr>
              <a:t>4-Oct-19</a:t>
            </a:fld>
            <a:endParaRPr lang="en-US"/>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fld id="{D01474FF-C8D4-4993-B339-BE6B55D0AC10}" type="datetime5">
              <a:rPr lang="en-US" smtClean="0"/>
              <a:pPr>
                <a:defRPr/>
              </a:pPr>
              <a:t>4-Oct-19</a:t>
            </a:fld>
            <a:endParaRPr lang="en-US"/>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D3078C7-35C2-4D07-BEAC-9DEB01495BAB}" type="datetime5">
              <a:rPr lang="en-US"/>
              <a:pPr>
                <a:defRPr/>
              </a:pPr>
              <a:t>4-Oct-19</a:t>
            </a:fld>
            <a:endParaRPr lang="en-US"/>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0260BE2-1DBF-463D-8C0A-A6B5D4CD887C}" type="datetime5">
              <a:rPr lang="en-US"/>
              <a:pPr>
                <a:defRPr/>
              </a:pPr>
              <a:t>4-Oct-19</a:t>
            </a:fld>
            <a:endParaRPr lang="en-US"/>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dirty="0">
              <a:ea typeface="+mn-ea"/>
              <a:cs typeface="+mn-cs"/>
            </a:endParaRPr>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400">
                <a:solidFill>
                  <a:schemeClr val="bg1"/>
                </a:solidFill>
                <a:latin typeface="+mn-lt"/>
                <a:ea typeface="+mn-ea"/>
                <a:cs typeface="+mn-cs"/>
              </a:defRPr>
            </a:lvl1pPr>
          </a:lstStyle>
          <a:p>
            <a:pPr>
              <a:defRPr/>
            </a:pPr>
            <a:fld id="{196E0A6A-AE9C-410F-8F10-77822D894F2F}" type="datetime5">
              <a:rPr lang="en-US" smtClean="0"/>
              <a:pPr>
                <a:defRPr/>
              </a:pPr>
              <a:t>4-Oct-19</a:t>
            </a:fld>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25434"/>
            <a:ext cx="4517898"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mn-lt"/>
              </a:rPr>
              <a:t>GMR Institute of Technology</a:t>
            </a:r>
            <a:r>
              <a:rPr lang="en-US" sz="1800" b="0" dirty="0">
                <a:solidFill>
                  <a:schemeClr val="bg1"/>
                </a:solidFill>
                <a:latin typeface="Verdana" pitchFamily="34" charset="0"/>
              </a:rPr>
              <a:t> </a:t>
            </a:r>
          </a:p>
        </p:txBody>
      </p:sp>
      <p:sp>
        <p:nvSpPr>
          <p:cNvPr id="3" name="Slide Number Placeholder 2"/>
          <p:cNvSpPr>
            <a:spLocks noGrp="1"/>
          </p:cNvSpPr>
          <p:nvPr>
            <p:ph type="sldNum" sz="quarter" idx="4"/>
          </p:nvPr>
        </p:nvSpPr>
        <p:spPr>
          <a:xfrm>
            <a:off x="8547100" y="806450"/>
            <a:ext cx="48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FCFD5CF-093E-3143-B7F3-A798A83635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fld id="{002C7B4F-9174-4207-8116-7C93C7294B96}" type="datetime5">
              <a:rPr lang="en-US"/>
              <a:pPr>
                <a:defRPr/>
              </a:pPr>
              <a:t>4-Oct-19</a:t>
            </a:fld>
            <a:endParaRPr lang="en-US"/>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fld id="{CAAB658B-48FF-47F0-9EEF-8394CD8AA35F}" type="datetime5">
              <a:rPr lang="en-US"/>
              <a:pPr>
                <a:defRPr/>
              </a:pPr>
              <a:t>4-Oct-19</a:t>
            </a:fld>
            <a:endParaRPr lang="en-US"/>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fld id="{26C00169-2767-40E7-9850-643C50CC1986}" type="datetime5">
              <a:rPr lang="en-US"/>
              <a:pPr>
                <a:defRPr/>
              </a:pPr>
              <a:t>4-Oct-19</a:t>
            </a:fld>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4-Oct-19</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4-Oct-19</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381000" y="699943"/>
            <a:ext cx="8801894" cy="6859588"/>
          </a:xfrm>
          <a:prstGeom prst="rect">
            <a:avLst/>
          </a:prstGeom>
          <a:noFill/>
          <a:ln w="9525">
            <a:noFill/>
            <a:miter lim="800000"/>
            <a:headEnd/>
            <a:tailEnd/>
          </a:ln>
        </p:spPr>
      </p:pic>
      <p:sp>
        <p:nvSpPr>
          <p:cNvPr id="5129" name="Text Box 5"/>
          <p:cNvSpPr txBox="1">
            <a:spLocks noChangeArrowheads="1"/>
          </p:cNvSpPr>
          <p:nvPr/>
        </p:nvSpPr>
        <p:spPr bwMode="auto">
          <a:xfrm>
            <a:off x="129199" y="-2813"/>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dirty="0">
                <a:solidFill>
                  <a:schemeClr val="bg1"/>
                </a:solidFill>
                <a:latin typeface="Arial"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13" name="Text Box 5"/>
          <p:cNvSpPr txBox="1">
            <a:spLocks noChangeArrowheads="1"/>
          </p:cNvSpPr>
          <p:nvPr/>
        </p:nvSpPr>
        <p:spPr bwMode="auto">
          <a:xfrm>
            <a:off x="1438275" y="2422416"/>
            <a:ext cx="6583363" cy="1336372"/>
          </a:xfrm>
          <a:prstGeom prst="rect">
            <a:avLst/>
          </a:prstGeom>
          <a:noFill/>
          <a:ln w="9525">
            <a:noFill/>
            <a:miter lim="800000"/>
            <a:headEnd/>
            <a:tailEnd/>
          </a:ln>
        </p:spPr>
        <p:txBody>
          <a:bodyPr wrap="square" lIns="104249" tIns="52124" rIns="104249" bIns="52124">
            <a:spAutoFit/>
          </a:bodyPr>
          <a:lstStyle/>
          <a:p>
            <a:pPr algn="ctr" eaLnBrk="0" hangingPunct="0"/>
            <a:r>
              <a:rPr lang="en-US" sz="4000" dirty="0">
                <a:solidFill>
                  <a:srgbClr val="FFFFFF"/>
                </a:solidFill>
                <a:cs typeface="Times New Roman" panose="02020603050405020304" pitchFamily="18" charset="0"/>
              </a:rPr>
              <a:t>Smart Mirror Using Machine Learning Algorithms</a:t>
            </a:r>
          </a:p>
        </p:txBody>
      </p:sp>
      <p:sp>
        <p:nvSpPr>
          <p:cNvPr id="2" name="TextBox 1"/>
          <p:cNvSpPr txBox="1"/>
          <p:nvPr/>
        </p:nvSpPr>
        <p:spPr>
          <a:xfrm>
            <a:off x="5787559" y="4142792"/>
            <a:ext cx="3020825" cy="2308324"/>
          </a:xfrm>
          <a:prstGeom prst="rect">
            <a:avLst/>
          </a:prstGeom>
          <a:noFill/>
        </p:spPr>
        <p:txBody>
          <a:bodyPr wrap="square" rtlCol="0">
            <a:spAutoFit/>
          </a:bodyPr>
          <a:lstStyle/>
          <a:p>
            <a:r>
              <a:rPr lang="en-US" dirty="0">
                <a:solidFill>
                  <a:schemeClr val="bg1"/>
                </a:solidFill>
              </a:rPr>
              <a:t> Prepared by</a:t>
            </a:r>
          </a:p>
          <a:p>
            <a:r>
              <a:rPr lang="en-US" dirty="0">
                <a:solidFill>
                  <a:schemeClr val="bg1"/>
                </a:solidFill>
              </a:rPr>
              <a:t> Name :K S K S Vamsi</a:t>
            </a:r>
          </a:p>
          <a:p>
            <a:r>
              <a:rPr lang="en-US" dirty="0">
                <a:solidFill>
                  <a:schemeClr val="bg1"/>
                </a:solidFill>
              </a:rPr>
              <a:t> Roll No: 17341A0588</a:t>
            </a:r>
          </a:p>
          <a:p>
            <a:r>
              <a:rPr lang="en-US" dirty="0">
                <a:solidFill>
                  <a:schemeClr val="bg1"/>
                </a:solidFill>
              </a:rPr>
              <a:t> Batch No: 12</a:t>
            </a:r>
          </a:p>
          <a:p>
            <a:endParaRPr lang="en-US" dirty="0"/>
          </a:p>
          <a:p>
            <a:endParaRPr lang="en-US" dirty="0"/>
          </a:p>
        </p:txBody>
      </p:sp>
      <p:sp>
        <p:nvSpPr>
          <p:cNvPr id="3" name="TextBox 2"/>
          <p:cNvSpPr txBox="1"/>
          <p:nvPr/>
        </p:nvSpPr>
        <p:spPr>
          <a:xfrm>
            <a:off x="1290918" y="952500"/>
            <a:ext cx="7046258" cy="707886"/>
          </a:xfrm>
          <a:prstGeom prst="rect">
            <a:avLst/>
          </a:prstGeom>
          <a:noFill/>
        </p:spPr>
        <p:txBody>
          <a:bodyPr wrap="square" rtlCol="0">
            <a:spAutoFit/>
          </a:bodyPr>
          <a:lstStyle/>
          <a:p>
            <a:pPr algn="ctr"/>
            <a:r>
              <a:rPr lang="en-US" sz="4000" dirty="0"/>
              <a:t>Department Of CSE</a:t>
            </a:r>
          </a:p>
        </p:txBody>
      </p:sp>
      <p:sp>
        <p:nvSpPr>
          <p:cNvPr id="4" name="TextBox 3"/>
          <p:cNvSpPr txBox="1"/>
          <p:nvPr/>
        </p:nvSpPr>
        <p:spPr>
          <a:xfrm>
            <a:off x="885825" y="4846339"/>
            <a:ext cx="4771559" cy="830997"/>
          </a:xfrm>
          <a:prstGeom prst="rect">
            <a:avLst/>
          </a:prstGeom>
          <a:noFill/>
        </p:spPr>
        <p:txBody>
          <a:bodyPr wrap="square" rtlCol="0">
            <a:spAutoFit/>
          </a:bodyPr>
          <a:lstStyle/>
          <a:p>
            <a:r>
              <a:rPr lang="en-US" dirty="0">
                <a:solidFill>
                  <a:schemeClr val="bg1"/>
                </a:solidFill>
              </a:rPr>
              <a:t>Under the Guidance : </a:t>
            </a:r>
          </a:p>
          <a:p>
            <a:r>
              <a:rPr lang="en-US" dirty="0">
                <a:solidFill>
                  <a:schemeClr val="bg1"/>
                </a:solidFill>
              </a:rPr>
              <a:t> 	 Dr V PRASAD</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685B-BB64-42C3-A4AB-528C1C5BEC4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DA55CA8-8BD6-404E-B865-D3974573E664}"/>
              </a:ext>
            </a:extLst>
          </p:cNvPr>
          <p:cNvSpPr>
            <a:spLocks noGrp="1"/>
          </p:cNvSpPr>
          <p:nvPr>
            <p:ph idx="1"/>
          </p:nvPr>
        </p:nvSpPr>
        <p:spPr>
          <a:xfrm>
            <a:off x="457200" y="952500"/>
            <a:ext cx="8229600" cy="5173663"/>
          </a:xfrm>
        </p:spPr>
        <p:txBody>
          <a:bodyPr/>
          <a:lstStyle/>
          <a:p>
            <a:r>
              <a:rPr lang="en-IN" sz="2000" b="1" dirty="0">
                <a:latin typeface="Times New Roman" panose="02020603050405020304" pitchFamily="18" charset="0"/>
                <a:cs typeface="Times New Roman" panose="02020603050405020304" pitchFamily="18" charset="0"/>
              </a:rPr>
              <a:t>Skin Colour Detection Algorithm:</a:t>
            </a:r>
          </a:p>
          <a:p>
            <a:pPr lvl="1"/>
            <a:r>
              <a:rPr lang="en-US" sz="1800" dirty="0">
                <a:latin typeface="Times New Roman" panose="02020603050405020304" pitchFamily="18" charset="0"/>
                <a:cs typeface="Times New Roman" panose="02020603050405020304" pitchFamily="18" charset="0"/>
              </a:rPr>
              <a:t>In skin color detection we are using </a:t>
            </a:r>
            <a:r>
              <a:rPr lang="en-US" sz="1800" dirty="0" err="1">
                <a:latin typeface="Times New Roman" panose="02020603050405020304" pitchFamily="18" charset="0"/>
                <a:cs typeface="Times New Roman" panose="02020603050405020304" pitchFamily="18" charset="0"/>
              </a:rPr>
              <a:t>YCbCr</a:t>
            </a:r>
            <a:r>
              <a:rPr lang="en-US" sz="1800" dirty="0">
                <a:latin typeface="Times New Roman" panose="02020603050405020304" pitchFamily="18" charset="0"/>
                <a:cs typeface="Times New Roman" panose="02020603050405020304" pitchFamily="18" charset="0"/>
              </a:rPr>
              <a:t> color space.</a:t>
            </a:r>
          </a:p>
          <a:p>
            <a:pPr lvl="1"/>
            <a:r>
              <a:rPr lang="en-US" sz="1800" dirty="0">
                <a:latin typeface="Times New Roman" panose="02020603050405020304" pitchFamily="18" charset="0"/>
                <a:cs typeface="Times New Roman" panose="02020603050405020304" pitchFamily="18" charset="0"/>
              </a:rPr>
              <a:t>It is widely used in image processing. Component Y is used for representing luminance information and color information is stored in two components, </a:t>
            </a:r>
            <a:r>
              <a:rPr lang="en-US" sz="1800" dirty="0" err="1">
                <a:latin typeface="Times New Roman" panose="02020603050405020304" pitchFamily="18" charset="0"/>
                <a:cs typeface="Times New Roman" panose="02020603050405020304" pitchFamily="18" charset="0"/>
              </a:rPr>
              <a:t>Cb</a:t>
            </a:r>
            <a:r>
              <a:rPr lang="en-US" sz="1800" dirty="0">
                <a:latin typeface="Times New Roman" panose="02020603050405020304" pitchFamily="18" charset="0"/>
                <a:cs typeface="Times New Roman" panose="02020603050405020304" pitchFamily="18" charset="0"/>
              </a:rPr>
              <a:t> and Cr.</a:t>
            </a:r>
          </a:p>
          <a:p>
            <a:pPr lvl="1"/>
            <a:r>
              <a:rPr lang="en-US" sz="1800" dirty="0" err="1">
                <a:latin typeface="Times New Roman" panose="02020603050405020304" pitchFamily="18" charset="0"/>
                <a:cs typeface="Times New Roman" panose="02020603050405020304" pitchFamily="18" charset="0"/>
              </a:rPr>
              <a:t>Cb</a:t>
            </a:r>
            <a:r>
              <a:rPr lang="en-US" sz="1800" dirty="0">
                <a:latin typeface="Times New Roman" panose="02020603050405020304" pitchFamily="18" charset="0"/>
                <a:cs typeface="Times New Roman" panose="02020603050405020304" pitchFamily="18" charset="0"/>
              </a:rPr>
              <a:t> is difference between the blue component and reference value. </a:t>
            </a:r>
          </a:p>
          <a:p>
            <a:pPr lvl="1"/>
            <a:r>
              <a:rPr lang="en-US" sz="1800" dirty="0">
                <a:latin typeface="Times New Roman" panose="02020603050405020304" pitchFamily="18" charset="0"/>
                <a:cs typeface="Times New Roman" panose="02020603050405020304" pitchFamily="18" charset="0"/>
              </a:rPr>
              <a:t>Cr is difference between red component and reference value. </a:t>
            </a:r>
          </a:p>
          <a:p>
            <a:pPr lvl="1"/>
            <a:r>
              <a:rPr lang="en-US" sz="1800" dirty="0">
                <a:latin typeface="Times New Roman" panose="02020603050405020304" pitchFamily="18" charset="0"/>
                <a:cs typeface="Times New Roman" panose="02020603050405020304" pitchFamily="18" charset="0"/>
              </a:rPr>
              <a:t>Cr and </a:t>
            </a:r>
            <a:r>
              <a:rPr lang="en-US" sz="1800" dirty="0" err="1">
                <a:latin typeface="Times New Roman" panose="02020603050405020304" pitchFamily="18" charset="0"/>
                <a:cs typeface="Times New Roman" panose="02020603050405020304" pitchFamily="18" charset="0"/>
              </a:rPr>
              <a:t>Cb</a:t>
            </a:r>
            <a:r>
              <a:rPr lang="en-US" sz="1800" dirty="0">
                <a:latin typeface="Times New Roman" panose="02020603050405020304" pitchFamily="18" charset="0"/>
                <a:cs typeface="Times New Roman" panose="02020603050405020304" pitchFamily="18" charset="0"/>
              </a:rPr>
              <a:t> are the red-difference and blue-difference chroma components respectively. </a:t>
            </a:r>
          </a:p>
          <a:p>
            <a:pPr lvl="1"/>
            <a:r>
              <a:rPr lang="en-US" sz="1800" dirty="0">
                <a:latin typeface="Times New Roman" panose="02020603050405020304" pitchFamily="18" charset="0"/>
                <a:cs typeface="Times New Roman" panose="02020603050405020304" pitchFamily="18" charset="0"/>
              </a:rPr>
              <a:t>The corresponding skin pixel is in the range which is specified below </a:t>
            </a:r>
          </a:p>
          <a:p>
            <a:pPr marL="457200" lvl="1" indent="0">
              <a:buNone/>
            </a:pPr>
            <a:r>
              <a:rPr lang="en-US" sz="1600" b="1" dirty="0">
                <a:latin typeface="Times New Roman" panose="02020603050405020304" pitchFamily="18" charset="0"/>
                <a:cs typeface="Times New Roman" panose="02020603050405020304" pitchFamily="18" charset="0"/>
              </a:rPr>
              <a:t>      Y&gt;80,</a:t>
            </a:r>
          </a:p>
          <a:p>
            <a:pPr marL="457200" lvl="1" indent="0">
              <a:buNone/>
            </a:pPr>
            <a:r>
              <a:rPr lang="en-US" sz="1600" b="1" dirty="0">
                <a:latin typeface="Times New Roman" panose="02020603050405020304" pitchFamily="18" charset="0"/>
                <a:cs typeface="Times New Roman" panose="02020603050405020304" pitchFamily="18" charset="0"/>
              </a:rPr>
              <a:t>      85&lt;</a:t>
            </a:r>
            <a:r>
              <a:rPr lang="en-US" sz="1600" b="1" dirty="0" err="1">
                <a:latin typeface="Times New Roman" panose="02020603050405020304" pitchFamily="18" charset="0"/>
                <a:cs typeface="Times New Roman" panose="02020603050405020304" pitchFamily="18" charset="0"/>
              </a:rPr>
              <a:t>Cb</a:t>
            </a:r>
            <a:r>
              <a:rPr lang="en-US" sz="1600" b="1" dirty="0">
                <a:latin typeface="Times New Roman" panose="02020603050405020304" pitchFamily="18" charset="0"/>
                <a:cs typeface="Times New Roman" panose="02020603050405020304" pitchFamily="18" charset="0"/>
              </a:rPr>
              <a:t>&lt;135 ,</a:t>
            </a:r>
          </a:p>
          <a:p>
            <a:pPr marL="457200" lvl="1" indent="0">
              <a:buNone/>
            </a:pPr>
            <a:r>
              <a:rPr lang="en-US" sz="1600" b="1" dirty="0">
                <a:latin typeface="Times New Roman" panose="02020603050405020304" pitchFamily="18" charset="0"/>
                <a:cs typeface="Times New Roman" panose="02020603050405020304" pitchFamily="18" charset="0"/>
              </a:rPr>
              <a:t>      135&lt;Cr&lt;180</a:t>
            </a:r>
            <a:endParaRPr lang="en-IN" sz="1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41FE05-2532-4559-97E3-B9094AA29CDC}"/>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16AAFA0B-6C62-4A20-ADDB-03EFEC5643FB}"/>
              </a:ext>
            </a:extLst>
          </p:cNvPr>
          <p:cNvSpPr>
            <a:spLocks noGrp="1"/>
          </p:cNvSpPr>
          <p:nvPr>
            <p:ph type="sldNum" sz="quarter" idx="12"/>
          </p:nvPr>
        </p:nvSpPr>
        <p:spPr/>
        <p:txBody>
          <a:bodyPr/>
          <a:lstStyle/>
          <a:p>
            <a:pPr>
              <a:defRPr/>
            </a:pPr>
            <a:fld id="{51EDAF45-A1ED-443F-B7DC-99AC8969684E}" type="slidenum">
              <a:rPr lang="en-US" smtClean="0"/>
              <a:pPr>
                <a:defRPr/>
              </a:pPr>
              <a:t>10</a:t>
            </a:fld>
            <a:endParaRPr lang="en-US" dirty="0"/>
          </a:p>
        </p:txBody>
      </p:sp>
    </p:spTree>
    <p:extLst>
      <p:ext uri="{BB962C8B-B14F-4D97-AF65-F5344CB8AC3E}">
        <p14:creationId xmlns:p14="http://schemas.microsoft.com/office/powerpoint/2010/main" val="172960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0EEA-CA14-47BB-9039-CE2C23F34F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55523D-EAF0-43A5-AF1C-8D420A7459BC}"/>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Lower Body Detection Algorithm(LBDA):</a:t>
            </a:r>
            <a:endParaRPr lang="en-IN" sz="20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Lower body detection is done by using Haar classifiers. </a:t>
            </a:r>
          </a:p>
          <a:p>
            <a:pPr lvl="1"/>
            <a:r>
              <a:rPr lang="en-US" sz="1600" dirty="0">
                <a:latin typeface="Times New Roman" panose="02020603050405020304" pitchFamily="18" charset="0"/>
                <a:cs typeface="Times New Roman" panose="02020603050405020304" pitchFamily="18" charset="0"/>
              </a:rPr>
              <a:t>Haar Classifier is used to detect the humans in a moving video; features like eye detection, face detection, upper body, lower body and full body detection. </a:t>
            </a:r>
          </a:p>
          <a:p>
            <a:pPr lvl="1"/>
            <a:r>
              <a:rPr lang="en-US" sz="1600" dirty="0">
                <a:latin typeface="Times New Roman" panose="02020603050405020304" pitchFamily="18" charset="0"/>
                <a:cs typeface="Times New Roman" panose="02020603050405020304" pitchFamily="18" charset="0"/>
              </a:rPr>
              <a:t>Haar classifier are instructed with the help of negative and positive samples of images and saved as .xml files. </a:t>
            </a:r>
          </a:p>
          <a:p>
            <a:pPr lvl="1"/>
            <a:r>
              <a:rPr lang="en-US" sz="1600" dirty="0">
                <a:latin typeface="Times New Roman" panose="02020603050405020304" pitchFamily="18" charset="0"/>
                <a:cs typeface="Times New Roman" panose="02020603050405020304" pitchFamily="18" charset="0"/>
              </a:rPr>
              <a:t>Haar cascades is Haar classifiers one of the function. Some cascades used in OpenCV to detect human are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cascade_upperbody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cascade_lowerbody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haarcascade_fullbody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haarcascade_frontalface</a:t>
            </a:r>
            <a:r>
              <a:rPr lang="en-US" sz="1600" dirty="0">
                <a:latin typeface="Times New Roman" panose="02020603050405020304" pitchFamily="18" charset="0"/>
                <a:cs typeface="Times New Roman" panose="02020603050405020304" pitchFamily="18" charset="0"/>
              </a:rPr>
              <a:t> etc. </a:t>
            </a:r>
          </a:p>
          <a:p>
            <a:pPr lvl="1"/>
            <a:r>
              <a:rPr lang="en-US" sz="1600" dirty="0">
                <a:latin typeface="Times New Roman" panose="02020603050405020304" pitchFamily="18" charset="0"/>
                <a:cs typeface="Times New Roman" panose="02020603050405020304" pitchFamily="18" charset="0"/>
              </a:rPr>
              <a:t>Haar classifier uses Region of Interest (ROI) for detecting lower body.</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F251EF7-95B7-412A-88E6-D7F5BD7ADE9E}"/>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40269EB7-A742-47F6-B26E-BC242F8BF274}"/>
              </a:ext>
            </a:extLst>
          </p:cNvPr>
          <p:cNvSpPr>
            <a:spLocks noGrp="1"/>
          </p:cNvSpPr>
          <p:nvPr>
            <p:ph type="sldNum" sz="quarter" idx="12"/>
          </p:nvPr>
        </p:nvSpPr>
        <p:spPr/>
        <p:txBody>
          <a:bodyPr/>
          <a:lstStyle/>
          <a:p>
            <a:pPr>
              <a:defRPr/>
            </a:pPr>
            <a:fld id="{51EDAF45-A1ED-443F-B7DC-99AC8969684E}" type="slidenum">
              <a:rPr lang="en-US" smtClean="0"/>
              <a:pPr>
                <a:defRPr/>
              </a:pPr>
              <a:t>11</a:t>
            </a:fld>
            <a:endParaRPr lang="en-US" dirty="0"/>
          </a:p>
        </p:txBody>
      </p:sp>
    </p:spTree>
    <p:extLst>
      <p:ext uri="{BB962C8B-B14F-4D97-AF65-F5344CB8AC3E}">
        <p14:creationId xmlns:p14="http://schemas.microsoft.com/office/powerpoint/2010/main" val="255060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21C1-4F41-46E4-9175-375BC426C0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68B3EA-D9EB-4451-96E1-061006D2D3B5}"/>
              </a:ext>
            </a:extLst>
          </p:cNvPr>
          <p:cNvSpPr>
            <a:spLocks noGrp="1"/>
          </p:cNvSpPr>
          <p:nvPr>
            <p:ph idx="1"/>
          </p:nvPr>
        </p:nvSpPr>
        <p:spPr>
          <a:xfrm>
            <a:off x="457200" y="793102"/>
            <a:ext cx="8229600" cy="5333061"/>
          </a:xfrm>
        </p:spPr>
        <p:txBody>
          <a:bodyPr/>
          <a:lstStyle/>
          <a:p>
            <a:r>
              <a:rPr lang="en-US" sz="2000" dirty="0">
                <a:latin typeface="Times New Roman" panose="02020603050405020304" pitchFamily="18" charset="0"/>
                <a:cs typeface="Times New Roman" panose="02020603050405020304" pitchFamily="18" charset="0"/>
              </a:rPr>
              <a:t> Figure 4.5 shows the flowchart for lower body detection using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classifier.[5] </a:t>
            </a:r>
          </a:p>
          <a:p>
            <a:pPr marL="0" indent="0">
              <a:buNone/>
            </a:pPr>
            <a:r>
              <a:rPr lang="en-US" sz="20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A7C370D7-9DA4-46A9-B5BE-DAD0DD9C3A70}"/>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6370266A-5831-4D5A-ACC0-29AE7F7860A0}"/>
              </a:ext>
            </a:extLst>
          </p:cNvPr>
          <p:cNvSpPr>
            <a:spLocks noGrp="1"/>
          </p:cNvSpPr>
          <p:nvPr>
            <p:ph type="sldNum" sz="quarter" idx="12"/>
          </p:nvPr>
        </p:nvSpPr>
        <p:spPr/>
        <p:txBody>
          <a:bodyPr/>
          <a:lstStyle/>
          <a:p>
            <a:pPr>
              <a:defRPr/>
            </a:pPr>
            <a:fld id="{51EDAF45-A1ED-443F-B7DC-99AC8969684E}" type="slidenum">
              <a:rPr lang="en-US" smtClean="0"/>
              <a:pPr>
                <a:defRPr/>
              </a:pPr>
              <a:t>12</a:t>
            </a:fld>
            <a:endParaRPr lang="en-US" dirty="0"/>
          </a:p>
        </p:txBody>
      </p:sp>
      <p:pic>
        <p:nvPicPr>
          <p:cNvPr id="7" name="Picture 6">
            <a:extLst>
              <a:ext uri="{FF2B5EF4-FFF2-40B4-BE49-F238E27FC236}">
                <a16:creationId xmlns:a16="http://schemas.microsoft.com/office/drawing/2014/main" id="{9C1EF026-04C2-4ED5-8779-475FD516C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318" y="1870575"/>
            <a:ext cx="4191363" cy="3116850"/>
          </a:xfrm>
          <a:prstGeom prst="rect">
            <a:avLst/>
          </a:prstGeom>
        </p:spPr>
      </p:pic>
    </p:spTree>
    <p:extLst>
      <p:ext uri="{BB962C8B-B14F-4D97-AF65-F5344CB8AC3E}">
        <p14:creationId xmlns:p14="http://schemas.microsoft.com/office/powerpoint/2010/main" val="19238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4A30-4B43-419F-B9D1-A310443317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BB65C3-1A29-448A-BF2F-23C7123B0FD0}"/>
              </a:ext>
            </a:extLst>
          </p:cNvPr>
          <p:cNvSpPr>
            <a:spLocks noGrp="1"/>
          </p:cNvSpPr>
          <p:nvPr>
            <p:ph idx="1"/>
          </p:nvPr>
        </p:nvSpPr>
        <p:spPr>
          <a:xfrm>
            <a:off x="457200" y="597160"/>
            <a:ext cx="8229600" cy="5529004"/>
          </a:xfrm>
        </p:spPr>
        <p:txBody>
          <a:bodyPr/>
          <a:lstStyle/>
          <a:p>
            <a:r>
              <a:rPr lang="en-US" sz="2400" b="1" dirty="0">
                <a:latin typeface="Times New Roman" panose="02020603050405020304" pitchFamily="18" charset="0"/>
                <a:cs typeface="Times New Roman" panose="02020603050405020304" pitchFamily="18" charset="0"/>
              </a:rPr>
              <a:t>Implementation of Virtual Dressing Room using Newton’s Mechanics :</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paper </a:t>
            </a:r>
            <a:r>
              <a:rPr lang="en-US" sz="1800" dirty="0" err="1">
                <a:latin typeface="Times New Roman" panose="02020603050405020304" pitchFamily="18" charset="0"/>
                <a:cs typeface="Times New Roman" panose="02020603050405020304" pitchFamily="18" charset="0"/>
              </a:rPr>
              <a:t>Bhalekar</a:t>
            </a:r>
            <a:r>
              <a:rPr lang="en-US" sz="1800" dirty="0">
                <a:latin typeface="Times New Roman" panose="02020603050405020304" pitchFamily="18" charset="0"/>
                <a:cs typeface="Times New Roman" panose="02020603050405020304" pitchFamily="18" charset="0"/>
              </a:rPr>
              <a:t> Sourabh, developed an virtual dressing room , by using motion sensor, skeleton tracking, and </a:t>
            </a:r>
            <a:r>
              <a:rPr lang="en-US" sz="1800" dirty="0" err="1">
                <a:latin typeface="Times New Roman" panose="02020603050405020304" pitchFamily="18" charset="0"/>
                <a:cs typeface="Times New Roman" panose="02020603050405020304" pitchFamily="18" charset="0"/>
              </a:rPr>
              <a:t>newtons’s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mechnics</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Motion Sensor:</a:t>
            </a:r>
          </a:p>
          <a:p>
            <a:pPr lvl="1"/>
            <a:r>
              <a:rPr lang="en-US" sz="1600" dirty="0">
                <a:latin typeface="Times New Roman" panose="02020603050405020304" pitchFamily="18" charset="0"/>
                <a:cs typeface="Times New Roman" panose="02020603050405020304" pitchFamily="18" charset="0"/>
              </a:rPr>
              <a:t>Kinect is a sensor by Microsoft Corp.</a:t>
            </a:r>
          </a:p>
          <a:p>
            <a:pPr lvl="1"/>
            <a:r>
              <a:rPr lang="en-US" sz="1600" dirty="0">
                <a:latin typeface="Times New Roman" panose="02020603050405020304" pitchFamily="18" charset="0"/>
                <a:cs typeface="Times New Roman" panose="02020603050405020304" pitchFamily="18" charset="0"/>
              </a:rPr>
              <a:t>That mainly aims at depth calculations. </a:t>
            </a:r>
          </a:p>
          <a:p>
            <a:pPr lvl="1"/>
            <a:r>
              <a:rPr lang="en-US" sz="1600" dirty="0">
                <a:latin typeface="Times New Roman" panose="02020603050405020304" pitchFamily="18" charset="0"/>
                <a:cs typeface="Times New Roman" panose="02020603050405020304" pitchFamily="18" charset="0"/>
              </a:rPr>
              <a:t>The following subsections will take a look at the tracking procedure and will discuss the frameworks that are needed in order to successfully use the Kinect. </a:t>
            </a:r>
          </a:p>
          <a:p>
            <a:pPr marL="0" indent="0">
              <a:buNone/>
            </a:pPr>
            <a:r>
              <a:rPr lang="en-US" sz="1800" b="1" dirty="0">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20972A0-B123-4558-8218-591CCCE62600}"/>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5404EC0E-9967-4142-B639-94693FEED9FE}"/>
              </a:ext>
            </a:extLst>
          </p:cNvPr>
          <p:cNvSpPr>
            <a:spLocks noGrp="1"/>
          </p:cNvSpPr>
          <p:nvPr>
            <p:ph type="sldNum" sz="quarter" idx="12"/>
          </p:nvPr>
        </p:nvSpPr>
        <p:spPr/>
        <p:txBody>
          <a:bodyPr/>
          <a:lstStyle/>
          <a:p>
            <a:pPr>
              <a:defRPr/>
            </a:pPr>
            <a:fld id="{51EDAF45-A1ED-443F-B7DC-99AC8969684E}" type="slidenum">
              <a:rPr lang="en-US" smtClean="0"/>
              <a:pPr>
                <a:defRPr/>
              </a:pPr>
              <a:t>13</a:t>
            </a:fld>
            <a:endParaRPr lang="en-US" dirty="0"/>
          </a:p>
        </p:txBody>
      </p:sp>
      <p:pic>
        <p:nvPicPr>
          <p:cNvPr id="7" name="Picture 6">
            <a:extLst>
              <a:ext uri="{FF2B5EF4-FFF2-40B4-BE49-F238E27FC236}">
                <a16:creationId xmlns:a16="http://schemas.microsoft.com/office/drawing/2014/main" id="{C473FA96-DEDE-4C46-9421-5BE39F888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6001" y="3858982"/>
            <a:ext cx="2400399" cy="1989968"/>
          </a:xfrm>
          <a:prstGeom prst="rect">
            <a:avLst/>
          </a:prstGeom>
        </p:spPr>
      </p:pic>
    </p:spTree>
    <p:extLst>
      <p:ext uri="{BB962C8B-B14F-4D97-AF65-F5344CB8AC3E}">
        <p14:creationId xmlns:p14="http://schemas.microsoft.com/office/powerpoint/2010/main" val="361886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AA30-5161-4B91-B132-6F98D81706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C6DA88-F004-40ED-800B-71DB0B6FD829}"/>
              </a:ext>
            </a:extLst>
          </p:cNvPr>
          <p:cNvSpPr>
            <a:spLocks noGrp="1"/>
          </p:cNvSpPr>
          <p:nvPr>
            <p:ph idx="1"/>
          </p:nvPr>
        </p:nvSpPr>
        <p:spPr>
          <a:xfrm>
            <a:off x="457200" y="606490"/>
            <a:ext cx="8229600" cy="5519673"/>
          </a:xfrm>
        </p:spPr>
        <p:txBody>
          <a:bodyPr/>
          <a:lstStyle/>
          <a:p>
            <a:r>
              <a:rPr lang="en-IN" sz="2000" b="1" dirty="0">
                <a:latin typeface="Times New Roman" panose="02020603050405020304" pitchFamily="18" charset="0"/>
                <a:cs typeface="Times New Roman" panose="02020603050405020304" pitchFamily="18" charset="0"/>
              </a:rPr>
              <a:t>Skeleton Tracking:</a:t>
            </a:r>
          </a:p>
          <a:p>
            <a:pPr marL="0" indent="0">
              <a:buNone/>
            </a:pPr>
            <a:endParaRPr lang="en-IN" sz="2000" b="1"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A substantial part in the tracking process is the retrieval of the particular body joint positions. </a:t>
            </a:r>
          </a:p>
          <a:p>
            <a:pPr lvl="1"/>
            <a:r>
              <a:rPr lang="en-US" sz="1600" dirty="0">
                <a:latin typeface="Times New Roman" panose="02020603050405020304" pitchFamily="18" charset="0"/>
                <a:cs typeface="Times New Roman" panose="02020603050405020304" pitchFamily="18" charset="0"/>
              </a:rPr>
              <a:t>This is achieved by an algorithm introduced in Real-Time Human Pose Recognition in Parts from Single Depth Images . </a:t>
            </a:r>
          </a:p>
          <a:p>
            <a:pPr lvl="1"/>
            <a:r>
              <a:rPr lang="en-US" sz="1600" dirty="0">
                <a:latin typeface="Times New Roman" panose="02020603050405020304" pitchFamily="18" charset="0"/>
                <a:cs typeface="Times New Roman" panose="02020603050405020304" pitchFamily="18" charset="0"/>
              </a:rPr>
              <a:t>The system computes each frame independently from every other frame, furthermore implicating information between. </a:t>
            </a:r>
          </a:p>
          <a:p>
            <a:pPr lvl="1"/>
            <a:r>
              <a:rPr lang="en-US" sz="1600" dirty="0">
                <a:latin typeface="Times New Roman" panose="02020603050405020304" pitchFamily="18" charset="0"/>
                <a:cs typeface="Times New Roman" panose="02020603050405020304" pitchFamily="18" charset="0"/>
              </a:rPr>
              <a:t> The algorithm allows a full rotation of the body and a robust distinction between the left and right side of a body.</a:t>
            </a:r>
          </a:p>
          <a:p>
            <a:pPr lvl="1"/>
            <a:r>
              <a:rPr lang="en-US" sz="1600" dirty="0">
                <a:latin typeface="Times New Roman" panose="02020603050405020304" pitchFamily="18" charset="0"/>
                <a:cs typeface="Times New Roman" panose="02020603050405020304" pitchFamily="18" charset="0"/>
              </a:rPr>
              <a:t> By inputting the depth data of the Kinect device, special regions of the body are recognized and based on this the joint positions are defined. </a:t>
            </a:r>
          </a:p>
          <a:p>
            <a:pPr lvl="1"/>
            <a:r>
              <a:rPr lang="en-US" sz="1600" dirty="0">
                <a:latin typeface="Times New Roman" panose="02020603050405020304" pitchFamily="18" charset="0"/>
                <a:cs typeface="Times New Roman" panose="02020603050405020304" pitchFamily="18" charset="0"/>
              </a:rPr>
              <a:t>The joint positions are needed in order to move a skeleton, for instance, or in case of the Virtual Dressing Room, a piece of garment in respect to the motion of a user. </a:t>
            </a:r>
          </a:p>
          <a:p>
            <a:pPr lvl="1"/>
            <a:r>
              <a:rPr lang="en-US" sz="1600" dirty="0">
                <a:latin typeface="Times New Roman" panose="02020603050405020304" pitchFamily="18" charset="0"/>
                <a:cs typeface="Times New Roman" panose="02020603050405020304" pitchFamily="18" charset="0"/>
              </a:rPr>
              <a:t> The human body can be captured accurately and robustly even processing different sizes of a person’s body correctly.</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7564A2-E5A1-4F25-952B-40BF73A496BB}"/>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483320AC-8EBC-45F4-8F61-1A8D6902D064}"/>
              </a:ext>
            </a:extLst>
          </p:cNvPr>
          <p:cNvSpPr>
            <a:spLocks noGrp="1"/>
          </p:cNvSpPr>
          <p:nvPr>
            <p:ph type="sldNum" sz="quarter" idx="12"/>
          </p:nvPr>
        </p:nvSpPr>
        <p:spPr/>
        <p:txBody>
          <a:bodyPr/>
          <a:lstStyle/>
          <a:p>
            <a:pPr>
              <a:defRPr/>
            </a:pPr>
            <a:fld id="{51EDAF45-A1ED-443F-B7DC-99AC8969684E}" type="slidenum">
              <a:rPr lang="en-US" smtClean="0"/>
              <a:pPr>
                <a:defRPr/>
              </a:pPr>
              <a:t>14</a:t>
            </a:fld>
            <a:endParaRPr lang="en-US" dirty="0"/>
          </a:p>
        </p:txBody>
      </p:sp>
    </p:spTree>
    <p:extLst>
      <p:ext uri="{BB962C8B-B14F-4D97-AF65-F5344CB8AC3E}">
        <p14:creationId xmlns:p14="http://schemas.microsoft.com/office/powerpoint/2010/main" val="381364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1F29-D6CA-4BEE-8DD3-018D766DB4EC}"/>
              </a:ext>
            </a:extLst>
          </p:cNvPr>
          <p:cNvSpPr>
            <a:spLocks noGrp="1"/>
          </p:cNvSpPr>
          <p:nvPr>
            <p:ph type="title"/>
          </p:nvPr>
        </p:nvSpPr>
        <p:spPr/>
        <p:txBody>
          <a:bodyPr/>
          <a:lstStyle/>
          <a:p>
            <a:r>
              <a:rPr lang="en-IN" dirty="0"/>
              <a:t>s</a:t>
            </a:r>
          </a:p>
        </p:txBody>
      </p:sp>
      <p:pic>
        <p:nvPicPr>
          <p:cNvPr id="7" name="Content Placeholder 6">
            <a:extLst>
              <a:ext uri="{FF2B5EF4-FFF2-40B4-BE49-F238E27FC236}">
                <a16:creationId xmlns:a16="http://schemas.microsoft.com/office/drawing/2014/main" id="{2AA6FD65-3389-463A-9776-A5CD4039CB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834" y="1232644"/>
            <a:ext cx="3368332" cy="4808637"/>
          </a:xfrm>
        </p:spPr>
      </p:pic>
      <p:sp>
        <p:nvSpPr>
          <p:cNvPr id="4" name="Date Placeholder 3">
            <a:extLst>
              <a:ext uri="{FF2B5EF4-FFF2-40B4-BE49-F238E27FC236}">
                <a16:creationId xmlns:a16="http://schemas.microsoft.com/office/drawing/2014/main" id="{577F0420-B170-439B-B4ED-F0370FED78EE}"/>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D50A97E5-55EE-48A0-BF31-CB7A0D56235B}"/>
              </a:ext>
            </a:extLst>
          </p:cNvPr>
          <p:cNvSpPr>
            <a:spLocks noGrp="1"/>
          </p:cNvSpPr>
          <p:nvPr>
            <p:ph type="sldNum" sz="quarter" idx="12"/>
          </p:nvPr>
        </p:nvSpPr>
        <p:spPr/>
        <p:txBody>
          <a:bodyPr/>
          <a:lstStyle/>
          <a:p>
            <a:pPr>
              <a:defRPr/>
            </a:pPr>
            <a:fld id="{51EDAF45-A1ED-443F-B7DC-99AC8969684E}" type="slidenum">
              <a:rPr lang="en-US" smtClean="0"/>
              <a:pPr>
                <a:defRPr/>
              </a:pPr>
              <a:t>15</a:t>
            </a:fld>
            <a:endParaRPr lang="en-US" dirty="0"/>
          </a:p>
        </p:txBody>
      </p:sp>
    </p:spTree>
    <p:extLst>
      <p:ext uri="{BB962C8B-B14F-4D97-AF65-F5344CB8AC3E}">
        <p14:creationId xmlns:p14="http://schemas.microsoft.com/office/powerpoint/2010/main" val="6319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4B74-6A83-42C5-8D09-4864FC1491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4EA7A5-C999-41CB-BB97-B4DD4034F67A}"/>
              </a:ext>
            </a:extLst>
          </p:cNvPr>
          <p:cNvSpPr>
            <a:spLocks noGrp="1"/>
          </p:cNvSpPr>
          <p:nvPr>
            <p:ph idx="1"/>
          </p:nvPr>
        </p:nvSpPr>
        <p:spPr>
          <a:xfrm>
            <a:off x="457200" y="811764"/>
            <a:ext cx="8229600" cy="5314400"/>
          </a:xfrm>
        </p:spPr>
        <p:txBody>
          <a:bodyPr/>
          <a:lstStyle/>
          <a:p>
            <a:pPr algn="just"/>
            <a:r>
              <a:rPr lang="en-IN" sz="3600" dirty="0"/>
              <a:t>Results:</a:t>
            </a:r>
          </a:p>
          <a:p>
            <a:pPr marL="0" indent="0" algn="just">
              <a:buNone/>
            </a:pPr>
            <a:endParaRPr lang="en-IN" sz="2400" dirty="0"/>
          </a:p>
          <a:p>
            <a:pPr algn="just"/>
            <a:r>
              <a:rPr lang="en-IN" sz="2400" dirty="0"/>
              <a:t>Real Time Virtual Dressing Room:</a:t>
            </a:r>
          </a:p>
          <a:p>
            <a:pPr lvl="1" algn="just"/>
            <a:r>
              <a:rPr lang="en-IN" sz="2000" dirty="0"/>
              <a:t>In this paper he developed a virtual dressing room by using some machine learning algorithms like face detection algorithm for detecting user face, skin colour detection algorithm for identifying exact user face, lower body detection for identifying the user body position.</a:t>
            </a:r>
          </a:p>
          <a:p>
            <a:pPr lvl="1" algn="just"/>
            <a:r>
              <a:rPr lang="en-IN" sz="2000" dirty="0"/>
              <a:t>Euclidian formulae is used to find the distance between the user and mirror.</a:t>
            </a:r>
          </a:p>
          <a:p>
            <a:pPr lvl="2" algn="just"/>
            <a:r>
              <a:rPr lang="en-IN" sz="1600" dirty="0"/>
              <a:t>Let (</a:t>
            </a:r>
            <a:r>
              <a:rPr lang="en-IN" sz="1600" dirty="0" err="1"/>
              <a:t>a,b</a:t>
            </a:r>
            <a:r>
              <a:rPr lang="en-IN" sz="1600" dirty="0"/>
              <a:t>), (</a:t>
            </a:r>
            <a:r>
              <a:rPr lang="en-IN" sz="1600" dirty="0" err="1"/>
              <a:t>x,y</a:t>
            </a:r>
            <a:r>
              <a:rPr lang="en-IN" sz="1600" dirty="0"/>
              <a:t>) are the points in the 2-D of user and camera. Then, the distance between the user and customer is,</a:t>
            </a:r>
          </a:p>
          <a:p>
            <a:pPr lvl="5" algn="just"/>
            <a:r>
              <a:rPr lang="es-ES" sz="1400" dirty="0"/>
              <a:t>Distance ((x,y),(a,b))= √(x - a)² + (y - b)² </a:t>
            </a:r>
            <a:endParaRPr lang="en-IN" sz="1400" dirty="0"/>
          </a:p>
        </p:txBody>
      </p:sp>
      <p:sp>
        <p:nvSpPr>
          <p:cNvPr id="4" name="Date Placeholder 3">
            <a:extLst>
              <a:ext uri="{FF2B5EF4-FFF2-40B4-BE49-F238E27FC236}">
                <a16:creationId xmlns:a16="http://schemas.microsoft.com/office/drawing/2014/main" id="{B384B9BC-A530-40C9-B7C2-869CA5F80B26}"/>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AC81BE3B-941D-4820-9F79-9B7033A30D36}"/>
              </a:ext>
            </a:extLst>
          </p:cNvPr>
          <p:cNvSpPr>
            <a:spLocks noGrp="1"/>
          </p:cNvSpPr>
          <p:nvPr>
            <p:ph type="sldNum" sz="quarter" idx="12"/>
          </p:nvPr>
        </p:nvSpPr>
        <p:spPr/>
        <p:txBody>
          <a:bodyPr/>
          <a:lstStyle/>
          <a:p>
            <a:pPr>
              <a:defRPr/>
            </a:pPr>
            <a:fld id="{51EDAF45-A1ED-443F-B7DC-99AC8969684E}" type="slidenum">
              <a:rPr lang="en-US" smtClean="0"/>
              <a:pPr>
                <a:defRPr/>
              </a:pPr>
              <a:t>16</a:t>
            </a:fld>
            <a:endParaRPr lang="en-US" dirty="0"/>
          </a:p>
        </p:txBody>
      </p:sp>
    </p:spTree>
    <p:extLst>
      <p:ext uri="{BB962C8B-B14F-4D97-AF65-F5344CB8AC3E}">
        <p14:creationId xmlns:p14="http://schemas.microsoft.com/office/powerpoint/2010/main" val="33155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7790-0AE0-482F-88F1-DC8E0D188FFB}"/>
              </a:ext>
            </a:extLst>
          </p:cNvPr>
          <p:cNvSpPr>
            <a:spLocks noGrp="1"/>
          </p:cNvSpPr>
          <p:nvPr>
            <p:ph type="title"/>
          </p:nvPr>
        </p:nvSpPr>
        <p:spPr/>
        <p:txBody>
          <a:bodyPr/>
          <a:lstStyle/>
          <a:p>
            <a:endParaRPr lang="en-IN" sz="2400" dirty="0"/>
          </a:p>
        </p:txBody>
      </p:sp>
      <p:sp>
        <p:nvSpPr>
          <p:cNvPr id="3" name="Content Placeholder 2">
            <a:extLst>
              <a:ext uri="{FF2B5EF4-FFF2-40B4-BE49-F238E27FC236}">
                <a16:creationId xmlns:a16="http://schemas.microsoft.com/office/drawing/2014/main" id="{5EADAD52-B60D-4A49-96A6-4EF429E45E63}"/>
              </a:ext>
            </a:extLst>
          </p:cNvPr>
          <p:cNvSpPr>
            <a:spLocks noGrp="1"/>
          </p:cNvSpPr>
          <p:nvPr>
            <p:ph idx="1"/>
          </p:nvPr>
        </p:nvSpPr>
        <p:spPr>
          <a:xfrm>
            <a:off x="457200" y="578498"/>
            <a:ext cx="8229600" cy="5547665"/>
          </a:xfrm>
        </p:spPr>
        <p:txBody>
          <a:bodyPr/>
          <a:lstStyle/>
          <a:p>
            <a:r>
              <a:rPr lang="en-IN" sz="2400" dirty="0"/>
              <a:t>Experimental Results:</a:t>
            </a:r>
          </a:p>
          <a:p>
            <a:endParaRPr lang="en-IN" sz="2400" dirty="0"/>
          </a:p>
        </p:txBody>
      </p:sp>
      <p:sp>
        <p:nvSpPr>
          <p:cNvPr id="4" name="Date Placeholder 3">
            <a:extLst>
              <a:ext uri="{FF2B5EF4-FFF2-40B4-BE49-F238E27FC236}">
                <a16:creationId xmlns:a16="http://schemas.microsoft.com/office/drawing/2014/main" id="{FB02182D-6A1B-4F78-88A9-F4F6E9D077F7}"/>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0A4F1850-F536-4941-AA23-D0E4FD198270}"/>
              </a:ext>
            </a:extLst>
          </p:cNvPr>
          <p:cNvSpPr>
            <a:spLocks noGrp="1"/>
          </p:cNvSpPr>
          <p:nvPr>
            <p:ph type="sldNum" sz="quarter" idx="12"/>
          </p:nvPr>
        </p:nvSpPr>
        <p:spPr/>
        <p:txBody>
          <a:bodyPr/>
          <a:lstStyle/>
          <a:p>
            <a:pPr>
              <a:defRPr/>
            </a:pPr>
            <a:fld id="{51EDAF45-A1ED-443F-B7DC-99AC8969684E}" type="slidenum">
              <a:rPr lang="en-US" smtClean="0"/>
              <a:pPr>
                <a:defRPr/>
              </a:pPr>
              <a:t>17</a:t>
            </a:fld>
            <a:endParaRPr lang="en-US" dirty="0"/>
          </a:p>
        </p:txBody>
      </p:sp>
      <p:pic>
        <p:nvPicPr>
          <p:cNvPr id="7" name="Picture 6">
            <a:extLst>
              <a:ext uri="{FF2B5EF4-FFF2-40B4-BE49-F238E27FC236}">
                <a16:creationId xmlns:a16="http://schemas.microsoft.com/office/drawing/2014/main" id="{6127F03E-23DA-4831-93C8-444054F6D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49" y="1632382"/>
            <a:ext cx="3347000" cy="2808989"/>
          </a:xfrm>
          <a:prstGeom prst="rect">
            <a:avLst/>
          </a:prstGeom>
        </p:spPr>
      </p:pic>
      <p:pic>
        <p:nvPicPr>
          <p:cNvPr id="9" name="Picture 8">
            <a:extLst>
              <a:ext uri="{FF2B5EF4-FFF2-40B4-BE49-F238E27FC236}">
                <a16:creationId xmlns:a16="http://schemas.microsoft.com/office/drawing/2014/main" id="{941491E1-6CF7-4ACA-B7EF-8EE6922B4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436" y="1522783"/>
            <a:ext cx="3618733" cy="2997871"/>
          </a:xfrm>
          <a:prstGeom prst="rect">
            <a:avLst/>
          </a:prstGeom>
        </p:spPr>
      </p:pic>
    </p:spTree>
    <p:extLst>
      <p:ext uri="{BB962C8B-B14F-4D97-AF65-F5344CB8AC3E}">
        <p14:creationId xmlns:p14="http://schemas.microsoft.com/office/powerpoint/2010/main" val="39692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00D2-EFE6-4E22-9498-197D9280E3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82DFCC-6A1C-4526-9DC3-6CC4581E5897}"/>
              </a:ext>
            </a:extLst>
          </p:cNvPr>
          <p:cNvSpPr>
            <a:spLocks noGrp="1"/>
          </p:cNvSpPr>
          <p:nvPr>
            <p:ph idx="1"/>
          </p:nvPr>
        </p:nvSpPr>
        <p:spPr>
          <a:xfrm>
            <a:off x="457200" y="699796"/>
            <a:ext cx="8229600" cy="5426367"/>
          </a:xfrm>
        </p:spPr>
        <p:txBody>
          <a:bodyPr/>
          <a:lstStyle/>
          <a:p>
            <a:pPr algn="just"/>
            <a:r>
              <a:rPr lang="en-IN" sz="2400" dirty="0"/>
              <a:t>Implementation of Virtual Mirror using Newton’s Mechanics:</a:t>
            </a:r>
          </a:p>
          <a:p>
            <a:pPr lvl="1" algn="just"/>
            <a:r>
              <a:rPr lang="en-IN" sz="2000" dirty="0"/>
              <a:t>In this paper motion sensor is used to detect the position of a user. By this method we can detect the full body of customer.</a:t>
            </a:r>
          </a:p>
          <a:p>
            <a:pPr lvl="1" algn="just"/>
            <a:endParaRPr lang="en-IN" sz="2000" dirty="0"/>
          </a:p>
        </p:txBody>
      </p:sp>
      <p:sp>
        <p:nvSpPr>
          <p:cNvPr id="4" name="Date Placeholder 3">
            <a:extLst>
              <a:ext uri="{FF2B5EF4-FFF2-40B4-BE49-F238E27FC236}">
                <a16:creationId xmlns:a16="http://schemas.microsoft.com/office/drawing/2014/main" id="{4A170809-833D-4FF3-967C-7CE5FC4C5EDF}"/>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9C03FB3C-7C36-4030-A2CE-6B2813ED7A49}"/>
              </a:ext>
            </a:extLst>
          </p:cNvPr>
          <p:cNvSpPr>
            <a:spLocks noGrp="1"/>
          </p:cNvSpPr>
          <p:nvPr>
            <p:ph type="sldNum" sz="quarter" idx="12"/>
          </p:nvPr>
        </p:nvSpPr>
        <p:spPr/>
        <p:txBody>
          <a:bodyPr/>
          <a:lstStyle/>
          <a:p>
            <a:pPr>
              <a:defRPr/>
            </a:pPr>
            <a:fld id="{51EDAF45-A1ED-443F-B7DC-99AC8969684E}" type="slidenum">
              <a:rPr lang="en-US" smtClean="0"/>
              <a:pPr>
                <a:defRPr/>
              </a:pPr>
              <a:t>18</a:t>
            </a:fld>
            <a:endParaRPr lang="en-US" dirty="0"/>
          </a:p>
        </p:txBody>
      </p:sp>
      <p:pic>
        <p:nvPicPr>
          <p:cNvPr id="7" name="Picture 6">
            <a:extLst>
              <a:ext uri="{FF2B5EF4-FFF2-40B4-BE49-F238E27FC236}">
                <a16:creationId xmlns:a16="http://schemas.microsoft.com/office/drawing/2014/main" id="{AFC4F1A2-41E0-4DD1-8F4B-528A43421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023" y="2345671"/>
            <a:ext cx="3730867" cy="2951789"/>
          </a:xfrm>
          <a:prstGeom prst="rect">
            <a:avLst/>
          </a:prstGeom>
        </p:spPr>
      </p:pic>
    </p:spTree>
    <p:extLst>
      <p:ext uri="{BB962C8B-B14F-4D97-AF65-F5344CB8AC3E}">
        <p14:creationId xmlns:p14="http://schemas.microsoft.com/office/powerpoint/2010/main" val="309147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5705B-A626-4AE2-B822-61BAC179B3D1}"/>
              </a:ext>
            </a:extLst>
          </p:cNvPr>
          <p:cNvSpPr>
            <a:spLocks noGrp="1"/>
          </p:cNvSpPr>
          <p:nvPr>
            <p:ph idx="1"/>
          </p:nvPr>
        </p:nvSpPr>
        <p:spPr>
          <a:xfrm>
            <a:off x="457200" y="671804"/>
            <a:ext cx="8229600" cy="5454359"/>
          </a:xfrm>
        </p:spPr>
        <p:txBody>
          <a:bodyPr/>
          <a:lstStyle/>
          <a:p>
            <a:r>
              <a:rPr lang="en-IN" sz="2000" dirty="0"/>
              <a:t>By skeleton tracking method we can find the positions of customer as shown below.</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
        <p:nvSpPr>
          <p:cNvPr id="4" name="Date Placeholder 3">
            <a:extLst>
              <a:ext uri="{FF2B5EF4-FFF2-40B4-BE49-F238E27FC236}">
                <a16:creationId xmlns:a16="http://schemas.microsoft.com/office/drawing/2014/main" id="{4ABC9347-05EB-42B1-B447-277578FB0E6B}"/>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E8D8B2EB-A5FE-44CF-A534-38AFB1BAFC0F}"/>
              </a:ext>
            </a:extLst>
          </p:cNvPr>
          <p:cNvSpPr>
            <a:spLocks noGrp="1"/>
          </p:cNvSpPr>
          <p:nvPr>
            <p:ph type="sldNum" sz="quarter" idx="12"/>
          </p:nvPr>
        </p:nvSpPr>
        <p:spPr/>
        <p:txBody>
          <a:bodyPr/>
          <a:lstStyle/>
          <a:p>
            <a:pPr>
              <a:defRPr/>
            </a:pPr>
            <a:fld id="{51EDAF45-A1ED-443F-B7DC-99AC8969684E}" type="slidenum">
              <a:rPr lang="en-US" smtClean="0"/>
              <a:pPr>
                <a:defRPr/>
              </a:pPr>
              <a:t>19</a:t>
            </a:fld>
            <a:endParaRPr lang="en-US" dirty="0"/>
          </a:p>
        </p:txBody>
      </p:sp>
      <p:pic>
        <p:nvPicPr>
          <p:cNvPr id="7" name="Picture 6">
            <a:extLst>
              <a:ext uri="{FF2B5EF4-FFF2-40B4-BE49-F238E27FC236}">
                <a16:creationId xmlns:a16="http://schemas.microsoft.com/office/drawing/2014/main" id="{10D5A375-1EA5-4256-AE2C-3BA29F8FA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96" y="1498600"/>
            <a:ext cx="2499982" cy="3356359"/>
          </a:xfrm>
          <a:prstGeom prst="rect">
            <a:avLst/>
          </a:prstGeom>
        </p:spPr>
      </p:pic>
    </p:spTree>
    <p:extLst>
      <p:ext uri="{BB962C8B-B14F-4D97-AF65-F5344CB8AC3E}">
        <p14:creationId xmlns:p14="http://schemas.microsoft.com/office/powerpoint/2010/main" val="318706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3446-53FA-4055-8D17-FAC0C97B9F7F}"/>
              </a:ext>
            </a:extLst>
          </p:cNvPr>
          <p:cNvSpPr>
            <a:spLocks noGrp="1"/>
          </p:cNvSpPr>
          <p:nvPr>
            <p:ph type="title"/>
          </p:nvPr>
        </p:nvSpPr>
        <p:spPr>
          <a:xfrm>
            <a:off x="583163" y="741169"/>
            <a:ext cx="8229600" cy="1143000"/>
          </a:xfrm>
        </p:spPr>
        <p:txBody>
          <a:bodyPr/>
          <a:lstStyle/>
          <a:p>
            <a:r>
              <a:rPr lang="en-IN" dirty="0"/>
              <a:t>Introduction</a:t>
            </a:r>
          </a:p>
        </p:txBody>
      </p:sp>
      <p:sp>
        <p:nvSpPr>
          <p:cNvPr id="3" name="Content Placeholder 2">
            <a:extLst>
              <a:ext uri="{FF2B5EF4-FFF2-40B4-BE49-F238E27FC236}">
                <a16:creationId xmlns:a16="http://schemas.microsoft.com/office/drawing/2014/main" id="{F91EB2E7-E7D8-4BC3-A57A-D5F7C98A3766}"/>
              </a:ext>
            </a:extLst>
          </p:cNvPr>
          <p:cNvSpPr>
            <a:spLocks noGrp="1"/>
          </p:cNvSpPr>
          <p:nvPr>
            <p:ph sz="half" idx="1"/>
          </p:nvPr>
        </p:nvSpPr>
        <p:spPr>
          <a:xfrm>
            <a:off x="457200" y="1642188"/>
            <a:ext cx="8481527" cy="1674244"/>
          </a:xfrm>
        </p:spPr>
        <p:txBody>
          <a:bodyPr/>
          <a:lstStyle/>
          <a:p>
            <a:pPr marL="0" indent="0" algn="just">
              <a:buNone/>
            </a:pPr>
            <a:endParaRPr lang="en-US" sz="1600" dirty="0"/>
          </a:p>
          <a:p>
            <a:pPr algn="just"/>
            <a:r>
              <a:rPr lang="en-US" sz="1800" dirty="0"/>
              <a:t>Everyone knows what a mirror is. It is an object found in most people’s homes. In mirrors, we see our reflections. </a:t>
            </a:r>
          </a:p>
          <a:p>
            <a:pPr algn="just"/>
            <a:r>
              <a:rPr lang="en-IN" sz="1800" dirty="0"/>
              <a:t>Since we all know that time is more precious than all, and now-a-days maximum of our time is wasting on the selection of clothes for kids.</a:t>
            </a:r>
            <a:endParaRPr lang="en-US" sz="1800" dirty="0"/>
          </a:p>
          <a:p>
            <a:pPr algn="just"/>
            <a:r>
              <a:rPr lang="en-US" sz="1800" dirty="0"/>
              <a:t>By this mirror idea is there any chance of saving time???</a:t>
            </a:r>
            <a:endParaRPr lang="en-IN" sz="1800" dirty="0"/>
          </a:p>
          <a:p>
            <a:pPr algn="just"/>
            <a:endParaRPr lang="en-IN" sz="1600" dirty="0"/>
          </a:p>
        </p:txBody>
      </p:sp>
      <p:pic>
        <p:nvPicPr>
          <p:cNvPr id="9" name="Content Placeholder 8">
            <a:extLst>
              <a:ext uri="{FF2B5EF4-FFF2-40B4-BE49-F238E27FC236}">
                <a16:creationId xmlns:a16="http://schemas.microsoft.com/office/drawing/2014/main" id="{F06DEC2F-49C1-4D66-B0C9-5B0A8BF0D0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83331" y="3541569"/>
            <a:ext cx="2177337" cy="2718963"/>
          </a:xfrm>
        </p:spPr>
      </p:pic>
      <p:sp>
        <p:nvSpPr>
          <p:cNvPr id="4" name="Date Placeholder 3">
            <a:extLst>
              <a:ext uri="{FF2B5EF4-FFF2-40B4-BE49-F238E27FC236}">
                <a16:creationId xmlns:a16="http://schemas.microsoft.com/office/drawing/2014/main" id="{91AF543E-028A-4598-AC7A-BC8EFCCB19B7}"/>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ADC2DF7C-C1B4-4FEA-90B4-7A023F38A6F9}"/>
              </a:ext>
            </a:extLst>
          </p:cNvPr>
          <p:cNvSpPr>
            <a:spLocks noGrp="1"/>
          </p:cNvSpPr>
          <p:nvPr>
            <p:ph type="sldNum" sz="quarter" idx="12"/>
          </p:nvPr>
        </p:nvSpPr>
        <p:spPr/>
        <p:txBody>
          <a:bodyPr/>
          <a:lstStyle/>
          <a:p>
            <a:pPr>
              <a:defRPr/>
            </a:pPr>
            <a:fld id="{51EDAF45-A1ED-443F-B7DC-99AC8969684E}" type="slidenum">
              <a:rPr lang="en-US" smtClean="0"/>
              <a:pPr>
                <a:defRPr/>
              </a:pPr>
              <a:t>2</a:t>
            </a:fld>
            <a:endParaRPr lang="en-US" dirty="0"/>
          </a:p>
        </p:txBody>
      </p:sp>
    </p:spTree>
    <p:extLst>
      <p:ext uri="{BB962C8B-B14F-4D97-AF65-F5344CB8AC3E}">
        <p14:creationId xmlns:p14="http://schemas.microsoft.com/office/powerpoint/2010/main" val="1419639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16EE6-405A-4CE2-8F6E-068FB5DFE935}"/>
              </a:ext>
            </a:extLst>
          </p:cNvPr>
          <p:cNvSpPr>
            <a:spLocks noGrp="1"/>
          </p:cNvSpPr>
          <p:nvPr>
            <p:ph idx="1"/>
          </p:nvPr>
        </p:nvSpPr>
        <p:spPr>
          <a:xfrm>
            <a:off x="457200" y="587830"/>
            <a:ext cx="8229600" cy="5538334"/>
          </a:xfrm>
        </p:spPr>
        <p:txBody>
          <a:bodyPr/>
          <a:lstStyle/>
          <a:p>
            <a:pPr algn="just"/>
            <a:endParaRPr lang="en-IN" sz="2000" dirty="0"/>
          </a:p>
          <a:p>
            <a:pPr algn="just"/>
            <a:r>
              <a:rPr lang="en-IN" sz="2000" dirty="0"/>
              <a:t>After this, we can easily superimpose the clothes to the customer can be done by using newton’s mechanics that is by automatic dressing method </a:t>
            </a:r>
            <a:r>
              <a:rPr lang="en-IN" sz="2000" dirty="0" err="1"/>
              <a:t>i.e</a:t>
            </a:r>
            <a:r>
              <a:rPr lang="en-IN" sz="2000" dirty="0"/>
              <a:t>, by applying force to the clothe on the customer body.</a:t>
            </a:r>
          </a:p>
          <a:p>
            <a:pPr algn="just"/>
            <a:endParaRPr lang="en-IN" sz="2000" dirty="0"/>
          </a:p>
          <a:p>
            <a:pPr algn="just"/>
            <a:endParaRPr lang="en-IN" sz="2000" dirty="0"/>
          </a:p>
        </p:txBody>
      </p:sp>
      <p:sp>
        <p:nvSpPr>
          <p:cNvPr id="4" name="Date Placeholder 3">
            <a:extLst>
              <a:ext uri="{FF2B5EF4-FFF2-40B4-BE49-F238E27FC236}">
                <a16:creationId xmlns:a16="http://schemas.microsoft.com/office/drawing/2014/main" id="{B5EED3D8-1E75-4E9F-AF5E-3B02C4875597}"/>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E98AB36E-23A3-4B68-8F01-F89A7D23E49B}"/>
              </a:ext>
            </a:extLst>
          </p:cNvPr>
          <p:cNvSpPr>
            <a:spLocks noGrp="1"/>
          </p:cNvSpPr>
          <p:nvPr>
            <p:ph type="sldNum" sz="quarter" idx="12"/>
          </p:nvPr>
        </p:nvSpPr>
        <p:spPr/>
        <p:txBody>
          <a:bodyPr/>
          <a:lstStyle/>
          <a:p>
            <a:pPr>
              <a:defRPr/>
            </a:pPr>
            <a:fld id="{51EDAF45-A1ED-443F-B7DC-99AC8969684E}" type="slidenum">
              <a:rPr lang="en-US" smtClean="0"/>
              <a:pPr>
                <a:defRPr/>
              </a:pPr>
              <a:t>20</a:t>
            </a:fld>
            <a:endParaRPr lang="en-US" dirty="0"/>
          </a:p>
        </p:txBody>
      </p:sp>
      <p:pic>
        <p:nvPicPr>
          <p:cNvPr id="10" name="Picture 9">
            <a:extLst>
              <a:ext uri="{FF2B5EF4-FFF2-40B4-BE49-F238E27FC236}">
                <a16:creationId xmlns:a16="http://schemas.microsoft.com/office/drawing/2014/main" id="{F1FB0512-3FDE-4E48-AAE1-392D2C02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50" y="2583191"/>
            <a:ext cx="3977219" cy="3184606"/>
          </a:xfrm>
          <a:prstGeom prst="rect">
            <a:avLst/>
          </a:prstGeom>
        </p:spPr>
      </p:pic>
    </p:spTree>
    <p:extLst>
      <p:ext uri="{BB962C8B-B14F-4D97-AF65-F5344CB8AC3E}">
        <p14:creationId xmlns:p14="http://schemas.microsoft.com/office/powerpoint/2010/main" val="242562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F3BB-B8E4-4317-870C-F08FA00369CE}"/>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2DD88DA0-A775-464F-B01D-C57F90422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641" y="1498600"/>
            <a:ext cx="4534293" cy="1554615"/>
          </a:xfrm>
        </p:spPr>
      </p:pic>
      <p:sp>
        <p:nvSpPr>
          <p:cNvPr id="4" name="Date Placeholder 3">
            <a:extLst>
              <a:ext uri="{FF2B5EF4-FFF2-40B4-BE49-F238E27FC236}">
                <a16:creationId xmlns:a16="http://schemas.microsoft.com/office/drawing/2014/main" id="{EDD8CB8C-9C04-40D3-A0CE-5CBBF4E1EEB5}"/>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A19AA430-B573-4411-89CE-95365B0CE2DA}"/>
              </a:ext>
            </a:extLst>
          </p:cNvPr>
          <p:cNvSpPr>
            <a:spLocks noGrp="1"/>
          </p:cNvSpPr>
          <p:nvPr>
            <p:ph type="sldNum" sz="quarter" idx="12"/>
          </p:nvPr>
        </p:nvSpPr>
        <p:spPr/>
        <p:txBody>
          <a:bodyPr/>
          <a:lstStyle/>
          <a:p>
            <a:pPr>
              <a:defRPr/>
            </a:pPr>
            <a:fld id="{51EDAF45-A1ED-443F-B7DC-99AC8969684E}" type="slidenum">
              <a:rPr lang="en-US" smtClean="0"/>
              <a:pPr>
                <a:defRPr/>
              </a:pPr>
              <a:t>21</a:t>
            </a:fld>
            <a:endParaRPr lang="en-US" dirty="0"/>
          </a:p>
        </p:txBody>
      </p:sp>
      <p:pic>
        <p:nvPicPr>
          <p:cNvPr id="9" name="Picture 8">
            <a:extLst>
              <a:ext uri="{FF2B5EF4-FFF2-40B4-BE49-F238E27FC236}">
                <a16:creationId xmlns:a16="http://schemas.microsoft.com/office/drawing/2014/main" id="{374B8794-1242-45EC-BD6A-1BDBB7814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641" y="4214361"/>
            <a:ext cx="4724809" cy="1486029"/>
          </a:xfrm>
          <a:prstGeom prst="rect">
            <a:avLst/>
          </a:prstGeom>
        </p:spPr>
      </p:pic>
    </p:spTree>
    <p:extLst>
      <p:ext uri="{BB962C8B-B14F-4D97-AF65-F5344CB8AC3E}">
        <p14:creationId xmlns:p14="http://schemas.microsoft.com/office/powerpoint/2010/main" val="49250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6085-426A-45C9-A0C2-C18014CE47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DD2A23-856C-4327-AA6F-2BEB60E9D403}"/>
              </a:ext>
            </a:extLst>
          </p:cNvPr>
          <p:cNvSpPr>
            <a:spLocks noGrp="1"/>
          </p:cNvSpPr>
          <p:nvPr>
            <p:ph idx="1"/>
          </p:nvPr>
        </p:nvSpPr>
        <p:spPr>
          <a:xfrm>
            <a:off x="457200" y="690466"/>
            <a:ext cx="8229600" cy="5435698"/>
          </a:xfrm>
        </p:spPr>
        <p:txBody>
          <a:bodyPr/>
          <a:lstStyle/>
          <a:p>
            <a:pPr algn="just"/>
            <a:r>
              <a:rPr lang="en-IN" dirty="0"/>
              <a:t>Conclusion:</a:t>
            </a:r>
          </a:p>
          <a:p>
            <a:pPr algn="just"/>
            <a:endParaRPr lang="en-IN" sz="2000" dirty="0"/>
          </a:p>
          <a:p>
            <a:pPr algn="just"/>
            <a:endParaRPr lang="en-IN" sz="2000" dirty="0"/>
          </a:p>
          <a:p>
            <a:pPr algn="just"/>
            <a:r>
              <a:rPr lang="en-IN" sz="2000" dirty="0"/>
              <a:t>As explained in above two methods 1</a:t>
            </a:r>
            <a:r>
              <a:rPr lang="en-IN" sz="2000" baseline="30000" dirty="0"/>
              <a:t>st</a:t>
            </a:r>
            <a:r>
              <a:rPr lang="en-IN" sz="2000" dirty="0"/>
              <a:t> methodology gives more accuracy than 2</a:t>
            </a:r>
            <a:r>
              <a:rPr lang="en-IN" sz="2000" baseline="30000" dirty="0"/>
              <a:t>nd</a:t>
            </a:r>
            <a:r>
              <a:rPr lang="en-IN" sz="2000" dirty="0"/>
              <a:t> methodology.</a:t>
            </a:r>
          </a:p>
          <a:p>
            <a:pPr algn="just"/>
            <a:r>
              <a:rPr lang="en-IN" sz="2000" dirty="0"/>
              <a:t>1</a:t>
            </a:r>
            <a:r>
              <a:rPr lang="en-IN" sz="2000" baseline="30000" dirty="0"/>
              <a:t>st</a:t>
            </a:r>
            <a:r>
              <a:rPr lang="en-IN" sz="2000" dirty="0"/>
              <a:t> method gives around 95% accuracy while 2</a:t>
            </a:r>
            <a:r>
              <a:rPr lang="en-IN" sz="2000" baseline="30000" dirty="0"/>
              <a:t>nd</a:t>
            </a:r>
            <a:r>
              <a:rPr lang="en-IN" sz="2000" dirty="0"/>
              <a:t> gives 70% accuracy.</a:t>
            </a:r>
          </a:p>
          <a:p>
            <a:pPr algn="just"/>
            <a:r>
              <a:rPr lang="en-IN" sz="2000" dirty="0"/>
              <a:t>Because in 1</a:t>
            </a:r>
            <a:r>
              <a:rPr lang="en-IN" sz="2000" baseline="30000" dirty="0"/>
              <a:t>st</a:t>
            </a:r>
            <a:r>
              <a:rPr lang="en-IN" sz="2000" dirty="0"/>
              <a:t> method they used Euclidian formulae for finding the distance between the user and customer, as the per the distance they get they increased/decreased the clothe size.</a:t>
            </a:r>
          </a:p>
          <a:p>
            <a:pPr algn="just"/>
            <a:r>
              <a:rPr lang="en-IN" sz="2000" dirty="0"/>
              <a:t>But in 2</a:t>
            </a:r>
            <a:r>
              <a:rPr lang="en-IN" sz="2000" baseline="30000" dirty="0"/>
              <a:t>nd</a:t>
            </a:r>
            <a:r>
              <a:rPr lang="en-IN" sz="2000" dirty="0"/>
              <a:t> method if the user is more away form the mirror then the output is not appropriate output.</a:t>
            </a:r>
          </a:p>
          <a:p>
            <a:pPr algn="just"/>
            <a:endParaRPr lang="en-IN" sz="2000" dirty="0"/>
          </a:p>
        </p:txBody>
      </p:sp>
      <p:sp>
        <p:nvSpPr>
          <p:cNvPr id="4" name="Date Placeholder 3">
            <a:extLst>
              <a:ext uri="{FF2B5EF4-FFF2-40B4-BE49-F238E27FC236}">
                <a16:creationId xmlns:a16="http://schemas.microsoft.com/office/drawing/2014/main" id="{B228D730-1E08-4CDA-94C0-42396EF674B7}"/>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271C3CC9-DF6F-49C3-9180-993E94A0B658}"/>
              </a:ext>
            </a:extLst>
          </p:cNvPr>
          <p:cNvSpPr>
            <a:spLocks noGrp="1"/>
          </p:cNvSpPr>
          <p:nvPr>
            <p:ph type="sldNum" sz="quarter" idx="12"/>
          </p:nvPr>
        </p:nvSpPr>
        <p:spPr/>
        <p:txBody>
          <a:bodyPr/>
          <a:lstStyle/>
          <a:p>
            <a:pPr>
              <a:defRPr/>
            </a:pPr>
            <a:fld id="{51EDAF45-A1ED-443F-B7DC-99AC8969684E}" type="slidenum">
              <a:rPr lang="en-US" smtClean="0"/>
              <a:pPr>
                <a:defRPr/>
              </a:pPr>
              <a:t>22</a:t>
            </a:fld>
            <a:endParaRPr lang="en-US" dirty="0"/>
          </a:p>
        </p:txBody>
      </p:sp>
    </p:spTree>
    <p:extLst>
      <p:ext uri="{BB962C8B-B14F-4D97-AF65-F5344CB8AC3E}">
        <p14:creationId xmlns:p14="http://schemas.microsoft.com/office/powerpoint/2010/main" val="374667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04B1-D6FA-4837-AFD9-985444574A0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96178BC-0CBA-404E-B522-0E4CE9493801}"/>
              </a:ext>
            </a:extLst>
          </p:cNvPr>
          <p:cNvSpPr>
            <a:spLocks noGrp="1"/>
          </p:cNvSpPr>
          <p:nvPr>
            <p:ph idx="1"/>
          </p:nvPr>
        </p:nvSpPr>
        <p:spPr>
          <a:xfrm>
            <a:off x="457200" y="1082352"/>
            <a:ext cx="8229600" cy="5043812"/>
          </a:xfrm>
        </p:spPr>
        <p:txBody>
          <a:bodyPr/>
          <a:lstStyle/>
          <a:p>
            <a:pPr marL="0" indent="0" algn="just">
              <a:buNone/>
            </a:pPr>
            <a:r>
              <a:rPr lang="en-IN" sz="2000" dirty="0"/>
              <a:t>1. Nikita Deshmukh, </a:t>
            </a:r>
            <a:r>
              <a:rPr lang="en-IN" sz="2000" dirty="0" err="1"/>
              <a:t>Ishani</a:t>
            </a:r>
            <a:r>
              <a:rPr lang="en-IN" sz="2000" dirty="0"/>
              <a:t> Patil, </a:t>
            </a:r>
            <a:r>
              <a:rPr lang="en-IN" sz="2000" dirty="0" err="1"/>
              <a:t>Sudehi</a:t>
            </a:r>
            <a:r>
              <a:rPr lang="en-IN" sz="2000" dirty="0"/>
              <a:t> Patwari, </a:t>
            </a:r>
            <a:r>
              <a:rPr lang="en-IN" sz="2000" dirty="0" err="1"/>
              <a:t>Aarati</a:t>
            </a:r>
            <a:r>
              <a:rPr lang="en-IN" sz="2000" dirty="0"/>
              <a:t> Deshmukh, </a:t>
            </a:r>
            <a:r>
              <a:rPr lang="en-IN" sz="2000" dirty="0" err="1"/>
              <a:t>Pradnya</a:t>
            </a:r>
            <a:r>
              <a:rPr lang="en-IN" sz="2000" dirty="0"/>
              <a:t> Mehta,” Real Time Virtual Dressing Room”, International Journal of Computer Science and Network, Volume 5, Issue 2, April 2016</a:t>
            </a:r>
          </a:p>
          <a:p>
            <a:pPr marL="0" indent="0" algn="just">
              <a:buNone/>
            </a:pPr>
            <a:r>
              <a:rPr lang="en-IN" sz="2000" dirty="0"/>
              <a:t>2. </a:t>
            </a:r>
            <a:r>
              <a:rPr lang="en-IN" sz="2000" dirty="0" err="1"/>
              <a:t>Bhalekar</a:t>
            </a:r>
            <a:r>
              <a:rPr lang="en-IN" sz="2000" dirty="0"/>
              <a:t> Sourabh, </a:t>
            </a:r>
            <a:r>
              <a:rPr lang="en-IN" sz="2000" dirty="0" err="1"/>
              <a:t>Chitte</a:t>
            </a:r>
            <a:r>
              <a:rPr lang="en-IN" sz="2000" dirty="0"/>
              <a:t> Darshan, </a:t>
            </a:r>
            <a:r>
              <a:rPr lang="en-IN" sz="2000" dirty="0" err="1"/>
              <a:t>Dhamal</a:t>
            </a:r>
            <a:r>
              <a:rPr lang="en-IN" sz="2000" dirty="0"/>
              <a:t> Hemant, </a:t>
            </a:r>
            <a:r>
              <a:rPr lang="en-IN" sz="2000" dirty="0" err="1"/>
              <a:t>Ganeshwade</a:t>
            </a:r>
            <a:r>
              <a:rPr lang="en-IN" sz="2000" dirty="0"/>
              <a:t> Priyanka, </a:t>
            </a:r>
            <a:r>
              <a:rPr lang="en-IN" sz="2000" dirty="0" err="1"/>
              <a:t>Rankhambe</a:t>
            </a:r>
            <a:r>
              <a:rPr lang="en-IN" sz="2000" dirty="0"/>
              <a:t> J.P.,” Implementation of Virtual Dressing Room using Newton’s Mechanics”, International Journal of Advanced Research in   Computer Science and Software Engineering, Volume 7, Issue 5, May 2017</a:t>
            </a:r>
          </a:p>
          <a:p>
            <a:pPr marL="0" indent="0" algn="just">
              <a:buNone/>
            </a:pPr>
            <a:r>
              <a:rPr lang="en-IN" sz="2000" dirty="0"/>
              <a:t>3.</a:t>
            </a:r>
            <a:r>
              <a:rPr lang="en-IN" dirty="0"/>
              <a:t> </a:t>
            </a:r>
            <a:r>
              <a:rPr lang="en-IN" sz="2000" dirty="0" err="1"/>
              <a:t>Kokni</a:t>
            </a:r>
            <a:r>
              <a:rPr lang="en-IN" sz="2000" dirty="0"/>
              <a:t> </a:t>
            </a:r>
            <a:r>
              <a:rPr lang="en-IN" sz="2000" dirty="0" err="1"/>
              <a:t>Aaliya</a:t>
            </a:r>
            <a:r>
              <a:rPr lang="en-IN" sz="2000" dirty="0"/>
              <a:t> </a:t>
            </a:r>
            <a:r>
              <a:rPr lang="en-IN" sz="2000" dirty="0" err="1"/>
              <a:t>Samsamuddin</a:t>
            </a:r>
            <a:r>
              <a:rPr lang="en-IN" sz="2000" dirty="0"/>
              <a:t>, </a:t>
            </a:r>
            <a:r>
              <a:rPr lang="en-IN" sz="2000" dirty="0" err="1"/>
              <a:t>Jejurkar</a:t>
            </a:r>
            <a:r>
              <a:rPr lang="en-IN" sz="2000" dirty="0"/>
              <a:t> </a:t>
            </a:r>
            <a:r>
              <a:rPr lang="en-IN" sz="2000" dirty="0" err="1"/>
              <a:t>Nishigandha</a:t>
            </a:r>
            <a:r>
              <a:rPr lang="en-IN" sz="2000" dirty="0"/>
              <a:t> </a:t>
            </a:r>
            <a:r>
              <a:rPr lang="en-IN" sz="2000" dirty="0" err="1"/>
              <a:t>Shamrao</a:t>
            </a:r>
            <a:r>
              <a:rPr lang="en-IN" sz="2000" dirty="0"/>
              <a:t>, </a:t>
            </a:r>
            <a:r>
              <a:rPr lang="en-IN" sz="2000" dirty="0" err="1"/>
              <a:t>Sawashere</a:t>
            </a:r>
            <a:r>
              <a:rPr lang="en-IN" sz="2000" dirty="0"/>
              <a:t> Reshma Sanjay, </a:t>
            </a:r>
            <a:r>
              <a:rPr lang="en-IN" sz="2000" dirty="0" err="1"/>
              <a:t>Sonawane</a:t>
            </a:r>
            <a:r>
              <a:rPr lang="en-IN" sz="2000" dirty="0"/>
              <a:t> </a:t>
            </a:r>
            <a:r>
              <a:rPr lang="en-IN" sz="2000" dirty="0" err="1"/>
              <a:t>Vrushali</a:t>
            </a:r>
            <a:r>
              <a:rPr lang="en-IN" sz="2000" dirty="0"/>
              <a:t> </a:t>
            </a:r>
            <a:r>
              <a:rPr lang="en-IN" sz="2000" dirty="0" err="1"/>
              <a:t>Shantaram</a:t>
            </a:r>
            <a:r>
              <a:rPr lang="en-IN" sz="2000" dirty="0"/>
              <a:t>,” VIRTUAL CHANGING ROOM USING IMAGE PROCESSING”, International Research Journal of Engineering and Technology, Volume: 05 Issue: 10, Oct 2018</a:t>
            </a:r>
          </a:p>
          <a:p>
            <a:pPr marL="0" indent="0" algn="just">
              <a:buNone/>
            </a:pPr>
            <a:endParaRPr lang="en-IN" sz="2000" dirty="0"/>
          </a:p>
          <a:p>
            <a:pPr algn="just"/>
            <a:endParaRPr lang="en-IN" sz="2000" dirty="0"/>
          </a:p>
        </p:txBody>
      </p:sp>
      <p:sp>
        <p:nvSpPr>
          <p:cNvPr id="4" name="Date Placeholder 3">
            <a:extLst>
              <a:ext uri="{FF2B5EF4-FFF2-40B4-BE49-F238E27FC236}">
                <a16:creationId xmlns:a16="http://schemas.microsoft.com/office/drawing/2014/main" id="{FE308B7D-6FD1-45A3-A22E-D564EDB7C5EB}"/>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35CD7438-9BE5-44B7-B1DF-14587A6DA176}"/>
              </a:ext>
            </a:extLst>
          </p:cNvPr>
          <p:cNvSpPr>
            <a:spLocks noGrp="1"/>
          </p:cNvSpPr>
          <p:nvPr>
            <p:ph type="sldNum" sz="quarter" idx="12"/>
          </p:nvPr>
        </p:nvSpPr>
        <p:spPr/>
        <p:txBody>
          <a:bodyPr/>
          <a:lstStyle/>
          <a:p>
            <a:pPr>
              <a:defRPr/>
            </a:pPr>
            <a:fld id="{51EDAF45-A1ED-443F-B7DC-99AC8969684E}" type="slidenum">
              <a:rPr lang="en-US" smtClean="0"/>
              <a:pPr>
                <a:defRPr/>
              </a:pPr>
              <a:t>23</a:t>
            </a:fld>
            <a:endParaRPr lang="en-US" dirty="0"/>
          </a:p>
        </p:txBody>
      </p:sp>
    </p:spTree>
    <p:extLst>
      <p:ext uri="{BB962C8B-B14F-4D97-AF65-F5344CB8AC3E}">
        <p14:creationId xmlns:p14="http://schemas.microsoft.com/office/powerpoint/2010/main" val="244489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DA21-7C10-428E-937F-CB2413DBD1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C3704-3E13-453B-8B68-98092091EC95}"/>
              </a:ext>
            </a:extLst>
          </p:cNvPr>
          <p:cNvSpPr>
            <a:spLocks noGrp="1"/>
          </p:cNvSpPr>
          <p:nvPr>
            <p:ph idx="1"/>
          </p:nvPr>
        </p:nvSpPr>
        <p:spPr>
          <a:xfrm>
            <a:off x="457200" y="1417638"/>
            <a:ext cx="8229600" cy="4708526"/>
          </a:xfrm>
        </p:spPr>
        <p:txBody>
          <a:bodyPr/>
          <a:lstStyle/>
          <a:p>
            <a:pPr marL="0" indent="0" algn="just">
              <a:buNone/>
            </a:pPr>
            <a:r>
              <a:rPr lang="en-US" sz="2000" dirty="0"/>
              <a:t>4. Ms. Kirti N.  </a:t>
            </a:r>
            <a:r>
              <a:rPr lang="en-US" sz="2000" dirty="0" err="1"/>
              <a:t>Datar</a:t>
            </a:r>
            <a:r>
              <a:rPr lang="en-US" sz="2000" dirty="0"/>
              <a:t>, Ms. Prajakta V. </a:t>
            </a:r>
            <a:r>
              <a:rPr lang="en-US" sz="2000" dirty="0" err="1"/>
              <a:t>Jogdand</a:t>
            </a:r>
            <a:r>
              <a:rPr lang="en-US" sz="2000" dirty="0"/>
              <a:t>, Ms. Neha M. Kadam, Ms. </a:t>
            </a:r>
            <a:r>
              <a:rPr lang="en-US" sz="2000" dirty="0" err="1"/>
              <a:t>Chaitali</a:t>
            </a:r>
            <a:r>
              <a:rPr lang="en-US" sz="2000" dirty="0"/>
              <a:t> R. </a:t>
            </a:r>
            <a:r>
              <a:rPr lang="en-US" sz="2000" dirty="0" err="1"/>
              <a:t>Mohokar</a:t>
            </a:r>
            <a:r>
              <a:rPr lang="en-US" sz="2000" dirty="0"/>
              <a:t>,” Virtual Try-on System using Image Processing and Augmented Reality”, Volume 3,Issue 09 , March 2017</a:t>
            </a:r>
          </a:p>
          <a:p>
            <a:pPr marL="0" indent="0" algn="just">
              <a:buNone/>
            </a:pPr>
            <a:endParaRPr lang="en-IN" sz="2000" dirty="0"/>
          </a:p>
          <a:p>
            <a:pPr marL="0" indent="0" algn="just">
              <a:buNone/>
            </a:pPr>
            <a:r>
              <a:rPr lang="en-US" sz="2000" dirty="0"/>
              <a:t>5. Krishna </a:t>
            </a:r>
            <a:r>
              <a:rPr lang="en-US" sz="2000" dirty="0" err="1"/>
              <a:t>Gunjal</a:t>
            </a:r>
            <a:r>
              <a:rPr lang="en-US" sz="2000" dirty="0"/>
              <a:t>, Prasad Patil,  Akash </a:t>
            </a:r>
            <a:r>
              <a:rPr lang="en-US" sz="2000" dirty="0" err="1"/>
              <a:t>Phalle</a:t>
            </a:r>
            <a:r>
              <a:rPr lang="en-US" sz="2000" dirty="0"/>
              <a:t>,  Prof. A.V. </a:t>
            </a:r>
            <a:r>
              <a:rPr lang="en-US" sz="2000" dirty="0" err="1"/>
              <a:t>Kanade</a:t>
            </a:r>
            <a:r>
              <a:rPr lang="en-US" sz="2000" dirty="0"/>
              <a:t>,” A survey on virtual changing room using augmented reality”, Volume 6, Issue 10, October 2017</a:t>
            </a:r>
          </a:p>
          <a:p>
            <a:pPr marL="0" indent="0" algn="just">
              <a:buNone/>
            </a:pPr>
            <a:endParaRPr lang="en-IN" sz="2000" dirty="0"/>
          </a:p>
          <a:p>
            <a:pPr marL="0" indent="0" algn="just">
              <a:buNone/>
            </a:pPr>
            <a:r>
              <a:rPr lang="en-US" sz="2000" dirty="0"/>
              <a:t>6. K.-L. Cheng, R.-F. Tong, M. Tang, J.-Y. Qian, and M.   Sarkis,  ‘‘Parametric  human body reconstruction based on sparse key points,’’ IEEE  Trans. Vis. </a:t>
            </a:r>
            <a:r>
              <a:rPr lang="en-US" sz="2000" dirty="0" err="1"/>
              <a:t>Comput</a:t>
            </a:r>
            <a:r>
              <a:rPr lang="en-US" sz="2000" dirty="0"/>
              <a:t>. Graphics, vol. 22, no. 11, pp. 2467–2479, Nov.  2016.. </a:t>
            </a:r>
            <a:endParaRPr lang="en-IN" sz="2000" dirty="0"/>
          </a:p>
        </p:txBody>
      </p:sp>
      <p:sp>
        <p:nvSpPr>
          <p:cNvPr id="4" name="Date Placeholder 3">
            <a:extLst>
              <a:ext uri="{FF2B5EF4-FFF2-40B4-BE49-F238E27FC236}">
                <a16:creationId xmlns:a16="http://schemas.microsoft.com/office/drawing/2014/main" id="{BBBC584B-0DC8-42E4-8DA3-6510E5750306}"/>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45AD3A90-F988-465C-B64D-E31FFBCDA03F}"/>
              </a:ext>
            </a:extLst>
          </p:cNvPr>
          <p:cNvSpPr>
            <a:spLocks noGrp="1"/>
          </p:cNvSpPr>
          <p:nvPr>
            <p:ph type="sldNum" sz="quarter" idx="12"/>
          </p:nvPr>
        </p:nvSpPr>
        <p:spPr/>
        <p:txBody>
          <a:bodyPr/>
          <a:lstStyle/>
          <a:p>
            <a:pPr>
              <a:defRPr/>
            </a:pPr>
            <a:fld id="{51EDAF45-A1ED-443F-B7DC-99AC8969684E}" type="slidenum">
              <a:rPr lang="en-US" smtClean="0"/>
              <a:pPr>
                <a:defRPr/>
              </a:pPr>
              <a:t>24</a:t>
            </a:fld>
            <a:endParaRPr lang="en-US" dirty="0"/>
          </a:p>
        </p:txBody>
      </p:sp>
    </p:spTree>
    <p:extLst>
      <p:ext uri="{BB962C8B-B14F-4D97-AF65-F5344CB8AC3E}">
        <p14:creationId xmlns:p14="http://schemas.microsoft.com/office/powerpoint/2010/main" val="582381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BF07-ACD3-4268-926C-DB1E623A0569}"/>
              </a:ext>
            </a:extLst>
          </p:cNvPr>
          <p:cNvSpPr>
            <a:spLocks noGrp="1"/>
          </p:cNvSpPr>
          <p:nvPr>
            <p:ph type="ctrTitle"/>
          </p:nvPr>
        </p:nvSpPr>
        <p:spPr>
          <a:xfrm>
            <a:off x="685800" y="2693987"/>
            <a:ext cx="7772400" cy="1470025"/>
          </a:xfrm>
        </p:spPr>
        <p:txBody>
          <a:bodyPr/>
          <a:lstStyle/>
          <a:p>
            <a:r>
              <a:rPr lang="en-IN" dirty="0"/>
              <a:t>THANK YOU</a:t>
            </a:r>
          </a:p>
        </p:txBody>
      </p:sp>
      <p:sp>
        <p:nvSpPr>
          <p:cNvPr id="3" name="Subtitle 2">
            <a:extLst>
              <a:ext uri="{FF2B5EF4-FFF2-40B4-BE49-F238E27FC236}">
                <a16:creationId xmlns:a16="http://schemas.microsoft.com/office/drawing/2014/main" id="{0B3FB0B1-BEF3-417A-9005-57BF32F511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074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E49D-3EC4-4014-87A1-D19ADD7C0F72}"/>
              </a:ext>
            </a:extLst>
          </p:cNvPr>
          <p:cNvSpPr>
            <a:spLocks noGrp="1"/>
          </p:cNvSpPr>
          <p:nvPr>
            <p:ph type="title"/>
          </p:nvPr>
        </p:nvSpPr>
        <p:spPr>
          <a:xfrm>
            <a:off x="457200" y="731837"/>
            <a:ext cx="8229600" cy="1143000"/>
          </a:xfrm>
        </p:spPr>
        <p:txBody>
          <a:bodyPr/>
          <a:lstStyle/>
          <a:p>
            <a:r>
              <a:rPr lang="en-IN" dirty="0"/>
              <a:t>YES</a:t>
            </a:r>
          </a:p>
        </p:txBody>
      </p:sp>
      <p:sp>
        <p:nvSpPr>
          <p:cNvPr id="3" name="Content Placeholder 2">
            <a:extLst>
              <a:ext uri="{FF2B5EF4-FFF2-40B4-BE49-F238E27FC236}">
                <a16:creationId xmlns:a16="http://schemas.microsoft.com/office/drawing/2014/main" id="{8EDEE864-F9E0-4FA3-97F2-ADEA2E3F67FC}"/>
              </a:ext>
            </a:extLst>
          </p:cNvPr>
          <p:cNvSpPr>
            <a:spLocks noGrp="1"/>
          </p:cNvSpPr>
          <p:nvPr>
            <p:ph sz="half" idx="1"/>
          </p:nvPr>
        </p:nvSpPr>
        <p:spPr/>
        <p:txBody>
          <a:bodyPr/>
          <a:lstStyle/>
          <a:p>
            <a:pPr algn="just"/>
            <a:r>
              <a:rPr lang="en-IN" sz="2000" dirty="0"/>
              <a:t>Since for every dress selection they are going to check whether it is suitable for that person or not.</a:t>
            </a:r>
          </a:p>
          <a:p>
            <a:pPr algn="just"/>
            <a:r>
              <a:rPr lang="en-IN" sz="2000" dirty="0"/>
              <a:t>In the ease of reducing time we are going to study on Smart Mirror using Machine Learning Algorithms.</a:t>
            </a:r>
          </a:p>
          <a:p>
            <a:pPr algn="just"/>
            <a:r>
              <a:rPr lang="en-IN" sz="2000" dirty="0"/>
              <a:t>This smart mirror helps to check whether shirt or dress is comfortable or become loose .</a:t>
            </a:r>
          </a:p>
        </p:txBody>
      </p:sp>
      <p:pic>
        <p:nvPicPr>
          <p:cNvPr id="9" name="Content Placeholder 8">
            <a:extLst>
              <a:ext uri="{FF2B5EF4-FFF2-40B4-BE49-F238E27FC236}">
                <a16:creationId xmlns:a16="http://schemas.microsoft.com/office/drawing/2014/main" id="{12E7018A-CEF8-467F-8D25-FB66F8E137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39118" y="2044700"/>
            <a:ext cx="4042378" cy="2690019"/>
          </a:xfrm>
        </p:spPr>
      </p:pic>
      <p:sp>
        <p:nvSpPr>
          <p:cNvPr id="4" name="Date Placeholder 3">
            <a:extLst>
              <a:ext uri="{FF2B5EF4-FFF2-40B4-BE49-F238E27FC236}">
                <a16:creationId xmlns:a16="http://schemas.microsoft.com/office/drawing/2014/main" id="{57E828B7-2A03-4993-86F3-61C963782BB4}"/>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85EF06A9-F5D5-41A3-8410-90F303BED235}"/>
              </a:ext>
            </a:extLst>
          </p:cNvPr>
          <p:cNvSpPr>
            <a:spLocks noGrp="1"/>
          </p:cNvSpPr>
          <p:nvPr>
            <p:ph type="sldNum" sz="quarter" idx="12"/>
          </p:nvPr>
        </p:nvSpPr>
        <p:spPr/>
        <p:txBody>
          <a:bodyPr/>
          <a:lstStyle/>
          <a:p>
            <a:pPr>
              <a:defRPr/>
            </a:pPr>
            <a:fld id="{51EDAF45-A1ED-443F-B7DC-99AC8969684E}" type="slidenum">
              <a:rPr lang="en-US" smtClean="0"/>
              <a:pPr>
                <a:defRPr/>
              </a:pPr>
              <a:t>3</a:t>
            </a:fld>
            <a:endParaRPr lang="en-US" dirty="0"/>
          </a:p>
        </p:txBody>
      </p:sp>
    </p:spTree>
    <p:extLst>
      <p:ext uri="{BB962C8B-B14F-4D97-AF65-F5344CB8AC3E}">
        <p14:creationId xmlns:p14="http://schemas.microsoft.com/office/powerpoint/2010/main" val="5940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7"/>
            <a:ext cx="8229600" cy="1143000"/>
          </a:xfrm>
        </p:spPr>
        <p:txBody>
          <a:bodyPr/>
          <a:lstStyle/>
          <a:p>
            <a:r>
              <a:rPr lang="en-US" dirty="0"/>
              <a:t>Abstract</a:t>
            </a:r>
          </a:p>
        </p:txBody>
      </p:sp>
      <p:sp>
        <p:nvSpPr>
          <p:cNvPr id="3" name="Content Placeholder 2"/>
          <p:cNvSpPr>
            <a:spLocks noGrp="1"/>
          </p:cNvSpPr>
          <p:nvPr>
            <p:ph idx="1"/>
          </p:nvPr>
        </p:nvSpPr>
        <p:spPr/>
        <p:txBody>
          <a:bodyPr/>
          <a:lstStyle/>
          <a:p>
            <a:pPr algn="just"/>
            <a:r>
              <a:rPr lang="en-US" sz="1800" dirty="0"/>
              <a:t>Clothing is a typical task for everyone  at younger age. This study mainly focusses on how to develop a smart mirror (virtual mirror) using Machine Learning Algorithms(MLA) for regularizing the way of choosing. Several methodologies of choosing clothing are represented in this study and followed by an objective of  developing  an android application with embedded ML techniques which gives the best suggestions. This review deals with  MLA, embedded sensors, image processing algorithms as needed. The existing concepts which are already developed on smart mirror are studied on the basis of Internet of Things, Artificial Intelligence and advanced algorithms. This android application helps to identify the clothing, whether it is suitable or not. Thus, the app reduces the selection/choosing time with any kind of physical disturbance of the clothes which are available in the wardrobe. The setup  inexpensive and easy to handle among the larger spectrum of society. Materials used in the smart mirror are affordable and durable.</a:t>
            </a:r>
            <a:endParaRPr lang="en-IN" sz="1800" dirty="0"/>
          </a:p>
          <a:p>
            <a:pPr marL="0" indent="0">
              <a:buNone/>
            </a:pPr>
            <a:endParaRPr lang="en-US" sz="1800" dirty="0"/>
          </a:p>
          <a:p>
            <a:endParaRPr lang="en-US" dirty="0"/>
          </a:p>
        </p:txBody>
      </p:sp>
    </p:spTree>
    <p:extLst>
      <p:ext uri="{BB962C8B-B14F-4D97-AF65-F5344CB8AC3E}">
        <p14:creationId xmlns:p14="http://schemas.microsoft.com/office/powerpoint/2010/main" val="305718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2FE3-9EF9-4C13-8581-709D960343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8AA20E-0AE2-4BD8-A396-3917F63927A8}"/>
              </a:ext>
            </a:extLst>
          </p:cNvPr>
          <p:cNvSpPr>
            <a:spLocks noGrp="1"/>
          </p:cNvSpPr>
          <p:nvPr>
            <p:ph idx="1"/>
          </p:nvPr>
        </p:nvSpPr>
        <p:spPr>
          <a:xfrm>
            <a:off x="457200" y="1184988"/>
            <a:ext cx="8229600" cy="4941175"/>
          </a:xfrm>
        </p:spPr>
        <p:txBody>
          <a:bodyPr/>
          <a:lstStyle/>
          <a:p>
            <a:r>
              <a:rPr lang="en-US" sz="2000" dirty="0"/>
              <a:t>This deals with </a:t>
            </a:r>
          </a:p>
          <a:p>
            <a:pPr lvl="1"/>
            <a:r>
              <a:rPr lang="en-US" sz="2000" dirty="0"/>
              <a:t>About smart mirror</a:t>
            </a:r>
          </a:p>
          <a:p>
            <a:pPr lvl="1"/>
            <a:r>
              <a:rPr lang="en-US" sz="2000" dirty="0"/>
              <a:t>Usage of present technology  with smart mirror</a:t>
            </a:r>
          </a:p>
          <a:p>
            <a:pPr lvl="1"/>
            <a:r>
              <a:rPr lang="en-US" sz="2000" dirty="0"/>
              <a:t>Minimization of time. </a:t>
            </a:r>
            <a:endParaRPr lang="en-IN" sz="2000" dirty="0"/>
          </a:p>
          <a:p>
            <a:r>
              <a:rPr lang="en-US" sz="2000" dirty="0"/>
              <a:t>This smart mirror helps not only in offline shopping but also helps in online shopping. </a:t>
            </a:r>
          </a:p>
          <a:p>
            <a:r>
              <a:rPr lang="en-US" sz="2000" dirty="0"/>
              <a:t>By this smart mirror everyone can check whether it is suited for him or not. </a:t>
            </a:r>
          </a:p>
          <a:p>
            <a:r>
              <a:rPr lang="en-US" sz="2000" dirty="0"/>
              <a:t>This study is going to develop an android application. </a:t>
            </a:r>
          </a:p>
          <a:p>
            <a:r>
              <a:rPr lang="en-US" sz="2000" dirty="0"/>
              <a:t>To work this android application, didn’t require any internet connection.</a:t>
            </a:r>
            <a:endParaRPr lang="en-IN" sz="2000" dirty="0"/>
          </a:p>
        </p:txBody>
      </p:sp>
      <p:sp>
        <p:nvSpPr>
          <p:cNvPr id="4" name="Date Placeholder 3">
            <a:extLst>
              <a:ext uri="{FF2B5EF4-FFF2-40B4-BE49-F238E27FC236}">
                <a16:creationId xmlns:a16="http://schemas.microsoft.com/office/drawing/2014/main" id="{D37609AA-23DB-458B-AC2B-95C871ED99DC}"/>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FB4C86DF-AE2F-421F-9FA9-666F98CC7B2A}"/>
              </a:ext>
            </a:extLst>
          </p:cNvPr>
          <p:cNvSpPr>
            <a:spLocks noGrp="1"/>
          </p:cNvSpPr>
          <p:nvPr>
            <p:ph type="sldNum" sz="quarter" idx="12"/>
          </p:nvPr>
        </p:nvSpPr>
        <p:spPr/>
        <p:txBody>
          <a:bodyPr/>
          <a:lstStyle/>
          <a:p>
            <a:pPr>
              <a:defRPr/>
            </a:pPr>
            <a:fld id="{51EDAF45-A1ED-443F-B7DC-99AC8969684E}" type="slidenum">
              <a:rPr lang="en-US" smtClean="0"/>
              <a:pPr>
                <a:defRPr/>
              </a:pPr>
              <a:t>5</a:t>
            </a:fld>
            <a:endParaRPr lang="en-US" dirty="0"/>
          </a:p>
        </p:txBody>
      </p:sp>
    </p:spTree>
    <p:extLst>
      <p:ext uri="{BB962C8B-B14F-4D97-AF65-F5344CB8AC3E}">
        <p14:creationId xmlns:p14="http://schemas.microsoft.com/office/powerpoint/2010/main" val="429191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C6F4-BBB4-4A50-A2FE-4734306A9709}"/>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7E9C2E72-5CC2-41F0-9091-E2B11E756B8F}"/>
              </a:ext>
            </a:extLst>
          </p:cNvPr>
          <p:cNvSpPr>
            <a:spLocks noGrp="1"/>
          </p:cNvSpPr>
          <p:nvPr>
            <p:ph idx="1"/>
          </p:nvPr>
        </p:nvSpPr>
        <p:spPr/>
        <p:txBody>
          <a:bodyPr/>
          <a:lstStyle/>
          <a:p>
            <a:pPr algn="just"/>
            <a:r>
              <a:rPr lang="en-US" sz="2000" b="1" dirty="0"/>
              <a:t>Nikita Deshmukh et.al;(2016); </a:t>
            </a:r>
            <a:r>
              <a:rPr lang="en-US" sz="2000" dirty="0"/>
              <a:t>implemented a virtual dressing room by using machine learning algorithms. To detect face in image they used FDA by using Haar Classifier. After detection of face they used skin </a:t>
            </a:r>
            <a:r>
              <a:rPr lang="en-US" sz="2000" dirty="0" err="1"/>
              <a:t>colour</a:t>
            </a:r>
            <a:r>
              <a:rPr lang="en-US" sz="2000" dirty="0"/>
              <a:t> detection algorithm to find the face of the customer. To find the shoulder positions they used lower body detection algorithm.</a:t>
            </a:r>
            <a:endParaRPr lang="en-IN" sz="2000" dirty="0"/>
          </a:p>
          <a:p>
            <a:pPr algn="just"/>
            <a:r>
              <a:rPr lang="en-US" sz="2000" b="1" dirty="0" err="1"/>
              <a:t>Bhalekar</a:t>
            </a:r>
            <a:r>
              <a:rPr lang="en-US" sz="2000" b="1" dirty="0"/>
              <a:t> Sourabh et.al;(2017); </a:t>
            </a:r>
            <a:r>
              <a:rPr lang="en-US" sz="2000" dirty="0"/>
              <a:t>implemented virtual dressing room by using Newton’s Mechanics. In this study, they used motion sensor, skeleton sensor, image based rendering techniques and low level image features for fitting the clothes to the customer.</a:t>
            </a:r>
            <a:endParaRPr lang="en-IN" sz="2000" dirty="0"/>
          </a:p>
          <a:p>
            <a:pPr algn="just"/>
            <a:r>
              <a:rPr lang="en-US" sz="2000" b="1" dirty="0" err="1"/>
              <a:t>Zambare</a:t>
            </a:r>
            <a:r>
              <a:rPr lang="en-US" sz="2000" b="1" dirty="0"/>
              <a:t> Triveni V et.al;(2018); </a:t>
            </a:r>
            <a:r>
              <a:rPr lang="en-US" sz="2000" dirty="0"/>
              <a:t> detected the customer upper and lower body by using Laplacian filter and then edge detection. After that they extracted the positions of customer by human basic structure. By those positions the dress model is warped to fit to the customer. </a:t>
            </a:r>
            <a:endParaRPr lang="en-IN" sz="2000" dirty="0"/>
          </a:p>
        </p:txBody>
      </p:sp>
      <p:sp>
        <p:nvSpPr>
          <p:cNvPr id="4" name="Date Placeholder 3">
            <a:extLst>
              <a:ext uri="{FF2B5EF4-FFF2-40B4-BE49-F238E27FC236}">
                <a16:creationId xmlns:a16="http://schemas.microsoft.com/office/drawing/2014/main" id="{AF28F982-E0FD-4FF2-9D43-E54CB82453AC}"/>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0982B62B-14C9-45C1-82F0-8E9ABF9A1BC0}"/>
              </a:ext>
            </a:extLst>
          </p:cNvPr>
          <p:cNvSpPr>
            <a:spLocks noGrp="1"/>
          </p:cNvSpPr>
          <p:nvPr>
            <p:ph type="sldNum" sz="quarter" idx="12"/>
          </p:nvPr>
        </p:nvSpPr>
        <p:spPr/>
        <p:txBody>
          <a:bodyPr/>
          <a:lstStyle/>
          <a:p>
            <a:pPr>
              <a:defRPr/>
            </a:pPr>
            <a:fld id="{51EDAF45-A1ED-443F-B7DC-99AC8969684E}" type="slidenum">
              <a:rPr lang="en-US" smtClean="0"/>
              <a:pPr>
                <a:defRPr/>
              </a:pPr>
              <a:t>6</a:t>
            </a:fld>
            <a:endParaRPr lang="en-US" dirty="0"/>
          </a:p>
        </p:txBody>
      </p:sp>
    </p:spTree>
    <p:extLst>
      <p:ext uri="{BB962C8B-B14F-4D97-AF65-F5344CB8AC3E}">
        <p14:creationId xmlns:p14="http://schemas.microsoft.com/office/powerpoint/2010/main" val="178112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57C1-8DE5-4D4A-94B4-E49C14670E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135440-4041-4ACE-BD1C-BFE258EE53A6}"/>
              </a:ext>
            </a:extLst>
          </p:cNvPr>
          <p:cNvSpPr>
            <a:spLocks noGrp="1"/>
          </p:cNvSpPr>
          <p:nvPr>
            <p:ph idx="1"/>
          </p:nvPr>
        </p:nvSpPr>
        <p:spPr>
          <a:xfrm>
            <a:off x="457200" y="1175657"/>
            <a:ext cx="8229600" cy="5150497"/>
          </a:xfrm>
        </p:spPr>
        <p:txBody>
          <a:bodyPr/>
          <a:lstStyle/>
          <a:p>
            <a:pPr algn="just"/>
            <a:r>
              <a:rPr lang="en-US" sz="2000" b="1" dirty="0"/>
              <a:t>Saurabh </a:t>
            </a:r>
            <a:r>
              <a:rPr lang="en-US" sz="2000" b="1" dirty="0" err="1"/>
              <a:t>Botre</a:t>
            </a:r>
            <a:r>
              <a:rPr lang="en-US" sz="2000" b="1" dirty="0"/>
              <a:t>, et.al;(2014); </a:t>
            </a:r>
            <a:r>
              <a:rPr lang="en-US" sz="2000" dirty="0"/>
              <a:t>discussed about different methodologies for detecting face of the customer. The techniques used for face detection of the customer are finding faces using images with controlled background, finding faces by </a:t>
            </a:r>
            <a:r>
              <a:rPr lang="en-US" sz="2000" dirty="0" err="1"/>
              <a:t>colour</a:t>
            </a:r>
            <a:r>
              <a:rPr lang="en-US" sz="2000" dirty="0"/>
              <a:t> and finding faces by motion.</a:t>
            </a:r>
            <a:endParaRPr lang="en-IN" sz="2000" dirty="0"/>
          </a:p>
          <a:p>
            <a:pPr algn="just"/>
            <a:r>
              <a:rPr lang="en-US" sz="2000" b="1" dirty="0"/>
              <a:t>Ms. Kirti N et.al(2017),. </a:t>
            </a:r>
            <a:r>
              <a:rPr lang="en-US" sz="2000" dirty="0"/>
              <a:t> developed a virtual try-on system by using Augmented Reality(AR). This virtual try-on system uses accessories like eyeglasses which is developed by image processing and other some augmented reality techniques. They had developed some more extra features like selecting a multiple number of clothes at a time, changing background image, etc.</a:t>
            </a:r>
            <a:endParaRPr lang="en-IN" sz="2000" dirty="0"/>
          </a:p>
          <a:p>
            <a:pPr algn="just"/>
            <a:r>
              <a:rPr lang="en-US" sz="2000" b="1" dirty="0"/>
              <a:t>Krishna </a:t>
            </a:r>
            <a:r>
              <a:rPr lang="en-US" sz="2000" b="1" dirty="0" err="1"/>
              <a:t>Gunjal</a:t>
            </a:r>
            <a:r>
              <a:rPr lang="en-US" sz="2000" b="1" dirty="0"/>
              <a:t>,  et.al,. </a:t>
            </a:r>
            <a:r>
              <a:rPr lang="en-US" sz="2000" dirty="0"/>
              <a:t>had developed a website for cloning and dressing to customer. This website is developed by using some machine learning algorithms like Frame Extraction, Current Frame Subtraction, Thresholding, Blob detection, Gesture Estimation, Post Processing. </a:t>
            </a:r>
            <a:endParaRPr lang="en-IN" sz="2000" dirty="0"/>
          </a:p>
          <a:p>
            <a:pPr algn="just"/>
            <a:endParaRPr lang="en-IN" sz="2000" dirty="0"/>
          </a:p>
        </p:txBody>
      </p:sp>
      <p:sp>
        <p:nvSpPr>
          <p:cNvPr id="4" name="Date Placeholder 3">
            <a:extLst>
              <a:ext uri="{FF2B5EF4-FFF2-40B4-BE49-F238E27FC236}">
                <a16:creationId xmlns:a16="http://schemas.microsoft.com/office/drawing/2014/main" id="{9BD6C35D-DDA2-40A9-BFDA-54F8148C817E}"/>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BFFF17A7-EA2F-4B10-89A7-08D8AFB3CB9C}"/>
              </a:ext>
            </a:extLst>
          </p:cNvPr>
          <p:cNvSpPr>
            <a:spLocks noGrp="1"/>
          </p:cNvSpPr>
          <p:nvPr>
            <p:ph type="sldNum" sz="quarter" idx="12"/>
          </p:nvPr>
        </p:nvSpPr>
        <p:spPr/>
        <p:txBody>
          <a:bodyPr/>
          <a:lstStyle/>
          <a:p>
            <a:pPr>
              <a:defRPr/>
            </a:pPr>
            <a:fld id="{51EDAF45-A1ED-443F-B7DC-99AC8969684E}" type="slidenum">
              <a:rPr lang="en-US" smtClean="0"/>
              <a:pPr>
                <a:defRPr/>
              </a:pPr>
              <a:t>7</a:t>
            </a:fld>
            <a:endParaRPr lang="en-US" dirty="0"/>
          </a:p>
        </p:txBody>
      </p:sp>
    </p:spTree>
    <p:extLst>
      <p:ext uri="{BB962C8B-B14F-4D97-AF65-F5344CB8AC3E}">
        <p14:creationId xmlns:p14="http://schemas.microsoft.com/office/powerpoint/2010/main" val="362100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F6EB-2376-43E8-A096-DFD11A9CAEDD}"/>
              </a:ext>
            </a:extLst>
          </p:cNvPr>
          <p:cNvSpPr>
            <a:spLocks noGrp="1"/>
          </p:cNvSpPr>
          <p:nvPr>
            <p:ph type="title"/>
          </p:nvPr>
        </p:nvSpPr>
        <p:spPr/>
        <p:txBody>
          <a:bodyPr/>
          <a:lstStyle/>
          <a:p>
            <a:r>
              <a:rPr lang="en-IN"/>
              <a:t>Architecture</a:t>
            </a:r>
            <a:endParaRPr lang="en-IN" dirty="0"/>
          </a:p>
        </p:txBody>
      </p:sp>
      <p:sp>
        <p:nvSpPr>
          <p:cNvPr id="3" name="Content Placeholder 2">
            <a:extLst>
              <a:ext uri="{FF2B5EF4-FFF2-40B4-BE49-F238E27FC236}">
                <a16:creationId xmlns:a16="http://schemas.microsoft.com/office/drawing/2014/main" id="{F50ED0A5-A93F-47F5-9FCD-7FC4F74326FD}"/>
              </a:ext>
            </a:extLst>
          </p:cNvPr>
          <p:cNvSpPr>
            <a:spLocks noGrp="1"/>
          </p:cNvSpPr>
          <p:nvPr>
            <p:ph idx="1"/>
          </p:nvPr>
        </p:nvSpPr>
        <p:spPr>
          <a:xfrm>
            <a:off x="457200" y="952500"/>
            <a:ext cx="8229600" cy="5173663"/>
          </a:xfrm>
        </p:spPr>
        <p:style>
          <a:lnRef idx="2">
            <a:schemeClr val="dk1"/>
          </a:lnRef>
          <a:fillRef idx="1">
            <a:schemeClr val="lt1"/>
          </a:fillRef>
          <a:effectRef idx="0">
            <a:schemeClr val="dk1"/>
          </a:effectRef>
          <a:fontRef idx="minor">
            <a:schemeClr val="dk1"/>
          </a:fontRef>
        </p:style>
        <p:txBody>
          <a:bodyPr/>
          <a:lstStyle/>
          <a:p>
            <a:endParaRPr lang="en-IN" dirty="0"/>
          </a:p>
        </p:txBody>
      </p:sp>
      <p:sp>
        <p:nvSpPr>
          <p:cNvPr id="4" name="Date Placeholder 3">
            <a:extLst>
              <a:ext uri="{FF2B5EF4-FFF2-40B4-BE49-F238E27FC236}">
                <a16:creationId xmlns:a16="http://schemas.microsoft.com/office/drawing/2014/main" id="{CBCB1A80-3B90-47F7-9D97-28B4394461E5}"/>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35DD4E86-6F2E-4409-A206-050E4E5CD516}"/>
              </a:ext>
            </a:extLst>
          </p:cNvPr>
          <p:cNvSpPr>
            <a:spLocks noGrp="1"/>
          </p:cNvSpPr>
          <p:nvPr>
            <p:ph type="sldNum" sz="quarter" idx="12"/>
          </p:nvPr>
        </p:nvSpPr>
        <p:spPr/>
        <p:txBody>
          <a:bodyPr/>
          <a:lstStyle/>
          <a:p>
            <a:pPr>
              <a:defRPr/>
            </a:pPr>
            <a:fld id="{51EDAF45-A1ED-443F-B7DC-99AC8969684E}" type="slidenum">
              <a:rPr lang="en-US" smtClean="0"/>
              <a:pPr>
                <a:defRPr/>
              </a:pPr>
              <a:t>8</a:t>
            </a:fld>
            <a:endParaRPr lang="en-US" dirty="0"/>
          </a:p>
        </p:txBody>
      </p:sp>
      <p:sp>
        <p:nvSpPr>
          <p:cNvPr id="9" name="Oval 8">
            <a:extLst>
              <a:ext uri="{FF2B5EF4-FFF2-40B4-BE49-F238E27FC236}">
                <a16:creationId xmlns:a16="http://schemas.microsoft.com/office/drawing/2014/main" id="{DAF418E2-608F-41BA-836F-6CD562E03A21}"/>
              </a:ext>
            </a:extLst>
          </p:cNvPr>
          <p:cNvSpPr/>
          <p:nvPr/>
        </p:nvSpPr>
        <p:spPr bwMode="auto">
          <a:xfrm>
            <a:off x="1792644" y="1858088"/>
            <a:ext cx="961053" cy="37322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IN" sz="2000" dirty="0">
                <a:solidFill>
                  <a:srgbClr val="000066"/>
                </a:solidFill>
                <a:latin typeface="Times New Roman" pitchFamily="18" charset="0"/>
              </a:rPr>
              <a:t>Start</a:t>
            </a:r>
            <a:endParaRPr kumimoji="0" lang="en-IN" sz="2000" b="0" i="0" u="none" strike="noStrike" cap="none" normalizeH="0" baseline="0" dirty="0">
              <a:ln>
                <a:noFill/>
              </a:ln>
              <a:solidFill>
                <a:srgbClr val="000066"/>
              </a:solidFill>
              <a:effectLst/>
              <a:latin typeface="Times New Roman" pitchFamily="18" charset="0"/>
            </a:endParaRPr>
          </a:p>
        </p:txBody>
      </p:sp>
      <p:sp>
        <p:nvSpPr>
          <p:cNvPr id="10" name="Rectangle 9">
            <a:extLst>
              <a:ext uri="{FF2B5EF4-FFF2-40B4-BE49-F238E27FC236}">
                <a16:creationId xmlns:a16="http://schemas.microsoft.com/office/drawing/2014/main" id="{D828E7B3-AE56-4767-B311-4040202E673D}"/>
              </a:ext>
            </a:extLst>
          </p:cNvPr>
          <p:cNvSpPr/>
          <p:nvPr/>
        </p:nvSpPr>
        <p:spPr bwMode="auto">
          <a:xfrm>
            <a:off x="1047362" y="2725154"/>
            <a:ext cx="2451618" cy="6064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rgbClr val="000066"/>
                </a:solidFill>
                <a:effectLst/>
                <a:latin typeface="Times New Roman" pitchFamily="18" charset="0"/>
              </a:rPr>
              <a:t>Take photos of clothes</a:t>
            </a:r>
          </a:p>
        </p:txBody>
      </p:sp>
      <p:sp>
        <p:nvSpPr>
          <p:cNvPr id="11" name="Diamond 10">
            <a:extLst>
              <a:ext uri="{FF2B5EF4-FFF2-40B4-BE49-F238E27FC236}">
                <a16:creationId xmlns:a16="http://schemas.microsoft.com/office/drawing/2014/main" id="{EE55922B-837F-4CA4-9E47-C0AC4B3B6554}"/>
              </a:ext>
            </a:extLst>
          </p:cNvPr>
          <p:cNvSpPr/>
          <p:nvPr/>
        </p:nvSpPr>
        <p:spPr bwMode="auto">
          <a:xfrm>
            <a:off x="3792893" y="2308304"/>
            <a:ext cx="1558212" cy="1440187"/>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a:ln>
                  <a:noFill/>
                </a:ln>
                <a:solidFill>
                  <a:srgbClr val="000066"/>
                </a:solidFill>
                <a:effectLst/>
                <a:latin typeface="Times New Roman" pitchFamily="18" charset="0"/>
              </a:rPr>
              <a:t>If image </a:t>
            </a:r>
          </a:p>
          <a:p>
            <a:pPr marL="0" marR="0" indent="0" algn="l" defTabSz="914400" rtl="0" eaLnBrk="1" fontAlgn="base" latinLnBrk="0" hangingPunct="1">
              <a:lnSpc>
                <a:spcPct val="100000"/>
              </a:lnSpc>
              <a:spcBef>
                <a:spcPct val="0"/>
              </a:spcBef>
              <a:spcAft>
                <a:spcPct val="0"/>
              </a:spcAft>
              <a:buClrTx/>
              <a:buSzTx/>
              <a:buFontTx/>
              <a:buNone/>
              <a:tabLst/>
            </a:pPr>
            <a:r>
              <a:rPr lang="en-IN" sz="1200" dirty="0">
                <a:solidFill>
                  <a:srgbClr val="000066"/>
                </a:solidFill>
                <a:latin typeface="Times New Roman" pitchFamily="18" charset="0"/>
              </a:rPr>
              <a:t>Appears </a:t>
            </a:r>
            <a:r>
              <a:rPr lang="en-IN" sz="1200" dirty="0" err="1">
                <a:solidFill>
                  <a:srgbClr val="000066"/>
                </a:solidFill>
                <a:latin typeface="Times New Roman" pitchFamily="18" charset="0"/>
              </a:rPr>
              <a:t>infornt</a:t>
            </a:r>
            <a:r>
              <a:rPr lang="en-IN" sz="1200" dirty="0">
                <a:solidFill>
                  <a:srgbClr val="000066"/>
                </a:solidFill>
                <a:latin typeface="Times New Roman"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lang="en-IN" sz="1200" dirty="0">
                <a:solidFill>
                  <a:srgbClr val="000066"/>
                </a:solidFill>
                <a:latin typeface="Times New Roman" pitchFamily="18" charset="0"/>
              </a:rPr>
              <a:t>of screen</a:t>
            </a:r>
            <a:endParaRPr kumimoji="0" lang="en-IN" sz="1200" b="0" i="0" u="none" strike="noStrike" cap="none" normalizeH="0" baseline="0" dirty="0">
              <a:ln>
                <a:noFill/>
              </a:ln>
              <a:solidFill>
                <a:srgbClr val="000066"/>
              </a:solidFill>
              <a:effectLst/>
              <a:latin typeface="Times New Roman" pitchFamily="18" charset="0"/>
            </a:endParaRPr>
          </a:p>
        </p:txBody>
      </p:sp>
      <p:sp>
        <p:nvSpPr>
          <p:cNvPr id="13" name="Rectangle 12">
            <a:extLst>
              <a:ext uri="{FF2B5EF4-FFF2-40B4-BE49-F238E27FC236}">
                <a16:creationId xmlns:a16="http://schemas.microsoft.com/office/drawing/2014/main" id="{1A74890F-5D4D-4F7D-9ACA-F9868DC1812D}"/>
              </a:ext>
            </a:extLst>
          </p:cNvPr>
          <p:cNvSpPr/>
          <p:nvPr/>
        </p:nvSpPr>
        <p:spPr bwMode="auto">
          <a:xfrm>
            <a:off x="3624942" y="4258935"/>
            <a:ext cx="1894115" cy="38022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2000" b="0" i="0" u="none" strike="noStrike" cap="none" normalizeH="0" baseline="0" dirty="0">
                <a:ln>
                  <a:noFill/>
                </a:ln>
                <a:solidFill>
                  <a:srgbClr val="000066"/>
                </a:solidFill>
                <a:effectLst/>
                <a:latin typeface="Times New Roman" pitchFamily="18" charset="0"/>
              </a:rPr>
              <a:t>Close</a:t>
            </a:r>
            <a:r>
              <a:rPr kumimoji="0" lang="en-IN" sz="2400" b="0" i="0" u="none" strike="noStrike" cap="none" normalizeH="0" baseline="0" dirty="0">
                <a:ln>
                  <a:noFill/>
                </a:ln>
                <a:solidFill>
                  <a:srgbClr val="000066"/>
                </a:solidFill>
                <a:effectLst/>
                <a:latin typeface="Times New Roman" pitchFamily="18" charset="0"/>
              </a:rPr>
              <a:t> </a:t>
            </a:r>
            <a:r>
              <a:rPr kumimoji="0" lang="en-IN" sz="2000" b="0" i="0" u="none" strike="noStrike" cap="none" normalizeH="0" baseline="0" dirty="0">
                <a:ln>
                  <a:noFill/>
                </a:ln>
                <a:solidFill>
                  <a:srgbClr val="000066"/>
                </a:solidFill>
                <a:effectLst/>
                <a:latin typeface="Times New Roman" pitchFamily="18" charset="0"/>
              </a:rPr>
              <a:t>mirror</a:t>
            </a:r>
          </a:p>
        </p:txBody>
      </p:sp>
      <p:sp>
        <p:nvSpPr>
          <p:cNvPr id="14" name="Rectangle 13">
            <a:extLst>
              <a:ext uri="{FF2B5EF4-FFF2-40B4-BE49-F238E27FC236}">
                <a16:creationId xmlns:a16="http://schemas.microsoft.com/office/drawing/2014/main" id="{003A9076-C498-4513-8DE6-E6518A9D05AB}"/>
              </a:ext>
            </a:extLst>
          </p:cNvPr>
          <p:cNvSpPr/>
          <p:nvPr/>
        </p:nvSpPr>
        <p:spPr bwMode="auto">
          <a:xfrm>
            <a:off x="5626359" y="2725154"/>
            <a:ext cx="1343608" cy="6064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000066"/>
                </a:solidFill>
                <a:effectLst/>
                <a:latin typeface="Times New Roman" pitchFamily="18" charset="0"/>
              </a:rPr>
              <a:t>Shows gallery </a:t>
            </a:r>
          </a:p>
        </p:txBody>
      </p:sp>
      <p:sp>
        <p:nvSpPr>
          <p:cNvPr id="15" name="Rectangle: Rounded Corners 14">
            <a:extLst>
              <a:ext uri="{FF2B5EF4-FFF2-40B4-BE49-F238E27FC236}">
                <a16:creationId xmlns:a16="http://schemas.microsoft.com/office/drawing/2014/main" id="{A93924A4-EC82-4F06-A7E8-2205C6872C79}"/>
              </a:ext>
            </a:extLst>
          </p:cNvPr>
          <p:cNvSpPr/>
          <p:nvPr/>
        </p:nvSpPr>
        <p:spPr bwMode="auto">
          <a:xfrm>
            <a:off x="7239000" y="2725154"/>
            <a:ext cx="1343608" cy="60648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000066"/>
                </a:solidFill>
                <a:effectLst/>
                <a:latin typeface="Times New Roman" pitchFamily="18" charset="0"/>
              </a:rPr>
              <a:t>Choose pictures</a:t>
            </a:r>
          </a:p>
        </p:txBody>
      </p:sp>
      <p:sp>
        <p:nvSpPr>
          <p:cNvPr id="16" name="Diamond 15">
            <a:extLst>
              <a:ext uri="{FF2B5EF4-FFF2-40B4-BE49-F238E27FC236}">
                <a16:creationId xmlns:a16="http://schemas.microsoft.com/office/drawing/2014/main" id="{47C68E95-0EC2-45F4-AF5E-55AA86356517}"/>
              </a:ext>
            </a:extLst>
          </p:cNvPr>
          <p:cNvSpPr/>
          <p:nvPr/>
        </p:nvSpPr>
        <p:spPr bwMode="auto">
          <a:xfrm>
            <a:off x="7351355" y="3748491"/>
            <a:ext cx="1231253" cy="890666"/>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000066"/>
                </a:solidFill>
                <a:effectLst/>
                <a:latin typeface="Times New Roman" pitchFamily="18" charset="0"/>
              </a:rPr>
              <a:t>Check </a:t>
            </a:r>
          </a:p>
          <a:p>
            <a:pPr marL="0" marR="0" indent="0" algn="l" defTabSz="914400" rtl="0" eaLnBrk="1" fontAlgn="base" latinLnBrk="0" hangingPunct="1">
              <a:lnSpc>
                <a:spcPct val="100000"/>
              </a:lnSpc>
              <a:spcBef>
                <a:spcPct val="0"/>
              </a:spcBef>
              <a:spcAft>
                <a:spcPct val="0"/>
              </a:spcAft>
              <a:buClrTx/>
              <a:buSzTx/>
              <a:buFontTx/>
              <a:buNone/>
              <a:tabLst/>
            </a:pPr>
            <a:r>
              <a:rPr lang="en-IN" sz="1400" dirty="0">
                <a:solidFill>
                  <a:srgbClr val="000066"/>
                </a:solidFill>
                <a:latin typeface="Times New Roman" pitchFamily="18" charset="0"/>
              </a:rPr>
              <a:t>Dress or </a:t>
            </a:r>
          </a:p>
          <a:p>
            <a:pPr marL="0" marR="0" indent="0" algn="l" defTabSz="914400" rtl="0" eaLnBrk="1" fontAlgn="base" latinLnBrk="0" hangingPunct="1">
              <a:lnSpc>
                <a:spcPct val="100000"/>
              </a:lnSpc>
              <a:spcBef>
                <a:spcPct val="0"/>
              </a:spcBef>
              <a:spcAft>
                <a:spcPct val="0"/>
              </a:spcAft>
              <a:buClrTx/>
              <a:buSzTx/>
              <a:buFontTx/>
              <a:buNone/>
              <a:tabLst/>
            </a:pPr>
            <a:r>
              <a:rPr lang="en-IN" sz="1400" dirty="0">
                <a:solidFill>
                  <a:srgbClr val="000066"/>
                </a:solidFill>
                <a:latin typeface="Times New Roman" pitchFamily="18" charset="0"/>
              </a:rPr>
              <a:t>not</a:t>
            </a:r>
            <a:endParaRPr kumimoji="0" lang="en-IN" sz="1400" b="0" i="0" u="none" strike="noStrike" cap="none" normalizeH="0" baseline="0" dirty="0">
              <a:ln>
                <a:noFill/>
              </a:ln>
              <a:solidFill>
                <a:srgbClr val="000066"/>
              </a:solidFill>
              <a:effectLst/>
              <a:latin typeface="Times New Roman" pitchFamily="18" charset="0"/>
            </a:endParaRPr>
          </a:p>
        </p:txBody>
      </p:sp>
      <p:sp>
        <p:nvSpPr>
          <p:cNvPr id="17" name="Rectangle 16">
            <a:extLst>
              <a:ext uri="{FF2B5EF4-FFF2-40B4-BE49-F238E27FC236}">
                <a16:creationId xmlns:a16="http://schemas.microsoft.com/office/drawing/2014/main" id="{2E4AED74-5342-41D0-9322-C92939C9B5E0}"/>
              </a:ext>
            </a:extLst>
          </p:cNvPr>
          <p:cNvSpPr/>
          <p:nvPr/>
        </p:nvSpPr>
        <p:spPr bwMode="auto">
          <a:xfrm>
            <a:off x="6083559" y="4086808"/>
            <a:ext cx="1026368" cy="38022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2400" b="0" i="0" u="none" strike="noStrike" cap="none" normalizeH="0" baseline="0" dirty="0">
                <a:ln>
                  <a:noFill/>
                </a:ln>
                <a:solidFill>
                  <a:srgbClr val="000066"/>
                </a:solidFill>
                <a:effectLst/>
                <a:latin typeface="Times New Roman" pitchFamily="18" charset="0"/>
              </a:rPr>
              <a:t>invalid</a:t>
            </a:r>
          </a:p>
        </p:txBody>
      </p:sp>
      <p:sp>
        <p:nvSpPr>
          <p:cNvPr id="18" name="Rectangle 17">
            <a:extLst>
              <a:ext uri="{FF2B5EF4-FFF2-40B4-BE49-F238E27FC236}">
                <a16:creationId xmlns:a16="http://schemas.microsoft.com/office/drawing/2014/main" id="{5CA30C69-6F2D-483E-A56B-EAC59D131E0D}"/>
              </a:ext>
            </a:extLst>
          </p:cNvPr>
          <p:cNvSpPr/>
          <p:nvPr/>
        </p:nvSpPr>
        <p:spPr bwMode="auto">
          <a:xfrm>
            <a:off x="7109927" y="5094514"/>
            <a:ext cx="1472681"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400" b="0" i="0" u="none" strike="noStrike" cap="none" normalizeH="0" baseline="0" dirty="0">
                <a:ln>
                  <a:noFill/>
                </a:ln>
                <a:solidFill>
                  <a:srgbClr val="000066"/>
                </a:solidFill>
                <a:effectLst/>
                <a:latin typeface="Times New Roman" pitchFamily="18" charset="0"/>
              </a:rPr>
              <a:t>Fitting dress to user</a:t>
            </a:r>
          </a:p>
        </p:txBody>
      </p:sp>
      <p:cxnSp>
        <p:nvCxnSpPr>
          <p:cNvPr id="20" name="Straight Arrow Connector 19">
            <a:extLst>
              <a:ext uri="{FF2B5EF4-FFF2-40B4-BE49-F238E27FC236}">
                <a16:creationId xmlns:a16="http://schemas.microsoft.com/office/drawing/2014/main" id="{FD34441A-78F2-443A-91D8-B5AB41BC3F11}"/>
              </a:ext>
            </a:extLst>
          </p:cNvPr>
          <p:cNvCxnSpPr/>
          <p:nvPr/>
        </p:nvCxnSpPr>
        <p:spPr bwMode="auto">
          <a:xfrm>
            <a:off x="6335486" y="4086808"/>
            <a:ext cx="0" cy="0"/>
          </a:xfrm>
          <a:prstGeom prst="straightConnector1">
            <a:avLst/>
          </a:prstGeom>
          <a:solidFill>
            <a:srgbClr val="333399"/>
          </a:solidFill>
          <a:ln w="9525" cap="flat" cmpd="sng" algn="ctr">
            <a:noFill/>
            <a:prstDash val="solid"/>
            <a:round/>
            <a:headEnd type="none" w="med" len="med"/>
            <a:tailEnd type="triangle"/>
          </a:ln>
          <a:effectLst/>
        </p:spPr>
      </p:cxnSp>
      <p:sp>
        <p:nvSpPr>
          <p:cNvPr id="22" name="Arrow: Down 21">
            <a:extLst>
              <a:ext uri="{FF2B5EF4-FFF2-40B4-BE49-F238E27FC236}">
                <a16:creationId xmlns:a16="http://schemas.microsoft.com/office/drawing/2014/main" id="{58F7F7C3-73DE-4A79-8976-BA0E69883F31}"/>
              </a:ext>
            </a:extLst>
          </p:cNvPr>
          <p:cNvSpPr/>
          <p:nvPr/>
        </p:nvSpPr>
        <p:spPr bwMode="auto">
          <a:xfrm>
            <a:off x="2248678" y="2231312"/>
            <a:ext cx="177281" cy="493842"/>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23" name="Arrow: Right 22">
            <a:extLst>
              <a:ext uri="{FF2B5EF4-FFF2-40B4-BE49-F238E27FC236}">
                <a16:creationId xmlns:a16="http://schemas.microsoft.com/office/drawing/2014/main" id="{9286FAB3-E01A-4D40-98E5-C8F9A406060F}"/>
              </a:ext>
            </a:extLst>
          </p:cNvPr>
          <p:cNvSpPr/>
          <p:nvPr/>
        </p:nvSpPr>
        <p:spPr bwMode="auto">
          <a:xfrm>
            <a:off x="3498980" y="2976465"/>
            <a:ext cx="269033" cy="12191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24" name="Arrow: Down 23">
            <a:extLst>
              <a:ext uri="{FF2B5EF4-FFF2-40B4-BE49-F238E27FC236}">
                <a16:creationId xmlns:a16="http://schemas.microsoft.com/office/drawing/2014/main" id="{A8281F4D-207C-4EC9-9EAE-E463233AFCC3}"/>
              </a:ext>
            </a:extLst>
          </p:cNvPr>
          <p:cNvSpPr/>
          <p:nvPr/>
        </p:nvSpPr>
        <p:spPr bwMode="auto">
          <a:xfrm>
            <a:off x="4559645" y="3748491"/>
            <a:ext cx="99353" cy="510444"/>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25" name="Arrow: Right 24">
            <a:extLst>
              <a:ext uri="{FF2B5EF4-FFF2-40B4-BE49-F238E27FC236}">
                <a16:creationId xmlns:a16="http://schemas.microsoft.com/office/drawing/2014/main" id="{3DCE2829-EC1B-44E6-96F3-5DEA30EABD8A}"/>
              </a:ext>
            </a:extLst>
          </p:cNvPr>
          <p:cNvSpPr/>
          <p:nvPr/>
        </p:nvSpPr>
        <p:spPr bwMode="auto">
          <a:xfrm>
            <a:off x="5375985" y="2976465"/>
            <a:ext cx="244153" cy="12191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27" name="Arrow: Right 26">
            <a:extLst>
              <a:ext uri="{FF2B5EF4-FFF2-40B4-BE49-F238E27FC236}">
                <a16:creationId xmlns:a16="http://schemas.microsoft.com/office/drawing/2014/main" id="{8D342542-44A0-4349-8340-6C91D19247CA}"/>
              </a:ext>
            </a:extLst>
          </p:cNvPr>
          <p:cNvSpPr/>
          <p:nvPr/>
        </p:nvSpPr>
        <p:spPr bwMode="auto">
          <a:xfrm>
            <a:off x="6934197" y="2971664"/>
            <a:ext cx="304803" cy="55321"/>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28" name="Arrow: Down 27">
            <a:extLst>
              <a:ext uri="{FF2B5EF4-FFF2-40B4-BE49-F238E27FC236}">
                <a16:creationId xmlns:a16="http://schemas.microsoft.com/office/drawing/2014/main" id="{D29DC742-279D-4D61-A6D3-2C4534CC2C91}"/>
              </a:ext>
            </a:extLst>
          </p:cNvPr>
          <p:cNvSpPr/>
          <p:nvPr/>
        </p:nvSpPr>
        <p:spPr bwMode="auto">
          <a:xfrm rot="10800000">
            <a:off x="6469612" y="3358938"/>
            <a:ext cx="167952" cy="718539"/>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30" name="Arrow: Down 29">
            <a:extLst>
              <a:ext uri="{FF2B5EF4-FFF2-40B4-BE49-F238E27FC236}">
                <a16:creationId xmlns:a16="http://schemas.microsoft.com/office/drawing/2014/main" id="{E96A7909-4424-4358-9FB8-4782233CE0E4}"/>
              </a:ext>
            </a:extLst>
          </p:cNvPr>
          <p:cNvSpPr/>
          <p:nvPr/>
        </p:nvSpPr>
        <p:spPr bwMode="auto">
          <a:xfrm>
            <a:off x="7931020" y="3331643"/>
            <a:ext cx="93307" cy="416848"/>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31" name="Arrow: Down 30">
            <a:extLst>
              <a:ext uri="{FF2B5EF4-FFF2-40B4-BE49-F238E27FC236}">
                <a16:creationId xmlns:a16="http://schemas.microsoft.com/office/drawing/2014/main" id="{94B51676-CF38-48AC-B86F-3C604DBEFD81}"/>
              </a:ext>
            </a:extLst>
          </p:cNvPr>
          <p:cNvSpPr/>
          <p:nvPr/>
        </p:nvSpPr>
        <p:spPr bwMode="auto">
          <a:xfrm>
            <a:off x="7931020" y="4639157"/>
            <a:ext cx="93307" cy="455357"/>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32" name="Oval 31">
            <a:extLst>
              <a:ext uri="{FF2B5EF4-FFF2-40B4-BE49-F238E27FC236}">
                <a16:creationId xmlns:a16="http://schemas.microsoft.com/office/drawing/2014/main" id="{B5B1DB9D-C82F-4CAD-9738-FE61DA69ED26}"/>
              </a:ext>
            </a:extLst>
          </p:cNvPr>
          <p:cNvSpPr/>
          <p:nvPr/>
        </p:nvSpPr>
        <p:spPr bwMode="auto">
          <a:xfrm>
            <a:off x="5784979" y="5390439"/>
            <a:ext cx="811764" cy="23326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IN" sz="1600" b="0" i="0" u="none" strike="noStrike" cap="none" normalizeH="0" baseline="0" dirty="0">
                <a:ln>
                  <a:noFill/>
                </a:ln>
                <a:solidFill>
                  <a:srgbClr val="000066"/>
                </a:solidFill>
                <a:effectLst/>
                <a:latin typeface="Times New Roman" pitchFamily="18" charset="0"/>
              </a:rPr>
              <a:t>stop</a:t>
            </a:r>
          </a:p>
        </p:txBody>
      </p:sp>
      <p:sp>
        <p:nvSpPr>
          <p:cNvPr id="6" name="Arrow: Down 5">
            <a:extLst>
              <a:ext uri="{FF2B5EF4-FFF2-40B4-BE49-F238E27FC236}">
                <a16:creationId xmlns:a16="http://schemas.microsoft.com/office/drawing/2014/main" id="{004D1C64-EE9F-43AB-940B-BA6099993B1C}"/>
              </a:ext>
            </a:extLst>
          </p:cNvPr>
          <p:cNvSpPr/>
          <p:nvPr/>
        </p:nvSpPr>
        <p:spPr bwMode="auto">
          <a:xfrm>
            <a:off x="6083559" y="4467030"/>
            <a:ext cx="279919" cy="890666"/>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12" name="Arrow: Right 11">
            <a:extLst>
              <a:ext uri="{FF2B5EF4-FFF2-40B4-BE49-F238E27FC236}">
                <a16:creationId xmlns:a16="http://schemas.microsoft.com/office/drawing/2014/main" id="{EA6059F0-FA4A-4D54-9582-EA5E0D0B8165}"/>
              </a:ext>
            </a:extLst>
          </p:cNvPr>
          <p:cNvSpPr/>
          <p:nvPr/>
        </p:nvSpPr>
        <p:spPr bwMode="auto">
          <a:xfrm rot="10452009">
            <a:off x="7109927" y="4180114"/>
            <a:ext cx="241428" cy="231595"/>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19" name="Arrow: Right 18">
            <a:extLst>
              <a:ext uri="{FF2B5EF4-FFF2-40B4-BE49-F238E27FC236}">
                <a16:creationId xmlns:a16="http://schemas.microsoft.com/office/drawing/2014/main" id="{824F7190-3AA1-4655-A831-13F4E6028E05}"/>
              </a:ext>
            </a:extLst>
          </p:cNvPr>
          <p:cNvSpPr/>
          <p:nvPr/>
        </p:nvSpPr>
        <p:spPr bwMode="auto">
          <a:xfrm rot="10800000">
            <a:off x="6585273" y="5352558"/>
            <a:ext cx="536124" cy="2286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Tree>
    <p:extLst>
      <p:ext uri="{BB962C8B-B14F-4D97-AF65-F5344CB8AC3E}">
        <p14:creationId xmlns:p14="http://schemas.microsoft.com/office/powerpoint/2010/main" val="164507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5E53-481C-4821-B7AD-A0CC5BC94DE1}"/>
              </a:ext>
            </a:extLst>
          </p:cNvPr>
          <p:cNvSpPr>
            <a:spLocks noGrp="1"/>
          </p:cNvSpPr>
          <p:nvPr>
            <p:ph type="title"/>
          </p:nvPr>
        </p:nvSpPr>
        <p:spPr/>
        <p:txBody>
          <a:bodyPr/>
          <a:lstStyle/>
          <a:p>
            <a:r>
              <a:rPr lang="en-IN" dirty="0"/>
              <a:t>Methodologies</a:t>
            </a:r>
          </a:p>
        </p:txBody>
      </p:sp>
      <p:sp>
        <p:nvSpPr>
          <p:cNvPr id="3" name="Content Placeholder 2">
            <a:extLst>
              <a:ext uri="{FF2B5EF4-FFF2-40B4-BE49-F238E27FC236}">
                <a16:creationId xmlns:a16="http://schemas.microsoft.com/office/drawing/2014/main" id="{FEF8FBD4-561A-48E0-BBC9-BD156D4D406C}"/>
              </a:ext>
            </a:extLst>
          </p:cNvPr>
          <p:cNvSpPr>
            <a:spLocks noGrp="1"/>
          </p:cNvSpPr>
          <p:nvPr>
            <p:ph idx="1"/>
          </p:nvPr>
        </p:nvSpPr>
        <p:spPr>
          <a:xfrm>
            <a:off x="457200" y="1073020"/>
            <a:ext cx="8229600" cy="5053143"/>
          </a:xfrm>
        </p:spPr>
        <p:txBody>
          <a:bodyPr/>
          <a:lstStyle/>
          <a:p>
            <a:pPr marL="0" indent="0">
              <a:buNone/>
            </a:pPr>
            <a:r>
              <a:rPr lang="en-IN" sz="2000" b="1" dirty="0">
                <a:latin typeface="Times New Roman" panose="02020603050405020304" pitchFamily="18" charset="0"/>
                <a:cs typeface="Times New Roman" panose="02020603050405020304" pitchFamily="18" charset="0"/>
              </a:rPr>
              <a:t>Real Time Virtual Dressing Room:</a:t>
            </a:r>
          </a:p>
          <a:p>
            <a:r>
              <a:rPr lang="en-IN" sz="1800" dirty="0">
                <a:latin typeface="Times New Roman" panose="02020603050405020304" pitchFamily="18" charset="0"/>
                <a:cs typeface="Times New Roman" panose="02020603050405020304" pitchFamily="18" charset="0"/>
              </a:rPr>
              <a:t>Nikita Deshmukh, et.al(2016): implemented a Real Time Virtual Dressing Room by using Machine Learning Algorithms.</a:t>
            </a:r>
          </a:p>
          <a:p>
            <a:r>
              <a:rPr lang="en-IN" sz="1800" dirty="0">
                <a:latin typeface="Times New Roman" panose="02020603050405020304" pitchFamily="18" charset="0"/>
                <a:cs typeface="Times New Roman" panose="02020603050405020304" pitchFamily="18" charset="0"/>
              </a:rPr>
              <a:t>The following algorithms are used in this implantation are as follows</a:t>
            </a:r>
          </a:p>
          <a:p>
            <a:pPr lvl="1">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Face Detection Algorithm</a:t>
            </a:r>
          </a:p>
          <a:p>
            <a:pPr lvl="1">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Skin Colour Detection Algorithm</a:t>
            </a:r>
          </a:p>
          <a:p>
            <a:pPr lvl="1">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Lower Body Detection Algorithm</a:t>
            </a:r>
          </a:p>
          <a:p>
            <a:pPr lvl="1">
              <a:buFont typeface="Wingdings" panose="05000000000000000000" pitchFamily="2" charset="2"/>
              <a:buChar char="§"/>
            </a:pPr>
            <a:endParaRPr lang="en-IN" sz="1400" b="1" dirty="0">
              <a:latin typeface="Times New Roman" panose="02020603050405020304" pitchFamily="18" charset="0"/>
              <a:cs typeface="Times New Roman" panose="02020603050405020304" pitchFamily="18" charset="0"/>
            </a:endParaRPr>
          </a:p>
          <a:p>
            <a:pPr marL="457200" lvl="1" indent="0">
              <a:buNone/>
            </a:pPr>
            <a:r>
              <a:rPr lang="en-IN" sz="1600" b="1" dirty="0">
                <a:latin typeface="Times New Roman" panose="02020603050405020304" pitchFamily="18" charset="0"/>
                <a:cs typeface="Times New Roman" panose="02020603050405020304" pitchFamily="18" charset="0"/>
              </a:rPr>
              <a:t>Face Detection Algorithm(FDA): </a:t>
            </a:r>
          </a:p>
          <a:p>
            <a:pPr lvl="1"/>
            <a:r>
              <a:rPr lang="en-IN" sz="1400" dirty="0">
                <a:latin typeface="Times New Roman" panose="02020603050405020304" pitchFamily="18" charset="0"/>
                <a:cs typeface="Times New Roman" panose="02020603050405020304" pitchFamily="18" charset="0"/>
              </a:rPr>
              <a:t>It is a one of the most popular Machine Learning Algorithm used for Image Processing. </a:t>
            </a:r>
          </a:p>
          <a:p>
            <a:pPr lvl="1"/>
            <a:r>
              <a:rPr lang="en-IN" sz="1400" dirty="0">
                <a:latin typeface="Times New Roman" panose="02020603050405020304" pitchFamily="18" charset="0"/>
                <a:cs typeface="Times New Roman" panose="02020603050405020304" pitchFamily="18" charset="0"/>
              </a:rPr>
              <a:t>They are so many techniques for face detection like OpenCV, Neural Networks, MATLAB, etc. </a:t>
            </a:r>
          </a:p>
          <a:p>
            <a:pPr lvl="1"/>
            <a:r>
              <a:rPr lang="en-IN" sz="1400" dirty="0">
                <a:latin typeface="Times New Roman" panose="02020603050405020304" pitchFamily="18" charset="0"/>
                <a:cs typeface="Times New Roman" panose="02020603050405020304" pitchFamily="18" charset="0"/>
              </a:rPr>
              <a:t>This algorithm is performed by using Haar Classifier. </a:t>
            </a:r>
          </a:p>
          <a:p>
            <a:pPr lvl="1"/>
            <a:r>
              <a:rPr lang="en-IN" sz="1400" dirty="0">
                <a:latin typeface="Times New Roman" panose="02020603050405020304" pitchFamily="18" charset="0"/>
                <a:cs typeface="Times New Roman" panose="02020603050405020304" pitchFamily="18" charset="0"/>
              </a:rPr>
              <a:t>Since, face is the most important and easiest thing for identifying the face of customer. </a:t>
            </a:r>
          </a:p>
          <a:p>
            <a:pPr lvl="1"/>
            <a:r>
              <a:rPr lang="en-IN" sz="1400" dirty="0">
                <a:latin typeface="Times New Roman" panose="02020603050405020304" pitchFamily="18" charset="0"/>
                <a:cs typeface="Times New Roman" panose="02020603050405020304" pitchFamily="18" charset="0"/>
              </a:rPr>
              <a:t>This algorithm is used for detection of faces of customer in given image(photo).</a:t>
            </a:r>
          </a:p>
          <a:p>
            <a:pPr lvl="1"/>
            <a:r>
              <a:rPr lang="en-IN" sz="1400" dirty="0">
                <a:latin typeface="Times New Roman" panose="02020603050405020304" pitchFamily="18" charset="0"/>
                <a:cs typeface="Times New Roman" panose="02020603050405020304" pitchFamily="18" charset="0"/>
              </a:rPr>
              <a:t> If any face is identified it returns a location of face, that is it returns a (x, y, w, h) values where (x, y) are starting position, w is width and h is height of face.</a:t>
            </a:r>
          </a:p>
          <a:p>
            <a:pPr marL="457200" lvl="1" indent="0">
              <a:buNone/>
            </a:pPr>
            <a:endParaRPr lang="en-IN" sz="1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E9FDBC-6238-45DB-9D67-7D6EB58E4ED0}"/>
              </a:ext>
            </a:extLst>
          </p:cNvPr>
          <p:cNvSpPr>
            <a:spLocks noGrp="1"/>
          </p:cNvSpPr>
          <p:nvPr>
            <p:ph type="dt" sz="half" idx="10"/>
          </p:nvPr>
        </p:nvSpPr>
        <p:spPr/>
        <p:txBody>
          <a:bodyPr/>
          <a:lstStyle/>
          <a:p>
            <a:pPr>
              <a:defRPr/>
            </a:pPr>
            <a:fld id="{CECF6B73-7E50-4A5A-B24D-F4AE97F3F616}" type="datetime5">
              <a:rPr lang="en-US" smtClean="0"/>
              <a:pPr>
                <a:defRPr/>
              </a:pPr>
              <a:t>4-Oct-19</a:t>
            </a:fld>
            <a:endParaRPr lang="en-US"/>
          </a:p>
        </p:txBody>
      </p:sp>
      <p:sp>
        <p:nvSpPr>
          <p:cNvPr id="5" name="Slide Number Placeholder 4">
            <a:extLst>
              <a:ext uri="{FF2B5EF4-FFF2-40B4-BE49-F238E27FC236}">
                <a16:creationId xmlns:a16="http://schemas.microsoft.com/office/drawing/2014/main" id="{161A5D4F-B352-4FEB-A236-8B88A4C1A4B3}"/>
              </a:ext>
            </a:extLst>
          </p:cNvPr>
          <p:cNvSpPr>
            <a:spLocks noGrp="1"/>
          </p:cNvSpPr>
          <p:nvPr>
            <p:ph type="sldNum" sz="quarter" idx="12"/>
          </p:nvPr>
        </p:nvSpPr>
        <p:spPr/>
        <p:txBody>
          <a:bodyPr/>
          <a:lstStyle/>
          <a:p>
            <a:pPr>
              <a:defRPr/>
            </a:pPr>
            <a:fld id="{51EDAF45-A1ED-443F-B7DC-99AC8969684E}" type="slidenum">
              <a:rPr lang="en-US" smtClean="0"/>
              <a:pPr>
                <a:defRPr/>
              </a:pPr>
              <a:t>9</a:t>
            </a:fld>
            <a:endParaRPr lang="en-US" dirty="0"/>
          </a:p>
        </p:txBody>
      </p:sp>
    </p:spTree>
    <p:extLst>
      <p:ext uri="{BB962C8B-B14F-4D97-AF65-F5344CB8AC3E}">
        <p14:creationId xmlns:p14="http://schemas.microsoft.com/office/powerpoint/2010/main" val="3833614253"/>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2000</Words>
  <Application>Microsoft Office PowerPoint</Application>
  <PresentationFormat>On-screen Show (4:3)</PresentationFormat>
  <Paragraphs>191</Paragraphs>
  <Slides>25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Calibri</vt:lpstr>
      <vt:lpstr>Times New Roman</vt:lpstr>
      <vt:lpstr>Verdana</vt:lpstr>
      <vt:lpstr>Wingdings</vt:lpstr>
      <vt:lpstr>MIS Template</vt:lpstr>
      <vt:lpstr>Default Design</vt:lpstr>
      <vt:lpstr>4_Custom Design</vt:lpstr>
      <vt:lpstr>PowerPoint Presentation</vt:lpstr>
      <vt:lpstr>Introduction</vt:lpstr>
      <vt:lpstr>YES</vt:lpstr>
      <vt:lpstr>Abstract</vt:lpstr>
      <vt:lpstr>PowerPoint Presentation</vt:lpstr>
      <vt:lpstr>Literature Survey</vt:lpstr>
      <vt:lpstr>PowerPoint Presentation</vt:lpstr>
      <vt:lpstr>Architecture</vt:lpstr>
      <vt:lpstr>Methodologies</vt:lpstr>
      <vt:lpstr>PowerPoint Presentation</vt:lpstr>
      <vt:lpstr>PowerPoint Presentation</vt:lpstr>
      <vt:lpstr>PowerPoint Presentation</vt:lpstr>
      <vt:lpstr>PowerPoint Presentation</vt:lpstr>
      <vt:lpstr>PowerPoint Presentation</vt:lpstr>
      <vt:lpst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THANK YOU</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suryavamsi99@outlook.com</cp:lastModifiedBy>
  <cp:revision>6062</cp:revision>
  <cp:lastPrinted>2016-03-11T10:52:57Z</cp:lastPrinted>
  <dcterms:created xsi:type="dcterms:W3CDTF">2005-07-02T04:48:06Z</dcterms:created>
  <dcterms:modified xsi:type="dcterms:W3CDTF">2019-10-04T08:35:41Z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