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204700" cy="6858000"/>
  <p:notesSz cx="122047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5352" y="2125980"/>
            <a:ext cx="10373995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30705" y="3840480"/>
            <a:ext cx="854329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F3F3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10235" y="1577340"/>
            <a:ext cx="530904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5420" y="1577340"/>
            <a:ext cx="530904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0796" y="0"/>
            <a:ext cx="1219835" cy="6858000"/>
          </a:xfrm>
          <a:custGeom>
            <a:avLst/>
            <a:gdLst/>
            <a:ahLst/>
            <a:cxnLst/>
            <a:rect l="l" t="t" r="r" b="b"/>
            <a:pathLst>
              <a:path w="1219834" h="6858000">
                <a:moveTo>
                  <a:pt x="0" y="0"/>
                </a:moveTo>
                <a:lnTo>
                  <a:pt x="1219327" y="6858000"/>
                </a:lnTo>
              </a:path>
            </a:pathLst>
          </a:custGeom>
          <a:ln w="935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5004" y="3681361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638"/>
                </a:lnTo>
              </a:path>
            </a:pathLst>
          </a:custGeom>
          <a:ln w="9359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42920" y="0"/>
            <a:ext cx="3049193" cy="68580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9181084" y="0"/>
            <a:ext cx="3007995" cy="6858000"/>
          </a:xfrm>
          <a:custGeom>
            <a:avLst/>
            <a:gdLst/>
            <a:ahLst/>
            <a:cxnLst/>
            <a:rect l="l" t="t" r="r" b="b"/>
            <a:pathLst>
              <a:path w="3007995" h="6858000">
                <a:moveTo>
                  <a:pt x="3007436" y="0"/>
                </a:moveTo>
                <a:lnTo>
                  <a:pt x="2042830" y="0"/>
                </a:lnTo>
                <a:lnTo>
                  <a:pt x="0" y="6857644"/>
                </a:lnTo>
                <a:lnTo>
                  <a:pt x="3007436" y="6857644"/>
                </a:lnTo>
                <a:lnTo>
                  <a:pt x="3007436" y="0"/>
                </a:lnTo>
                <a:close/>
              </a:path>
            </a:pathLst>
          </a:custGeom>
          <a:solidFill>
            <a:srgbClr val="8FC125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3104" y="506780"/>
            <a:ext cx="10678490" cy="2183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8626" y="2066302"/>
            <a:ext cx="6891655" cy="1503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F3F3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9598" y="6377940"/>
            <a:ext cx="3905504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10235" y="6377940"/>
            <a:ext cx="2807081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7384" y="6377940"/>
            <a:ext cx="2807081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1.png" /><Relationship Id="rId7" Type="http://schemas.openxmlformats.org/officeDocument/2006/relationships/image" Target="../media/image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png" /><Relationship Id="rId11" Type="http://schemas.openxmlformats.org/officeDocument/2006/relationships/image" Target="../media/image10.jpg" /><Relationship Id="rId5" Type="http://schemas.openxmlformats.org/officeDocument/2006/relationships/image" Target="../media/image4.png" /><Relationship Id="rId10" Type="http://schemas.openxmlformats.org/officeDocument/2006/relationships/image" Target="../media/image9.png" /><Relationship Id="rId4" Type="http://schemas.openxmlformats.org/officeDocument/2006/relationships/image" Target="../media/image3.png" /><Relationship Id="rId9" Type="http://schemas.openxmlformats.org/officeDocument/2006/relationships/image" Target="../media/image8.png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8.png" /><Relationship Id="rId5" Type="http://schemas.openxmlformats.org/officeDocument/2006/relationships/image" Target="../media/image37.png" /><Relationship Id="rId4" Type="http://schemas.openxmlformats.org/officeDocument/2006/relationships/image" Target="../media/image5.png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39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4.png" /><Relationship Id="rId5" Type="http://schemas.openxmlformats.org/officeDocument/2006/relationships/image" Target="../media/image23.png" /><Relationship Id="rId10" Type="http://schemas.openxmlformats.org/officeDocument/2006/relationships/image" Target="../media/image41.jpg" /><Relationship Id="rId4" Type="http://schemas.openxmlformats.org/officeDocument/2006/relationships/image" Target="../media/image40.png" /><Relationship Id="rId9" Type="http://schemas.openxmlformats.org/officeDocument/2006/relationships/hyperlink" Target="https://www.edureka.co/blog/java-developer-salary/" TargetMode="External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3.png" /><Relationship Id="rId5" Type="http://schemas.openxmlformats.org/officeDocument/2006/relationships/image" Target="../media/image42.png" /><Relationship Id="rId4" Type="http://schemas.openxmlformats.org/officeDocument/2006/relationships/image" Target="../media/image5.png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4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4.png" /><Relationship Id="rId5" Type="http://schemas.openxmlformats.org/officeDocument/2006/relationships/image" Target="../media/image23.png" /><Relationship Id="rId4" Type="http://schemas.openxmlformats.org/officeDocument/2006/relationships/image" Target="../media/image45.png" 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47.png" /><Relationship Id="rId5" Type="http://schemas.openxmlformats.org/officeDocument/2006/relationships/image" Target="../media/image46.png" /><Relationship Id="rId4" Type="http://schemas.openxmlformats.org/officeDocument/2006/relationships/image" Target="../media/image5.png" /><Relationship Id="rId9" Type="http://schemas.openxmlformats.org/officeDocument/2006/relationships/image" Target="../media/image48.jpg" 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49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24.png" /><Relationship Id="rId5" Type="http://schemas.openxmlformats.org/officeDocument/2006/relationships/image" Target="../media/image23.png" /><Relationship Id="rId4" Type="http://schemas.openxmlformats.org/officeDocument/2006/relationships/image" Target="../media/image50.png" /><Relationship Id="rId9" Type="http://schemas.openxmlformats.org/officeDocument/2006/relationships/image" Target="../media/image51.jpg" 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53.png" /><Relationship Id="rId5" Type="http://schemas.openxmlformats.org/officeDocument/2006/relationships/image" Target="../media/image52.png" /><Relationship Id="rId4" Type="http://schemas.openxmlformats.org/officeDocument/2006/relationships/image" Target="../media/image5.png" /><Relationship Id="rId9" Type="http://schemas.openxmlformats.org/officeDocument/2006/relationships/image" Target="../media/image54.jpg" 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55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24.png" /><Relationship Id="rId5" Type="http://schemas.openxmlformats.org/officeDocument/2006/relationships/image" Target="../media/image23.png" /><Relationship Id="rId4" Type="http://schemas.openxmlformats.org/officeDocument/2006/relationships/image" Target="../media/image56.png" /><Relationship Id="rId9" Type="http://schemas.openxmlformats.org/officeDocument/2006/relationships/image" Target="../media/image57.jpg" 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59.png" /><Relationship Id="rId5" Type="http://schemas.openxmlformats.org/officeDocument/2006/relationships/image" Target="../media/image58.png" /><Relationship Id="rId4" Type="http://schemas.openxmlformats.org/officeDocument/2006/relationships/image" Target="../media/image5.png" /><Relationship Id="rId9" Type="http://schemas.openxmlformats.org/officeDocument/2006/relationships/image" Target="../media/image60.png" 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6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4.png" /><Relationship Id="rId5" Type="http://schemas.openxmlformats.org/officeDocument/2006/relationships/image" Target="../media/image23.png" /><Relationship Id="rId4" Type="http://schemas.openxmlformats.org/officeDocument/2006/relationships/image" Target="../media/image62.png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 /><Relationship Id="rId3" Type="http://schemas.openxmlformats.org/officeDocument/2006/relationships/image" Target="../media/image12.png" /><Relationship Id="rId7" Type="http://schemas.openxmlformats.org/officeDocument/2006/relationships/image" Target="../media/image15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4.png" /><Relationship Id="rId5" Type="http://schemas.openxmlformats.org/officeDocument/2006/relationships/image" Target="../media/image13.png" /><Relationship Id="rId4" Type="http://schemas.openxmlformats.org/officeDocument/2006/relationships/image" Target="../media/image4.png" /><Relationship Id="rId9" Type="http://schemas.openxmlformats.org/officeDocument/2006/relationships/image" Target="../media/image16.png" 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4.png" /><Relationship Id="rId5" Type="http://schemas.openxmlformats.org/officeDocument/2006/relationships/image" Target="../media/image63.png" /><Relationship Id="rId4" Type="http://schemas.openxmlformats.org/officeDocument/2006/relationships/image" Target="../media/image5.pn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 /><Relationship Id="rId3" Type="http://schemas.openxmlformats.org/officeDocument/2006/relationships/image" Target="../media/image18.png" /><Relationship Id="rId7" Type="http://schemas.openxmlformats.org/officeDocument/2006/relationships/image" Target="../media/image21.pn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0.png" /><Relationship Id="rId5" Type="http://schemas.openxmlformats.org/officeDocument/2006/relationships/image" Target="../media/image19.png" /><Relationship Id="rId4" Type="http://schemas.openxmlformats.org/officeDocument/2006/relationships/image" Target="../media/image4.png" /><Relationship Id="rId9" Type="http://schemas.openxmlformats.org/officeDocument/2006/relationships/image" Target="../media/image16.png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4.png" /><Relationship Id="rId5" Type="http://schemas.openxmlformats.org/officeDocument/2006/relationships/image" Target="../media/image23.png" /><Relationship Id="rId4" Type="http://schemas.openxmlformats.org/officeDocument/2006/relationships/image" Target="../media/image5.png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4.png" /><Relationship Id="rId5" Type="http://schemas.openxmlformats.org/officeDocument/2006/relationships/image" Target="../media/image23.png" /><Relationship Id="rId4" Type="http://schemas.openxmlformats.org/officeDocument/2006/relationships/image" Target="../media/image26.png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8.png" /><Relationship Id="rId5" Type="http://schemas.openxmlformats.org/officeDocument/2006/relationships/image" Target="../media/image27.png" /><Relationship Id="rId4" Type="http://schemas.openxmlformats.org/officeDocument/2006/relationships/image" Target="../media/image5.png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24.png" /><Relationship Id="rId5" Type="http://schemas.openxmlformats.org/officeDocument/2006/relationships/image" Target="../media/image23.png" /><Relationship Id="rId4" Type="http://schemas.openxmlformats.org/officeDocument/2006/relationships/image" Target="../media/image30.png" /><Relationship Id="rId9" Type="http://schemas.openxmlformats.org/officeDocument/2006/relationships/image" Target="../media/image31.png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33.png" /><Relationship Id="rId5" Type="http://schemas.openxmlformats.org/officeDocument/2006/relationships/image" Target="../media/image32.png" /><Relationship Id="rId4" Type="http://schemas.openxmlformats.org/officeDocument/2006/relationships/image" Target="../media/image5.png" /><Relationship Id="rId9" Type="http://schemas.openxmlformats.org/officeDocument/2006/relationships/image" Target="../media/image34.jpg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4.png" /><Relationship Id="rId5" Type="http://schemas.openxmlformats.org/officeDocument/2006/relationships/image" Target="../media/image23.png" /><Relationship Id="rId4" Type="http://schemas.openxmlformats.org/officeDocument/2006/relationships/image" Target="../media/image3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3905" cy="6867525"/>
            <a:chOff x="0" y="0"/>
            <a:chExt cx="12193905" cy="6867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114" cy="68576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370796" y="0"/>
              <a:ext cx="1219835" cy="6858000"/>
            </a:xfrm>
            <a:custGeom>
              <a:avLst/>
              <a:gdLst/>
              <a:ahLst/>
              <a:cxnLst/>
              <a:rect l="l" t="t" r="r" b="b"/>
              <a:pathLst>
                <a:path w="1219834" h="6858000">
                  <a:moveTo>
                    <a:pt x="0" y="0"/>
                  </a:moveTo>
                  <a:lnTo>
                    <a:pt x="1219327" y="6858000"/>
                  </a:lnTo>
                </a:path>
              </a:pathLst>
            </a:custGeom>
            <a:ln w="9359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25004" y="3681361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16" y="0"/>
                  </a:moveTo>
                  <a:lnTo>
                    <a:pt x="0" y="3176638"/>
                  </a:lnTo>
                </a:path>
              </a:pathLst>
            </a:custGeom>
            <a:ln w="935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2920" y="0"/>
              <a:ext cx="3049193" cy="6858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181083" y="0"/>
              <a:ext cx="3007995" cy="6858000"/>
            </a:xfrm>
            <a:custGeom>
              <a:avLst/>
              <a:gdLst/>
              <a:ahLst/>
              <a:cxnLst/>
              <a:rect l="l" t="t" r="r" b="b"/>
              <a:pathLst>
                <a:path w="3007995" h="6858000">
                  <a:moveTo>
                    <a:pt x="3007436" y="0"/>
                  </a:moveTo>
                  <a:lnTo>
                    <a:pt x="2042830" y="0"/>
                  </a:lnTo>
                  <a:lnTo>
                    <a:pt x="0" y="6857644"/>
                  </a:lnTo>
                  <a:lnTo>
                    <a:pt x="3007436" y="6857644"/>
                  </a:lnTo>
                  <a:lnTo>
                    <a:pt x="3007436" y="0"/>
                  </a:lnTo>
                  <a:close/>
                </a:path>
              </a:pathLst>
            </a:custGeom>
            <a:solidFill>
              <a:srgbClr val="8FC125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64840" y="0"/>
              <a:ext cx="2627274" cy="68580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604588" y="0"/>
              <a:ext cx="2586990" cy="6858000"/>
            </a:xfrm>
            <a:custGeom>
              <a:avLst/>
              <a:gdLst/>
              <a:ahLst/>
              <a:cxnLst/>
              <a:rect l="l" t="t" r="r" b="b"/>
              <a:pathLst>
                <a:path w="2586990" h="6858000">
                  <a:moveTo>
                    <a:pt x="2586814" y="0"/>
                  </a:moveTo>
                  <a:lnTo>
                    <a:pt x="0" y="0"/>
                  </a:lnTo>
                  <a:lnTo>
                    <a:pt x="1207644" y="6857644"/>
                  </a:lnTo>
                  <a:lnTo>
                    <a:pt x="2586814" y="6857644"/>
                  </a:lnTo>
                  <a:lnTo>
                    <a:pt x="2586814" y="0"/>
                  </a:lnTo>
                  <a:close/>
                </a:path>
              </a:pathLst>
            </a:custGeom>
            <a:solidFill>
              <a:srgbClr val="8FC1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94165" y="3035515"/>
              <a:ext cx="3297948" cy="382248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932316" y="3048114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797" y="0"/>
                  </a:moveTo>
                  <a:lnTo>
                    <a:pt x="0" y="3809885"/>
                  </a:lnTo>
                  <a:lnTo>
                    <a:pt x="3259797" y="3809885"/>
                  </a:lnTo>
                  <a:lnTo>
                    <a:pt x="3259797" y="0"/>
                  </a:lnTo>
                  <a:close/>
                </a:path>
              </a:pathLst>
            </a:custGeom>
            <a:solidFill>
              <a:srgbClr val="539F20">
                <a:alpha val="7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286" y="0"/>
              <a:ext cx="2895828" cy="68580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337676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99" y="0"/>
                  </a:moveTo>
                  <a:lnTo>
                    <a:pt x="0" y="0"/>
                  </a:lnTo>
                  <a:lnTo>
                    <a:pt x="2467443" y="6857644"/>
                  </a:lnTo>
                  <a:lnTo>
                    <a:pt x="2851199" y="6857644"/>
                  </a:lnTo>
                  <a:lnTo>
                    <a:pt x="2851199" y="0"/>
                  </a:lnTo>
                  <a:close/>
                </a:path>
              </a:pathLst>
            </a:custGeom>
            <a:solidFill>
              <a:srgbClr val="3E7718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60125" y="0"/>
              <a:ext cx="1331988" cy="68580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98276" y="0"/>
              <a:ext cx="1293837" cy="68580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940053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>
                  <a:moveTo>
                    <a:pt x="1248466" y="0"/>
                  </a:moveTo>
                  <a:lnTo>
                    <a:pt x="0" y="0"/>
                  </a:lnTo>
                  <a:lnTo>
                    <a:pt x="1107712" y="6857644"/>
                  </a:lnTo>
                  <a:lnTo>
                    <a:pt x="1248466" y="6857644"/>
                  </a:lnTo>
                  <a:lnTo>
                    <a:pt x="1248466" y="0"/>
                  </a:lnTo>
                  <a:close/>
                </a:path>
              </a:pathLst>
            </a:custGeom>
            <a:solidFill>
              <a:srgbClr val="8FC125">
                <a:alpha val="6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33075" y="3576942"/>
              <a:ext cx="1859038" cy="328105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371239" y="3589566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281" y="0"/>
                  </a:moveTo>
                  <a:lnTo>
                    <a:pt x="0" y="3268078"/>
                  </a:lnTo>
                  <a:lnTo>
                    <a:pt x="1817281" y="3268078"/>
                  </a:lnTo>
                  <a:lnTo>
                    <a:pt x="1817281" y="0"/>
                  </a:lnTo>
                  <a:close/>
                </a:path>
              </a:pathLst>
            </a:custGeom>
            <a:solidFill>
              <a:srgbClr val="8FC1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0"/>
              <a:ext cx="881278" cy="572975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0" y="0"/>
              <a:ext cx="843280" cy="5666105"/>
            </a:xfrm>
            <a:custGeom>
              <a:avLst/>
              <a:gdLst/>
              <a:ahLst/>
              <a:cxnLst/>
              <a:rect l="l" t="t" r="r" b="b"/>
              <a:pathLst>
                <a:path w="843280" h="5666105">
                  <a:moveTo>
                    <a:pt x="842759" y="0"/>
                  </a:moveTo>
                  <a:lnTo>
                    <a:pt x="0" y="0"/>
                  </a:lnTo>
                  <a:lnTo>
                    <a:pt x="0" y="5666041"/>
                  </a:lnTo>
                  <a:lnTo>
                    <a:pt x="842759" y="0"/>
                  </a:lnTo>
                  <a:close/>
                </a:path>
              </a:pathLst>
            </a:custGeom>
            <a:solidFill>
              <a:srgbClr val="8FC125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 indent="2758440">
              <a:lnSpc>
                <a:spcPts val="8350"/>
              </a:lnSpc>
              <a:spcBef>
                <a:spcPts val="490"/>
              </a:spcBef>
            </a:pPr>
            <a:r>
              <a:rPr spc="-10" dirty="0"/>
              <a:t>STUDENT </a:t>
            </a:r>
            <a:r>
              <a:rPr spc="-5" dirty="0"/>
              <a:t> </a:t>
            </a:r>
            <a:r>
              <a:rPr spc="-10" dirty="0"/>
              <a:t>MANAGEMENT</a:t>
            </a:r>
            <a:r>
              <a:rPr spc="-210" dirty="0"/>
              <a:t> </a:t>
            </a:r>
            <a:r>
              <a:rPr spc="-5" dirty="0"/>
              <a:t>SYSTEM</a:t>
            </a:r>
          </a:p>
        </p:txBody>
      </p:sp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886200" y="2971444"/>
            <a:ext cx="3429000" cy="2286000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7302500" y="5382259"/>
            <a:ext cx="4044315" cy="8312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1843405">
              <a:lnSpc>
                <a:spcPts val="2090"/>
              </a:lnSpc>
              <a:spcBef>
                <a:spcPts val="225"/>
              </a:spcBef>
            </a:pPr>
            <a:r>
              <a:rPr sz="1800" spc="-5" dirty="0">
                <a:latin typeface="Trebuchet MS"/>
                <a:cs typeface="Trebuchet MS"/>
              </a:rPr>
              <a:t>Name </a:t>
            </a:r>
            <a:r>
              <a:rPr sz="1800" dirty="0">
                <a:latin typeface="Trebuchet MS"/>
                <a:cs typeface="Trebuchet MS"/>
              </a:rPr>
              <a:t>: </a:t>
            </a:r>
            <a:r>
              <a:rPr sz="1800" spc="-5" dirty="0">
                <a:latin typeface="Trebuchet MS"/>
                <a:cs typeface="Trebuchet MS"/>
              </a:rPr>
              <a:t>K.Aishwarya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Batch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No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: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2022-7601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035"/>
              </a:lnSpc>
            </a:pPr>
            <a:r>
              <a:rPr sz="1800" spc="-5" dirty="0">
                <a:latin typeface="Trebuchet MS"/>
                <a:cs typeface="Trebuchet MS"/>
              </a:rPr>
              <a:t>Enrollment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Number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:EBEON1022118116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24" y="0"/>
            <a:ext cx="4773295" cy="6867525"/>
            <a:chOff x="7420324" y="0"/>
            <a:chExt cx="4773295" cy="6867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4840" y="0"/>
              <a:ext cx="2627274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604589" y="0"/>
              <a:ext cx="2586990" cy="6858000"/>
            </a:xfrm>
            <a:custGeom>
              <a:avLst/>
              <a:gdLst/>
              <a:ahLst/>
              <a:cxnLst/>
              <a:rect l="l" t="t" r="r" b="b"/>
              <a:pathLst>
                <a:path w="2586990" h="6858000">
                  <a:moveTo>
                    <a:pt x="2586814" y="0"/>
                  </a:moveTo>
                  <a:lnTo>
                    <a:pt x="0" y="0"/>
                  </a:lnTo>
                  <a:lnTo>
                    <a:pt x="1207644" y="6857644"/>
                  </a:lnTo>
                  <a:lnTo>
                    <a:pt x="2586814" y="6857644"/>
                  </a:lnTo>
                  <a:lnTo>
                    <a:pt x="2586814" y="0"/>
                  </a:lnTo>
                  <a:close/>
                </a:path>
              </a:pathLst>
            </a:custGeom>
            <a:solidFill>
              <a:srgbClr val="8FC1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4165" y="3035515"/>
              <a:ext cx="3297948" cy="38224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32316" y="3048114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797" y="0"/>
                  </a:moveTo>
                  <a:lnTo>
                    <a:pt x="0" y="3809885"/>
                  </a:lnTo>
                  <a:lnTo>
                    <a:pt x="3259797" y="3809885"/>
                  </a:lnTo>
                  <a:lnTo>
                    <a:pt x="3259797" y="0"/>
                  </a:lnTo>
                  <a:close/>
                </a:path>
              </a:pathLst>
            </a:custGeom>
            <a:solidFill>
              <a:srgbClr val="539F20">
                <a:alpha val="7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6286" y="0"/>
              <a:ext cx="2895828" cy="6858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37676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99" y="0"/>
                  </a:moveTo>
                  <a:lnTo>
                    <a:pt x="0" y="0"/>
                  </a:lnTo>
                  <a:lnTo>
                    <a:pt x="2467443" y="6857644"/>
                  </a:lnTo>
                  <a:lnTo>
                    <a:pt x="2851199" y="6857644"/>
                  </a:lnTo>
                  <a:lnTo>
                    <a:pt x="2851199" y="0"/>
                  </a:lnTo>
                  <a:close/>
                </a:path>
              </a:pathLst>
            </a:custGeom>
            <a:solidFill>
              <a:srgbClr val="3E7718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60125" y="0"/>
              <a:ext cx="1331988" cy="6858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98276" y="0"/>
              <a:ext cx="1293837" cy="6858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940053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>
                  <a:moveTo>
                    <a:pt x="1248466" y="0"/>
                  </a:moveTo>
                  <a:lnTo>
                    <a:pt x="0" y="0"/>
                  </a:lnTo>
                  <a:lnTo>
                    <a:pt x="1107712" y="6857644"/>
                  </a:lnTo>
                  <a:lnTo>
                    <a:pt x="1248466" y="6857644"/>
                  </a:lnTo>
                  <a:lnTo>
                    <a:pt x="1248466" y="0"/>
                  </a:lnTo>
                  <a:close/>
                </a:path>
              </a:pathLst>
            </a:custGeom>
            <a:solidFill>
              <a:srgbClr val="8FC125">
                <a:alpha val="6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33075" y="3576942"/>
              <a:ext cx="1859038" cy="328105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371239" y="3589566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281" y="0"/>
                  </a:moveTo>
                  <a:lnTo>
                    <a:pt x="0" y="3268078"/>
                  </a:lnTo>
                  <a:lnTo>
                    <a:pt x="1817281" y="3268078"/>
                  </a:lnTo>
                  <a:lnTo>
                    <a:pt x="1817281" y="0"/>
                  </a:lnTo>
                  <a:close/>
                </a:path>
              </a:pathLst>
            </a:custGeom>
            <a:solidFill>
              <a:srgbClr val="8FC1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-355" y="4000309"/>
            <a:ext cx="487680" cy="2858135"/>
            <a:chOff x="-355" y="4000309"/>
            <a:chExt cx="487680" cy="285813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4000309"/>
              <a:ext cx="486714" cy="285769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-355" y="4012920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723"/>
                  </a:lnTo>
                  <a:lnTo>
                    <a:pt x="448551" y="2844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C125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55535" y="642505"/>
            <a:ext cx="1499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8FC125"/>
                </a:solidFill>
              </a:rPr>
              <a:t>MY</a:t>
            </a:r>
            <a:r>
              <a:rPr sz="3600" spc="-170" dirty="0">
                <a:solidFill>
                  <a:srgbClr val="8FC125"/>
                </a:solidFill>
              </a:rPr>
              <a:t> </a:t>
            </a:r>
            <a:r>
              <a:rPr sz="3600" spc="-5" dirty="0">
                <a:solidFill>
                  <a:srgbClr val="8FC125"/>
                </a:solidFill>
              </a:rPr>
              <a:t>SQL</a:t>
            </a:r>
            <a:endParaRPr sz="3600"/>
          </a:p>
        </p:txBody>
      </p:sp>
      <p:sp>
        <p:nvSpPr>
          <p:cNvPr id="18" name="object 18"/>
          <p:cNvSpPr txBox="1"/>
          <p:nvPr/>
        </p:nvSpPr>
        <p:spPr>
          <a:xfrm>
            <a:off x="755535" y="221101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8FC125"/>
                </a:solidFill>
                <a:latin typeface="Wingdings"/>
                <a:cs typeface="Wingdings"/>
              </a:rPr>
              <a:t>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98626" y="2193378"/>
            <a:ext cx="7922895" cy="2602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530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C5867"/>
                </a:solidFill>
                <a:latin typeface="Arial MT"/>
                <a:cs typeface="Arial MT"/>
              </a:rPr>
              <a:t>The most</a:t>
            </a:r>
            <a:r>
              <a:rPr sz="1800" spc="5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C5867"/>
                </a:solidFill>
                <a:latin typeface="Arial MT"/>
                <a:cs typeface="Arial MT"/>
              </a:rPr>
              <a:t>popular</a:t>
            </a:r>
            <a:r>
              <a:rPr sz="1800" spc="-5" dirty="0">
                <a:solidFill>
                  <a:srgbClr val="4C5867"/>
                </a:solidFill>
                <a:latin typeface="Arial MT"/>
                <a:cs typeface="Arial MT"/>
              </a:rPr>
              <a:t> open-source</a:t>
            </a:r>
            <a:r>
              <a:rPr sz="1800" spc="-15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C5867"/>
                </a:solidFill>
                <a:latin typeface="Arial MT"/>
                <a:cs typeface="Arial MT"/>
              </a:rPr>
              <a:t>database in</a:t>
            </a:r>
            <a:r>
              <a:rPr sz="1800" spc="5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C5867"/>
                </a:solidFill>
                <a:latin typeface="Arial MT"/>
                <a:cs typeface="Arial MT"/>
              </a:rPr>
              <a:t>the</a:t>
            </a:r>
            <a:r>
              <a:rPr sz="1800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C5867"/>
                </a:solidFill>
                <a:latin typeface="Arial MT"/>
                <a:cs typeface="Arial MT"/>
              </a:rPr>
              <a:t>world</a:t>
            </a:r>
            <a:r>
              <a:rPr sz="1800" spc="-5" dirty="0">
                <a:solidFill>
                  <a:srgbClr val="4C5867"/>
                </a:solidFill>
                <a:latin typeface="Arial MT"/>
                <a:cs typeface="Arial MT"/>
              </a:rPr>
              <a:t> is mySQL. </a:t>
            </a:r>
            <a:r>
              <a:rPr sz="1800" dirty="0">
                <a:solidFill>
                  <a:srgbClr val="4C5867"/>
                </a:solidFill>
                <a:latin typeface="Arial MT"/>
                <a:cs typeface="Arial MT"/>
              </a:rPr>
              <a:t>It </a:t>
            </a:r>
            <a:r>
              <a:rPr sz="1800" spc="-5" dirty="0">
                <a:solidFill>
                  <a:srgbClr val="4C5867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C5867"/>
                </a:solidFill>
                <a:latin typeface="Arial MT"/>
                <a:cs typeface="Arial MT"/>
              </a:rPr>
              <a:t>very </a:t>
            </a:r>
            <a:r>
              <a:rPr sz="1800" spc="-484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C5867"/>
                </a:solidFill>
                <a:latin typeface="Arial MT"/>
                <a:cs typeface="Arial MT"/>
              </a:rPr>
              <a:t>powerful</a:t>
            </a:r>
            <a:r>
              <a:rPr sz="1800" spc="-5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C5867"/>
                </a:solidFill>
                <a:latin typeface="Arial MT"/>
                <a:cs typeface="Arial MT"/>
              </a:rPr>
              <a:t>and</a:t>
            </a:r>
            <a:r>
              <a:rPr sz="1800" spc="-5" dirty="0">
                <a:solidFill>
                  <a:srgbClr val="4C5867"/>
                </a:solidFill>
                <a:latin typeface="Arial MT"/>
                <a:cs typeface="Arial MT"/>
              </a:rPr>
              <a:t> simple to set</a:t>
            </a:r>
            <a:r>
              <a:rPr sz="1800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C5867"/>
                </a:solidFill>
                <a:latin typeface="Arial MT"/>
                <a:cs typeface="Arial MT"/>
              </a:rPr>
              <a:t>up,</a:t>
            </a:r>
            <a:r>
              <a:rPr sz="1800" spc="5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C5867"/>
                </a:solidFill>
                <a:latin typeface="Arial MT"/>
                <a:cs typeface="Arial MT"/>
              </a:rPr>
              <a:t>and</a:t>
            </a:r>
            <a:r>
              <a:rPr sz="1800" spc="-5" dirty="0">
                <a:solidFill>
                  <a:srgbClr val="4C5867"/>
                </a:solidFill>
                <a:latin typeface="Arial MT"/>
                <a:cs typeface="Arial MT"/>
              </a:rPr>
              <a:t> easy </a:t>
            </a:r>
            <a:r>
              <a:rPr sz="1800" dirty="0">
                <a:solidFill>
                  <a:srgbClr val="4C5867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C5867"/>
                </a:solidFill>
                <a:latin typeface="Arial MT"/>
                <a:cs typeface="Arial MT"/>
              </a:rPr>
              <a:t>use.</a:t>
            </a:r>
            <a:endParaRPr sz="1800">
              <a:latin typeface="Arial MT"/>
              <a:cs typeface="Arial MT"/>
            </a:endParaRPr>
          </a:p>
          <a:p>
            <a:pPr marL="12700" marR="90805" indent="64769">
              <a:lnSpc>
                <a:spcPct val="100000"/>
              </a:lnSpc>
              <a:spcBef>
                <a:spcPts val="1000"/>
              </a:spcBef>
            </a:pPr>
            <a:r>
              <a:rPr sz="1800" spc="-10" dirty="0">
                <a:solidFill>
                  <a:srgbClr val="4C5867"/>
                </a:solidFill>
                <a:latin typeface="Arial MT"/>
                <a:cs typeface="Arial MT"/>
              </a:rPr>
              <a:t>Once</a:t>
            </a:r>
            <a:r>
              <a:rPr sz="1800" spc="-5" dirty="0">
                <a:solidFill>
                  <a:srgbClr val="4C5867"/>
                </a:solidFill>
                <a:latin typeface="Arial MT"/>
                <a:cs typeface="Arial MT"/>
              </a:rPr>
              <a:t> we have </a:t>
            </a:r>
            <a:r>
              <a:rPr sz="1800" spc="-10" dirty="0">
                <a:solidFill>
                  <a:srgbClr val="4C5867"/>
                </a:solidFill>
                <a:latin typeface="Arial MT"/>
                <a:cs typeface="Arial MT"/>
              </a:rPr>
              <a:t>done</a:t>
            </a:r>
            <a:r>
              <a:rPr sz="1800" spc="-5" dirty="0">
                <a:solidFill>
                  <a:srgbClr val="4C5867"/>
                </a:solidFill>
                <a:latin typeface="Arial MT"/>
                <a:cs typeface="Arial MT"/>
              </a:rPr>
              <a:t> the </a:t>
            </a:r>
            <a:r>
              <a:rPr sz="1800" dirty="0">
                <a:solidFill>
                  <a:srgbClr val="4C5867"/>
                </a:solidFill>
                <a:latin typeface="Arial MT"/>
                <a:cs typeface="Arial MT"/>
              </a:rPr>
              <a:t>setup </a:t>
            </a:r>
            <a:r>
              <a:rPr sz="1800" spc="-10" dirty="0">
                <a:solidFill>
                  <a:srgbClr val="4C5867"/>
                </a:solidFill>
                <a:latin typeface="Arial MT"/>
                <a:cs typeface="Arial MT"/>
              </a:rPr>
              <a:t>and</a:t>
            </a:r>
            <a:r>
              <a:rPr sz="1800" spc="-5" dirty="0">
                <a:solidFill>
                  <a:srgbClr val="4C5867"/>
                </a:solidFill>
                <a:latin typeface="Arial MT"/>
                <a:cs typeface="Arial MT"/>
              </a:rPr>
              <a:t> are </a:t>
            </a:r>
            <a:r>
              <a:rPr sz="1800" spc="-10" dirty="0">
                <a:solidFill>
                  <a:srgbClr val="4C5867"/>
                </a:solidFill>
                <a:latin typeface="Arial MT"/>
                <a:cs typeface="Arial MT"/>
              </a:rPr>
              <a:t>ready</a:t>
            </a:r>
            <a:r>
              <a:rPr sz="1800" spc="5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C5867"/>
                </a:solidFill>
                <a:latin typeface="Arial MT"/>
                <a:cs typeface="Arial MT"/>
              </a:rPr>
              <a:t>to </a:t>
            </a:r>
            <a:r>
              <a:rPr sz="1800" spc="-10" dirty="0">
                <a:solidFill>
                  <a:srgbClr val="4C5867"/>
                </a:solidFill>
                <a:latin typeface="Arial MT"/>
                <a:cs typeface="Arial MT"/>
              </a:rPr>
              <a:t>use,</a:t>
            </a:r>
            <a:r>
              <a:rPr sz="1800" spc="10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C5867"/>
                </a:solidFill>
                <a:latin typeface="Arial MT"/>
                <a:cs typeface="Arial MT"/>
              </a:rPr>
              <a:t>we can connect with the </a:t>
            </a:r>
            <a:r>
              <a:rPr sz="1800" spc="-484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C5867"/>
                </a:solidFill>
                <a:latin typeface="Arial MT"/>
                <a:cs typeface="Arial MT"/>
              </a:rPr>
              <a:t>client</a:t>
            </a:r>
            <a:r>
              <a:rPr sz="1800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C5867"/>
                </a:solidFill>
                <a:latin typeface="Arial MT"/>
                <a:cs typeface="Arial MT"/>
              </a:rPr>
              <a:t>as </a:t>
            </a:r>
            <a:r>
              <a:rPr sz="1800" dirty="0">
                <a:solidFill>
                  <a:srgbClr val="4C5867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4C5867"/>
                </a:solidFill>
                <a:latin typeface="Arial MT"/>
                <a:cs typeface="Arial MT"/>
              </a:rPr>
              <a:t>superuser.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sz="1800" spc="-5" dirty="0">
                <a:solidFill>
                  <a:srgbClr val="4C5867"/>
                </a:solidFill>
                <a:latin typeface="Arial MT"/>
                <a:cs typeface="Arial MT"/>
              </a:rPr>
              <a:t>In the shell,</a:t>
            </a:r>
            <a:r>
              <a:rPr sz="1800" spc="10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C5867"/>
                </a:solidFill>
                <a:latin typeface="Arial MT"/>
                <a:cs typeface="Arial MT"/>
              </a:rPr>
              <a:t>we </a:t>
            </a:r>
            <a:r>
              <a:rPr sz="1800" spc="-10" dirty="0">
                <a:solidFill>
                  <a:srgbClr val="4C5867"/>
                </a:solidFill>
                <a:latin typeface="Arial MT"/>
                <a:cs typeface="Arial MT"/>
              </a:rPr>
              <a:t>need</a:t>
            </a:r>
            <a:r>
              <a:rPr sz="1800" spc="-5" dirty="0">
                <a:solidFill>
                  <a:srgbClr val="4C5867"/>
                </a:solidFill>
                <a:latin typeface="Arial MT"/>
                <a:cs typeface="Arial MT"/>
              </a:rPr>
              <a:t> to</a:t>
            </a:r>
            <a:r>
              <a:rPr sz="1800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C5867"/>
                </a:solidFill>
                <a:latin typeface="Arial MT"/>
                <a:cs typeface="Arial MT"/>
              </a:rPr>
              <a:t>give this</a:t>
            </a:r>
            <a:r>
              <a:rPr sz="1800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C5867"/>
                </a:solidFill>
                <a:latin typeface="Arial MT"/>
                <a:cs typeface="Arial MT"/>
              </a:rPr>
              <a:t>command to </a:t>
            </a:r>
            <a:r>
              <a:rPr sz="1800" spc="-10" dirty="0">
                <a:solidFill>
                  <a:srgbClr val="4C5867"/>
                </a:solidFill>
                <a:latin typeface="Arial MT"/>
                <a:cs typeface="Arial MT"/>
              </a:rPr>
              <a:t>connect</a:t>
            </a:r>
            <a:r>
              <a:rPr sz="1800" spc="10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C5867"/>
                </a:solidFill>
                <a:latin typeface="Arial MT"/>
                <a:cs typeface="Arial MT"/>
              </a:rPr>
              <a:t>with the root(superuser) </a:t>
            </a:r>
            <a:r>
              <a:rPr sz="1800" spc="-484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C5867"/>
                </a:solidFill>
                <a:latin typeface="Arial MT"/>
                <a:cs typeface="Arial MT"/>
              </a:rPr>
              <a:t>MySQL</a:t>
            </a:r>
            <a:r>
              <a:rPr sz="1800" spc="-70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C5867"/>
                </a:solidFill>
                <a:latin typeface="Arial MT"/>
                <a:cs typeface="Arial MT"/>
              </a:rPr>
              <a:t>-u</a:t>
            </a:r>
            <a:r>
              <a:rPr sz="1800" spc="-5" dirty="0">
                <a:solidFill>
                  <a:srgbClr val="4C5867"/>
                </a:solidFill>
                <a:latin typeface="Arial MT"/>
                <a:cs typeface="Arial MT"/>
              </a:rPr>
              <a:t> root</a:t>
            </a:r>
            <a:r>
              <a:rPr sz="1800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C5867"/>
                </a:solidFill>
                <a:latin typeface="Arial MT"/>
                <a:cs typeface="Arial MT"/>
              </a:rPr>
              <a:t>–p.</a:t>
            </a:r>
            <a:endParaRPr sz="1800">
              <a:latin typeface="Arial MT"/>
              <a:cs typeface="Arial MT"/>
            </a:endParaRPr>
          </a:p>
          <a:p>
            <a:pPr marL="12700" marR="184150">
              <a:lnSpc>
                <a:spcPct val="100000"/>
              </a:lnSpc>
              <a:spcBef>
                <a:spcPts val="1015"/>
              </a:spcBef>
            </a:pPr>
            <a:r>
              <a:rPr sz="1800" spc="-20" dirty="0">
                <a:solidFill>
                  <a:srgbClr val="4C5867"/>
                </a:solidFill>
                <a:latin typeface="Arial MT"/>
                <a:cs typeface="Arial MT"/>
              </a:rPr>
              <a:t>We</a:t>
            </a:r>
            <a:r>
              <a:rPr sz="1800" spc="5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C5867"/>
                </a:solidFill>
                <a:latin typeface="Arial MT"/>
                <a:cs typeface="Arial MT"/>
              </a:rPr>
              <a:t>can</a:t>
            </a:r>
            <a:r>
              <a:rPr sz="1800" spc="-5" dirty="0">
                <a:solidFill>
                  <a:srgbClr val="4C5867"/>
                </a:solidFill>
                <a:latin typeface="Arial MT"/>
                <a:cs typeface="Arial MT"/>
              </a:rPr>
              <a:t> perform</a:t>
            </a:r>
            <a:r>
              <a:rPr sz="1800" spc="10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C5867"/>
                </a:solidFill>
                <a:latin typeface="Arial MT"/>
                <a:cs typeface="Arial MT"/>
              </a:rPr>
              <a:t>many </a:t>
            </a:r>
            <a:r>
              <a:rPr sz="1800" spc="-10" dirty="0">
                <a:solidFill>
                  <a:srgbClr val="4C5867"/>
                </a:solidFill>
                <a:latin typeface="Arial MT"/>
                <a:cs typeface="Arial MT"/>
              </a:rPr>
              <a:t>different</a:t>
            </a:r>
            <a:r>
              <a:rPr sz="1800" spc="5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C5867"/>
                </a:solidFill>
                <a:latin typeface="Arial MT"/>
                <a:cs typeface="Arial MT"/>
              </a:rPr>
              <a:t>operations</a:t>
            </a:r>
            <a:r>
              <a:rPr sz="1800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C5867"/>
                </a:solidFill>
                <a:latin typeface="Arial MT"/>
                <a:cs typeface="Arial MT"/>
              </a:rPr>
              <a:t>using</a:t>
            </a:r>
            <a:r>
              <a:rPr sz="1800" spc="-5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C5867"/>
                </a:solidFill>
                <a:latin typeface="Arial MT"/>
                <a:cs typeface="Arial MT"/>
              </a:rPr>
              <a:t>mySQL</a:t>
            </a:r>
            <a:r>
              <a:rPr sz="1800" spc="-65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C5867"/>
                </a:solidFill>
                <a:latin typeface="Arial MT"/>
                <a:cs typeface="Arial MT"/>
              </a:rPr>
              <a:t>like</a:t>
            </a:r>
            <a:r>
              <a:rPr sz="1800" spc="10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C5867"/>
                </a:solidFill>
                <a:latin typeface="Arial MT"/>
                <a:cs typeface="Arial MT"/>
              </a:rPr>
              <a:t>create,</a:t>
            </a:r>
            <a:r>
              <a:rPr sz="1800" spc="5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C5867"/>
                </a:solidFill>
                <a:latin typeface="Arial MT"/>
                <a:cs typeface="Arial MT"/>
              </a:rPr>
              <a:t>delete</a:t>
            </a:r>
            <a:r>
              <a:rPr sz="1800" spc="-5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C5867"/>
                </a:solidFill>
                <a:latin typeface="Arial MT"/>
                <a:cs typeface="Arial MT"/>
              </a:rPr>
              <a:t>a </a:t>
            </a:r>
            <a:r>
              <a:rPr sz="1800" spc="-484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C5867"/>
                </a:solidFill>
                <a:latin typeface="Arial MT"/>
                <a:cs typeface="Arial MT"/>
              </a:rPr>
              <a:t>database,</a:t>
            </a:r>
            <a:r>
              <a:rPr sz="1800" spc="-5" dirty="0">
                <a:solidFill>
                  <a:srgbClr val="4C5867"/>
                </a:solidFill>
                <a:latin typeface="Arial MT"/>
                <a:cs typeface="Arial MT"/>
              </a:rPr>
              <a:t> insert</a:t>
            </a:r>
            <a:r>
              <a:rPr sz="1800" spc="5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C5867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4C5867"/>
                </a:solidFill>
                <a:latin typeface="Arial MT"/>
                <a:cs typeface="Arial MT"/>
              </a:rPr>
              <a:t> record;</a:t>
            </a:r>
            <a:r>
              <a:rPr sz="1800" spc="10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C5867"/>
                </a:solidFill>
                <a:latin typeface="Arial MT"/>
                <a:cs typeface="Arial MT"/>
              </a:rPr>
              <a:t>all</a:t>
            </a:r>
            <a:r>
              <a:rPr sz="1800" spc="-5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C5867"/>
                </a:solidFill>
                <a:latin typeface="Arial MT"/>
                <a:cs typeface="Arial MT"/>
              </a:rPr>
              <a:t>this</a:t>
            </a:r>
            <a:r>
              <a:rPr sz="1800" spc="5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C5867"/>
                </a:solidFill>
                <a:latin typeface="Arial MT"/>
                <a:cs typeface="Arial MT"/>
              </a:rPr>
              <a:t>is</a:t>
            </a:r>
            <a:r>
              <a:rPr sz="1800" spc="10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C5867"/>
                </a:solidFill>
                <a:latin typeface="Arial MT"/>
                <a:cs typeface="Arial MT"/>
              </a:rPr>
              <a:t>possible</a:t>
            </a:r>
            <a:r>
              <a:rPr sz="1800" spc="-5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C5867"/>
                </a:solidFill>
                <a:latin typeface="Arial MT"/>
                <a:cs typeface="Arial MT"/>
              </a:rPr>
              <a:t>using</a:t>
            </a:r>
            <a:r>
              <a:rPr sz="1800" spc="5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C5867"/>
                </a:solidFill>
                <a:latin typeface="Arial MT"/>
                <a:cs typeface="Arial MT"/>
              </a:rPr>
              <a:t>simple</a:t>
            </a:r>
            <a:r>
              <a:rPr sz="1800" dirty="0">
                <a:solidFill>
                  <a:srgbClr val="4C586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C5867"/>
                </a:solidFill>
                <a:latin typeface="Arial MT"/>
                <a:cs typeface="Arial MT"/>
              </a:rPr>
              <a:t>commands.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5535" y="2886735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8FC125"/>
                </a:solidFill>
                <a:latin typeface="Wingdings"/>
                <a:cs typeface="Wingdings"/>
              </a:rPr>
              <a:t>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5535" y="3562464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8FC125"/>
                </a:solidFill>
                <a:latin typeface="Wingdings"/>
                <a:cs typeface="Wingdings"/>
              </a:rPr>
              <a:t>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5535" y="4237825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8FC125"/>
                </a:solidFill>
                <a:latin typeface="Wingdings"/>
                <a:cs typeface="Wingdings"/>
              </a:rPr>
              <a:t></a:t>
            </a:r>
            <a:endParaRPr sz="14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24" y="0"/>
            <a:ext cx="4773295" cy="6867525"/>
            <a:chOff x="7420324" y="0"/>
            <a:chExt cx="4773295" cy="6867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4840" y="0"/>
              <a:ext cx="2627274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604589" y="0"/>
              <a:ext cx="2586990" cy="6858000"/>
            </a:xfrm>
            <a:custGeom>
              <a:avLst/>
              <a:gdLst/>
              <a:ahLst/>
              <a:cxnLst/>
              <a:rect l="l" t="t" r="r" b="b"/>
              <a:pathLst>
                <a:path w="2586990" h="6858000">
                  <a:moveTo>
                    <a:pt x="2586814" y="0"/>
                  </a:moveTo>
                  <a:lnTo>
                    <a:pt x="0" y="0"/>
                  </a:lnTo>
                  <a:lnTo>
                    <a:pt x="1207644" y="6857644"/>
                  </a:lnTo>
                  <a:lnTo>
                    <a:pt x="2586814" y="6857644"/>
                  </a:lnTo>
                  <a:lnTo>
                    <a:pt x="2586814" y="0"/>
                  </a:lnTo>
                  <a:close/>
                </a:path>
              </a:pathLst>
            </a:custGeom>
            <a:solidFill>
              <a:srgbClr val="8FC1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4165" y="3035515"/>
              <a:ext cx="3297948" cy="38224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32316" y="3048114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797" y="0"/>
                  </a:moveTo>
                  <a:lnTo>
                    <a:pt x="0" y="3809885"/>
                  </a:lnTo>
                  <a:lnTo>
                    <a:pt x="3259797" y="3809885"/>
                  </a:lnTo>
                  <a:lnTo>
                    <a:pt x="3259797" y="0"/>
                  </a:lnTo>
                  <a:close/>
                </a:path>
              </a:pathLst>
            </a:custGeom>
            <a:solidFill>
              <a:srgbClr val="539F20">
                <a:alpha val="7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6286" y="0"/>
              <a:ext cx="2895828" cy="6858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37676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99" y="0"/>
                  </a:moveTo>
                  <a:lnTo>
                    <a:pt x="0" y="0"/>
                  </a:lnTo>
                  <a:lnTo>
                    <a:pt x="2467443" y="6857644"/>
                  </a:lnTo>
                  <a:lnTo>
                    <a:pt x="2851199" y="6857644"/>
                  </a:lnTo>
                  <a:lnTo>
                    <a:pt x="2851199" y="0"/>
                  </a:lnTo>
                  <a:close/>
                </a:path>
              </a:pathLst>
            </a:custGeom>
            <a:solidFill>
              <a:srgbClr val="3E7718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60125" y="0"/>
              <a:ext cx="1331988" cy="6858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98276" y="0"/>
              <a:ext cx="1293837" cy="6858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940053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>
                  <a:moveTo>
                    <a:pt x="1248466" y="0"/>
                  </a:moveTo>
                  <a:lnTo>
                    <a:pt x="0" y="0"/>
                  </a:lnTo>
                  <a:lnTo>
                    <a:pt x="1107712" y="6857644"/>
                  </a:lnTo>
                  <a:lnTo>
                    <a:pt x="1248466" y="6857644"/>
                  </a:lnTo>
                  <a:lnTo>
                    <a:pt x="1248466" y="0"/>
                  </a:lnTo>
                  <a:close/>
                </a:path>
              </a:pathLst>
            </a:custGeom>
            <a:solidFill>
              <a:srgbClr val="8FC125">
                <a:alpha val="6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33075" y="3576942"/>
              <a:ext cx="1859038" cy="328105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371239" y="3589566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281" y="0"/>
                  </a:moveTo>
                  <a:lnTo>
                    <a:pt x="0" y="3268078"/>
                  </a:lnTo>
                  <a:lnTo>
                    <a:pt x="1817281" y="3268078"/>
                  </a:lnTo>
                  <a:lnTo>
                    <a:pt x="1817281" y="0"/>
                  </a:lnTo>
                  <a:close/>
                </a:path>
              </a:pathLst>
            </a:custGeom>
            <a:solidFill>
              <a:srgbClr val="8FC1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-355" y="4000309"/>
            <a:ext cx="487680" cy="2858135"/>
            <a:chOff x="-355" y="4000309"/>
            <a:chExt cx="487680" cy="285813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4000309"/>
              <a:ext cx="486714" cy="285769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-355" y="4012920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723"/>
                  </a:lnTo>
                  <a:lnTo>
                    <a:pt x="448551" y="2844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C125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55535" y="225983"/>
            <a:ext cx="3601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5805" algn="l"/>
              </a:tabLst>
            </a:pPr>
            <a:r>
              <a:rPr sz="3600" spc="-5" dirty="0">
                <a:solidFill>
                  <a:srgbClr val="8FC125"/>
                </a:solidFill>
              </a:rPr>
              <a:t>Backend	</a:t>
            </a:r>
            <a:r>
              <a:rPr sz="3600" dirty="0">
                <a:solidFill>
                  <a:srgbClr val="8FC125"/>
                </a:solidFill>
              </a:rPr>
              <a:t>:</a:t>
            </a:r>
            <a:r>
              <a:rPr sz="3600" spc="-95" dirty="0">
                <a:solidFill>
                  <a:srgbClr val="8FC125"/>
                </a:solidFill>
              </a:rPr>
              <a:t> </a:t>
            </a:r>
            <a:r>
              <a:rPr sz="3600" spc="-5" dirty="0">
                <a:solidFill>
                  <a:srgbClr val="8FC125"/>
                </a:solidFill>
              </a:rPr>
              <a:t>Maven</a:t>
            </a:r>
            <a:endParaRPr sz="3600"/>
          </a:p>
        </p:txBody>
      </p:sp>
      <p:sp>
        <p:nvSpPr>
          <p:cNvPr id="18" name="object 18"/>
          <p:cNvSpPr txBox="1"/>
          <p:nvPr/>
        </p:nvSpPr>
        <p:spPr>
          <a:xfrm>
            <a:off x="755535" y="1239380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60" dirty="0">
                <a:solidFill>
                  <a:srgbClr val="8FC125"/>
                </a:solidFill>
                <a:latin typeface="Lucida Sans Unicode"/>
                <a:cs typeface="Lucida Sans Unicode"/>
              </a:rPr>
              <a:t>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98626" y="1241894"/>
            <a:ext cx="8094345" cy="179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94949"/>
                </a:solidFill>
                <a:latin typeface="Arial MT"/>
                <a:cs typeface="Arial MT"/>
              </a:rPr>
              <a:t>Maven is </a:t>
            </a:r>
            <a:r>
              <a:rPr sz="1800" dirty="0">
                <a:solidFill>
                  <a:srgbClr val="494949"/>
                </a:solidFill>
                <a:latin typeface="Arial MT"/>
                <a:cs typeface="Arial MT"/>
              </a:rPr>
              <a:t>a </a:t>
            </a:r>
            <a:r>
              <a:rPr sz="1800" spc="-10" dirty="0">
                <a:solidFill>
                  <a:srgbClr val="494949"/>
                </a:solidFill>
                <a:latin typeface="Arial MT"/>
                <a:cs typeface="Arial MT"/>
              </a:rPr>
              <a:t>really </a:t>
            </a:r>
            <a:r>
              <a:rPr sz="1800" spc="-5" dirty="0">
                <a:solidFill>
                  <a:srgbClr val="494949"/>
                </a:solidFill>
                <a:latin typeface="Arial MT"/>
                <a:cs typeface="Arial MT"/>
              </a:rPr>
              <a:t>strong project </a:t>
            </a:r>
            <a:r>
              <a:rPr sz="1800" spc="-10" dirty="0">
                <a:solidFill>
                  <a:srgbClr val="494949"/>
                </a:solidFill>
                <a:latin typeface="Arial MT"/>
                <a:cs typeface="Arial MT"/>
              </a:rPr>
              <a:t>management tool that </a:t>
            </a:r>
            <a:r>
              <a:rPr sz="1800" spc="-5" dirty="0">
                <a:solidFill>
                  <a:srgbClr val="494949"/>
                </a:solidFill>
                <a:latin typeface="Arial MT"/>
                <a:cs typeface="Arial MT"/>
              </a:rPr>
              <a:t>is </a:t>
            </a:r>
            <a:r>
              <a:rPr sz="1800" spc="-10" dirty="0">
                <a:solidFill>
                  <a:srgbClr val="494949"/>
                </a:solidFill>
                <a:latin typeface="Arial MT"/>
                <a:cs typeface="Arial MT"/>
              </a:rPr>
              <a:t>used </a:t>
            </a:r>
            <a:r>
              <a:rPr sz="1800" spc="-5" dirty="0">
                <a:solidFill>
                  <a:srgbClr val="494949"/>
                </a:solidFill>
                <a:latin typeface="Arial MT"/>
                <a:cs typeface="Arial MT"/>
              </a:rPr>
              <a:t>to </a:t>
            </a:r>
            <a:r>
              <a:rPr sz="1800" spc="-10" dirty="0">
                <a:solidFill>
                  <a:srgbClr val="494949"/>
                </a:solidFill>
                <a:latin typeface="Arial MT"/>
                <a:cs typeface="Arial MT"/>
              </a:rPr>
              <a:t>build and </a:t>
            </a:r>
            <a:r>
              <a:rPr sz="1800" spc="-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94949"/>
                </a:solidFill>
                <a:latin typeface="Arial MT"/>
                <a:cs typeface="Arial MT"/>
              </a:rPr>
              <a:t>manage</a:t>
            </a:r>
            <a:r>
              <a:rPr sz="1800" spc="30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94949"/>
                </a:solidFill>
                <a:latin typeface="Arial MT"/>
                <a:cs typeface="Arial MT"/>
              </a:rPr>
              <a:t>any</a:t>
            </a:r>
            <a:r>
              <a:rPr sz="1800" spc="300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94949"/>
                </a:solidFill>
                <a:latin typeface="Arial MT"/>
                <a:cs typeface="Arial MT"/>
              </a:rPr>
              <a:t>Java-related</a:t>
            </a:r>
            <a:r>
              <a:rPr sz="1800" spc="28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94949"/>
                </a:solidFill>
                <a:latin typeface="Arial MT"/>
                <a:cs typeface="Arial MT"/>
              </a:rPr>
              <a:t>project.</a:t>
            </a:r>
            <a:r>
              <a:rPr sz="1800" spc="300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94949"/>
                </a:solidFill>
                <a:latin typeface="Arial MT"/>
                <a:cs typeface="Arial MT"/>
              </a:rPr>
              <a:t>Maven</a:t>
            </a:r>
            <a:r>
              <a:rPr sz="1800" spc="29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94949"/>
                </a:solidFill>
                <a:latin typeface="Arial MT"/>
                <a:cs typeface="Arial MT"/>
              </a:rPr>
              <a:t>helps</a:t>
            </a:r>
            <a:r>
              <a:rPr sz="1800" spc="300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94949"/>
                </a:solidFill>
                <a:latin typeface="Arial MT"/>
                <a:cs typeface="Arial MT"/>
              </a:rPr>
              <a:t>in</a:t>
            </a:r>
            <a:r>
              <a:rPr sz="1800" spc="78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94949"/>
                </a:solidFill>
                <a:latin typeface="Arial MT"/>
                <a:cs typeface="Arial MT"/>
              </a:rPr>
              <a:t>easing</a:t>
            </a:r>
            <a:r>
              <a:rPr sz="1800" spc="780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94949"/>
                </a:solidFill>
                <a:latin typeface="Arial MT"/>
                <a:cs typeface="Arial MT"/>
              </a:rPr>
              <a:t>the</a:t>
            </a:r>
            <a:r>
              <a:rPr sz="1800" spc="78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94949"/>
                </a:solidFill>
                <a:latin typeface="Arial MT"/>
                <a:cs typeface="Arial MT"/>
              </a:rPr>
              <a:t>job</a:t>
            </a:r>
            <a:r>
              <a:rPr sz="1800" spc="790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94949"/>
                </a:solidFill>
                <a:latin typeface="Arial MT"/>
                <a:cs typeface="Arial MT"/>
              </a:rPr>
              <a:t>of</a:t>
            </a:r>
            <a:r>
              <a:rPr sz="1800" spc="79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94949"/>
                </a:solidFill>
                <a:latin typeface="Arial MT"/>
                <a:cs typeface="Arial MT"/>
              </a:rPr>
              <a:t>a </a:t>
            </a:r>
            <a:r>
              <a:rPr sz="1800" spc="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99C93B"/>
                </a:solidFill>
                <a:latin typeface="Arial MT"/>
                <a:cs typeface="Arial MT"/>
                <a:hlinkClick r:id="rId9"/>
              </a:rPr>
              <a:t>Java developer</a:t>
            </a:r>
            <a:r>
              <a:rPr sz="1800" spc="-5" dirty="0">
                <a:solidFill>
                  <a:srgbClr val="494949"/>
                </a:solidFill>
                <a:latin typeface="Arial MT"/>
                <a:cs typeface="Arial MT"/>
              </a:rPr>
              <a:t>.</a:t>
            </a:r>
            <a:r>
              <a:rPr sz="1800" dirty="0">
                <a:solidFill>
                  <a:srgbClr val="494949"/>
                </a:solidFill>
                <a:latin typeface="Arial MT"/>
                <a:cs typeface="Arial MT"/>
              </a:rPr>
              <a:t> It</a:t>
            </a:r>
            <a:r>
              <a:rPr sz="1800" spc="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94949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94949"/>
                </a:solidFill>
                <a:latin typeface="Arial MT"/>
                <a:cs typeface="Arial MT"/>
              </a:rPr>
              <a:t>capable</a:t>
            </a:r>
            <a:r>
              <a:rPr sz="1800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94949"/>
                </a:solidFill>
                <a:latin typeface="Arial MT"/>
                <a:cs typeface="Arial MT"/>
              </a:rPr>
              <a:t>of</a:t>
            </a:r>
            <a:r>
              <a:rPr sz="1800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94949"/>
                </a:solidFill>
                <a:latin typeface="Arial MT"/>
                <a:cs typeface="Arial MT"/>
              </a:rPr>
              <a:t>handling</a:t>
            </a:r>
            <a:r>
              <a:rPr sz="1800" spc="-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94949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94949"/>
                </a:solidFill>
                <a:latin typeface="Arial MT"/>
                <a:cs typeface="Arial MT"/>
              </a:rPr>
              <a:t>project’s</a:t>
            </a:r>
            <a:r>
              <a:rPr sz="1800" spc="-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94949"/>
                </a:solidFill>
                <a:latin typeface="Arial MT"/>
                <a:cs typeface="Arial MT"/>
              </a:rPr>
              <a:t>build,</a:t>
            </a:r>
            <a:r>
              <a:rPr sz="1800" spc="-5" dirty="0">
                <a:solidFill>
                  <a:srgbClr val="494949"/>
                </a:solidFill>
                <a:latin typeface="Arial MT"/>
                <a:cs typeface="Arial MT"/>
              </a:rPr>
              <a:t> reporting,</a:t>
            </a:r>
            <a:r>
              <a:rPr sz="1800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94949"/>
                </a:solidFill>
                <a:latin typeface="Arial MT"/>
                <a:cs typeface="Arial MT"/>
              </a:rPr>
              <a:t>and </a:t>
            </a:r>
            <a:r>
              <a:rPr sz="1800" spc="-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94949"/>
                </a:solidFill>
                <a:latin typeface="Arial MT"/>
                <a:cs typeface="Arial MT"/>
              </a:rPr>
              <a:t>documentation.</a:t>
            </a:r>
            <a:endParaRPr sz="1800">
              <a:latin typeface="Arial MT"/>
              <a:cs typeface="Arial MT"/>
            </a:endParaRPr>
          </a:p>
          <a:p>
            <a:pPr marL="12700" marR="6985" algn="just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solidFill>
                  <a:srgbClr val="494949"/>
                </a:solidFill>
                <a:latin typeface="Arial MT"/>
                <a:cs typeface="Arial MT"/>
              </a:rPr>
              <a:t>After</a:t>
            </a:r>
            <a:r>
              <a:rPr sz="1800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94949"/>
                </a:solidFill>
                <a:latin typeface="Arial MT"/>
                <a:cs typeface="Arial MT"/>
              </a:rPr>
              <a:t>understanding</a:t>
            </a:r>
            <a:r>
              <a:rPr sz="1800" spc="-5" dirty="0">
                <a:solidFill>
                  <a:srgbClr val="494949"/>
                </a:solidFill>
                <a:latin typeface="Arial MT"/>
                <a:cs typeface="Arial MT"/>
              </a:rPr>
              <a:t> the</a:t>
            </a:r>
            <a:r>
              <a:rPr sz="1800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94949"/>
                </a:solidFill>
                <a:latin typeface="Arial MT"/>
                <a:cs typeface="Arial MT"/>
              </a:rPr>
              <a:t>meaning</a:t>
            </a:r>
            <a:r>
              <a:rPr sz="1800" spc="-5" dirty="0">
                <a:solidFill>
                  <a:srgbClr val="494949"/>
                </a:solidFill>
                <a:latin typeface="Arial MT"/>
                <a:cs typeface="Arial MT"/>
              </a:rPr>
              <a:t> of</a:t>
            </a:r>
            <a:r>
              <a:rPr sz="1800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94949"/>
                </a:solidFill>
                <a:latin typeface="Arial MT"/>
                <a:cs typeface="Arial MT"/>
              </a:rPr>
              <a:t>Maven</a:t>
            </a:r>
            <a:r>
              <a:rPr sz="1800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94949"/>
                </a:solidFill>
                <a:latin typeface="Arial MT"/>
                <a:cs typeface="Arial MT"/>
              </a:rPr>
              <a:t>in</a:t>
            </a:r>
            <a:r>
              <a:rPr sz="1800" dirty="0">
                <a:solidFill>
                  <a:srgbClr val="494949"/>
                </a:solidFill>
                <a:latin typeface="Arial MT"/>
                <a:cs typeface="Arial MT"/>
              </a:rPr>
              <a:t> Java,</a:t>
            </a:r>
            <a:r>
              <a:rPr sz="1800" spc="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94949"/>
                </a:solidFill>
                <a:latin typeface="Arial MT"/>
                <a:cs typeface="Arial MT"/>
              </a:rPr>
              <a:t>let</a:t>
            </a:r>
            <a:r>
              <a:rPr sz="1800" spc="-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94949"/>
                </a:solidFill>
                <a:latin typeface="Arial MT"/>
                <a:cs typeface="Arial MT"/>
              </a:rPr>
              <a:t>me</a:t>
            </a:r>
            <a:r>
              <a:rPr sz="1800" spc="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94949"/>
                </a:solidFill>
                <a:latin typeface="Arial MT"/>
                <a:cs typeface="Arial MT"/>
              </a:rPr>
              <a:t>show</a:t>
            </a:r>
            <a:r>
              <a:rPr sz="1800" spc="490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94949"/>
                </a:solidFill>
                <a:latin typeface="Arial MT"/>
                <a:cs typeface="Arial MT"/>
              </a:rPr>
              <a:t>you</a:t>
            </a:r>
            <a:r>
              <a:rPr sz="1800" spc="500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94949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94949"/>
                </a:solidFill>
                <a:latin typeface="Arial MT"/>
                <a:cs typeface="Arial MT"/>
              </a:rPr>
              <a:t>working</a:t>
            </a:r>
            <a:r>
              <a:rPr sz="1800" spc="-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94949"/>
                </a:solidFill>
                <a:latin typeface="Arial MT"/>
                <a:cs typeface="Arial MT"/>
              </a:rPr>
              <a:t>through</a:t>
            </a:r>
            <a:r>
              <a:rPr sz="1800" spc="-5" dirty="0">
                <a:solidFill>
                  <a:srgbClr val="494949"/>
                </a:solidFill>
                <a:latin typeface="Arial MT"/>
                <a:cs typeface="Arial MT"/>
              </a:rPr>
              <a:t> the </a:t>
            </a:r>
            <a:r>
              <a:rPr sz="1800" spc="-10" dirty="0">
                <a:solidFill>
                  <a:srgbClr val="494949"/>
                </a:solidFill>
                <a:latin typeface="Arial MT"/>
                <a:cs typeface="Arial MT"/>
              </a:rPr>
              <a:t>help</a:t>
            </a:r>
            <a:r>
              <a:rPr sz="1800" spc="-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94949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94949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94949"/>
                </a:solidFill>
                <a:latin typeface="Arial MT"/>
                <a:cs typeface="Arial MT"/>
              </a:rPr>
              <a:t>diagram.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5535" y="2463736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60" dirty="0">
                <a:solidFill>
                  <a:srgbClr val="8FC125"/>
                </a:solidFill>
                <a:latin typeface="Lucida Sans Unicode"/>
                <a:cs typeface="Lucida Sans Unicode"/>
              </a:rPr>
              <a:t>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3638" y="3250806"/>
            <a:ext cx="8239315" cy="26823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24" y="0"/>
            <a:ext cx="4773295" cy="6867525"/>
            <a:chOff x="7420324" y="0"/>
            <a:chExt cx="4773295" cy="6867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4840" y="0"/>
              <a:ext cx="2627274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604589" y="0"/>
              <a:ext cx="2586990" cy="6858000"/>
            </a:xfrm>
            <a:custGeom>
              <a:avLst/>
              <a:gdLst/>
              <a:ahLst/>
              <a:cxnLst/>
              <a:rect l="l" t="t" r="r" b="b"/>
              <a:pathLst>
                <a:path w="2586990" h="6858000">
                  <a:moveTo>
                    <a:pt x="2586814" y="0"/>
                  </a:moveTo>
                  <a:lnTo>
                    <a:pt x="0" y="0"/>
                  </a:lnTo>
                  <a:lnTo>
                    <a:pt x="1207644" y="6857644"/>
                  </a:lnTo>
                  <a:lnTo>
                    <a:pt x="2586814" y="6857644"/>
                  </a:lnTo>
                  <a:lnTo>
                    <a:pt x="2586814" y="0"/>
                  </a:lnTo>
                  <a:close/>
                </a:path>
              </a:pathLst>
            </a:custGeom>
            <a:solidFill>
              <a:srgbClr val="8FC1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4165" y="3035515"/>
              <a:ext cx="3297948" cy="38224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32316" y="3048114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797" y="0"/>
                  </a:moveTo>
                  <a:lnTo>
                    <a:pt x="0" y="3809885"/>
                  </a:lnTo>
                  <a:lnTo>
                    <a:pt x="3259797" y="3809885"/>
                  </a:lnTo>
                  <a:lnTo>
                    <a:pt x="3259797" y="0"/>
                  </a:lnTo>
                  <a:close/>
                </a:path>
              </a:pathLst>
            </a:custGeom>
            <a:solidFill>
              <a:srgbClr val="539F20">
                <a:alpha val="7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6286" y="0"/>
              <a:ext cx="2895828" cy="6858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37676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99" y="0"/>
                  </a:moveTo>
                  <a:lnTo>
                    <a:pt x="0" y="0"/>
                  </a:lnTo>
                  <a:lnTo>
                    <a:pt x="2467443" y="6857644"/>
                  </a:lnTo>
                  <a:lnTo>
                    <a:pt x="2851199" y="6857644"/>
                  </a:lnTo>
                  <a:lnTo>
                    <a:pt x="2851199" y="0"/>
                  </a:lnTo>
                  <a:close/>
                </a:path>
              </a:pathLst>
            </a:custGeom>
            <a:solidFill>
              <a:srgbClr val="3E7718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60125" y="0"/>
              <a:ext cx="1331988" cy="6858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98276" y="0"/>
              <a:ext cx="1293837" cy="6858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940053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>
                  <a:moveTo>
                    <a:pt x="1248466" y="0"/>
                  </a:moveTo>
                  <a:lnTo>
                    <a:pt x="0" y="0"/>
                  </a:lnTo>
                  <a:lnTo>
                    <a:pt x="1107712" y="6857644"/>
                  </a:lnTo>
                  <a:lnTo>
                    <a:pt x="1248466" y="6857644"/>
                  </a:lnTo>
                  <a:lnTo>
                    <a:pt x="1248466" y="0"/>
                  </a:lnTo>
                  <a:close/>
                </a:path>
              </a:pathLst>
            </a:custGeom>
            <a:solidFill>
              <a:srgbClr val="8FC125">
                <a:alpha val="6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33075" y="3576942"/>
              <a:ext cx="1859038" cy="328105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371239" y="3589566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281" y="0"/>
                  </a:moveTo>
                  <a:lnTo>
                    <a:pt x="0" y="3268078"/>
                  </a:lnTo>
                  <a:lnTo>
                    <a:pt x="1817281" y="3268078"/>
                  </a:lnTo>
                  <a:lnTo>
                    <a:pt x="1817281" y="0"/>
                  </a:lnTo>
                  <a:close/>
                </a:path>
              </a:pathLst>
            </a:custGeom>
            <a:solidFill>
              <a:srgbClr val="8FC1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-355" y="4000309"/>
            <a:ext cx="487680" cy="2858135"/>
            <a:chOff x="-355" y="4000309"/>
            <a:chExt cx="487680" cy="285813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4000309"/>
              <a:ext cx="486714" cy="285769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-355" y="4012920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723"/>
                  </a:lnTo>
                  <a:lnTo>
                    <a:pt x="448551" y="2844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C125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55535" y="642505"/>
            <a:ext cx="4662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0" dirty="0">
                <a:solidFill>
                  <a:srgbClr val="8FC125"/>
                </a:solidFill>
              </a:rPr>
              <a:t>T</a:t>
            </a:r>
            <a:r>
              <a:rPr sz="3600" dirty="0">
                <a:solidFill>
                  <a:srgbClr val="8FC125"/>
                </a:solidFill>
              </a:rPr>
              <a:t>ec</a:t>
            </a:r>
            <a:r>
              <a:rPr sz="3600" spc="-5" dirty="0">
                <a:solidFill>
                  <a:srgbClr val="8FC125"/>
                </a:solidFill>
              </a:rPr>
              <a:t>hno</a:t>
            </a:r>
            <a:r>
              <a:rPr sz="3600" spc="-10" dirty="0">
                <a:solidFill>
                  <a:srgbClr val="8FC125"/>
                </a:solidFill>
              </a:rPr>
              <a:t>l</a:t>
            </a:r>
            <a:r>
              <a:rPr sz="3600" spc="-5" dirty="0">
                <a:solidFill>
                  <a:srgbClr val="8FC125"/>
                </a:solidFill>
              </a:rPr>
              <a:t>o</a:t>
            </a:r>
            <a:r>
              <a:rPr sz="3600" spc="10" dirty="0">
                <a:solidFill>
                  <a:srgbClr val="8FC125"/>
                </a:solidFill>
              </a:rPr>
              <a:t>g</a:t>
            </a:r>
            <a:r>
              <a:rPr sz="3600" spc="-5" dirty="0">
                <a:solidFill>
                  <a:srgbClr val="8FC125"/>
                </a:solidFill>
              </a:rPr>
              <a:t>i</a:t>
            </a:r>
            <a:r>
              <a:rPr sz="3600" dirty="0">
                <a:solidFill>
                  <a:srgbClr val="8FC125"/>
                </a:solidFill>
              </a:rPr>
              <a:t>es</a:t>
            </a:r>
            <a:r>
              <a:rPr sz="3600" spc="-204" dirty="0">
                <a:solidFill>
                  <a:srgbClr val="8FC125"/>
                </a:solidFill>
              </a:rPr>
              <a:t> </a:t>
            </a:r>
            <a:r>
              <a:rPr sz="3600" spc="-5" dirty="0">
                <a:solidFill>
                  <a:srgbClr val="8FC125"/>
                </a:solidFill>
              </a:rPr>
              <a:t>An</a:t>
            </a:r>
            <a:r>
              <a:rPr sz="3600" dirty="0">
                <a:solidFill>
                  <a:srgbClr val="8FC125"/>
                </a:solidFill>
              </a:rPr>
              <a:t>d</a:t>
            </a:r>
            <a:r>
              <a:rPr sz="3600" spc="-75" dirty="0">
                <a:solidFill>
                  <a:srgbClr val="8FC125"/>
                </a:solidFill>
              </a:rPr>
              <a:t> </a:t>
            </a:r>
            <a:r>
              <a:rPr sz="3600" spc="-445" dirty="0">
                <a:solidFill>
                  <a:srgbClr val="8FC125"/>
                </a:solidFill>
              </a:rPr>
              <a:t>T</a:t>
            </a:r>
            <a:r>
              <a:rPr sz="3600" spc="-5" dirty="0">
                <a:solidFill>
                  <a:srgbClr val="8FC125"/>
                </a:solidFill>
              </a:rPr>
              <a:t>ools</a:t>
            </a:r>
            <a:endParaRPr sz="3600"/>
          </a:p>
        </p:txBody>
      </p:sp>
      <p:sp>
        <p:nvSpPr>
          <p:cNvPr id="18" name="object 18"/>
          <p:cNvSpPr txBox="1"/>
          <p:nvPr/>
        </p:nvSpPr>
        <p:spPr>
          <a:xfrm>
            <a:off x="755535" y="2190864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60" dirty="0">
                <a:solidFill>
                  <a:srgbClr val="8FC125"/>
                </a:solidFill>
                <a:latin typeface="Lucida Sans Unicode"/>
                <a:cs typeface="Lucida Sans Unicode"/>
              </a:rPr>
              <a:t>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98626" y="2066302"/>
            <a:ext cx="1186815" cy="203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145">
              <a:lnSpc>
                <a:spcPct val="1463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Thmye</a:t>
            </a:r>
            <a:r>
              <a:rPr sz="1800" spc="-8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leaf </a:t>
            </a:r>
            <a:r>
              <a:rPr sz="1800" spc="-52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Bootstrap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Maven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46200"/>
              </a:lnSpc>
              <a:spcBef>
                <a:spcPts val="15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My Sql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Spring</a:t>
            </a:r>
            <a:r>
              <a:rPr sz="1800" spc="-10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Boot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5535" y="2591904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60" dirty="0">
                <a:solidFill>
                  <a:srgbClr val="8FC125"/>
                </a:solidFill>
                <a:latin typeface="Lucida Sans Unicode"/>
                <a:cs typeface="Lucida Sans Unicode"/>
              </a:rPr>
              <a:t>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5535" y="2993301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60" dirty="0">
                <a:solidFill>
                  <a:srgbClr val="8FC125"/>
                </a:solidFill>
                <a:latin typeface="Lucida Sans Unicode"/>
                <a:cs typeface="Lucida Sans Unicode"/>
              </a:rPr>
              <a:t>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5535" y="3396145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60" dirty="0">
                <a:solidFill>
                  <a:srgbClr val="8FC125"/>
                </a:solidFill>
                <a:latin typeface="Lucida Sans Unicode"/>
                <a:cs typeface="Lucida Sans Unicode"/>
              </a:rPr>
              <a:t>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5535" y="3797185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60" dirty="0">
                <a:solidFill>
                  <a:srgbClr val="8FC125"/>
                </a:solidFill>
                <a:latin typeface="Lucida Sans Unicode"/>
                <a:cs typeface="Lucida Sans Unicode"/>
              </a:rPr>
              <a:t>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24" y="0"/>
            <a:ext cx="4773295" cy="6867525"/>
            <a:chOff x="7420324" y="0"/>
            <a:chExt cx="4773295" cy="6867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4840" y="0"/>
              <a:ext cx="2627274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604589" y="0"/>
              <a:ext cx="2586990" cy="6858000"/>
            </a:xfrm>
            <a:custGeom>
              <a:avLst/>
              <a:gdLst/>
              <a:ahLst/>
              <a:cxnLst/>
              <a:rect l="l" t="t" r="r" b="b"/>
              <a:pathLst>
                <a:path w="2586990" h="6858000">
                  <a:moveTo>
                    <a:pt x="2586814" y="0"/>
                  </a:moveTo>
                  <a:lnTo>
                    <a:pt x="0" y="0"/>
                  </a:lnTo>
                  <a:lnTo>
                    <a:pt x="1207644" y="6857644"/>
                  </a:lnTo>
                  <a:lnTo>
                    <a:pt x="2586814" y="6857644"/>
                  </a:lnTo>
                  <a:lnTo>
                    <a:pt x="2586814" y="0"/>
                  </a:lnTo>
                  <a:close/>
                </a:path>
              </a:pathLst>
            </a:custGeom>
            <a:solidFill>
              <a:srgbClr val="8FC1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4165" y="3035515"/>
              <a:ext cx="3297948" cy="38224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32316" y="3048114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797" y="0"/>
                  </a:moveTo>
                  <a:lnTo>
                    <a:pt x="0" y="3809885"/>
                  </a:lnTo>
                  <a:lnTo>
                    <a:pt x="3259797" y="3809885"/>
                  </a:lnTo>
                  <a:lnTo>
                    <a:pt x="3259797" y="0"/>
                  </a:lnTo>
                  <a:close/>
                </a:path>
              </a:pathLst>
            </a:custGeom>
            <a:solidFill>
              <a:srgbClr val="539F20">
                <a:alpha val="7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6286" y="0"/>
              <a:ext cx="2895828" cy="6858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37676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99" y="0"/>
                  </a:moveTo>
                  <a:lnTo>
                    <a:pt x="0" y="0"/>
                  </a:lnTo>
                  <a:lnTo>
                    <a:pt x="2467443" y="6857644"/>
                  </a:lnTo>
                  <a:lnTo>
                    <a:pt x="2851199" y="6857644"/>
                  </a:lnTo>
                  <a:lnTo>
                    <a:pt x="2851199" y="0"/>
                  </a:lnTo>
                  <a:close/>
                </a:path>
              </a:pathLst>
            </a:custGeom>
            <a:solidFill>
              <a:srgbClr val="3E7718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60125" y="0"/>
              <a:ext cx="1331988" cy="6858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98276" y="0"/>
              <a:ext cx="1293837" cy="6858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940053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>
                  <a:moveTo>
                    <a:pt x="1248466" y="0"/>
                  </a:moveTo>
                  <a:lnTo>
                    <a:pt x="0" y="0"/>
                  </a:lnTo>
                  <a:lnTo>
                    <a:pt x="1107712" y="6857644"/>
                  </a:lnTo>
                  <a:lnTo>
                    <a:pt x="1248466" y="6857644"/>
                  </a:lnTo>
                  <a:lnTo>
                    <a:pt x="1248466" y="0"/>
                  </a:lnTo>
                  <a:close/>
                </a:path>
              </a:pathLst>
            </a:custGeom>
            <a:solidFill>
              <a:srgbClr val="8FC125">
                <a:alpha val="6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33075" y="3576942"/>
              <a:ext cx="1859038" cy="328105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371239" y="3589566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281" y="0"/>
                  </a:moveTo>
                  <a:lnTo>
                    <a:pt x="0" y="3268078"/>
                  </a:lnTo>
                  <a:lnTo>
                    <a:pt x="1817281" y="3268078"/>
                  </a:lnTo>
                  <a:lnTo>
                    <a:pt x="1817281" y="0"/>
                  </a:lnTo>
                  <a:close/>
                </a:path>
              </a:pathLst>
            </a:custGeom>
            <a:solidFill>
              <a:srgbClr val="8FC1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-355" y="4000309"/>
            <a:ext cx="487680" cy="2858135"/>
            <a:chOff x="-355" y="4000309"/>
            <a:chExt cx="487680" cy="285813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4000309"/>
              <a:ext cx="486714" cy="285769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-355" y="4012920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723"/>
                  </a:lnTo>
                  <a:lnTo>
                    <a:pt x="448551" y="2844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C125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55535" y="642505"/>
            <a:ext cx="2200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8FC125"/>
                </a:solidFill>
              </a:rPr>
              <a:t>O</a:t>
            </a:r>
            <a:r>
              <a:rPr sz="3600" spc="-5" dirty="0">
                <a:solidFill>
                  <a:srgbClr val="8FC125"/>
                </a:solidFill>
              </a:rPr>
              <a:t>bj</a:t>
            </a:r>
            <a:r>
              <a:rPr sz="3600" dirty="0">
                <a:solidFill>
                  <a:srgbClr val="8FC125"/>
                </a:solidFill>
              </a:rPr>
              <a:t>e</a:t>
            </a:r>
            <a:r>
              <a:rPr sz="3600" spc="-5" dirty="0">
                <a:solidFill>
                  <a:srgbClr val="8FC125"/>
                </a:solidFill>
              </a:rPr>
              <a:t>cti</a:t>
            </a:r>
            <a:r>
              <a:rPr sz="3600" spc="5" dirty="0">
                <a:solidFill>
                  <a:srgbClr val="8FC125"/>
                </a:solidFill>
              </a:rPr>
              <a:t>v</a:t>
            </a:r>
            <a:r>
              <a:rPr sz="3600" spc="-10" dirty="0">
                <a:solidFill>
                  <a:srgbClr val="8FC125"/>
                </a:solidFill>
              </a:rPr>
              <a:t>e</a:t>
            </a:r>
            <a:r>
              <a:rPr sz="3600" dirty="0">
                <a:solidFill>
                  <a:srgbClr val="8FC125"/>
                </a:solidFill>
              </a:rPr>
              <a:t>s</a:t>
            </a:r>
            <a:endParaRPr sz="3600"/>
          </a:p>
        </p:txBody>
      </p:sp>
      <p:sp>
        <p:nvSpPr>
          <p:cNvPr id="18" name="object 18"/>
          <p:cNvSpPr txBox="1"/>
          <p:nvPr/>
        </p:nvSpPr>
        <p:spPr>
          <a:xfrm>
            <a:off x="289699" y="1971255"/>
            <a:ext cx="11584940" cy="502793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184150">
              <a:lnSpc>
                <a:spcPts val="4870"/>
              </a:lnSpc>
              <a:spcBef>
                <a:spcPts val="600"/>
              </a:spcBef>
              <a:buAutoNum type="arabicPlain"/>
              <a:tabLst>
                <a:tab pos="432434" algn="l"/>
              </a:tabLst>
            </a:pPr>
            <a:r>
              <a:rPr sz="4400" dirty="0">
                <a:latin typeface="Times New Roman"/>
                <a:cs typeface="Times New Roman"/>
              </a:rPr>
              <a:t>) </a:t>
            </a:r>
            <a:r>
              <a:rPr sz="4400" spc="-5" dirty="0">
                <a:latin typeface="Times New Roman"/>
                <a:cs typeface="Times New Roman"/>
              </a:rPr>
              <a:t>The main objective </a:t>
            </a:r>
            <a:r>
              <a:rPr sz="4400" dirty="0">
                <a:latin typeface="Times New Roman"/>
                <a:cs typeface="Times New Roman"/>
              </a:rPr>
              <a:t>of the </a:t>
            </a:r>
            <a:r>
              <a:rPr sz="4400" spc="-5" dirty="0">
                <a:latin typeface="Times New Roman"/>
                <a:cs typeface="Times New Roman"/>
              </a:rPr>
              <a:t>Student Management </a:t>
            </a:r>
            <a:r>
              <a:rPr sz="4400" spc="-108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System</a:t>
            </a:r>
            <a:r>
              <a:rPr sz="4400" spc="-1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provides</a:t>
            </a:r>
            <a:r>
              <a:rPr sz="440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an</a:t>
            </a:r>
            <a:r>
              <a:rPr sz="4400" dirty="0">
                <a:latin typeface="Times New Roman"/>
                <a:cs typeface="Times New Roman"/>
              </a:rPr>
              <a:t> online</a:t>
            </a:r>
            <a:endParaRPr sz="4400">
              <a:latin typeface="Times New Roman"/>
              <a:cs typeface="Times New Roman"/>
            </a:endParaRPr>
          </a:p>
          <a:p>
            <a:pPr marL="713105">
              <a:lnSpc>
                <a:spcPts val="4575"/>
              </a:lnSpc>
            </a:pPr>
            <a:r>
              <a:rPr sz="4400" spc="-10" dirty="0">
                <a:latin typeface="Times New Roman"/>
                <a:cs typeface="Times New Roman"/>
              </a:rPr>
              <a:t>platform </a:t>
            </a:r>
            <a:r>
              <a:rPr sz="4400" dirty="0">
                <a:latin typeface="Times New Roman"/>
                <a:cs typeface="Times New Roman"/>
              </a:rPr>
              <a:t>to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manage</a:t>
            </a:r>
            <a:r>
              <a:rPr sz="440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the students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of a </a:t>
            </a:r>
            <a:r>
              <a:rPr sz="4400" spc="-5" dirty="0">
                <a:latin typeface="Times New Roman"/>
                <a:cs typeface="Times New Roman"/>
              </a:rPr>
              <a:t>college</a:t>
            </a:r>
            <a:r>
              <a:rPr sz="4400" dirty="0">
                <a:latin typeface="Times New Roman"/>
                <a:cs typeface="Times New Roman"/>
              </a:rPr>
              <a:t> and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ts val="5080"/>
              </a:lnSpc>
            </a:pPr>
            <a:r>
              <a:rPr sz="4400" spc="-5" dirty="0">
                <a:latin typeface="Times New Roman"/>
                <a:cs typeface="Times New Roman"/>
              </a:rPr>
              <a:t>coaching</a:t>
            </a:r>
            <a:r>
              <a:rPr sz="4400" spc="-1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institutes</a:t>
            </a: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50">
              <a:latin typeface="Times New Roman"/>
              <a:cs typeface="Times New Roman"/>
            </a:endParaRPr>
          </a:p>
          <a:p>
            <a:pPr marL="431800" indent="-419734">
              <a:lnSpc>
                <a:spcPct val="100000"/>
              </a:lnSpc>
              <a:buAutoNum type="arabicPlain" startAt="2"/>
              <a:tabLst>
                <a:tab pos="432434" algn="l"/>
              </a:tabLst>
            </a:pPr>
            <a:r>
              <a:rPr sz="4400" dirty="0">
                <a:latin typeface="Times New Roman"/>
                <a:cs typeface="Times New Roman"/>
              </a:rPr>
              <a:t>)</a:t>
            </a:r>
            <a:r>
              <a:rPr sz="4400" spc="-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Improves</a:t>
            </a:r>
            <a:r>
              <a:rPr sz="4400" spc="-8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The General</a:t>
            </a:r>
            <a:r>
              <a:rPr sz="4400" spc="-10" dirty="0">
                <a:latin typeface="Times New Roman"/>
                <a:cs typeface="Times New Roman"/>
              </a:rPr>
              <a:t> Comfort</a:t>
            </a:r>
            <a:r>
              <a:rPr sz="4400" spc="-5" dirty="0">
                <a:latin typeface="Times New Roman"/>
                <a:cs typeface="Times New Roman"/>
              </a:rPr>
              <a:t> Of</a:t>
            </a:r>
            <a:r>
              <a:rPr sz="4400" spc="-10" dirty="0">
                <a:latin typeface="Times New Roman"/>
                <a:cs typeface="Times New Roman"/>
              </a:rPr>
              <a:t> </a:t>
            </a:r>
            <a:r>
              <a:rPr sz="4400" spc="-15" dirty="0">
                <a:latin typeface="Times New Roman"/>
                <a:cs typeface="Times New Roman"/>
              </a:rPr>
              <a:t>Staffs</a:t>
            </a: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400" dirty="0">
                <a:latin typeface="Times New Roman"/>
                <a:cs typeface="Times New Roman"/>
              </a:rPr>
              <a:t>3)</a:t>
            </a:r>
            <a:r>
              <a:rPr sz="4400" spc="-5" dirty="0">
                <a:latin typeface="Times New Roman"/>
                <a:cs typeface="Times New Roman"/>
              </a:rPr>
              <a:t> P</a:t>
            </a:r>
            <a:r>
              <a:rPr sz="4400" spc="-10" dirty="0">
                <a:latin typeface="Times New Roman"/>
                <a:cs typeface="Times New Roman"/>
              </a:rPr>
              <a:t>r</a:t>
            </a:r>
            <a:r>
              <a:rPr sz="4400" dirty="0">
                <a:latin typeface="Times New Roman"/>
                <a:cs typeface="Times New Roman"/>
              </a:rPr>
              <a:t>ov</a:t>
            </a:r>
            <a:r>
              <a:rPr sz="4400" spc="-5" dirty="0">
                <a:latin typeface="Times New Roman"/>
                <a:cs typeface="Times New Roman"/>
              </a:rPr>
              <a:t>i</a:t>
            </a:r>
            <a:r>
              <a:rPr sz="4400" dirty="0">
                <a:latin typeface="Times New Roman"/>
                <a:cs typeface="Times New Roman"/>
              </a:rPr>
              <a:t>de</a:t>
            </a:r>
            <a:r>
              <a:rPr sz="4400" spc="-24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A</a:t>
            </a:r>
            <a:r>
              <a:rPr sz="4400" spc="-23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Me</a:t>
            </a:r>
            <a:r>
              <a:rPr sz="4400" dirty="0">
                <a:latin typeface="Times New Roman"/>
                <a:cs typeface="Times New Roman"/>
              </a:rPr>
              <a:t>ans</a:t>
            </a:r>
            <a:r>
              <a:rPr sz="4400" spc="-85" dirty="0">
                <a:latin typeface="Times New Roman"/>
                <a:cs typeface="Times New Roman"/>
              </a:rPr>
              <a:t> </a:t>
            </a:r>
            <a:r>
              <a:rPr sz="4400" spc="-300" dirty="0">
                <a:latin typeface="Times New Roman"/>
                <a:cs typeface="Times New Roman"/>
              </a:rPr>
              <a:t>T</a:t>
            </a:r>
            <a:r>
              <a:rPr sz="4400" dirty="0">
                <a:latin typeface="Times New Roman"/>
                <a:cs typeface="Times New Roman"/>
              </a:rPr>
              <a:t>o</a:t>
            </a:r>
            <a:r>
              <a:rPr sz="4400" spc="-24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</a:t>
            </a:r>
            <a:r>
              <a:rPr sz="4400" dirty="0">
                <a:latin typeface="Times New Roman"/>
                <a:cs typeface="Times New Roman"/>
              </a:rPr>
              <a:t>dv</a:t>
            </a:r>
            <a:r>
              <a:rPr sz="4400" spc="-5" dirty="0">
                <a:latin typeface="Times New Roman"/>
                <a:cs typeface="Times New Roman"/>
              </a:rPr>
              <a:t>i</a:t>
            </a:r>
            <a:r>
              <a:rPr sz="4400" dirty="0">
                <a:latin typeface="Times New Roman"/>
                <a:cs typeface="Times New Roman"/>
              </a:rPr>
              <a:t>ce </a:t>
            </a:r>
            <a:r>
              <a:rPr sz="4400" spc="-5" dirty="0">
                <a:latin typeface="Times New Roman"/>
                <a:cs typeface="Times New Roman"/>
              </a:rPr>
              <a:t>St</a:t>
            </a:r>
            <a:r>
              <a:rPr sz="4400" dirty="0">
                <a:latin typeface="Times New Roman"/>
                <a:cs typeface="Times New Roman"/>
              </a:rPr>
              <a:t>ud</a:t>
            </a:r>
            <a:r>
              <a:rPr sz="4400" spc="-5" dirty="0">
                <a:latin typeface="Times New Roman"/>
                <a:cs typeface="Times New Roman"/>
              </a:rPr>
              <a:t>e</a:t>
            </a:r>
            <a:r>
              <a:rPr sz="4400" dirty="0">
                <a:latin typeface="Times New Roman"/>
                <a:cs typeface="Times New Roman"/>
              </a:rPr>
              <a:t>n</a:t>
            </a:r>
            <a:r>
              <a:rPr sz="4400" spc="5" dirty="0">
                <a:latin typeface="Times New Roman"/>
                <a:cs typeface="Times New Roman"/>
              </a:rPr>
              <a:t>t</a:t>
            </a:r>
            <a:r>
              <a:rPr sz="4400" dirty="0"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24" y="0"/>
            <a:ext cx="4773295" cy="6867525"/>
            <a:chOff x="7420324" y="0"/>
            <a:chExt cx="4773295" cy="6867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4840" y="0"/>
              <a:ext cx="2627274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604589" y="0"/>
              <a:ext cx="2586990" cy="6858000"/>
            </a:xfrm>
            <a:custGeom>
              <a:avLst/>
              <a:gdLst/>
              <a:ahLst/>
              <a:cxnLst/>
              <a:rect l="l" t="t" r="r" b="b"/>
              <a:pathLst>
                <a:path w="2586990" h="6858000">
                  <a:moveTo>
                    <a:pt x="2586814" y="0"/>
                  </a:moveTo>
                  <a:lnTo>
                    <a:pt x="0" y="0"/>
                  </a:lnTo>
                  <a:lnTo>
                    <a:pt x="1207644" y="6857644"/>
                  </a:lnTo>
                  <a:lnTo>
                    <a:pt x="2586814" y="6857644"/>
                  </a:lnTo>
                  <a:lnTo>
                    <a:pt x="2586814" y="0"/>
                  </a:lnTo>
                  <a:close/>
                </a:path>
              </a:pathLst>
            </a:custGeom>
            <a:solidFill>
              <a:srgbClr val="8FC1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4165" y="3035515"/>
              <a:ext cx="3297948" cy="38224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32316" y="3048114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797" y="0"/>
                  </a:moveTo>
                  <a:lnTo>
                    <a:pt x="0" y="3809885"/>
                  </a:lnTo>
                  <a:lnTo>
                    <a:pt x="3259797" y="3809885"/>
                  </a:lnTo>
                  <a:lnTo>
                    <a:pt x="3259797" y="0"/>
                  </a:lnTo>
                  <a:close/>
                </a:path>
              </a:pathLst>
            </a:custGeom>
            <a:solidFill>
              <a:srgbClr val="539F20">
                <a:alpha val="7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6286" y="0"/>
              <a:ext cx="2895828" cy="6858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37676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99" y="0"/>
                  </a:moveTo>
                  <a:lnTo>
                    <a:pt x="0" y="0"/>
                  </a:lnTo>
                  <a:lnTo>
                    <a:pt x="2467443" y="6857644"/>
                  </a:lnTo>
                  <a:lnTo>
                    <a:pt x="2851199" y="6857644"/>
                  </a:lnTo>
                  <a:lnTo>
                    <a:pt x="2851199" y="0"/>
                  </a:lnTo>
                  <a:close/>
                </a:path>
              </a:pathLst>
            </a:custGeom>
            <a:solidFill>
              <a:srgbClr val="3E7718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60125" y="0"/>
              <a:ext cx="1331988" cy="6858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98276" y="0"/>
              <a:ext cx="1293837" cy="6858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940053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>
                  <a:moveTo>
                    <a:pt x="1248466" y="0"/>
                  </a:moveTo>
                  <a:lnTo>
                    <a:pt x="0" y="0"/>
                  </a:lnTo>
                  <a:lnTo>
                    <a:pt x="1107712" y="6857644"/>
                  </a:lnTo>
                  <a:lnTo>
                    <a:pt x="1248466" y="6857644"/>
                  </a:lnTo>
                  <a:lnTo>
                    <a:pt x="1248466" y="0"/>
                  </a:lnTo>
                  <a:close/>
                </a:path>
              </a:pathLst>
            </a:custGeom>
            <a:solidFill>
              <a:srgbClr val="8FC125">
                <a:alpha val="6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33075" y="3576942"/>
              <a:ext cx="1859038" cy="328105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371239" y="3589566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281" y="0"/>
                  </a:moveTo>
                  <a:lnTo>
                    <a:pt x="0" y="3268078"/>
                  </a:lnTo>
                  <a:lnTo>
                    <a:pt x="1817281" y="3268078"/>
                  </a:lnTo>
                  <a:lnTo>
                    <a:pt x="1817281" y="0"/>
                  </a:lnTo>
                  <a:close/>
                </a:path>
              </a:pathLst>
            </a:custGeom>
            <a:solidFill>
              <a:srgbClr val="8FC1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-355" y="4000309"/>
            <a:ext cx="487680" cy="2858135"/>
            <a:chOff x="-355" y="4000309"/>
            <a:chExt cx="487680" cy="285813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4000309"/>
              <a:ext cx="486714" cy="285769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-355" y="4012920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723"/>
                  </a:lnTo>
                  <a:lnTo>
                    <a:pt x="448551" y="2844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C125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677163" y="609485"/>
            <a:ext cx="8596630" cy="1320800"/>
          </a:xfrm>
          <a:custGeom>
            <a:avLst/>
            <a:gdLst/>
            <a:ahLst/>
            <a:cxnLst/>
            <a:rect l="l" t="t" r="r" b="b"/>
            <a:pathLst>
              <a:path w="8596630" h="1320800">
                <a:moveTo>
                  <a:pt x="8596439" y="0"/>
                </a:moveTo>
                <a:lnTo>
                  <a:pt x="0" y="0"/>
                </a:lnTo>
                <a:lnTo>
                  <a:pt x="0" y="1320469"/>
                </a:lnTo>
                <a:lnTo>
                  <a:pt x="4298391" y="1320469"/>
                </a:lnTo>
                <a:lnTo>
                  <a:pt x="8596439" y="1320469"/>
                </a:lnTo>
                <a:lnTo>
                  <a:pt x="8596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64095" y="963980"/>
            <a:ext cx="2309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Home</a:t>
            </a:r>
            <a:r>
              <a:rPr sz="3600" spc="-100" dirty="0"/>
              <a:t> </a:t>
            </a:r>
            <a:r>
              <a:rPr sz="3600" dirty="0"/>
              <a:t>page</a:t>
            </a:r>
            <a:endParaRPr sz="3600"/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5800" y="1929599"/>
            <a:ext cx="8458200" cy="401364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24" y="0"/>
            <a:ext cx="4773295" cy="6867525"/>
            <a:chOff x="7420324" y="0"/>
            <a:chExt cx="4773295" cy="6867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4840" y="0"/>
              <a:ext cx="2627274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604589" y="0"/>
              <a:ext cx="2586990" cy="6858000"/>
            </a:xfrm>
            <a:custGeom>
              <a:avLst/>
              <a:gdLst/>
              <a:ahLst/>
              <a:cxnLst/>
              <a:rect l="l" t="t" r="r" b="b"/>
              <a:pathLst>
                <a:path w="2586990" h="6858000">
                  <a:moveTo>
                    <a:pt x="2586814" y="0"/>
                  </a:moveTo>
                  <a:lnTo>
                    <a:pt x="0" y="0"/>
                  </a:lnTo>
                  <a:lnTo>
                    <a:pt x="1207644" y="6857644"/>
                  </a:lnTo>
                  <a:lnTo>
                    <a:pt x="2586814" y="6857644"/>
                  </a:lnTo>
                  <a:lnTo>
                    <a:pt x="2586814" y="0"/>
                  </a:lnTo>
                  <a:close/>
                </a:path>
              </a:pathLst>
            </a:custGeom>
            <a:solidFill>
              <a:srgbClr val="8FC1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4165" y="3035515"/>
              <a:ext cx="3297948" cy="38224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32316" y="3048114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797" y="0"/>
                  </a:moveTo>
                  <a:lnTo>
                    <a:pt x="0" y="3809885"/>
                  </a:lnTo>
                  <a:lnTo>
                    <a:pt x="3259797" y="3809885"/>
                  </a:lnTo>
                  <a:lnTo>
                    <a:pt x="3259797" y="0"/>
                  </a:lnTo>
                  <a:close/>
                </a:path>
              </a:pathLst>
            </a:custGeom>
            <a:solidFill>
              <a:srgbClr val="539F20">
                <a:alpha val="7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6286" y="0"/>
              <a:ext cx="2895828" cy="6858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37676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99" y="0"/>
                  </a:moveTo>
                  <a:lnTo>
                    <a:pt x="0" y="0"/>
                  </a:lnTo>
                  <a:lnTo>
                    <a:pt x="2467443" y="6857644"/>
                  </a:lnTo>
                  <a:lnTo>
                    <a:pt x="2851199" y="6857644"/>
                  </a:lnTo>
                  <a:lnTo>
                    <a:pt x="2851199" y="0"/>
                  </a:lnTo>
                  <a:close/>
                </a:path>
              </a:pathLst>
            </a:custGeom>
            <a:solidFill>
              <a:srgbClr val="3E7718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60125" y="0"/>
              <a:ext cx="1331988" cy="6858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98276" y="0"/>
              <a:ext cx="1293837" cy="6858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940053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>
                  <a:moveTo>
                    <a:pt x="1248466" y="0"/>
                  </a:moveTo>
                  <a:lnTo>
                    <a:pt x="0" y="0"/>
                  </a:lnTo>
                  <a:lnTo>
                    <a:pt x="1107712" y="6857644"/>
                  </a:lnTo>
                  <a:lnTo>
                    <a:pt x="1248466" y="6857644"/>
                  </a:lnTo>
                  <a:lnTo>
                    <a:pt x="1248466" y="0"/>
                  </a:lnTo>
                  <a:close/>
                </a:path>
              </a:pathLst>
            </a:custGeom>
            <a:solidFill>
              <a:srgbClr val="8FC125">
                <a:alpha val="6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33075" y="3576942"/>
              <a:ext cx="1859038" cy="328105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371239" y="3589566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281" y="0"/>
                  </a:moveTo>
                  <a:lnTo>
                    <a:pt x="0" y="3268078"/>
                  </a:lnTo>
                  <a:lnTo>
                    <a:pt x="1817281" y="3268078"/>
                  </a:lnTo>
                  <a:lnTo>
                    <a:pt x="1817281" y="0"/>
                  </a:lnTo>
                  <a:close/>
                </a:path>
              </a:pathLst>
            </a:custGeom>
            <a:solidFill>
              <a:srgbClr val="8FC1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-355" y="1987918"/>
            <a:ext cx="8458835" cy="4870450"/>
            <a:chOff x="-355" y="1987918"/>
            <a:chExt cx="8458835" cy="487045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4000309"/>
              <a:ext cx="486714" cy="285769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-355" y="4012920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723"/>
                  </a:lnTo>
                  <a:lnTo>
                    <a:pt x="448551" y="2844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C125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7199" y="1987918"/>
              <a:ext cx="8001000" cy="2971800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81659" y="671664"/>
            <a:ext cx="4123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Student</a:t>
            </a:r>
            <a:r>
              <a:rPr sz="3600" spc="-40" dirty="0"/>
              <a:t> </a:t>
            </a:r>
            <a:r>
              <a:rPr sz="3600" spc="-5" dirty="0"/>
              <a:t>registration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24" y="0"/>
            <a:ext cx="4773295" cy="6867525"/>
            <a:chOff x="7420324" y="0"/>
            <a:chExt cx="4773295" cy="6867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4840" y="0"/>
              <a:ext cx="2627274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604589" y="0"/>
              <a:ext cx="2586990" cy="6858000"/>
            </a:xfrm>
            <a:custGeom>
              <a:avLst/>
              <a:gdLst/>
              <a:ahLst/>
              <a:cxnLst/>
              <a:rect l="l" t="t" r="r" b="b"/>
              <a:pathLst>
                <a:path w="2586990" h="6858000">
                  <a:moveTo>
                    <a:pt x="2586814" y="0"/>
                  </a:moveTo>
                  <a:lnTo>
                    <a:pt x="0" y="0"/>
                  </a:lnTo>
                  <a:lnTo>
                    <a:pt x="1207644" y="6857644"/>
                  </a:lnTo>
                  <a:lnTo>
                    <a:pt x="2586814" y="6857644"/>
                  </a:lnTo>
                  <a:lnTo>
                    <a:pt x="2586814" y="0"/>
                  </a:lnTo>
                  <a:close/>
                </a:path>
              </a:pathLst>
            </a:custGeom>
            <a:solidFill>
              <a:srgbClr val="8FC1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4165" y="3035515"/>
              <a:ext cx="3297948" cy="38224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32316" y="3048114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797" y="0"/>
                  </a:moveTo>
                  <a:lnTo>
                    <a:pt x="0" y="3809885"/>
                  </a:lnTo>
                  <a:lnTo>
                    <a:pt x="3259797" y="3809885"/>
                  </a:lnTo>
                  <a:lnTo>
                    <a:pt x="3259797" y="0"/>
                  </a:lnTo>
                  <a:close/>
                </a:path>
              </a:pathLst>
            </a:custGeom>
            <a:solidFill>
              <a:srgbClr val="539F20">
                <a:alpha val="7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6286" y="0"/>
              <a:ext cx="2895828" cy="6858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37676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99" y="0"/>
                  </a:moveTo>
                  <a:lnTo>
                    <a:pt x="0" y="0"/>
                  </a:lnTo>
                  <a:lnTo>
                    <a:pt x="2467443" y="6857644"/>
                  </a:lnTo>
                  <a:lnTo>
                    <a:pt x="2851199" y="6857644"/>
                  </a:lnTo>
                  <a:lnTo>
                    <a:pt x="2851199" y="0"/>
                  </a:lnTo>
                  <a:close/>
                </a:path>
              </a:pathLst>
            </a:custGeom>
            <a:solidFill>
              <a:srgbClr val="3E7718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60125" y="0"/>
              <a:ext cx="1331988" cy="6858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98276" y="0"/>
              <a:ext cx="1293837" cy="6858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940053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>
                  <a:moveTo>
                    <a:pt x="1248466" y="0"/>
                  </a:moveTo>
                  <a:lnTo>
                    <a:pt x="0" y="0"/>
                  </a:lnTo>
                  <a:lnTo>
                    <a:pt x="1107712" y="6857644"/>
                  </a:lnTo>
                  <a:lnTo>
                    <a:pt x="1248466" y="6857644"/>
                  </a:lnTo>
                  <a:lnTo>
                    <a:pt x="1248466" y="0"/>
                  </a:lnTo>
                  <a:close/>
                </a:path>
              </a:pathLst>
            </a:custGeom>
            <a:solidFill>
              <a:srgbClr val="8FC125">
                <a:alpha val="6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33075" y="3576942"/>
              <a:ext cx="1859038" cy="328105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371239" y="3589566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281" y="0"/>
                  </a:moveTo>
                  <a:lnTo>
                    <a:pt x="0" y="3268078"/>
                  </a:lnTo>
                  <a:lnTo>
                    <a:pt x="1817281" y="3268078"/>
                  </a:lnTo>
                  <a:lnTo>
                    <a:pt x="1817281" y="0"/>
                  </a:lnTo>
                  <a:close/>
                </a:path>
              </a:pathLst>
            </a:custGeom>
            <a:solidFill>
              <a:srgbClr val="8FC1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-355" y="4000309"/>
            <a:ext cx="487680" cy="2858135"/>
            <a:chOff x="-355" y="4000309"/>
            <a:chExt cx="487680" cy="285813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4000309"/>
              <a:ext cx="486714" cy="285769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-355" y="4012920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723"/>
                  </a:lnTo>
                  <a:lnTo>
                    <a:pt x="448551" y="2844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C125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677163" y="609485"/>
            <a:ext cx="8596630" cy="1320800"/>
          </a:xfrm>
          <a:custGeom>
            <a:avLst/>
            <a:gdLst/>
            <a:ahLst/>
            <a:cxnLst/>
            <a:rect l="l" t="t" r="r" b="b"/>
            <a:pathLst>
              <a:path w="8596630" h="1320800">
                <a:moveTo>
                  <a:pt x="8596439" y="0"/>
                </a:moveTo>
                <a:lnTo>
                  <a:pt x="0" y="0"/>
                </a:lnTo>
                <a:lnTo>
                  <a:pt x="0" y="1320469"/>
                </a:lnTo>
                <a:lnTo>
                  <a:pt x="4298391" y="1320469"/>
                </a:lnTo>
                <a:lnTo>
                  <a:pt x="8596439" y="1320469"/>
                </a:lnTo>
                <a:lnTo>
                  <a:pt x="8596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64095" y="963980"/>
            <a:ext cx="3465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Add</a:t>
            </a:r>
            <a:r>
              <a:rPr sz="3600" spc="-60" dirty="0"/>
              <a:t> </a:t>
            </a:r>
            <a:r>
              <a:rPr sz="3600" spc="-5" dirty="0"/>
              <a:t>new</a:t>
            </a:r>
            <a:r>
              <a:rPr sz="3600" spc="-55" dirty="0"/>
              <a:t> </a:t>
            </a:r>
            <a:r>
              <a:rPr sz="3600" spc="-5" dirty="0"/>
              <a:t>student</a:t>
            </a:r>
            <a:endParaRPr sz="3600"/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9841" y="2136609"/>
            <a:ext cx="8762758" cy="403523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24" y="0"/>
            <a:ext cx="4773295" cy="6867525"/>
            <a:chOff x="7420324" y="0"/>
            <a:chExt cx="4773295" cy="6867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4840" y="0"/>
              <a:ext cx="2627274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604589" y="0"/>
              <a:ext cx="2586990" cy="6858000"/>
            </a:xfrm>
            <a:custGeom>
              <a:avLst/>
              <a:gdLst/>
              <a:ahLst/>
              <a:cxnLst/>
              <a:rect l="l" t="t" r="r" b="b"/>
              <a:pathLst>
                <a:path w="2586990" h="6858000">
                  <a:moveTo>
                    <a:pt x="2586814" y="0"/>
                  </a:moveTo>
                  <a:lnTo>
                    <a:pt x="0" y="0"/>
                  </a:lnTo>
                  <a:lnTo>
                    <a:pt x="1207644" y="6857644"/>
                  </a:lnTo>
                  <a:lnTo>
                    <a:pt x="2586814" y="6857644"/>
                  </a:lnTo>
                  <a:lnTo>
                    <a:pt x="2586814" y="0"/>
                  </a:lnTo>
                  <a:close/>
                </a:path>
              </a:pathLst>
            </a:custGeom>
            <a:solidFill>
              <a:srgbClr val="8FC1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4165" y="3035515"/>
              <a:ext cx="3297948" cy="38224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32316" y="3048114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797" y="0"/>
                  </a:moveTo>
                  <a:lnTo>
                    <a:pt x="0" y="3809885"/>
                  </a:lnTo>
                  <a:lnTo>
                    <a:pt x="3259797" y="3809885"/>
                  </a:lnTo>
                  <a:lnTo>
                    <a:pt x="3259797" y="0"/>
                  </a:lnTo>
                  <a:close/>
                </a:path>
              </a:pathLst>
            </a:custGeom>
            <a:solidFill>
              <a:srgbClr val="539F20">
                <a:alpha val="7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6286" y="0"/>
              <a:ext cx="2895828" cy="6858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37676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99" y="0"/>
                  </a:moveTo>
                  <a:lnTo>
                    <a:pt x="0" y="0"/>
                  </a:lnTo>
                  <a:lnTo>
                    <a:pt x="2467443" y="6857644"/>
                  </a:lnTo>
                  <a:lnTo>
                    <a:pt x="2851199" y="6857644"/>
                  </a:lnTo>
                  <a:lnTo>
                    <a:pt x="2851199" y="0"/>
                  </a:lnTo>
                  <a:close/>
                </a:path>
              </a:pathLst>
            </a:custGeom>
            <a:solidFill>
              <a:srgbClr val="3E7718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60125" y="0"/>
              <a:ext cx="1331988" cy="6858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98276" y="0"/>
              <a:ext cx="1293837" cy="6858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940053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>
                  <a:moveTo>
                    <a:pt x="1248466" y="0"/>
                  </a:moveTo>
                  <a:lnTo>
                    <a:pt x="0" y="0"/>
                  </a:lnTo>
                  <a:lnTo>
                    <a:pt x="1107712" y="6857644"/>
                  </a:lnTo>
                  <a:lnTo>
                    <a:pt x="1248466" y="6857644"/>
                  </a:lnTo>
                  <a:lnTo>
                    <a:pt x="1248466" y="0"/>
                  </a:lnTo>
                  <a:close/>
                </a:path>
              </a:pathLst>
            </a:custGeom>
            <a:solidFill>
              <a:srgbClr val="8FC125">
                <a:alpha val="6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33075" y="3576942"/>
              <a:ext cx="1859038" cy="328105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371239" y="3589566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281" y="0"/>
                  </a:moveTo>
                  <a:lnTo>
                    <a:pt x="0" y="3268078"/>
                  </a:lnTo>
                  <a:lnTo>
                    <a:pt x="1817281" y="3268078"/>
                  </a:lnTo>
                  <a:lnTo>
                    <a:pt x="1817281" y="0"/>
                  </a:lnTo>
                  <a:close/>
                </a:path>
              </a:pathLst>
            </a:custGeom>
            <a:solidFill>
              <a:srgbClr val="8FC1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-355" y="4000309"/>
            <a:ext cx="487680" cy="2858135"/>
            <a:chOff x="-355" y="4000309"/>
            <a:chExt cx="487680" cy="285813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4000309"/>
              <a:ext cx="486714" cy="285769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-355" y="4012920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723"/>
                  </a:lnTo>
                  <a:lnTo>
                    <a:pt x="448551" y="2844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C125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776160" y="51117"/>
            <a:ext cx="8596630" cy="1320800"/>
          </a:xfrm>
          <a:custGeom>
            <a:avLst/>
            <a:gdLst/>
            <a:ahLst/>
            <a:cxnLst/>
            <a:rect l="l" t="t" r="r" b="b"/>
            <a:pathLst>
              <a:path w="8596630" h="1320800">
                <a:moveTo>
                  <a:pt x="8596439" y="0"/>
                </a:moveTo>
                <a:lnTo>
                  <a:pt x="0" y="0"/>
                </a:lnTo>
                <a:lnTo>
                  <a:pt x="0" y="1320482"/>
                </a:lnTo>
                <a:lnTo>
                  <a:pt x="4298403" y="1320482"/>
                </a:lnTo>
                <a:lnTo>
                  <a:pt x="8596439" y="1320482"/>
                </a:lnTo>
                <a:lnTo>
                  <a:pt x="8596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63104" y="405257"/>
            <a:ext cx="3242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Course</a:t>
            </a:r>
            <a:r>
              <a:rPr sz="3600" spc="-75" dirty="0"/>
              <a:t> </a:t>
            </a:r>
            <a:r>
              <a:rPr sz="3600" spc="-5" dirty="0"/>
              <a:t>creation</a:t>
            </a:r>
            <a:endParaRPr sz="3600"/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7163" y="1828444"/>
            <a:ext cx="8009635" cy="441215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24" y="0"/>
            <a:ext cx="4773295" cy="6867525"/>
            <a:chOff x="7420324" y="0"/>
            <a:chExt cx="4773295" cy="6867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4840" y="0"/>
              <a:ext cx="2627274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604589" y="0"/>
              <a:ext cx="2586990" cy="6858000"/>
            </a:xfrm>
            <a:custGeom>
              <a:avLst/>
              <a:gdLst/>
              <a:ahLst/>
              <a:cxnLst/>
              <a:rect l="l" t="t" r="r" b="b"/>
              <a:pathLst>
                <a:path w="2586990" h="6858000">
                  <a:moveTo>
                    <a:pt x="2586814" y="0"/>
                  </a:moveTo>
                  <a:lnTo>
                    <a:pt x="0" y="0"/>
                  </a:lnTo>
                  <a:lnTo>
                    <a:pt x="1207644" y="6857644"/>
                  </a:lnTo>
                  <a:lnTo>
                    <a:pt x="2586814" y="6857644"/>
                  </a:lnTo>
                  <a:lnTo>
                    <a:pt x="2586814" y="0"/>
                  </a:lnTo>
                  <a:close/>
                </a:path>
              </a:pathLst>
            </a:custGeom>
            <a:solidFill>
              <a:srgbClr val="8FC1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4165" y="3035515"/>
              <a:ext cx="3297948" cy="38224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32316" y="3048114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797" y="0"/>
                  </a:moveTo>
                  <a:lnTo>
                    <a:pt x="0" y="3809885"/>
                  </a:lnTo>
                  <a:lnTo>
                    <a:pt x="3259797" y="3809885"/>
                  </a:lnTo>
                  <a:lnTo>
                    <a:pt x="3259797" y="0"/>
                  </a:lnTo>
                  <a:close/>
                </a:path>
              </a:pathLst>
            </a:custGeom>
            <a:solidFill>
              <a:srgbClr val="539F20">
                <a:alpha val="7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6286" y="0"/>
              <a:ext cx="2895828" cy="6858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37676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99" y="0"/>
                  </a:moveTo>
                  <a:lnTo>
                    <a:pt x="0" y="0"/>
                  </a:lnTo>
                  <a:lnTo>
                    <a:pt x="2467443" y="6857644"/>
                  </a:lnTo>
                  <a:lnTo>
                    <a:pt x="2851199" y="6857644"/>
                  </a:lnTo>
                  <a:lnTo>
                    <a:pt x="2851199" y="0"/>
                  </a:lnTo>
                  <a:close/>
                </a:path>
              </a:pathLst>
            </a:custGeom>
            <a:solidFill>
              <a:srgbClr val="3E7718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60125" y="0"/>
              <a:ext cx="1331988" cy="6858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98276" y="0"/>
              <a:ext cx="1293837" cy="6858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940053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>
                  <a:moveTo>
                    <a:pt x="1248466" y="0"/>
                  </a:moveTo>
                  <a:lnTo>
                    <a:pt x="0" y="0"/>
                  </a:lnTo>
                  <a:lnTo>
                    <a:pt x="1107712" y="6857644"/>
                  </a:lnTo>
                  <a:lnTo>
                    <a:pt x="1248466" y="6857644"/>
                  </a:lnTo>
                  <a:lnTo>
                    <a:pt x="1248466" y="0"/>
                  </a:lnTo>
                  <a:close/>
                </a:path>
              </a:pathLst>
            </a:custGeom>
            <a:solidFill>
              <a:srgbClr val="8FC125">
                <a:alpha val="6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33075" y="3576942"/>
              <a:ext cx="1859038" cy="328105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371239" y="3589566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281" y="0"/>
                  </a:moveTo>
                  <a:lnTo>
                    <a:pt x="0" y="3268078"/>
                  </a:lnTo>
                  <a:lnTo>
                    <a:pt x="1817281" y="3268078"/>
                  </a:lnTo>
                  <a:lnTo>
                    <a:pt x="1817281" y="0"/>
                  </a:lnTo>
                  <a:close/>
                </a:path>
              </a:pathLst>
            </a:custGeom>
            <a:solidFill>
              <a:srgbClr val="8FC1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-355" y="4000309"/>
            <a:ext cx="487680" cy="2858135"/>
            <a:chOff x="-355" y="4000309"/>
            <a:chExt cx="487680" cy="285813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4000309"/>
              <a:ext cx="486714" cy="285769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-355" y="4012920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723"/>
                  </a:lnTo>
                  <a:lnTo>
                    <a:pt x="448551" y="2844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C125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677163" y="609485"/>
            <a:ext cx="8596630" cy="1320800"/>
          </a:xfrm>
          <a:custGeom>
            <a:avLst/>
            <a:gdLst/>
            <a:ahLst/>
            <a:cxnLst/>
            <a:rect l="l" t="t" r="r" b="b"/>
            <a:pathLst>
              <a:path w="8596630" h="1320800">
                <a:moveTo>
                  <a:pt x="8596439" y="0"/>
                </a:moveTo>
                <a:lnTo>
                  <a:pt x="0" y="0"/>
                </a:lnTo>
                <a:lnTo>
                  <a:pt x="0" y="1320469"/>
                </a:lnTo>
                <a:lnTo>
                  <a:pt x="4298391" y="1320469"/>
                </a:lnTo>
                <a:lnTo>
                  <a:pt x="8596439" y="1320469"/>
                </a:lnTo>
                <a:lnTo>
                  <a:pt x="8596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64095" y="963980"/>
            <a:ext cx="3249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Add</a:t>
            </a:r>
            <a:r>
              <a:rPr sz="3600" spc="-50" dirty="0"/>
              <a:t> </a:t>
            </a:r>
            <a:r>
              <a:rPr sz="3600" spc="-5" dirty="0"/>
              <a:t>new</a:t>
            </a:r>
            <a:r>
              <a:rPr sz="3600" spc="-50" dirty="0"/>
              <a:t> </a:t>
            </a:r>
            <a:r>
              <a:rPr sz="3600" spc="-5" dirty="0"/>
              <a:t>course</a:t>
            </a:r>
            <a:endParaRPr sz="3600"/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87155" y="2285644"/>
            <a:ext cx="5156644" cy="388223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24" y="0"/>
            <a:ext cx="4773295" cy="6867525"/>
            <a:chOff x="7420324" y="0"/>
            <a:chExt cx="4773295" cy="6867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4840" y="0"/>
              <a:ext cx="2627274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604589" y="0"/>
              <a:ext cx="2586990" cy="6858000"/>
            </a:xfrm>
            <a:custGeom>
              <a:avLst/>
              <a:gdLst/>
              <a:ahLst/>
              <a:cxnLst/>
              <a:rect l="l" t="t" r="r" b="b"/>
              <a:pathLst>
                <a:path w="2586990" h="6858000">
                  <a:moveTo>
                    <a:pt x="2586814" y="0"/>
                  </a:moveTo>
                  <a:lnTo>
                    <a:pt x="0" y="0"/>
                  </a:lnTo>
                  <a:lnTo>
                    <a:pt x="1207644" y="6857644"/>
                  </a:lnTo>
                  <a:lnTo>
                    <a:pt x="2586814" y="6857644"/>
                  </a:lnTo>
                  <a:lnTo>
                    <a:pt x="2586814" y="0"/>
                  </a:lnTo>
                  <a:close/>
                </a:path>
              </a:pathLst>
            </a:custGeom>
            <a:solidFill>
              <a:srgbClr val="8FC1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4165" y="3035515"/>
              <a:ext cx="3297948" cy="38224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32316" y="3048114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797" y="0"/>
                  </a:moveTo>
                  <a:lnTo>
                    <a:pt x="0" y="3809885"/>
                  </a:lnTo>
                  <a:lnTo>
                    <a:pt x="3259797" y="3809885"/>
                  </a:lnTo>
                  <a:lnTo>
                    <a:pt x="3259797" y="0"/>
                  </a:lnTo>
                  <a:close/>
                </a:path>
              </a:pathLst>
            </a:custGeom>
            <a:solidFill>
              <a:srgbClr val="539F20">
                <a:alpha val="7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6286" y="0"/>
              <a:ext cx="2895828" cy="6858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37676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99" y="0"/>
                  </a:moveTo>
                  <a:lnTo>
                    <a:pt x="0" y="0"/>
                  </a:lnTo>
                  <a:lnTo>
                    <a:pt x="2467443" y="6857644"/>
                  </a:lnTo>
                  <a:lnTo>
                    <a:pt x="2851199" y="6857644"/>
                  </a:lnTo>
                  <a:lnTo>
                    <a:pt x="2851199" y="0"/>
                  </a:lnTo>
                  <a:close/>
                </a:path>
              </a:pathLst>
            </a:custGeom>
            <a:solidFill>
              <a:srgbClr val="3E7718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60125" y="0"/>
              <a:ext cx="1331988" cy="6858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98276" y="0"/>
              <a:ext cx="1293837" cy="6858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940053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>
                  <a:moveTo>
                    <a:pt x="1248466" y="0"/>
                  </a:moveTo>
                  <a:lnTo>
                    <a:pt x="0" y="0"/>
                  </a:lnTo>
                  <a:lnTo>
                    <a:pt x="1107712" y="6857644"/>
                  </a:lnTo>
                  <a:lnTo>
                    <a:pt x="1248466" y="6857644"/>
                  </a:lnTo>
                  <a:lnTo>
                    <a:pt x="1248466" y="0"/>
                  </a:lnTo>
                  <a:close/>
                </a:path>
              </a:pathLst>
            </a:custGeom>
            <a:solidFill>
              <a:srgbClr val="8FC125">
                <a:alpha val="6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33075" y="3576942"/>
              <a:ext cx="1859038" cy="328105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371239" y="3589566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281" y="0"/>
                  </a:moveTo>
                  <a:lnTo>
                    <a:pt x="0" y="3268078"/>
                  </a:lnTo>
                  <a:lnTo>
                    <a:pt x="1817281" y="3268078"/>
                  </a:lnTo>
                  <a:lnTo>
                    <a:pt x="1817281" y="0"/>
                  </a:lnTo>
                  <a:close/>
                </a:path>
              </a:pathLst>
            </a:custGeom>
            <a:solidFill>
              <a:srgbClr val="8FC1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-355" y="4000309"/>
            <a:ext cx="487680" cy="2858135"/>
            <a:chOff x="-355" y="4000309"/>
            <a:chExt cx="487680" cy="285813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4000309"/>
              <a:ext cx="486714" cy="285769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-355" y="4012920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723"/>
                  </a:lnTo>
                  <a:lnTo>
                    <a:pt x="448551" y="2844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C125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677163" y="609485"/>
            <a:ext cx="8596630" cy="1320800"/>
          </a:xfrm>
          <a:custGeom>
            <a:avLst/>
            <a:gdLst/>
            <a:ahLst/>
            <a:cxnLst/>
            <a:rect l="l" t="t" r="r" b="b"/>
            <a:pathLst>
              <a:path w="8596630" h="1320800">
                <a:moveTo>
                  <a:pt x="8596439" y="0"/>
                </a:moveTo>
                <a:lnTo>
                  <a:pt x="0" y="0"/>
                </a:lnTo>
                <a:lnTo>
                  <a:pt x="0" y="1320469"/>
                </a:lnTo>
                <a:lnTo>
                  <a:pt x="4298391" y="1320469"/>
                </a:lnTo>
                <a:lnTo>
                  <a:pt x="8596439" y="1320469"/>
                </a:lnTo>
                <a:lnTo>
                  <a:pt x="8596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64095" y="963980"/>
            <a:ext cx="2348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Advantages</a:t>
            </a:r>
            <a:endParaRPr sz="3600"/>
          </a:p>
        </p:txBody>
      </p:sp>
      <p:sp>
        <p:nvSpPr>
          <p:cNvPr id="19" name="object 19"/>
          <p:cNvSpPr txBox="1"/>
          <p:nvPr/>
        </p:nvSpPr>
        <p:spPr>
          <a:xfrm>
            <a:off x="772096" y="2134704"/>
            <a:ext cx="8268334" cy="341820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679450" marR="5080" indent="-342900" algn="just">
              <a:lnSpc>
                <a:spcPct val="96600"/>
              </a:lnSpc>
              <a:spcBef>
                <a:spcPts val="170"/>
              </a:spcBef>
              <a:buAutoNum type="arabicParenR"/>
              <a:tabLst>
                <a:tab pos="605155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 student management system work across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 whole student lifecycle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Keeping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management of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student data and managing knowledge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has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ne’er </a:t>
            </a:r>
            <a:r>
              <a:rPr sz="1800" spc="-5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been</a:t>
            </a:r>
            <a:r>
              <a:rPr sz="1800" spc="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therefore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easy!</a:t>
            </a:r>
            <a:endParaRPr sz="1800">
              <a:latin typeface="Trebuchet MS"/>
              <a:cs typeface="Trebuchet MS"/>
            </a:endParaRPr>
          </a:p>
          <a:p>
            <a:pPr marL="540385" indent="-204470">
              <a:lnSpc>
                <a:spcPct val="100000"/>
              </a:lnSpc>
              <a:spcBef>
                <a:spcPts val="1350"/>
              </a:spcBef>
              <a:buAutoNum type="arabicParenR"/>
              <a:tabLst>
                <a:tab pos="541020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complete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pursuit</a:t>
            </a:r>
            <a:r>
              <a:rPr sz="1800" spc="-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of</a:t>
            </a:r>
            <a:r>
              <a:rPr sz="1800" spc="-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scholars.</a:t>
            </a:r>
            <a:endParaRPr sz="1800">
              <a:latin typeface="Trebuchet MS"/>
              <a:cs typeface="Trebuchet MS"/>
            </a:endParaRPr>
          </a:p>
          <a:p>
            <a:pPr marL="608330" indent="-272415">
              <a:lnSpc>
                <a:spcPct val="100000"/>
              </a:lnSpc>
              <a:spcBef>
                <a:spcPts val="1350"/>
              </a:spcBef>
              <a:buAutoNum type="arabicParenR"/>
              <a:tabLst>
                <a:tab pos="608965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Managing</a:t>
            </a:r>
            <a:r>
              <a:rPr sz="1800" spc="-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1800" spc="-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timetables.</a:t>
            </a:r>
            <a:endParaRPr sz="1800">
              <a:latin typeface="Trebuchet MS"/>
              <a:cs typeface="Trebuchet MS"/>
            </a:endParaRPr>
          </a:p>
          <a:p>
            <a:pPr marL="336550" marR="5114290">
              <a:lnSpc>
                <a:spcPts val="3510"/>
              </a:lnSpc>
              <a:spcBef>
                <a:spcPts val="334"/>
              </a:spcBef>
              <a:buAutoNum type="arabicParenR"/>
              <a:tabLst>
                <a:tab pos="608965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Easy</a:t>
            </a:r>
            <a:r>
              <a:rPr sz="1800" spc="-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access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to</a:t>
            </a:r>
            <a:r>
              <a:rPr sz="1800" spc="-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all</a:t>
            </a:r>
            <a:r>
              <a:rPr sz="1800" spc="-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or</a:t>
            </a:r>
            <a:r>
              <a:rPr sz="1800" spc="-2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3F3F3F"/>
                </a:solidFill>
                <a:latin typeface="Trebuchet MS"/>
                <a:cs typeface="Trebuchet MS"/>
              </a:rPr>
              <a:t>any. </a:t>
            </a:r>
            <a:r>
              <a:rPr sz="1800" spc="-5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5)Better</a:t>
            </a:r>
            <a:r>
              <a:rPr sz="1800" spc="-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communication.</a:t>
            </a:r>
            <a:endParaRPr sz="1800">
              <a:latin typeface="Trebuchet MS"/>
              <a:cs typeface="Trebuchet MS"/>
            </a:endParaRPr>
          </a:p>
          <a:p>
            <a:pPr marL="336550">
              <a:lnSpc>
                <a:spcPct val="100000"/>
              </a:lnSpc>
              <a:spcBef>
                <a:spcPts val="1005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6)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Simplifying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and streamlining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all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tasks.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sz="800" spc="5" dirty="0">
                <a:latin typeface="Lucida Sans Unicode"/>
                <a:cs typeface="Lucida Sans Unicode"/>
              </a:rPr>
              <a:t>●</a:t>
            </a:r>
            <a:endParaRPr sz="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24" y="0"/>
            <a:ext cx="4773295" cy="6867525"/>
            <a:chOff x="7420324" y="0"/>
            <a:chExt cx="4773295" cy="6867525"/>
          </a:xfrm>
        </p:grpSpPr>
        <p:sp>
          <p:nvSpPr>
            <p:cNvPr id="3" name="object 3"/>
            <p:cNvSpPr/>
            <p:nvPr/>
          </p:nvSpPr>
          <p:spPr>
            <a:xfrm>
              <a:off x="9370796" y="0"/>
              <a:ext cx="1219835" cy="6858000"/>
            </a:xfrm>
            <a:custGeom>
              <a:avLst/>
              <a:gdLst/>
              <a:ahLst/>
              <a:cxnLst/>
              <a:rect l="l" t="t" r="r" b="b"/>
              <a:pathLst>
                <a:path w="1219834" h="6858000">
                  <a:moveTo>
                    <a:pt x="0" y="0"/>
                  </a:moveTo>
                  <a:lnTo>
                    <a:pt x="1219327" y="6858000"/>
                  </a:lnTo>
                </a:path>
              </a:pathLst>
            </a:custGeom>
            <a:ln w="9359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5004" y="3681361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16" y="0"/>
                  </a:moveTo>
                  <a:lnTo>
                    <a:pt x="0" y="3176638"/>
                  </a:lnTo>
                </a:path>
              </a:pathLst>
            </a:custGeom>
            <a:ln w="935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2920" y="0"/>
              <a:ext cx="3049193" cy="6858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181084" y="0"/>
              <a:ext cx="3007995" cy="6858000"/>
            </a:xfrm>
            <a:custGeom>
              <a:avLst/>
              <a:gdLst/>
              <a:ahLst/>
              <a:cxnLst/>
              <a:rect l="l" t="t" r="r" b="b"/>
              <a:pathLst>
                <a:path w="3007995" h="6858000">
                  <a:moveTo>
                    <a:pt x="3007436" y="0"/>
                  </a:moveTo>
                  <a:lnTo>
                    <a:pt x="2042830" y="0"/>
                  </a:lnTo>
                  <a:lnTo>
                    <a:pt x="0" y="6857644"/>
                  </a:lnTo>
                  <a:lnTo>
                    <a:pt x="3007436" y="6857644"/>
                  </a:lnTo>
                  <a:lnTo>
                    <a:pt x="3007436" y="0"/>
                  </a:lnTo>
                  <a:close/>
                </a:path>
              </a:pathLst>
            </a:custGeom>
            <a:solidFill>
              <a:srgbClr val="8FC125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4840" y="0"/>
              <a:ext cx="2627274" cy="6858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604589" y="0"/>
              <a:ext cx="2586990" cy="6858000"/>
            </a:xfrm>
            <a:custGeom>
              <a:avLst/>
              <a:gdLst/>
              <a:ahLst/>
              <a:cxnLst/>
              <a:rect l="l" t="t" r="r" b="b"/>
              <a:pathLst>
                <a:path w="2586990" h="6858000">
                  <a:moveTo>
                    <a:pt x="2586814" y="0"/>
                  </a:moveTo>
                  <a:lnTo>
                    <a:pt x="0" y="0"/>
                  </a:lnTo>
                  <a:lnTo>
                    <a:pt x="1207644" y="6857644"/>
                  </a:lnTo>
                  <a:lnTo>
                    <a:pt x="2586814" y="6857644"/>
                  </a:lnTo>
                  <a:lnTo>
                    <a:pt x="2586814" y="0"/>
                  </a:lnTo>
                  <a:close/>
                </a:path>
              </a:pathLst>
            </a:custGeom>
            <a:solidFill>
              <a:srgbClr val="8FC1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94165" y="3035515"/>
              <a:ext cx="3297948" cy="382248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932316" y="3048114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797" y="0"/>
                  </a:moveTo>
                  <a:lnTo>
                    <a:pt x="0" y="3809885"/>
                  </a:lnTo>
                  <a:lnTo>
                    <a:pt x="3259797" y="3809885"/>
                  </a:lnTo>
                  <a:lnTo>
                    <a:pt x="3259797" y="0"/>
                  </a:lnTo>
                  <a:close/>
                </a:path>
              </a:pathLst>
            </a:custGeom>
            <a:solidFill>
              <a:srgbClr val="539F20">
                <a:alpha val="7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96286" y="0"/>
              <a:ext cx="2895828" cy="68580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337676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99" y="0"/>
                  </a:moveTo>
                  <a:lnTo>
                    <a:pt x="0" y="0"/>
                  </a:lnTo>
                  <a:lnTo>
                    <a:pt x="2467443" y="6857644"/>
                  </a:lnTo>
                  <a:lnTo>
                    <a:pt x="2851199" y="6857644"/>
                  </a:lnTo>
                  <a:lnTo>
                    <a:pt x="2851199" y="0"/>
                  </a:lnTo>
                  <a:close/>
                </a:path>
              </a:pathLst>
            </a:custGeom>
            <a:solidFill>
              <a:srgbClr val="3E7718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60125" y="0"/>
              <a:ext cx="1331988" cy="68580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98276" y="0"/>
              <a:ext cx="1293837" cy="68580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940053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>
                  <a:moveTo>
                    <a:pt x="1248466" y="0"/>
                  </a:moveTo>
                  <a:lnTo>
                    <a:pt x="0" y="0"/>
                  </a:lnTo>
                  <a:lnTo>
                    <a:pt x="1107712" y="6857644"/>
                  </a:lnTo>
                  <a:lnTo>
                    <a:pt x="1248466" y="6857644"/>
                  </a:lnTo>
                  <a:lnTo>
                    <a:pt x="1248466" y="0"/>
                  </a:lnTo>
                  <a:close/>
                </a:path>
              </a:pathLst>
            </a:custGeom>
            <a:solidFill>
              <a:srgbClr val="8FC125">
                <a:alpha val="6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33075" y="3576942"/>
              <a:ext cx="1859038" cy="328105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371239" y="3589566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281" y="0"/>
                  </a:moveTo>
                  <a:lnTo>
                    <a:pt x="0" y="3268078"/>
                  </a:lnTo>
                  <a:lnTo>
                    <a:pt x="1817281" y="3268078"/>
                  </a:lnTo>
                  <a:lnTo>
                    <a:pt x="1817281" y="0"/>
                  </a:lnTo>
                  <a:close/>
                </a:path>
              </a:pathLst>
            </a:custGeom>
            <a:solidFill>
              <a:srgbClr val="8FC1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-355" y="4000309"/>
            <a:ext cx="487680" cy="2858135"/>
            <a:chOff x="-355" y="4000309"/>
            <a:chExt cx="487680" cy="2858135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4000309"/>
              <a:ext cx="486714" cy="285769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-355" y="4012920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723"/>
                  </a:lnTo>
                  <a:lnTo>
                    <a:pt x="448551" y="2844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C125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222538" y="346583"/>
            <a:ext cx="1648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8FC125"/>
                </a:solidFill>
                <a:latin typeface="Times New Roman"/>
                <a:cs typeface="Times New Roman"/>
              </a:rPr>
              <a:t>Cont</a:t>
            </a:r>
            <a:r>
              <a:rPr sz="3600" spc="-10" dirty="0">
                <a:solidFill>
                  <a:srgbClr val="8FC125"/>
                </a:solidFill>
                <a:latin typeface="Times New Roman"/>
                <a:cs typeface="Times New Roman"/>
              </a:rPr>
              <a:t>e</a:t>
            </a:r>
            <a:r>
              <a:rPr sz="3600" dirty="0">
                <a:solidFill>
                  <a:srgbClr val="8FC125"/>
                </a:solidFill>
                <a:latin typeface="Times New Roman"/>
                <a:cs typeface="Times New Roman"/>
              </a:rPr>
              <a:t>nts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53858" y="1143266"/>
            <a:ext cx="187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8FC125"/>
                </a:solidFill>
                <a:latin typeface="Wingdings"/>
                <a:cs typeface="Wingdings"/>
              </a:rPr>
              <a:t>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96580" y="996107"/>
            <a:ext cx="5110480" cy="5101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8700"/>
              </a:lnSpc>
              <a:spcBef>
                <a:spcPts val="95"/>
              </a:spcBef>
              <a:tabLst>
                <a:tab pos="1360805" algn="l"/>
              </a:tabLst>
            </a:pP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Introduction to Student Management System </a:t>
            </a:r>
            <a:r>
              <a:rPr sz="2000" spc="-59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Frontend :	Thyme leaf,HTML , Bootstrap 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Backend</a:t>
            </a:r>
            <a:r>
              <a:rPr sz="2000" spc="-1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: Spring Boot</a:t>
            </a:r>
            <a:r>
              <a:rPr sz="2000" spc="-1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,Maven</a:t>
            </a:r>
            <a:endParaRPr sz="2000">
              <a:latin typeface="Trebuchet MS"/>
              <a:cs typeface="Trebuchet MS"/>
            </a:endParaRPr>
          </a:p>
          <a:p>
            <a:pPr marL="12700" marR="3037205">
              <a:lnSpc>
                <a:spcPct val="138800"/>
              </a:lnSpc>
            </a:pPr>
            <a:r>
              <a:rPr sz="2000" spc="-25" dirty="0">
                <a:solidFill>
                  <a:srgbClr val="3F3F3F"/>
                </a:solidFill>
                <a:latin typeface="Trebuchet MS"/>
                <a:cs typeface="Trebuchet MS"/>
              </a:rPr>
              <a:t>Technologies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used </a:t>
            </a:r>
            <a:r>
              <a:rPr sz="2000" spc="-59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Objective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Requirements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 Screenshots’ 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3F3F3F"/>
                </a:solidFill>
                <a:latin typeface="Trebuchet MS"/>
                <a:cs typeface="Trebuchet MS"/>
              </a:rPr>
              <a:t>Page1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:Home</a:t>
            </a:r>
            <a:endParaRPr sz="2000">
              <a:latin typeface="Trebuchet MS"/>
              <a:cs typeface="Trebuchet MS"/>
            </a:endParaRPr>
          </a:p>
          <a:p>
            <a:pPr marL="12700" marR="2003425">
              <a:lnSpc>
                <a:spcPct val="138700"/>
              </a:lnSpc>
              <a:spcBef>
                <a:spcPts val="5"/>
              </a:spcBef>
            </a:pPr>
            <a:r>
              <a:rPr sz="2000" spc="-25" dirty="0">
                <a:solidFill>
                  <a:srgbClr val="3F3F3F"/>
                </a:solidFill>
                <a:latin typeface="Trebuchet MS"/>
                <a:cs typeface="Trebuchet MS"/>
              </a:rPr>
              <a:t>Page</a:t>
            </a:r>
            <a:r>
              <a:rPr sz="2000" spc="-1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2:Course</a:t>
            </a:r>
            <a:r>
              <a:rPr sz="2000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creation 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Page3:Student</a:t>
            </a:r>
            <a:r>
              <a:rPr sz="2000" spc="-5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Trebuchet MS"/>
                <a:cs typeface="Trebuchet MS"/>
              </a:rPr>
              <a:t>Registration</a:t>
            </a:r>
            <a:endParaRPr sz="2000">
              <a:latin typeface="Trebuchet MS"/>
              <a:cs typeface="Trebuchet MS"/>
            </a:endParaRPr>
          </a:p>
          <a:p>
            <a:pPr marL="12700" marR="3794760">
              <a:lnSpc>
                <a:spcPct val="138700"/>
              </a:lnSpc>
              <a:spcBef>
                <a:spcPts val="10"/>
              </a:spcBef>
            </a:pP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v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2000" spc="15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ta</a:t>
            </a:r>
            <a:r>
              <a:rPr sz="2000" spc="5" dirty="0">
                <a:solidFill>
                  <a:srgbClr val="3F3F3F"/>
                </a:solidFill>
                <a:latin typeface="Trebuchet MS"/>
                <a:cs typeface="Trebuchet MS"/>
              </a:rPr>
              <a:t>g</a:t>
            </a:r>
            <a:r>
              <a:rPr sz="2000" spc="-5" dirty="0">
                <a:solidFill>
                  <a:srgbClr val="3F3F3F"/>
                </a:solidFill>
                <a:latin typeface="Trebuchet MS"/>
                <a:cs typeface="Trebuchet MS"/>
              </a:rPr>
              <a:t>es  </a:t>
            </a:r>
            <a:r>
              <a:rPr sz="2000" dirty="0">
                <a:solidFill>
                  <a:srgbClr val="3F3F3F"/>
                </a:solidFill>
                <a:latin typeface="Trebuchet MS"/>
                <a:cs typeface="Trebuchet MS"/>
              </a:rPr>
              <a:t>Conclusion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53858" y="1565909"/>
            <a:ext cx="187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8FC125"/>
                </a:solidFill>
                <a:latin typeface="Wingdings"/>
                <a:cs typeface="Wingdings"/>
              </a:rPr>
              <a:t>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53858" y="1988908"/>
            <a:ext cx="187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8FC125"/>
                </a:solidFill>
                <a:latin typeface="Wingdings"/>
                <a:cs typeface="Wingdings"/>
              </a:rPr>
              <a:t>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53858" y="2411907"/>
            <a:ext cx="187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8FC125"/>
                </a:solidFill>
                <a:latin typeface="Wingdings"/>
                <a:cs typeface="Wingdings"/>
              </a:rPr>
              <a:t>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53858" y="2834906"/>
            <a:ext cx="187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8FC125"/>
                </a:solidFill>
                <a:latin typeface="Wingdings"/>
                <a:cs typeface="Wingdings"/>
              </a:rPr>
              <a:t>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53858" y="3257550"/>
            <a:ext cx="187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8FC125"/>
                </a:solidFill>
                <a:latin typeface="Wingdings"/>
                <a:cs typeface="Wingdings"/>
              </a:rPr>
              <a:t>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53858" y="3680548"/>
            <a:ext cx="187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8FC125"/>
                </a:solidFill>
                <a:latin typeface="Wingdings"/>
                <a:cs typeface="Wingdings"/>
              </a:rPr>
              <a:t>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53858" y="4103547"/>
            <a:ext cx="187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8FC125"/>
                </a:solidFill>
                <a:latin typeface="Wingdings"/>
                <a:cs typeface="Wingdings"/>
              </a:rPr>
              <a:t>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53858" y="4526546"/>
            <a:ext cx="187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8FC125"/>
                </a:solidFill>
                <a:latin typeface="Wingdings"/>
                <a:cs typeface="Wingdings"/>
              </a:rPr>
              <a:t>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53858" y="4949189"/>
            <a:ext cx="187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8FC125"/>
                </a:solidFill>
                <a:latin typeface="Wingdings"/>
                <a:cs typeface="Wingdings"/>
              </a:rPr>
              <a:t>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53858" y="5373623"/>
            <a:ext cx="187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8FC125"/>
                </a:solidFill>
                <a:latin typeface="Wingdings"/>
                <a:cs typeface="Wingdings"/>
              </a:rPr>
              <a:t>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53858" y="5796622"/>
            <a:ext cx="187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8FC125"/>
                </a:solidFill>
                <a:latin typeface="Wingdings"/>
                <a:cs typeface="Wingdings"/>
              </a:rPr>
              <a:t></a:t>
            </a:r>
            <a:endParaRPr sz="16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24" y="0"/>
            <a:ext cx="4773295" cy="6867525"/>
            <a:chOff x="7420324" y="0"/>
            <a:chExt cx="4773295" cy="6867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4840" y="0"/>
              <a:ext cx="2627274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604589" y="0"/>
              <a:ext cx="2586990" cy="6858000"/>
            </a:xfrm>
            <a:custGeom>
              <a:avLst/>
              <a:gdLst/>
              <a:ahLst/>
              <a:cxnLst/>
              <a:rect l="l" t="t" r="r" b="b"/>
              <a:pathLst>
                <a:path w="2586990" h="6858000">
                  <a:moveTo>
                    <a:pt x="2586814" y="0"/>
                  </a:moveTo>
                  <a:lnTo>
                    <a:pt x="0" y="0"/>
                  </a:lnTo>
                  <a:lnTo>
                    <a:pt x="1207644" y="6857644"/>
                  </a:lnTo>
                  <a:lnTo>
                    <a:pt x="2586814" y="6857644"/>
                  </a:lnTo>
                  <a:lnTo>
                    <a:pt x="2586814" y="0"/>
                  </a:lnTo>
                  <a:close/>
                </a:path>
              </a:pathLst>
            </a:custGeom>
            <a:solidFill>
              <a:srgbClr val="8FC1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4165" y="3035515"/>
              <a:ext cx="3297948" cy="38224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32316" y="3048114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797" y="0"/>
                  </a:moveTo>
                  <a:lnTo>
                    <a:pt x="0" y="3809885"/>
                  </a:lnTo>
                  <a:lnTo>
                    <a:pt x="3259797" y="3809885"/>
                  </a:lnTo>
                  <a:lnTo>
                    <a:pt x="3259797" y="0"/>
                  </a:lnTo>
                  <a:close/>
                </a:path>
              </a:pathLst>
            </a:custGeom>
            <a:solidFill>
              <a:srgbClr val="539F20">
                <a:alpha val="7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6286" y="0"/>
              <a:ext cx="2895828" cy="6858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37676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99" y="0"/>
                  </a:moveTo>
                  <a:lnTo>
                    <a:pt x="0" y="0"/>
                  </a:lnTo>
                  <a:lnTo>
                    <a:pt x="2467443" y="6857644"/>
                  </a:lnTo>
                  <a:lnTo>
                    <a:pt x="2851199" y="6857644"/>
                  </a:lnTo>
                  <a:lnTo>
                    <a:pt x="2851199" y="0"/>
                  </a:lnTo>
                  <a:close/>
                </a:path>
              </a:pathLst>
            </a:custGeom>
            <a:solidFill>
              <a:srgbClr val="3E7718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60125" y="0"/>
              <a:ext cx="1331988" cy="6858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98276" y="0"/>
              <a:ext cx="1293837" cy="6858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940053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>
                  <a:moveTo>
                    <a:pt x="1248466" y="0"/>
                  </a:moveTo>
                  <a:lnTo>
                    <a:pt x="0" y="0"/>
                  </a:lnTo>
                  <a:lnTo>
                    <a:pt x="1107712" y="6857644"/>
                  </a:lnTo>
                  <a:lnTo>
                    <a:pt x="1248466" y="6857644"/>
                  </a:lnTo>
                  <a:lnTo>
                    <a:pt x="1248466" y="0"/>
                  </a:lnTo>
                  <a:close/>
                </a:path>
              </a:pathLst>
            </a:custGeom>
            <a:solidFill>
              <a:srgbClr val="8FC125">
                <a:alpha val="6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33075" y="3576942"/>
              <a:ext cx="1859038" cy="328105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371239" y="3589566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281" y="0"/>
                  </a:moveTo>
                  <a:lnTo>
                    <a:pt x="0" y="3268078"/>
                  </a:lnTo>
                  <a:lnTo>
                    <a:pt x="1817281" y="3268078"/>
                  </a:lnTo>
                  <a:lnTo>
                    <a:pt x="1817281" y="0"/>
                  </a:lnTo>
                  <a:close/>
                </a:path>
              </a:pathLst>
            </a:custGeom>
            <a:solidFill>
              <a:srgbClr val="8FC1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-355" y="4000309"/>
            <a:ext cx="487680" cy="2858135"/>
            <a:chOff x="-355" y="4000309"/>
            <a:chExt cx="487680" cy="285813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4000309"/>
              <a:ext cx="486714" cy="285769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-355" y="4012920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723"/>
                  </a:lnTo>
                  <a:lnTo>
                    <a:pt x="448551" y="2844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C125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677163" y="609485"/>
            <a:ext cx="8596630" cy="1320800"/>
          </a:xfrm>
          <a:custGeom>
            <a:avLst/>
            <a:gdLst/>
            <a:ahLst/>
            <a:cxnLst/>
            <a:rect l="l" t="t" r="r" b="b"/>
            <a:pathLst>
              <a:path w="8596630" h="1320800">
                <a:moveTo>
                  <a:pt x="8596439" y="0"/>
                </a:moveTo>
                <a:lnTo>
                  <a:pt x="0" y="0"/>
                </a:lnTo>
                <a:lnTo>
                  <a:pt x="0" y="1320469"/>
                </a:lnTo>
                <a:lnTo>
                  <a:pt x="4298391" y="1320469"/>
                </a:lnTo>
                <a:lnTo>
                  <a:pt x="8596439" y="1320469"/>
                </a:lnTo>
                <a:lnTo>
                  <a:pt x="85964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64095" y="963980"/>
            <a:ext cx="221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</a:t>
            </a:r>
            <a:r>
              <a:rPr sz="3600" spc="-10" dirty="0"/>
              <a:t>c</a:t>
            </a:r>
            <a:r>
              <a:rPr sz="3600" spc="-5" dirty="0"/>
              <a:t>lu</a:t>
            </a:r>
            <a:r>
              <a:rPr sz="3600" spc="-10" dirty="0"/>
              <a:t>s</a:t>
            </a:r>
            <a:r>
              <a:rPr sz="3600" spc="-5" dirty="0"/>
              <a:t>i</a:t>
            </a:r>
            <a:r>
              <a:rPr sz="3600" spc="5" dirty="0"/>
              <a:t>o</a:t>
            </a:r>
            <a:r>
              <a:rPr sz="3600" dirty="0"/>
              <a:t>n</a:t>
            </a:r>
            <a:endParaRPr sz="3600"/>
          </a:p>
        </p:txBody>
      </p:sp>
      <p:sp>
        <p:nvSpPr>
          <p:cNvPr id="19" name="object 19"/>
          <p:cNvSpPr txBox="1"/>
          <p:nvPr/>
        </p:nvSpPr>
        <p:spPr>
          <a:xfrm>
            <a:off x="1104734" y="2134704"/>
            <a:ext cx="8560435" cy="305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285750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Helpful</a:t>
            </a:r>
            <a:r>
              <a:rPr sz="1800" spc="-2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to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perform</a:t>
            </a:r>
            <a:r>
              <a:rPr sz="1800" spc="-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paperless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work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manage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all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marL="217170" indent="-205104">
              <a:lnSpc>
                <a:spcPct val="100000"/>
              </a:lnSpc>
              <a:spcBef>
                <a:spcPts val="1340"/>
              </a:spcBef>
              <a:buAutoNum type="arabicParenR"/>
              <a:tabLst>
                <a:tab pos="217804" algn="l"/>
              </a:tabLst>
            </a:pP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Provide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easy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,accurate,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unambigious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and faster data access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96800"/>
              </a:lnSpc>
              <a:spcBef>
                <a:spcPts val="1420"/>
              </a:spcBef>
              <a:buAutoNum type="arabicParenR"/>
              <a:tabLst>
                <a:tab pos="217804" algn="l"/>
                <a:tab pos="6795134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Student management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systems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provide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effective mechanisms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for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higher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education </a:t>
            </a:r>
            <a:r>
              <a:rPr sz="1800" spc="-52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institutions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to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 manage</a:t>
            </a:r>
            <a:r>
              <a:rPr sz="1800" spc="1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students</a:t>
            </a:r>
            <a:r>
              <a:rPr sz="1800" spc="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sz="1800" spc="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faculty</a:t>
            </a:r>
            <a:r>
              <a:rPr sz="1800" spc="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sz="1800" spc="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their</a:t>
            </a:r>
            <a:r>
              <a:rPr sz="1800" spc="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interaction	with each 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other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 and external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systems</a:t>
            </a:r>
            <a:endParaRPr sz="1800">
              <a:latin typeface="Trebuchet MS"/>
              <a:cs typeface="Trebuchet MS"/>
            </a:endParaRPr>
          </a:p>
          <a:p>
            <a:pPr marL="12700" marR="4751070">
              <a:lnSpc>
                <a:spcPts val="3510"/>
              </a:lnSpc>
              <a:spcBef>
                <a:spcPts val="330"/>
              </a:spcBef>
              <a:buAutoNum type="arabicParenR"/>
              <a:tabLst>
                <a:tab pos="217804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User friendly screen 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to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access data </a:t>
            </a:r>
            <a:r>
              <a:rPr sz="1800" spc="-5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Help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to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access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record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Show</a:t>
            </a:r>
            <a:r>
              <a:rPr sz="1800" spc="-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quoted</a:t>
            </a:r>
            <a:r>
              <a:rPr sz="1800" spc="-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text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24" y="0"/>
            <a:ext cx="4773295" cy="6867525"/>
            <a:chOff x="7420324" y="0"/>
            <a:chExt cx="4773295" cy="6867525"/>
          </a:xfrm>
        </p:grpSpPr>
        <p:sp>
          <p:nvSpPr>
            <p:cNvPr id="3" name="object 3"/>
            <p:cNvSpPr/>
            <p:nvPr/>
          </p:nvSpPr>
          <p:spPr>
            <a:xfrm>
              <a:off x="9370796" y="0"/>
              <a:ext cx="1219835" cy="6858000"/>
            </a:xfrm>
            <a:custGeom>
              <a:avLst/>
              <a:gdLst/>
              <a:ahLst/>
              <a:cxnLst/>
              <a:rect l="l" t="t" r="r" b="b"/>
              <a:pathLst>
                <a:path w="1219834" h="6858000">
                  <a:moveTo>
                    <a:pt x="0" y="0"/>
                  </a:moveTo>
                  <a:lnTo>
                    <a:pt x="1219327" y="6858000"/>
                  </a:lnTo>
                </a:path>
              </a:pathLst>
            </a:custGeom>
            <a:ln w="9359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5004" y="3681361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16" y="0"/>
                  </a:moveTo>
                  <a:lnTo>
                    <a:pt x="0" y="3176638"/>
                  </a:lnTo>
                </a:path>
              </a:pathLst>
            </a:custGeom>
            <a:ln w="935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2920" y="0"/>
              <a:ext cx="3049193" cy="6858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181084" y="0"/>
              <a:ext cx="3007995" cy="6858000"/>
            </a:xfrm>
            <a:custGeom>
              <a:avLst/>
              <a:gdLst/>
              <a:ahLst/>
              <a:cxnLst/>
              <a:rect l="l" t="t" r="r" b="b"/>
              <a:pathLst>
                <a:path w="3007995" h="6858000">
                  <a:moveTo>
                    <a:pt x="3007436" y="0"/>
                  </a:moveTo>
                  <a:lnTo>
                    <a:pt x="2042830" y="0"/>
                  </a:lnTo>
                  <a:lnTo>
                    <a:pt x="0" y="6857644"/>
                  </a:lnTo>
                  <a:lnTo>
                    <a:pt x="3007436" y="6857644"/>
                  </a:lnTo>
                  <a:lnTo>
                    <a:pt x="3007436" y="0"/>
                  </a:lnTo>
                  <a:close/>
                </a:path>
              </a:pathLst>
            </a:custGeom>
            <a:solidFill>
              <a:srgbClr val="8FC125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4840" y="0"/>
              <a:ext cx="2627274" cy="6858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604589" y="0"/>
              <a:ext cx="2586990" cy="6858000"/>
            </a:xfrm>
            <a:custGeom>
              <a:avLst/>
              <a:gdLst/>
              <a:ahLst/>
              <a:cxnLst/>
              <a:rect l="l" t="t" r="r" b="b"/>
              <a:pathLst>
                <a:path w="2586990" h="6858000">
                  <a:moveTo>
                    <a:pt x="2586814" y="0"/>
                  </a:moveTo>
                  <a:lnTo>
                    <a:pt x="0" y="0"/>
                  </a:lnTo>
                  <a:lnTo>
                    <a:pt x="1207644" y="6857644"/>
                  </a:lnTo>
                  <a:lnTo>
                    <a:pt x="2586814" y="6857644"/>
                  </a:lnTo>
                  <a:lnTo>
                    <a:pt x="2586814" y="0"/>
                  </a:lnTo>
                  <a:close/>
                </a:path>
              </a:pathLst>
            </a:custGeom>
            <a:solidFill>
              <a:srgbClr val="8FC1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94165" y="3035515"/>
              <a:ext cx="3297948" cy="382248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932316" y="3048114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797" y="0"/>
                  </a:moveTo>
                  <a:lnTo>
                    <a:pt x="0" y="3809885"/>
                  </a:lnTo>
                  <a:lnTo>
                    <a:pt x="3259797" y="3809885"/>
                  </a:lnTo>
                  <a:lnTo>
                    <a:pt x="3259797" y="0"/>
                  </a:lnTo>
                  <a:close/>
                </a:path>
              </a:pathLst>
            </a:custGeom>
            <a:solidFill>
              <a:srgbClr val="539F20">
                <a:alpha val="7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96286" y="0"/>
              <a:ext cx="2895828" cy="68580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337676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99" y="0"/>
                  </a:moveTo>
                  <a:lnTo>
                    <a:pt x="0" y="0"/>
                  </a:lnTo>
                  <a:lnTo>
                    <a:pt x="2467443" y="6857644"/>
                  </a:lnTo>
                  <a:lnTo>
                    <a:pt x="2851199" y="6857644"/>
                  </a:lnTo>
                  <a:lnTo>
                    <a:pt x="2851199" y="0"/>
                  </a:lnTo>
                  <a:close/>
                </a:path>
              </a:pathLst>
            </a:custGeom>
            <a:solidFill>
              <a:srgbClr val="3E7718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60125" y="0"/>
              <a:ext cx="1331988" cy="68580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98276" y="0"/>
              <a:ext cx="1293837" cy="68580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940053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>
                  <a:moveTo>
                    <a:pt x="1248466" y="0"/>
                  </a:moveTo>
                  <a:lnTo>
                    <a:pt x="0" y="0"/>
                  </a:lnTo>
                  <a:lnTo>
                    <a:pt x="1107712" y="6857644"/>
                  </a:lnTo>
                  <a:lnTo>
                    <a:pt x="1248466" y="6857644"/>
                  </a:lnTo>
                  <a:lnTo>
                    <a:pt x="1248466" y="0"/>
                  </a:lnTo>
                  <a:close/>
                </a:path>
              </a:pathLst>
            </a:custGeom>
            <a:solidFill>
              <a:srgbClr val="8FC125">
                <a:alpha val="6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33075" y="3576942"/>
              <a:ext cx="1859038" cy="328105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371239" y="3589566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281" y="0"/>
                  </a:moveTo>
                  <a:lnTo>
                    <a:pt x="0" y="3268078"/>
                  </a:lnTo>
                  <a:lnTo>
                    <a:pt x="1817281" y="3268078"/>
                  </a:lnTo>
                  <a:lnTo>
                    <a:pt x="1817281" y="0"/>
                  </a:lnTo>
                  <a:close/>
                </a:path>
              </a:pathLst>
            </a:custGeom>
            <a:solidFill>
              <a:srgbClr val="8FC1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-355" y="4000309"/>
            <a:ext cx="487680" cy="2858135"/>
            <a:chOff x="-355" y="4000309"/>
            <a:chExt cx="487680" cy="2858135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4000309"/>
              <a:ext cx="486714" cy="285769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-355" y="4012920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723"/>
                  </a:lnTo>
                  <a:lnTo>
                    <a:pt x="448551" y="2844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C125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55535" y="642505"/>
            <a:ext cx="681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85" dirty="0">
                <a:solidFill>
                  <a:srgbClr val="8FC125"/>
                </a:solidFill>
              </a:rPr>
              <a:t>I</a:t>
            </a:r>
            <a:r>
              <a:rPr sz="3600" spc="-175" dirty="0">
                <a:solidFill>
                  <a:srgbClr val="8FC125"/>
                </a:solidFill>
              </a:rPr>
              <a:t>n</a:t>
            </a:r>
            <a:r>
              <a:rPr sz="3600" spc="-434" dirty="0">
                <a:solidFill>
                  <a:srgbClr val="8FC125"/>
                </a:solidFill>
              </a:rPr>
              <a:t>t</a:t>
            </a:r>
            <a:r>
              <a:rPr sz="3600" spc="-204" dirty="0">
                <a:solidFill>
                  <a:srgbClr val="8FC125"/>
                </a:solidFill>
              </a:rPr>
              <a:t>r</a:t>
            </a:r>
            <a:r>
              <a:rPr sz="3600" spc="-135" dirty="0">
                <a:solidFill>
                  <a:srgbClr val="8FC125"/>
                </a:solidFill>
              </a:rPr>
              <a:t>o</a:t>
            </a:r>
            <a:r>
              <a:rPr sz="3600" spc="-215" dirty="0">
                <a:solidFill>
                  <a:srgbClr val="8FC125"/>
                </a:solidFill>
              </a:rPr>
              <a:t>d</a:t>
            </a:r>
            <a:r>
              <a:rPr sz="3600" spc="-175" dirty="0">
                <a:solidFill>
                  <a:srgbClr val="8FC125"/>
                </a:solidFill>
              </a:rPr>
              <a:t>u</a:t>
            </a:r>
            <a:r>
              <a:rPr sz="3600" spc="-195" dirty="0">
                <a:solidFill>
                  <a:srgbClr val="8FC125"/>
                </a:solidFill>
              </a:rPr>
              <a:t>c</a:t>
            </a:r>
            <a:r>
              <a:rPr sz="3600" spc="-434" dirty="0">
                <a:solidFill>
                  <a:srgbClr val="8FC125"/>
                </a:solidFill>
              </a:rPr>
              <a:t>t</a:t>
            </a:r>
            <a:r>
              <a:rPr sz="3600" spc="-45" dirty="0">
                <a:solidFill>
                  <a:srgbClr val="8FC125"/>
                </a:solidFill>
              </a:rPr>
              <a:t>i</a:t>
            </a:r>
            <a:r>
              <a:rPr sz="3600" spc="-135" dirty="0">
                <a:solidFill>
                  <a:srgbClr val="8FC125"/>
                </a:solidFill>
              </a:rPr>
              <a:t>o</a:t>
            </a:r>
            <a:r>
              <a:rPr sz="3600" spc="310" dirty="0">
                <a:solidFill>
                  <a:srgbClr val="8FC125"/>
                </a:solidFill>
              </a:rPr>
              <a:t>n</a:t>
            </a:r>
            <a:r>
              <a:rPr sz="3600" spc="-670" dirty="0">
                <a:solidFill>
                  <a:srgbClr val="8FC125"/>
                </a:solidFill>
              </a:rPr>
              <a:t> </a:t>
            </a:r>
            <a:r>
              <a:rPr sz="3600" spc="-434" dirty="0">
                <a:solidFill>
                  <a:srgbClr val="8FC125"/>
                </a:solidFill>
              </a:rPr>
              <a:t>t</a:t>
            </a:r>
            <a:r>
              <a:rPr sz="3600" spc="270" dirty="0">
                <a:solidFill>
                  <a:srgbClr val="8FC125"/>
                </a:solidFill>
              </a:rPr>
              <a:t>o</a:t>
            </a:r>
            <a:r>
              <a:rPr sz="3600" spc="-590" dirty="0">
                <a:solidFill>
                  <a:srgbClr val="8FC125"/>
                </a:solidFill>
              </a:rPr>
              <a:t> </a:t>
            </a:r>
            <a:r>
              <a:rPr sz="3600" spc="265" dirty="0">
                <a:solidFill>
                  <a:srgbClr val="8FC125"/>
                </a:solidFill>
              </a:rPr>
              <a:t>S</a:t>
            </a:r>
            <a:r>
              <a:rPr sz="3600" spc="-434" dirty="0">
                <a:solidFill>
                  <a:srgbClr val="8FC125"/>
                </a:solidFill>
              </a:rPr>
              <a:t>t</a:t>
            </a:r>
            <a:r>
              <a:rPr sz="3600" spc="-175" dirty="0">
                <a:solidFill>
                  <a:srgbClr val="8FC125"/>
                </a:solidFill>
              </a:rPr>
              <a:t>u</a:t>
            </a:r>
            <a:r>
              <a:rPr sz="3600" spc="-215" dirty="0">
                <a:solidFill>
                  <a:srgbClr val="8FC125"/>
                </a:solidFill>
              </a:rPr>
              <a:t>d</a:t>
            </a:r>
            <a:r>
              <a:rPr sz="3600" spc="-370" dirty="0">
                <a:solidFill>
                  <a:srgbClr val="8FC125"/>
                </a:solidFill>
              </a:rPr>
              <a:t>e</a:t>
            </a:r>
            <a:r>
              <a:rPr sz="3600" spc="-175" dirty="0">
                <a:solidFill>
                  <a:srgbClr val="8FC125"/>
                </a:solidFill>
              </a:rPr>
              <a:t>n</a:t>
            </a:r>
            <a:r>
              <a:rPr sz="3600" spc="-20" dirty="0">
                <a:solidFill>
                  <a:srgbClr val="8FC125"/>
                </a:solidFill>
              </a:rPr>
              <a:t>t</a:t>
            </a:r>
            <a:r>
              <a:rPr sz="3600" spc="-610" dirty="0">
                <a:solidFill>
                  <a:srgbClr val="8FC125"/>
                </a:solidFill>
              </a:rPr>
              <a:t> </a:t>
            </a:r>
            <a:r>
              <a:rPr sz="3600" spc="650" dirty="0">
                <a:solidFill>
                  <a:srgbClr val="8FC125"/>
                </a:solidFill>
              </a:rPr>
              <a:t>M</a:t>
            </a:r>
            <a:r>
              <a:rPr sz="3600" spc="-305" dirty="0">
                <a:solidFill>
                  <a:srgbClr val="8FC125"/>
                </a:solidFill>
              </a:rPr>
              <a:t>a</a:t>
            </a:r>
            <a:r>
              <a:rPr sz="3600" spc="-175" dirty="0">
                <a:solidFill>
                  <a:srgbClr val="8FC125"/>
                </a:solidFill>
              </a:rPr>
              <a:t>n</a:t>
            </a:r>
            <a:r>
              <a:rPr sz="3600" spc="-300" dirty="0">
                <a:solidFill>
                  <a:srgbClr val="8FC125"/>
                </a:solidFill>
              </a:rPr>
              <a:t>a</a:t>
            </a:r>
            <a:r>
              <a:rPr sz="3600" spc="-15" dirty="0">
                <a:solidFill>
                  <a:srgbClr val="8FC125"/>
                </a:solidFill>
              </a:rPr>
              <a:t>g</a:t>
            </a:r>
            <a:r>
              <a:rPr sz="3600" spc="-375" dirty="0">
                <a:solidFill>
                  <a:srgbClr val="8FC125"/>
                </a:solidFill>
              </a:rPr>
              <a:t>e</a:t>
            </a:r>
            <a:r>
              <a:rPr sz="3600" spc="-195" dirty="0">
                <a:solidFill>
                  <a:srgbClr val="8FC125"/>
                </a:solidFill>
              </a:rPr>
              <a:t>m</a:t>
            </a:r>
            <a:r>
              <a:rPr sz="3600" spc="-375" dirty="0">
                <a:solidFill>
                  <a:srgbClr val="8FC125"/>
                </a:solidFill>
              </a:rPr>
              <a:t>e</a:t>
            </a:r>
            <a:r>
              <a:rPr sz="3600" spc="-175" dirty="0">
                <a:solidFill>
                  <a:srgbClr val="8FC125"/>
                </a:solidFill>
              </a:rPr>
              <a:t>n</a:t>
            </a:r>
            <a:r>
              <a:rPr sz="3600" spc="-20" dirty="0">
                <a:solidFill>
                  <a:srgbClr val="8FC125"/>
                </a:solidFill>
              </a:rPr>
              <a:t>t</a:t>
            </a:r>
            <a:endParaRPr sz="3600"/>
          </a:p>
        </p:txBody>
      </p:sp>
      <p:sp>
        <p:nvSpPr>
          <p:cNvPr id="22" name="object 22"/>
          <p:cNvSpPr txBox="1"/>
          <p:nvPr/>
        </p:nvSpPr>
        <p:spPr>
          <a:xfrm>
            <a:off x="529462" y="1671383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60" dirty="0">
                <a:solidFill>
                  <a:srgbClr val="8FC125"/>
                </a:solidFill>
                <a:latin typeface="Lucida Sans Unicode"/>
                <a:cs typeface="Lucida Sans Unicode"/>
              </a:rPr>
              <a:t>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3620" y="1546822"/>
            <a:ext cx="7888605" cy="218122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 system will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use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to manage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student management</a:t>
            </a:r>
            <a:endParaRPr sz="1800">
              <a:latin typeface="Trebuchet MS"/>
              <a:cs typeface="Trebuchet MS"/>
            </a:endParaRPr>
          </a:p>
          <a:p>
            <a:pPr marL="12700" marR="347345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 student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management System</a:t>
            </a:r>
            <a:r>
              <a:rPr sz="1800" spc="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consists</a:t>
            </a:r>
            <a:r>
              <a:rPr sz="1800" spc="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Course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creation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Student </a:t>
            </a:r>
            <a:r>
              <a:rPr sz="1800" spc="-52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registration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 System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can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handle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all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details about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student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015"/>
              </a:spcBef>
              <a:tabLst>
                <a:tab pos="1445260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The Student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Management</a:t>
            </a:r>
            <a:r>
              <a:rPr sz="1800" spc="-1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System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is</a:t>
            </a:r>
            <a:r>
              <a:rPr sz="1800" spc="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an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automated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version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of</a:t>
            </a:r>
            <a:r>
              <a:rPr sz="1800" spc="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manual</a:t>
            </a: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Student </a:t>
            </a:r>
            <a:r>
              <a:rPr sz="1800" spc="-52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Management	System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9462" y="2072779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60" dirty="0">
                <a:solidFill>
                  <a:srgbClr val="8FC125"/>
                </a:solidFill>
                <a:latin typeface="Lucida Sans Unicode"/>
                <a:cs typeface="Lucida Sans Unicode"/>
              </a:rPr>
              <a:t>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9462" y="2748140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60" dirty="0">
                <a:solidFill>
                  <a:srgbClr val="8FC125"/>
                </a:solidFill>
                <a:latin typeface="Lucida Sans Unicode"/>
                <a:cs typeface="Lucida Sans Unicode"/>
              </a:rPr>
              <a:t>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9462" y="3150984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60" dirty="0">
                <a:solidFill>
                  <a:srgbClr val="8FC125"/>
                </a:solidFill>
                <a:latin typeface="Lucida Sans Unicode"/>
                <a:cs typeface="Lucida Sans Unicode"/>
              </a:rPr>
              <a:t>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24" y="0"/>
            <a:ext cx="4773295" cy="6867525"/>
            <a:chOff x="7420324" y="0"/>
            <a:chExt cx="4773295" cy="6867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4840" y="0"/>
              <a:ext cx="2627274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604589" y="0"/>
              <a:ext cx="2586990" cy="6858000"/>
            </a:xfrm>
            <a:custGeom>
              <a:avLst/>
              <a:gdLst/>
              <a:ahLst/>
              <a:cxnLst/>
              <a:rect l="l" t="t" r="r" b="b"/>
              <a:pathLst>
                <a:path w="2586990" h="6858000">
                  <a:moveTo>
                    <a:pt x="2586814" y="0"/>
                  </a:moveTo>
                  <a:lnTo>
                    <a:pt x="0" y="0"/>
                  </a:lnTo>
                  <a:lnTo>
                    <a:pt x="1207644" y="6857644"/>
                  </a:lnTo>
                  <a:lnTo>
                    <a:pt x="2586814" y="6857644"/>
                  </a:lnTo>
                  <a:lnTo>
                    <a:pt x="2586814" y="0"/>
                  </a:lnTo>
                  <a:close/>
                </a:path>
              </a:pathLst>
            </a:custGeom>
            <a:solidFill>
              <a:srgbClr val="8FC1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4165" y="3035515"/>
              <a:ext cx="3297948" cy="38224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32316" y="3048114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797" y="0"/>
                  </a:moveTo>
                  <a:lnTo>
                    <a:pt x="0" y="3809885"/>
                  </a:lnTo>
                  <a:lnTo>
                    <a:pt x="3259797" y="3809885"/>
                  </a:lnTo>
                  <a:lnTo>
                    <a:pt x="3259797" y="0"/>
                  </a:lnTo>
                  <a:close/>
                </a:path>
              </a:pathLst>
            </a:custGeom>
            <a:solidFill>
              <a:srgbClr val="539F20">
                <a:alpha val="7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6286" y="0"/>
              <a:ext cx="2895828" cy="6858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37676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99" y="0"/>
                  </a:moveTo>
                  <a:lnTo>
                    <a:pt x="0" y="0"/>
                  </a:lnTo>
                  <a:lnTo>
                    <a:pt x="2467443" y="6857644"/>
                  </a:lnTo>
                  <a:lnTo>
                    <a:pt x="2851199" y="6857644"/>
                  </a:lnTo>
                  <a:lnTo>
                    <a:pt x="2851199" y="0"/>
                  </a:lnTo>
                  <a:close/>
                </a:path>
              </a:pathLst>
            </a:custGeom>
            <a:solidFill>
              <a:srgbClr val="3E7718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60125" y="0"/>
              <a:ext cx="1331988" cy="6858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98276" y="0"/>
              <a:ext cx="1293837" cy="6858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940053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>
                  <a:moveTo>
                    <a:pt x="1248466" y="0"/>
                  </a:moveTo>
                  <a:lnTo>
                    <a:pt x="0" y="0"/>
                  </a:lnTo>
                  <a:lnTo>
                    <a:pt x="1107712" y="6857644"/>
                  </a:lnTo>
                  <a:lnTo>
                    <a:pt x="1248466" y="6857644"/>
                  </a:lnTo>
                  <a:lnTo>
                    <a:pt x="1248466" y="0"/>
                  </a:lnTo>
                  <a:close/>
                </a:path>
              </a:pathLst>
            </a:custGeom>
            <a:solidFill>
              <a:srgbClr val="8FC125">
                <a:alpha val="6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33075" y="3576942"/>
              <a:ext cx="1859038" cy="328105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371239" y="3589566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281" y="0"/>
                  </a:moveTo>
                  <a:lnTo>
                    <a:pt x="0" y="3268078"/>
                  </a:lnTo>
                  <a:lnTo>
                    <a:pt x="1817281" y="3268078"/>
                  </a:lnTo>
                  <a:lnTo>
                    <a:pt x="1817281" y="0"/>
                  </a:lnTo>
                  <a:close/>
                </a:path>
              </a:pathLst>
            </a:custGeom>
            <a:solidFill>
              <a:srgbClr val="8FC1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-355" y="4000309"/>
            <a:ext cx="487680" cy="2858135"/>
            <a:chOff x="-355" y="4000309"/>
            <a:chExt cx="487680" cy="285813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4000309"/>
              <a:ext cx="486714" cy="285769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-355" y="4012920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723"/>
                  </a:lnTo>
                  <a:lnTo>
                    <a:pt x="448551" y="2844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C125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55535" y="642505"/>
            <a:ext cx="4602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8FC125"/>
                </a:solidFill>
              </a:rPr>
              <a:t>Frontend</a:t>
            </a:r>
            <a:r>
              <a:rPr sz="3600" spc="-45" dirty="0">
                <a:solidFill>
                  <a:srgbClr val="8FC125"/>
                </a:solidFill>
              </a:rPr>
              <a:t> </a:t>
            </a:r>
            <a:r>
              <a:rPr sz="3600" dirty="0">
                <a:solidFill>
                  <a:srgbClr val="8FC125"/>
                </a:solidFill>
              </a:rPr>
              <a:t>:</a:t>
            </a:r>
            <a:r>
              <a:rPr sz="3600" spc="-100" dirty="0">
                <a:solidFill>
                  <a:srgbClr val="8FC125"/>
                </a:solidFill>
              </a:rPr>
              <a:t> </a:t>
            </a:r>
            <a:r>
              <a:rPr sz="3600" spc="-5" dirty="0">
                <a:solidFill>
                  <a:srgbClr val="8FC125"/>
                </a:solidFill>
              </a:rPr>
              <a:t>Thyme</a:t>
            </a:r>
            <a:r>
              <a:rPr sz="3600" spc="-40" dirty="0">
                <a:solidFill>
                  <a:srgbClr val="8FC125"/>
                </a:solidFill>
              </a:rPr>
              <a:t> </a:t>
            </a:r>
            <a:r>
              <a:rPr sz="3600" spc="-5" dirty="0">
                <a:solidFill>
                  <a:srgbClr val="8FC125"/>
                </a:solidFill>
              </a:rPr>
              <a:t>leaf</a:t>
            </a:r>
            <a:endParaRPr sz="3600"/>
          </a:p>
        </p:txBody>
      </p:sp>
      <p:sp>
        <p:nvSpPr>
          <p:cNvPr id="18" name="object 18"/>
          <p:cNvSpPr txBox="1"/>
          <p:nvPr/>
        </p:nvSpPr>
        <p:spPr>
          <a:xfrm>
            <a:off x="755535" y="1385544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60" dirty="0">
                <a:solidFill>
                  <a:srgbClr val="8FC125"/>
                </a:solidFill>
                <a:latin typeface="Lucida Sans Unicode"/>
                <a:cs typeface="Lucida Sans Unicode"/>
              </a:rPr>
              <a:t>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98626" y="1388059"/>
            <a:ext cx="8002905" cy="3297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49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33"/>
                </a:solidFill>
                <a:latin typeface="Trebuchet MS"/>
                <a:cs typeface="Trebuchet MS"/>
              </a:rPr>
              <a:t>Thymeleaf </a:t>
            </a:r>
            <a:r>
              <a:rPr sz="1800" spc="45" dirty="0">
                <a:solidFill>
                  <a:srgbClr val="333333"/>
                </a:solidFill>
                <a:latin typeface="Trebuchet MS"/>
                <a:cs typeface="Trebuchet MS"/>
              </a:rPr>
              <a:t>is </a:t>
            </a:r>
            <a:r>
              <a:rPr sz="1800" spc="155" dirty="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sz="1800" spc="15" dirty="0">
                <a:solidFill>
                  <a:srgbClr val="333333"/>
                </a:solidFill>
                <a:latin typeface="Trebuchet MS"/>
                <a:cs typeface="Trebuchet MS"/>
              </a:rPr>
              <a:t>modern </a:t>
            </a:r>
            <a:r>
              <a:rPr sz="1800" spc="5" dirty="0">
                <a:solidFill>
                  <a:srgbClr val="333333"/>
                </a:solidFill>
                <a:latin typeface="Trebuchet MS"/>
                <a:cs typeface="Trebuchet MS"/>
              </a:rPr>
              <a:t>server-side </a:t>
            </a:r>
            <a:r>
              <a:rPr sz="1800" spc="-330" dirty="0">
                <a:solidFill>
                  <a:srgbClr val="333333"/>
                </a:solidFill>
                <a:latin typeface="Trebuchet MS"/>
                <a:cs typeface="Trebuchet MS"/>
              </a:rPr>
              <a:t>J </a:t>
            </a:r>
            <a:r>
              <a:rPr sz="1800" spc="70" dirty="0">
                <a:solidFill>
                  <a:srgbClr val="333333"/>
                </a:solidFill>
                <a:latin typeface="Trebuchet MS"/>
                <a:cs typeface="Trebuchet MS"/>
              </a:rPr>
              <a:t>ava </a:t>
            </a:r>
            <a:r>
              <a:rPr sz="1800" spc="-50" dirty="0">
                <a:solidFill>
                  <a:srgbClr val="333333"/>
                </a:solidFill>
                <a:latin typeface="Trebuchet MS"/>
                <a:cs typeface="Trebuchet MS"/>
              </a:rPr>
              <a:t>template </a:t>
            </a:r>
            <a:r>
              <a:rPr sz="1800" spc="20" dirty="0">
                <a:solidFill>
                  <a:srgbClr val="333333"/>
                </a:solidFill>
                <a:latin typeface="Trebuchet MS"/>
                <a:cs typeface="Trebuchet MS"/>
              </a:rPr>
              <a:t>engine </a:t>
            </a:r>
            <a:r>
              <a:rPr sz="1800" spc="-35" dirty="0">
                <a:solidFill>
                  <a:srgbClr val="333333"/>
                </a:solidFill>
                <a:latin typeface="Trebuchet MS"/>
                <a:cs typeface="Trebuchet MS"/>
              </a:rPr>
              <a:t>for </a:t>
            </a:r>
            <a:r>
              <a:rPr sz="1800" spc="-10" dirty="0">
                <a:solidFill>
                  <a:srgbClr val="333333"/>
                </a:solidFill>
                <a:latin typeface="Trebuchet MS"/>
                <a:cs typeface="Trebuchet MS"/>
              </a:rPr>
              <a:t>both </a:t>
            </a:r>
            <a:r>
              <a:rPr sz="1800" spc="30" dirty="0">
                <a:solidFill>
                  <a:srgbClr val="333333"/>
                </a:solidFill>
                <a:latin typeface="Trebuchet MS"/>
                <a:cs typeface="Trebuchet MS"/>
              </a:rPr>
              <a:t>web </a:t>
            </a:r>
            <a:r>
              <a:rPr sz="1800" spc="60" dirty="0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sz="1800" spc="6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165" dirty="0">
                <a:solidFill>
                  <a:srgbClr val="333333"/>
                </a:solidFill>
                <a:latin typeface="Trebuchet MS"/>
                <a:cs typeface="Trebuchet MS"/>
              </a:rPr>
              <a:t>s</a:t>
            </a:r>
            <a:r>
              <a:rPr sz="1800" spc="-220" dirty="0">
                <a:solidFill>
                  <a:srgbClr val="333333"/>
                </a:solidFill>
                <a:latin typeface="Trebuchet MS"/>
                <a:cs typeface="Trebuchet MS"/>
              </a:rPr>
              <a:t>t</a:t>
            </a:r>
            <a:r>
              <a:rPr sz="1800" spc="50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333333"/>
                </a:solidFill>
                <a:latin typeface="Trebuchet MS"/>
                <a:cs typeface="Trebuchet MS"/>
              </a:rPr>
              <a:t>n</a:t>
            </a:r>
            <a:r>
              <a:rPr sz="1800" spc="-10" dirty="0">
                <a:solidFill>
                  <a:srgbClr val="333333"/>
                </a:solidFill>
                <a:latin typeface="Trebuchet MS"/>
                <a:cs typeface="Trebuchet MS"/>
              </a:rPr>
              <a:t>d</a:t>
            </a:r>
            <a:r>
              <a:rPr sz="1800" spc="40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1800" spc="-140" dirty="0">
                <a:solidFill>
                  <a:srgbClr val="333333"/>
                </a:solidFill>
                <a:latin typeface="Trebuchet MS"/>
                <a:cs typeface="Trebuchet MS"/>
              </a:rPr>
              <a:t>l</a:t>
            </a:r>
            <a:r>
              <a:rPr sz="1800" spc="30" dirty="0">
                <a:solidFill>
                  <a:srgbClr val="333333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333333"/>
                </a:solidFill>
                <a:latin typeface="Trebuchet MS"/>
                <a:cs typeface="Trebuchet MS"/>
              </a:rPr>
              <a:t>n</a:t>
            </a:r>
            <a:r>
              <a:rPr sz="1800" spc="125" dirty="0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sz="1800" spc="-15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333333"/>
                </a:solidFill>
                <a:latin typeface="Trebuchet MS"/>
                <a:cs typeface="Trebuchet MS"/>
              </a:rPr>
              <a:t>n</a:t>
            </a:r>
            <a:r>
              <a:rPr sz="1800" spc="25" dirty="0">
                <a:solidFill>
                  <a:srgbClr val="333333"/>
                </a:solidFill>
                <a:latin typeface="Trebuchet MS"/>
                <a:cs typeface="Trebuchet MS"/>
              </a:rPr>
              <a:t>v</a:t>
            </a:r>
            <a:r>
              <a:rPr sz="1800" spc="-125" dirty="0">
                <a:solidFill>
                  <a:srgbClr val="333333"/>
                </a:solidFill>
                <a:latin typeface="Trebuchet MS"/>
                <a:cs typeface="Trebuchet MS"/>
              </a:rPr>
              <a:t>i</a:t>
            </a:r>
            <a:r>
              <a:rPr sz="1800" spc="-105" dirty="0">
                <a:solidFill>
                  <a:srgbClr val="333333"/>
                </a:solidFill>
                <a:latin typeface="Trebuchet MS"/>
                <a:cs typeface="Trebuchet MS"/>
              </a:rPr>
              <a:t>r</a:t>
            </a:r>
            <a:r>
              <a:rPr sz="1800" spc="20" dirty="0">
                <a:solidFill>
                  <a:srgbClr val="333333"/>
                </a:solidFill>
                <a:latin typeface="Trebuchet MS"/>
                <a:cs typeface="Trebuchet MS"/>
              </a:rPr>
              <a:t>o</a:t>
            </a:r>
            <a:r>
              <a:rPr sz="1800" spc="15" dirty="0">
                <a:solidFill>
                  <a:srgbClr val="333333"/>
                </a:solidFill>
                <a:latin typeface="Trebuchet MS"/>
                <a:cs typeface="Trebuchet MS"/>
              </a:rPr>
              <a:t>n</a:t>
            </a:r>
            <a:r>
              <a:rPr sz="1800" dirty="0">
                <a:solidFill>
                  <a:srgbClr val="333333"/>
                </a:solidFill>
                <a:latin typeface="Trebuchet MS"/>
                <a:cs typeface="Trebuchet MS"/>
              </a:rPr>
              <a:t>m</a:t>
            </a:r>
            <a:r>
              <a:rPr sz="1800" spc="15" dirty="0">
                <a:solidFill>
                  <a:srgbClr val="333333"/>
                </a:solidFill>
                <a:latin typeface="Trebuchet MS"/>
                <a:cs typeface="Trebuchet MS"/>
              </a:rPr>
              <a:t>en</a:t>
            </a:r>
            <a:r>
              <a:rPr sz="1800" spc="-220" dirty="0">
                <a:solidFill>
                  <a:srgbClr val="333333"/>
                </a:solidFill>
                <a:latin typeface="Trebuchet MS"/>
                <a:cs typeface="Trebuchet MS"/>
              </a:rPr>
              <a:t>t</a:t>
            </a:r>
            <a:r>
              <a:rPr sz="1800" spc="165" dirty="0">
                <a:solidFill>
                  <a:srgbClr val="333333"/>
                </a:solidFill>
                <a:latin typeface="Trebuchet MS"/>
                <a:cs typeface="Trebuchet MS"/>
              </a:rPr>
              <a:t>s</a:t>
            </a:r>
            <a:r>
              <a:rPr sz="1800" spc="-9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800" spc="-10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rebuchet MS"/>
                <a:cs typeface="Trebuchet MS"/>
              </a:rPr>
              <a:t>c</a:t>
            </a:r>
            <a:r>
              <a:rPr sz="1800" spc="40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1800" spc="-10" dirty="0">
                <a:solidFill>
                  <a:srgbClr val="333333"/>
                </a:solidFill>
                <a:latin typeface="Trebuchet MS"/>
                <a:cs typeface="Trebuchet MS"/>
              </a:rPr>
              <a:t>p</a:t>
            </a:r>
            <a:r>
              <a:rPr sz="1800" spc="40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1800" spc="-10" dirty="0">
                <a:solidFill>
                  <a:srgbClr val="333333"/>
                </a:solidFill>
                <a:latin typeface="Trebuchet MS"/>
                <a:cs typeface="Trebuchet MS"/>
              </a:rPr>
              <a:t>b</a:t>
            </a:r>
            <a:r>
              <a:rPr sz="1800" spc="-140" dirty="0">
                <a:solidFill>
                  <a:srgbClr val="333333"/>
                </a:solidFill>
                <a:latin typeface="Trebuchet MS"/>
                <a:cs typeface="Trebuchet MS"/>
              </a:rPr>
              <a:t>l</a:t>
            </a:r>
            <a:r>
              <a:rPr sz="1800" spc="125" dirty="0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sz="1800" spc="-16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333333"/>
                </a:solidFill>
                <a:latin typeface="Trebuchet MS"/>
                <a:cs typeface="Trebuchet MS"/>
              </a:rPr>
              <a:t>o</a:t>
            </a:r>
            <a:r>
              <a:rPr sz="1800" spc="-35" dirty="0">
                <a:solidFill>
                  <a:srgbClr val="333333"/>
                </a:solidFill>
                <a:latin typeface="Trebuchet MS"/>
                <a:cs typeface="Trebuchet MS"/>
              </a:rPr>
              <a:t>f</a:t>
            </a:r>
            <a:r>
              <a:rPr sz="1800" spc="-17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Trebuchet MS"/>
                <a:cs typeface="Trebuchet MS"/>
              </a:rPr>
              <a:t>p</a:t>
            </a:r>
            <a:r>
              <a:rPr sz="1800" spc="-110" dirty="0">
                <a:solidFill>
                  <a:srgbClr val="333333"/>
                </a:solidFill>
                <a:latin typeface="Trebuchet MS"/>
                <a:cs typeface="Trebuchet MS"/>
              </a:rPr>
              <a:t>r</a:t>
            </a:r>
            <a:r>
              <a:rPr sz="1800" spc="30" dirty="0">
                <a:solidFill>
                  <a:srgbClr val="333333"/>
                </a:solidFill>
                <a:latin typeface="Trebuchet MS"/>
                <a:cs typeface="Trebuchet MS"/>
              </a:rPr>
              <a:t>o</a:t>
            </a:r>
            <a:r>
              <a:rPr sz="1800" spc="5" dirty="0">
                <a:solidFill>
                  <a:srgbClr val="333333"/>
                </a:solidFill>
                <a:latin typeface="Trebuchet MS"/>
                <a:cs typeface="Trebuchet MS"/>
              </a:rPr>
              <a:t>c</a:t>
            </a:r>
            <a:r>
              <a:rPr sz="1800" spc="15" dirty="0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sz="1800" spc="165" dirty="0">
                <a:solidFill>
                  <a:srgbClr val="333333"/>
                </a:solidFill>
                <a:latin typeface="Trebuchet MS"/>
                <a:cs typeface="Trebuchet MS"/>
              </a:rPr>
              <a:t>ss</a:t>
            </a:r>
            <a:r>
              <a:rPr sz="1800" spc="-125" dirty="0">
                <a:solidFill>
                  <a:srgbClr val="333333"/>
                </a:solidFill>
                <a:latin typeface="Trebuchet MS"/>
                <a:cs typeface="Trebuchet MS"/>
              </a:rPr>
              <a:t>i</a:t>
            </a:r>
            <a:r>
              <a:rPr sz="1800" spc="15" dirty="0">
                <a:solidFill>
                  <a:srgbClr val="333333"/>
                </a:solidFill>
                <a:latin typeface="Trebuchet MS"/>
                <a:cs typeface="Trebuchet MS"/>
              </a:rPr>
              <a:t>n</a:t>
            </a:r>
            <a:r>
              <a:rPr sz="1800" spc="235" dirty="0">
                <a:solidFill>
                  <a:srgbClr val="333333"/>
                </a:solidFill>
                <a:latin typeface="Trebuchet MS"/>
                <a:cs typeface="Trebuchet MS"/>
              </a:rPr>
              <a:t>g</a:t>
            </a:r>
            <a:r>
              <a:rPr sz="1800" spc="-18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120" dirty="0">
                <a:solidFill>
                  <a:srgbClr val="333333"/>
                </a:solidFill>
                <a:latin typeface="Trebuchet MS"/>
                <a:cs typeface="Trebuchet MS"/>
              </a:rPr>
              <a:t>H</a:t>
            </a:r>
            <a:r>
              <a:rPr sz="1800" spc="140" dirty="0">
                <a:solidFill>
                  <a:srgbClr val="333333"/>
                </a:solidFill>
                <a:latin typeface="Trebuchet MS"/>
                <a:cs typeface="Trebuchet MS"/>
              </a:rPr>
              <a:t>T</a:t>
            </a:r>
            <a:r>
              <a:rPr sz="1800" spc="125" dirty="0">
                <a:solidFill>
                  <a:srgbClr val="333333"/>
                </a:solidFill>
                <a:latin typeface="Trebuchet MS"/>
                <a:cs typeface="Trebuchet MS"/>
              </a:rPr>
              <a:t>M</a:t>
            </a:r>
            <a:r>
              <a:rPr sz="1800" spc="85" dirty="0">
                <a:solidFill>
                  <a:srgbClr val="333333"/>
                </a:solidFill>
                <a:latin typeface="Trebuchet MS"/>
                <a:cs typeface="Trebuchet MS"/>
              </a:rPr>
              <a:t>L</a:t>
            </a:r>
            <a:r>
              <a:rPr sz="1800" spc="-9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800" spc="-10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185" dirty="0">
                <a:solidFill>
                  <a:srgbClr val="333333"/>
                </a:solidFill>
                <a:latin typeface="Trebuchet MS"/>
                <a:cs typeface="Trebuchet MS"/>
              </a:rPr>
              <a:t>X</a:t>
            </a:r>
            <a:r>
              <a:rPr sz="1800" spc="220" dirty="0">
                <a:solidFill>
                  <a:srgbClr val="333333"/>
                </a:solidFill>
                <a:latin typeface="Trebuchet MS"/>
                <a:cs typeface="Trebuchet MS"/>
              </a:rPr>
              <a:t>M</a:t>
            </a:r>
            <a:r>
              <a:rPr sz="1800" spc="85" dirty="0">
                <a:solidFill>
                  <a:srgbClr val="333333"/>
                </a:solidFill>
                <a:latin typeface="Trebuchet MS"/>
                <a:cs typeface="Trebuchet MS"/>
              </a:rPr>
              <a:t>L</a:t>
            </a:r>
            <a:r>
              <a:rPr sz="1800" spc="-9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800" spc="-10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330" dirty="0">
                <a:solidFill>
                  <a:srgbClr val="333333"/>
                </a:solidFill>
                <a:latin typeface="Trebuchet MS"/>
                <a:cs typeface="Trebuchet MS"/>
              </a:rPr>
              <a:t>J</a:t>
            </a:r>
            <a:r>
              <a:rPr sz="1800" spc="-17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1800" spc="10" dirty="0">
                <a:solidFill>
                  <a:srgbClr val="333333"/>
                </a:solidFill>
                <a:latin typeface="Trebuchet MS"/>
                <a:cs typeface="Trebuchet MS"/>
              </a:rPr>
              <a:t>v</a:t>
            </a:r>
            <a:r>
              <a:rPr sz="1800" spc="50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1800" spc="330" dirty="0">
                <a:solidFill>
                  <a:srgbClr val="333333"/>
                </a:solidFill>
                <a:latin typeface="Trebuchet MS"/>
                <a:cs typeface="Trebuchet MS"/>
              </a:rPr>
              <a:t>S</a:t>
            </a:r>
            <a:r>
              <a:rPr sz="1800" spc="5" dirty="0">
                <a:solidFill>
                  <a:srgbClr val="333333"/>
                </a:solidFill>
                <a:latin typeface="Trebuchet MS"/>
                <a:cs typeface="Trebuchet MS"/>
              </a:rPr>
              <a:t>c</a:t>
            </a:r>
            <a:r>
              <a:rPr sz="1800" spc="-105" dirty="0">
                <a:solidFill>
                  <a:srgbClr val="333333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333333"/>
                </a:solidFill>
                <a:latin typeface="Trebuchet MS"/>
                <a:cs typeface="Trebuchet MS"/>
              </a:rPr>
              <a:t>i</a:t>
            </a:r>
            <a:r>
              <a:rPr sz="1800" spc="-20" dirty="0">
                <a:solidFill>
                  <a:srgbClr val="333333"/>
                </a:solidFill>
                <a:latin typeface="Trebuchet MS"/>
                <a:cs typeface="Trebuchet MS"/>
              </a:rPr>
              <a:t>p</a:t>
            </a:r>
            <a:r>
              <a:rPr sz="1800" spc="-210" dirty="0">
                <a:solidFill>
                  <a:srgbClr val="333333"/>
                </a:solidFill>
                <a:latin typeface="Trebuchet MS"/>
                <a:cs typeface="Trebuchet MS"/>
              </a:rPr>
              <a:t>t</a:t>
            </a:r>
            <a:r>
              <a:rPr sz="1800" spc="-90" dirty="0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sz="1800" spc="-11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220" dirty="0">
                <a:solidFill>
                  <a:srgbClr val="333333"/>
                </a:solidFill>
                <a:latin typeface="Trebuchet MS"/>
                <a:cs typeface="Trebuchet MS"/>
              </a:rPr>
              <a:t>C</a:t>
            </a:r>
            <a:r>
              <a:rPr sz="1800" spc="330" dirty="0">
                <a:solidFill>
                  <a:srgbClr val="333333"/>
                </a:solidFill>
                <a:latin typeface="Trebuchet MS"/>
                <a:cs typeface="Trebuchet MS"/>
              </a:rPr>
              <a:t>S</a:t>
            </a:r>
            <a:r>
              <a:rPr sz="1800" spc="204" dirty="0">
                <a:solidFill>
                  <a:srgbClr val="333333"/>
                </a:solidFill>
                <a:latin typeface="Trebuchet MS"/>
                <a:cs typeface="Trebuchet MS"/>
              </a:rPr>
              <a:t>S  </a:t>
            </a:r>
            <a:r>
              <a:rPr sz="1800" spc="65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1800" spc="-19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333333"/>
                </a:solidFill>
                <a:latin typeface="Trebuchet MS"/>
                <a:cs typeface="Trebuchet MS"/>
              </a:rPr>
              <a:t>even</a:t>
            </a:r>
            <a:r>
              <a:rPr sz="1800" spc="-18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Trebuchet MS"/>
                <a:cs typeface="Trebuchet MS"/>
              </a:rPr>
              <a:t>plain</a:t>
            </a:r>
            <a:r>
              <a:rPr sz="1800" spc="-17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33333"/>
                </a:solidFill>
                <a:latin typeface="Trebuchet MS"/>
                <a:cs typeface="Trebuchet MS"/>
              </a:rPr>
              <a:t>text.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sz="1800" spc="60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1800" spc="20" dirty="0">
                <a:solidFill>
                  <a:srgbClr val="333333"/>
                </a:solidFill>
                <a:latin typeface="Trebuchet MS"/>
                <a:cs typeface="Trebuchet MS"/>
              </a:rPr>
              <a:t>main </a:t>
            </a:r>
            <a:r>
              <a:rPr sz="1800" spc="30" dirty="0">
                <a:solidFill>
                  <a:srgbClr val="333333"/>
                </a:solidFill>
                <a:latin typeface="Trebuchet MS"/>
                <a:cs typeface="Trebuchet MS"/>
              </a:rPr>
              <a:t>goal </a:t>
            </a:r>
            <a:r>
              <a:rPr sz="1800" spc="-10" dirty="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333333"/>
                </a:solidFill>
                <a:latin typeface="Trebuchet MS"/>
                <a:cs typeface="Trebuchet MS"/>
              </a:rPr>
              <a:t>Thymeleaf </a:t>
            </a:r>
            <a:r>
              <a:rPr sz="1800" spc="40" dirty="0">
                <a:solidFill>
                  <a:srgbClr val="333333"/>
                </a:solidFill>
                <a:latin typeface="Trebuchet MS"/>
                <a:cs typeface="Trebuchet MS"/>
              </a:rPr>
              <a:t>is </a:t>
            </a:r>
            <a:r>
              <a:rPr sz="1800" spc="-45" dirty="0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sz="1800" spc="-15" dirty="0">
                <a:solidFill>
                  <a:srgbClr val="333333"/>
                </a:solidFill>
                <a:latin typeface="Trebuchet MS"/>
                <a:cs typeface="Trebuchet MS"/>
              </a:rPr>
              <a:t>provide </a:t>
            </a:r>
            <a:r>
              <a:rPr sz="1800" spc="100" dirty="0">
                <a:solidFill>
                  <a:srgbClr val="333333"/>
                </a:solidFill>
                <a:latin typeface="Trebuchet MS"/>
                <a:cs typeface="Trebuchet MS"/>
              </a:rPr>
              <a:t>an </a:t>
            </a:r>
            <a:r>
              <a:rPr sz="1800" dirty="0">
                <a:solidFill>
                  <a:srgbClr val="333333"/>
                </a:solidFill>
                <a:latin typeface="Trebuchet MS"/>
                <a:cs typeface="Trebuchet MS"/>
              </a:rPr>
              <a:t>elegant </a:t>
            </a:r>
            <a:r>
              <a:rPr sz="1800" spc="65" dirty="0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sz="1800" spc="-30" dirty="0">
                <a:solidFill>
                  <a:srgbClr val="333333"/>
                </a:solidFill>
                <a:latin typeface="Trebuchet MS"/>
                <a:cs typeface="Trebuchet MS"/>
              </a:rPr>
              <a:t>highly-maintainable </a:t>
            </a:r>
            <a:r>
              <a:rPr sz="1800" spc="-53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333333"/>
                </a:solidFill>
                <a:latin typeface="Trebuchet MS"/>
                <a:cs typeface="Trebuchet MS"/>
              </a:rPr>
              <a:t>way</a:t>
            </a:r>
            <a:r>
              <a:rPr sz="1800" spc="-21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1800" spc="-17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Trebuchet MS"/>
                <a:cs typeface="Trebuchet MS"/>
              </a:rPr>
              <a:t>creating</a:t>
            </a:r>
            <a:r>
              <a:rPr sz="1800" spc="-19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33333"/>
                </a:solidFill>
                <a:latin typeface="Trebuchet MS"/>
                <a:cs typeface="Trebuchet MS"/>
              </a:rPr>
              <a:t>templates.</a:t>
            </a:r>
            <a:r>
              <a:rPr sz="1800" spc="-1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1800" spc="-15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Trebuchet MS"/>
                <a:cs typeface="Trebuchet MS"/>
              </a:rPr>
              <a:t>achieve</a:t>
            </a:r>
            <a:r>
              <a:rPr sz="1800" spc="-15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333333"/>
                </a:solidFill>
                <a:latin typeface="Trebuchet MS"/>
                <a:cs typeface="Trebuchet MS"/>
              </a:rPr>
              <a:t>this,</a:t>
            </a:r>
            <a:r>
              <a:rPr sz="1800" spc="-10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1800" spc="-2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Trebuchet MS"/>
                <a:cs typeface="Trebuchet MS"/>
              </a:rPr>
              <a:t>builds</a:t>
            </a:r>
            <a:r>
              <a:rPr sz="1800" spc="-8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333333"/>
                </a:solidFill>
                <a:latin typeface="Trebuchet MS"/>
                <a:cs typeface="Trebuchet MS"/>
              </a:rPr>
              <a:t>on</a:t>
            </a:r>
            <a:r>
              <a:rPr sz="1800" spc="-19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1800" spc="-15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rebuchet MS"/>
                <a:cs typeface="Trebuchet MS"/>
              </a:rPr>
              <a:t>concept</a:t>
            </a:r>
            <a:r>
              <a:rPr sz="1800" spc="-2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1800" spc="-16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i="1" spc="35" dirty="0">
                <a:solidFill>
                  <a:srgbClr val="333333"/>
                </a:solidFill>
                <a:latin typeface="Times New Roman"/>
                <a:cs typeface="Times New Roman"/>
              </a:rPr>
              <a:t>Natural </a:t>
            </a:r>
            <a:r>
              <a:rPr sz="1800" i="1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i="1" spc="45" dirty="0">
                <a:solidFill>
                  <a:srgbClr val="333333"/>
                </a:solidFill>
                <a:latin typeface="Times New Roman"/>
                <a:cs typeface="Times New Roman"/>
              </a:rPr>
              <a:t>Template </a:t>
            </a:r>
            <a:r>
              <a:rPr sz="1800" i="1" dirty="0">
                <a:solidFill>
                  <a:srgbClr val="333333"/>
                </a:solidFill>
                <a:latin typeface="Times New Roman"/>
                <a:cs typeface="Times New Roman"/>
              </a:rPr>
              <a:t>s </a:t>
            </a:r>
            <a:r>
              <a:rPr sz="1800" spc="-40" dirty="0">
                <a:solidFill>
                  <a:srgbClr val="333333"/>
                </a:solidFill>
                <a:latin typeface="Trebuchet MS"/>
                <a:cs typeface="Trebuchet MS"/>
              </a:rPr>
              <a:t>to </a:t>
            </a:r>
            <a:r>
              <a:rPr sz="1800" spc="-60" dirty="0">
                <a:solidFill>
                  <a:srgbClr val="333333"/>
                </a:solidFill>
                <a:latin typeface="Trebuchet MS"/>
                <a:cs typeface="Trebuchet MS"/>
              </a:rPr>
              <a:t>inject </a:t>
            </a:r>
            <a:r>
              <a:rPr sz="1800" spc="-45" dirty="0">
                <a:solidFill>
                  <a:srgbClr val="333333"/>
                </a:solidFill>
                <a:latin typeface="Trebuchet MS"/>
                <a:cs typeface="Trebuchet MS"/>
              </a:rPr>
              <a:t>its </a:t>
            </a:r>
            <a:r>
              <a:rPr sz="1800" spc="-10" dirty="0">
                <a:solidFill>
                  <a:srgbClr val="333333"/>
                </a:solidFill>
                <a:latin typeface="Trebuchet MS"/>
                <a:cs typeface="Trebuchet MS"/>
              </a:rPr>
              <a:t>logic </a:t>
            </a:r>
            <a:r>
              <a:rPr sz="1800" spc="-50" dirty="0">
                <a:solidFill>
                  <a:srgbClr val="333333"/>
                </a:solidFill>
                <a:latin typeface="Trebuchet MS"/>
                <a:cs typeface="Trebuchet MS"/>
              </a:rPr>
              <a:t>into template </a:t>
            </a:r>
            <a:r>
              <a:rPr sz="1800" spc="-90" dirty="0">
                <a:solidFill>
                  <a:srgbClr val="333333"/>
                </a:solidFill>
                <a:latin typeface="Trebuchet MS"/>
                <a:cs typeface="Trebuchet MS"/>
              </a:rPr>
              <a:t>files </a:t>
            </a:r>
            <a:r>
              <a:rPr sz="1800" spc="15" dirty="0">
                <a:solidFill>
                  <a:srgbClr val="333333"/>
                </a:solidFill>
                <a:latin typeface="Trebuchet MS"/>
                <a:cs typeface="Trebuchet MS"/>
              </a:rPr>
              <a:t>in </a:t>
            </a:r>
            <a:r>
              <a:rPr sz="1800" spc="155" dirty="0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sz="1800" spc="55" dirty="0">
                <a:solidFill>
                  <a:srgbClr val="333333"/>
                </a:solidFill>
                <a:latin typeface="Trebuchet MS"/>
                <a:cs typeface="Trebuchet MS"/>
              </a:rPr>
              <a:t>way </a:t>
            </a:r>
            <a:r>
              <a:rPr sz="1800" spc="-45" dirty="0">
                <a:solidFill>
                  <a:srgbClr val="333333"/>
                </a:solidFill>
                <a:latin typeface="Trebuchet MS"/>
                <a:cs typeface="Trebuchet MS"/>
              </a:rPr>
              <a:t>that </a:t>
            </a:r>
            <a:r>
              <a:rPr sz="1800" spc="-10" dirty="0">
                <a:solidFill>
                  <a:srgbClr val="333333"/>
                </a:solidFill>
                <a:latin typeface="Trebuchet MS"/>
                <a:cs typeface="Trebuchet MS"/>
              </a:rPr>
              <a:t>doesn’t </a:t>
            </a:r>
            <a:r>
              <a:rPr sz="1800" spc="-100" dirty="0">
                <a:solidFill>
                  <a:srgbClr val="333333"/>
                </a:solidFill>
                <a:latin typeface="Trebuchet MS"/>
                <a:cs typeface="Trebuchet MS"/>
              </a:rPr>
              <a:t>affect </a:t>
            </a:r>
            <a:r>
              <a:rPr sz="1800" spc="-25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1800" spc="-2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333333"/>
                </a:solidFill>
                <a:latin typeface="Trebuchet MS"/>
                <a:cs typeface="Trebuchet MS"/>
              </a:rPr>
              <a:t>template</a:t>
            </a:r>
            <a:r>
              <a:rPr sz="1800" spc="-15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33333"/>
                </a:solidFill>
                <a:latin typeface="Trebuchet MS"/>
                <a:cs typeface="Trebuchet MS"/>
              </a:rPr>
              <a:t>from</a:t>
            </a:r>
            <a:r>
              <a:rPr sz="1800" spc="-29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333333"/>
                </a:solidFill>
                <a:latin typeface="Trebuchet MS"/>
                <a:cs typeface="Trebuchet MS"/>
              </a:rPr>
              <a:t>being</a:t>
            </a:r>
            <a:r>
              <a:rPr sz="1800" spc="-17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333333"/>
                </a:solidFill>
                <a:latin typeface="Trebuchet MS"/>
                <a:cs typeface="Trebuchet MS"/>
              </a:rPr>
              <a:t>used</a:t>
            </a:r>
            <a:r>
              <a:rPr sz="1800" spc="-18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333333"/>
                </a:solidFill>
                <a:latin typeface="Trebuchet MS"/>
                <a:cs typeface="Trebuchet MS"/>
              </a:rPr>
              <a:t>as</a:t>
            </a:r>
            <a:r>
              <a:rPr sz="1800" spc="-6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155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1800" spc="-1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333333"/>
                </a:solidFill>
                <a:latin typeface="Trebuchet MS"/>
                <a:cs typeface="Trebuchet MS"/>
              </a:rPr>
              <a:t>design</a:t>
            </a:r>
            <a:r>
              <a:rPr sz="1800" spc="-17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33333"/>
                </a:solidFill>
                <a:latin typeface="Trebuchet MS"/>
                <a:cs typeface="Trebuchet MS"/>
              </a:rPr>
              <a:t>prototype.</a:t>
            </a:r>
            <a:r>
              <a:rPr sz="1800" spc="-1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333333"/>
                </a:solidFill>
                <a:latin typeface="Trebuchet MS"/>
                <a:cs typeface="Trebuchet MS"/>
              </a:rPr>
              <a:t>This</a:t>
            </a:r>
            <a:r>
              <a:rPr sz="1800" spc="-7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33333"/>
                </a:solidFill>
                <a:latin typeface="Trebuchet MS"/>
                <a:cs typeface="Trebuchet MS"/>
              </a:rPr>
              <a:t>improves</a:t>
            </a:r>
            <a:r>
              <a:rPr sz="1800" spc="-7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Trebuchet MS"/>
                <a:cs typeface="Trebuchet MS"/>
              </a:rPr>
              <a:t>communication </a:t>
            </a:r>
            <a:r>
              <a:rPr sz="1800" spc="-5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sz="1800" spc="-17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333333"/>
                </a:solidFill>
                <a:latin typeface="Trebuchet MS"/>
                <a:cs typeface="Trebuchet MS"/>
              </a:rPr>
              <a:t>design</a:t>
            </a:r>
            <a:r>
              <a:rPr sz="1800" spc="-18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1800" spc="-19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Trebuchet MS"/>
                <a:cs typeface="Trebuchet MS"/>
              </a:rPr>
              <a:t>bridges</a:t>
            </a:r>
            <a:r>
              <a:rPr sz="1800" spc="-7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1800" spc="-15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333333"/>
                </a:solidFill>
                <a:latin typeface="Trebuchet MS"/>
                <a:cs typeface="Trebuchet MS"/>
              </a:rPr>
              <a:t>gap</a:t>
            </a:r>
            <a:r>
              <a:rPr sz="1800" spc="-18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Trebuchet MS"/>
                <a:cs typeface="Trebuchet MS"/>
              </a:rPr>
              <a:t>between</a:t>
            </a:r>
            <a:r>
              <a:rPr sz="1800" spc="-19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333333"/>
                </a:solidFill>
                <a:latin typeface="Trebuchet MS"/>
                <a:cs typeface="Trebuchet MS"/>
              </a:rPr>
              <a:t>design</a:t>
            </a:r>
            <a:r>
              <a:rPr sz="1800" spc="-18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1800" spc="-18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Trebuchet MS"/>
                <a:cs typeface="Trebuchet MS"/>
              </a:rPr>
              <a:t>development</a:t>
            </a:r>
            <a:r>
              <a:rPr sz="1800" spc="-2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Trebuchet MS"/>
                <a:cs typeface="Trebuchet MS"/>
              </a:rPr>
              <a:t>teams.</a:t>
            </a:r>
            <a:endParaRPr sz="1800">
              <a:latin typeface="Trebuchet MS"/>
              <a:cs typeface="Trebuchet MS"/>
            </a:endParaRPr>
          </a:p>
          <a:p>
            <a:pPr marL="12700" marR="89535" algn="just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solidFill>
                  <a:srgbClr val="333333"/>
                </a:solidFill>
                <a:latin typeface="Trebuchet MS"/>
                <a:cs typeface="Trebuchet MS"/>
              </a:rPr>
              <a:t>Thymeleaf</a:t>
            </a:r>
            <a:r>
              <a:rPr sz="1800" spc="-17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333333"/>
                </a:solidFill>
                <a:latin typeface="Trebuchet MS"/>
                <a:cs typeface="Trebuchet MS"/>
              </a:rPr>
              <a:t>has</a:t>
            </a:r>
            <a:r>
              <a:rPr sz="1800" spc="-7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333333"/>
                </a:solidFill>
                <a:latin typeface="Trebuchet MS"/>
                <a:cs typeface="Trebuchet MS"/>
              </a:rPr>
              <a:t>also</a:t>
            </a:r>
            <a:r>
              <a:rPr sz="1800" spc="-1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333333"/>
                </a:solidFill>
                <a:latin typeface="Trebuchet MS"/>
                <a:cs typeface="Trebuchet MS"/>
              </a:rPr>
              <a:t>been</a:t>
            </a:r>
            <a:r>
              <a:rPr sz="1800" spc="-18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333333"/>
                </a:solidFill>
                <a:latin typeface="Trebuchet MS"/>
                <a:cs typeface="Trebuchet MS"/>
              </a:rPr>
              <a:t>designed</a:t>
            </a:r>
            <a:r>
              <a:rPr sz="1800" spc="-18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rebuchet MS"/>
                <a:cs typeface="Trebuchet MS"/>
              </a:rPr>
              <a:t>from</a:t>
            </a:r>
            <a:r>
              <a:rPr sz="1800" spc="-30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1800" spc="-1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Trebuchet MS"/>
                <a:cs typeface="Trebuchet MS"/>
              </a:rPr>
              <a:t>beginning</a:t>
            </a:r>
            <a:r>
              <a:rPr sz="1800" spc="-18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sz="1800" spc="-18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sz="1800" spc="-18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333333"/>
                </a:solidFill>
                <a:latin typeface="Trebuchet MS"/>
                <a:cs typeface="Trebuchet MS"/>
              </a:rPr>
              <a:t>Standards</a:t>
            </a:r>
            <a:r>
              <a:rPr sz="1800" spc="-7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Trebuchet MS"/>
                <a:cs typeface="Trebuchet MS"/>
              </a:rPr>
              <a:t>in </a:t>
            </a:r>
            <a:r>
              <a:rPr sz="1800" spc="-53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rebuchet MS"/>
                <a:cs typeface="Trebuchet MS"/>
              </a:rPr>
              <a:t>mind</a:t>
            </a:r>
            <a:r>
              <a:rPr sz="1800" spc="-18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235" dirty="0">
                <a:solidFill>
                  <a:srgbClr val="333333"/>
                </a:solidFill>
                <a:latin typeface="Trebuchet MS"/>
                <a:cs typeface="Trebuchet MS"/>
              </a:rPr>
              <a:t>–</a:t>
            </a:r>
            <a:r>
              <a:rPr sz="1800" spc="6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Trebuchet MS"/>
                <a:cs typeface="Trebuchet MS"/>
              </a:rPr>
              <a:t>especial</a:t>
            </a:r>
            <a:r>
              <a:rPr sz="1800" spc="-25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175" dirty="0">
                <a:solidFill>
                  <a:srgbClr val="333333"/>
                </a:solidFill>
                <a:latin typeface="Trebuchet MS"/>
                <a:cs typeface="Trebuchet MS"/>
              </a:rPr>
              <a:t>y</a:t>
            </a:r>
            <a:r>
              <a:rPr sz="1800" spc="-20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 Black"/>
                <a:cs typeface="Arial Black"/>
              </a:rPr>
              <a:t>HTML5</a:t>
            </a:r>
            <a:r>
              <a:rPr sz="1800" spc="-100" dirty="0">
                <a:solidFill>
                  <a:srgbClr val="333333"/>
                </a:solidFill>
                <a:latin typeface="Arial Black"/>
                <a:cs typeface="Arial Black"/>
              </a:rPr>
              <a:t> </a:t>
            </a:r>
            <a:r>
              <a:rPr sz="1800" spc="235" dirty="0">
                <a:solidFill>
                  <a:srgbClr val="333333"/>
                </a:solidFill>
                <a:latin typeface="Trebuchet MS"/>
                <a:cs typeface="Trebuchet MS"/>
              </a:rPr>
              <a:t>–</a:t>
            </a:r>
            <a:r>
              <a:rPr sz="1800" spc="6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Trebuchet MS"/>
                <a:cs typeface="Trebuchet MS"/>
              </a:rPr>
              <a:t>al</a:t>
            </a:r>
            <a:r>
              <a:rPr sz="1800" spc="-25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333333"/>
                </a:solidFill>
                <a:latin typeface="Trebuchet MS"/>
                <a:cs typeface="Trebuchet MS"/>
              </a:rPr>
              <a:t>owing</a:t>
            </a:r>
            <a:r>
              <a:rPr sz="1800" spc="-18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333333"/>
                </a:solidFill>
                <a:latin typeface="Trebuchet MS"/>
                <a:cs typeface="Trebuchet MS"/>
              </a:rPr>
              <a:t>you</a:t>
            </a:r>
            <a:r>
              <a:rPr sz="1800" spc="-18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sz="1800" spc="-1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Trebuchet MS"/>
                <a:cs typeface="Trebuchet MS"/>
              </a:rPr>
              <a:t>create</a:t>
            </a:r>
            <a:r>
              <a:rPr sz="1800" spc="-1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33333"/>
                </a:solidFill>
                <a:latin typeface="Trebuchet MS"/>
                <a:cs typeface="Trebuchet MS"/>
              </a:rPr>
              <a:t>ful</a:t>
            </a:r>
            <a:r>
              <a:rPr sz="1800" spc="-25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175" dirty="0">
                <a:solidFill>
                  <a:srgbClr val="333333"/>
                </a:solidFill>
                <a:latin typeface="Trebuchet MS"/>
                <a:cs typeface="Trebuchet MS"/>
              </a:rPr>
              <a:t>y</a:t>
            </a:r>
            <a:r>
              <a:rPr sz="1800" spc="-20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Trebuchet MS"/>
                <a:cs typeface="Trebuchet MS"/>
              </a:rPr>
              <a:t>validating</a:t>
            </a:r>
            <a:r>
              <a:rPr sz="1800" spc="-18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333333"/>
                </a:solidFill>
                <a:latin typeface="Trebuchet MS"/>
                <a:cs typeface="Trebuchet MS"/>
              </a:rPr>
              <a:t>templates</a:t>
            </a:r>
            <a:r>
              <a:rPr sz="1800" spc="-75" dirty="0">
                <a:solidFill>
                  <a:srgbClr val="333333"/>
                </a:solidFill>
                <a:latin typeface="Trebuchet MS"/>
                <a:cs typeface="Trebuchet MS"/>
              </a:rPr>
              <a:t> if </a:t>
            </a:r>
            <a:r>
              <a:rPr sz="1800" spc="-53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33333"/>
                </a:solidFill>
                <a:latin typeface="Trebuchet MS"/>
                <a:cs typeface="Trebuchet MS"/>
              </a:rPr>
              <a:t>that</a:t>
            </a:r>
            <a:r>
              <a:rPr sz="1800" spc="-2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sz="1800" spc="-8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155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1800" spc="-1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333333"/>
                </a:solidFill>
                <a:latin typeface="Trebuchet MS"/>
                <a:cs typeface="Trebuchet MS"/>
              </a:rPr>
              <a:t>need</a:t>
            </a:r>
            <a:r>
              <a:rPr sz="1800" spc="-19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sz="1800" spc="-18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Trebuchet MS"/>
                <a:cs typeface="Trebuchet MS"/>
              </a:rPr>
              <a:t>you.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5535" y="2335580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60" dirty="0">
                <a:solidFill>
                  <a:srgbClr val="8FC125"/>
                </a:solidFill>
                <a:latin typeface="Lucida Sans Unicode"/>
                <a:cs typeface="Lucida Sans Unicode"/>
              </a:rPr>
              <a:t>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5535" y="3834257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60" dirty="0">
                <a:solidFill>
                  <a:srgbClr val="8FC125"/>
                </a:solidFill>
                <a:latin typeface="Lucida Sans Unicode"/>
                <a:cs typeface="Lucida Sans Unicode"/>
              </a:rPr>
              <a:t>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24" y="0"/>
            <a:ext cx="4773295" cy="6867525"/>
            <a:chOff x="7420324" y="0"/>
            <a:chExt cx="4773295" cy="6867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4840" y="0"/>
              <a:ext cx="2627274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604589" y="0"/>
              <a:ext cx="2586990" cy="6858000"/>
            </a:xfrm>
            <a:custGeom>
              <a:avLst/>
              <a:gdLst/>
              <a:ahLst/>
              <a:cxnLst/>
              <a:rect l="l" t="t" r="r" b="b"/>
              <a:pathLst>
                <a:path w="2586990" h="6858000">
                  <a:moveTo>
                    <a:pt x="2586814" y="0"/>
                  </a:moveTo>
                  <a:lnTo>
                    <a:pt x="0" y="0"/>
                  </a:lnTo>
                  <a:lnTo>
                    <a:pt x="1207644" y="6857644"/>
                  </a:lnTo>
                  <a:lnTo>
                    <a:pt x="2586814" y="6857644"/>
                  </a:lnTo>
                  <a:lnTo>
                    <a:pt x="2586814" y="0"/>
                  </a:lnTo>
                  <a:close/>
                </a:path>
              </a:pathLst>
            </a:custGeom>
            <a:solidFill>
              <a:srgbClr val="8FC1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4165" y="3035515"/>
              <a:ext cx="3297948" cy="38224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32316" y="3048114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797" y="0"/>
                  </a:moveTo>
                  <a:lnTo>
                    <a:pt x="0" y="3809885"/>
                  </a:lnTo>
                  <a:lnTo>
                    <a:pt x="3259797" y="3809885"/>
                  </a:lnTo>
                  <a:lnTo>
                    <a:pt x="3259797" y="0"/>
                  </a:lnTo>
                  <a:close/>
                </a:path>
              </a:pathLst>
            </a:custGeom>
            <a:solidFill>
              <a:srgbClr val="539F20">
                <a:alpha val="7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6286" y="0"/>
              <a:ext cx="2895828" cy="6858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37676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99" y="0"/>
                  </a:moveTo>
                  <a:lnTo>
                    <a:pt x="0" y="0"/>
                  </a:lnTo>
                  <a:lnTo>
                    <a:pt x="2467443" y="6857644"/>
                  </a:lnTo>
                  <a:lnTo>
                    <a:pt x="2851199" y="6857644"/>
                  </a:lnTo>
                  <a:lnTo>
                    <a:pt x="2851199" y="0"/>
                  </a:lnTo>
                  <a:close/>
                </a:path>
              </a:pathLst>
            </a:custGeom>
            <a:solidFill>
              <a:srgbClr val="3E7718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60125" y="0"/>
              <a:ext cx="1331988" cy="6858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98276" y="0"/>
              <a:ext cx="1293837" cy="6858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940053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>
                  <a:moveTo>
                    <a:pt x="1248466" y="0"/>
                  </a:moveTo>
                  <a:lnTo>
                    <a:pt x="0" y="0"/>
                  </a:lnTo>
                  <a:lnTo>
                    <a:pt x="1107712" y="6857644"/>
                  </a:lnTo>
                  <a:lnTo>
                    <a:pt x="1248466" y="6857644"/>
                  </a:lnTo>
                  <a:lnTo>
                    <a:pt x="1248466" y="0"/>
                  </a:lnTo>
                  <a:close/>
                </a:path>
              </a:pathLst>
            </a:custGeom>
            <a:solidFill>
              <a:srgbClr val="8FC125">
                <a:alpha val="6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33075" y="3576942"/>
              <a:ext cx="1859038" cy="328105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371239" y="3589566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281" y="0"/>
                  </a:moveTo>
                  <a:lnTo>
                    <a:pt x="0" y="3268078"/>
                  </a:lnTo>
                  <a:lnTo>
                    <a:pt x="1817281" y="3268078"/>
                  </a:lnTo>
                  <a:lnTo>
                    <a:pt x="1817281" y="0"/>
                  </a:lnTo>
                  <a:close/>
                </a:path>
              </a:pathLst>
            </a:custGeom>
            <a:solidFill>
              <a:srgbClr val="8FC1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-355" y="4000309"/>
            <a:ext cx="487680" cy="2858135"/>
            <a:chOff x="-355" y="4000309"/>
            <a:chExt cx="487680" cy="285813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4000309"/>
              <a:ext cx="486714" cy="285769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-355" y="4012920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723"/>
                  </a:lnTo>
                  <a:lnTo>
                    <a:pt x="448551" y="2844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C125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55535" y="642505"/>
            <a:ext cx="4356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8FC125"/>
                </a:solidFill>
              </a:rPr>
              <a:t>Th</a:t>
            </a:r>
            <a:r>
              <a:rPr sz="3600" spc="-10" dirty="0">
                <a:solidFill>
                  <a:srgbClr val="8FC125"/>
                </a:solidFill>
              </a:rPr>
              <a:t>y</a:t>
            </a:r>
            <a:r>
              <a:rPr sz="3600" spc="-5" dirty="0">
                <a:solidFill>
                  <a:srgbClr val="8FC125"/>
                </a:solidFill>
              </a:rPr>
              <a:t>m</a:t>
            </a:r>
            <a:r>
              <a:rPr sz="3600" dirty="0">
                <a:solidFill>
                  <a:srgbClr val="8FC125"/>
                </a:solidFill>
              </a:rPr>
              <a:t>e</a:t>
            </a:r>
            <a:r>
              <a:rPr sz="3600" spc="-15" dirty="0">
                <a:solidFill>
                  <a:srgbClr val="8FC125"/>
                </a:solidFill>
              </a:rPr>
              <a:t>l</a:t>
            </a:r>
            <a:r>
              <a:rPr sz="3600" dirty="0">
                <a:solidFill>
                  <a:srgbClr val="8FC125"/>
                </a:solidFill>
              </a:rPr>
              <a:t>e</a:t>
            </a:r>
            <a:r>
              <a:rPr sz="3600" spc="5" dirty="0">
                <a:solidFill>
                  <a:srgbClr val="8FC125"/>
                </a:solidFill>
              </a:rPr>
              <a:t>a</a:t>
            </a:r>
            <a:r>
              <a:rPr sz="3600" dirty="0">
                <a:solidFill>
                  <a:srgbClr val="8FC125"/>
                </a:solidFill>
              </a:rPr>
              <a:t>f</a:t>
            </a:r>
            <a:r>
              <a:rPr sz="3600" spc="-200" dirty="0">
                <a:solidFill>
                  <a:srgbClr val="8FC125"/>
                </a:solidFill>
              </a:rPr>
              <a:t> </a:t>
            </a:r>
            <a:r>
              <a:rPr sz="3600" spc="-5" dirty="0">
                <a:solidFill>
                  <a:srgbClr val="8FC125"/>
                </a:solidFill>
              </a:rPr>
              <a:t>Attribu</a:t>
            </a:r>
            <a:r>
              <a:rPr sz="3600" spc="-15" dirty="0">
                <a:solidFill>
                  <a:srgbClr val="8FC125"/>
                </a:solidFill>
              </a:rPr>
              <a:t>t</a:t>
            </a:r>
            <a:r>
              <a:rPr sz="3600" dirty="0">
                <a:solidFill>
                  <a:srgbClr val="8FC125"/>
                </a:solidFill>
              </a:rPr>
              <a:t>es</a:t>
            </a:r>
            <a:endParaRPr sz="3600"/>
          </a:p>
        </p:txBody>
      </p:sp>
      <p:sp>
        <p:nvSpPr>
          <p:cNvPr id="18" name="object 18"/>
          <p:cNvSpPr txBox="1"/>
          <p:nvPr/>
        </p:nvSpPr>
        <p:spPr>
          <a:xfrm>
            <a:off x="730135" y="2066576"/>
            <a:ext cx="7552690" cy="30988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1095"/>
              </a:spcBef>
              <a:buClr>
                <a:srgbClr val="8FC125"/>
              </a:buClr>
              <a:buSzPct val="79687"/>
              <a:buFont typeface="Lucida Sans Unicode"/>
              <a:buChar char="►"/>
              <a:tabLst>
                <a:tab pos="381635" algn="l"/>
              </a:tabLst>
            </a:pPr>
            <a:r>
              <a:rPr sz="3200" dirty="0">
                <a:latin typeface="Times New Roman"/>
                <a:cs typeface="Times New Roman"/>
              </a:rPr>
              <a:t>1.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Thymeleaf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th:text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attribute</a:t>
            </a:r>
            <a:endParaRPr sz="3200">
              <a:latin typeface="Times New Roman"/>
              <a:cs typeface="Times New Roman"/>
            </a:endParaRPr>
          </a:p>
          <a:p>
            <a:pPr marL="381000" indent="-343535">
              <a:lnSpc>
                <a:spcPct val="100000"/>
              </a:lnSpc>
              <a:spcBef>
                <a:spcPts val="1000"/>
              </a:spcBef>
              <a:buClr>
                <a:srgbClr val="8FC125"/>
              </a:buClr>
              <a:buSzPct val="79687"/>
              <a:buFont typeface="Lucida Sans Unicode"/>
              <a:buChar char="►"/>
              <a:tabLst>
                <a:tab pos="381635" algn="l"/>
              </a:tabLst>
            </a:pPr>
            <a:r>
              <a:rPr sz="3200" dirty="0">
                <a:latin typeface="Times New Roman"/>
                <a:cs typeface="Times New Roman"/>
              </a:rPr>
              <a:t>2.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Thymeleaf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th:each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attribute</a:t>
            </a:r>
            <a:endParaRPr sz="3200">
              <a:latin typeface="Times New Roman"/>
              <a:cs typeface="Times New Roman"/>
            </a:endParaRPr>
          </a:p>
          <a:p>
            <a:pPr marL="381000" indent="-343535">
              <a:lnSpc>
                <a:spcPct val="100000"/>
              </a:lnSpc>
              <a:spcBef>
                <a:spcPts val="1005"/>
              </a:spcBef>
              <a:buClr>
                <a:srgbClr val="8FC125"/>
              </a:buClr>
              <a:buSzPct val="79687"/>
              <a:buFont typeface="Lucida Sans Unicode"/>
              <a:buChar char="►"/>
              <a:tabLst>
                <a:tab pos="381635" algn="l"/>
              </a:tabLst>
            </a:pPr>
            <a:r>
              <a:rPr sz="3200" dirty="0">
                <a:latin typeface="Times New Roman"/>
                <a:cs typeface="Times New Roman"/>
              </a:rPr>
              <a:t>3.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Thymeleaf</a:t>
            </a:r>
            <a:r>
              <a:rPr sz="3200" spc="-5" dirty="0">
                <a:latin typeface="Times New Roman"/>
                <a:cs typeface="Times New Roman"/>
              </a:rPr>
              <a:t> th:if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th:unless attribute</a:t>
            </a:r>
            <a:endParaRPr sz="3200">
              <a:latin typeface="Times New Roman"/>
              <a:cs typeface="Times New Roman"/>
            </a:endParaRPr>
          </a:p>
          <a:p>
            <a:pPr marL="381000" indent="-343535">
              <a:lnSpc>
                <a:spcPct val="100000"/>
              </a:lnSpc>
              <a:spcBef>
                <a:spcPts val="994"/>
              </a:spcBef>
              <a:buClr>
                <a:srgbClr val="8FC125"/>
              </a:buClr>
              <a:buSzPct val="79687"/>
              <a:buFont typeface="Lucida Sans Unicode"/>
              <a:buChar char="►"/>
              <a:tabLst>
                <a:tab pos="381635" algn="l"/>
              </a:tabLst>
            </a:pPr>
            <a:r>
              <a:rPr sz="3200" dirty="0">
                <a:latin typeface="Times New Roman"/>
                <a:cs typeface="Times New Roman"/>
              </a:rPr>
              <a:t>4.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Thymeleaf</a:t>
            </a:r>
            <a:r>
              <a:rPr sz="3200" spc="-5" dirty="0">
                <a:latin typeface="Times New Roman"/>
                <a:cs typeface="Times New Roman"/>
              </a:rPr>
              <a:t> th:switch</a:t>
            </a:r>
            <a:r>
              <a:rPr sz="3200" dirty="0">
                <a:latin typeface="Times New Roman"/>
                <a:cs typeface="Times New Roman"/>
              </a:rPr>
              <a:t> 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th:case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attribute</a:t>
            </a:r>
            <a:endParaRPr sz="3200">
              <a:latin typeface="Times New Roman"/>
              <a:cs typeface="Times New Roman"/>
            </a:endParaRPr>
          </a:p>
          <a:p>
            <a:pPr marL="381000" indent="-343535">
              <a:lnSpc>
                <a:spcPct val="100000"/>
              </a:lnSpc>
              <a:spcBef>
                <a:spcPts val="1000"/>
              </a:spcBef>
              <a:buClr>
                <a:srgbClr val="8FC125"/>
              </a:buClr>
              <a:buSzPct val="79687"/>
              <a:buFont typeface="Lucida Sans Unicode"/>
              <a:buChar char="►"/>
              <a:tabLst>
                <a:tab pos="381635" algn="l"/>
              </a:tabLst>
            </a:pPr>
            <a:r>
              <a:rPr sz="3200" dirty="0">
                <a:latin typeface="Times New Roman"/>
                <a:cs typeface="Times New Roman"/>
              </a:rPr>
              <a:t>5.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Thymeleaf</a:t>
            </a:r>
            <a:r>
              <a:rPr sz="3200" spc="-5" dirty="0">
                <a:latin typeface="Times New Roman"/>
                <a:cs typeface="Times New Roman"/>
              </a:rPr>
              <a:t> th:fragment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attribute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24" y="0"/>
            <a:ext cx="4773295" cy="6867525"/>
            <a:chOff x="7420324" y="0"/>
            <a:chExt cx="4773295" cy="6867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4840" y="0"/>
              <a:ext cx="2627274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604589" y="0"/>
              <a:ext cx="2586990" cy="6858000"/>
            </a:xfrm>
            <a:custGeom>
              <a:avLst/>
              <a:gdLst/>
              <a:ahLst/>
              <a:cxnLst/>
              <a:rect l="l" t="t" r="r" b="b"/>
              <a:pathLst>
                <a:path w="2586990" h="6858000">
                  <a:moveTo>
                    <a:pt x="2586814" y="0"/>
                  </a:moveTo>
                  <a:lnTo>
                    <a:pt x="0" y="0"/>
                  </a:lnTo>
                  <a:lnTo>
                    <a:pt x="1207644" y="6857644"/>
                  </a:lnTo>
                  <a:lnTo>
                    <a:pt x="2586814" y="6857644"/>
                  </a:lnTo>
                  <a:lnTo>
                    <a:pt x="2586814" y="0"/>
                  </a:lnTo>
                  <a:close/>
                </a:path>
              </a:pathLst>
            </a:custGeom>
            <a:solidFill>
              <a:srgbClr val="8FC1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4165" y="3035515"/>
              <a:ext cx="3297948" cy="38224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32316" y="3048114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797" y="0"/>
                  </a:moveTo>
                  <a:lnTo>
                    <a:pt x="0" y="3809885"/>
                  </a:lnTo>
                  <a:lnTo>
                    <a:pt x="3259797" y="3809885"/>
                  </a:lnTo>
                  <a:lnTo>
                    <a:pt x="3259797" y="0"/>
                  </a:lnTo>
                  <a:close/>
                </a:path>
              </a:pathLst>
            </a:custGeom>
            <a:solidFill>
              <a:srgbClr val="539F20">
                <a:alpha val="7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6286" y="0"/>
              <a:ext cx="2895828" cy="6858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37676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99" y="0"/>
                  </a:moveTo>
                  <a:lnTo>
                    <a:pt x="0" y="0"/>
                  </a:lnTo>
                  <a:lnTo>
                    <a:pt x="2467443" y="6857644"/>
                  </a:lnTo>
                  <a:lnTo>
                    <a:pt x="2851199" y="6857644"/>
                  </a:lnTo>
                  <a:lnTo>
                    <a:pt x="2851199" y="0"/>
                  </a:lnTo>
                  <a:close/>
                </a:path>
              </a:pathLst>
            </a:custGeom>
            <a:solidFill>
              <a:srgbClr val="3E7718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60125" y="0"/>
              <a:ext cx="1331988" cy="6858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98276" y="0"/>
              <a:ext cx="1293837" cy="6858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940053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>
                  <a:moveTo>
                    <a:pt x="1248466" y="0"/>
                  </a:moveTo>
                  <a:lnTo>
                    <a:pt x="0" y="0"/>
                  </a:lnTo>
                  <a:lnTo>
                    <a:pt x="1107712" y="6857644"/>
                  </a:lnTo>
                  <a:lnTo>
                    <a:pt x="1248466" y="6857644"/>
                  </a:lnTo>
                  <a:lnTo>
                    <a:pt x="1248466" y="0"/>
                  </a:lnTo>
                  <a:close/>
                </a:path>
              </a:pathLst>
            </a:custGeom>
            <a:solidFill>
              <a:srgbClr val="8FC125">
                <a:alpha val="6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33075" y="3576942"/>
              <a:ext cx="1859038" cy="328105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371239" y="3589566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281" y="0"/>
                  </a:moveTo>
                  <a:lnTo>
                    <a:pt x="0" y="3268078"/>
                  </a:lnTo>
                  <a:lnTo>
                    <a:pt x="1817281" y="3268078"/>
                  </a:lnTo>
                  <a:lnTo>
                    <a:pt x="1817281" y="0"/>
                  </a:lnTo>
                  <a:close/>
                </a:path>
              </a:pathLst>
            </a:custGeom>
            <a:solidFill>
              <a:srgbClr val="8FC1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-355" y="4000309"/>
            <a:ext cx="487680" cy="2858135"/>
            <a:chOff x="-355" y="4000309"/>
            <a:chExt cx="487680" cy="285813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4000309"/>
              <a:ext cx="486714" cy="285769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-355" y="4012920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723"/>
                  </a:lnTo>
                  <a:lnTo>
                    <a:pt x="448551" y="2844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C125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55535" y="642505"/>
            <a:ext cx="4505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8FC125"/>
                </a:solidFill>
              </a:rPr>
              <a:t>Backend</a:t>
            </a:r>
            <a:r>
              <a:rPr sz="3600" spc="-30" dirty="0">
                <a:solidFill>
                  <a:srgbClr val="8FC125"/>
                </a:solidFill>
              </a:rPr>
              <a:t> </a:t>
            </a:r>
            <a:r>
              <a:rPr sz="3600" dirty="0">
                <a:solidFill>
                  <a:srgbClr val="8FC125"/>
                </a:solidFill>
              </a:rPr>
              <a:t>:</a:t>
            </a:r>
            <a:r>
              <a:rPr sz="3600" spc="-30" dirty="0">
                <a:solidFill>
                  <a:srgbClr val="8FC125"/>
                </a:solidFill>
              </a:rPr>
              <a:t> </a:t>
            </a:r>
            <a:r>
              <a:rPr sz="3600" spc="-10" dirty="0">
                <a:solidFill>
                  <a:srgbClr val="8FC125"/>
                </a:solidFill>
              </a:rPr>
              <a:t>Spring</a:t>
            </a:r>
            <a:r>
              <a:rPr sz="3600" spc="-20" dirty="0">
                <a:solidFill>
                  <a:srgbClr val="8FC125"/>
                </a:solidFill>
              </a:rPr>
              <a:t> </a:t>
            </a:r>
            <a:r>
              <a:rPr sz="3600" dirty="0">
                <a:solidFill>
                  <a:srgbClr val="8FC125"/>
                </a:solidFill>
              </a:rPr>
              <a:t>Boot</a:t>
            </a:r>
            <a:endParaRPr sz="3600"/>
          </a:p>
        </p:txBody>
      </p:sp>
      <p:sp>
        <p:nvSpPr>
          <p:cNvPr id="18" name="object 18"/>
          <p:cNvSpPr txBox="1"/>
          <p:nvPr/>
        </p:nvSpPr>
        <p:spPr>
          <a:xfrm>
            <a:off x="755535" y="2190864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60" dirty="0">
                <a:solidFill>
                  <a:srgbClr val="8FC125"/>
                </a:solidFill>
                <a:latin typeface="Lucida Sans Unicode"/>
                <a:cs typeface="Lucida Sans Unicode"/>
              </a:rPr>
              <a:t>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1013460" algn="l"/>
              </a:tabLst>
            </a:pPr>
            <a:r>
              <a:rPr spc="-5" dirty="0"/>
              <a:t>Creating	Spring</a:t>
            </a:r>
            <a:r>
              <a:rPr spc="-15" dirty="0"/>
              <a:t> </a:t>
            </a:r>
            <a:r>
              <a:rPr spc="-5" dirty="0"/>
              <a:t>boot</a:t>
            </a:r>
            <a:r>
              <a:rPr spc="-15" dirty="0"/>
              <a:t> </a:t>
            </a:r>
            <a:r>
              <a:rPr spc="-5" dirty="0"/>
              <a:t>using</a:t>
            </a:r>
            <a:r>
              <a:rPr spc="-10" dirty="0"/>
              <a:t> </a:t>
            </a:r>
            <a:r>
              <a:rPr spc="-5" dirty="0"/>
              <a:t>boot</a:t>
            </a:r>
            <a:r>
              <a:rPr spc="-15" dirty="0"/>
              <a:t> </a:t>
            </a:r>
            <a:r>
              <a:rPr spc="-5" dirty="0"/>
              <a:t>initializer</a:t>
            </a: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spc="-5" dirty="0"/>
              <a:t>Spring Boot automatically configures your application based on the </a:t>
            </a:r>
            <a:r>
              <a:rPr spc="-530" dirty="0"/>
              <a:t> </a:t>
            </a:r>
            <a:r>
              <a:rPr spc="-5" dirty="0"/>
              <a:t>dependencies</a:t>
            </a:r>
            <a:r>
              <a:rPr spc="-10" dirty="0"/>
              <a:t> </a:t>
            </a:r>
            <a:r>
              <a:rPr spc="-5" dirty="0"/>
              <a:t>you</a:t>
            </a:r>
            <a:r>
              <a:rPr spc="-10" dirty="0"/>
              <a:t> </a:t>
            </a:r>
            <a:r>
              <a:rPr spc="-5" dirty="0"/>
              <a:t>have</a:t>
            </a:r>
            <a:r>
              <a:rPr spc="-10" dirty="0"/>
              <a:t> </a:t>
            </a:r>
            <a:r>
              <a:rPr dirty="0"/>
              <a:t>added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the project</a:t>
            </a: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pc="-5" dirty="0"/>
              <a:t>Dependencies</a:t>
            </a:r>
            <a:r>
              <a:rPr dirty="0"/>
              <a:t> </a:t>
            </a:r>
            <a:r>
              <a:rPr spc="-5" dirty="0"/>
              <a:t>that</a:t>
            </a:r>
            <a:r>
              <a:rPr spc="-25" dirty="0"/>
              <a:t> </a:t>
            </a:r>
            <a:r>
              <a:rPr dirty="0"/>
              <a:t>added</a:t>
            </a:r>
            <a:r>
              <a:rPr spc="-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my</a:t>
            </a:r>
            <a:r>
              <a:rPr spc="-10" dirty="0"/>
              <a:t> </a:t>
            </a:r>
            <a:r>
              <a:rPr spc="-5" dirty="0"/>
              <a:t>project</a:t>
            </a:r>
            <a:r>
              <a:rPr spc="-25" dirty="0"/>
              <a:t> </a:t>
            </a:r>
            <a:r>
              <a:rPr spc="-5" dirty="0"/>
              <a:t>are</a:t>
            </a:r>
            <a:r>
              <a:rPr spc="-10" dirty="0"/>
              <a:t> </a:t>
            </a:r>
            <a:r>
              <a:rPr dirty="0"/>
              <a:t>: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55535" y="2591904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60" dirty="0">
                <a:solidFill>
                  <a:srgbClr val="8FC125"/>
                </a:solidFill>
                <a:latin typeface="Lucida Sans Unicode"/>
                <a:cs typeface="Lucida Sans Unicode"/>
              </a:rPr>
              <a:t>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5535" y="3267621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60" dirty="0">
                <a:solidFill>
                  <a:srgbClr val="8FC125"/>
                </a:solidFill>
                <a:latin typeface="Lucida Sans Unicode"/>
                <a:cs typeface="Lucida Sans Unicode"/>
              </a:rPr>
              <a:t>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5535" y="3546259"/>
            <a:ext cx="1951355" cy="20320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95"/>
              </a:spcBef>
              <a:buClr>
                <a:srgbClr val="8FC125"/>
              </a:buClr>
              <a:buSzPct val="80555"/>
              <a:buAutoNum type="arabicParenR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Spring</a:t>
            </a:r>
            <a:r>
              <a:rPr sz="1800" spc="-5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F3F3F"/>
                </a:solidFill>
                <a:latin typeface="Trebuchet MS"/>
                <a:cs typeface="Trebuchet MS"/>
              </a:rPr>
              <a:t>web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000"/>
              </a:spcBef>
              <a:buClr>
                <a:srgbClr val="8FC125"/>
              </a:buClr>
              <a:buSzPct val="80555"/>
              <a:buAutoNum type="arabicParenR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Thyme</a:t>
            </a:r>
            <a:r>
              <a:rPr sz="1800" spc="-4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lea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000"/>
              </a:spcBef>
              <a:buClr>
                <a:srgbClr val="8FC125"/>
              </a:buClr>
              <a:buSzPct val="80555"/>
              <a:buAutoNum type="arabicParenR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Spring</a:t>
            </a:r>
            <a:r>
              <a:rPr sz="1800" spc="-5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Data</a:t>
            </a:r>
            <a:r>
              <a:rPr sz="1800" spc="-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3F3F3F"/>
                </a:solidFill>
                <a:latin typeface="Trebuchet MS"/>
                <a:cs typeface="Trebuchet MS"/>
              </a:rPr>
              <a:t>JPA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000"/>
              </a:spcBef>
              <a:buClr>
                <a:srgbClr val="8FC125"/>
              </a:buClr>
              <a:buSzPct val="80555"/>
              <a:buAutoNum type="arabicParenR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MySql</a:t>
            </a:r>
            <a:r>
              <a:rPr sz="1800" spc="-5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rebuchet MS"/>
                <a:cs typeface="Trebuchet MS"/>
              </a:rPr>
              <a:t>database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000"/>
              </a:spcBef>
              <a:buClr>
                <a:srgbClr val="8FC125"/>
              </a:buClr>
              <a:buSzPct val="80555"/>
              <a:buAutoNum type="arabicParenR"/>
              <a:tabLst>
                <a:tab pos="355600" algn="l"/>
                <a:tab pos="356235" algn="l"/>
              </a:tabLst>
            </a:pPr>
            <a:r>
              <a:rPr sz="1800" spc="-10" dirty="0">
                <a:solidFill>
                  <a:srgbClr val="3F3F3F"/>
                </a:solidFill>
                <a:latin typeface="Trebuchet MS"/>
                <a:cs typeface="Trebuchet MS"/>
              </a:rPr>
              <a:t>Devtools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24" y="0"/>
            <a:ext cx="4773295" cy="6867525"/>
            <a:chOff x="7420324" y="0"/>
            <a:chExt cx="4773295" cy="6867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4840" y="0"/>
              <a:ext cx="2627274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604589" y="0"/>
              <a:ext cx="2586990" cy="6858000"/>
            </a:xfrm>
            <a:custGeom>
              <a:avLst/>
              <a:gdLst/>
              <a:ahLst/>
              <a:cxnLst/>
              <a:rect l="l" t="t" r="r" b="b"/>
              <a:pathLst>
                <a:path w="2586990" h="6858000">
                  <a:moveTo>
                    <a:pt x="2586814" y="0"/>
                  </a:moveTo>
                  <a:lnTo>
                    <a:pt x="0" y="0"/>
                  </a:lnTo>
                  <a:lnTo>
                    <a:pt x="1207644" y="6857644"/>
                  </a:lnTo>
                  <a:lnTo>
                    <a:pt x="2586814" y="6857644"/>
                  </a:lnTo>
                  <a:lnTo>
                    <a:pt x="2586814" y="0"/>
                  </a:lnTo>
                  <a:close/>
                </a:path>
              </a:pathLst>
            </a:custGeom>
            <a:solidFill>
              <a:srgbClr val="8FC1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4165" y="3035515"/>
              <a:ext cx="3297948" cy="38224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32316" y="3048114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797" y="0"/>
                  </a:moveTo>
                  <a:lnTo>
                    <a:pt x="0" y="3809885"/>
                  </a:lnTo>
                  <a:lnTo>
                    <a:pt x="3259797" y="3809885"/>
                  </a:lnTo>
                  <a:lnTo>
                    <a:pt x="3259797" y="0"/>
                  </a:lnTo>
                  <a:close/>
                </a:path>
              </a:pathLst>
            </a:custGeom>
            <a:solidFill>
              <a:srgbClr val="539F20">
                <a:alpha val="7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6286" y="0"/>
              <a:ext cx="2895828" cy="6858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37676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99" y="0"/>
                  </a:moveTo>
                  <a:lnTo>
                    <a:pt x="0" y="0"/>
                  </a:lnTo>
                  <a:lnTo>
                    <a:pt x="2467443" y="6857644"/>
                  </a:lnTo>
                  <a:lnTo>
                    <a:pt x="2851199" y="6857644"/>
                  </a:lnTo>
                  <a:lnTo>
                    <a:pt x="2851199" y="0"/>
                  </a:lnTo>
                  <a:close/>
                </a:path>
              </a:pathLst>
            </a:custGeom>
            <a:solidFill>
              <a:srgbClr val="3E7718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60125" y="0"/>
              <a:ext cx="1331988" cy="6858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98276" y="0"/>
              <a:ext cx="1293837" cy="6858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940053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>
                  <a:moveTo>
                    <a:pt x="1248466" y="0"/>
                  </a:moveTo>
                  <a:lnTo>
                    <a:pt x="0" y="0"/>
                  </a:lnTo>
                  <a:lnTo>
                    <a:pt x="1107712" y="6857644"/>
                  </a:lnTo>
                  <a:lnTo>
                    <a:pt x="1248466" y="6857644"/>
                  </a:lnTo>
                  <a:lnTo>
                    <a:pt x="1248466" y="0"/>
                  </a:lnTo>
                  <a:close/>
                </a:path>
              </a:pathLst>
            </a:custGeom>
            <a:solidFill>
              <a:srgbClr val="8FC125">
                <a:alpha val="6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33075" y="3576942"/>
              <a:ext cx="1859038" cy="328105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371239" y="3589566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281" y="0"/>
                  </a:moveTo>
                  <a:lnTo>
                    <a:pt x="0" y="3268078"/>
                  </a:lnTo>
                  <a:lnTo>
                    <a:pt x="1817281" y="3268078"/>
                  </a:lnTo>
                  <a:lnTo>
                    <a:pt x="1817281" y="0"/>
                  </a:lnTo>
                  <a:close/>
                </a:path>
              </a:pathLst>
            </a:custGeom>
            <a:solidFill>
              <a:srgbClr val="8FC1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-355" y="4000309"/>
            <a:ext cx="487680" cy="2858135"/>
            <a:chOff x="-355" y="4000309"/>
            <a:chExt cx="487680" cy="285813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4000309"/>
              <a:ext cx="486714" cy="285769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-355" y="4012920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723"/>
                  </a:lnTo>
                  <a:lnTo>
                    <a:pt x="448551" y="2844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C125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55535" y="642505"/>
            <a:ext cx="5036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8FC125"/>
                </a:solidFill>
              </a:rPr>
              <a:t>Spring</a:t>
            </a:r>
            <a:r>
              <a:rPr sz="3600" spc="-30" dirty="0">
                <a:solidFill>
                  <a:srgbClr val="8FC125"/>
                </a:solidFill>
              </a:rPr>
              <a:t> </a:t>
            </a:r>
            <a:r>
              <a:rPr sz="3600" spc="-5" dirty="0">
                <a:solidFill>
                  <a:srgbClr val="8FC125"/>
                </a:solidFill>
              </a:rPr>
              <a:t>Boot</a:t>
            </a:r>
            <a:r>
              <a:rPr sz="3600" spc="-220" dirty="0">
                <a:solidFill>
                  <a:srgbClr val="8FC125"/>
                </a:solidFill>
              </a:rPr>
              <a:t> </a:t>
            </a:r>
            <a:r>
              <a:rPr sz="3600" spc="-5" dirty="0">
                <a:solidFill>
                  <a:srgbClr val="8FC125"/>
                </a:solidFill>
              </a:rPr>
              <a:t>Architecture</a:t>
            </a:r>
            <a:endParaRPr sz="3600"/>
          </a:p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18601" y="1696326"/>
            <a:ext cx="7155002" cy="43091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24" y="0"/>
            <a:ext cx="4773295" cy="6867525"/>
            <a:chOff x="7420324" y="0"/>
            <a:chExt cx="4773295" cy="6867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4840" y="0"/>
              <a:ext cx="2627274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604589" y="0"/>
              <a:ext cx="2586990" cy="6858000"/>
            </a:xfrm>
            <a:custGeom>
              <a:avLst/>
              <a:gdLst/>
              <a:ahLst/>
              <a:cxnLst/>
              <a:rect l="l" t="t" r="r" b="b"/>
              <a:pathLst>
                <a:path w="2586990" h="6858000">
                  <a:moveTo>
                    <a:pt x="2586814" y="0"/>
                  </a:moveTo>
                  <a:lnTo>
                    <a:pt x="0" y="0"/>
                  </a:lnTo>
                  <a:lnTo>
                    <a:pt x="1207644" y="6857644"/>
                  </a:lnTo>
                  <a:lnTo>
                    <a:pt x="2586814" y="6857644"/>
                  </a:lnTo>
                  <a:lnTo>
                    <a:pt x="2586814" y="0"/>
                  </a:lnTo>
                  <a:close/>
                </a:path>
              </a:pathLst>
            </a:custGeom>
            <a:solidFill>
              <a:srgbClr val="8FC1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4165" y="3035515"/>
              <a:ext cx="3297948" cy="38224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32316" y="3048114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797" y="0"/>
                  </a:moveTo>
                  <a:lnTo>
                    <a:pt x="0" y="3809885"/>
                  </a:lnTo>
                  <a:lnTo>
                    <a:pt x="3259797" y="3809885"/>
                  </a:lnTo>
                  <a:lnTo>
                    <a:pt x="3259797" y="0"/>
                  </a:lnTo>
                  <a:close/>
                </a:path>
              </a:pathLst>
            </a:custGeom>
            <a:solidFill>
              <a:srgbClr val="539F20">
                <a:alpha val="7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6286" y="0"/>
              <a:ext cx="2895828" cy="6858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37676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99" y="0"/>
                  </a:moveTo>
                  <a:lnTo>
                    <a:pt x="0" y="0"/>
                  </a:lnTo>
                  <a:lnTo>
                    <a:pt x="2467443" y="6857644"/>
                  </a:lnTo>
                  <a:lnTo>
                    <a:pt x="2851199" y="6857644"/>
                  </a:lnTo>
                  <a:lnTo>
                    <a:pt x="2851199" y="0"/>
                  </a:lnTo>
                  <a:close/>
                </a:path>
              </a:pathLst>
            </a:custGeom>
            <a:solidFill>
              <a:srgbClr val="3E7718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60125" y="0"/>
              <a:ext cx="1331988" cy="6858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98276" y="0"/>
              <a:ext cx="1293837" cy="6858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940053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>
                  <a:moveTo>
                    <a:pt x="1248466" y="0"/>
                  </a:moveTo>
                  <a:lnTo>
                    <a:pt x="0" y="0"/>
                  </a:lnTo>
                  <a:lnTo>
                    <a:pt x="1107712" y="6857644"/>
                  </a:lnTo>
                  <a:lnTo>
                    <a:pt x="1248466" y="6857644"/>
                  </a:lnTo>
                  <a:lnTo>
                    <a:pt x="1248466" y="0"/>
                  </a:lnTo>
                  <a:close/>
                </a:path>
              </a:pathLst>
            </a:custGeom>
            <a:solidFill>
              <a:srgbClr val="8FC125">
                <a:alpha val="6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33075" y="3576942"/>
              <a:ext cx="1859038" cy="328105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371239" y="3589566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281" y="0"/>
                  </a:moveTo>
                  <a:lnTo>
                    <a:pt x="0" y="3268078"/>
                  </a:lnTo>
                  <a:lnTo>
                    <a:pt x="1817281" y="3268078"/>
                  </a:lnTo>
                  <a:lnTo>
                    <a:pt x="1817281" y="0"/>
                  </a:lnTo>
                  <a:close/>
                </a:path>
              </a:pathLst>
            </a:custGeom>
            <a:solidFill>
              <a:srgbClr val="8FC1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-355" y="4000309"/>
            <a:ext cx="487680" cy="2858135"/>
            <a:chOff x="-355" y="4000309"/>
            <a:chExt cx="487680" cy="285813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4000309"/>
              <a:ext cx="486714" cy="285769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-355" y="4012920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723"/>
                  </a:lnTo>
                  <a:lnTo>
                    <a:pt x="448551" y="2844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C125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55535" y="642505"/>
            <a:ext cx="8353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8FC125"/>
                </a:solidFill>
              </a:rPr>
              <a:t>Thyme</a:t>
            </a:r>
            <a:r>
              <a:rPr sz="3600" spc="-20" dirty="0">
                <a:solidFill>
                  <a:srgbClr val="8FC125"/>
                </a:solidFill>
              </a:rPr>
              <a:t> </a:t>
            </a:r>
            <a:r>
              <a:rPr sz="3600" spc="-5" dirty="0">
                <a:solidFill>
                  <a:srgbClr val="8FC125"/>
                </a:solidFill>
              </a:rPr>
              <a:t>leaf</a:t>
            </a:r>
            <a:r>
              <a:rPr sz="3600" spc="-210" dirty="0">
                <a:solidFill>
                  <a:srgbClr val="8FC125"/>
                </a:solidFill>
              </a:rPr>
              <a:t> </a:t>
            </a:r>
            <a:r>
              <a:rPr sz="3600" spc="-5" dirty="0">
                <a:solidFill>
                  <a:srgbClr val="8FC125"/>
                </a:solidFill>
              </a:rPr>
              <a:t>And</a:t>
            </a:r>
            <a:r>
              <a:rPr sz="3600" spc="-25" dirty="0">
                <a:solidFill>
                  <a:srgbClr val="8FC125"/>
                </a:solidFill>
              </a:rPr>
              <a:t> </a:t>
            </a:r>
            <a:r>
              <a:rPr sz="3600" spc="-5" dirty="0">
                <a:solidFill>
                  <a:srgbClr val="8FC125"/>
                </a:solidFill>
              </a:rPr>
              <a:t>Spring</a:t>
            </a:r>
            <a:r>
              <a:rPr sz="3600" spc="-20" dirty="0">
                <a:solidFill>
                  <a:srgbClr val="8FC125"/>
                </a:solidFill>
              </a:rPr>
              <a:t> </a:t>
            </a:r>
            <a:r>
              <a:rPr sz="3600" spc="-5" dirty="0">
                <a:solidFill>
                  <a:srgbClr val="8FC125"/>
                </a:solidFill>
              </a:rPr>
              <a:t>Boot</a:t>
            </a:r>
            <a:r>
              <a:rPr sz="3600" spc="-204" dirty="0">
                <a:solidFill>
                  <a:srgbClr val="8FC125"/>
                </a:solidFill>
              </a:rPr>
              <a:t> </a:t>
            </a:r>
            <a:r>
              <a:rPr sz="3600" spc="-5" dirty="0">
                <a:solidFill>
                  <a:srgbClr val="8FC125"/>
                </a:solidFill>
              </a:rPr>
              <a:t>Architecture</a:t>
            </a:r>
            <a:endParaRPr sz="3600"/>
          </a:p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01923" y="1692363"/>
            <a:ext cx="4872964" cy="47105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24" y="0"/>
            <a:ext cx="4773295" cy="6867525"/>
            <a:chOff x="7420324" y="0"/>
            <a:chExt cx="4773295" cy="6867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4840" y="0"/>
              <a:ext cx="2627274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604589" y="0"/>
              <a:ext cx="2586990" cy="6858000"/>
            </a:xfrm>
            <a:custGeom>
              <a:avLst/>
              <a:gdLst/>
              <a:ahLst/>
              <a:cxnLst/>
              <a:rect l="l" t="t" r="r" b="b"/>
              <a:pathLst>
                <a:path w="2586990" h="6858000">
                  <a:moveTo>
                    <a:pt x="2586814" y="0"/>
                  </a:moveTo>
                  <a:lnTo>
                    <a:pt x="0" y="0"/>
                  </a:lnTo>
                  <a:lnTo>
                    <a:pt x="1207644" y="6857644"/>
                  </a:lnTo>
                  <a:lnTo>
                    <a:pt x="2586814" y="6857644"/>
                  </a:lnTo>
                  <a:lnTo>
                    <a:pt x="2586814" y="0"/>
                  </a:lnTo>
                  <a:close/>
                </a:path>
              </a:pathLst>
            </a:custGeom>
            <a:solidFill>
              <a:srgbClr val="8FC1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4165" y="3035515"/>
              <a:ext cx="3297948" cy="38224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32316" y="3048114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797" y="0"/>
                  </a:moveTo>
                  <a:lnTo>
                    <a:pt x="0" y="3809885"/>
                  </a:lnTo>
                  <a:lnTo>
                    <a:pt x="3259797" y="3809885"/>
                  </a:lnTo>
                  <a:lnTo>
                    <a:pt x="3259797" y="0"/>
                  </a:lnTo>
                  <a:close/>
                </a:path>
              </a:pathLst>
            </a:custGeom>
            <a:solidFill>
              <a:srgbClr val="539F20">
                <a:alpha val="7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6286" y="0"/>
              <a:ext cx="2895828" cy="6858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37676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99" y="0"/>
                  </a:moveTo>
                  <a:lnTo>
                    <a:pt x="0" y="0"/>
                  </a:lnTo>
                  <a:lnTo>
                    <a:pt x="2467443" y="6857644"/>
                  </a:lnTo>
                  <a:lnTo>
                    <a:pt x="2851199" y="6857644"/>
                  </a:lnTo>
                  <a:lnTo>
                    <a:pt x="2851199" y="0"/>
                  </a:lnTo>
                  <a:close/>
                </a:path>
              </a:pathLst>
            </a:custGeom>
            <a:solidFill>
              <a:srgbClr val="3E7718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60125" y="0"/>
              <a:ext cx="1331988" cy="6858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98276" y="0"/>
              <a:ext cx="1293837" cy="6858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940053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>
                  <a:moveTo>
                    <a:pt x="1248466" y="0"/>
                  </a:moveTo>
                  <a:lnTo>
                    <a:pt x="0" y="0"/>
                  </a:lnTo>
                  <a:lnTo>
                    <a:pt x="1107712" y="6857644"/>
                  </a:lnTo>
                  <a:lnTo>
                    <a:pt x="1248466" y="6857644"/>
                  </a:lnTo>
                  <a:lnTo>
                    <a:pt x="1248466" y="0"/>
                  </a:lnTo>
                  <a:close/>
                </a:path>
              </a:pathLst>
            </a:custGeom>
            <a:solidFill>
              <a:srgbClr val="8FC125">
                <a:alpha val="6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33075" y="3576942"/>
              <a:ext cx="1859038" cy="328105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371239" y="3589566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281" y="0"/>
                  </a:moveTo>
                  <a:lnTo>
                    <a:pt x="0" y="3268078"/>
                  </a:lnTo>
                  <a:lnTo>
                    <a:pt x="1817281" y="3268078"/>
                  </a:lnTo>
                  <a:lnTo>
                    <a:pt x="1817281" y="0"/>
                  </a:lnTo>
                  <a:close/>
                </a:path>
              </a:pathLst>
            </a:custGeom>
            <a:solidFill>
              <a:srgbClr val="8FC1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-355" y="4000309"/>
            <a:ext cx="487680" cy="2858135"/>
            <a:chOff x="-355" y="4000309"/>
            <a:chExt cx="487680" cy="285813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4000309"/>
              <a:ext cx="486714" cy="285769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-355" y="4012920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723"/>
                  </a:lnTo>
                  <a:lnTo>
                    <a:pt x="448551" y="2844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C125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55535" y="642505"/>
            <a:ext cx="2353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8FC125"/>
                </a:solidFill>
              </a:rPr>
              <a:t>Spring</a:t>
            </a:r>
            <a:r>
              <a:rPr sz="3600" spc="-85" dirty="0">
                <a:solidFill>
                  <a:srgbClr val="8FC125"/>
                </a:solidFill>
              </a:rPr>
              <a:t> </a:t>
            </a:r>
            <a:r>
              <a:rPr sz="3600" spc="-5" dirty="0">
                <a:solidFill>
                  <a:srgbClr val="8FC125"/>
                </a:solidFill>
              </a:rPr>
              <a:t>Boot</a:t>
            </a:r>
            <a:endParaRPr sz="3600"/>
          </a:p>
        </p:txBody>
      </p:sp>
      <p:sp>
        <p:nvSpPr>
          <p:cNvPr id="18" name="object 18"/>
          <p:cNvSpPr txBox="1"/>
          <p:nvPr/>
        </p:nvSpPr>
        <p:spPr>
          <a:xfrm>
            <a:off x="755535" y="1456816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60" dirty="0">
                <a:solidFill>
                  <a:srgbClr val="8FC125"/>
                </a:solidFill>
                <a:latin typeface="Lucida Sans Unicode"/>
                <a:cs typeface="Lucida Sans Unicode"/>
              </a:rPr>
              <a:t>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98626" y="1459344"/>
            <a:ext cx="7933690" cy="407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Spring Boot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popular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backend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technology,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 </a:t>
            </a:r>
            <a:r>
              <a:rPr sz="1800" spc="-5" dirty="0">
                <a:latin typeface="Times New Roman"/>
                <a:cs typeface="Times New Roman"/>
              </a:rPr>
              <a:t>JavaScript.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utilized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effectively</a:t>
            </a:r>
            <a:r>
              <a:rPr sz="1800" dirty="0">
                <a:latin typeface="Times New Roman"/>
                <a:cs typeface="Times New Roman"/>
              </a:rPr>
              <a:t> by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Java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app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with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availability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multiple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extensions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development.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multiple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modules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services.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There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spring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core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container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a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primary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module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offering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containers.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written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Java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source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nature.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Spring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Boot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maintains</a:t>
            </a:r>
            <a:r>
              <a:rPr sz="1800" dirty="0">
                <a:latin typeface="Times New Roman"/>
                <a:cs typeface="Times New Roman"/>
              </a:rPr>
              <a:t> 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list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standards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tools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help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garner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good</a:t>
            </a:r>
            <a:r>
              <a:rPr sz="1800" spc="-5" dirty="0">
                <a:latin typeface="Times New Roman"/>
                <a:cs typeface="Times New Roman"/>
              </a:rPr>
              <a:t> results.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b="1" spc="-5" dirty="0">
                <a:latin typeface="Times New Roman"/>
                <a:cs typeface="Times New Roman"/>
              </a:rPr>
              <a:t>Key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Features:</a:t>
            </a:r>
            <a:endParaRPr sz="1800">
              <a:latin typeface="Times New Roman"/>
              <a:cs typeface="Times New Roman"/>
            </a:endParaRPr>
          </a:p>
          <a:p>
            <a:pPr marL="12700" marR="3080385">
              <a:lnSpc>
                <a:spcPct val="146300"/>
              </a:lnSpc>
            </a:pPr>
            <a:r>
              <a:rPr sz="1800" spc="-5" dirty="0">
                <a:latin typeface="Times New Roman"/>
                <a:cs typeface="Times New Roman"/>
              </a:rPr>
              <a:t>Uses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Spring </a:t>
            </a:r>
            <a:r>
              <a:rPr sz="1800" dirty="0">
                <a:latin typeface="Times New Roman"/>
                <a:cs typeface="Times New Roman"/>
              </a:rPr>
              <a:t>security </a:t>
            </a:r>
            <a:r>
              <a:rPr sz="1800" spc="-5" dirty="0">
                <a:latin typeface="Times New Roman"/>
                <a:cs typeface="Times New Roman"/>
              </a:rPr>
              <a:t>sub-project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offer </a:t>
            </a:r>
            <a:r>
              <a:rPr sz="1800" dirty="0">
                <a:latin typeface="Times New Roman"/>
                <a:cs typeface="Times New Roman"/>
              </a:rPr>
              <a:t>security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Leverages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Spring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platform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800" spc="-15" dirty="0">
                <a:latin typeface="Times New Roman"/>
                <a:cs typeface="Times New Roman"/>
              </a:rPr>
              <a:t>Written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Java</a:t>
            </a:r>
            <a:endParaRPr sz="1800">
              <a:latin typeface="Times New Roman"/>
              <a:cs typeface="Times New Roman"/>
            </a:endParaRPr>
          </a:p>
          <a:p>
            <a:pPr marL="12700" marR="4445635">
              <a:lnSpc>
                <a:spcPct val="146200"/>
              </a:lnSpc>
            </a:pP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5" dirty="0">
                <a:latin typeface="Times New Roman"/>
                <a:cs typeface="Times New Roman"/>
              </a:rPr>
              <a:t> Helps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developers</a:t>
            </a:r>
            <a:r>
              <a:rPr sz="1800" spc="-5" dirty="0">
                <a:latin typeface="Times New Roman"/>
                <a:cs typeface="Times New Roman"/>
              </a:rPr>
              <a:t> start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off</a:t>
            </a:r>
            <a:r>
              <a:rPr sz="1800" spc="-5" dirty="0">
                <a:latin typeface="Times New Roman"/>
                <a:cs typeface="Times New Roman"/>
              </a:rPr>
              <a:t> with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ease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Focuses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enterprise </a:t>
            </a:r>
            <a:r>
              <a:rPr sz="1800" spc="-5" dirty="0">
                <a:latin typeface="Times New Roman"/>
                <a:cs typeface="Times New Roman"/>
              </a:rPr>
              <a:t>applications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5535" y="3229457"/>
            <a:ext cx="19558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60" dirty="0">
                <a:solidFill>
                  <a:srgbClr val="8FC125"/>
                </a:solidFill>
                <a:latin typeface="Lucida Sans Unicode"/>
                <a:cs typeface="Lucida Sans Unicode"/>
              </a:rPr>
              <a:t>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5535" y="3651377"/>
            <a:ext cx="8953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solidFill>
                  <a:srgbClr val="8FC125"/>
                </a:solidFill>
                <a:latin typeface="Arial MT"/>
                <a:cs typeface="Arial MT"/>
              </a:rPr>
              <a:t>•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5535" y="4052417"/>
            <a:ext cx="8953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solidFill>
                  <a:srgbClr val="8FC125"/>
                </a:solidFill>
                <a:latin typeface="Arial MT"/>
                <a:cs typeface="Arial MT"/>
              </a:rPr>
              <a:t>•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5535" y="4453813"/>
            <a:ext cx="8953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solidFill>
                  <a:srgbClr val="8FC125"/>
                </a:solidFill>
                <a:latin typeface="Arial MT"/>
                <a:cs typeface="Arial MT"/>
              </a:rPr>
              <a:t>•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5535" y="4855222"/>
            <a:ext cx="8953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solidFill>
                  <a:srgbClr val="8FC125"/>
                </a:solidFill>
                <a:latin typeface="Arial MT"/>
                <a:cs typeface="Arial MT"/>
              </a:rPr>
              <a:t>•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5535" y="5256619"/>
            <a:ext cx="8953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solidFill>
                  <a:srgbClr val="8FC125"/>
                </a:solidFill>
                <a:latin typeface="Arial MT"/>
                <a:cs typeface="Arial MT"/>
              </a:rPr>
              <a:t>•</a:t>
            </a:r>
            <a:endParaRPr sz="1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C93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STUDENT  MANAGEMENT SYSTEM</vt:lpstr>
      <vt:lpstr>Contents</vt:lpstr>
      <vt:lpstr>Introduction to Student Management</vt:lpstr>
      <vt:lpstr>Frontend : Thyme leaf</vt:lpstr>
      <vt:lpstr>Thymeleaf Attributes</vt:lpstr>
      <vt:lpstr>Backend : Spring Boot</vt:lpstr>
      <vt:lpstr>Spring Boot Architecture</vt:lpstr>
      <vt:lpstr>Thyme leaf And Spring Boot Architecture</vt:lpstr>
      <vt:lpstr>Spring Boot</vt:lpstr>
      <vt:lpstr>MY SQL</vt:lpstr>
      <vt:lpstr>Backend : Maven</vt:lpstr>
      <vt:lpstr>Technologies And Tools</vt:lpstr>
      <vt:lpstr>Objectives</vt:lpstr>
      <vt:lpstr>Home page</vt:lpstr>
      <vt:lpstr>Student registration</vt:lpstr>
      <vt:lpstr>Add new student</vt:lpstr>
      <vt:lpstr>Course creation</vt:lpstr>
      <vt:lpstr>Add new course</vt:lpstr>
      <vt:lpstr>Advantages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kothagadi aishwarya</dc:creator>
  <cp:lastModifiedBy>Prashanth Jandipally</cp:lastModifiedBy>
  <cp:revision>2</cp:revision>
  <dcterms:created xsi:type="dcterms:W3CDTF">2022-12-30T12:03:25Z</dcterms:created>
  <dcterms:modified xsi:type="dcterms:W3CDTF">2022-12-30T12:11:30Z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2022-12-30T00:00:00Z</vt:filetime>
  </property>
  <property fmtid="{D5CDD505-2E9C-101B-9397-08002B2CF9AE}" pid="3" name="Creator">
    <vt:lpwstr>Impress</vt:lpwstr>
  </property>
  <property fmtid="{D5CDD505-2E9C-101B-9397-08002B2CF9AE}" pid="4" name="LastSaved">
    <vt:filetime>2022-12-30T00:00:00Z</vt:filetime>
  </property>
</Properties>
</file>