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2"/>
  </p:notesMasterIdLst>
  <p:sldIdLst>
    <p:sldId id="256" r:id="rId2"/>
    <p:sldId id="257" r:id="rId3"/>
    <p:sldId id="258" r:id="rId4"/>
    <p:sldId id="259" r:id="rId5"/>
    <p:sldId id="261" r:id="rId6"/>
    <p:sldId id="260" r:id="rId7"/>
    <p:sldId id="264"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51"/>
  </p:normalViewPr>
  <p:slideViewPr>
    <p:cSldViewPr snapToGrid="0">
      <p:cViewPr>
        <p:scale>
          <a:sx n="95" d="100"/>
          <a:sy n="95" d="100"/>
        </p:scale>
        <p:origin x="8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80611-149B-4704-9AB4-CB0B84D2530D}"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18B8810-B0CB-4711-9D40-74F92AB3336B}">
      <dgm:prSet/>
      <dgm:spPr/>
      <dgm:t>
        <a:bodyPr/>
        <a:lstStyle/>
        <a:p>
          <a:pPr>
            <a:lnSpc>
              <a:spcPct val="100000"/>
            </a:lnSpc>
          </a:pPr>
          <a:r>
            <a:rPr lang="en-US"/>
            <a:t>The increasing reliance on renewable energy sources such as wind and solar power presents significant challenges for energy grid stability and management. One major challenge is the occurrence of "Dunkelflaute" events, periods characterized by low wind speeds and overcast skies, leading to minimal renewable energy generation. These events can cause severe disruptions to energy supply, requiring effective identification and management strategies to maintain grid stability and ensure a continuous power supply.</a:t>
          </a:r>
        </a:p>
      </dgm:t>
    </dgm:pt>
    <dgm:pt modelId="{FA6578D7-DC4C-42F4-B99E-FE439BF35B21}" type="parTrans" cxnId="{90EFC029-9DD7-4C6F-B224-99C4E4DBB4CA}">
      <dgm:prSet/>
      <dgm:spPr/>
      <dgm:t>
        <a:bodyPr/>
        <a:lstStyle/>
        <a:p>
          <a:endParaRPr lang="en-US"/>
        </a:p>
      </dgm:t>
    </dgm:pt>
    <dgm:pt modelId="{742CF444-BE2C-4647-8CB2-1F94ECD36354}" type="sibTrans" cxnId="{90EFC029-9DD7-4C6F-B224-99C4E4DBB4CA}">
      <dgm:prSet/>
      <dgm:spPr/>
      <dgm:t>
        <a:bodyPr/>
        <a:lstStyle/>
        <a:p>
          <a:pPr>
            <a:lnSpc>
              <a:spcPct val="100000"/>
            </a:lnSpc>
          </a:pPr>
          <a:endParaRPr lang="en-US"/>
        </a:p>
      </dgm:t>
    </dgm:pt>
    <dgm:pt modelId="{1BDA581F-6E21-4FAB-A36E-F3538C926C30}">
      <dgm:prSet/>
      <dgm:spPr/>
      <dgm:t>
        <a:bodyPr/>
        <a:lstStyle/>
        <a:p>
          <a:pPr>
            <a:lnSpc>
              <a:spcPct val="100000"/>
            </a:lnSpc>
          </a:pPr>
          <a:r>
            <a:rPr lang="en-US" b="1"/>
            <a:t>Main Objective for problem:</a:t>
          </a:r>
        </a:p>
        <a:p>
          <a:pPr>
            <a:lnSpc>
              <a:spcPct val="100000"/>
            </a:lnSpc>
          </a:pPr>
          <a:r>
            <a:rPr lang="en-US"/>
            <a:t>To develop a robust and scalable automated system for the identification of Dunkelflaute events using a Convolutional Neural Network (CNN)–based autoencoder approach. This system aims to provide early warnings of low renewable energy generation periods, allowing grid operators to take proactive measures to mitigate the impact on energy supply and grid stability.</a:t>
          </a:r>
        </a:p>
      </dgm:t>
    </dgm:pt>
    <dgm:pt modelId="{F491BAB6-D091-41C7-8D37-B53FDC065EF0}" type="parTrans" cxnId="{02C4FF58-3A60-462A-BF78-AB8F9BB44427}">
      <dgm:prSet/>
      <dgm:spPr/>
      <dgm:t>
        <a:bodyPr/>
        <a:lstStyle/>
        <a:p>
          <a:endParaRPr lang="en-US"/>
        </a:p>
      </dgm:t>
    </dgm:pt>
    <dgm:pt modelId="{0D899C16-6C70-4999-A35A-B487E0ED5BCE}" type="sibTrans" cxnId="{02C4FF58-3A60-462A-BF78-AB8F9BB44427}">
      <dgm:prSet/>
      <dgm:spPr/>
      <dgm:t>
        <a:bodyPr/>
        <a:lstStyle/>
        <a:p>
          <a:endParaRPr lang="en-US"/>
        </a:p>
      </dgm:t>
    </dgm:pt>
    <dgm:pt modelId="{CB235660-EA56-4311-9B51-8CD1C00818D4}" type="pres">
      <dgm:prSet presAssocID="{84E80611-149B-4704-9AB4-CB0B84D2530D}" presName="root" presStyleCnt="0">
        <dgm:presLayoutVars>
          <dgm:dir/>
          <dgm:resizeHandles val="exact"/>
        </dgm:presLayoutVars>
      </dgm:prSet>
      <dgm:spPr/>
    </dgm:pt>
    <dgm:pt modelId="{57688F9A-17AE-4C64-BE79-9FAB343DE6EA}" type="pres">
      <dgm:prSet presAssocID="{84E80611-149B-4704-9AB4-CB0B84D2530D}" presName="container" presStyleCnt="0">
        <dgm:presLayoutVars>
          <dgm:dir/>
          <dgm:resizeHandles val="exact"/>
        </dgm:presLayoutVars>
      </dgm:prSet>
      <dgm:spPr/>
    </dgm:pt>
    <dgm:pt modelId="{408A3424-DD7B-4FD9-8AEE-20D545D22675}" type="pres">
      <dgm:prSet presAssocID="{618B8810-B0CB-4711-9D40-74F92AB3336B}" presName="compNode" presStyleCnt="0"/>
      <dgm:spPr/>
    </dgm:pt>
    <dgm:pt modelId="{7CF21F0E-CF46-494C-BDDB-B1CBB443CB2E}" type="pres">
      <dgm:prSet presAssocID="{618B8810-B0CB-4711-9D40-74F92AB3336B}" presName="iconBgRect" presStyleLbl="bgShp" presStyleIdx="0" presStyleCnt="2"/>
      <dgm:spPr/>
    </dgm:pt>
    <dgm:pt modelId="{83857F07-822C-496B-9926-BC8CBBE110DF}" type="pres">
      <dgm:prSet presAssocID="{618B8810-B0CB-4711-9D40-74F92AB333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mill"/>
        </a:ext>
      </dgm:extLst>
    </dgm:pt>
    <dgm:pt modelId="{1D3C6668-BF1B-4812-A5D9-AFE9E1A4B9A7}" type="pres">
      <dgm:prSet presAssocID="{618B8810-B0CB-4711-9D40-74F92AB3336B}" presName="spaceRect" presStyleCnt="0"/>
      <dgm:spPr/>
    </dgm:pt>
    <dgm:pt modelId="{02177B2A-C99A-446E-8C93-5E1C395E1D9E}" type="pres">
      <dgm:prSet presAssocID="{618B8810-B0CB-4711-9D40-74F92AB3336B}" presName="textRect" presStyleLbl="revTx" presStyleIdx="0" presStyleCnt="2">
        <dgm:presLayoutVars>
          <dgm:chMax val="1"/>
          <dgm:chPref val="1"/>
        </dgm:presLayoutVars>
      </dgm:prSet>
      <dgm:spPr/>
    </dgm:pt>
    <dgm:pt modelId="{1950E1CE-4096-46F7-8E51-90BF02170DED}" type="pres">
      <dgm:prSet presAssocID="{742CF444-BE2C-4647-8CB2-1F94ECD36354}" presName="sibTrans" presStyleLbl="sibTrans2D1" presStyleIdx="0" presStyleCnt="0"/>
      <dgm:spPr/>
    </dgm:pt>
    <dgm:pt modelId="{C59F27A3-BBF1-46B1-B24B-7A2415F47C93}" type="pres">
      <dgm:prSet presAssocID="{1BDA581F-6E21-4FAB-A36E-F3538C926C30}" presName="compNode" presStyleCnt="0"/>
      <dgm:spPr/>
    </dgm:pt>
    <dgm:pt modelId="{DA53C0CB-B275-4508-B729-9E1682104238}" type="pres">
      <dgm:prSet presAssocID="{1BDA581F-6E21-4FAB-A36E-F3538C926C30}" presName="iconBgRect" presStyleLbl="bgShp" presStyleIdx="1" presStyleCnt="2"/>
      <dgm:spPr/>
    </dgm:pt>
    <dgm:pt modelId="{2C7C4DB7-100C-429B-A781-BDDE07FEB911}" type="pres">
      <dgm:prSet presAssocID="{1BDA581F-6E21-4FAB-A36E-F3538C926C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101E0E7E-27C3-49A9-A742-B6AEBEF95C53}" type="pres">
      <dgm:prSet presAssocID="{1BDA581F-6E21-4FAB-A36E-F3538C926C30}" presName="spaceRect" presStyleCnt="0"/>
      <dgm:spPr/>
    </dgm:pt>
    <dgm:pt modelId="{B12BA8B0-CE1F-4C8E-8C4B-A0F05A351DAD}" type="pres">
      <dgm:prSet presAssocID="{1BDA581F-6E21-4FAB-A36E-F3538C926C30}" presName="textRect" presStyleLbl="revTx" presStyleIdx="1" presStyleCnt="2">
        <dgm:presLayoutVars>
          <dgm:chMax val="1"/>
          <dgm:chPref val="1"/>
        </dgm:presLayoutVars>
      </dgm:prSet>
      <dgm:spPr/>
    </dgm:pt>
  </dgm:ptLst>
  <dgm:cxnLst>
    <dgm:cxn modelId="{1A78B124-3EF4-F843-BD51-1505A88F6440}" type="presOf" srcId="{742CF444-BE2C-4647-8CB2-1F94ECD36354}" destId="{1950E1CE-4096-46F7-8E51-90BF02170DED}" srcOrd="0" destOrd="0" presId="urn:microsoft.com/office/officeart/2018/2/layout/IconCircleList"/>
    <dgm:cxn modelId="{90EFC029-9DD7-4C6F-B224-99C4E4DBB4CA}" srcId="{84E80611-149B-4704-9AB4-CB0B84D2530D}" destId="{618B8810-B0CB-4711-9D40-74F92AB3336B}" srcOrd="0" destOrd="0" parTransId="{FA6578D7-DC4C-42F4-B99E-FE439BF35B21}" sibTransId="{742CF444-BE2C-4647-8CB2-1F94ECD36354}"/>
    <dgm:cxn modelId="{DE96764F-E806-ED4B-951A-8DC6D638B652}" type="presOf" srcId="{1BDA581F-6E21-4FAB-A36E-F3538C926C30}" destId="{B12BA8B0-CE1F-4C8E-8C4B-A0F05A351DAD}" srcOrd="0" destOrd="0" presId="urn:microsoft.com/office/officeart/2018/2/layout/IconCircleList"/>
    <dgm:cxn modelId="{02C4FF58-3A60-462A-BF78-AB8F9BB44427}" srcId="{84E80611-149B-4704-9AB4-CB0B84D2530D}" destId="{1BDA581F-6E21-4FAB-A36E-F3538C926C30}" srcOrd="1" destOrd="0" parTransId="{F491BAB6-D091-41C7-8D37-B53FDC065EF0}" sibTransId="{0D899C16-6C70-4999-A35A-B487E0ED5BCE}"/>
    <dgm:cxn modelId="{03728070-EA96-9C46-8175-FCF248AB0887}" type="presOf" srcId="{84E80611-149B-4704-9AB4-CB0B84D2530D}" destId="{CB235660-EA56-4311-9B51-8CD1C00818D4}" srcOrd="0" destOrd="0" presId="urn:microsoft.com/office/officeart/2018/2/layout/IconCircleList"/>
    <dgm:cxn modelId="{51BC5BD5-325E-0D42-994A-700879943F8A}" type="presOf" srcId="{618B8810-B0CB-4711-9D40-74F92AB3336B}" destId="{02177B2A-C99A-446E-8C93-5E1C395E1D9E}" srcOrd="0" destOrd="0" presId="urn:microsoft.com/office/officeart/2018/2/layout/IconCircleList"/>
    <dgm:cxn modelId="{572A6610-8885-9844-A9D4-AC9C7C0D3D0A}" type="presParOf" srcId="{CB235660-EA56-4311-9B51-8CD1C00818D4}" destId="{57688F9A-17AE-4C64-BE79-9FAB343DE6EA}" srcOrd="0" destOrd="0" presId="urn:microsoft.com/office/officeart/2018/2/layout/IconCircleList"/>
    <dgm:cxn modelId="{EC9CE581-7A53-E349-B051-EA20DD9A6953}" type="presParOf" srcId="{57688F9A-17AE-4C64-BE79-9FAB343DE6EA}" destId="{408A3424-DD7B-4FD9-8AEE-20D545D22675}" srcOrd="0" destOrd="0" presId="urn:microsoft.com/office/officeart/2018/2/layout/IconCircleList"/>
    <dgm:cxn modelId="{CEB09C8C-D02A-664C-9C0C-6AB40EF44E62}" type="presParOf" srcId="{408A3424-DD7B-4FD9-8AEE-20D545D22675}" destId="{7CF21F0E-CF46-494C-BDDB-B1CBB443CB2E}" srcOrd="0" destOrd="0" presId="urn:microsoft.com/office/officeart/2018/2/layout/IconCircleList"/>
    <dgm:cxn modelId="{39B18AAA-BE4E-B849-9D8F-57AD82891122}" type="presParOf" srcId="{408A3424-DD7B-4FD9-8AEE-20D545D22675}" destId="{83857F07-822C-496B-9926-BC8CBBE110DF}" srcOrd="1" destOrd="0" presId="urn:microsoft.com/office/officeart/2018/2/layout/IconCircleList"/>
    <dgm:cxn modelId="{35D2A4AC-273F-6947-BB8E-94819EB8F6FC}" type="presParOf" srcId="{408A3424-DD7B-4FD9-8AEE-20D545D22675}" destId="{1D3C6668-BF1B-4812-A5D9-AFE9E1A4B9A7}" srcOrd="2" destOrd="0" presId="urn:microsoft.com/office/officeart/2018/2/layout/IconCircleList"/>
    <dgm:cxn modelId="{1ADBE409-8EC7-E74A-B543-16B9271D89A7}" type="presParOf" srcId="{408A3424-DD7B-4FD9-8AEE-20D545D22675}" destId="{02177B2A-C99A-446E-8C93-5E1C395E1D9E}" srcOrd="3" destOrd="0" presId="urn:microsoft.com/office/officeart/2018/2/layout/IconCircleList"/>
    <dgm:cxn modelId="{245F8953-02FD-7B44-85EE-11F038CC4098}" type="presParOf" srcId="{57688F9A-17AE-4C64-BE79-9FAB343DE6EA}" destId="{1950E1CE-4096-46F7-8E51-90BF02170DED}" srcOrd="1" destOrd="0" presId="urn:microsoft.com/office/officeart/2018/2/layout/IconCircleList"/>
    <dgm:cxn modelId="{F779E947-F14F-7D40-8014-3AAAFB65DFCE}" type="presParOf" srcId="{57688F9A-17AE-4C64-BE79-9FAB343DE6EA}" destId="{C59F27A3-BBF1-46B1-B24B-7A2415F47C93}" srcOrd="2" destOrd="0" presId="urn:microsoft.com/office/officeart/2018/2/layout/IconCircleList"/>
    <dgm:cxn modelId="{87BAB451-A02D-6A4B-8120-9CC33FC30E79}" type="presParOf" srcId="{C59F27A3-BBF1-46B1-B24B-7A2415F47C93}" destId="{DA53C0CB-B275-4508-B729-9E1682104238}" srcOrd="0" destOrd="0" presId="urn:microsoft.com/office/officeart/2018/2/layout/IconCircleList"/>
    <dgm:cxn modelId="{7E7D8F80-A8C0-7C47-ADB8-B17B5A11EE34}" type="presParOf" srcId="{C59F27A3-BBF1-46B1-B24B-7A2415F47C93}" destId="{2C7C4DB7-100C-429B-A781-BDDE07FEB911}" srcOrd="1" destOrd="0" presId="urn:microsoft.com/office/officeart/2018/2/layout/IconCircleList"/>
    <dgm:cxn modelId="{C74E3F7C-B1F8-6B42-B3E7-DA83F642977D}" type="presParOf" srcId="{C59F27A3-BBF1-46B1-B24B-7A2415F47C93}" destId="{101E0E7E-27C3-49A9-A742-B6AEBEF95C53}" srcOrd="2" destOrd="0" presId="urn:microsoft.com/office/officeart/2018/2/layout/IconCircleList"/>
    <dgm:cxn modelId="{1DC1ACEB-7CC9-6C40-AE4C-FDE8C59D1EBB}" type="presParOf" srcId="{C59F27A3-BBF1-46B1-B24B-7A2415F47C93}" destId="{B12BA8B0-CE1F-4C8E-8C4B-A0F05A351DA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091A5B-96A7-42B0-B35D-1F9F6ABFCFC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43B353B-0A42-4962-AD83-A1E6AC93AAA9}">
      <dgm:prSet/>
      <dgm:spPr/>
      <dgm:t>
        <a:bodyPr/>
        <a:lstStyle/>
        <a:p>
          <a:pPr>
            <a:lnSpc>
              <a:spcPct val="100000"/>
            </a:lnSpc>
          </a:pPr>
          <a:r>
            <a:rPr lang="en-US" b="1" dirty="0"/>
            <a:t>Enhance Forecasting Accuracy: </a:t>
          </a:r>
          <a:r>
            <a:rPr lang="en-US" dirty="0"/>
            <a:t>Improve the predictive accuracy of "Dunkelflaute" events by leveraging advanced machine learning techniques.</a:t>
          </a:r>
        </a:p>
      </dgm:t>
    </dgm:pt>
    <dgm:pt modelId="{FE548CFA-A355-45E1-8A0E-8628870A1871}" type="parTrans" cxnId="{ED889A9B-C47C-429F-A39F-7E6A3446FA54}">
      <dgm:prSet/>
      <dgm:spPr/>
      <dgm:t>
        <a:bodyPr/>
        <a:lstStyle/>
        <a:p>
          <a:endParaRPr lang="en-US"/>
        </a:p>
      </dgm:t>
    </dgm:pt>
    <dgm:pt modelId="{53BA852A-405A-4BB2-9A7A-9687A2F2512D}" type="sibTrans" cxnId="{ED889A9B-C47C-429F-A39F-7E6A3446FA54}">
      <dgm:prSet/>
      <dgm:spPr/>
      <dgm:t>
        <a:bodyPr/>
        <a:lstStyle/>
        <a:p>
          <a:pPr>
            <a:lnSpc>
              <a:spcPct val="100000"/>
            </a:lnSpc>
          </a:pPr>
          <a:endParaRPr lang="en-US"/>
        </a:p>
      </dgm:t>
    </dgm:pt>
    <dgm:pt modelId="{733DED80-08DD-4960-A05D-2A91EECAEB1D}">
      <dgm:prSet custT="1"/>
      <dgm:spPr/>
      <dgm:t>
        <a:bodyPr/>
        <a:lstStyle/>
        <a:p>
          <a:pPr>
            <a:lnSpc>
              <a:spcPct val="100000"/>
            </a:lnSpc>
          </a:pPr>
          <a:r>
            <a:rPr lang="en-US" sz="1200" dirty="0"/>
            <a:t> </a:t>
          </a:r>
          <a:r>
            <a:rPr lang="en-US" sz="1200" b="1" dirty="0"/>
            <a:t>Develop a </a:t>
          </a:r>
          <a:r>
            <a:rPr lang="en-US" sz="1200" b="1" dirty="0" err="1"/>
            <a:t>Rebust</a:t>
          </a:r>
          <a:r>
            <a:rPr lang="en-US" sz="1200" b="1" dirty="0"/>
            <a:t> identification system: </a:t>
          </a:r>
          <a:r>
            <a:rPr lang="en-US" sz="1200" dirty="0"/>
            <a:t>Design and implement a CNN-based autoencoder model capable of accurately identifying "Dunkelflaute" events from historical weather and energy production data.</a:t>
          </a:r>
        </a:p>
      </dgm:t>
    </dgm:pt>
    <dgm:pt modelId="{110B39E3-E96F-4483-9999-2E8D892C40EA}" type="parTrans" cxnId="{3166D484-0A33-447D-9C7A-15ED0BBD0C71}">
      <dgm:prSet/>
      <dgm:spPr/>
      <dgm:t>
        <a:bodyPr/>
        <a:lstStyle/>
        <a:p>
          <a:endParaRPr lang="en-US"/>
        </a:p>
      </dgm:t>
    </dgm:pt>
    <dgm:pt modelId="{C1D1B5F3-0F9D-4EF6-8E92-8A64049D21EC}" type="sibTrans" cxnId="{3166D484-0A33-447D-9C7A-15ED0BBD0C71}">
      <dgm:prSet/>
      <dgm:spPr/>
      <dgm:t>
        <a:bodyPr/>
        <a:lstStyle/>
        <a:p>
          <a:pPr>
            <a:lnSpc>
              <a:spcPct val="100000"/>
            </a:lnSpc>
          </a:pPr>
          <a:endParaRPr lang="en-US"/>
        </a:p>
      </dgm:t>
    </dgm:pt>
    <dgm:pt modelId="{93B900A7-7530-4200-830B-6694CD799240}">
      <dgm:prSet/>
      <dgm:spPr/>
      <dgm:t>
        <a:bodyPr/>
        <a:lstStyle/>
        <a:p>
          <a:pPr>
            <a:lnSpc>
              <a:spcPct val="100000"/>
            </a:lnSpc>
          </a:pPr>
          <a:r>
            <a:rPr lang="en-US" b="1" dirty="0"/>
            <a:t>K-Means Clustering </a:t>
          </a:r>
          <a:r>
            <a:rPr lang="en-US" dirty="0"/>
            <a:t>:A clustering approach groups all the objects into some sub- sets of similar wind speed and insolation patterns. </a:t>
          </a:r>
        </a:p>
      </dgm:t>
    </dgm:pt>
    <dgm:pt modelId="{034A5B9D-2D97-4C86-8357-EA6F17BF0D63}" type="parTrans" cxnId="{11C5592A-369F-42A9-B305-2C42504EC73A}">
      <dgm:prSet/>
      <dgm:spPr/>
      <dgm:t>
        <a:bodyPr/>
        <a:lstStyle/>
        <a:p>
          <a:endParaRPr lang="en-US"/>
        </a:p>
      </dgm:t>
    </dgm:pt>
    <dgm:pt modelId="{39F3B9AE-CF5E-41BE-A0A6-C3C8E86E7830}" type="sibTrans" cxnId="{11C5592A-369F-42A9-B305-2C42504EC73A}">
      <dgm:prSet/>
      <dgm:spPr/>
      <dgm:t>
        <a:bodyPr/>
        <a:lstStyle/>
        <a:p>
          <a:pPr>
            <a:lnSpc>
              <a:spcPct val="100000"/>
            </a:lnSpc>
          </a:pPr>
          <a:endParaRPr lang="en-US"/>
        </a:p>
      </dgm:t>
    </dgm:pt>
    <dgm:pt modelId="{17A76EA5-8D4F-4DF8-91C8-7094C2A9A8FC}">
      <dgm:prSet/>
      <dgm:spPr/>
      <dgm:t>
        <a:bodyPr/>
        <a:lstStyle/>
        <a:p>
          <a:pPr>
            <a:lnSpc>
              <a:spcPct val="100000"/>
            </a:lnSpc>
          </a:pPr>
          <a:r>
            <a:rPr lang="en-US" b="1" dirty="0"/>
            <a:t>K-Means Clustering without Using a Gaussian Kernel :</a:t>
          </a:r>
          <a:r>
            <a:rPr lang="en-US" dirty="0"/>
            <a:t>The region-dependent clustering technique aims to </a:t>
          </a:r>
          <a:r>
            <a:rPr lang="en-US" dirty="0" err="1"/>
            <a:t>clus</a:t>
          </a:r>
          <a:r>
            <a:rPr lang="en-US" dirty="0"/>
            <a:t>- </a:t>
          </a:r>
          <a:r>
            <a:rPr lang="en-US" dirty="0" err="1"/>
            <a:t>ter</a:t>
          </a:r>
          <a:r>
            <a:rPr lang="en-US" dirty="0"/>
            <a:t> weather patterns with a focus on a region or country of interest. </a:t>
          </a:r>
        </a:p>
      </dgm:t>
    </dgm:pt>
    <dgm:pt modelId="{8C71EE26-70BB-4FA5-899D-5DED5599D30A}" type="parTrans" cxnId="{090CBD0E-D2A3-4C82-A5C9-F6FAADBD7B58}">
      <dgm:prSet/>
      <dgm:spPr/>
      <dgm:t>
        <a:bodyPr/>
        <a:lstStyle/>
        <a:p>
          <a:endParaRPr lang="en-US"/>
        </a:p>
      </dgm:t>
    </dgm:pt>
    <dgm:pt modelId="{12BF0FA6-A2E0-415C-8B35-EC8C5B5B3CEA}" type="sibTrans" cxnId="{090CBD0E-D2A3-4C82-A5C9-F6FAADBD7B58}">
      <dgm:prSet/>
      <dgm:spPr/>
      <dgm:t>
        <a:bodyPr/>
        <a:lstStyle/>
        <a:p>
          <a:pPr>
            <a:lnSpc>
              <a:spcPct val="100000"/>
            </a:lnSpc>
          </a:pPr>
          <a:endParaRPr lang="en-US"/>
        </a:p>
      </dgm:t>
    </dgm:pt>
    <dgm:pt modelId="{FC44AC25-464A-4B87-AFCB-BC7BE2C058CF}">
      <dgm:prSet/>
      <dgm:spPr/>
      <dgm:t>
        <a:bodyPr/>
        <a:lstStyle/>
        <a:p>
          <a:pPr>
            <a:lnSpc>
              <a:spcPct val="100000"/>
            </a:lnSpc>
          </a:pPr>
          <a:r>
            <a:rPr lang="en-US" b="1" dirty="0"/>
            <a:t>Self-Organizing Map :</a:t>
          </a:r>
          <a:r>
            <a:rPr lang="en-US" dirty="0"/>
            <a:t>SOM is a popular unsupervised machine learning approach . The SOM-based classifications have been widely used in the atmospheric science field </a:t>
          </a:r>
        </a:p>
        <a:p>
          <a:endParaRPr lang="en-US" dirty="0"/>
        </a:p>
      </dgm:t>
    </dgm:pt>
    <dgm:pt modelId="{2B4E9345-9815-42DF-808C-A6B689E45964}" type="parTrans" cxnId="{16DEC156-9CDA-4611-B8E1-F8AAFF893F46}">
      <dgm:prSet/>
      <dgm:spPr/>
      <dgm:t>
        <a:bodyPr/>
        <a:lstStyle/>
        <a:p>
          <a:endParaRPr lang="en-US"/>
        </a:p>
      </dgm:t>
    </dgm:pt>
    <dgm:pt modelId="{F3B48464-6E79-4C96-90FE-46D89A6754FE}" type="sibTrans" cxnId="{16DEC156-9CDA-4611-B8E1-F8AAFF893F46}">
      <dgm:prSet/>
      <dgm:spPr/>
      <dgm:t>
        <a:bodyPr/>
        <a:lstStyle/>
        <a:p>
          <a:endParaRPr lang="en-US"/>
        </a:p>
      </dgm:t>
    </dgm:pt>
    <dgm:pt modelId="{C84FA056-01C3-154E-B8BB-7C6D62B40370}" type="pres">
      <dgm:prSet presAssocID="{E5091A5B-96A7-42B0-B35D-1F9F6ABFCFCA}" presName="Name0" presStyleCnt="0">
        <dgm:presLayoutVars>
          <dgm:dir/>
          <dgm:resizeHandles val="exact"/>
        </dgm:presLayoutVars>
      </dgm:prSet>
      <dgm:spPr/>
    </dgm:pt>
    <dgm:pt modelId="{A90E1E73-B920-ED4A-89C7-7A8B8B355DC3}" type="pres">
      <dgm:prSet presAssocID="{443B353B-0A42-4962-AD83-A1E6AC93AAA9}" presName="node" presStyleLbl="node1" presStyleIdx="0" presStyleCnt="5">
        <dgm:presLayoutVars>
          <dgm:bulletEnabled val="1"/>
        </dgm:presLayoutVars>
      </dgm:prSet>
      <dgm:spPr/>
    </dgm:pt>
    <dgm:pt modelId="{CE279B12-DD5A-1C45-A351-ECE33C8EB4B1}" type="pres">
      <dgm:prSet presAssocID="{53BA852A-405A-4BB2-9A7A-9687A2F2512D}" presName="sibTrans" presStyleLbl="sibTrans1D1" presStyleIdx="0" presStyleCnt="4"/>
      <dgm:spPr/>
    </dgm:pt>
    <dgm:pt modelId="{87D100FA-C0A8-874A-A7CB-90D90906E9FF}" type="pres">
      <dgm:prSet presAssocID="{53BA852A-405A-4BB2-9A7A-9687A2F2512D}" presName="connectorText" presStyleLbl="sibTrans1D1" presStyleIdx="0" presStyleCnt="4"/>
      <dgm:spPr/>
    </dgm:pt>
    <dgm:pt modelId="{8304796C-6998-E345-BD48-5C721911AE1D}" type="pres">
      <dgm:prSet presAssocID="{733DED80-08DD-4960-A05D-2A91EECAEB1D}" presName="node" presStyleLbl="node1" presStyleIdx="1" presStyleCnt="5">
        <dgm:presLayoutVars>
          <dgm:bulletEnabled val="1"/>
        </dgm:presLayoutVars>
      </dgm:prSet>
      <dgm:spPr/>
    </dgm:pt>
    <dgm:pt modelId="{1ABE9E62-AB95-9243-BD27-E4337B934DD5}" type="pres">
      <dgm:prSet presAssocID="{C1D1B5F3-0F9D-4EF6-8E92-8A64049D21EC}" presName="sibTrans" presStyleLbl="sibTrans1D1" presStyleIdx="1" presStyleCnt="4"/>
      <dgm:spPr/>
    </dgm:pt>
    <dgm:pt modelId="{9C79477B-0A0C-2646-94A5-BF246160EF29}" type="pres">
      <dgm:prSet presAssocID="{C1D1B5F3-0F9D-4EF6-8E92-8A64049D21EC}" presName="connectorText" presStyleLbl="sibTrans1D1" presStyleIdx="1" presStyleCnt="4"/>
      <dgm:spPr/>
    </dgm:pt>
    <dgm:pt modelId="{253F4D5F-3891-E347-860B-84F5A75CB4F8}" type="pres">
      <dgm:prSet presAssocID="{93B900A7-7530-4200-830B-6694CD799240}" presName="node" presStyleLbl="node1" presStyleIdx="2" presStyleCnt="5">
        <dgm:presLayoutVars>
          <dgm:bulletEnabled val="1"/>
        </dgm:presLayoutVars>
      </dgm:prSet>
      <dgm:spPr/>
    </dgm:pt>
    <dgm:pt modelId="{DE98BB16-BA1C-D74D-9B9F-36A66A846D08}" type="pres">
      <dgm:prSet presAssocID="{39F3B9AE-CF5E-41BE-A0A6-C3C8E86E7830}" presName="sibTrans" presStyleLbl="sibTrans1D1" presStyleIdx="2" presStyleCnt="4"/>
      <dgm:spPr/>
    </dgm:pt>
    <dgm:pt modelId="{5413875A-5779-1C47-AFC5-5623950EF4B7}" type="pres">
      <dgm:prSet presAssocID="{39F3B9AE-CF5E-41BE-A0A6-C3C8E86E7830}" presName="connectorText" presStyleLbl="sibTrans1D1" presStyleIdx="2" presStyleCnt="4"/>
      <dgm:spPr/>
    </dgm:pt>
    <dgm:pt modelId="{295E9B84-BA31-3F43-877C-1B9DF9C269EB}" type="pres">
      <dgm:prSet presAssocID="{17A76EA5-8D4F-4DF8-91C8-7094C2A9A8FC}" presName="node" presStyleLbl="node1" presStyleIdx="3" presStyleCnt="5">
        <dgm:presLayoutVars>
          <dgm:bulletEnabled val="1"/>
        </dgm:presLayoutVars>
      </dgm:prSet>
      <dgm:spPr/>
    </dgm:pt>
    <dgm:pt modelId="{011E8AFF-9073-B448-BC90-A2298D017C7A}" type="pres">
      <dgm:prSet presAssocID="{12BF0FA6-A2E0-415C-8B35-EC8C5B5B3CEA}" presName="sibTrans" presStyleLbl="sibTrans1D1" presStyleIdx="3" presStyleCnt="4"/>
      <dgm:spPr/>
    </dgm:pt>
    <dgm:pt modelId="{57ADB7DC-04FC-FF47-9239-CCDD0BC1581C}" type="pres">
      <dgm:prSet presAssocID="{12BF0FA6-A2E0-415C-8B35-EC8C5B5B3CEA}" presName="connectorText" presStyleLbl="sibTrans1D1" presStyleIdx="3" presStyleCnt="4"/>
      <dgm:spPr/>
    </dgm:pt>
    <dgm:pt modelId="{ADC05DC2-B0D2-714D-B2F6-1E00E11FBBE5}" type="pres">
      <dgm:prSet presAssocID="{FC44AC25-464A-4B87-AFCB-BC7BE2C058CF}" presName="node" presStyleLbl="node1" presStyleIdx="4" presStyleCnt="5">
        <dgm:presLayoutVars>
          <dgm:bulletEnabled val="1"/>
        </dgm:presLayoutVars>
      </dgm:prSet>
      <dgm:spPr/>
    </dgm:pt>
  </dgm:ptLst>
  <dgm:cxnLst>
    <dgm:cxn modelId="{52025A04-74C2-524E-96E4-620D40D4A88B}" type="presOf" srcId="{12BF0FA6-A2E0-415C-8B35-EC8C5B5B3CEA}" destId="{57ADB7DC-04FC-FF47-9239-CCDD0BC1581C}" srcOrd="1" destOrd="0" presId="urn:microsoft.com/office/officeart/2016/7/layout/RepeatingBendingProcessNew"/>
    <dgm:cxn modelId="{55B6AE07-ED25-194F-A3F2-2F650289B60E}" type="presOf" srcId="{FC44AC25-464A-4B87-AFCB-BC7BE2C058CF}" destId="{ADC05DC2-B0D2-714D-B2F6-1E00E11FBBE5}" srcOrd="0" destOrd="0" presId="urn:microsoft.com/office/officeart/2016/7/layout/RepeatingBendingProcessNew"/>
    <dgm:cxn modelId="{090CBD0E-D2A3-4C82-A5C9-F6FAADBD7B58}" srcId="{E5091A5B-96A7-42B0-B35D-1F9F6ABFCFCA}" destId="{17A76EA5-8D4F-4DF8-91C8-7094C2A9A8FC}" srcOrd="3" destOrd="0" parTransId="{8C71EE26-70BB-4FA5-899D-5DED5599D30A}" sibTransId="{12BF0FA6-A2E0-415C-8B35-EC8C5B5B3CEA}"/>
    <dgm:cxn modelId="{C4F88C19-56B0-AD42-868A-E848AE201804}" type="presOf" srcId="{39F3B9AE-CF5E-41BE-A0A6-C3C8E86E7830}" destId="{5413875A-5779-1C47-AFC5-5623950EF4B7}" srcOrd="1" destOrd="0" presId="urn:microsoft.com/office/officeart/2016/7/layout/RepeatingBendingProcessNew"/>
    <dgm:cxn modelId="{11C5592A-369F-42A9-B305-2C42504EC73A}" srcId="{E5091A5B-96A7-42B0-B35D-1F9F6ABFCFCA}" destId="{93B900A7-7530-4200-830B-6694CD799240}" srcOrd="2" destOrd="0" parTransId="{034A5B9D-2D97-4C86-8357-EA6F17BF0D63}" sibTransId="{39F3B9AE-CF5E-41BE-A0A6-C3C8E86E7830}"/>
    <dgm:cxn modelId="{09FF7D4A-CA4D-0747-A776-B65D099A277C}" type="presOf" srcId="{53BA852A-405A-4BB2-9A7A-9687A2F2512D}" destId="{87D100FA-C0A8-874A-A7CB-90D90906E9FF}" srcOrd="1" destOrd="0" presId="urn:microsoft.com/office/officeart/2016/7/layout/RepeatingBendingProcessNew"/>
    <dgm:cxn modelId="{16DEC156-9CDA-4611-B8E1-F8AAFF893F46}" srcId="{E5091A5B-96A7-42B0-B35D-1F9F6ABFCFCA}" destId="{FC44AC25-464A-4B87-AFCB-BC7BE2C058CF}" srcOrd="4" destOrd="0" parTransId="{2B4E9345-9815-42DF-808C-A6B689E45964}" sibTransId="{F3B48464-6E79-4C96-90FE-46D89A6754FE}"/>
    <dgm:cxn modelId="{14BE8D5A-52A3-DA42-A132-DE86443A7173}" type="presOf" srcId="{E5091A5B-96A7-42B0-B35D-1F9F6ABFCFCA}" destId="{C84FA056-01C3-154E-B8BB-7C6D62B40370}" srcOrd="0" destOrd="0" presId="urn:microsoft.com/office/officeart/2016/7/layout/RepeatingBendingProcessNew"/>
    <dgm:cxn modelId="{31195D73-F2DF-2C4F-8BBB-C7882E238603}" type="presOf" srcId="{12BF0FA6-A2E0-415C-8B35-EC8C5B5B3CEA}" destId="{011E8AFF-9073-B448-BC90-A2298D017C7A}" srcOrd="0" destOrd="0" presId="urn:microsoft.com/office/officeart/2016/7/layout/RepeatingBendingProcessNew"/>
    <dgm:cxn modelId="{3166D484-0A33-447D-9C7A-15ED0BBD0C71}" srcId="{E5091A5B-96A7-42B0-B35D-1F9F6ABFCFCA}" destId="{733DED80-08DD-4960-A05D-2A91EECAEB1D}" srcOrd="1" destOrd="0" parTransId="{110B39E3-E96F-4483-9999-2E8D892C40EA}" sibTransId="{C1D1B5F3-0F9D-4EF6-8E92-8A64049D21EC}"/>
    <dgm:cxn modelId="{268B268F-E382-2E45-8A1F-BAE4BDECE710}" type="presOf" srcId="{53BA852A-405A-4BB2-9A7A-9687A2F2512D}" destId="{CE279B12-DD5A-1C45-A351-ECE33C8EB4B1}" srcOrd="0" destOrd="0" presId="urn:microsoft.com/office/officeart/2016/7/layout/RepeatingBendingProcessNew"/>
    <dgm:cxn modelId="{F6091C99-FC67-D849-B4EC-028DC0A9E2AB}" type="presOf" srcId="{17A76EA5-8D4F-4DF8-91C8-7094C2A9A8FC}" destId="{295E9B84-BA31-3F43-877C-1B9DF9C269EB}" srcOrd="0" destOrd="0" presId="urn:microsoft.com/office/officeart/2016/7/layout/RepeatingBendingProcessNew"/>
    <dgm:cxn modelId="{ED889A9B-C47C-429F-A39F-7E6A3446FA54}" srcId="{E5091A5B-96A7-42B0-B35D-1F9F6ABFCFCA}" destId="{443B353B-0A42-4962-AD83-A1E6AC93AAA9}" srcOrd="0" destOrd="0" parTransId="{FE548CFA-A355-45E1-8A0E-8628870A1871}" sibTransId="{53BA852A-405A-4BB2-9A7A-9687A2F2512D}"/>
    <dgm:cxn modelId="{CD0E069C-40ED-CA4D-B014-C95D0D00B38D}" type="presOf" srcId="{443B353B-0A42-4962-AD83-A1E6AC93AAA9}" destId="{A90E1E73-B920-ED4A-89C7-7A8B8B355DC3}" srcOrd="0" destOrd="0" presId="urn:microsoft.com/office/officeart/2016/7/layout/RepeatingBendingProcessNew"/>
    <dgm:cxn modelId="{DC1E92A5-4D96-1740-B330-8CBC30832D95}" type="presOf" srcId="{C1D1B5F3-0F9D-4EF6-8E92-8A64049D21EC}" destId="{1ABE9E62-AB95-9243-BD27-E4337B934DD5}" srcOrd="0" destOrd="0" presId="urn:microsoft.com/office/officeart/2016/7/layout/RepeatingBendingProcessNew"/>
    <dgm:cxn modelId="{5EAC51A7-7558-F548-8759-82372BA3D334}" type="presOf" srcId="{733DED80-08DD-4960-A05D-2A91EECAEB1D}" destId="{8304796C-6998-E345-BD48-5C721911AE1D}" srcOrd="0" destOrd="0" presId="urn:microsoft.com/office/officeart/2016/7/layout/RepeatingBendingProcessNew"/>
    <dgm:cxn modelId="{826BACBC-13F0-8E48-8289-279EEB9206F8}" type="presOf" srcId="{C1D1B5F3-0F9D-4EF6-8E92-8A64049D21EC}" destId="{9C79477B-0A0C-2646-94A5-BF246160EF29}" srcOrd="1" destOrd="0" presId="urn:microsoft.com/office/officeart/2016/7/layout/RepeatingBendingProcessNew"/>
    <dgm:cxn modelId="{EE6860D2-B2E5-7A44-9174-4905FA8089EE}" type="presOf" srcId="{93B900A7-7530-4200-830B-6694CD799240}" destId="{253F4D5F-3891-E347-860B-84F5A75CB4F8}" srcOrd="0" destOrd="0" presId="urn:microsoft.com/office/officeart/2016/7/layout/RepeatingBendingProcessNew"/>
    <dgm:cxn modelId="{EADFD5E9-F1DA-E040-A4F0-6D4E922D8BE2}" type="presOf" srcId="{39F3B9AE-CF5E-41BE-A0A6-C3C8E86E7830}" destId="{DE98BB16-BA1C-D74D-9B9F-36A66A846D08}" srcOrd="0" destOrd="0" presId="urn:microsoft.com/office/officeart/2016/7/layout/RepeatingBendingProcessNew"/>
    <dgm:cxn modelId="{041558C3-7D1A-9D49-9A43-A5D56EC8CE61}" type="presParOf" srcId="{C84FA056-01C3-154E-B8BB-7C6D62B40370}" destId="{A90E1E73-B920-ED4A-89C7-7A8B8B355DC3}" srcOrd="0" destOrd="0" presId="urn:microsoft.com/office/officeart/2016/7/layout/RepeatingBendingProcessNew"/>
    <dgm:cxn modelId="{37901668-19D3-BB4D-96F1-CF1A73F0C069}" type="presParOf" srcId="{C84FA056-01C3-154E-B8BB-7C6D62B40370}" destId="{CE279B12-DD5A-1C45-A351-ECE33C8EB4B1}" srcOrd="1" destOrd="0" presId="urn:microsoft.com/office/officeart/2016/7/layout/RepeatingBendingProcessNew"/>
    <dgm:cxn modelId="{61D216BC-73FD-1D47-A492-1FF67AC7DB7C}" type="presParOf" srcId="{CE279B12-DD5A-1C45-A351-ECE33C8EB4B1}" destId="{87D100FA-C0A8-874A-A7CB-90D90906E9FF}" srcOrd="0" destOrd="0" presId="urn:microsoft.com/office/officeart/2016/7/layout/RepeatingBendingProcessNew"/>
    <dgm:cxn modelId="{09D60B0B-3AE2-0045-9A0D-3FB4D8AB655E}" type="presParOf" srcId="{C84FA056-01C3-154E-B8BB-7C6D62B40370}" destId="{8304796C-6998-E345-BD48-5C721911AE1D}" srcOrd="2" destOrd="0" presId="urn:microsoft.com/office/officeart/2016/7/layout/RepeatingBendingProcessNew"/>
    <dgm:cxn modelId="{AFE2CB87-711A-EE4C-9F69-8497C37C0742}" type="presParOf" srcId="{C84FA056-01C3-154E-B8BB-7C6D62B40370}" destId="{1ABE9E62-AB95-9243-BD27-E4337B934DD5}" srcOrd="3" destOrd="0" presId="urn:microsoft.com/office/officeart/2016/7/layout/RepeatingBendingProcessNew"/>
    <dgm:cxn modelId="{372F7A00-872B-4A4C-9163-ED2192F05534}" type="presParOf" srcId="{1ABE9E62-AB95-9243-BD27-E4337B934DD5}" destId="{9C79477B-0A0C-2646-94A5-BF246160EF29}" srcOrd="0" destOrd="0" presId="urn:microsoft.com/office/officeart/2016/7/layout/RepeatingBendingProcessNew"/>
    <dgm:cxn modelId="{39A05DF6-63C2-3E47-954D-451E1A948FE9}" type="presParOf" srcId="{C84FA056-01C3-154E-B8BB-7C6D62B40370}" destId="{253F4D5F-3891-E347-860B-84F5A75CB4F8}" srcOrd="4" destOrd="0" presId="urn:microsoft.com/office/officeart/2016/7/layout/RepeatingBendingProcessNew"/>
    <dgm:cxn modelId="{53374AF7-8BF4-804B-B3EB-0FE4707ADCF7}" type="presParOf" srcId="{C84FA056-01C3-154E-B8BB-7C6D62B40370}" destId="{DE98BB16-BA1C-D74D-9B9F-36A66A846D08}" srcOrd="5" destOrd="0" presId="urn:microsoft.com/office/officeart/2016/7/layout/RepeatingBendingProcessNew"/>
    <dgm:cxn modelId="{63D87BFA-B26C-5945-81AA-D1AA9DD2299F}" type="presParOf" srcId="{DE98BB16-BA1C-D74D-9B9F-36A66A846D08}" destId="{5413875A-5779-1C47-AFC5-5623950EF4B7}" srcOrd="0" destOrd="0" presId="urn:microsoft.com/office/officeart/2016/7/layout/RepeatingBendingProcessNew"/>
    <dgm:cxn modelId="{FB672478-8BA8-AF44-8AC6-F8B40DA1DA32}" type="presParOf" srcId="{C84FA056-01C3-154E-B8BB-7C6D62B40370}" destId="{295E9B84-BA31-3F43-877C-1B9DF9C269EB}" srcOrd="6" destOrd="0" presId="urn:microsoft.com/office/officeart/2016/7/layout/RepeatingBendingProcessNew"/>
    <dgm:cxn modelId="{68F87EF3-BB90-EB4F-BD65-9856826B039B}" type="presParOf" srcId="{C84FA056-01C3-154E-B8BB-7C6D62B40370}" destId="{011E8AFF-9073-B448-BC90-A2298D017C7A}" srcOrd="7" destOrd="0" presId="urn:microsoft.com/office/officeart/2016/7/layout/RepeatingBendingProcessNew"/>
    <dgm:cxn modelId="{270C9CA5-9D55-2740-8FF3-F81F3E5F30B1}" type="presParOf" srcId="{011E8AFF-9073-B448-BC90-A2298D017C7A}" destId="{57ADB7DC-04FC-FF47-9239-CCDD0BC1581C}" srcOrd="0" destOrd="0" presId="urn:microsoft.com/office/officeart/2016/7/layout/RepeatingBendingProcessNew"/>
    <dgm:cxn modelId="{14D6740B-2256-1743-A691-6A5EDB40E54D}" type="presParOf" srcId="{C84FA056-01C3-154E-B8BB-7C6D62B40370}" destId="{ADC05DC2-B0D2-714D-B2F6-1E00E11FBBE5}"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042142-6C6F-4722-A68C-22E4D12C2ED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0A07F42-AB1A-4933-B293-1C639BB25242}">
      <dgm:prSet/>
      <dgm:spPr/>
      <dgm:t>
        <a:bodyPr/>
        <a:lstStyle/>
        <a:p>
          <a:pPr>
            <a:lnSpc>
              <a:spcPct val="100000"/>
            </a:lnSpc>
          </a:pPr>
          <a:r>
            <a:rPr lang="en-US" dirty="0"/>
            <a:t>The study employs a CNN-based autoencoder to identify "Dunkelflaute" events, periods of low wind and solar energy generation. </a:t>
          </a:r>
        </a:p>
      </dgm:t>
    </dgm:pt>
    <dgm:pt modelId="{FA9387AC-D5DE-4941-A0A5-A4A5917FAC8A}" type="parTrans" cxnId="{F63FD29D-28A6-47DF-8139-888AD8953D4B}">
      <dgm:prSet/>
      <dgm:spPr/>
      <dgm:t>
        <a:bodyPr/>
        <a:lstStyle/>
        <a:p>
          <a:endParaRPr lang="en-US"/>
        </a:p>
      </dgm:t>
    </dgm:pt>
    <dgm:pt modelId="{C1ED85BB-6252-4B6D-95C3-F854B0682E92}" type="sibTrans" cxnId="{F63FD29D-28A6-47DF-8139-888AD8953D4B}">
      <dgm:prSet/>
      <dgm:spPr/>
      <dgm:t>
        <a:bodyPr/>
        <a:lstStyle/>
        <a:p>
          <a:endParaRPr lang="en-US"/>
        </a:p>
      </dgm:t>
    </dgm:pt>
    <dgm:pt modelId="{39A301F3-3EB2-4576-AAC4-DF9081A9B80D}">
      <dgm:prSet/>
      <dgm:spPr/>
      <dgm:t>
        <a:bodyPr/>
        <a:lstStyle/>
        <a:p>
          <a:pPr>
            <a:lnSpc>
              <a:spcPct val="100000"/>
            </a:lnSpc>
          </a:pPr>
          <a:r>
            <a:rPr lang="en-US"/>
            <a:t>Strengths include automation, scalability, and advanced data handling.</a:t>
          </a:r>
        </a:p>
      </dgm:t>
    </dgm:pt>
    <dgm:pt modelId="{2D66200B-8540-4399-BB09-5C097DA4E564}" type="parTrans" cxnId="{636BFCA7-3F0B-47BB-BF70-15E86F4074E8}">
      <dgm:prSet/>
      <dgm:spPr/>
      <dgm:t>
        <a:bodyPr/>
        <a:lstStyle/>
        <a:p>
          <a:endParaRPr lang="en-US"/>
        </a:p>
      </dgm:t>
    </dgm:pt>
    <dgm:pt modelId="{091601DD-D7A9-47FF-91CF-8AA9835A9B6E}" type="sibTrans" cxnId="{636BFCA7-3F0B-47BB-BF70-15E86F4074E8}">
      <dgm:prSet/>
      <dgm:spPr/>
      <dgm:t>
        <a:bodyPr/>
        <a:lstStyle/>
        <a:p>
          <a:endParaRPr lang="en-US"/>
        </a:p>
      </dgm:t>
    </dgm:pt>
    <dgm:pt modelId="{1E6A6CDB-3C3E-4CD2-A6D2-CFEDDCCB52A2}">
      <dgm:prSet/>
      <dgm:spPr/>
      <dgm:t>
        <a:bodyPr/>
        <a:lstStyle/>
        <a:p>
          <a:pPr>
            <a:lnSpc>
              <a:spcPct val="100000"/>
            </a:lnSpc>
          </a:pPr>
          <a:r>
            <a:rPr lang="en-US"/>
            <a:t>However, the complexity of CNNs affects interpretability, and high-quality data is essential. Significant computational resources are required, and climate change may affect model adaptability. </a:t>
          </a:r>
        </a:p>
      </dgm:t>
    </dgm:pt>
    <dgm:pt modelId="{914D7C5A-141D-4C99-9607-1DFC1E70C995}" type="parTrans" cxnId="{38BB8284-37FB-4E66-98E6-3AC65216CF94}">
      <dgm:prSet/>
      <dgm:spPr/>
      <dgm:t>
        <a:bodyPr/>
        <a:lstStyle/>
        <a:p>
          <a:endParaRPr lang="en-US"/>
        </a:p>
      </dgm:t>
    </dgm:pt>
    <dgm:pt modelId="{0DAD11A9-0B8D-4514-AF6A-4179AF6DF696}" type="sibTrans" cxnId="{38BB8284-37FB-4E66-98E6-3AC65216CF94}">
      <dgm:prSet/>
      <dgm:spPr/>
      <dgm:t>
        <a:bodyPr/>
        <a:lstStyle/>
        <a:p>
          <a:endParaRPr lang="en-US"/>
        </a:p>
      </dgm:t>
    </dgm:pt>
    <dgm:pt modelId="{E735AC61-C22E-40B7-B921-19B0E3A5165F}">
      <dgm:prSet/>
      <dgm:spPr/>
      <dgm:t>
        <a:bodyPr/>
        <a:lstStyle/>
        <a:p>
          <a:pPr>
            <a:lnSpc>
              <a:spcPct val="100000"/>
            </a:lnSpc>
          </a:pPr>
          <a:r>
            <a:rPr lang="en-US"/>
            <a:t>Challenges include ensuring model robustness, cybersecurity, and regulatory hurdles. Continued research and collaboration are vital for addressing these challenges and maximizing the model's potential.</a:t>
          </a:r>
        </a:p>
      </dgm:t>
    </dgm:pt>
    <dgm:pt modelId="{64C815E5-4DBB-4B8D-907F-F96F835910E7}" type="parTrans" cxnId="{F39E4A9B-5205-48EF-926B-F2FC79E7F801}">
      <dgm:prSet/>
      <dgm:spPr/>
      <dgm:t>
        <a:bodyPr/>
        <a:lstStyle/>
        <a:p>
          <a:endParaRPr lang="en-US"/>
        </a:p>
      </dgm:t>
    </dgm:pt>
    <dgm:pt modelId="{04DF4B8E-3DB4-4219-ABB0-A9F81225DA1E}" type="sibTrans" cxnId="{F39E4A9B-5205-48EF-926B-F2FC79E7F801}">
      <dgm:prSet/>
      <dgm:spPr/>
      <dgm:t>
        <a:bodyPr/>
        <a:lstStyle/>
        <a:p>
          <a:endParaRPr lang="en-US"/>
        </a:p>
      </dgm:t>
    </dgm:pt>
    <dgm:pt modelId="{7B8D8E62-E658-4FFE-BB6D-A20157582A6D}" type="pres">
      <dgm:prSet presAssocID="{75042142-6C6F-4722-A68C-22E4D12C2EDC}" presName="root" presStyleCnt="0">
        <dgm:presLayoutVars>
          <dgm:dir/>
          <dgm:resizeHandles val="exact"/>
        </dgm:presLayoutVars>
      </dgm:prSet>
      <dgm:spPr/>
    </dgm:pt>
    <dgm:pt modelId="{216E8893-8DD3-42FF-95FF-C47B6B57A52B}" type="pres">
      <dgm:prSet presAssocID="{B0A07F42-AB1A-4933-B293-1C639BB25242}" presName="compNode" presStyleCnt="0"/>
      <dgm:spPr/>
    </dgm:pt>
    <dgm:pt modelId="{1AD3D8CB-DA71-4943-8CF7-4A369E5A1698}" type="pres">
      <dgm:prSet presAssocID="{B0A07F42-AB1A-4933-B293-1C639BB25242}" presName="bgRect" presStyleLbl="bgShp" presStyleIdx="0" presStyleCnt="4"/>
      <dgm:spPr/>
    </dgm:pt>
    <dgm:pt modelId="{E2DDD5D7-C5AC-493C-8202-3BE50E5E4218}" type="pres">
      <dgm:prSet presAssocID="{B0A07F42-AB1A-4933-B293-1C639BB252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set scene"/>
        </a:ext>
      </dgm:extLst>
    </dgm:pt>
    <dgm:pt modelId="{0A016F2F-5257-40F2-B650-B824E63C6CDD}" type="pres">
      <dgm:prSet presAssocID="{B0A07F42-AB1A-4933-B293-1C639BB25242}" presName="spaceRect" presStyleCnt="0"/>
      <dgm:spPr/>
    </dgm:pt>
    <dgm:pt modelId="{D2DB96EF-CB7C-44B6-9318-443272E29A2A}" type="pres">
      <dgm:prSet presAssocID="{B0A07F42-AB1A-4933-B293-1C639BB25242}" presName="parTx" presStyleLbl="revTx" presStyleIdx="0" presStyleCnt="4">
        <dgm:presLayoutVars>
          <dgm:chMax val="0"/>
          <dgm:chPref val="0"/>
        </dgm:presLayoutVars>
      </dgm:prSet>
      <dgm:spPr/>
    </dgm:pt>
    <dgm:pt modelId="{D04BB921-5910-4178-BD55-66E982C50D94}" type="pres">
      <dgm:prSet presAssocID="{C1ED85BB-6252-4B6D-95C3-F854B0682E92}" presName="sibTrans" presStyleCnt="0"/>
      <dgm:spPr/>
    </dgm:pt>
    <dgm:pt modelId="{E48459D2-CDBE-4A8B-A963-E5FDCED5BA85}" type="pres">
      <dgm:prSet presAssocID="{39A301F3-3EB2-4576-AAC4-DF9081A9B80D}" presName="compNode" presStyleCnt="0"/>
      <dgm:spPr/>
    </dgm:pt>
    <dgm:pt modelId="{5C373ACE-2483-49C8-A721-569185D2F4B4}" type="pres">
      <dgm:prSet presAssocID="{39A301F3-3EB2-4576-AAC4-DF9081A9B80D}" presName="bgRect" presStyleLbl="bgShp" presStyleIdx="1" presStyleCnt="4"/>
      <dgm:spPr/>
    </dgm:pt>
    <dgm:pt modelId="{58AB4CE1-16B2-4EDD-BF5A-888DCDD91571}" type="pres">
      <dgm:prSet presAssocID="{39A301F3-3EB2-4576-AAC4-DF9081A9B8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AA0DF422-BC6F-4CD0-98C7-29A10836006B}" type="pres">
      <dgm:prSet presAssocID="{39A301F3-3EB2-4576-AAC4-DF9081A9B80D}" presName="spaceRect" presStyleCnt="0"/>
      <dgm:spPr/>
    </dgm:pt>
    <dgm:pt modelId="{AC050232-31A3-49A5-82DD-226E27CBD15F}" type="pres">
      <dgm:prSet presAssocID="{39A301F3-3EB2-4576-AAC4-DF9081A9B80D}" presName="parTx" presStyleLbl="revTx" presStyleIdx="1" presStyleCnt="4">
        <dgm:presLayoutVars>
          <dgm:chMax val="0"/>
          <dgm:chPref val="0"/>
        </dgm:presLayoutVars>
      </dgm:prSet>
      <dgm:spPr/>
    </dgm:pt>
    <dgm:pt modelId="{62FBB167-7392-4F18-8E44-E5E09DF4F75F}" type="pres">
      <dgm:prSet presAssocID="{091601DD-D7A9-47FF-91CF-8AA9835A9B6E}" presName="sibTrans" presStyleCnt="0"/>
      <dgm:spPr/>
    </dgm:pt>
    <dgm:pt modelId="{941A12AD-4434-462E-ABD1-3EDB8265D9AA}" type="pres">
      <dgm:prSet presAssocID="{1E6A6CDB-3C3E-4CD2-A6D2-CFEDDCCB52A2}" presName="compNode" presStyleCnt="0"/>
      <dgm:spPr/>
    </dgm:pt>
    <dgm:pt modelId="{13910E28-726E-4C7C-A0C7-A6690107754E}" type="pres">
      <dgm:prSet presAssocID="{1E6A6CDB-3C3E-4CD2-A6D2-CFEDDCCB52A2}" presName="bgRect" presStyleLbl="bgShp" presStyleIdx="2" presStyleCnt="4"/>
      <dgm:spPr/>
    </dgm:pt>
    <dgm:pt modelId="{72CB2813-FF53-42A4-B69A-46E4E7C71410}" type="pres">
      <dgm:prSet presAssocID="{1E6A6CDB-3C3E-4CD2-A6D2-CFEDDCCB52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ning"/>
        </a:ext>
      </dgm:extLst>
    </dgm:pt>
    <dgm:pt modelId="{0FA34ADE-5404-4F3B-8ED8-5570F186D1C0}" type="pres">
      <dgm:prSet presAssocID="{1E6A6CDB-3C3E-4CD2-A6D2-CFEDDCCB52A2}" presName="spaceRect" presStyleCnt="0"/>
      <dgm:spPr/>
    </dgm:pt>
    <dgm:pt modelId="{EA307373-59D4-4938-A633-D37FCC74F5C3}" type="pres">
      <dgm:prSet presAssocID="{1E6A6CDB-3C3E-4CD2-A6D2-CFEDDCCB52A2}" presName="parTx" presStyleLbl="revTx" presStyleIdx="2" presStyleCnt="4">
        <dgm:presLayoutVars>
          <dgm:chMax val="0"/>
          <dgm:chPref val="0"/>
        </dgm:presLayoutVars>
      </dgm:prSet>
      <dgm:spPr/>
    </dgm:pt>
    <dgm:pt modelId="{33370560-E944-4EDA-A80B-744F8FAB3E90}" type="pres">
      <dgm:prSet presAssocID="{0DAD11A9-0B8D-4514-AF6A-4179AF6DF696}" presName="sibTrans" presStyleCnt="0"/>
      <dgm:spPr/>
    </dgm:pt>
    <dgm:pt modelId="{95D8A9EE-C505-401E-9EE4-9DEEC62B51A7}" type="pres">
      <dgm:prSet presAssocID="{E735AC61-C22E-40B7-B921-19B0E3A5165F}" presName="compNode" presStyleCnt="0"/>
      <dgm:spPr/>
    </dgm:pt>
    <dgm:pt modelId="{AF9A5CFE-9E49-4B0B-9F1A-900DD895B58E}" type="pres">
      <dgm:prSet presAssocID="{E735AC61-C22E-40B7-B921-19B0E3A5165F}" presName="bgRect" presStyleLbl="bgShp" presStyleIdx="3" presStyleCnt="4"/>
      <dgm:spPr/>
    </dgm:pt>
    <dgm:pt modelId="{DA6D04FA-6087-480E-933A-625E1B614934}" type="pres">
      <dgm:prSet presAssocID="{E735AC61-C22E-40B7-B921-19B0E3A5165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D21C997A-0D87-4B23-A6DC-5DC5F76A1B4B}" type="pres">
      <dgm:prSet presAssocID="{E735AC61-C22E-40B7-B921-19B0E3A5165F}" presName="spaceRect" presStyleCnt="0"/>
      <dgm:spPr/>
    </dgm:pt>
    <dgm:pt modelId="{EEAFF4F9-D000-410E-8220-2B90465C3916}" type="pres">
      <dgm:prSet presAssocID="{E735AC61-C22E-40B7-B921-19B0E3A5165F}" presName="parTx" presStyleLbl="revTx" presStyleIdx="3" presStyleCnt="4">
        <dgm:presLayoutVars>
          <dgm:chMax val="0"/>
          <dgm:chPref val="0"/>
        </dgm:presLayoutVars>
      </dgm:prSet>
      <dgm:spPr/>
    </dgm:pt>
  </dgm:ptLst>
  <dgm:cxnLst>
    <dgm:cxn modelId="{5DB26B03-8FD6-9245-8CE0-CCA784B42931}" type="presOf" srcId="{1E6A6CDB-3C3E-4CD2-A6D2-CFEDDCCB52A2}" destId="{EA307373-59D4-4938-A633-D37FCC74F5C3}" srcOrd="0" destOrd="0" presId="urn:microsoft.com/office/officeart/2018/2/layout/IconVerticalSolidList"/>
    <dgm:cxn modelId="{48CCD609-22E5-7646-91FB-0CB357C76294}" type="presOf" srcId="{75042142-6C6F-4722-A68C-22E4D12C2EDC}" destId="{7B8D8E62-E658-4FFE-BB6D-A20157582A6D}" srcOrd="0" destOrd="0" presId="urn:microsoft.com/office/officeart/2018/2/layout/IconVerticalSolidList"/>
    <dgm:cxn modelId="{596DD350-D306-1F49-8ADC-909EFC650748}" type="presOf" srcId="{E735AC61-C22E-40B7-B921-19B0E3A5165F}" destId="{EEAFF4F9-D000-410E-8220-2B90465C3916}" srcOrd="0" destOrd="0" presId="urn:microsoft.com/office/officeart/2018/2/layout/IconVerticalSolidList"/>
    <dgm:cxn modelId="{38BB8284-37FB-4E66-98E6-3AC65216CF94}" srcId="{75042142-6C6F-4722-A68C-22E4D12C2EDC}" destId="{1E6A6CDB-3C3E-4CD2-A6D2-CFEDDCCB52A2}" srcOrd="2" destOrd="0" parTransId="{914D7C5A-141D-4C99-9607-1DFC1E70C995}" sibTransId="{0DAD11A9-0B8D-4514-AF6A-4179AF6DF696}"/>
    <dgm:cxn modelId="{F39E4A9B-5205-48EF-926B-F2FC79E7F801}" srcId="{75042142-6C6F-4722-A68C-22E4D12C2EDC}" destId="{E735AC61-C22E-40B7-B921-19B0E3A5165F}" srcOrd="3" destOrd="0" parTransId="{64C815E5-4DBB-4B8D-907F-F96F835910E7}" sibTransId="{04DF4B8E-3DB4-4219-ABB0-A9F81225DA1E}"/>
    <dgm:cxn modelId="{F63FD29D-28A6-47DF-8139-888AD8953D4B}" srcId="{75042142-6C6F-4722-A68C-22E4D12C2EDC}" destId="{B0A07F42-AB1A-4933-B293-1C639BB25242}" srcOrd="0" destOrd="0" parTransId="{FA9387AC-D5DE-4941-A0A5-A4A5917FAC8A}" sibTransId="{C1ED85BB-6252-4B6D-95C3-F854B0682E92}"/>
    <dgm:cxn modelId="{636BFCA7-3F0B-47BB-BF70-15E86F4074E8}" srcId="{75042142-6C6F-4722-A68C-22E4D12C2EDC}" destId="{39A301F3-3EB2-4576-AAC4-DF9081A9B80D}" srcOrd="1" destOrd="0" parTransId="{2D66200B-8540-4399-BB09-5C097DA4E564}" sibTransId="{091601DD-D7A9-47FF-91CF-8AA9835A9B6E}"/>
    <dgm:cxn modelId="{6240BABB-7E24-6840-9264-27E373D5F79E}" type="presOf" srcId="{39A301F3-3EB2-4576-AAC4-DF9081A9B80D}" destId="{AC050232-31A3-49A5-82DD-226E27CBD15F}" srcOrd="0" destOrd="0" presId="urn:microsoft.com/office/officeart/2018/2/layout/IconVerticalSolidList"/>
    <dgm:cxn modelId="{1F62D9E7-E0C6-CE40-872A-EC776C58F71A}" type="presOf" srcId="{B0A07F42-AB1A-4933-B293-1C639BB25242}" destId="{D2DB96EF-CB7C-44B6-9318-443272E29A2A}" srcOrd="0" destOrd="0" presId="urn:microsoft.com/office/officeart/2018/2/layout/IconVerticalSolidList"/>
    <dgm:cxn modelId="{2FAC72BC-E287-C743-A1B8-D42D794491FF}" type="presParOf" srcId="{7B8D8E62-E658-4FFE-BB6D-A20157582A6D}" destId="{216E8893-8DD3-42FF-95FF-C47B6B57A52B}" srcOrd="0" destOrd="0" presId="urn:microsoft.com/office/officeart/2018/2/layout/IconVerticalSolidList"/>
    <dgm:cxn modelId="{D81609C0-2486-D444-88FF-C7999AF58E41}" type="presParOf" srcId="{216E8893-8DD3-42FF-95FF-C47B6B57A52B}" destId="{1AD3D8CB-DA71-4943-8CF7-4A369E5A1698}" srcOrd="0" destOrd="0" presId="urn:microsoft.com/office/officeart/2018/2/layout/IconVerticalSolidList"/>
    <dgm:cxn modelId="{541B5704-5F0B-AC4E-A58D-5EA5C273EA4F}" type="presParOf" srcId="{216E8893-8DD3-42FF-95FF-C47B6B57A52B}" destId="{E2DDD5D7-C5AC-493C-8202-3BE50E5E4218}" srcOrd="1" destOrd="0" presId="urn:microsoft.com/office/officeart/2018/2/layout/IconVerticalSolidList"/>
    <dgm:cxn modelId="{4E7F4D21-62E0-3141-BF16-6DB032C041B6}" type="presParOf" srcId="{216E8893-8DD3-42FF-95FF-C47B6B57A52B}" destId="{0A016F2F-5257-40F2-B650-B824E63C6CDD}" srcOrd="2" destOrd="0" presId="urn:microsoft.com/office/officeart/2018/2/layout/IconVerticalSolidList"/>
    <dgm:cxn modelId="{977DEF25-FE33-B54E-9438-A4D04406ACFE}" type="presParOf" srcId="{216E8893-8DD3-42FF-95FF-C47B6B57A52B}" destId="{D2DB96EF-CB7C-44B6-9318-443272E29A2A}" srcOrd="3" destOrd="0" presId="urn:microsoft.com/office/officeart/2018/2/layout/IconVerticalSolidList"/>
    <dgm:cxn modelId="{B9E69236-86B6-1D49-A42A-5F77E8A187D0}" type="presParOf" srcId="{7B8D8E62-E658-4FFE-BB6D-A20157582A6D}" destId="{D04BB921-5910-4178-BD55-66E982C50D94}" srcOrd="1" destOrd="0" presId="urn:microsoft.com/office/officeart/2018/2/layout/IconVerticalSolidList"/>
    <dgm:cxn modelId="{965452E2-51B9-034D-A4F2-75F00E46C8DD}" type="presParOf" srcId="{7B8D8E62-E658-4FFE-BB6D-A20157582A6D}" destId="{E48459D2-CDBE-4A8B-A963-E5FDCED5BA85}" srcOrd="2" destOrd="0" presId="urn:microsoft.com/office/officeart/2018/2/layout/IconVerticalSolidList"/>
    <dgm:cxn modelId="{C9A80E78-E7D9-7B44-969D-DE592C70BAC4}" type="presParOf" srcId="{E48459D2-CDBE-4A8B-A963-E5FDCED5BA85}" destId="{5C373ACE-2483-49C8-A721-569185D2F4B4}" srcOrd="0" destOrd="0" presId="urn:microsoft.com/office/officeart/2018/2/layout/IconVerticalSolidList"/>
    <dgm:cxn modelId="{0DB2C36B-0EE1-F947-AB9D-EEE7CE0F0A89}" type="presParOf" srcId="{E48459D2-CDBE-4A8B-A963-E5FDCED5BA85}" destId="{58AB4CE1-16B2-4EDD-BF5A-888DCDD91571}" srcOrd="1" destOrd="0" presId="urn:microsoft.com/office/officeart/2018/2/layout/IconVerticalSolidList"/>
    <dgm:cxn modelId="{D4F2A0A7-D114-404B-BAE7-7BC42B3FEBF6}" type="presParOf" srcId="{E48459D2-CDBE-4A8B-A963-E5FDCED5BA85}" destId="{AA0DF422-BC6F-4CD0-98C7-29A10836006B}" srcOrd="2" destOrd="0" presId="urn:microsoft.com/office/officeart/2018/2/layout/IconVerticalSolidList"/>
    <dgm:cxn modelId="{530A92A6-181F-0C4E-A472-39000C08D89D}" type="presParOf" srcId="{E48459D2-CDBE-4A8B-A963-E5FDCED5BA85}" destId="{AC050232-31A3-49A5-82DD-226E27CBD15F}" srcOrd="3" destOrd="0" presId="urn:microsoft.com/office/officeart/2018/2/layout/IconVerticalSolidList"/>
    <dgm:cxn modelId="{F86C504E-DC85-6C48-99E6-528C1D4758B1}" type="presParOf" srcId="{7B8D8E62-E658-4FFE-BB6D-A20157582A6D}" destId="{62FBB167-7392-4F18-8E44-E5E09DF4F75F}" srcOrd="3" destOrd="0" presId="urn:microsoft.com/office/officeart/2018/2/layout/IconVerticalSolidList"/>
    <dgm:cxn modelId="{9F3C4734-71F6-6F4B-9266-EA8C82699E97}" type="presParOf" srcId="{7B8D8E62-E658-4FFE-BB6D-A20157582A6D}" destId="{941A12AD-4434-462E-ABD1-3EDB8265D9AA}" srcOrd="4" destOrd="0" presId="urn:microsoft.com/office/officeart/2018/2/layout/IconVerticalSolidList"/>
    <dgm:cxn modelId="{FEB12B43-36E5-F840-8345-370294203208}" type="presParOf" srcId="{941A12AD-4434-462E-ABD1-3EDB8265D9AA}" destId="{13910E28-726E-4C7C-A0C7-A6690107754E}" srcOrd="0" destOrd="0" presId="urn:microsoft.com/office/officeart/2018/2/layout/IconVerticalSolidList"/>
    <dgm:cxn modelId="{6BFBB6AC-7628-8E4A-9AD0-652D4FACEBAB}" type="presParOf" srcId="{941A12AD-4434-462E-ABD1-3EDB8265D9AA}" destId="{72CB2813-FF53-42A4-B69A-46E4E7C71410}" srcOrd="1" destOrd="0" presId="urn:microsoft.com/office/officeart/2018/2/layout/IconVerticalSolidList"/>
    <dgm:cxn modelId="{22A4B12D-49B5-754C-820B-B4DD2C408156}" type="presParOf" srcId="{941A12AD-4434-462E-ABD1-3EDB8265D9AA}" destId="{0FA34ADE-5404-4F3B-8ED8-5570F186D1C0}" srcOrd="2" destOrd="0" presId="urn:microsoft.com/office/officeart/2018/2/layout/IconVerticalSolidList"/>
    <dgm:cxn modelId="{38844203-3368-8943-A007-BBECDD02B722}" type="presParOf" srcId="{941A12AD-4434-462E-ABD1-3EDB8265D9AA}" destId="{EA307373-59D4-4938-A633-D37FCC74F5C3}" srcOrd="3" destOrd="0" presId="urn:microsoft.com/office/officeart/2018/2/layout/IconVerticalSolidList"/>
    <dgm:cxn modelId="{14770DBD-8312-164B-8863-7CCDAB12F1FA}" type="presParOf" srcId="{7B8D8E62-E658-4FFE-BB6D-A20157582A6D}" destId="{33370560-E944-4EDA-A80B-744F8FAB3E90}" srcOrd="5" destOrd="0" presId="urn:microsoft.com/office/officeart/2018/2/layout/IconVerticalSolidList"/>
    <dgm:cxn modelId="{D2544AB5-85AB-194F-B758-67668136279B}" type="presParOf" srcId="{7B8D8E62-E658-4FFE-BB6D-A20157582A6D}" destId="{95D8A9EE-C505-401E-9EE4-9DEEC62B51A7}" srcOrd="6" destOrd="0" presId="urn:microsoft.com/office/officeart/2018/2/layout/IconVerticalSolidList"/>
    <dgm:cxn modelId="{20973E40-FCE1-2842-AB18-6819D1A8EC24}" type="presParOf" srcId="{95D8A9EE-C505-401E-9EE4-9DEEC62B51A7}" destId="{AF9A5CFE-9E49-4B0B-9F1A-900DD895B58E}" srcOrd="0" destOrd="0" presId="urn:microsoft.com/office/officeart/2018/2/layout/IconVerticalSolidList"/>
    <dgm:cxn modelId="{D8E5E008-2726-4B4A-89BF-ED4CB6F57E56}" type="presParOf" srcId="{95D8A9EE-C505-401E-9EE4-9DEEC62B51A7}" destId="{DA6D04FA-6087-480E-933A-625E1B614934}" srcOrd="1" destOrd="0" presId="urn:microsoft.com/office/officeart/2018/2/layout/IconVerticalSolidList"/>
    <dgm:cxn modelId="{F0FCF211-F46B-6E4F-A6C0-091099B1F5C8}" type="presParOf" srcId="{95D8A9EE-C505-401E-9EE4-9DEEC62B51A7}" destId="{D21C997A-0D87-4B23-A6DC-5DC5F76A1B4B}" srcOrd="2" destOrd="0" presId="urn:microsoft.com/office/officeart/2018/2/layout/IconVerticalSolidList"/>
    <dgm:cxn modelId="{5550D66E-6D2A-EB4C-8D1D-80DC9EE35DE5}" type="presParOf" srcId="{95D8A9EE-C505-401E-9EE4-9DEEC62B51A7}" destId="{EEAFF4F9-D000-410E-8220-2B90465C391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D121BE-3CFD-4EE0-8A0F-90C11435DE59}"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5F8FF39E-5682-4D67-95B9-4D6D22B7D400}">
      <dgm:prSet/>
      <dgm:spPr/>
      <dgm:t>
        <a:bodyPr/>
        <a:lstStyle/>
        <a:p>
          <a:r>
            <a:rPr lang="en-US"/>
            <a:t>Abadi, M., and Coauthors, 2016: Tensorflow: A system for large-scale machine learning. 12th USENIX Symp. on Operating Systems Design and Implementation, Savannah, GA, USENIX, 265–283. </a:t>
          </a:r>
        </a:p>
      </dgm:t>
    </dgm:pt>
    <dgm:pt modelId="{4437A37F-8978-4CB4-88D0-6C883E87BB0A}" type="parTrans" cxnId="{AEDCBB04-38DC-4CFC-BEC2-7D155BD50680}">
      <dgm:prSet/>
      <dgm:spPr/>
      <dgm:t>
        <a:bodyPr/>
        <a:lstStyle/>
        <a:p>
          <a:endParaRPr lang="en-US"/>
        </a:p>
      </dgm:t>
    </dgm:pt>
    <dgm:pt modelId="{EBB3F236-C7AC-40FC-A81B-B766A5E36513}" type="sibTrans" cxnId="{AEDCBB04-38DC-4CFC-BEC2-7D155BD50680}">
      <dgm:prSet/>
      <dgm:spPr/>
      <dgm:t>
        <a:bodyPr/>
        <a:lstStyle/>
        <a:p>
          <a:endParaRPr lang="en-US"/>
        </a:p>
      </dgm:t>
    </dgm:pt>
    <dgm:pt modelId="{68D76FE4-917B-457C-8FD4-A9C609B3C161}">
      <dgm:prSet/>
      <dgm:spPr/>
      <dgm:t>
        <a:bodyPr/>
        <a:lstStyle/>
        <a:p>
          <a:r>
            <a:rPr lang="en-US"/>
            <a:t>Acun ̃a-Escobar, D., M. Intriago-Pazmin ̃o, and J. Ibarra-Fiallo, 2022: Weather recognition using self-supervised deep learn- ing. SmartTech-IC 2021: Smart Technologies, Systems and Applications, F. R. Narva ́ez et al., Eds., Communications in Computer and Information Science, Vol. 1532, Springer, 161– 174, https://doi.org/10.1007/978-3-030-99170-8_12. </a:t>
          </a:r>
        </a:p>
      </dgm:t>
    </dgm:pt>
    <dgm:pt modelId="{D89F317A-A39F-46EC-A573-2E92CBCC3C4A}" type="parTrans" cxnId="{8B236CA0-0DBB-405B-AE12-8D1312BB229A}">
      <dgm:prSet/>
      <dgm:spPr/>
      <dgm:t>
        <a:bodyPr/>
        <a:lstStyle/>
        <a:p>
          <a:endParaRPr lang="en-US"/>
        </a:p>
      </dgm:t>
    </dgm:pt>
    <dgm:pt modelId="{F5332FA0-DDA1-4084-8A0D-903A166B5F6E}" type="sibTrans" cxnId="{8B236CA0-0DBB-405B-AE12-8D1312BB229A}">
      <dgm:prSet/>
      <dgm:spPr/>
      <dgm:t>
        <a:bodyPr/>
        <a:lstStyle/>
        <a:p>
          <a:endParaRPr lang="en-US"/>
        </a:p>
      </dgm:t>
    </dgm:pt>
    <dgm:pt modelId="{8F927DF4-6B33-4657-A81C-F52F2DD931F1}">
      <dgm:prSet/>
      <dgm:spPr/>
      <dgm:t>
        <a:bodyPr/>
        <a:lstStyle/>
        <a:p>
          <a:r>
            <a:rPr lang="en-US"/>
            <a:t>Agostinelli, F., M. Hoffman, P. Sadowski, and P. Baldi, 2014: Learning activation functions to improve deep neural networks. arXiv, 1412.6830v3, https://doi.org/10.48550/arXiv. 1412.6830. </a:t>
          </a:r>
        </a:p>
      </dgm:t>
    </dgm:pt>
    <dgm:pt modelId="{68D72833-E0F1-4038-8146-F7738B067D76}" type="parTrans" cxnId="{BF48203A-77DD-4B92-9356-7057DE68FF20}">
      <dgm:prSet/>
      <dgm:spPr/>
      <dgm:t>
        <a:bodyPr/>
        <a:lstStyle/>
        <a:p>
          <a:endParaRPr lang="en-US"/>
        </a:p>
      </dgm:t>
    </dgm:pt>
    <dgm:pt modelId="{70122B43-B01E-44A7-9C16-344EBDA02937}" type="sibTrans" cxnId="{BF48203A-77DD-4B92-9356-7057DE68FF20}">
      <dgm:prSet/>
      <dgm:spPr/>
      <dgm:t>
        <a:bodyPr/>
        <a:lstStyle/>
        <a:p>
          <a:endParaRPr lang="en-US"/>
        </a:p>
      </dgm:t>
    </dgm:pt>
    <dgm:pt modelId="{04963583-B554-434F-B759-5D5B89A8A939}">
      <dgm:prSet/>
      <dgm:spPr/>
      <dgm:t>
        <a:bodyPr/>
        <a:lstStyle/>
        <a:p>
          <a:r>
            <a:rPr lang="en-US"/>
            <a:t>Anantrasirichai, N., J. Biggs, F. Albino, P. Hill, and D. Bull, 2018: Application of machine learning to classification of volcanic deformation in routinely generated InSAR data. J. Geophys. Res. Solid Earth, 123, 6592–6606, https://doi.org/10.1029/ 2018JB015911. </a:t>
          </a:r>
        </a:p>
      </dgm:t>
    </dgm:pt>
    <dgm:pt modelId="{8B8D1178-65FD-4EE1-BE4A-500B2AAF314D}" type="parTrans" cxnId="{9AD977F0-9F5B-4C71-8043-611E191189E5}">
      <dgm:prSet/>
      <dgm:spPr/>
      <dgm:t>
        <a:bodyPr/>
        <a:lstStyle/>
        <a:p>
          <a:endParaRPr lang="en-US"/>
        </a:p>
      </dgm:t>
    </dgm:pt>
    <dgm:pt modelId="{20B68E72-6740-4405-952D-C42F547EEEBB}" type="sibTrans" cxnId="{9AD977F0-9F5B-4C71-8043-611E191189E5}">
      <dgm:prSet/>
      <dgm:spPr/>
      <dgm:t>
        <a:bodyPr/>
        <a:lstStyle/>
        <a:p>
          <a:endParaRPr lang="en-US"/>
        </a:p>
      </dgm:t>
    </dgm:pt>
    <dgm:pt modelId="{02081059-93C4-8442-B463-7CB233B0C62D}" type="pres">
      <dgm:prSet presAssocID="{49D121BE-3CFD-4EE0-8A0F-90C11435DE59}" presName="matrix" presStyleCnt="0">
        <dgm:presLayoutVars>
          <dgm:chMax val="1"/>
          <dgm:dir/>
          <dgm:resizeHandles val="exact"/>
        </dgm:presLayoutVars>
      </dgm:prSet>
      <dgm:spPr/>
    </dgm:pt>
    <dgm:pt modelId="{6A3268A2-F3D9-DD41-B023-C3919F98D428}" type="pres">
      <dgm:prSet presAssocID="{49D121BE-3CFD-4EE0-8A0F-90C11435DE59}" presName="diamond" presStyleLbl="bgShp" presStyleIdx="0" presStyleCnt="1"/>
      <dgm:spPr/>
    </dgm:pt>
    <dgm:pt modelId="{9FC27AE8-DEBB-4640-9B05-D6C1F684845D}" type="pres">
      <dgm:prSet presAssocID="{49D121BE-3CFD-4EE0-8A0F-90C11435DE59}" presName="quad1" presStyleLbl="node1" presStyleIdx="0" presStyleCnt="4">
        <dgm:presLayoutVars>
          <dgm:chMax val="0"/>
          <dgm:chPref val="0"/>
          <dgm:bulletEnabled val="1"/>
        </dgm:presLayoutVars>
      </dgm:prSet>
      <dgm:spPr/>
    </dgm:pt>
    <dgm:pt modelId="{8F97EA77-FFF6-EF41-B426-09B8030B2505}" type="pres">
      <dgm:prSet presAssocID="{49D121BE-3CFD-4EE0-8A0F-90C11435DE59}" presName="quad2" presStyleLbl="node1" presStyleIdx="1" presStyleCnt="4">
        <dgm:presLayoutVars>
          <dgm:chMax val="0"/>
          <dgm:chPref val="0"/>
          <dgm:bulletEnabled val="1"/>
        </dgm:presLayoutVars>
      </dgm:prSet>
      <dgm:spPr/>
    </dgm:pt>
    <dgm:pt modelId="{3A469614-79BA-6647-BA1F-1CEFEF78868D}" type="pres">
      <dgm:prSet presAssocID="{49D121BE-3CFD-4EE0-8A0F-90C11435DE59}" presName="quad3" presStyleLbl="node1" presStyleIdx="2" presStyleCnt="4">
        <dgm:presLayoutVars>
          <dgm:chMax val="0"/>
          <dgm:chPref val="0"/>
          <dgm:bulletEnabled val="1"/>
        </dgm:presLayoutVars>
      </dgm:prSet>
      <dgm:spPr/>
    </dgm:pt>
    <dgm:pt modelId="{7ED5A072-C675-364F-8E68-CB912C9EA69A}" type="pres">
      <dgm:prSet presAssocID="{49D121BE-3CFD-4EE0-8A0F-90C11435DE59}" presName="quad4" presStyleLbl="node1" presStyleIdx="3" presStyleCnt="4">
        <dgm:presLayoutVars>
          <dgm:chMax val="0"/>
          <dgm:chPref val="0"/>
          <dgm:bulletEnabled val="1"/>
        </dgm:presLayoutVars>
      </dgm:prSet>
      <dgm:spPr/>
    </dgm:pt>
  </dgm:ptLst>
  <dgm:cxnLst>
    <dgm:cxn modelId="{AEDCBB04-38DC-4CFC-BEC2-7D155BD50680}" srcId="{49D121BE-3CFD-4EE0-8A0F-90C11435DE59}" destId="{5F8FF39E-5682-4D67-95B9-4D6D22B7D400}" srcOrd="0" destOrd="0" parTransId="{4437A37F-8978-4CB4-88D0-6C883E87BB0A}" sibTransId="{EBB3F236-C7AC-40FC-A81B-B766A5E36513}"/>
    <dgm:cxn modelId="{41F2042E-1EF3-3441-BA64-6F0419487E9F}" type="presOf" srcId="{49D121BE-3CFD-4EE0-8A0F-90C11435DE59}" destId="{02081059-93C4-8442-B463-7CB233B0C62D}" srcOrd="0" destOrd="0" presId="urn:microsoft.com/office/officeart/2005/8/layout/matrix3"/>
    <dgm:cxn modelId="{75D94C2E-C3FD-DD46-B425-FD801B699E27}" type="presOf" srcId="{68D76FE4-917B-457C-8FD4-A9C609B3C161}" destId="{8F97EA77-FFF6-EF41-B426-09B8030B2505}" srcOrd="0" destOrd="0" presId="urn:microsoft.com/office/officeart/2005/8/layout/matrix3"/>
    <dgm:cxn modelId="{BF48203A-77DD-4B92-9356-7057DE68FF20}" srcId="{49D121BE-3CFD-4EE0-8A0F-90C11435DE59}" destId="{8F927DF4-6B33-4657-A81C-F52F2DD931F1}" srcOrd="2" destOrd="0" parTransId="{68D72833-E0F1-4038-8146-F7738B067D76}" sibTransId="{70122B43-B01E-44A7-9C16-344EBDA02937}"/>
    <dgm:cxn modelId="{4F6EB857-0BF5-134A-8400-BA6F706B359F}" type="presOf" srcId="{8F927DF4-6B33-4657-A81C-F52F2DD931F1}" destId="{3A469614-79BA-6647-BA1F-1CEFEF78868D}" srcOrd="0" destOrd="0" presId="urn:microsoft.com/office/officeart/2005/8/layout/matrix3"/>
    <dgm:cxn modelId="{E00C1362-FC5A-DB45-BF82-F6280E42132F}" type="presOf" srcId="{04963583-B554-434F-B759-5D5B89A8A939}" destId="{7ED5A072-C675-364F-8E68-CB912C9EA69A}" srcOrd="0" destOrd="0" presId="urn:microsoft.com/office/officeart/2005/8/layout/matrix3"/>
    <dgm:cxn modelId="{72A11889-D22D-9C46-BA67-6F4AECE431B1}" type="presOf" srcId="{5F8FF39E-5682-4D67-95B9-4D6D22B7D400}" destId="{9FC27AE8-DEBB-4640-9B05-D6C1F684845D}" srcOrd="0" destOrd="0" presId="urn:microsoft.com/office/officeart/2005/8/layout/matrix3"/>
    <dgm:cxn modelId="{8B236CA0-0DBB-405B-AE12-8D1312BB229A}" srcId="{49D121BE-3CFD-4EE0-8A0F-90C11435DE59}" destId="{68D76FE4-917B-457C-8FD4-A9C609B3C161}" srcOrd="1" destOrd="0" parTransId="{D89F317A-A39F-46EC-A573-2E92CBCC3C4A}" sibTransId="{F5332FA0-DDA1-4084-8A0D-903A166B5F6E}"/>
    <dgm:cxn modelId="{9AD977F0-9F5B-4C71-8043-611E191189E5}" srcId="{49D121BE-3CFD-4EE0-8A0F-90C11435DE59}" destId="{04963583-B554-434F-B759-5D5B89A8A939}" srcOrd="3" destOrd="0" parTransId="{8B8D1178-65FD-4EE1-BE4A-500B2AAF314D}" sibTransId="{20B68E72-6740-4405-952D-C42F547EEEBB}"/>
    <dgm:cxn modelId="{B7013C0F-5563-A54F-B8D2-62AC19C2ECD5}" type="presParOf" srcId="{02081059-93C4-8442-B463-7CB233B0C62D}" destId="{6A3268A2-F3D9-DD41-B023-C3919F98D428}" srcOrd="0" destOrd="0" presId="urn:microsoft.com/office/officeart/2005/8/layout/matrix3"/>
    <dgm:cxn modelId="{AAA55A1C-5DE5-554A-B20E-5D586B695154}" type="presParOf" srcId="{02081059-93C4-8442-B463-7CB233B0C62D}" destId="{9FC27AE8-DEBB-4640-9B05-D6C1F684845D}" srcOrd="1" destOrd="0" presId="urn:microsoft.com/office/officeart/2005/8/layout/matrix3"/>
    <dgm:cxn modelId="{696684EF-D299-7F4A-B6C7-322094EE0D40}" type="presParOf" srcId="{02081059-93C4-8442-B463-7CB233B0C62D}" destId="{8F97EA77-FFF6-EF41-B426-09B8030B2505}" srcOrd="2" destOrd="0" presId="urn:microsoft.com/office/officeart/2005/8/layout/matrix3"/>
    <dgm:cxn modelId="{456EA0F5-FB75-7241-B0B4-90D3DE6AC088}" type="presParOf" srcId="{02081059-93C4-8442-B463-7CB233B0C62D}" destId="{3A469614-79BA-6647-BA1F-1CEFEF78868D}" srcOrd="3" destOrd="0" presId="urn:microsoft.com/office/officeart/2005/8/layout/matrix3"/>
    <dgm:cxn modelId="{95021871-C076-1044-98A2-850268D459A4}" type="presParOf" srcId="{02081059-93C4-8442-B463-7CB233B0C62D}" destId="{7ED5A072-C675-364F-8E68-CB912C9EA69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21F0E-CF46-494C-BDDB-B1CBB443CB2E}">
      <dsp:nvSpPr>
        <dsp:cNvPr id="0" name=""/>
        <dsp:cNvSpPr/>
      </dsp:nvSpPr>
      <dsp:spPr>
        <a:xfrm>
          <a:off x="212335" y="1163223"/>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57F07-822C-496B-9926-BC8CBBE110DF}">
      <dsp:nvSpPr>
        <dsp:cNvPr id="0" name=""/>
        <dsp:cNvSpPr/>
      </dsp:nvSpPr>
      <dsp:spPr>
        <a:xfrm>
          <a:off x="492877" y="1443766"/>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177B2A-C99A-446E-8C93-5E1C395E1D9E}">
      <dsp:nvSpPr>
        <dsp:cNvPr id="0" name=""/>
        <dsp:cNvSpPr/>
      </dsp:nvSpPr>
      <dsp:spPr>
        <a:xfrm>
          <a:off x="1834517" y="116322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increasing reliance on renewable energy sources such as wind and solar power presents significant challenges for energy grid stability and management. One major challenge is the occurrence of "Dunkelflaute" events, periods characterized by low wind speeds and overcast skies, leading to minimal renewable energy generation. These events can cause severe disruptions to energy supply, requiring effective identification and management strategies to maintain grid stability and ensure a continuous power supply.</a:t>
          </a:r>
        </a:p>
      </dsp:txBody>
      <dsp:txXfrm>
        <a:off x="1834517" y="1163223"/>
        <a:ext cx="3148942" cy="1335915"/>
      </dsp:txXfrm>
    </dsp:sp>
    <dsp:sp modelId="{DA53C0CB-B275-4508-B729-9E1682104238}">
      <dsp:nvSpPr>
        <dsp:cNvPr id="0" name=""/>
        <dsp:cNvSpPr/>
      </dsp:nvSpPr>
      <dsp:spPr>
        <a:xfrm>
          <a:off x="5532139" y="1163223"/>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C4DB7-100C-429B-A781-BDDE07FEB911}">
      <dsp:nvSpPr>
        <dsp:cNvPr id="0" name=""/>
        <dsp:cNvSpPr/>
      </dsp:nvSpPr>
      <dsp:spPr>
        <a:xfrm>
          <a:off x="5812681" y="1443766"/>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2BA8B0-CE1F-4C8E-8C4B-A0F05A351DAD}">
      <dsp:nvSpPr>
        <dsp:cNvPr id="0" name=""/>
        <dsp:cNvSpPr/>
      </dsp:nvSpPr>
      <dsp:spPr>
        <a:xfrm>
          <a:off x="7154322" y="116322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Main Objective for problem:</a:t>
          </a:r>
        </a:p>
        <a:p>
          <a:pPr marL="0" lvl="0" indent="0" algn="l" defTabSz="488950">
            <a:lnSpc>
              <a:spcPct val="100000"/>
            </a:lnSpc>
            <a:spcBef>
              <a:spcPct val="0"/>
            </a:spcBef>
            <a:spcAft>
              <a:spcPct val="35000"/>
            </a:spcAft>
            <a:buNone/>
          </a:pPr>
          <a:r>
            <a:rPr lang="en-US" sz="1100" kern="1200"/>
            <a:t>To develop a robust and scalable automated system for the identification of Dunkelflaute events using a Convolutional Neural Network (CNN)–based autoencoder approach. This system aims to provide early warnings of low renewable energy generation periods, allowing grid operators to take proactive measures to mitigate the impact on energy supply and grid stability.</a:t>
          </a:r>
        </a:p>
      </dsp:txBody>
      <dsp:txXfrm>
        <a:off x="7154322" y="1163223"/>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79B12-DD5A-1C45-A351-ECE33C8EB4B1}">
      <dsp:nvSpPr>
        <dsp:cNvPr id="0" name=""/>
        <dsp:cNvSpPr/>
      </dsp:nvSpPr>
      <dsp:spPr>
        <a:xfrm>
          <a:off x="3389328" y="724271"/>
          <a:ext cx="557529" cy="91440"/>
        </a:xfrm>
        <a:custGeom>
          <a:avLst/>
          <a:gdLst/>
          <a:ahLst/>
          <a:cxnLst/>
          <a:rect l="0" t="0" r="0" b="0"/>
          <a:pathLst>
            <a:path>
              <a:moveTo>
                <a:pt x="0" y="45720"/>
              </a:moveTo>
              <a:lnTo>
                <a:pt x="55752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3653390" y="767048"/>
        <a:ext cx="29406" cy="5887"/>
      </dsp:txXfrm>
    </dsp:sp>
    <dsp:sp modelId="{A90E1E73-B920-ED4A-89C7-7A8B8B355DC3}">
      <dsp:nvSpPr>
        <dsp:cNvPr id="0" name=""/>
        <dsp:cNvSpPr/>
      </dsp:nvSpPr>
      <dsp:spPr>
        <a:xfrm>
          <a:off x="834045" y="2866"/>
          <a:ext cx="2557083" cy="15342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99" tIns="131524" rIns="125299" bIns="131524" numCol="1" spcCol="1270" anchor="ctr" anchorCtr="0">
          <a:noAutofit/>
        </a:bodyPr>
        <a:lstStyle/>
        <a:p>
          <a:pPr marL="0" lvl="0" indent="0" algn="ctr" defTabSz="533400">
            <a:lnSpc>
              <a:spcPct val="100000"/>
            </a:lnSpc>
            <a:spcBef>
              <a:spcPct val="0"/>
            </a:spcBef>
            <a:spcAft>
              <a:spcPct val="35000"/>
            </a:spcAft>
            <a:buNone/>
          </a:pPr>
          <a:r>
            <a:rPr lang="en-US" sz="1200" b="1" kern="1200" dirty="0"/>
            <a:t>Enhance Forecasting Accuracy: </a:t>
          </a:r>
          <a:r>
            <a:rPr lang="en-US" sz="1200" kern="1200" dirty="0"/>
            <a:t>Improve the predictive accuracy of "Dunkelflaute" events by leveraging advanced machine learning techniques.</a:t>
          </a:r>
        </a:p>
      </dsp:txBody>
      <dsp:txXfrm>
        <a:off x="834045" y="2866"/>
        <a:ext cx="2557083" cy="1534250"/>
      </dsp:txXfrm>
    </dsp:sp>
    <dsp:sp modelId="{1ABE9E62-AB95-9243-BD27-E4337B934DD5}">
      <dsp:nvSpPr>
        <dsp:cNvPr id="0" name=""/>
        <dsp:cNvSpPr/>
      </dsp:nvSpPr>
      <dsp:spPr>
        <a:xfrm>
          <a:off x="6534541" y="724271"/>
          <a:ext cx="557529" cy="91440"/>
        </a:xfrm>
        <a:custGeom>
          <a:avLst/>
          <a:gdLst/>
          <a:ahLst/>
          <a:cxnLst/>
          <a:rect l="0" t="0" r="0" b="0"/>
          <a:pathLst>
            <a:path>
              <a:moveTo>
                <a:pt x="0" y="45720"/>
              </a:moveTo>
              <a:lnTo>
                <a:pt x="55752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6798603" y="767048"/>
        <a:ext cx="29406" cy="5887"/>
      </dsp:txXfrm>
    </dsp:sp>
    <dsp:sp modelId="{8304796C-6998-E345-BD48-5C721911AE1D}">
      <dsp:nvSpPr>
        <dsp:cNvPr id="0" name=""/>
        <dsp:cNvSpPr/>
      </dsp:nvSpPr>
      <dsp:spPr>
        <a:xfrm>
          <a:off x="3979258" y="2866"/>
          <a:ext cx="2557083" cy="15342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99" tIns="131524" rIns="125299" bIns="131524" numCol="1" spcCol="1270" anchor="ctr" anchorCtr="0">
          <a:noAutofit/>
        </a:bodyPr>
        <a:lstStyle/>
        <a:p>
          <a:pPr marL="0" lvl="0" indent="0" algn="ctr" defTabSz="533400">
            <a:lnSpc>
              <a:spcPct val="100000"/>
            </a:lnSpc>
            <a:spcBef>
              <a:spcPct val="0"/>
            </a:spcBef>
            <a:spcAft>
              <a:spcPct val="35000"/>
            </a:spcAft>
            <a:buNone/>
          </a:pPr>
          <a:r>
            <a:rPr lang="en-US" sz="1200" kern="1200" dirty="0"/>
            <a:t> </a:t>
          </a:r>
          <a:r>
            <a:rPr lang="en-US" sz="1200" b="1" kern="1200" dirty="0"/>
            <a:t>Develop a </a:t>
          </a:r>
          <a:r>
            <a:rPr lang="en-US" sz="1200" b="1" kern="1200" dirty="0" err="1"/>
            <a:t>Rebust</a:t>
          </a:r>
          <a:r>
            <a:rPr lang="en-US" sz="1200" b="1" kern="1200" dirty="0"/>
            <a:t> identification system: </a:t>
          </a:r>
          <a:r>
            <a:rPr lang="en-US" sz="1200" kern="1200" dirty="0"/>
            <a:t>Design and implement a CNN-based autoencoder model capable of accurately identifying "Dunkelflaute" events from historical weather and energy production data.</a:t>
          </a:r>
        </a:p>
      </dsp:txBody>
      <dsp:txXfrm>
        <a:off x="3979258" y="2866"/>
        <a:ext cx="2557083" cy="1534250"/>
      </dsp:txXfrm>
    </dsp:sp>
    <dsp:sp modelId="{DE98BB16-BA1C-D74D-9B9F-36A66A846D08}">
      <dsp:nvSpPr>
        <dsp:cNvPr id="0" name=""/>
        <dsp:cNvSpPr/>
      </dsp:nvSpPr>
      <dsp:spPr>
        <a:xfrm>
          <a:off x="2112587" y="1535316"/>
          <a:ext cx="6290425" cy="557529"/>
        </a:xfrm>
        <a:custGeom>
          <a:avLst/>
          <a:gdLst/>
          <a:ahLst/>
          <a:cxnLst/>
          <a:rect l="0" t="0" r="0" b="0"/>
          <a:pathLst>
            <a:path>
              <a:moveTo>
                <a:pt x="6290425" y="0"/>
              </a:moveTo>
              <a:lnTo>
                <a:pt x="6290425" y="295864"/>
              </a:lnTo>
              <a:lnTo>
                <a:pt x="0" y="295864"/>
              </a:lnTo>
              <a:lnTo>
                <a:pt x="0" y="557529"/>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5099853" y="1811137"/>
        <a:ext cx="315892" cy="5887"/>
      </dsp:txXfrm>
    </dsp:sp>
    <dsp:sp modelId="{253F4D5F-3891-E347-860B-84F5A75CB4F8}">
      <dsp:nvSpPr>
        <dsp:cNvPr id="0" name=""/>
        <dsp:cNvSpPr/>
      </dsp:nvSpPr>
      <dsp:spPr>
        <a:xfrm>
          <a:off x="7124471" y="2866"/>
          <a:ext cx="2557083" cy="153425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99" tIns="131524" rIns="125299" bIns="131524" numCol="1" spcCol="1270" anchor="ctr" anchorCtr="0">
          <a:noAutofit/>
        </a:bodyPr>
        <a:lstStyle/>
        <a:p>
          <a:pPr marL="0" lvl="0" indent="0" algn="ctr" defTabSz="533400">
            <a:lnSpc>
              <a:spcPct val="100000"/>
            </a:lnSpc>
            <a:spcBef>
              <a:spcPct val="0"/>
            </a:spcBef>
            <a:spcAft>
              <a:spcPct val="35000"/>
            </a:spcAft>
            <a:buNone/>
          </a:pPr>
          <a:r>
            <a:rPr lang="en-US" sz="1200" b="1" kern="1200" dirty="0"/>
            <a:t>K-Means Clustering </a:t>
          </a:r>
          <a:r>
            <a:rPr lang="en-US" sz="1200" kern="1200" dirty="0"/>
            <a:t>:A clustering approach groups all the objects into some sub- sets of similar wind speed and insolation patterns. </a:t>
          </a:r>
        </a:p>
      </dsp:txBody>
      <dsp:txXfrm>
        <a:off x="7124471" y="2866"/>
        <a:ext cx="2557083" cy="1534250"/>
      </dsp:txXfrm>
    </dsp:sp>
    <dsp:sp modelId="{011E8AFF-9073-B448-BC90-A2298D017C7A}">
      <dsp:nvSpPr>
        <dsp:cNvPr id="0" name=""/>
        <dsp:cNvSpPr/>
      </dsp:nvSpPr>
      <dsp:spPr>
        <a:xfrm>
          <a:off x="3389328" y="2846651"/>
          <a:ext cx="557529" cy="91440"/>
        </a:xfrm>
        <a:custGeom>
          <a:avLst/>
          <a:gdLst/>
          <a:ahLst/>
          <a:cxnLst/>
          <a:rect l="0" t="0" r="0" b="0"/>
          <a:pathLst>
            <a:path>
              <a:moveTo>
                <a:pt x="0" y="45720"/>
              </a:moveTo>
              <a:lnTo>
                <a:pt x="55752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3653390" y="2889427"/>
        <a:ext cx="29406" cy="5887"/>
      </dsp:txXfrm>
    </dsp:sp>
    <dsp:sp modelId="{295E9B84-BA31-3F43-877C-1B9DF9C269EB}">
      <dsp:nvSpPr>
        <dsp:cNvPr id="0" name=""/>
        <dsp:cNvSpPr/>
      </dsp:nvSpPr>
      <dsp:spPr>
        <a:xfrm>
          <a:off x="834045" y="2125246"/>
          <a:ext cx="2557083" cy="15342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99" tIns="131524" rIns="125299" bIns="131524" numCol="1" spcCol="1270" anchor="ctr" anchorCtr="0">
          <a:noAutofit/>
        </a:bodyPr>
        <a:lstStyle/>
        <a:p>
          <a:pPr marL="0" lvl="0" indent="0" algn="ctr" defTabSz="533400">
            <a:lnSpc>
              <a:spcPct val="100000"/>
            </a:lnSpc>
            <a:spcBef>
              <a:spcPct val="0"/>
            </a:spcBef>
            <a:spcAft>
              <a:spcPct val="35000"/>
            </a:spcAft>
            <a:buNone/>
          </a:pPr>
          <a:r>
            <a:rPr lang="en-US" sz="1200" b="1" kern="1200" dirty="0"/>
            <a:t>K-Means Clustering without Using a Gaussian Kernel :</a:t>
          </a:r>
          <a:r>
            <a:rPr lang="en-US" sz="1200" kern="1200" dirty="0"/>
            <a:t>The region-dependent clustering technique aims to </a:t>
          </a:r>
          <a:r>
            <a:rPr lang="en-US" sz="1200" kern="1200" dirty="0" err="1"/>
            <a:t>clus</a:t>
          </a:r>
          <a:r>
            <a:rPr lang="en-US" sz="1200" kern="1200" dirty="0"/>
            <a:t>- </a:t>
          </a:r>
          <a:r>
            <a:rPr lang="en-US" sz="1200" kern="1200" dirty="0" err="1"/>
            <a:t>ter</a:t>
          </a:r>
          <a:r>
            <a:rPr lang="en-US" sz="1200" kern="1200" dirty="0"/>
            <a:t> weather patterns with a focus on a region or country of interest. </a:t>
          </a:r>
        </a:p>
      </dsp:txBody>
      <dsp:txXfrm>
        <a:off x="834045" y="2125246"/>
        <a:ext cx="2557083" cy="1534250"/>
      </dsp:txXfrm>
    </dsp:sp>
    <dsp:sp modelId="{ADC05DC2-B0D2-714D-B2F6-1E00E11FBBE5}">
      <dsp:nvSpPr>
        <dsp:cNvPr id="0" name=""/>
        <dsp:cNvSpPr/>
      </dsp:nvSpPr>
      <dsp:spPr>
        <a:xfrm>
          <a:off x="3979258" y="2125246"/>
          <a:ext cx="2557083" cy="15342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99" tIns="131524" rIns="125299" bIns="131524" numCol="1" spcCol="1270" anchor="ctr" anchorCtr="0">
          <a:noAutofit/>
        </a:bodyPr>
        <a:lstStyle/>
        <a:p>
          <a:pPr marL="0" lvl="0" indent="0" algn="ctr" defTabSz="533400">
            <a:lnSpc>
              <a:spcPct val="100000"/>
            </a:lnSpc>
            <a:spcBef>
              <a:spcPct val="0"/>
            </a:spcBef>
            <a:spcAft>
              <a:spcPct val="35000"/>
            </a:spcAft>
            <a:buNone/>
          </a:pPr>
          <a:r>
            <a:rPr lang="en-US" sz="1200" b="1" kern="1200" dirty="0"/>
            <a:t>Self-Organizing Map :</a:t>
          </a:r>
          <a:r>
            <a:rPr lang="en-US" sz="1200" kern="1200" dirty="0"/>
            <a:t>SOM is a popular unsupervised machine learning approach . The SOM-based classifications have been widely used in the atmospheric science field </a:t>
          </a:r>
        </a:p>
        <a:p>
          <a:pPr marL="0" lvl="0" indent="0" algn="ctr" defTabSz="533400">
            <a:spcBef>
              <a:spcPct val="0"/>
            </a:spcBef>
            <a:spcAft>
              <a:spcPct val="35000"/>
            </a:spcAft>
            <a:buNone/>
          </a:pPr>
          <a:endParaRPr lang="en-US" sz="1200" kern="1200" dirty="0"/>
        </a:p>
      </dsp:txBody>
      <dsp:txXfrm>
        <a:off x="3979258" y="2125246"/>
        <a:ext cx="2557083" cy="1534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3D8CB-DA71-4943-8CF7-4A369E5A1698}">
      <dsp:nvSpPr>
        <dsp:cNvPr id="0" name=""/>
        <dsp:cNvSpPr/>
      </dsp:nvSpPr>
      <dsp:spPr>
        <a:xfrm>
          <a:off x="0" y="2425"/>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DDD5D7-C5AC-493C-8202-3BE50E5E4218}">
      <dsp:nvSpPr>
        <dsp:cNvPr id="0" name=""/>
        <dsp:cNvSpPr/>
      </dsp:nvSpPr>
      <dsp:spPr>
        <a:xfrm>
          <a:off x="371836" y="278997"/>
          <a:ext cx="676066" cy="676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DB96EF-CB7C-44B6-9318-443272E29A2A}">
      <dsp:nvSpPr>
        <dsp:cNvPr id="0" name=""/>
        <dsp:cNvSpPr/>
      </dsp:nvSpPr>
      <dsp:spPr>
        <a:xfrm>
          <a:off x="1419739" y="2425"/>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kern="1200" dirty="0"/>
            <a:t>The study employs a CNN-based autoencoder to identify "Dunkelflaute" events, periods of low wind and solar energy generation. </a:t>
          </a:r>
        </a:p>
      </dsp:txBody>
      <dsp:txXfrm>
        <a:off x="1419739" y="2425"/>
        <a:ext cx="5584037" cy="1229211"/>
      </dsp:txXfrm>
    </dsp:sp>
    <dsp:sp modelId="{5C373ACE-2483-49C8-A721-569185D2F4B4}">
      <dsp:nvSpPr>
        <dsp:cNvPr id="0" name=""/>
        <dsp:cNvSpPr/>
      </dsp:nvSpPr>
      <dsp:spPr>
        <a:xfrm>
          <a:off x="0" y="1538939"/>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B4CE1-16B2-4EDD-BF5A-888DCDD91571}">
      <dsp:nvSpPr>
        <dsp:cNvPr id="0" name=""/>
        <dsp:cNvSpPr/>
      </dsp:nvSpPr>
      <dsp:spPr>
        <a:xfrm>
          <a:off x="371836" y="1815512"/>
          <a:ext cx="676066" cy="676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50232-31A3-49A5-82DD-226E27CBD15F}">
      <dsp:nvSpPr>
        <dsp:cNvPr id="0" name=""/>
        <dsp:cNvSpPr/>
      </dsp:nvSpPr>
      <dsp:spPr>
        <a:xfrm>
          <a:off x="1419739" y="1538939"/>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kern="1200"/>
            <a:t>Strengths include automation, scalability, and advanced data handling.</a:t>
          </a:r>
        </a:p>
      </dsp:txBody>
      <dsp:txXfrm>
        <a:off x="1419739" y="1538939"/>
        <a:ext cx="5584037" cy="1229211"/>
      </dsp:txXfrm>
    </dsp:sp>
    <dsp:sp modelId="{13910E28-726E-4C7C-A0C7-A6690107754E}">
      <dsp:nvSpPr>
        <dsp:cNvPr id="0" name=""/>
        <dsp:cNvSpPr/>
      </dsp:nvSpPr>
      <dsp:spPr>
        <a:xfrm>
          <a:off x="0" y="3075453"/>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B2813-FF53-42A4-B69A-46E4E7C71410}">
      <dsp:nvSpPr>
        <dsp:cNvPr id="0" name=""/>
        <dsp:cNvSpPr/>
      </dsp:nvSpPr>
      <dsp:spPr>
        <a:xfrm>
          <a:off x="371836" y="3352026"/>
          <a:ext cx="676066" cy="676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07373-59D4-4938-A633-D37FCC74F5C3}">
      <dsp:nvSpPr>
        <dsp:cNvPr id="0" name=""/>
        <dsp:cNvSpPr/>
      </dsp:nvSpPr>
      <dsp:spPr>
        <a:xfrm>
          <a:off x="1419739" y="3075453"/>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kern="1200"/>
            <a:t>However, the complexity of CNNs affects interpretability, and high-quality data is essential. Significant computational resources are required, and climate change may affect model adaptability. </a:t>
          </a:r>
        </a:p>
      </dsp:txBody>
      <dsp:txXfrm>
        <a:off x="1419739" y="3075453"/>
        <a:ext cx="5584037" cy="1229211"/>
      </dsp:txXfrm>
    </dsp:sp>
    <dsp:sp modelId="{AF9A5CFE-9E49-4B0B-9F1A-900DD895B58E}">
      <dsp:nvSpPr>
        <dsp:cNvPr id="0" name=""/>
        <dsp:cNvSpPr/>
      </dsp:nvSpPr>
      <dsp:spPr>
        <a:xfrm>
          <a:off x="0" y="4611968"/>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D04FA-6087-480E-933A-625E1B614934}">
      <dsp:nvSpPr>
        <dsp:cNvPr id="0" name=""/>
        <dsp:cNvSpPr/>
      </dsp:nvSpPr>
      <dsp:spPr>
        <a:xfrm>
          <a:off x="371836" y="4888540"/>
          <a:ext cx="676066" cy="676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FF4F9-D000-410E-8220-2B90465C3916}">
      <dsp:nvSpPr>
        <dsp:cNvPr id="0" name=""/>
        <dsp:cNvSpPr/>
      </dsp:nvSpPr>
      <dsp:spPr>
        <a:xfrm>
          <a:off x="1419739" y="4611968"/>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kern="1200"/>
            <a:t>Challenges include ensuring model robustness, cybersecurity, and regulatory hurdles. Continued research and collaboration are vital for addressing these challenges and maximizing the model's potential.</a:t>
          </a:r>
        </a:p>
      </dsp:txBody>
      <dsp:txXfrm>
        <a:off x="1419739" y="4611968"/>
        <a:ext cx="5584037" cy="12292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268A2-F3D9-DD41-B023-C3919F98D428}">
      <dsp:nvSpPr>
        <dsp:cNvPr id="0" name=""/>
        <dsp:cNvSpPr/>
      </dsp:nvSpPr>
      <dsp:spPr>
        <a:xfrm>
          <a:off x="580086" y="0"/>
          <a:ext cx="5843605" cy="5843605"/>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27AE8-DEBB-4640-9B05-D6C1F684845D}">
      <dsp:nvSpPr>
        <dsp:cNvPr id="0" name=""/>
        <dsp:cNvSpPr/>
      </dsp:nvSpPr>
      <dsp:spPr>
        <a:xfrm>
          <a:off x="1135228" y="555142"/>
          <a:ext cx="2279005" cy="22790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Abadi, M., and Coauthors, 2016: Tensorflow: A system for large-scale machine learning. 12th USENIX Symp. on Operating Systems Design and Implementation, Savannah, GA, USENIX, 265–283. </a:t>
          </a:r>
        </a:p>
      </dsp:txBody>
      <dsp:txXfrm>
        <a:off x="1246480" y="666394"/>
        <a:ext cx="2056501" cy="2056501"/>
      </dsp:txXfrm>
    </dsp:sp>
    <dsp:sp modelId="{8F97EA77-FFF6-EF41-B426-09B8030B2505}">
      <dsp:nvSpPr>
        <dsp:cNvPr id="0" name=""/>
        <dsp:cNvSpPr/>
      </dsp:nvSpPr>
      <dsp:spPr>
        <a:xfrm>
          <a:off x="3589542" y="555142"/>
          <a:ext cx="2279005" cy="2279005"/>
        </a:xfrm>
        <a:prstGeom prst="roundRect">
          <a:avLst/>
        </a:prstGeom>
        <a:solidFill>
          <a:schemeClr val="accent5">
            <a:hueOff val="-498261"/>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Acun ̃a-Escobar, D., M. Intriago-Pazmin ̃o, and J. Ibarra-Fiallo, 2022: Weather recognition using self-supervised deep learn- ing. SmartTech-IC 2021: Smart Technologies, Systems and Applications, F. R. Narva ́ez et al., Eds., Communications in Computer and Information Science, Vol. 1532, Springer, 161– 174, https://doi.org/10.1007/978-3-030-99170-8_12. </a:t>
          </a:r>
        </a:p>
      </dsp:txBody>
      <dsp:txXfrm>
        <a:off x="3700794" y="666394"/>
        <a:ext cx="2056501" cy="2056501"/>
      </dsp:txXfrm>
    </dsp:sp>
    <dsp:sp modelId="{3A469614-79BA-6647-BA1F-1CEFEF78868D}">
      <dsp:nvSpPr>
        <dsp:cNvPr id="0" name=""/>
        <dsp:cNvSpPr/>
      </dsp:nvSpPr>
      <dsp:spPr>
        <a:xfrm>
          <a:off x="1135228" y="3009456"/>
          <a:ext cx="2279005" cy="2279005"/>
        </a:xfrm>
        <a:prstGeom prst="roundRect">
          <a:avLst/>
        </a:prstGeom>
        <a:solidFill>
          <a:schemeClr val="accent5">
            <a:hueOff val="-996521"/>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Agostinelli, F., M. Hoffman, P. Sadowski, and P. Baldi, 2014: Learning activation functions to improve deep neural networks. arXiv, 1412.6830v3, https://doi.org/10.48550/arXiv. 1412.6830. </a:t>
          </a:r>
        </a:p>
      </dsp:txBody>
      <dsp:txXfrm>
        <a:off x="1246480" y="3120708"/>
        <a:ext cx="2056501" cy="2056501"/>
      </dsp:txXfrm>
    </dsp:sp>
    <dsp:sp modelId="{7ED5A072-C675-364F-8E68-CB912C9EA69A}">
      <dsp:nvSpPr>
        <dsp:cNvPr id="0" name=""/>
        <dsp:cNvSpPr/>
      </dsp:nvSpPr>
      <dsp:spPr>
        <a:xfrm>
          <a:off x="3589542" y="3009456"/>
          <a:ext cx="2279005" cy="2279005"/>
        </a:xfrm>
        <a:prstGeom prst="roundRect">
          <a:avLst/>
        </a:prstGeom>
        <a:solidFill>
          <a:schemeClr val="accent5">
            <a:hueOff val="-149478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Anantrasirichai, N., J. Biggs, F. Albino, P. Hill, and D. Bull, 2018: Application of machine learning to classification of volcanic deformation in routinely generated InSAR data. J. Geophys. Res. Solid Earth, 123, 6592–6606, https://doi.org/10.1029/ 2018JB015911. </a:t>
          </a:r>
        </a:p>
      </dsp:txBody>
      <dsp:txXfrm>
        <a:off x="3700794" y="3120708"/>
        <a:ext cx="2056501" cy="205650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49585-77BE-7044-98C9-B1FD17346F0F}" type="datetimeFigureOut">
              <a:rPr lang="en-US" smtClean="0"/>
              <a:t>7/24/24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E3F7A-12B9-F940-AD2E-BEF867412CAA}" type="slidenum">
              <a:rPr lang="en-US" smtClean="0"/>
              <a:t>‹#›</a:t>
            </a:fld>
            <a:endParaRPr lang="en-US"/>
          </a:p>
        </p:txBody>
      </p:sp>
    </p:spTree>
    <p:extLst>
      <p:ext uri="{BB962C8B-B14F-4D97-AF65-F5344CB8AC3E}">
        <p14:creationId xmlns:p14="http://schemas.microsoft.com/office/powerpoint/2010/main" val="263962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EE3F7A-12B9-F940-AD2E-BEF867412CAA}" type="slidenum">
              <a:rPr lang="en-US" smtClean="0"/>
              <a:t>1</a:t>
            </a:fld>
            <a:endParaRPr lang="en-US"/>
          </a:p>
        </p:txBody>
      </p:sp>
    </p:spTree>
    <p:extLst>
      <p:ext uri="{BB962C8B-B14F-4D97-AF65-F5344CB8AC3E}">
        <p14:creationId xmlns:p14="http://schemas.microsoft.com/office/powerpoint/2010/main" val="23037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7/24/24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55340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7/24/24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569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7/24/24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747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7/24/24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493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7/24/24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58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7/24/24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339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7/24/24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818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7/24/24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950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7/24/24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931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7/24/24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766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7/24/24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107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alpha val="49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7/24/24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807399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2"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6" name="Rectangle 1045">
            <a:extLst>
              <a:ext uri="{FF2B5EF4-FFF2-40B4-BE49-F238E27FC236}">
                <a16:creationId xmlns:a16="http://schemas.microsoft.com/office/drawing/2014/main" id="{483861B3-77F4-42C4-B257-AF7D1EB5F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26" name="Picture 2" descr="What is Dunkelflaute? - by Hügo Krüger - Hügo's Newsletter">
            <a:extLst>
              <a:ext uri="{FF2B5EF4-FFF2-40B4-BE49-F238E27FC236}">
                <a16:creationId xmlns:a16="http://schemas.microsoft.com/office/drawing/2014/main" id="{6E634D54-20D1-F8AD-C998-BB210234079D}"/>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l="12533" r="14118" b="-1"/>
          <a:stretch/>
        </p:blipFill>
        <p:spPr bwMode="auto">
          <a:xfrm>
            <a:off x="3048" y="1376"/>
            <a:ext cx="12191980" cy="6856624"/>
          </a:xfrm>
          <a:prstGeom prst="rect">
            <a:avLst/>
          </a:prstGeom>
          <a:noFill/>
          <a:extLst>
            <a:ext uri="{909E8E84-426E-40DD-AFC4-6F175D3DCCD1}">
              <a14:hiddenFill xmlns:a14="http://schemas.microsoft.com/office/drawing/2010/main">
                <a:solidFill>
                  <a:srgbClr val="FFFFFF"/>
                </a:solidFill>
              </a14:hiddenFill>
            </a:ext>
          </a:extLst>
        </p:spPr>
      </p:pic>
      <p:sp>
        <p:nvSpPr>
          <p:cNvPr id="1048" name="Rectangle 1047">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26A4A-426F-094D-A57F-5B2AD741995B}"/>
              </a:ext>
            </a:extLst>
          </p:cNvPr>
          <p:cNvSpPr>
            <a:spLocks noGrp="1"/>
          </p:cNvSpPr>
          <p:nvPr>
            <p:ph type="ctrTitle"/>
          </p:nvPr>
        </p:nvSpPr>
        <p:spPr>
          <a:xfrm>
            <a:off x="996275" y="156477"/>
            <a:ext cx="10190071" cy="1515091"/>
          </a:xfrm>
        </p:spPr>
        <p:txBody>
          <a:bodyPr anchor="b">
            <a:normAutofit/>
          </a:bodyPr>
          <a:lstStyle/>
          <a:p>
            <a:pPr>
              <a:lnSpc>
                <a:spcPct val="90000"/>
              </a:lnSpc>
            </a:pPr>
            <a:r>
              <a:rPr lang="en-US" sz="3000" dirty="0">
                <a:solidFill>
                  <a:srgbClr val="FFFFFF"/>
                </a:solidFill>
                <a:effectLst/>
                <a:latin typeface="AdvPSTIM10"/>
              </a:rPr>
              <a:t>Automated Identification of “Dunkelflaute” Events: A Convolutional Neural Network – Based Autoencoder Approach </a:t>
            </a:r>
            <a:br>
              <a:rPr lang="en-US" sz="3000" dirty="0">
                <a:solidFill>
                  <a:srgbClr val="FFFFFF"/>
                </a:solidFill>
              </a:rPr>
            </a:br>
            <a:endParaRPr lang="en-US" sz="3000" dirty="0">
              <a:solidFill>
                <a:srgbClr val="FFFFFF"/>
              </a:solidFill>
            </a:endParaRPr>
          </a:p>
        </p:txBody>
      </p:sp>
      <p:sp>
        <p:nvSpPr>
          <p:cNvPr id="3" name="Subtitle 2">
            <a:extLst>
              <a:ext uri="{FF2B5EF4-FFF2-40B4-BE49-F238E27FC236}">
                <a16:creationId xmlns:a16="http://schemas.microsoft.com/office/drawing/2014/main" id="{56C3B5EC-60E6-50A1-184C-3750ED3554AF}"/>
              </a:ext>
            </a:extLst>
          </p:cNvPr>
          <p:cNvSpPr>
            <a:spLocks noGrp="1"/>
          </p:cNvSpPr>
          <p:nvPr>
            <p:ph type="subTitle" idx="1"/>
          </p:nvPr>
        </p:nvSpPr>
        <p:spPr>
          <a:xfrm flipH="1">
            <a:off x="-461847" y="4083635"/>
            <a:ext cx="45719" cy="2056617"/>
          </a:xfrm>
        </p:spPr>
        <p:txBody>
          <a:bodyPr anchor="t">
            <a:normAutofit/>
          </a:bodyPr>
          <a:lstStyle/>
          <a:p>
            <a:endParaRPr lang="en-US" sz="2200" dirty="0">
              <a:solidFill>
                <a:srgbClr val="FFFFFF"/>
              </a:solidFill>
            </a:endParaRPr>
          </a:p>
        </p:txBody>
      </p:sp>
      <p:sp>
        <p:nvSpPr>
          <p:cNvPr id="4" name="TextBox 3">
            <a:extLst>
              <a:ext uri="{FF2B5EF4-FFF2-40B4-BE49-F238E27FC236}">
                <a16:creationId xmlns:a16="http://schemas.microsoft.com/office/drawing/2014/main" id="{F98FAC75-7F76-99C8-8C74-DD865E5FD871}"/>
              </a:ext>
            </a:extLst>
          </p:cNvPr>
          <p:cNvSpPr txBox="1"/>
          <p:nvPr/>
        </p:nvSpPr>
        <p:spPr>
          <a:xfrm>
            <a:off x="173422" y="4400613"/>
            <a:ext cx="3547240" cy="646331"/>
          </a:xfrm>
          <a:prstGeom prst="rect">
            <a:avLst/>
          </a:prstGeom>
          <a:noFill/>
        </p:spPr>
        <p:txBody>
          <a:bodyPr wrap="square" rtlCol="0">
            <a:spAutoFit/>
          </a:bodyPr>
          <a:lstStyle/>
          <a:p>
            <a:r>
              <a:rPr lang="en-US" dirty="0"/>
              <a:t>Name: Kothapally </a:t>
            </a:r>
            <a:r>
              <a:rPr lang="en-US" dirty="0" err="1"/>
              <a:t>Vinaygoud</a:t>
            </a:r>
            <a:endParaRPr lang="en-US" dirty="0"/>
          </a:p>
          <a:p>
            <a:r>
              <a:rPr lang="en-US" dirty="0"/>
              <a:t>Id : 700757217</a:t>
            </a:r>
          </a:p>
        </p:txBody>
      </p:sp>
    </p:spTree>
    <p:extLst>
      <p:ext uri="{BB962C8B-B14F-4D97-AF65-F5344CB8AC3E}">
        <p14:creationId xmlns:p14="http://schemas.microsoft.com/office/powerpoint/2010/main" val="383424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04DFCB-3555-E705-0012-583BE1826A03}"/>
              </a:ext>
            </a:extLst>
          </p:cNvPr>
          <p:cNvSpPr>
            <a:spLocks noGrp="1"/>
          </p:cNvSpPr>
          <p:nvPr>
            <p:ph type="title"/>
          </p:nvPr>
        </p:nvSpPr>
        <p:spPr>
          <a:xfrm>
            <a:off x="838201" y="559813"/>
            <a:ext cx="2819399" cy="5577934"/>
          </a:xfrm>
        </p:spPr>
        <p:txBody>
          <a:bodyPr>
            <a:normAutofit/>
          </a:bodyPr>
          <a:lstStyle/>
          <a:p>
            <a:r>
              <a:rPr lang="en-US" sz="3700" dirty="0"/>
              <a:t>References</a:t>
            </a:r>
          </a:p>
        </p:txBody>
      </p:sp>
      <p:graphicFrame>
        <p:nvGraphicFramePr>
          <p:cNvPr id="5" name="Content Placeholder 2">
            <a:extLst>
              <a:ext uri="{FF2B5EF4-FFF2-40B4-BE49-F238E27FC236}">
                <a16:creationId xmlns:a16="http://schemas.microsoft.com/office/drawing/2014/main" id="{F4460DAE-F489-E779-591F-D7A300543A92}"/>
              </a:ext>
            </a:extLst>
          </p:cNvPr>
          <p:cNvGraphicFramePr>
            <a:graphicFrameLocks noGrp="1"/>
          </p:cNvGraphicFramePr>
          <p:nvPr>
            <p:ph idx="1"/>
            <p:extLst>
              <p:ext uri="{D42A27DB-BD31-4B8C-83A1-F6EECF244321}">
                <p14:modId xmlns:p14="http://schemas.microsoft.com/office/powerpoint/2010/main" val="3271625533"/>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69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2" name="Rectangle 2081">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84" name="Rectangle 2083">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052" name="Picture 4" descr="Automated Identification of “Dunkelflaute” Events: A Convolutional Neural  Network–Based Autoencoder Approach in: Artificial Intelligence for the  Earth Systems Volume 1 Issue 4 (2022)">
            <a:extLst>
              <a:ext uri="{FF2B5EF4-FFF2-40B4-BE49-F238E27FC236}">
                <a16:creationId xmlns:a16="http://schemas.microsoft.com/office/drawing/2014/main" id="{9FDD209C-9DE4-B14B-EEE5-975F86E1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28" b="-1"/>
          <a:stretch/>
        </p:blipFill>
        <p:spPr bwMode="auto">
          <a:xfrm>
            <a:off x="3048" y="10"/>
            <a:ext cx="6195372" cy="4618233"/>
          </a:xfrm>
          <a:prstGeom prst="rect">
            <a:avLst/>
          </a:prstGeom>
          <a:noFill/>
          <a:extLst>
            <a:ext uri="{909E8E84-426E-40DD-AFC4-6F175D3DCCD1}">
              <a14:hiddenFill xmlns:a14="http://schemas.microsoft.com/office/drawing/2010/main">
                <a:solidFill>
                  <a:srgbClr val="FFFFFF"/>
                </a:solidFill>
              </a14:hiddenFill>
            </a:ext>
          </a:extLst>
        </p:spPr>
      </p:pic>
      <p:sp>
        <p:nvSpPr>
          <p:cNvPr id="2086" name="Rectangle 2085">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88" name="Rectangle 2087">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0104E7-D71D-2D6B-6DF4-F77D0CC1CF31}"/>
              </a:ext>
            </a:extLst>
          </p:cNvPr>
          <p:cNvSpPr>
            <a:spLocks noGrp="1"/>
          </p:cNvSpPr>
          <p:nvPr>
            <p:ph type="title"/>
          </p:nvPr>
        </p:nvSpPr>
        <p:spPr>
          <a:xfrm>
            <a:off x="838200" y="4876800"/>
            <a:ext cx="10003218" cy="1219200"/>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89ADE730-172F-759F-1D35-4477DDCB331E}"/>
              </a:ext>
            </a:extLst>
          </p:cNvPr>
          <p:cNvSpPr>
            <a:spLocks noGrp="1"/>
          </p:cNvSpPr>
          <p:nvPr>
            <p:ph idx="1"/>
          </p:nvPr>
        </p:nvSpPr>
        <p:spPr>
          <a:xfrm>
            <a:off x="6553200" y="399684"/>
            <a:ext cx="4800600" cy="3935986"/>
          </a:xfrm>
        </p:spPr>
        <p:txBody>
          <a:bodyPr anchor="ctr">
            <a:normAutofit/>
          </a:bodyPr>
          <a:lstStyle/>
          <a:p>
            <a:pPr>
              <a:lnSpc>
                <a:spcPct val="100000"/>
              </a:lnSpc>
            </a:pPr>
            <a:r>
              <a:rPr lang="en-US" sz="1500" b="1" dirty="0">
                <a:solidFill>
                  <a:schemeClr val="tx2"/>
                </a:solidFill>
              </a:rPr>
              <a:t>The motivation for this research is driven by the urgent need to improve the reliability and stability of renewable energy systems in the face of variable and intermittent energy sources. By leveraging advanced machine learning techniques, the goal is to develop an effective and scalable solution for identifying and managing Dunkelflaute events, thereby enhancing the resilience, efficiency, and sustainability of the energy grid. This research aims to make a significant contribution to the field of renewable energy management and support the global transition towards a more sustainable energy future.</a:t>
            </a:r>
          </a:p>
        </p:txBody>
      </p:sp>
    </p:spTree>
    <p:extLst>
      <p:ext uri="{BB962C8B-B14F-4D97-AF65-F5344CB8AC3E}">
        <p14:creationId xmlns:p14="http://schemas.microsoft.com/office/powerpoint/2010/main" val="362879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0" name="Rectangle 11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2" name="Rectangle 12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7614FF-21C6-C050-AC6B-9E7CFF260378}"/>
              </a:ext>
            </a:extLst>
          </p:cNvPr>
          <p:cNvSpPr>
            <a:spLocks noGrp="1"/>
          </p:cNvSpPr>
          <p:nvPr>
            <p:ph type="title"/>
          </p:nvPr>
        </p:nvSpPr>
        <p:spPr>
          <a:xfrm>
            <a:off x="1198182" y="381000"/>
            <a:ext cx="10003218" cy="1600124"/>
          </a:xfrm>
        </p:spPr>
        <p:txBody>
          <a:bodyPr vert="horz" lIns="91440" tIns="45720" rIns="91440" bIns="45720" rtlCol="0">
            <a:normAutofit/>
          </a:bodyPr>
          <a:lstStyle/>
          <a:p>
            <a:r>
              <a:rPr lang="en-US"/>
              <a:t>Problem statement</a:t>
            </a:r>
          </a:p>
        </p:txBody>
      </p:sp>
      <p:graphicFrame>
        <p:nvGraphicFramePr>
          <p:cNvPr id="7" name="Content Placeholder 2">
            <a:extLst>
              <a:ext uri="{FF2B5EF4-FFF2-40B4-BE49-F238E27FC236}">
                <a16:creationId xmlns:a16="http://schemas.microsoft.com/office/drawing/2014/main" id="{D9477EE6-38C2-FE08-7726-DF80E995C078}"/>
              </a:ext>
            </a:extLst>
          </p:cNvPr>
          <p:cNvGraphicFramePr>
            <a:graphicFrameLocks noGrp="1"/>
          </p:cNvGraphicFramePr>
          <p:nvPr>
            <p:ph idx="1"/>
            <p:extLst>
              <p:ext uri="{D42A27DB-BD31-4B8C-83A1-F6EECF244321}">
                <p14:modId xmlns:p14="http://schemas.microsoft.com/office/powerpoint/2010/main" val="2693034699"/>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628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4EC1F6-8FAC-6B5D-06E1-A589076FC557}"/>
              </a:ext>
            </a:extLst>
          </p:cNvPr>
          <p:cNvSpPr>
            <a:spLocks noGrp="1"/>
          </p:cNvSpPr>
          <p:nvPr>
            <p:ph type="title"/>
          </p:nvPr>
        </p:nvSpPr>
        <p:spPr>
          <a:xfrm>
            <a:off x="1198182" y="381000"/>
            <a:ext cx="10003218" cy="1600124"/>
          </a:xfrm>
        </p:spPr>
        <p:txBody>
          <a:bodyPr>
            <a:normAutofit/>
          </a:bodyPr>
          <a:lstStyle/>
          <a:p>
            <a:r>
              <a:rPr lang="en-US" dirty="0"/>
              <a:t>Objectives</a:t>
            </a:r>
          </a:p>
        </p:txBody>
      </p:sp>
      <p:graphicFrame>
        <p:nvGraphicFramePr>
          <p:cNvPr id="5" name="Content Placeholder 2">
            <a:extLst>
              <a:ext uri="{FF2B5EF4-FFF2-40B4-BE49-F238E27FC236}">
                <a16:creationId xmlns:a16="http://schemas.microsoft.com/office/drawing/2014/main" id="{77BD4794-C62B-0002-A3BE-DC7805557FE2}"/>
              </a:ext>
            </a:extLst>
          </p:cNvPr>
          <p:cNvGraphicFramePr>
            <a:graphicFrameLocks noGrp="1"/>
          </p:cNvGraphicFramePr>
          <p:nvPr>
            <p:ph idx="1"/>
            <p:extLst>
              <p:ext uri="{D42A27DB-BD31-4B8C-83A1-F6EECF244321}">
                <p14:modId xmlns:p14="http://schemas.microsoft.com/office/powerpoint/2010/main" val="2510163152"/>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ACC3C325-A4E5-B90B-7221-8BF34AF14419}"/>
              </a:ext>
            </a:extLst>
          </p:cNvPr>
          <p:cNvSpPr txBox="1"/>
          <p:nvPr/>
        </p:nvSpPr>
        <p:spPr>
          <a:xfrm>
            <a:off x="12029090" y="547063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8324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18" name="Rectangle 4117">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20" name="Rectangle 4119">
            <a:extLst>
              <a:ext uri="{FF2B5EF4-FFF2-40B4-BE49-F238E27FC236}">
                <a16:creationId xmlns:a16="http://schemas.microsoft.com/office/drawing/2014/main" id="{BB317211-3292-43D8-8824-C090DBADA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5" y="0"/>
            <a:ext cx="12188951" cy="6858000"/>
          </a:xfrm>
          <a:prstGeom prst="rect">
            <a:avLst/>
          </a:prstGeom>
          <a:blipFill dpi="0" rotWithShape="1">
            <a:blip r:embed="rId2">
              <a:alphaModFix amt="15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4" name="Picture 8" descr="Illustration of wind turbines on floating platforms connected by mooring lines and power cables on a 3D cutout of the ocean.">
            <a:extLst>
              <a:ext uri="{FF2B5EF4-FFF2-40B4-BE49-F238E27FC236}">
                <a16:creationId xmlns:a16="http://schemas.microsoft.com/office/drawing/2014/main" id="{4278361E-751B-0D06-27CB-F68C5DF7AF72}"/>
              </a:ext>
            </a:extLst>
          </p:cNvPr>
          <p:cNvPicPr>
            <a:picLocks noChangeAspect="1" noChangeArrowheads="1"/>
          </p:cNvPicPr>
          <p:nvPr/>
        </p:nvPicPr>
        <p:blipFill>
          <a:blip r:embed="rId3">
            <a:alphaModFix amt="60000"/>
            <a:extLst>
              <a:ext uri="{28A0092B-C50C-407E-A947-70E740481C1C}">
                <a14:useLocalDpi xmlns:a14="http://schemas.microsoft.com/office/drawing/2010/main" val="0"/>
              </a:ext>
            </a:extLst>
          </a:blip>
          <a:srcRect r="-1" b="5057"/>
          <a:stretch/>
        </p:blipFill>
        <p:spPr bwMode="auto">
          <a:xfrm>
            <a:off x="1524" y="688"/>
            <a:ext cx="12188952" cy="68566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905C34-0C6A-F052-EEAA-E35C9EDF21B0}"/>
              </a:ext>
            </a:extLst>
          </p:cNvPr>
          <p:cNvSpPr>
            <a:spLocks noGrp="1"/>
          </p:cNvSpPr>
          <p:nvPr>
            <p:ph type="title"/>
          </p:nvPr>
        </p:nvSpPr>
        <p:spPr>
          <a:xfrm>
            <a:off x="1198181" y="726066"/>
            <a:ext cx="4795282" cy="5018227"/>
          </a:xfrm>
        </p:spPr>
        <p:txBody>
          <a:bodyPr vert="horz" lIns="91440" tIns="45720" rIns="91440" bIns="45720" rtlCol="0" anchor="ctr">
            <a:normAutofit/>
          </a:bodyPr>
          <a:lstStyle/>
          <a:p>
            <a:r>
              <a:rPr lang="en-US">
                <a:solidFill>
                  <a:srgbClr val="FFFFFF"/>
                </a:solidFill>
              </a:rPr>
              <a:t>contribution</a:t>
            </a:r>
          </a:p>
        </p:txBody>
      </p:sp>
      <p:sp>
        <p:nvSpPr>
          <p:cNvPr id="4" name="Content Placeholder 3">
            <a:extLst>
              <a:ext uri="{FF2B5EF4-FFF2-40B4-BE49-F238E27FC236}">
                <a16:creationId xmlns:a16="http://schemas.microsoft.com/office/drawing/2014/main" id="{D03BEC9E-0401-8480-62AF-42B74C1E7573}"/>
              </a:ext>
            </a:extLst>
          </p:cNvPr>
          <p:cNvSpPr>
            <a:spLocks noGrp="1"/>
          </p:cNvSpPr>
          <p:nvPr>
            <p:ph idx="1"/>
          </p:nvPr>
        </p:nvSpPr>
        <p:spPr>
          <a:xfrm>
            <a:off x="6195372" y="726538"/>
            <a:ext cx="4977905" cy="5017076"/>
          </a:xfrm>
        </p:spPr>
        <p:txBody>
          <a:bodyPr anchor="ctr">
            <a:normAutofit/>
          </a:bodyPr>
          <a:lstStyle/>
          <a:p>
            <a:r>
              <a:rPr lang="en-US" sz="1800">
                <a:solidFill>
                  <a:srgbClr val="FFFFFF"/>
                </a:solidFill>
                <a:effectLst/>
                <a:latin typeface="AdvOTbb216540"/>
              </a:rPr>
              <a:t>BOWEN LI : Her research interests are numerical simulation and forecast of extreme weather conditions.</a:t>
            </a:r>
          </a:p>
          <a:p>
            <a:endParaRPr lang="en-US" sz="1800">
              <a:solidFill>
                <a:srgbClr val="FFFFFF"/>
              </a:solidFill>
              <a:latin typeface="AdvOTbb216540"/>
            </a:endParaRPr>
          </a:p>
          <a:p>
            <a:r>
              <a:rPr lang="en-US" sz="1800">
                <a:solidFill>
                  <a:srgbClr val="FFFFFF"/>
                </a:solidFill>
                <a:effectLst/>
                <a:latin typeface="AdvOTbb216540"/>
              </a:rPr>
              <a:t>SUKANTA BASU : His  research interests are Atomspheric Sciences , Weather and Forecasting; Wind Energy Science</a:t>
            </a:r>
            <a:endParaRPr lang="en-US" sz="1800">
              <a:solidFill>
                <a:srgbClr val="FFFFFF"/>
              </a:solidFill>
              <a:latin typeface="AdvOTbb216540"/>
            </a:endParaRPr>
          </a:p>
          <a:p>
            <a:endParaRPr lang="en-US" sz="1800">
              <a:solidFill>
                <a:srgbClr val="FFFFFF"/>
              </a:solidFill>
              <a:effectLst/>
              <a:latin typeface="AdvOTbb216540"/>
            </a:endParaRPr>
          </a:p>
          <a:p>
            <a:endParaRPr lang="en-US" sz="1800">
              <a:solidFill>
                <a:srgbClr val="FFFFFF"/>
              </a:solidFill>
              <a:latin typeface="AdvOTbb216540"/>
            </a:endParaRPr>
          </a:p>
          <a:p>
            <a:r>
              <a:rPr lang="en-US" sz="1800">
                <a:solidFill>
                  <a:srgbClr val="FFFFFF"/>
                </a:solidFill>
                <a:effectLst/>
                <a:latin typeface="AdvOTbb216540"/>
              </a:rPr>
              <a:t>SIMON J. WATSON : Head of the wind energy section at TU DELFT(university ) </a:t>
            </a:r>
            <a:br>
              <a:rPr lang="en-US" sz="1800">
                <a:solidFill>
                  <a:srgbClr val="FFFFFF"/>
                </a:solidFill>
                <a:effectLst/>
                <a:latin typeface="AdvOTbb216540"/>
              </a:rPr>
            </a:br>
            <a:endParaRPr lang="en-US" sz="1800">
              <a:solidFill>
                <a:srgbClr val="FFFFFF"/>
              </a:solidFill>
            </a:endParaRPr>
          </a:p>
          <a:p>
            <a:endParaRPr lang="en-US" sz="1800" dirty="0">
              <a:solidFill>
                <a:srgbClr val="FFFFFF"/>
              </a:solidFill>
            </a:endParaRPr>
          </a:p>
        </p:txBody>
      </p:sp>
    </p:spTree>
    <p:extLst>
      <p:ext uri="{BB962C8B-B14F-4D97-AF65-F5344CB8AC3E}">
        <p14:creationId xmlns:p14="http://schemas.microsoft.com/office/powerpoint/2010/main" val="20240854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8E89A-BF45-8D08-88A1-76DF199B09BD}"/>
              </a:ext>
            </a:extLst>
          </p:cNvPr>
          <p:cNvSpPr>
            <a:spLocks noGrp="1"/>
          </p:cNvSpPr>
          <p:nvPr>
            <p:ph type="title"/>
          </p:nvPr>
        </p:nvSpPr>
        <p:spPr>
          <a:xfrm>
            <a:off x="1143000" y="1066800"/>
            <a:ext cx="5410200" cy="1997075"/>
          </a:xfrm>
        </p:spPr>
        <p:txBody>
          <a:bodyPr vert="horz" lIns="91440" tIns="45720" rIns="91440" bIns="45720" rtlCol="0" anchor="ctr">
            <a:normAutofit/>
          </a:bodyPr>
          <a:lstStyle/>
          <a:p>
            <a:r>
              <a:rPr lang="en-US" sz="3600" dirty="0">
                <a:solidFill>
                  <a:schemeClr val="tx2"/>
                </a:solidFill>
              </a:rPr>
              <a:t>Results</a:t>
            </a:r>
          </a:p>
        </p:txBody>
      </p:sp>
      <p:sp>
        <p:nvSpPr>
          <p:cNvPr id="36" name="Content Placeholder 3">
            <a:extLst>
              <a:ext uri="{FF2B5EF4-FFF2-40B4-BE49-F238E27FC236}">
                <a16:creationId xmlns:a16="http://schemas.microsoft.com/office/drawing/2014/main" id="{D4E82DC0-62ED-75DD-C93B-F2B857A96C46}"/>
              </a:ext>
            </a:extLst>
          </p:cNvPr>
          <p:cNvSpPr>
            <a:spLocks noGrp="1"/>
          </p:cNvSpPr>
          <p:nvPr>
            <p:ph sz="half" idx="1"/>
          </p:nvPr>
        </p:nvSpPr>
        <p:spPr>
          <a:xfrm>
            <a:off x="1143000" y="3200400"/>
            <a:ext cx="5410200" cy="2590800"/>
          </a:xfrm>
        </p:spPr>
        <p:txBody>
          <a:bodyPr vert="horz" lIns="91440" tIns="45720" rIns="91440" bIns="45720" rtlCol="0">
            <a:normAutofit lnSpcReduction="10000"/>
          </a:bodyPr>
          <a:lstStyle/>
          <a:p>
            <a:pPr>
              <a:lnSpc>
                <a:spcPct val="100000"/>
              </a:lnSpc>
            </a:pPr>
            <a:r>
              <a:rPr lang="en-US" sz="1000" b="1" dirty="0">
                <a:solidFill>
                  <a:schemeClr val="tx2"/>
                </a:solidFill>
                <a:effectLst/>
              </a:rPr>
              <a:t>A. Feature extraction </a:t>
            </a:r>
            <a:r>
              <a:rPr lang="en-US" sz="1000" dirty="0">
                <a:solidFill>
                  <a:schemeClr val="tx2"/>
                </a:solidFill>
              </a:rPr>
              <a:t>: </a:t>
            </a:r>
            <a:r>
              <a:rPr lang="en-US" sz="1000" dirty="0">
                <a:solidFill>
                  <a:schemeClr val="tx2"/>
                </a:solidFill>
                <a:effectLst/>
              </a:rPr>
              <a:t>Figure 3 shows an illustrative example from the validation set of an original (left), encoded (middle), and reconstructed (right) map of the wind speed and insolation fields. </a:t>
            </a:r>
            <a:endParaRPr lang="en-US" sz="1000" dirty="0">
              <a:solidFill>
                <a:schemeClr val="tx2"/>
              </a:solidFill>
            </a:endParaRPr>
          </a:p>
          <a:p>
            <a:pPr>
              <a:lnSpc>
                <a:spcPct val="100000"/>
              </a:lnSpc>
            </a:pPr>
            <a:r>
              <a:rPr lang="en-US" sz="1000" b="1" dirty="0">
                <a:solidFill>
                  <a:schemeClr val="tx2"/>
                </a:solidFill>
                <a:effectLst/>
              </a:rPr>
              <a:t>B. Weather pattern clustering :</a:t>
            </a:r>
            <a:r>
              <a:rPr lang="en-US" sz="1000" b="1" dirty="0">
                <a:solidFill>
                  <a:schemeClr val="tx2"/>
                </a:solidFill>
              </a:rPr>
              <a:t> </a:t>
            </a:r>
            <a:r>
              <a:rPr lang="en-US" sz="1000" dirty="0">
                <a:solidFill>
                  <a:schemeClr val="tx2"/>
                </a:solidFill>
                <a:effectLst/>
              </a:rPr>
              <a:t>In Fig. 4, we show the clustering results of the CNN-AE patterns with the Gaussian weighting kernel centered on Belgium. </a:t>
            </a:r>
            <a:endParaRPr lang="en-US" sz="1000" dirty="0">
              <a:solidFill>
                <a:schemeClr val="tx2"/>
              </a:solidFill>
            </a:endParaRPr>
          </a:p>
          <a:p>
            <a:pPr>
              <a:lnSpc>
                <a:spcPct val="100000"/>
              </a:lnSpc>
            </a:pPr>
            <a:r>
              <a:rPr lang="en-US" sz="1000" b="1" dirty="0">
                <a:solidFill>
                  <a:schemeClr val="tx2"/>
                </a:solidFill>
                <a:effectLst/>
              </a:rPr>
              <a:t>C. Identification and verification  </a:t>
            </a:r>
            <a:r>
              <a:rPr lang="en-US" sz="1000" dirty="0">
                <a:solidFill>
                  <a:schemeClr val="tx2"/>
                </a:solidFill>
                <a:effectLst/>
              </a:rPr>
              <a:t>: In Table 1, we examine how frequently Dunkelflaute events actually occur for each cluster and what fraction of events are Dunkelflaute events in each cluster based on actual Belgian wind and solar power generation data for the period 2013–18. We </a:t>
            </a:r>
            <a:r>
              <a:rPr lang="en-US" sz="1000" dirty="0" err="1">
                <a:solidFill>
                  <a:schemeClr val="tx2"/>
                </a:solidFill>
                <a:effectLst/>
              </a:rPr>
              <a:t>clas-sify</a:t>
            </a:r>
            <a:r>
              <a:rPr lang="en-US" sz="1000" dirty="0">
                <a:solidFill>
                  <a:schemeClr val="tx2"/>
                </a:solidFill>
                <a:effectLst/>
              </a:rPr>
              <a:t> a particular event as a Dunkelflaute event if both wind and solar power production fall below the threshold of 20% of their respective capacities </a:t>
            </a:r>
          </a:p>
          <a:p>
            <a:pPr>
              <a:lnSpc>
                <a:spcPct val="100000"/>
              </a:lnSpc>
            </a:pPr>
            <a:r>
              <a:rPr lang="en-US" sz="1000" b="1" dirty="0">
                <a:solidFill>
                  <a:schemeClr val="tx2"/>
                </a:solidFill>
                <a:effectLst/>
              </a:rPr>
              <a:t>D. Identification of Dunkelflaute for other European countries :</a:t>
            </a:r>
            <a:r>
              <a:rPr lang="en-US" sz="1000" dirty="0">
                <a:solidFill>
                  <a:schemeClr val="tx2"/>
                </a:solidFill>
                <a:effectLst/>
              </a:rPr>
              <a:t>The proposed </a:t>
            </a:r>
            <a:r>
              <a:rPr lang="en-US" sz="1000" dirty="0" err="1">
                <a:solidFill>
                  <a:schemeClr val="tx2"/>
                </a:solidFill>
                <a:effectLst/>
              </a:rPr>
              <a:t>WISRnet</a:t>
            </a:r>
            <a:r>
              <a:rPr lang="en-US" sz="1000" dirty="0">
                <a:solidFill>
                  <a:schemeClr val="tx2"/>
                </a:solidFill>
                <a:effectLst/>
              </a:rPr>
              <a:t> framework can also be applied to other countries to identify Dunkelflaute periods. </a:t>
            </a:r>
            <a:endParaRPr lang="en-US" sz="1000" dirty="0">
              <a:solidFill>
                <a:schemeClr val="tx2"/>
              </a:solidFill>
            </a:endParaRPr>
          </a:p>
          <a:p>
            <a:pPr>
              <a:lnSpc>
                <a:spcPct val="100000"/>
              </a:lnSpc>
            </a:pPr>
            <a:endParaRPr lang="en-US" sz="1000" dirty="0">
              <a:solidFill>
                <a:schemeClr val="tx2"/>
              </a:solidFill>
            </a:endParaRPr>
          </a:p>
          <a:p>
            <a:pPr>
              <a:lnSpc>
                <a:spcPct val="100000"/>
              </a:lnSpc>
            </a:pPr>
            <a:endParaRPr lang="en-US" sz="1000" dirty="0">
              <a:solidFill>
                <a:schemeClr val="tx2"/>
              </a:solidFill>
            </a:endParaRPr>
          </a:p>
          <a:p>
            <a:pPr>
              <a:lnSpc>
                <a:spcPct val="100000"/>
              </a:lnSpc>
            </a:pPr>
            <a:endParaRPr lang="en-US" sz="1000" dirty="0">
              <a:solidFill>
                <a:schemeClr val="tx2"/>
              </a:solidFill>
            </a:endParaRPr>
          </a:p>
          <a:p>
            <a:pPr>
              <a:lnSpc>
                <a:spcPct val="100000"/>
              </a:lnSpc>
            </a:pPr>
            <a:endParaRPr lang="en-US" sz="1000" dirty="0">
              <a:solidFill>
                <a:schemeClr val="tx2"/>
              </a:solidFill>
            </a:endParaRPr>
          </a:p>
        </p:txBody>
      </p:sp>
      <p:pic>
        <p:nvPicPr>
          <p:cNvPr id="11" name="Content Placeholder 10" descr="A group of different colored squares&#10;&#10;Description automatically generated">
            <a:extLst>
              <a:ext uri="{FF2B5EF4-FFF2-40B4-BE49-F238E27FC236}">
                <a16:creationId xmlns:a16="http://schemas.microsoft.com/office/drawing/2014/main" id="{373E4CD3-8E35-8703-C0F0-9FD1C295736D}"/>
              </a:ext>
            </a:extLst>
          </p:cNvPr>
          <p:cNvPicPr>
            <a:picLocks noGrp="1" noChangeAspect="1"/>
          </p:cNvPicPr>
          <p:nvPr>
            <p:ph sz="half" idx="2"/>
          </p:nvPr>
        </p:nvPicPr>
        <p:blipFill>
          <a:blip r:embed="rId4"/>
          <a:stretch>
            <a:fillRect/>
          </a:stretch>
        </p:blipFill>
        <p:spPr>
          <a:xfrm>
            <a:off x="7010400" y="2260830"/>
            <a:ext cx="4209625" cy="2336340"/>
          </a:xfrm>
          <a:prstGeom prst="rect">
            <a:avLst/>
          </a:prstGeom>
        </p:spPr>
      </p:pic>
    </p:spTree>
    <p:extLst>
      <p:ext uri="{BB962C8B-B14F-4D97-AF65-F5344CB8AC3E}">
        <p14:creationId xmlns:p14="http://schemas.microsoft.com/office/powerpoint/2010/main" val="3110080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5" name="Picture 1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7" name="Rectangle 1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CACAC0E-E1B7-6510-13F0-EDACEE413188}"/>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a:solidFill>
                  <a:schemeClr val="tx2"/>
                </a:solidFill>
              </a:rPr>
              <a:t>Results</a:t>
            </a:r>
          </a:p>
        </p:txBody>
      </p:sp>
      <p:sp>
        <p:nvSpPr>
          <p:cNvPr id="21" name="Rectangle 20">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424"/>
            <a:ext cx="12192000" cy="461772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49805"/>
            <a:ext cx="12191999" cy="461772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screenshot of a computer generated image&#10;&#10;Description automatically generated">
            <a:extLst>
              <a:ext uri="{FF2B5EF4-FFF2-40B4-BE49-F238E27FC236}">
                <a16:creationId xmlns:a16="http://schemas.microsoft.com/office/drawing/2014/main" id="{D3778541-0183-B419-46AF-03CDA240F226}"/>
              </a:ext>
            </a:extLst>
          </p:cNvPr>
          <p:cNvPicPr>
            <a:picLocks noGrp="1" noChangeAspect="1"/>
          </p:cNvPicPr>
          <p:nvPr>
            <p:ph sz="half" idx="1"/>
          </p:nvPr>
        </p:nvPicPr>
        <p:blipFill>
          <a:blip r:embed="rId4"/>
          <a:stretch>
            <a:fillRect/>
          </a:stretch>
        </p:blipFill>
        <p:spPr>
          <a:xfrm>
            <a:off x="1366801" y="2667000"/>
            <a:ext cx="4065263" cy="3638410"/>
          </a:xfrm>
          <a:prstGeom prst="rect">
            <a:avLst/>
          </a:prstGeom>
        </p:spPr>
      </p:pic>
      <p:pic>
        <p:nvPicPr>
          <p:cNvPr id="8" name="Content Placeholder 7" descr="A table of numbers and a few numbers&#10;&#10;Description automatically generated with medium confidence">
            <a:extLst>
              <a:ext uri="{FF2B5EF4-FFF2-40B4-BE49-F238E27FC236}">
                <a16:creationId xmlns:a16="http://schemas.microsoft.com/office/drawing/2014/main" id="{FD71A31E-7448-9438-73E5-15B7BAD70935}"/>
              </a:ext>
            </a:extLst>
          </p:cNvPr>
          <p:cNvPicPr>
            <a:picLocks noGrp="1" noChangeAspect="1"/>
          </p:cNvPicPr>
          <p:nvPr>
            <p:ph sz="half" idx="2"/>
          </p:nvPr>
        </p:nvPicPr>
        <p:blipFill>
          <a:blip r:embed="rId5"/>
          <a:stretch>
            <a:fillRect/>
          </a:stretch>
        </p:blipFill>
        <p:spPr>
          <a:xfrm>
            <a:off x="6190657" y="2751161"/>
            <a:ext cx="5179237" cy="3470087"/>
          </a:xfrm>
          <a:prstGeom prst="rect">
            <a:avLst/>
          </a:prstGeom>
        </p:spPr>
      </p:pic>
    </p:spTree>
    <p:extLst>
      <p:ext uri="{BB962C8B-B14F-4D97-AF65-F5344CB8AC3E}">
        <p14:creationId xmlns:p14="http://schemas.microsoft.com/office/powerpoint/2010/main" val="339509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682B6E-BE2C-92CD-2B7A-76EA9BEAE383}"/>
              </a:ext>
            </a:extLst>
          </p:cNvPr>
          <p:cNvSpPr>
            <a:spLocks noGrp="1"/>
          </p:cNvSpPr>
          <p:nvPr>
            <p:ph type="title"/>
          </p:nvPr>
        </p:nvSpPr>
        <p:spPr/>
        <p:txBody>
          <a:bodyPr/>
          <a:lstStyle/>
          <a:p>
            <a:endParaRPr lang="en-US"/>
          </a:p>
        </p:txBody>
      </p:sp>
      <p:pic>
        <p:nvPicPr>
          <p:cNvPr id="10" name="Content Placeholder 9" descr="A graph of different types of power&#10;&#10;Description automatically generated with medium confidence">
            <a:extLst>
              <a:ext uri="{FF2B5EF4-FFF2-40B4-BE49-F238E27FC236}">
                <a16:creationId xmlns:a16="http://schemas.microsoft.com/office/drawing/2014/main" id="{9752A4EE-A1F7-6FFE-EBF7-BE835CD4C6ED}"/>
              </a:ext>
            </a:extLst>
          </p:cNvPr>
          <p:cNvPicPr>
            <a:picLocks noGrp="1" noChangeAspect="1"/>
          </p:cNvPicPr>
          <p:nvPr>
            <p:ph idx="1"/>
          </p:nvPr>
        </p:nvPicPr>
        <p:blipFill>
          <a:blip r:embed="rId2"/>
          <a:stretch>
            <a:fillRect/>
          </a:stretch>
        </p:blipFill>
        <p:spPr>
          <a:xfrm>
            <a:off x="0" y="94129"/>
            <a:ext cx="12371294" cy="6602505"/>
          </a:xfrm>
        </p:spPr>
      </p:pic>
    </p:spTree>
    <p:extLst>
      <p:ext uri="{BB962C8B-B14F-4D97-AF65-F5344CB8AC3E}">
        <p14:creationId xmlns:p14="http://schemas.microsoft.com/office/powerpoint/2010/main" val="13508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1" name="Rectangle 5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3" name="Rectangle 5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81079F-4718-78F5-31E4-2ADEE81ABABB}"/>
              </a:ext>
            </a:extLst>
          </p:cNvPr>
          <p:cNvSpPr>
            <a:spLocks noGrp="1"/>
          </p:cNvSpPr>
          <p:nvPr>
            <p:ph type="title"/>
          </p:nvPr>
        </p:nvSpPr>
        <p:spPr>
          <a:xfrm>
            <a:off x="838201" y="559813"/>
            <a:ext cx="2819399" cy="5577934"/>
          </a:xfrm>
        </p:spPr>
        <p:txBody>
          <a:bodyPr>
            <a:normAutofit/>
          </a:bodyPr>
          <a:lstStyle/>
          <a:p>
            <a:r>
              <a:rPr lang="en-US"/>
              <a:t>Critical analysis</a:t>
            </a:r>
          </a:p>
        </p:txBody>
      </p:sp>
      <p:graphicFrame>
        <p:nvGraphicFramePr>
          <p:cNvPr id="27" name="Content Placeholder 2">
            <a:extLst>
              <a:ext uri="{FF2B5EF4-FFF2-40B4-BE49-F238E27FC236}">
                <a16:creationId xmlns:a16="http://schemas.microsoft.com/office/drawing/2014/main" id="{AFA5AB38-3A0B-10A2-D540-E3C1DEC8582B}"/>
              </a:ext>
            </a:extLst>
          </p:cNvPr>
          <p:cNvGraphicFramePr>
            <a:graphicFrameLocks noGrp="1"/>
          </p:cNvGraphicFramePr>
          <p:nvPr>
            <p:ph idx="1"/>
            <p:extLst>
              <p:ext uri="{D42A27DB-BD31-4B8C-83A1-F6EECF244321}">
                <p14:modId xmlns:p14="http://schemas.microsoft.com/office/powerpoint/2010/main" val="160999785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1771375"/>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A1E2F"/>
      </a:dk2>
      <a:lt2>
        <a:srgbClr val="F0F3F2"/>
      </a:lt2>
      <a:accent1>
        <a:srgbClr val="C34D86"/>
      </a:accent1>
      <a:accent2>
        <a:srgbClr val="B13BA6"/>
      </a:accent2>
      <a:accent3>
        <a:srgbClr val="9D4DC3"/>
      </a:accent3>
      <a:accent4>
        <a:srgbClr val="5A3BB1"/>
      </a:accent4>
      <a:accent5>
        <a:srgbClr val="4D5FC3"/>
      </a:accent5>
      <a:accent6>
        <a:srgbClr val="3B7EB1"/>
      </a:accent6>
      <a:hlink>
        <a:srgbClr val="5F5DC9"/>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1589</TotalTime>
  <Words>920</Words>
  <Application>Microsoft Macintosh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AdvOTbb216540</vt:lpstr>
      <vt:lpstr>AdvPSTIM10</vt:lpstr>
      <vt:lpstr>Aptos</vt:lpstr>
      <vt:lpstr>Arial</vt:lpstr>
      <vt:lpstr>Avenir Next LT Pro</vt:lpstr>
      <vt:lpstr>AvenirNext LT Pro Medium</vt:lpstr>
      <vt:lpstr>BlockprintVTI</vt:lpstr>
      <vt:lpstr>Automated Identification of “Dunkelflaute” Events: A Convolutional Neural Network – Based Autoencoder Approach  </vt:lpstr>
      <vt:lpstr>Motivation</vt:lpstr>
      <vt:lpstr>Problem statement</vt:lpstr>
      <vt:lpstr>Objectives</vt:lpstr>
      <vt:lpstr>contribution</vt:lpstr>
      <vt:lpstr>Results</vt:lpstr>
      <vt:lpstr>Results</vt:lpstr>
      <vt:lpstr>PowerPoint Presentation</vt:lpstr>
      <vt:lpstr>Critical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Identification of “Dunkelflaute” Events: A Convolutional Neural Network–Based Autoencoder Approach  </dc:title>
  <dc:creator>Vinay Kumar Goud Kothapally</dc:creator>
  <cp:lastModifiedBy>Vinay Kumar Goud Kothapally</cp:lastModifiedBy>
  <cp:revision>4</cp:revision>
  <dcterms:created xsi:type="dcterms:W3CDTF">2024-07-23T05:08:26Z</dcterms:created>
  <dcterms:modified xsi:type="dcterms:W3CDTF">2024-07-24T19:27:43Z</dcterms:modified>
</cp:coreProperties>
</file>