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3"/>
  </p:notesMasterIdLst>
  <p:sldIdLst>
    <p:sldId id="256" r:id="rId2"/>
    <p:sldId id="589" r:id="rId3"/>
    <p:sldId id="635" r:id="rId4"/>
    <p:sldId id="566" r:id="rId5"/>
    <p:sldId id="641" r:id="rId6"/>
    <p:sldId id="642" r:id="rId7"/>
    <p:sldId id="643" r:id="rId8"/>
    <p:sldId id="615" r:id="rId9"/>
    <p:sldId id="639" r:id="rId10"/>
    <p:sldId id="640" r:id="rId11"/>
    <p:sldId id="636" r:id="rId12"/>
    <p:sldId id="637" r:id="rId13"/>
    <p:sldId id="638" r:id="rId14"/>
    <p:sldId id="616" r:id="rId15"/>
    <p:sldId id="619" r:id="rId16"/>
    <p:sldId id="620" r:id="rId17"/>
    <p:sldId id="621" r:id="rId18"/>
    <p:sldId id="634" r:id="rId19"/>
    <p:sldId id="623" r:id="rId20"/>
    <p:sldId id="624" r:id="rId21"/>
    <p:sldId id="625" r:id="rId22"/>
    <p:sldId id="644" r:id="rId23"/>
    <p:sldId id="626" r:id="rId24"/>
    <p:sldId id="627" r:id="rId25"/>
    <p:sldId id="628" r:id="rId26"/>
    <p:sldId id="629" r:id="rId27"/>
    <p:sldId id="588" r:id="rId28"/>
    <p:sldId id="631" r:id="rId29"/>
    <p:sldId id="632" r:id="rId30"/>
    <p:sldId id="633" r:id="rId31"/>
    <p:sldId id="30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422"/>
    <a:srgbClr val="5B9BD5"/>
    <a:srgbClr val="333F50"/>
    <a:srgbClr val="9DC3E6"/>
    <a:srgbClr val="161A3E"/>
    <a:srgbClr val="1A161A"/>
    <a:srgbClr val="1C1A55"/>
    <a:srgbClr val="1A163E"/>
    <a:srgbClr val="1C1A56"/>
    <a:srgbClr val="1D1B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0BDF3-87E2-9CCB-A903-F647118C48A7}" v="1" dt="2024-07-16T10:29:08.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5256" autoAdjust="0"/>
  </p:normalViewPr>
  <p:slideViewPr>
    <p:cSldViewPr snapToGrid="0">
      <p:cViewPr varScale="1">
        <p:scale>
          <a:sx n="128" d="100"/>
          <a:sy n="128" d="100"/>
        </p:scale>
        <p:origin x="480" y="176"/>
      </p:cViewPr>
      <p:guideLst/>
    </p:cSldViewPr>
  </p:slideViewPr>
  <p:notesTextViewPr>
    <p:cViewPr>
      <p:scale>
        <a:sx n="75" d="100"/>
        <a:sy n="75" d="100"/>
      </p:scale>
      <p:origin x="0" y="0"/>
    </p:cViewPr>
  </p:notesTextViewPr>
  <p:sorterViewPr>
    <p:cViewPr>
      <p:scale>
        <a:sx n="100" d="100"/>
        <a:sy n="100" d="100"/>
      </p:scale>
      <p:origin x="0" y="-1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nkaj Bahetii" userId="S::pannkaj.bahetii@bostoninstituteofanalytics.org::b99fd96c-cddf-4921-af3c-bd0c4d90c94b" providerId="AD" clId="Web-{5D0106B6-8C4E-070E-86A4-40BABA927398}"/>
    <pc:docChg chg="modSld">
      <pc:chgData name="Pannkaj Bahetii" userId="S::pannkaj.bahetii@bostoninstituteofanalytics.org::b99fd96c-cddf-4921-af3c-bd0c4d90c94b" providerId="AD" clId="Web-{5D0106B6-8C4E-070E-86A4-40BABA927398}" dt="2024-03-05T13:38:36.694" v="10" actId="20577"/>
      <pc:docMkLst>
        <pc:docMk/>
      </pc:docMkLst>
      <pc:sldChg chg="modSp">
        <pc:chgData name="Pannkaj Bahetii" userId="S::pannkaj.bahetii@bostoninstituteofanalytics.org::b99fd96c-cddf-4921-af3c-bd0c4d90c94b" providerId="AD" clId="Web-{5D0106B6-8C4E-070E-86A4-40BABA927398}" dt="2024-03-05T13:38:36.694" v="10" actId="20577"/>
        <pc:sldMkLst>
          <pc:docMk/>
          <pc:sldMk cId="1076270423" sldId="637"/>
        </pc:sldMkLst>
        <pc:spChg chg="mod">
          <ac:chgData name="Pannkaj Bahetii" userId="S::pannkaj.bahetii@bostoninstituteofanalytics.org::b99fd96c-cddf-4921-af3c-bd0c4d90c94b" providerId="AD" clId="Web-{5D0106B6-8C4E-070E-86A4-40BABA927398}" dt="2024-03-05T13:38:36.694" v="10" actId="20577"/>
          <ac:spMkLst>
            <pc:docMk/>
            <pc:sldMk cId="1076270423" sldId="637"/>
            <ac:spMk id="3" creationId="{2DF00069-537E-B98A-4AE8-1B4BF4DE677A}"/>
          </ac:spMkLst>
        </pc:spChg>
      </pc:sldChg>
    </pc:docChg>
  </pc:docChgLst>
  <pc:docChgLst>
    <pc:chgData name="Suraj Chopade" userId="S::suraj.chopade@bostoninstituteofanalytics.org::dcc44ee8-6a65-4538-a5e1-c87e14ca7a61" providerId="AD" clId="Web-{2F30BDF3-87E2-9CCB-A903-F647118C48A7}"/>
    <pc:docChg chg="addSld">
      <pc:chgData name="Suraj Chopade" userId="S::suraj.chopade@bostoninstituteofanalytics.org::dcc44ee8-6a65-4538-a5e1-c87e14ca7a61" providerId="AD" clId="Web-{2F30BDF3-87E2-9CCB-A903-F647118C48A7}" dt="2024-07-16T10:29:08.187" v="0"/>
      <pc:docMkLst>
        <pc:docMk/>
      </pc:docMkLst>
      <pc:sldChg chg="add">
        <pc:chgData name="Suraj Chopade" userId="S::suraj.chopade@bostoninstituteofanalytics.org::dcc44ee8-6a65-4538-a5e1-c87e14ca7a61" providerId="AD" clId="Web-{2F30BDF3-87E2-9CCB-A903-F647118C48A7}" dt="2024-07-16T10:29:08.187" v="0"/>
        <pc:sldMkLst>
          <pc:docMk/>
          <pc:sldMk cId="2172329014" sldId="5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31/08/24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1366514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23</a:t>
            </a:fld>
            <a:endParaRPr lang="en-IN"/>
          </a:p>
        </p:txBody>
      </p:sp>
    </p:spTree>
    <p:extLst>
      <p:ext uri="{BB962C8B-B14F-4D97-AF65-F5344CB8AC3E}">
        <p14:creationId xmlns:p14="http://schemas.microsoft.com/office/powerpoint/2010/main" val="303825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24</a:t>
            </a:fld>
            <a:endParaRPr lang="en-IN"/>
          </a:p>
        </p:txBody>
      </p:sp>
    </p:spTree>
    <p:extLst>
      <p:ext uri="{BB962C8B-B14F-4D97-AF65-F5344CB8AC3E}">
        <p14:creationId xmlns:p14="http://schemas.microsoft.com/office/powerpoint/2010/main" val="2702645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25</a:t>
            </a:fld>
            <a:endParaRPr lang="en-IN"/>
          </a:p>
        </p:txBody>
      </p:sp>
    </p:spTree>
    <p:extLst>
      <p:ext uri="{BB962C8B-B14F-4D97-AF65-F5344CB8AC3E}">
        <p14:creationId xmlns:p14="http://schemas.microsoft.com/office/powerpoint/2010/main" val="204491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26</a:t>
            </a:fld>
            <a:endParaRPr lang="en-IN"/>
          </a:p>
        </p:txBody>
      </p:sp>
    </p:spTree>
    <p:extLst>
      <p:ext uri="{BB962C8B-B14F-4D97-AF65-F5344CB8AC3E}">
        <p14:creationId xmlns:p14="http://schemas.microsoft.com/office/powerpoint/2010/main" val="4006560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27</a:t>
            </a:fld>
            <a:endParaRPr lang="en-IN"/>
          </a:p>
        </p:txBody>
      </p:sp>
    </p:spTree>
    <p:extLst>
      <p:ext uri="{BB962C8B-B14F-4D97-AF65-F5344CB8AC3E}">
        <p14:creationId xmlns:p14="http://schemas.microsoft.com/office/powerpoint/2010/main" val="572406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28</a:t>
            </a:fld>
            <a:endParaRPr lang="en-IN"/>
          </a:p>
        </p:txBody>
      </p:sp>
    </p:spTree>
    <p:extLst>
      <p:ext uri="{BB962C8B-B14F-4D97-AF65-F5344CB8AC3E}">
        <p14:creationId xmlns:p14="http://schemas.microsoft.com/office/powerpoint/2010/main" val="839737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29</a:t>
            </a:fld>
            <a:endParaRPr lang="en-IN"/>
          </a:p>
        </p:txBody>
      </p:sp>
    </p:spTree>
    <p:extLst>
      <p:ext uri="{BB962C8B-B14F-4D97-AF65-F5344CB8AC3E}">
        <p14:creationId xmlns:p14="http://schemas.microsoft.com/office/powerpoint/2010/main" val="401082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30</a:t>
            </a:fld>
            <a:endParaRPr lang="en-IN"/>
          </a:p>
        </p:txBody>
      </p:sp>
    </p:spTree>
    <p:extLst>
      <p:ext uri="{BB962C8B-B14F-4D97-AF65-F5344CB8AC3E}">
        <p14:creationId xmlns:p14="http://schemas.microsoft.com/office/powerpoint/2010/main" val="2610854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3613542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116711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15</a:t>
            </a:fld>
            <a:endParaRPr lang="en-IN"/>
          </a:p>
        </p:txBody>
      </p:sp>
    </p:spTree>
    <p:extLst>
      <p:ext uri="{BB962C8B-B14F-4D97-AF65-F5344CB8AC3E}">
        <p14:creationId xmlns:p14="http://schemas.microsoft.com/office/powerpoint/2010/main" val="3491648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a:p>
        </p:txBody>
      </p:sp>
    </p:spTree>
    <p:extLst>
      <p:ext uri="{BB962C8B-B14F-4D97-AF65-F5344CB8AC3E}">
        <p14:creationId xmlns:p14="http://schemas.microsoft.com/office/powerpoint/2010/main" val="117328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a:p>
        </p:txBody>
      </p:sp>
    </p:spTree>
    <p:extLst>
      <p:ext uri="{BB962C8B-B14F-4D97-AF65-F5344CB8AC3E}">
        <p14:creationId xmlns:p14="http://schemas.microsoft.com/office/powerpoint/2010/main" val="21031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19</a:t>
            </a:fld>
            <a:endParaRPr lang="en-IN"/>
          </a:p>
        </p:txBody>
      </p:sp>
    </p:spTree>
    <p:extLst>
      <p:ext uri="{BB962C8B-B14F-4D97-AF65-F5344CB8AC3E}">
        <p14:creationId xmlns:p14="http://schemas.microsoft.com/office/powerpoint/2010/main" val="126677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a:p>
        </p:txBody>
      </p:sp>
    </p:spTree>
    <p:extLst>
      <p:ext uri="{BB962C8B-B14F-4D97-AF65-F5344CB8AC3E}">
        <p14:creationId xmlns:p14="http://schemas.microsoft.com/office/powerpoint/2010/main" val="208877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21</a:t>
            </a:fld>
            <a:endParaRPr lang="en-IN"/>
          </a:p>
        </p:txBody>
      </p:sp>
    </p:spTree>
    <p:extLst>
      <p:ext uri="{BB962C8B-B14F-4D97-AF65-F5344CB8AC3E}">
        <p14:creationId xmlns:p14="http://schemas.microsoft.com/office/powerpoint/2010/main" val="3135510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5983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676A48E-2766-2ED8-C890-6F9A1FE70868}"/>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hyperlink" Target="https://chat.openai.com/" TargetMode="Externa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package" Target="../embeddings/Microsoft_Word_Document1.docx"/><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mini.google.com/" TargetMode="External"/><Relationship Id="rId2" Type="http://schemas.openxmlformats.org/officeDocument/2006/relationships/hyperlink" Target="https://www.youtube.com/watch?v=cTYRwJSOP8U"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package" Target="../embeddings/Microsoft_Word_Document3.doc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hat.openai.com/g/g-PaKEiWpDG-vc"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hat.openai.com/g/g-S18HXeEm9-business-blueprint-gpt" TargetMode="External"/><Relationship Id="rId4" Type="http://schemas.openxmlformats.org/officeDocument/2006/relationships/hyperlink" Target="https://chat.openai.com/g/g-8Bup8KxbJ-startup-pitch-deck"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promptingguide.ai/techniques/fewsho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hat.openai.com/g/g-YpUQYatQE-lemonade-twis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hat.openai.com/g/g-zgKvwBkln-toon-ceo-gu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chat.openai.com/g/g-C3WWLOnWX-venturegp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hat.openai.com/g/g-6CDu3LvuO-personal-starwatche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hat.openai.com/share/8d1fbad7-56b5-4e7a-97ac-2f1844a3124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hat.openai.com/share/6f0203ee-ac52-44d1-b580-135eba83bb7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hat.openai.com/share/5fa84c40-a7a0-4463-8997-8623339486c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2867242"/>
            <a:ext cx="12192000" cy="1257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latin typeface="Calibri" panose="020F0502020204030204" pitchFamily="34" charset="0"/>
              </a:rPr>
              <a:t>Prompt Engineering</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5791-E2FC-7578-E4A6-B2250FD16F7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236A4EA-6A9D-D08C-7F8A-6EC27357C06E}"/>
              </a:ext>
            </a:extLst>
          </p:cNvPr>
          <p:cNvSpPr>
            <a:spLocks noGrp="1"/>
          </p:cNvSpPr>
          <p:nvPr>
            <p:ph idx="1"/>
          </p:nvPr>
        </p:nvSpPr>
        <p:spPr>
          <a:xfrm>
            <a:off x="678884" y="1659835"/>
            <a:ext cx="6427972" cy="4398066"/>
          </a:xfrm>
        </p:spPr>
        <p:txBody>
          <a:bodyPr>
            <a:normAutofit lnSpcReduction="10000"/>
          </a:bodyPr>
          <a:lstStyle/>
          <a:p>
            <a:pPr marL="0" indent="0">
              <a:buNone/>
            </a:pPr>
            <a:r>
              <a:rPr lang="en-US" sz="2200" dirty="0"/>
              <a:t>How to use it:</a:t>
            </a:r>
          </a:p>
          <a:p>
            <a:pPr marL="0" indent="0">
              <a:buNone/>
            </a:pPr>
            <a:r>
              <a:rPr lang="en-US" sz="2200" dirty="0"/>
              <a:t>Visit the </a:t>
            </a:r>
            <a:r>
              <a:rPr lang="en-US" sz="2200" dirty="0" err="1"/>
              <a:t>ChatGPT</a:t>
            </a:r>
            <a:r>
              <a:rPr lang="en-US" sz="2200" dirty="0"/>
              <a:t> website: </a:t>
            </a:r>
          </a:p>
          <a:p>
            <a:pPr marL="0" indent="0">
              <a:buNone/>
            </a:pPr>
            <a:r>
              <a:rPr lang="en-US" sz="2200" dirty="0">
                <a:hlinkClick r:id="rId2"/>
              </a:rPr>
              <a:t>https://chat.openai.com/</a:t>
            </a:r>
            <a:endParaRPr lang="en-US" sz="2200" dirty="0"/>
          </a:p>
          <a:p>
            <a:pPr marL="0" indent="0">
              <a:buNone/>
            </a:pPr>
            <a:r>
              <a:rPr lang="en-US" sz="2200" b="1" dirty="0"/>
              <a:t>Sign up for an account (free and paid options available).</a:t>
            </a:r>
          </a:p>
          <a:p>
            <a:r>
              <a:rPr lang="en-US" sz="2200" dirty="0"/>
              <a:t>Start chatting with </a:t>
            </a:r>
            <a:r>
              <a:rPr lang="en-US" sz="2200" dirty="0" err="1"/>
              <a:t>ChatGPT</a:t>
            </a:r>
            <a:r>
              <a:rPr lang="en-US" sz="2200" dirty="0"/>
              <a:t>!</a:t>
            </a:r>
          </a:p>
          <a:p>
            <a:pPr marL="0" indent="0">
              <a:buNone/>
            </a:pPr>
            <a:r>
              <a:rPr lang="en-US" sz="2200" dirty="0"/>
              <a:t>In short:</a:t>
            </a:r>
          </a:p>
          <a:p>
            <a:r>
              <a:rPr lang="en-US" sz="2200" dirty="0" err="1">
                <a:latin typeface="+mn-lt"/>
              </a:rPr>
              <a:t>ChatGPT</a:t>
            </a:r>
            <a:r>
              <a:rPr lang="en-US" sz="2200" dirty="0">
                <a:latin typeface="+mn-lt"/>
              </a:rPr>
              <a:t> is a user-friendly AI chatbot capable of engaging in natural and informative conversations. Its unique features, like vision integration and voice chat, make it stand out among other conversational AI tools.</a:t>
            </a:r>
          </a:p>
          <a:p>
            <a:endParaRPr lang="en-US" dirty="0"/>
          </a:p>
        </p:txBody>
      </p:sp>
      <p:graphicFrame>
        <p:nvGraphicFramePr>
          <p:cNvPr id="4" name="Object 3">
            <a:extLst>
              <a:ext uri="{FF2B5EF4-FFF2-40B4-BE49-F238E27FC236}">
                <a16:creationId xmlns:a16="http://schemas.microsoft.com/office/drawing/2014/main" id="{15FB9E11-7516-E15D-97C6-0F5AC2E18619}"/>
              </a:ext>
            </a:extLst>
          </p:cNvPr>
          <p:cNvGraphicFramePr>
            <a:graphicFrameLocks noChangeAspect="1"/>
          </p:cNvGraphicFramePr>
          <p:nvPr>
            <p:extLst>
              <p:ext uri="{D42A27DB-BD31-4B8C-83A1-F6EECF244321}">
                <p14:modId xmlns:p14="http://schemas.microsoft.com/office/powerpoint/2010/main" val="1517782316"/>
              </p:ext>
            </p:extLst>
          </p:nvPr>
        </p:nvGraphicFramePr>
        <p:xfrm>
          <a:off x="10826618" y="2928131"/>
          <a:ext cx="914400" cy="792163"/>
        </p:xfrm>
        <a:graphic>
          <a:graphicData uri="http://schemas.openxmlformats.org/presentationml/2006/ole">
            <mc:AlternateContent xmlns:mc="http://schemas.openxmlformats.org/markup-compatibility/2006">
              <mc:Choice xmlns:v="urn:schemas-microsoft-com:vml" Requires="v">
                <p:oleObj name="Document" showAsIcon="1" r:id="rId3" imgW="914400" imgH="792360" progId="Word.Document.12">
                  <p:embed/>
                </p:oleObj>
              </mc:Choice>
              <mc:Fallback>
                <p:oleObj name="Document" showAsIcon="1" r:id="rId3" imgW="914400" imgH="792360" progId="Word.Document.12">
                  <p:embed/>
                  <p:pic>
                    <p:nvPicPr>
                      <p:cNvPr id="4" name="Object 3">
                        <a:extLst>
                          <a:ext uri="{FF2B5EF4-FFF2-40B4-BE49-F238E27FC236}">
                            <a16:creationId xmlns:a16="http://schemas.microsoft.com/office/drawing/2014/main" id="{15FB9E11-7516-E15D-97C6-0F5AC2E18619}"/>
                          </a:ext>
                        </a:extLst>
                      </p:cNvPr>
                      <p:cNvPicPr/>
                      <p:nvPr/>
                    </p:nvPicPr>
                    <p:blipFill>
                      <a:blip r:embed="rId4"/>
                      <a:stretch>
                        <a:fillRect/>
                      </a:stretch>
                    </p:blipFill>
                    <p:spPr>
                      <a:xfrm>
                        <a:off x="10826618" y="2928131"/>
                        <a:ext cx="914400" cy="79216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3842BC1-660A-F545-AF0B-EA390F44CC06}"/>
              </a:ext>
            </a:extLst>
          </p:cNvPr>
          <p:cNvGraphicFramePr>
            <a:graphicFrameLocks noChangeAspect="1"/>
          </p:cNvGraphicFramePr>
          <p:nvPr>
            <p:extLst>
              <p:ext uri="{D42A27DB-BD31-4B8C-83A1-F6EECF244321}">
                <p14:modId xmlns:p14="http://schemas.microsoft.com/office/powerpoint/2010/main" val="1605778578"/>
              </p:ext>
            </p:extLst>
          </p:nvPr>
        </p:nvGraphicFramePr>
        <p:xfrm>
          <a:off x="10826618" y="3848549"/>
          <a:ext cx="914400" cy="792163"/>
        </p:xfrm>
        <a:graphic>
          <a:graphicData uri="http://schemas.openxmlformats.org/presentationml/2006/ole">
            <mc:AlternateContent xmlns:mc="http://schemas.openxmlformats.org/markup-compatibility/2006">
              <mc:Choice xmlns:v="urn:schemas-microsoft-com:vml" Requires="v">
                <p:oleObj name="Document" showAsIcon="1" r:id="rId5" imgW="914400" imgH="792360" progId="Word.Document.12">
                  <p:embed/>
                </p:oleObj>
              </mc:Choice>
              <mc:Fallback>
                <p:oleObj name="Document" showAsIcon="1" r:id="rId5" imgW="914400" imgH="792360" progId="Word.Document.12">
                  <p:embed/>
                  <p:pic>
                    <p:nvPicPr>
                      <p:cNvPr id="5" name="Object 4">
                        <a:extLst>
                          <a:ext uri="{FF2B5EF4-FFF2-40B4-BE49-F238E27FC236}">
                            <a16:creationId xmlns:a16="http://schemas.microsoft.com/office/drawing/2014/main" id="{A3842BC1-660A-F545-AF0B-EA390F44CC06}"/>
                          </a:ext>
                        </a:extLst>
                      </p:cNvPr>
                      <p:cNvPicPr/>
                      <p:nvPr/>
                    </p:nvPicPr>
                    <p:blipFill>
                      <a:blip r:embed="rId6"/>
                      <a:stretch>
                        <a:fillRect/>
                      </a:stretch>
                    </p:blipFill>
                    <p:spPr>
                      <a:xfrm>
                        <a:off x="10826618" y="3848549"/>
                        <a:ext cx="914400" cy="79216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95137F9-E759-5B21-F0C9-F6E5D5230FF9}"/>
              </a:ext>
            </a:extLst>
          </p:cNvPr>
          <p:cNvSpPr txBox="1"/>
          <p:nvPr/>
        </p:nvSpPr>
        <p:spPr>
          <a:xfrm>
            <a:off x="7578421" y="2916556"/>
            <a:ext cx="3248197" cy="1508105"/>
          </a:xfrm>
          <a:prstGeom prst="rect">
            <a:avLst/>
          </a:prstGeom>
          <a:noFill/>
        </p:spPr>
        <p:txBody>
          <a:bodyPr wrap="square">
            <a:spAutoFit/>
          </a:bodyPr>
          <a:lstStyle/>
          <a:p>
            <a:pPr marL="0" indent="0">
              <a:lnSpc>
                <a:spcPct val="100000"/>
              </a:lnSpc>
              <a:spcBef>
                <a:spcPts val="400"/>
              </a:spcBef>
              <a:spcAft>
                <a:spcPts val="400"/>
              </a:spcAft>
              <a:buNone/>
            </a:pPr>
            <a:r>
              <a:rPr lang="en-US" sz="1800" b="1" dirty="0"/>
              <a:t>Applications of </a:t>
            </a:r>
            <a:r>
              <a:rPr lang="en-US" sz="1800" b="1" dirty="0" err="1"/>
              <a:t>ChatGPT</a:t>
            </a:r>
            <a:r>
              <a:rPr lang="en-US" sz="1800" b="1" dirty="0"/>
              <a:t>:</a:t>
            </a:r>
          </a:p>
          <a:p>
            <a:pPr marL="0" indent="0">
              <a:lnSpc>
                <a:spcPct val="100000"/>
              </a:lnSpc>
              <a:spcBef>
                <a:spcPts val="400"/>
              </a:spcBef>
              <a:spcAft>
                <a:spcPts val="400"/>
              </a:spcAft>
              <a:buNone/>
            </a:pPr>
            <a:r>
              <a:rPr lang="en-US" sz="1800" dirty="0"/>
              <a:t>Using </a:t>
            </a:r>
            <a:r>
              <a:rPr lang="en-US" sz="1800" dirty="0" err="1"/>
              <a:t>ChatGPT</a:t>
            </a:r>
            <a:r>
              <a:rPr lang="en-US" sz="1800" dirty="0"/>
              <a:t> for article: </a:t>
            </a:r>
          </a:p>
          <a:p>
            <a:pPr marL="0" indent="0">
              <a:lnSpc>
                <a:spcPct val="100000"/>
              </a:lnSpc>
              <a:spcBef>
                <a:spcPts val="400"/>
              </a:spcBef>
              <a:spcAft>
                <a:spcPts val="400"/>
              </a:spcAft>
              <a:buNone/>
            </a:pPr>
            <a:endParaRPr lang="en-US" sz="1800" dirty="0"/>
          </a:p>
          <a:p>
            <a:pPr marL="0" indent="0">
              <a:lnSpc>
                <a:spcPct val="100000"/>
              </a:lnSpc>
              <a:spcBef>
                <a:spcPts val="400"/>
              </a:spcBef>
              <a:spcAft>
                <a:spcPts val="400"/>
              </a:spcAft>
              <a:buNone/>
            </a:pPr>
            <a:r>
              <a:rPr lang="en-US" sz="1800" dirty="0"/>
              <a:t>Using </a:t>
            </a:r>
            <a:r>
              <a:rPr lang="en-US" sz="1800" dirty="0" err="1"/>
              <a:t>ChatGPT</a:t>
            </a:r>
            <a:r>
              <a:rPr lang="en-US" sz="1800" dirty="0"/>
              <a:t> for email:</a:t>
            </a:r>
          </a:p>
        </p:txBody>
      </p:sp>
    </p:spTree>
    <p:extLst>
      <p:ext uri="{BB962C8B-B14F-4D97-AF65-F5344CB8AC3E}">
        <p14:creationId xmlns:p14="http://schemas.microsoft.com/office/powerpoint/2010/main" val="14608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F902-B8CB-3F49-AA3C-E5318B955897}"/>
              </a:ext>
            </a:extLst>
          </p:cNvPr>
          <p:cNvSpPr>
            <a:spLocks noGrp="1"/>
          </p:cNvSpPr>
          <p:nvPr>
            <p:ph type="title"/>
          </p:nvPr>
        </p:nvSpPr>
        <p:spPr/>
        <p:txBody>
          <a:bodyPr>
            <a:normAutofit fontScale="90000"/>
          </a:bodyPr>
          <a:lstStyle/>
          <a:p>
            <a:r>
              <a:rPr lang="en-US" dirty="0">
                <a:latin typeface="Calibri"/>
                <a:cs typeface="Calibri"/>
              </a:rPr>
              <a:t>Google </a:t>
            </a:r>
            <a:r>
              <a:rPr lang="en-US" b="0" dirty="0">
                <a:latin typeface="Calibri"/>
                <a:cs typeface="Calibri"/>
              </a:rPr>
              <a:t>Gemini</a:t>
            </a:r>
            <a:r>
              <a:rPr lang="en-US" dirty="0">
                <a:latin typeface="Calibri"/>
                <a:cs typeface="Calibri"/>
              </a:rPr>
              <a:t>: </a:t>
            </a:r>
            <a:r>
              <a:rPr lang="en-US" sz="3600" dirty="0">
                <a:latin typeface="+mn-lt"/>
              </a:rPr>
              <a:t>AI Chat Tool in a Nutshell</a:t>
            </a:r>
            <a:br>
              <a:rPr lang="en-US" sz="3600" dirty="0">
                <a:solidFill>
                  <a:schemeClr val="tx1"/>
                </a:solidFill>
                <a:latin typeface="+mn-lt"/>
              </a:rPr>
            </a:br>
            <a:endParaRPr lang="en-US" dirty="0"/>
          </a:p>
        </p:txBody>
      </p:sp>
      <p:sp>
        <p:nvSpPr>
          <p:cNvPr id="3" name="Content Placeholder 2">
            <a:extLst>
              <a:ext uri="{FF2B5EF4-FFF2-40B4-BE49-F238E27FC236}">
                <a16:creationId xmlns:a16="http://schemas.microsoft.com/office/drawing/2014/main" id="{614EB3C0-7A93-284F-2686-105BCBA503DD}"/>
              </a:ext>
            </a:extLst>
          </p:cNvPr>
          <p:cNvSpPr>
            <a:spLocks noGrp="1"/>
          </p:cNvSpPr>
          <p:nvPr>
            <p:ph idx="1"/>
          </p:nvPr>
        </p:nvSpPr>
        <p:spPr>
          <a:xfrm>
            <a:off x="678883" y="1370468"/>
            <a:ext cx="10834234" cy="4398066"/>
          </a:xfrm>
        </p:spPr>
        <p:txBody>
          <a:bodyPr vert="horz" lIns="91440" tIns="45720" rIns="91440" bIns="45720" rtlCol="0" anchor="t">
            <a:noAutofit/>
          </a:bodyPr>
          <a:lstStyle/>
          <a:p>
            <a:pPr marL="0" indent="0">
              <a:lnSpc>
                <a:spcPct val="120000"/>
              </a:lnSpc>
              <a:spcBef>
                <a:spcPts val="400"/>
              </a:spcBef>
              <a:spcAft>
                <a:spcPts val="400"/>
              </a:spcAft>
              <a:buNone/>
            </a:pPr>
            <a:r>
              <a:rPr lang="en-US" sz="2200" dirty="0">
                <a:solidFill>
                  <a:schemeClr val="tx1"/>
                </a:solidFill>
                <a:latin typeface="+mn-lt"/>
              </a:rPr>
              <a:t>Google Gemini is a conversational generative AI tool developed by Google AI. It utilizes the power of large language models (LLMs) to understand and respond to your queries in a comprehensive and informative way.</a:t>
            </a:r>
          </a:p>
          <a:p>
            <a:pPr marL="0" indent="0">
              <a:lnSpc>
                <a:spcPct val="120000"/>
              </a:lnSpc>
              <a:spcBef>
                <a:spcPts val="400"/>
              </a:spcBef>
              <a:spcAft>
                <a:spcPts val="400"/>
              </a:spcAft>
              <a:buNone/>
            </a:pPr>
            <a:r>
              <a:rPr lang="en-US" sz="2200" dirty="0">
                <a:solidFill>
                  <a:schemeClr val="tx1"/>
                </a:solidFill>
                <a:latin typeface="+mn-lt"/>
              </a:rPr>
              <a:t>What can it do?</a:t>
            </a:r>
          </a:p>
          <a:p>
            <a:pPr>
              <a:lnSpc>
                <a:spcPct val="120000"/>
              </a:lnSpc>
              <a:spcBef>
                <a:spcPts val="400"/>
              </a:spcBef>
              <a:spcAft>
                <a:spcPts val="400"/>
              </a:spcAft>
            </a:pPr>
            <a:r>
              <a:rPr lang="en-US" sz="1800" dirty="0">
                <a:solidFill>
                  <a:schemeClr val="tx1"/>
                </a:solidFill>
                <a:latin typeface="+mn-lt"/>
              </a:rPr>
              <a:t>Answer your questions in an informative way, even if they are open-ended, challenging, or strange.</a:t>
            </a:r>
          </a:p>
          <a:p>
            <a:pPr>
              <a:lnSpc>
                <a:spcPct val="120000"/>
              </a:lnSpc>
              <a:spcBef>
                <a:spcPts val="400"/>
              </a:spcBef>
              <a:spcAft>
                <a:spcPts val="400"/>
              </a:spcAft>
            </a:pPr>
            <a:r>
              <a:rPr lang="en-US" sz="1800" dirty="0">
                <a:solidFill>
                  <a:schemeClr val="tx1"/>
                </a:solidFill>
                <a:latin typeface="+mn-lt"/>
              </a:rPr>
              <a:t>Follow your instructions and complete requests thoughtfully.</a:t>
            </a:r>
          </a:p>
          <a:p>
            <a:pPr>
              <a:lnSpc>
                <a:spcPct val="120000"/>
              </a:lnSpc>
              <a:spcBef>
                <a:spcPts val="400"/>
              </a:spcBef>
              <a:spcAft>
                <a:spcPts val="400"/>
              </a:spcAft>
            </a:pPr>
            <a:r>
              <a:rPr lang="en-US" sz="1800" dirty="0">
                <a:solidFill>
                  <a:schemeClr val="tx1"/>
                </a:solidFill>
                <a:latin typeface="+mn-lt"/>
              </a:rPr>
              <a:t>Generate different creative text formats like poems, code, scripts, musical pieces, email, letters, etc.</a:t>
            </a:r>
          </a:p>
          <a:p>
            <a:pPr>
              <a:lnSpc>
                <a:spcPct val="120000"/>
              </a:lnSpc>
              <a:spcBef>
                <a:spcPts val="400"/>
              </a:spcBef>
              <a:spcAft>
                <a:spcPts val="400"/>
              </a:spcAft>
            </a:pPr>
            <a:r>
              <a:rPr lang="en-US" sz="1800" dirty="0">
                <a:solidFill>
                  <a:schemeClr val="tx1"/>
                </a:solidFill>
                <a:latin typeface="+mn-lt"/>
              </a:rPr>
              <a:t>Translate languages.</a:t>
            </a:r>
          </a:p>
          <a:p>
            <a:pPr>
              <a:lnSpc>
                <a:spcPct val="120000"/>
              </a:lnSpc>
              <a:spcBef>
                <a:spcPts val="400"/>
              </a:spcBef>
              <a:spcAft>
                <a:spcPts val="400"/>
              </a:spcAft>
            </a:pPr>
            <a:r>
              <a:rPr lang="en-US" sz="1800" dirty="0">
                <a:solidFill>
                  <a:schemeClr val="tx1"/>
                </a:solidFill>
                <a:latin typeface="+mn-lt"/>
              </a:rPr>
              <a:t>Be a professional and helpful conversational partner.</a:t>
            </a:r>
          </a:p>
          <a:p>
            <a:pPr marL="0" indent="0">
              <a:lnSpc>
                <a:spcPct val="120000"/>
              </a:lnSpc>
              <a:spcBef>
                <a:spcPts val="400"/>
              </a:spcBef>
              <a:spcAft>
                <a:spcPts val="400"/>
              </a:spcAft>
              <a:buNone/>
            </a:pPr>
            <a:endParaRPr lang="en-US" sz="2200" dirty="0">
              <a:solidFill>
                <a:schemeClr val="tx1"/>
              </a:solidFill>
              <a:latin typeface="+mn-lt"/>
            </a:endParaRPr>
          </a:p>
        </p:txBody>
      </p:sp>
    </p:spTree>
    <p:extLst>
      <p:ext uri="{BB962C8B-B14F-4D97-AF65-F5344CB8AC3E}">
        <p14:creationId xmlns:p14="http://schemas.microsoft.com/office/powerpoint/2010/main" val="88682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6501-57B5-1F31-46D1-CDA10355B30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2DF00069-537E-B98A-4AE8-1B4BF4DE677A}"/>
              </a:ext>
            </a:extLst>
          </p:cNvPr>
          <p:cNvSpPr>
            <a:spLocks noGrp="1"/>
          </p:cNvSpPr>
          <p:nvPr>
            <p:ph idx="1"/>
          </p:nvPr>
        </p:nvSpPr>
        <p:spPr>
          <a:xfrm>
            <a:off x="678883" y="1497789"/>
            <a:ext cx="10834234" cy="4398066"/>
          </a:xfrm>
        </p:spPr>
        <p:txBody>
          <a:bodyPr vert="horz" lIns="91440" tIns="45720" rIns="91440" bIns="45720" rtlCol="0" anchor="t">
            <a:normAutofit fontScale="55000" lnSpcReduction="20000"/>
          </a:bodyPr>
          <a:lstStyle/>
          <a:p>
            <a:pPr marL="0" indent="0">
              <a:lnSpc>
                <a:spcPct val="120000"/>
              </a:lnSpc>
              <a:spcBef>
                <a:spcPts val="400"/>
              </a:spcBef>
              <a:spcAft>
                <a:spcPts val="400"/>
              </a:spcAft>
              <a:buNone/>
            </a:pPr>
            <a:r>
              <a:rPr lang="en-US" sz="2800" b="1" dirty="0">
                <a:solidFill>
                  <a:schemeClr val="tx1"/>
                </a:solidFill>
                <a:latin typeface="+mn-lt"/>
              </a:rPr>
              <a:t>How to use Google </a:t>
            </a:r>
            <a:r>
              <a:rPr lang="en-US" dirty="0">
                <a:solidFill>
                  <a:schemeClr val="tx1"/>
                </a:solidFill>
                <a:latin typeface="+mn-lt"/>
              </a:rPr>
              <a:t>Gemini</a:t>
            </a:r>
            <a:r>
              <a:rPr lang="en-US" sz="2800" b="1" dirty="0">
                <a:solidFill>
                  <a:schemeClr val="tx1"/>
                </a:solidFill>
                <a:latin typeface="+mn-lt"/>
              </a:rPr>
              <a:t>:</a:t>
            </a:r>
          </a:p>
          <a:p>
            <a:pPr marL="0" indent="0">
              <a:buNone/>
            </a:pPr>
            <a:r>
              <a:rPr lang="en-US" sz="2800" dirty="0">
                <a:solidFill>
                  <a:schemeClr val="tx1"/>
                </a:solidFill>
                <a:latin typeface="+mn-lt"/>
              </a:rPr>
              <a:t>Check the YouTube video” </a:t>
            </a:r>
            <a:r>
              <a:rPr lang="en-US" b="1" i="0" dirty="0">
                <a:solidFill>
                  <a:srgbClr val="0F0F0F"/>
                </a:solidFill>
                <a:effectLst/>
                <a:latin typeface="YouTube Sans"/>
              </a:rPr>
              <a:t>How to USE Google </a:t>
            </a:r>
            <a:r>
              <a:rPr lang="en-US" b="1" dirty="0">
                <a:solidFill>
                  <a:srgbClr val="0F0F0F"/>
                </a:solidFill>
                <a:latin typeface="YouTube Sans"/>
              </a:rPr>
              <a:t>Gemini AI</a:t>
            </a:r>
            <a:r>
              <a:rPr lang="en-US" b="1" i="0" dirty="0">
                <a:solidFill>
                  <a:srgbClr val="0F0F0F"/>
                </a:solidFill>
                <a:effectLst/>
                <a:latin typeface="YouTube Sans"/>
              </a:rPr>
              <a:t> Chatbot (In 2 Mins!)</a:t>
            </a:r>
            <a:endParaRPr lang="en-US" sz="2800" dirty="0">
              <a:solidFill>
                <a:schemeClr val="tx1"/>
              </a:solidFill>
              <a:latin typeface="+mn-lt"/>
            </a:endParaRPr>
          </a:p>
          <a:p>
            <a:pPr>
              <a:buNone/>
            </a:pPr>
            <a:r>
              <a:rPr lang="en-US" sz="3300" dirty="0">
                <a:solidFill>
                  <a:schemeClr val="tx1"/>
                </a:solidFill>
                <a:latin typeface="+mn-lt"/>
                <a:cs typeface="Calibri"/>
                <a:hlinkClick r:id="rId2">
                  <a:extLst>
                    <a:ext uri="{A12FA001-AC4F-418D-AE19-62706E023703}">
                      <ahyp:hlinkClr xmlns:ahyp="http://schemas.microsoft.com/office/drawing/2018/hyperlinkcolor" val="tx"/>
                    </a:ext>
                  </a:extLst>
                </a:hlinkClick>
              </a:rPr>
              <a:t>https://www.youtube.com/watch?v=cTYRwJSOP8U</a:t>
            </a:r>
            <a:endParaRPr lang="en-US" sz="3300">
              <a:solidFill>
                <a:schemeClr val="tx1"/>
              </a:solidFill>
              <a:latin typeface="+mn-lt"/>
              <a:cs typeface="Calibri"/>
            </a:endParaRPr>
          </a:p>
          <a:p>
            <a:pPr marL="0" indent="0">
              <a:lnSpc>
                <a:spcPct val="120000"/>
              </a:lnSpc>
              <a:spcBef>
                <a:spcPts val="400"/>
              </a:spcBef>
              <a:spcAft>
                <a:spcPts val="400"/>
              </a:spcAft>
              <a:buNone/>
            </a:pPr>
            <a:endParaRPr lang="en-US" dirty="0">
              <a:solidFill>
                <a:schemeClr val="tx1"/>
              </a:solidFill>
              <a:latin typeface="+mn-lt"/>
              <a:cs typeface="Calibri"/>
            </a:endParaRPr>
          </a:p>
          <a:p>
            <a:pPr marL="0" indent="0">
              <a:lnSpc>
                <a:spcPct val="120000"/>
              </a:lnSpc>
              <a:spcBef>
                <a:spcPts val="400"/>
              </a:spcBef>
              <a:spcAft>
                <a:spcPts val="400"/>
              </a:spcAft>
              <a:buNone/>
            </a:pPr>
            <a:r>
              <a:rPr lang="en-US" sz="2800" b="1" dirty="0">
                <a:solidFill>
                  <a:schemeClr val="tx1"/>
                </a:solidFill>
                <a:latin typeface="+mn-lt"/>
              </a:rPr>
              <a:t>1. Visit the </a:t>
            </a:r>
            <a:r>
              <a:rPr lang="en-US" b="1" dirty="0">
                <a:solidFill>
                  <a:schemeClr val="tx1"/>
                </a:solidFill>
                <a:latin typeface="+mn-lt"/>
              </a:rPr>
              <a:t>Gemini </a:t>
            </a:r>
            <a:r>
              <a:rPr lang="en-US" sz="2800" b="1" dirty="0">
                <a:solidFill>
                  <a:schemeClr val="tx1"/>
                </a:solidFill>
                <a:latin typeface="+mn-lt"/>
              </a:rPr>
              <a:t>website and register your account.</a:t>
            </a:r>
            <a:r>
              <a:rPr lang="en-US" b="1" dirty="0">
                <a:solidFill>
                  <a:schemeClr val="tx1"/>
                </a:solidFill>
                <a:latin typeface="+mn-lt"/>
              </a:rPr>
              <a:t> </a:t>
            </a:r>
            <a:endParaRPr lang="en-US" sz="2800" b="1" dirty="0">
              <a:solidFill>
                <a:schemeClr val="tx1"/>
              </a:solidFill>
              <a:latin typeface="+mn-lt"/>
              <a:cs typeface="Calibri"/>
            </a:endParaRPr>
          </a:p>
          <a:p>
            <a:pPr marL="0" indent="0">
              <a:lnSpc>
                <a:spcPct val="120000"/>
              </a:lnSpc>
              <a:spcBef>
                <a:spcPts val="400"/>
              </a:spcBef>
              <a:spcAft>
                <a:spcPts val="400"/>
              </a:spcAft>
              <a:buNone/>
            </a:pPr>
            <a:r>
              <a:rPr lang="en-US" dirty="0">
                <a:solidFill>
                  <a:schemeClr val="tx1"/>
                </a:solidFill>
                <a:latin typeface="+mn-lt"/>
                <a:cs typeface="Calibri"/>
                <a:hlinkClick r:id="rId3">
                  <a:extLst>
                    <a:ext uri="{A12FA001-AC4F-418D-AE19-62706E023703}">
                      <ahyp:hlinkClr xmlns:ahyp="http://schemas.microsoft.com/office/drawing/2018/hyperlinkcolor" val="tx"/>
                    </a:ext>
                  </a:extLst>
                </a:hlinkClick>
              </a:rPr>
              <a:t>https://gemini.google.com/</a:t>
            </a:r>
            <a:endParaRPr lang="en-US">
              <a:solidFill>
                <a:srgbClr val="181717"/>
              </a:solidFill>
              <a:cs typeface="Calibri" panose="020F0502020204030204" pitchFamily="34" charset="0"/>
            </a:endParaRPr>
          </a:p>
          <a:p>
            <a:pPr marL="0" indent="0">
              <a:lnSpc>
                <a:spcPct val="120000"/>
              </a:lnSpc>
              <a:spcBef>
                <a:spcPts val="400"/>
              </a:spcBef>
              <a:spcAft>
                <a:spcPts val="400"/>
              </a:spcAft>
              <a:buNone/>
            </a:pPr>
            <a:endParaRPr lang="en-US" dirty="0">
              <a:solidFill>
                <a:schemeClr val="tx1"/>
              </a:solidFill>
              <a:latin typeface="+mn-lt"/>
              <a:cs typeface="Calibri"/>
            </a:endParaRPr>
          </a:p>
          <a:p>
            <a:pPr marL="0" indent="0">
              <a:lnSpc>
                <a:spcPct val="120000"/>
              </a:lnSpc>
              <a:spcBef>
                <a:spcPts val="400"/>
              </a:spcBef>
              <a:spcAft>
                <a:spcPts val="400"/>
              </a:spcAft>
              <a:buNone/>
            </a:pPr>
            <a:r>
              <a:rPr lang="en-US" sz="2800" b="1" dirty="0">
                <a:solidFill>
                  <a:schemeClr val="tx1"/>
                </a:solidFill>
                <a:latin typeface="+mn-lt"/>
              </a:rPr>
              <a:t>2. Type your question or request.</a:t>
            </a:r>
          </a:p>
          <a:p>
            <a:pPr marL="0" indent="0">
              <a:lnSpc>
                <a:spcPct val="120000"/>
              </a:lnSpc>
              <a:spcBef>
                <a:spcPts val="400"/>
              </a:spcBef>
              <a:spcAft>
                <a:spcPts val="400"/>
              </a:spcAft>
              <a:buNone/>
            </a:pPr>
            <a:r>
              <a:rPr lang="en-US" dirty="0">
                <a:solidFill>
                  <a:schemeClr val="tx1"/>
                </a:solidFill>
                <a:latin typeface="+mn-lt"/>
              </a:rPr>
              <a:t>Gemini </a:t>
            </a:r>
            <a:r>
              <a:rPr lang="en-US" sz="2800" dirty="0">
                <a:solidFill>
                  <a:schemeClr val="tx1"/>
                </a:solidFill>
                <a:latin typeface="+mn-lt"/>
              </a:rPr>
              <a:t>will generate a response based on its understanding of your query.</a:t>
            </a:r>
            <a:endParaRPr lang="en-US" dirty="0">
              <a:solidFill>
                <a:schemeClr val="tx1"/>
              </a:solidFill>
            </a:endParaRPr>
          </a:p>
          <a:p>
            <a:pPr marL="0" indent="0">
              <a:lnSpc>
                <a:spcPct val="120000"/>
              </a:lnSpc>
              <a:spcBef>
                <a:spcPts val="400"/>
              </a:spcBef>
              <a:spcAft>
                <a:spcPts val="400"/>
              </a:spcAft>
              <a:buNone/>
            </a:pPr>
            <a:r>
              <a:rPr lang="en-US" sz="2800" dirty="0">
                <a:solidFill>
                  <a:schemeClr val="tx1"/>
                </a:solidFill>
                <a:latin typeface="+mn-lt"/>
              </a:rPr>
              <a:t>In short:</a:t>
            </a:r>
          </a:p>
          <a:p>
            <a:pPr marL="0" indent="0">
              <a:lnSpc>
                <a:spcPct val="120000"/>
              </a:lnSpc>
              <a:spcBef>
                <a:spcPts val="400"/>
              </a:spcBef>
              <a:spcAft>
                <a:spcPts val="400"/>
              </a:spcAft>
              <a:buNone/>
            </a:pPr>
            <a:r>
              <a:rPr lang="en-US" sz="2800" dirty="0">
                <a:solidFill>
                  <a:schemeClr val="tx1"/>
                </a:solidFill>
                <a:latin typeface="+mn-lt"/>
              </a:rPr>
              <a:t>Google </a:t>
            </a:r>
            <a:r>
              <a:rPr lang="en-US" sz="2900" dirty="0">
                <a:solidFill>
                  <a:schemeClr val="tx1"/>
                </a:solidFill>
                <a:latin typeface="+mn-lt"/>
              </a:rPr>
              <a:t>Gemini </a:t>
            </a:r>
            <a:r>
              <a:rPr lang="en-US" sz="2800" dirty="0">
                <a:solidFill>
                  <a:schemeClr val="tx1"/>
                </a:solidFill>
                <a:latin typeface="+mn-lt"/>
              </a:rPr>
              <a:t>is a powerful and versatile AI tool that can be used for various purposes. It's still under development, but it already has a lot to offer, making it a valuable tool for anyone who wants to explore the possibilities of AI.</a:t>
            </a:r>
            <a:endParaRPr lang="en-US" sz="2800" dirty="0">
              <a:solidFill>
                <a:schemeClr val="tx1"/>
              </a:solidFill>
              <a:latin typeface="+mn-lt"/>
              <a:cs typeface="Calibri"/>
            </a:endParaRPr>
          </a:p>
          <a:p>
            <a:endParaRPr lang="en-US" dirty="0"/>
          </a:p>
        </p:txBody>
      </p:sp>
    </p:spTree>
    <p:extLst>
      <p:ext uri="{BB962C8B-B14F-4D97-AF65-F5344CB8AC3E}">
        <p14:creationId xmlns:p14="http://schemas.microsoft.com/office/powerpoint/2010/main" val="107627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5D31-3C2F-3EED-3965-D46CBBFD2C2D}"/>
              </a:ext>
            </a:extLst>
          </p:cNvPr>
          <p:cNvSpPr>
            <a:spLocks noGrp="1"/>
          </p:cNvSpPr>
          <p:nvPr>
            <p:ph type="title"/>
          </p:nvPr>
        </p:nvSpPr>
        <p:spPr/>
        <p:txBody>
          <a:bodyPr>
            <a:normAutofit/>
          </a:bodyPr>
          <a:lstStyle/>
          <a:p>
            <a:r>
              <a:rPr lang="en-US" dirty="0">
                <a:latin typeface="Times New Roman"/>
                <a:cs typeface="Times New Roman"/>
              </a:rPr>
              <a:t>ChatGPT GPT Vs Gemini :</a:t>
            </a:r>
          </a:p>
        </p:txBody>
      </p:sp>
      <p:graphicFrame>
        <p:nvGraphicFramePr>
          <p:cNvPr id="7" name="Content Placeholder 6">
            <a:extLst>
              <a:ext uri="{FF2B5EF4-FFF2-40B4-BE49-F238E27FC236}">
                <a16:creationId xmlns:a16="http://schemas.microsoft.com/office/drawing/2014/main" id="{8DAF775A-12D4-EE94-3CFA-0E57C48101C6}"/>
              </a:ext>
            </a:extLst>
          </p:cNvPr>
          <p:cNvGraphicFramePr>
            <a:graphicFrameLocks noGrp="1"/>
          </p:cNvGraphicFramePr>
          <p:nvPr>
            <p:ph idx="1"/>
            <p:extLst>
              <p:ext uri="{D42A27DB-BD31-4B8C-83A1-F6EECF244321}">
                <p14:modId xmlns:p14="http://schemas.microsoft.com/office/powerpoint/2010/main" val="4088820523"/>
              </p:ext>
            </p:extLst>
          </p:nvPr>
        </p:nvGraphicFramePr>
        <p:xfrm>
          <a:off x="874009" y="2265455"/>
          <a:ext cx="9772650" cy="2697480"/>
        </p:xfrm>
        <a:graphic>
          <a:graphicData uri="http://schemas.openxmlformats.org/drawingml/2006/table">
            <a:tbl>
              <a:tblPr/>
              <a:tblGrid>
                <a:gridCol w="1657350">
                  <a:extLst>
                    <a:ext uri="{9D8B030D-6E8A-4147-A177-3AD203B41FA5}">
                      <a16:colId xmlns:a16="http://schemas.microsoft.com/office/drawing/2014/main" val="3188694204"/>
                    </a:ext>
                  </a:extLst>
                </a:gridCol>
                <a:gridCol w="4352925">
                  <a:extLst>
                    <a:ext uri="{9D8B030D-6E8A-4147-A177-3AD203B41FA5}">
                      <a16:colId xmlns:a16="http://schemas.microsoft.com/office/drawing/2014/main" val="2389065892"/>
                    </a:ext>
                  </a:extLst>
                </a:gridCol>
                <a:gridCol w="3762375">
                  <a:extLst>
                    <a:ext uri="{9D8B030D-6E8A-4147-A177-3AD203B41FA5}">
                      <a16:colId xmlns:a16="http://schemas.microsoft.com/office/drawing/2014/main" val="3546415271"/>
                    </a:ext>
                  </a:extLst>
                </a:gridCol>
              </a:tblGrid>
              <a:tr h="200025">
                <a:tc>
                  <a:txBody>
                    <a:bodyPr/>
                    <a:lstStyle/>
                    <a:p>
                      <a:pPr rtl="0" fontAlgn="b"/>
                      <a:r>
                        <a:rPr lang="en-US" b="1" dirty="0">
                          <a:effectLst/>
                        </a:rPr>
                        <a:t>Feature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b="1" dirty="0">
                          <a:effectLst/>
                        </a:rPr>
                        <a:t>Bard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b="1" dirty="0">
                          <a:effectLst/>
                        </a:rPr>
                        <a:t>ChatGPT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7725889"/>
                  </a:ext>
                </a:extLst>
              </a:tr>
              <a:tr h="200025">
                <a:tc>
                  <a:txBody>
                    <a:bodyPr/>
                    <a:lstStyle/>
                    <a:p>
                      <a:pPr rtl="0" fontAlgn="b"/>
                      <a:r>
                        <a:rPr lang="en-US" dirty="0">
                          <a:effectLst/>
                        </a:rPr>
                        <a:t>Developer</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Google </a:t>
                      </a:r>
                      <a:r>
                        <a:rPr lang="en-US" sz="1800" b="0" i="0" u="none" strike="noStrike" noProof="0" dirty="0">
                          <a:solidFill>
                            <a:schemeClr val="tx1"/>
                          </a:solidFill>
                          <a:effectLst/>
                          <a:latin typeface="Calibri"/>
                        </a:rPr>
                        <a:t>Gemini </a:t>
                      </a:r>
                      <a:endParaRPr lang="en-US" sz="1800" b="0" i="0" u="none" strike="noStrike" noProof="0">
                        <a:solidFill>
                          <a:schemeClr val="tx1"/>
                        </a:solidFill>
                        <a:effectLst/>
                        <a:latin typeface="Calibri"/>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OpenAI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57771604"/>
                  </a:ext>
                </a:extLst>
              </a:tr>
              <a:tr h="200025">
                <a:tc>
                  <a:txBody>
                    <a:bodyPr/>
                    <a:lstStyle/>
                    <a:p>
                      <a:pPr rtl="0" fontAlgn="b"/>
                      <a:r>
                        <a:rPr lang="en-US" dirty="0">
                          <a:effectLst/>
                        </a:rPr>
                        <a:t>Underlying Language Model</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Gemini</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GPT-3.5 and GPT-4</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77789949"/>
                  </a:ext>
                </a:extLst>
              </a:tr>
              <a:tr h="200025">
                <a:tc>
                  <a:txBody>
                    <a:bodyPr/>
                    <a:lstStyle/>
                    <a:p>
                      <a:pPr rtl="0" fontAlgn="b"/>
                      <a:r>
                        <a:rPr lang="en-US" dirty="0">
                          <a:effectLst/>
                        </a:rPr>
                        <a:t>Strengths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Informative response, comprehensive answers, diverse creative text formats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Engaging conversations, vision and Dalle 3 integration, voice chat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74364220"/>
                  </a:ext>
                </a:extLst>
              </a:tr>
              <a:tr h="200025">
                <a:tc>
                  <a:txBody>
                    <a:bodyPr/>
                    <a:lstStyle/>
                    <a:p>
                      <a:pPr rtl="0" fontAlgn="b"/>
                      <a:r>
                        <a:rPr lang="en-US" dirty="0">
                          <a:effectLst/>
                        </a:rPr>
                        <a:t>Free Version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Yes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01027931"/>
                  </a:ext>
                </a:extLst>
              </a:tr>
              <a:tr h="200025">
                <a:tc>
                  <a:txBody>
                    <a:bodyPr/>
                    <a:lstStyle/>
                    <a:p>
                      <a:pPr rtl="0" fontAlgn="b"/>
                      <a:r>
                        <a:rPr lang="en-US" dirty="0">
                          <a:effectLst/>
                        </a:rPr>
                        <a:t>Paid Version</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Not available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dirty="0">
                          <a:effectLst/>
                        </a:rPr>
                        <a:t>Offers additional features and functionalities</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986394939"/>
                  </a:ext>
                </a:extLst>
              </a:tr>
            </a:tbl>
          </a:graphicData>
        </a:graphic>
      </p:graphicFrame>
      <p:sp>
        <p:nvSpPr>
          <p:cNvPr id="9" name="TextBox 8">
            <a:extLst>
              <a:ext uri="{FF2B5EF4-FFF2-40B4-BE49-F238E27FC236}">
                <a16:creationId xmlns:a16="http://schemas.microsoft.com/office/drawing/2014/main" id="{97DDA413-3C04-06A7-1A3B-CC6D93F0F622}"/>
              </a:ext>
            </a:extLst>
          </p:cNvPr>
          <p:cNvSpPr txBox="1"/>
          <p:nvPr/>
        </p:nvSpPr>
        <p:spPr>
          <a:xfrm>
            <a:off x="781412" y="1556033"/>
            <a:ext cx="9772650" cy="555024"/>
          </a:xfrm>
          <a:prstGeom prst="rect">
            <a:avLst/>
          </a:prstGeom>
          <a:noFill/>
        </p:spPr>
        <p:txBody>
          <a:bodyPr wrap="square">
            <a:spAutoFit/>
          </a:bodyPr>
          <a:lstStyle/>
          <a:p>
            <a:pPr marL="0" marR="0">
              <a:lnSpc>
                <a:spcPts val="1800"/>
              </a:lnSpc>
              <a:spcBef>
                <a:spcPts val="0"/>
              </a:spcBef>
              <a:spcAft>
                <a:spcPts val="0"/>
              </a:spcAft>
            </a:pPr>
            <a:r>
              <a:rPr lang="en-US" sz="1800" kern="0" dirty="0">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Both Bard and </a:t>
            </a:r>
            <a:r>
              <a:rPr lang="en-US" sz="1800" kern="0" dirty="0" err="1">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ChatGPT</a:t>
            </a:r>
            <a:r>
              <a:rPr lang="en-US" sz="1800" kern="0" dirty="0">
                <a:solidFill>
                  <a:srgbClr val="1F1F1F"/>
                </a:solidFill>
                <a:effectLst/>
                <a:latin typeface="Helvetica Neue" panose="02000503000000020004" pitchFamily="2" charset="0"/>
                <a:ea typeface="Times New Roman" panose="02020603050405020304" pitchFamily="18" charset="0"/>
                <a:cs typeface="Times New Roman" panose="02020603050405020304" pitchFamily="18" charset="0"/>
              </a:rPr>
              <a:t> are powerful conversational AI tools, but they have some key differences: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62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DEEDEAC6-3077-4834-9AA2-B5BBDA882775}"/>
              </a:ext>
            </a:extLst>
          </p:cNvPr>
          <p:cNvGrpSpPr/>
          <p:nvPr/>
        </p:nvGrpSpPr>
        <p:grpSpPr>
          <a:xfrm>
            <a:off x="612376" y="503311"/>
            <a:ext cx="10967248" cy="2030423"/>
            <a:chOff x="661075" y="1659835"/>
            <a:chExt cx="10967248" cy="2030423"/>
          </a:xfrm>
        </p:grpSpPr>
        <p:sp>
          <p:nvSpPr>
            <p:cNvPr id="68" name="Freeform 6">
              <a:extLst>
                <a:ext uri="{FF2B5EF4-FFF2-40B4-BE49-F238E27FC236}">
                  <a16:creationId xmlns:a16="http://schemas.microsoft.com/office/drawing/2014/main" id="{C760C121-45E7-46AE-9C4B-BEEAD71D6BA3}"/>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9" name="Rectangle: Rounded Corners 68">
              <a:extLst>
                <a:ext uri="{FF2B5EF4-FFF2-40B4-BE49-F238E27FC236}">
                  <a16:creationId xmlns:a16="http://schemas.microsoft.com/office/drawing/2014/main" id="{65C22E47-6E17-474C-B286-A10F50BF45DB}"/>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Text-to-Image Models</a:t>
              </a:r>
              <a:endParaRPr lang="en-IN" sz="2200" b="1" dirty="0">
                <a:solidFill>
                  <a:schemeClr val="tx1"/>
                </a:solidFill>
                <a:latin typeface="Calibri" panose="020F0502020204030204" pitchFamily="34" charset="0"/>
              </a:endParaRPr>
            </a:p>
          </p:txBody>
        </p:sp>
        <p:sp>
          <p:nvSpPr>
            <p:cNvPr id="70" name="Content Placeholder 2">
              <a:extLst>
                <a:ext uri="{FF2B5EF4-FFF2-40B4-BE49-F238E27FC236}">
                  <a16:creationId xmlns:a16="http://schemas.microsoft.com/office/drawing/2014/main" id="{7FF21849-F54A-48A1-9EBB-8E3F4803C6C0}"/>
                </a:ext>
              </a:extLst>
            </p:cNvPr>
            <p:cNvSpPr txBox="1">
              <a:spLocks/>
            </p:cNvSpPr>
            <p:nvPr/>
          </p:nvSpPr>
          <p:spPr>
            <a:xfrm>
              <a:off x="661075" y="281421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Text-to-image models can do a lot of stuff. They help folks in graphic design and ads by turning the prompts given by users in the form of text into pictures. One could just describe an image in his mind and AI will create it. Some of its practical applications are as follows:</a:t>
              </a:r>
            </a:p>
          </p:txBody>
        </p:sp>
        <p:sp>
          <p:nvSpPr>
            <p:cNvPr id="71" name="Freeform 7">
              <a:extLst>
                <a:ext uri="{FF2B5EF4-FFF2-40B4-BE49-F238E27FC236}">
                  <a16:creationId xmlns:a16="http://schemas.microsoft.com/office/drawing/2014/main" id="{4926A8EB-0167-411D-9A69-DE6FAE9B7E85}"/>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72" name="Oval 8">
              <a:extLst>
                <a:ext uri="{FF2B5EF4-FFF2-40B4-BE49-F238E27FC236}">
                  <a16:creationId xmlns:a16="http://schemas.microsoft.com/office/drawing/2014/main" id="{29F26A10-655D-4C77-8BC6-1357AE315F51}"/>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73" name="Shape 7784">
              <a:extLst>
                <a:ext uri="{FF2B5EF4-FFF2-40B4-BE49-F238E27FC236}">
                  <a16:creationId xmlns:a16="http://schemas.microsoft.com/office/drawing/2014/main" id="{9B0F71E6-9F79-4DAA-81E0-D556E51D2C53}"/>
                </a:ext>
              </a:extLst>
            </p:cNvPr>
            <p:cNvGrpSpPr/>
            <p:nvPr/>
          </p:nvGrpSpPr>
          <p:grpSpPr>
            <a:xfrm>
              <a:off x="1389773" y="2214880"/>
              <a:ext cx="330464" cy="352116"/>
              <a:chOff x="5538788" y="2417763"/>
              <a:chExt cx="557213" cy="593725"/>
            </a:xfrm>
            <a:solidFill>
              <a:schemeClr val="tx1"/>
            </a:solidFill>
          </p:grpSpPr>
          <p:sp>
            <p:nvSpPr>
              <p:cNvPr id="74" name="Shape 7785">
                <a:extLst>
                  <a:ext uri="{FF2B5EF4-FFF2-40B4-BE49-F238E27FC236}">
                    <a16:creationId xmlns:a16="http://schemas.microsoft.com/office/drawing/2014/main" id="{75055B75-EFCC-49B0-BD4A-8EEA344F24F3}"/>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86">
                <a:extLst>
                  <a:ext uri="{FF2B5EF4-FFF2-40B4-BE49-F238E27FC236}">
                    <a16:creationId xmlns:a16="http://schemas.microsoft.com/office/drawing/2014/main" id="{4998B620-368B-443B-B055-86719F414404}"/>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87">
                <a:extLst>
                  <a:ext uri="{FF2B5EF4-FFF2-40B4-BE49-F238E27FC236}">
                    <a16:creationId xmlns:a16="http://schemas.microsoft.com/office/drawing/2014/main" id="{C0965614-960E-4655-8981-19CC7E37C839}"/>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88">
                <a:extLst>
                  <a:ext uri="{FF2B5EF4-FFF2-40B4-BE49-F238E27FC236}">
                    <a16:creationId xmlns:a16="http://schemas.microsoft.com/office/drawing/2014/main" id="{1622A607-9E52-4BA5-9876-71ECECB17656}"/>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89">
                <a:extLst>
                  <a:ext uri="{FF2B5EF4-FFF2-40B4-BE49-F238E27FC236}">
                    <a16:creationId xmlns:a16="http://schemas.microsoft.com/office/drawing/2014/main" id="{5F811A3B-C542-4C9F-87F8-E0E220DC98A9}"/>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0">
                <a:extLst>
                  <a:ext uri="{FF2B5EF4-FFF2-40B4-BE49-F238E27FC236}">
                    <a16:creationId xmlns:a16="http://schemas.microsoft.com/office/drawing/2014/main" id="{4616035F-49FC-42CA-903A-C7B51550253A}"/>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1">
                <a:extLst>
                  <a:ext uri="{FF2B5EF4-FFF2-40B4-BE49-F238E27FC236}">
                    <a16:creationId xmlns:a16="http://schemas.microsoft.com/office/drawing/2014/main" id="{4C5C7E15-B5DD-4EDC-A1DB-2F7B88426BF4}"/>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2">
                <a:extLst>
                  <a:ext uri="{FF2B5EF4-FFF2-40B4-BE49-F238E27FC236}">
                    <a16:creationId xmlns:a16="http://schemas.microsoft.com/office/drawing/2014/main" id="{360F3639-EA82-4660-8A93-7FD6869AC77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3">
                <a:extLst>
                  <a:ext uri="{FF2B5EF4-FFF2-40B4-BE49-F238E27FC236}">
                    <a16:creationId xmlns:a16="http://schemas.microsoft.com/office/drawing/2014/main" id="{F9BDB9C5-2AE3-4455-910B-33B8B4574EF7}"/>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4">
                <a:extLst>
                  <a:ext uri="{FF2B5EF4-FFF2-40B4-BE49-F238E27FC236}">
                    <a16:creationId xmlns:a16="http://schemas.microsoft.com/office/drawing/2014/main" id="{4D85F88C-8615-4B84-A3D5-2F76E1F45E30}"/>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5">
                <a:extLst>
                  <a:ext uri="{FF2B5EF4-FFF2-40B4-BE49-F238E27FC236}">
                    <a16:creationId xmlns:a16="http://schemas.microsoft.com/office/drawing/2014/main" id="{024510CE-19C8-4A64-9931-6DAE2AC90221}"/>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796">
                <a:extLst>
                  <a:ext uri="{FF2B5EF4-FFF2-40B4-BE49-F238E27FC236}">
                    <a16:creationId xmlns:a16="http://schemas.microsoft.com/office/drawing/2014/main" id="{D9B602E5-3D77-442C-88F9-1864E34D07E6}"/>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797">
                <a:extLst>
                  <a:ext uri="{FF2B5EF4-FFF2-40B4-BE49-F238E27FC236}">
                    <a16:creationId xmlns:a16="http://schemas.microsoft.com/office/drawing/2014/main" id="{B9921951-0868-4EE7-964C-EA509AED6BF7}"/>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798">
                <a:extLst>
                  <a:ext uri="{FF2B5EF4-FFF2-40B4-BE49-F238E27FC236}">
                    <a16:creationId xmlns:a16="http://schemas.microsoft.com/office/drawing/2014/main" id="{56D5D84E-4674-40B4-B10C-7D31F9CFCED4}"/>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799">
                <a:extLst>
                  <a:ext uri="{FF2B5EF4-FFF2-40B4-BE49-F238E27FC236}">
                    <a16:creationId xmlns:a16="http://schemas.microsoft.com/office/drawing/2014/main" id="{EE8DCC50-45B7-4006-B1CD-7EF51C5C293C}"/>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0">
                <a:extLst>
                  <a:ext uri="{FF2B5EF4-FFF2-40B4-BE49-F238E27FC236}">
                    <a16:creationId xmlns:a16="http://schemas.microsoft.com/office/drawing/2014/main" id="{6200B3F1-8358-447A-8D26-6296D5A201E8}"/>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1">
                <a:extLst>
                  <a:ext uri="{FF2B5EF4-FFF2-40B4-BE49-F238E27FC236}">
                    <a16:creationId xmlns:a16="http://schemas.microsoft.com/office/drawing/2014/main" id="{132E2040-F712-4F57-8849-D97E2D2B728F}"/>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2">
                <a:extLst>
                  <a:ext uri="{FF2B5EF4-FFF2-40B4-BE49-F238E27FC236}">
                    <a16:creationId xmlns:a16="http://schemas.microsoft.com/office/drawing/2014/main" id="{91072B3A-C50E-46DC-A042-12239F5D4520}"/>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2" name="Shape 7803">
                <a:extLst>
                  <a:ext uri="{FF2B5EF4-FFF2-40B4-BE49-F238E27FC236}">
                    <a16:creationId xmlns:a16="http://schemas.microsoft.com/office/drawing/2014/main" id="{EBDCD9A5-B0E3-4893-8A83-7A230CB7036F}"/>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3" name="Shape 7804">
                <a:extLst>
                  <a:ext uri="{FF2B5EF4-FFF2-40B4-BE49-F238E27FC236}">
                    <a16:creationId xmlns:a16="http://schemas.microsoft.com/office/drawing/2014/main" id="{1670FDEC-1828-43B6-A59F-DD6C64E49A28}"/>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4" name="Shape 7805">
                <a:extLst>
                  <a:ext uri="{FF2B5EF4-FFF2-40B4-BE49-F238E27FC236}">
                    <a16:creationId xmlns:a16="http://schemas.microsoft.com/office/drawing/2014/main" id="{30345421-D6FB-43B2-8892-CEEB1034D7D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5" name="Shape 7806">
                <a:extLst>
                  <a:ext uri="{FF2B5EF4-FFF2-40B4-BE49-F238E27FC236}">
                    <a16:creationId xmlns:a16="http://schemas.microsoft.com/office/drawing/2014/main" id="{EC408B58-1969-4F21-877D-6D3613EDD8FA}"/>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
        <p:nvSpPr>
          <p:cNvPr id="37" name="Content Placeholder 2">
            <a:extLst>
              <a:ext uri="{FF2B5EF4-FFF2-40B4-BE49-F238E27FC236}">
                <a16:creationId xmlns:a16="http://schemas.microsoft.com/office/drawing/2014/main" id="{C9EA185E-ADA5-4A49-90AF-D823B54E096B}"/>
              </a:ext>
            </a:extLst>
          </p:cNvPr>
          <p:cNvSpPr txBox="1">
            <a:spLocks/>
          </p:cNvSpPr>
          <p:nvPr/>
        </p:nvSpPr>
        <p:spPr>
          <a:xfrm>
            <a:off x="612376" y="282661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00"/>
              </a:spcBef>
              <a:spcAft>
                <a:spcPts val="400"/>
              </a:spcAft>
              <a:buFont typeface="Wingdings" panose="05000000000000000000" pitchFamily="2" charset="2"/>
              <a:buChar char="Ø"/>
            </a:pPr>
            <a:r>
              <a:rPr lang="en-US" sz="2200" dirty="0">
                <a:latin typeface="+mn-lt"/>
              </a:rPr>
              <a:t>In online shopping, they make product listings better by creating images from descriptions.</a:t>
            </a:r>
          </a:p>
          <a:p>
            <a:pPr>
              <a:lnSpc>
                <a:spcPct val="100000"/>
              </a:lnSpc>
              <a:spcBef>
                <a:spcPts val="400"/>
              </a:spcBef>
              <a:spcAft>
                <a:spcPts val="400"/>
              </a:spcAft>
              <a:buFont typeface="Wingdings" panose="05000000000000000000" pitchFamily="2" charset="2"/>
              <a:buChar char="Ø"/>
            </a:pPr>
            <a:r>
              <a:rPr lang="en-US" sz="2200" dirty="0">
                <a:latin typeface="+mn-lt"/>
              </a:rPr>
              <a:t>In social media, they help spice up posts by turning text into eye-catching visuals. Businesses use them in marketing to create appealing graphics and advertisements.</a:t>
            </a:r>
          </a:p>
          <a:p>
            <a:pPr marL="0" indent="0">
              <a:lnSpc>
                <a:spcPct val="100000"/>
              </a:lnSpc>
              <a:spcBef>
                <a:spcPts val="400"/>
              </a:spcBef>
              <a:spcAft>
                <a:spcPts val="400"/>
              </a:spcAft>
              <a:buNone/>
            </a:pPr>
            <a:r>
              <a:rPr lang="en-US" sz="2200" b="1" dirty="0">
                <a:latin typeface="+mn-lt"/>
              </a:rPr>
              <a:t>Here is an exercise: </a:t>
            </a:r>
          </a:p>
          <a:p>
            <a:pPr marL="0" indent="0">
              <a:lnSpc>
                <a:spcPct val="100000"/>
              </a:lnSpc>
              <a:spcBef>
                <a:spcPts val="400"/>
              </a:spcBef>
              <a:spcAft>
                <a:spcPts val="400"/>
              </a:spcAft>
              <a:buNone/>
            </a:pPr>
            <a:endParaRPr lang="en-US" sz="2200" dirty="0">
              <a:latin typeface="+mn-lt"/>
            </a:endParaRPr>
          </a:p>
        </p:txBody>
      </p:sp>
      <p:graphicFrame>
        <p:nvGraphicFramePr>
          <p:cNvPr id="7" name="Object 6">
            <a:extLst>
              <a:ext uri="{FF2B5EF4-FFF2-40B4-BE49-F238E27FC236}">
                <a16:creationId xmlns:a16="http://schemas.microsoft.com/office/drawing/2014/main" id="{B6035BBD-BCCC-43A5-B19A-D08A55CC32FC}"/>
              </a:ext>
            </a:extLst>
          </p:cNvPr>
          <p:cNvGraphicFramePr>
            <a:graphicFrameLocks noChangeAspect="1"/>
          </p:cNvGraphicFramePr>
          <p:nvPr>
            <p:extLst>
              <p:ext uri="{D42A27DB-BD31-4B8C-83A1-F6EECF244321}">
                <p14:modId xmlns:p14="http://schemas.microsoft.com/office/powerpoint/2010/main" val="3724145632"/>
              </p:ext>
            </p:extLst>
          </p:nvPr>
        </p:nvGraphicFramePr>
        <p:xfrm>
          <a:off x="2939989" y="4097445"/>
          <a:ext cx="914400" cy="792163"/>
        </p:xfrm>
        <a:graphic>
          <a:graphicData uri="http://schemas.openxmlformats.org/presentationml/2006/ole">
            <mc:AlternateContent xmlns:mc="http://schemas.openxmlformats.org/markup-compatibility/2006">
              <mc:Choice xmlns:v="urn:schemas-microsoft-com:vml" Requires="v">
                <p:oleObj name="Document" showAsIcon="1" r:id="rId3" imgW="914400" imgH="792360" progId="Word.Document.12">
                  <p:embed/>
                </p:oleObj>
              </mc:Choice>
              <mc:Fallback>
                <p:oleObj name="Document" showAsIcon="1" r:id="rId3" imgW="914400" imgH="792360" progId="Word.Document.12">
                  <p:embed/>
                  <p:pic>
                    <p:nvPicPr>
                      <p:cNvPr id="7" name="Object 6">
                        <a:extLst>
                          <a:ext uri="{FF2B5EF4-FFF2-40B4-BE49-F238E27FC236}">
                            <a16:creationId xmlns:a16="http://schemas.microsoft.com/office/drawing/2014/main" id="{B6035BBD-BCCC-43A5-B19A-D08A55CC32FC}"/>
                          </a:ext>
                        </a:extLst>
                      </p:cNvPr>
                      <p:cNvPicPr/>
                      <p:nvPr/>
                    </p:nvPicPr>
                    <p:blipFill>
                      <a:blip r:embed="rId4"/>
                      <a:stretch>
                        <a:fillRect/>
                      </a:stretch>
                    </p:blipFill>
                    <p:spPr>
                      <a:xfrm>
                        <a:off x="2939989" y="4097445"/>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5824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DEEDEAC6-3077-4834-9AA2-B5BBDA882775}"/>
              </a:ext>
            </a:extLst>
          </p:cNvPr>
          <p:cNvGrpSpPr/>
          <p:nvPr/>
        </p:nvGrpSpPr>
        <p:grpSpPr>
          <a:xfrm>
            <a:off x="612376" y="503311"/>
            <a:ext cx="10967248" cy="2030423"/>
            <a:chOff x="661075" y="1659835"/>
            <a:chExt cx="10967248" cy="2030423"/>
          </a:xfrm>
        </p:grpSpPr>
        <p:sp>
          <p:nvSpPr>
            <p:cNvPr id="68" name="Freeform 6">
              <a:extLst>
                <a:ext uri="{FF2B5EF4-FFF2-40B4-BE49-F238E27FC236}">
                  <a16:creationId xmlns:a16="http://schemas.microsoft.com/office/drawing/2014/main" id="{C760C121-45E7-46AE-9C4B-BEEAD71D6BA3}"/>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9" name="Rectangle: Rounded Corners 68">
              <a:extLst>
                <a:ext uri="{FF2B5EF4-FFF2-40B4-BE49-F238E27FC236}">
                  <a16:creationId xmlns:a16="http://schemas.microsoft.com/office/drawing/2014/main" id="{65C22E47-6E17-474C-B286-A10F50BF45DB}"/>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Text-to-Video Models</a:t>
              </a:r>
              <a:endParaRPr lang="en-IN" sz="2200" b="1" dirty="0">
                <a:solidFill>
                  <a:schemeClr val="tx1"/>
                </a:solidFill>
                <a:latin typeface="Calibri" panose="020F0502020204030204" pitchFamily="34" charset="0"/>
              </a:endParaRPr>
            </a:p>
          </p:txBody>
        </p:sp>
        <p:sp>
          <p:nvSpPr>
            <p:cNvPr id="70" name="Content Placeholder 2">
              <a:extLst>
                <a:ext uri="{FF2B5EF4-FFF2-40B4-BE49-F238E27FC236}">
                  <a16:creationId xmlns:a16="http://schemas.microsoft.com/office/drawing/2014/main" id="{7FF21849-F54A-48A1-9EBB-8E3F4803C6C0}"/>
                </a:ext>
              </a:extLst>
            </p:cNvPr>
            <p:cNvSpPr txBox="1">
              <a:spLocks/>
            </p:cNvSpPr>
            <p:nvPr/>
          </p:nvSpPr>
          <p:spPr>
            <a:xfrm>
              <a:off x="661075" y="281421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Text-to-video language models, at the convergence of natural language processing and computer vision, offer diverse applications across various sectors. Following are some of them: </a:t>
              </a:r>
            </a:p>
            <a:p>
              <a:pPr marL="0" indent="0">
                <a:lnSpc>
                  <a:spcPct val="100000"/>
                </a:lnSpc>
                <a:spcBef>
                  <a:spcPts val="400"/>
                </a:spcBef>
                <a:spcAft>
                  <a:spcPts val="400"/>
                </a:spcAft>
                <a:buNone/>
              </a:pPr>
              <a:endParaRPr lang="en-US" sz="2200" dirty="0">
                <a:latin typeface="+mn-lt"/>
              </a:endParaRPr>
            </a:p>
          </p:txBody>
        </p:sp>
        <p:sp>
          <p:nvSpPr>
            <p:cNvPr id="71" name="Freeform 7">
              <a:extLst>
                <a:ext uri="{FF2B5EF4-FFF2-40B4-BE49-F238E27FC236}">
                  <a16:creationId xmlns:a16="http://schemas.microsoft.com/office/drawing/2014/main" id="{4926A8EB-0167-411D-9A69-DE6FAE9B7E85}"/>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72" name="Oval 8">
              <a:extLst>
                <a:ext uri="{FF2B5EF4-FFF2-40B4-BE49-F238E27FC236}">
                  <a16:creationId xmlns:a16="http://schemas.microsoft.com/office/drawing/2014/main" id="{29F26A10-655D-4C77-8BC6-1357AE315F51}"/>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73" name="Shape 7784">
              <a:extLst>
                <a:ext uri="{FF2B5EF4-FFF2-40B4-BE49-F238E27FC236}">
                  <a16:creationId xmlns:a16="http://schemas.microsoft.com/office/drawing/2014/main" id="{9B0F71E6-9F79-4DAA-81E0-D556E51D2C53}"/>
                </a:ext>
              </a:extLst>
            </p:cNvPr>
            <p:cNvGrpSpPr/>
            <p:nvPr/>
          </p:nvGrpSpPr>
          <p:grpSpPr>
            <a:xfrm>
              <a:off x="1389773" y="2214880"/>
              <a:ext cx="330464" cy="352116"/>
              <a:chOff x="5538788" y="2417763"/>
              <a:chExt cx="557213" cy="593725"/>
            </a:xfrm>
            <a:solidFill>
              <a:schemeClr val="tx1"/>
            </a:solidFill>
          </p:grpSpPr>
          <p:sp>
            <p:nvSpPr>
              <p:cNvPr id="74" name="Shape 7785">
                <a:extLst>
                  <a:ext uri="{FF2B5EF4-FFF2-40B4-BE49-F238E27FC236}">
                    <a16:creationId xmlns:a16="http://schemas.microsoft.com/office/drawing/2014/main" id="{75055B75-EFCC-49B0-BD4A-8EEA344F24F3}"/>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86">
                <a:extLst>
                  <a:ext uri="{FF2B5EF4-FFF2-40B4-BE49-F238E27FC236}">
                    <a16:creationId xmlns:a16="http://schemas.microsoft.com/office/drawing/2014/main" id="{4998B620-368B-443B-B055-86719F414404}"/>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87">
                <a:extLst>
                  <a:ext uri="{FF2B5EF4-FFF2-40B4-BE49-F238E27FC236}">
                    <a16:creationId xmlns:a16="http://schemas.microsoft.com/office/drawing/2014/main" id="{C0965614-960E-4655-8981-19CC7E37C839}"/>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88">
                <a:extLst>
                  <a:ext uri="{FF2B5EF4-FFF2-40B4-BE49-F238E27FC236}">
                    <a16:creationId xmlns:a16="http://schemas.microsoft.com/office/drawing/2014/main" id="{1622A607-9E52-4BA5-9876-71ECECB17656}"/>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89">
                <a:extLst>
                  <a:ext uri="{FF2B5EF4-FFF2-40B4-BE49-F238E27FC236}">
                    <a16:creationId xmlns:a16="http://schemas.microsoft.com/office/drawing/2014/main" id="{5F811A3B-C542-4C9F-87F8-E0E220DC98A9}"/>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0">
                <a:extLst>
                  <a:ext uri="{FF2B5EF4-FFF2-40B4-BE49-F238E27FC236}">
                    <a16:creationId xmlns:a16="http://schemas.microsoft.com/office/drawing/2014/main" id="{4616035F-49FC-42CA-903A-C7B51550253A}"/>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1">
                <a:extLst>
                  <a:ext uri="{FF2B5EF4-FFF2-40B4-BE49-F238E27FC236}">
                    <a16:creationId xmlns:a16="http://schemas.microsoft.com/office/drawing/2014/main" id="{4C5C7E15-B5DD-4EDC-A1DB-2F7B88426BF4}"/>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2">
                <a:extLst>
                  <a:ext uri="{FF2B5EF4-FFF2-40B4-BE49-F238E27FC236}">
                    <a16:creationId xmlns:a16="http://schemas.microsoft.com/office/drawing/2014/main" id="{360F3639-EA82-4660-8A93-7FD6869AC77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3">
                <a:extLst>
                  <a:ext uri="{FF2B5EF4-FFF2-40B4-BE49-F238E27FC236}">
                    <a16:creationId xmlns:a16="http://schemas.microsoft.com/office/drawing/2014/main" id="{F9BDB9C5-2AE3-4455-910B-33B8B4574EF7}"/>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4">
                <a:extLst>
                  <a:ext uri="{FF2B5EF4-FFF2-40B4-BE49-F238E27FC236}">
                    <a16:creationId xmlns:a16="http://schemas.microsoft.com/office/drawing/2014/main" id="{4D85F88C-8615-4B84-A3D5-2F76E1F45E30}"/>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5">
                <a:extLst>
                  <a:ext uri="{FF2B5EF4-FFF2-40B4-BE49-F238E27FC236}">
                    <a16:creationId xmlns:a16="http://schemas.microsoft.com/office/drawing/2014/main" id="{024510CE-19C8-4A64-9931-6DAE2AC90221}"/>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796">
                <a:extLst>
                  <a:ext uri="{FF2B5EF4-FFF2-40B4-BE49-F238E27FC236}">
                    <a16:creationId xmlns:a16="http://schemas.microsoft.com/office/drawing/2014/main" id="{D9B602E5-3D77-442C-88F9-1864E34D07E6}"/>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797">
                <a:extLst>
                  <a:ext uri="{FF2B5EF4-FFF2-40B4-BE49-F238E27FC236}">
                    <a16:creationId xmlns:a16="http://schemas.microsoft.com/office/drawing/2014/main" id="{B9921951-0868-4EE7-964C-EA509AED6BF7}"/>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798">
                <a:extLst>
                  <a:ext uri="{FF2B5EF4-FFF2-40B4-BE49-F238E27FC236}">
                    <a16:creationId xmlns:a16="http://schemas.microsoft.com/office/drawing/2014/main" id="{56D5D84E-4674-40B4-B10C-7D31F9CFCED4}"/>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799">
                <a:extLst>
                  <a:ext uri="{FF2B5EF4-FFF2-40B4-BE49-F238E27FC236}">
                    <a16:creationId xmlns:a16="http://schemas.microsoft.com/office/drawing/2014/main" id="{EE8DCC50-45B7-4006-B1CD-7EF51C5C293C}"/>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0">
                <a:extLst>
                  <a:ext uri="{FF2B5EF4-FFF2-40B4-BE49-F238E27FC236}">
                    <a16:creationId xmlns:a16="http://schemas.microsoft.com/office/drawing/2014/main" id="{6200B3F1-8358-447A-8D26-6296D5A201E8}"/>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1">
                <a:extLst>
                  <a:ext uri="{FF2B5EF4-FFF2-40B4-BE49-F238E27FC236}">
                    <a16:creationId xmlns:a16="http://schemas.microsoft.com/office/drawing/2014/main" id="{132E2040-F712-4F57-8849-D97E2D2B728F}"/>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2">
                <a:extLst>
                  <a:ext uri="{FF2B5EF4-FFF2-40B4-BE49-F238E27FC236}">
                    <a16:creationId xmlns:a16="http://schemas.microsoft.com/office/drawing/2014/main" id="{91072B3A-C50E-46DC-A042-12239F5D4520}"/>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2" name="Shape 7803">
                <a:extLst>
                  <a:ext uri="{FF2B5EF4-FFF2-40B4-BE49-F238E27FC236}">
                    <a16:creationId xmlns:a16="http://schemas.microsoft.com/office/drawing/2014/main" id="{EBDCD9A5-B0E3-4893-8A83-7A230CB7036F}"/>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3" name="Shape 7804">
                <a:extLst>
                  <a:ext uri="{FF2B5EF4-FFF2-40B4-BE49-F238E27FC236}">
                    <a16:creationId xmlns:a16="http://schemas.microsoft.com/office/drawing/2014/main" id="{1670FDEC-1828-43B6-A59F-DD6C64E49A28}"/>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4" name="Shape 7805">
                <a:extLst>
                  <a:ext uri="{FF2B5EF4-FFF2-40B4-BE49-F238E27FC236}">
                    <a16:creationId xmlns:a16="http://schemas.microsoft.com/office/drawing/2014/main" id="{30345421-D6FB-43B2-8892-CEEB1034D7D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5" name="Shape 7806">
                <a:extLst>
                  <a:ext uri="{FF2B5EF4-FFF2-40B4-BE49-F238E27FC236}">
                    <a16:creationId xmlns:a16="http://schemas.microsoft.com/office/drawing/2014/main" id="{EC408B58-1969-4F21-877D-6D3613EDD8FA}"/>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
        <p:nvSpPr>
          <p:cNvPr id="37" name="Content Placeholder 2">
            <a:extLst>
              <a:ext uri="{FF2B5EF4-FFF2-40B4-BE49-F238E27FC236}">
                <a16:creationId xmlns:a16="http://schemas.microsoft.com/office/drawing/2014/main" id="{C9EA185E-ADA5-4A49-90AF-D823B54E096B}"/>
              </a:ext>
            </a:extLst>
          </p:cNvPr>
          <p:cNvSpPr txBox="1">
            <a:spLocks/>
          </p:cNvSpPr>
          <p:nvPr/>
        </p:nvSpPr>
        <p:spPr>
          <a:xfrm>
            <a:off x="678883" y="240733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endParaRPr lang="en-US" sz="2200" dirty="0">
              <a:latin typeface="+mn-lt"/>
            </a:endParaRPr>
          </a:p>
        </p:txBody>
      </p:sp>
      <p:sp>
        <p:nvSpPr>
          <p:cNvPr id="33" name="Content Placeholder 2">
            <a:extLst>
              <a:ext uri="{FF2B5EF4-FFF2-40B4-BE49-F238E27FC236}">
                <a16:creationId xmlns:a16="http://schemas.microsoft.com/office/drawing/2014/main" id="{ECA6571A-0147-4959-87A0-BBEEA0F666AD}"/>
              </a:ext>
            </a:extLst>
          </p:cNvPr>
          <p:cNvSpPr txBox="1">
            <a:spLocks/>
          </p:cNvSpPr>
          <p:nvPr/>
        </p:nvSpPr>
        <p:spPr>
          <a:xfrm>
            <a:off x="612376" y="2470537"/>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00"/>
              </a:spcBef>
              <a:spcAft>
                <a:spcPts val="400"/>
              </a:spcAft>
              <a:buFont typeface="Wingdings" panose="05000000000000000000" pitchFamily="2" charset="2"/>
              <a:buChar char="Ø"/>
            </a:pPr>
            <a:r>
              <a:rPr lang="en-US" sz="2200" dirty="0">
                <a:latin typeface="+mn-lt"/>
              </a:rPr>
              <a:t>It is used in marketing for content creation by translating textual descriptions into compelling video narratives. </a:t>
            </a:r>
          </a:p>
          <a:p>
            <a:pPr>
              <a:lnSpc>
                <a:spcPct val="100000"/>
              </a:lnSpc>
              <a:spcBef>
                <a:spcPts val="400"/>
              </a:spcBef>
              <a:spcAft>
                <a:spcPts val="400"/>
              </a:spcAft>
              <a:buFont typeface="Wingdings" panose="05000000000000000000" pitchFamily="2" charset="2"/>
              <a:buChar char="Ø"/>
            </a:pPr>
            <a:r>
              <a:rPr lang="en-US" sz="2200" dirty="0">
                <a:latin typeface="+mn-lt"/>
              </a:rPr>
              <a:t>It is used in education to facilitate dynamic visual learning experiences, transforming written materials into engaging video lessons. </a:t>
            </a:r>
          </a:p>
          <a:p>
            <a:pPr>
              <a:lnSpc>
                <a:spcPct val="100000"/>
              </a:lnSpc>
              <a:spcBef>
                <a:spcPts val="400"/>
              </a:spcBef>
              <a:spcAft>
                <a:spcPts val="400"/>
              </a:spcAft>
              <a:buFont typeface="Wingdings" panose="05000000000000000000" pitchFamily="2" charset="2"/>
              <a:buChar char="Ø"/>
            </a:pPr>
            <a:r>
              <a:rPr lang="en-US" sz="2200" dirty="0">
                <a:latin typeface="+mn-lt"/>
              </a:rPr>
              <a:t>In social media, it is used to streamline content creation by turning written text into eye-catching videos, enriching posts and increasing user interaction. </a:t>
            </a:r>
          </a:p>
          <a:p>
            <a:pPr marL="0" indent="0">
              <a:lnSpc>
                <a:spcPct val="100000"/>
              </a:lnSpc>
              <a:spcBef>
                <a:spcPts val="400"/>
              </a:spcBef>
              <a:spcAft>
                <a:spcPts val="400"/>
              </a:spcAft>
              <a:buNone/>
            </a:pPr>
            <a:r>
              <a:rPr lang="en-US" sz="2200" dirty="0" err="1">
                <a:latin typeface="+mn-lt"/>
              </a:rPr>
              <a:t>Heygen</a:t>
            </a:r>
            <a:r>
              <a:rPr lang="en-US" sz="2200" dirty="0">
                <a:latin typeface="+mn-lt"/>
              </a:rPr>
              <a:t> is one of the most popular AI tools making use of text-to-video language models. </a:t>
            </a:r>
            <a:r>
              <a:rPr lang="en-US" sz="2200" dirty="0" err="1">
                <a:latin typeface="+mn-lt"/>
              </a:rPr>
              <a:t>Heygen</a:t>
            </a:r>
            <a:r>
              <a:rPr lang="en-US" sz="2200" dirty="0">
                <a:latin typeface="+mn-lt"/>
              </a:rPr>
              <a:t> enables the creation of realistic videos using artificial intelligence, featuring computer-generated avatars that can mimic human-like expressions and gestures.</a:t>
            </a:r>
          </a:p>
          <a:p>
            <a:pPr marL="0" indent="0">
              <a:lnSpc>
                <a:spcPct val="100000"/>
              </a:lnSpc>
              <a:spcBef>
                <a:spcPts val="400"/>
              </a:spcBef>
              <a:spcAft>
                <a:spcPts val="400"/>
              </a:spcAft>
              <a:buNone/>
            </a:pPr>
            <a:endParaRPr lang="en-US" sz="2200" dirty="0">
              <a:latin typeface="+mn-lt"/>
            </a:endParaRPr>
          </a:p>
        </p:txBody>
      </p:sp>
    </p:spTree>
    <p:extLst>
      <p:ext uri="{BB962C8B-B14F-4D97-AF65-F5344CB8AC3E}">
        <p14:creationId xmlns:p14="http://schemas.microsoft.com/office/powerpoint/2010/main" val="307932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AI and Microsoft Office 365 tools</a:t>
            </a:r>
            <a:endParaRPr lang="en-US" dirty="0"/>
          </a:p>
        </p:txBody>
      </p:sp>
      <p:grpSp>
        <p:nvGrpSpPr>
          <p:cNvPr id="6" name="Group 5">
            <a:extLst>
              <a:ext uri="{FF2B5EF4-FFF2-40B4-BE49-F238E27FC236}">
                <a16:creationId xmlns:a16="http://schemas.microsoft.com/office/drawing/2014/main" id="{F5412151-9BFD-4B8D-ADB1-88C4166F9075}"/>
              </a:ext>
            </a:extLst>
          </p:cNvPr>
          <p:cNvGrpSpPr/>
          <p:nvPr/>
        </p:nvGrpSpPr>
        <p:grpSpPr>
          <a:xfrm>
            <a:off x="554748" y="1230563"/>
            <a:ext cx="10958370" cy="2251614"/>
            <a:chOff x="669953" y="1659835"/>
            <a:chExt cx="10958370" cy="2251614"/>
          </a:xfrm>
        </p:grpSpPr>
        <p:sp>
          <p:nvSpPr>
            <p:cNvPr id="7" name="Freeform 6">
              <a:extLst>
                <a:ext uri="{FF2B5EF4-FFF2-40B4-BE49-F238E27FC236}">
                  <a16:creationId xmlns:a16="http://schemas.microsoft.com/office/drawing/2014/main" id="{B683487C-3716-4D33-8531-F930D0C8C86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Rectangle: Rounded Corners 7">
              <a:extLst>
                <a:ext uri="{FF2B5EF4-FFF2-40B4-BE49-F238E27FC236}">
                  <a16:creationId xmlns:a16="http://schemas.microsoft.com/office/drawing/2014/main" id="{A9D93FDA-339F-4FCA-949B-02D28244A466}"/>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Excel Formula Generator</a:t>
              </a:r>
              <a:endParaRPr lang="en-IN" sz="2200" b="1" dirty="0">
                <a:solidFill>
                  <a:schemeClr val="tx1"/>
                </a:solidFill>
                <a:latin typeface="Calibri" panose="020F0502020204030204" pitchFamily="34" charset="0"/>
              </a:endParaRPr>
            </a:p>
          </p:txBody>
        </p:sp>
        <p:sp>
          <p:nvSpPr>
            <p:cNvPr id="9" name="Content Placeholder 2">
              <a:extLst>
                <a:ext uri="{FF2B5EF4-FFF2-40B4-BE49-F238E27FC236}">
                  <a16:creationId xmlns:a16="http://schemas.microsoft.com/office/drawing/2014/main" id="{1F8736E4-B09E-4EBF-90EF-8B58C7FFA0E2}"/>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err="1">
                  <a:effectLst/>
                  <a:latin typeface="+mn-lt"/>
                  <a:ea typeface="Calibri" panose="020F0502020204030204" pitchFamily="34" charset="0"/>
                </a:rPr>
                <a:t>ChatGPT</a:t>
              </a:r>
              <a:r>
                <a:rPr lang="en-US" sz="2200" dirty="0">
                  <a:effectLst/>
                  <a:latin typeface="+mn-lt"/>
                  <a:ea typeface="Calibri" panose="020F0502020204030204" pitchFamily="34" charset="0"/>
                </a:rPr>
                <a:t> with excel </a:t>
              </a:r>
              <a:endParaRPr lang="en-US" sz="2200" kern="100" dirty="0">
                <a:effectLst/>
                <a:latin typeface="+mn-lt"/>
                <a:ea typeface="Calibri" panose="020F0502020204030204" pitchFamily="34" charset="0"/>
                <a:cs typeface="Times New Roman" panose="02020603050405020304" pitchFamily="18" charset="0"/>
              </a:endParaRPr>
            </a:p>
            <a:p>
              <a:pPr>
                <a:lnSpc>
                  <a:spcPct val="100000"/>
                </a:lnSpc>
                <a:spcBef>
                  <a:spcPts val="400"/>
                </a:spcBef>
                <a:spcAft>
                  <a:spcPts val="400"/>
                </a:spcAft>
                <a:buFont typeface="Wingdings" panose="05000000000000000000" pitchFamily="2" charset="2"/>
                <a:buChar char="Ø"/>
              </a:pPr>
              <a:r>
                <a:rPr lang="en-US" sz="2200" dirty="0">
                  <a:latin typeface="+mn-lt"/>
                </a:rPr>
                <a:t>It simplifies the formula creation process, reducing the learning curve for new Excel users</a:t>
              </a:r>
            </a:p>
            <a:p>
              <a:pPr>
                <a:lnSpc>
                  <a:spcPct val="100000"/>
                </a:lnSpc>
                <a:spcBef>
                  <a:spcPts val="400"/>
                </a:spcBef>
                <a:spcAft>
                  <a:spcPts val="400"/>
                </a:spcAft>
                <a:buFont typeface="Wingdings" panose="05000000000000000000" pitchFamily="2" charset="2"/>
                <a:buChar char="Ø"/>
              </a:pPr>
              <a:r>
                <a:rPr lang="en-US" sz="2200" dirty="0">
                  <a:latin typeface="+mn-lt"/>
                </a:rPr>
                <a:t>The generator enhances user accessibility to advanced Excel functionalities, transforming data handling into a more intuitive and user-friendly experience.</a:t>
              </a:r>
            </a:p>
            <a:p>
              <a:pPr>
                <a:lnSpc>
                  <a:spcPct val="100000"/>
                </a:lnSpc>
                <a:spcBef>
                  <a:spcPts val="400"/>
                </a:spcBef>
                <a:spcAft>
                  <a:spcPts val="400"/>
                </a:spcAft>
                <a:buFont typeface="Wingdings" panose="05000000000000000000" pitchFamily="2" charset="2"/>
                <a:buChar char="Ø"/>
              </a:pPr>
              <a:endParaRPr lang="en-US" sz="2200" dirty="0">
                <a:latin typeface="+mn-lt"/>
              </a:endParaRPr>
            </a:p>
          </p:txBody>
        </p:sp>
        <p:sp>
          <p:nvSpPr>
            <p:cNvPr id="10" name="Freeform 7">
              <a:extLst>
                <a:ext uri="{FF2B5EF4-FFF2-40B4-BE49-F238E27FC236}">
                  <a16:creationId xmlns:a16="http://schemas.microsoft.com/office/drawing/2014/main" id="{60C8FEB8-998B-4BBE-B921-6E7EB3DD5479}"/>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Oval 8">
              <a:extLst>
                <a:ext uri="{FF2B5EF4-FFF2-40B4-BE49-F238E27FC236}">
                  <a16:creationId xmlns:a16="http://schemas.microsoft.com/office/drawing/2014/main" id="{3AFF0686-D0F4-4479-ACC5-24B3375ED479}"/>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12" name="Shape 7784">
              <a:extLst>
                <a:ext uri="{FF2B5EF4-FFF2-40B4-BE49-F238E27FC236}">
                  <a16:creationId xmlns:a16="http://schemas.microsoft.com/office/drawing/2014/main" id="{CFACB513-5729-406A-9CAA-FD7850F922D1}"/>
                </a:ext>
              </a:extLst>
            </p:cNvPr>
            <p:cNvGrpSpPr/>
            <p:nvPr/>
          </p:nvGrpSpPr>
          <p:grpSpPr>
            <a:xfrm>
              <a:off x="1389773" y="2214880"/>
              <a:ext cx="330464" cy="352116"/>
              <a:chOff x="5538788" y="2417763"/>
              <a:chExt cx="557213" cy="593725"/>
            </a:xfrm>
            <a:solidFill>
              <a:schemeClr val="tx1"/>
            </a:solidFill>
          </p:grpSpPr>
          <p:sp>
            <p:nvSpPr>
              <p:cNvPr id="13" name="Shape 7785">
                <a:extLst>
                  <a:ext uri="{FF2B5EF4-FFF2-40B4-BE49-F238E27FC236}">
                    <a16:creationId xmlns:a16="http://schemas.microsoft.com/office/drawing/2014/main" id="{499D29CC-1A29-4774-8095-D273AB3B1A65}"/>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4" name="Shape 7786">
                <a:extLst>
                  <a:ext uri="{FF2B5EF4-FFF2-40B4-BE49-F238E27FC236}">
                    <a16:creationId xmlns:a16="http://schemas.microsoft.com/office/drawing/2014/main" id="{CC028885-77CE-4060-895F-99A2D1703B9E}"/>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5" name="Shape 7787">
                <a:extLst>
                  <a:ext uri="{FF2B5EF4-FFF2-40B4-BE49-F238E27FC236}">
                    <a16:creationId xmlns:a16="http://schemas.microsoft.com/office/drawing/2014/main" id="{D8DC1C87-0063-4D76-B2B4-7A912C6D65BA}"/>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6" name="Shape 7788">
                <a:extLst>
                  <a:ext uri="{FF2B5EF4-FFF2-40B4-BE49-F238E27FC236}">
                    <a16:creationId xmlns:a16="http://schemas.microsoft.com/office/drawing/2014/main" id="{BB517073-8815-46DA-9CEB-BDE22D609C91}"/>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7" name="Shape 7789">
                <a:extLst>
                  <a:ext uri="{FF2B5EF4-FFF2-40B4-BE49-F238E27FC236}">
                    <a16:creationId xmlns:a16="http://schemas.microsoft.com/office/drawing/2014/main" id="{BC1AEB5A-DD89-461A-AD7D-F2B2392C1D99}"/>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8" name="Shape 7790">
                <a:extLst>
                  <a:ext uri="{FF2B5EF4-FFF2-40B4-BE49-F238E27FC236}">
                    <a16:creationId xmlns:a16="http://schemas.microsoft.com/office/drawing/2014/main" id="{8A293577-F784-450D-A1A2-2F51D576E877}"/>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9" name="Shape 7791">
                <a:extLst>
                  <a:ext uri="{FF2B5EF4-FFF2-40B4-BE49-F238E27FC236}">
                    <a16:creationId xmlns:a16="http://schemas.microsoft.com/office/drawing/2014/main" id="{A20B9DB2-6DF7-4E28-9BF7-72C34F8CF98E}"/>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1" name="Shape 7792">
                <a:extLst>
                  <a:ext uri="{FF2B5EF4-FFF2-40B4-BE49-F238E27FC236}">
                    <a16:creationId xmlns:a16="http://schemas.microsoft.com/office/drawing/2014/main" id="{DAC2964D-BAD9-4BFF-BF2F-29A48A13610A}"/>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2" name="Shape 7793">
                <a:extLst>
                  <a:ext uri="{FF2B5EF4-FFF2-40B4-BE49-F238E27FC236}">
                    <a16:creationId xmlns:a16="http://schemas.microsoft.com/office/drawing/2014/main" id="{28F7CF2F-1D61-41EF-8AA5-56B72C66B691}"/>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3" name="Shape 7794">
                <a:extLst>
                  <a:ext uri="{FF2B5EF4-FFF2-40B4-BE49-F238E27FC236}">
                    <a16:creationId xmlns:a16="http://schemas.microsoft.com/office/drawing/2014/main" id="{172A1A42-59D1-4EB9-95C5-C702481201A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4" name="Shape 7795">
                <a:extLst>
                  <a:ext uri="{FF2B5EF4-FFF2-40B4-BE49-F238E27FC236}">
                    <a16:creationId xmlns:a16="http://schemas.microsoft.com/office/drawing/2014/main" id="{94CB30F0-98D6-4F1E-876F-481D10337356}"/>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5" name="Shape 7796">
                <a:extLst>
                  <a:ext uri="{FF2B5EF4-FFF2-40B4-BE49-F238E27FC236}">
                    <a16:creationId xmlns:a16="http://schemas.microsoft.com/office/drawing/2014/main" id="{6DA7450B-43E2-4E06-BA1C-5A3EBEEEDF54}"/>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6" name="Shape 7797">
                <a:extLst>
                  <a:ext uri="{FF2B5EF4-FFF2-40B4-BE49-F238E27FC236}">
                    <a16:creationId xmlns:a16="http://schemas.microsoft.com/office/drawing/2014/main" id="{20B2DD9D-E10B-4925-A8DE-CFE1C9803F2F}"/>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7" name="Shape 7798">
                <a:extLst>
                  <a:ext uri="{FF2B5EF4-FFF2-40B4-BE49-F238E27FC236}">
                    <a16:creationId xmlns:a16="http://schemas.microsoft.com/office/drawing/2014/main" id="{693C647A-F689-4AF1-B922-7A7333B0051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8" name="Shape 7799">
                <a:extLst>
                  <a:ext uri="{FF2B5EF4-FFF2-40B4-BE49-F238E27FC236}">
                    <a16:creationId xmlns:a16="http://schemas.microsoft.com/office/drawing/2014/main" id="{106841BD-409E-4CEE-986C-2E2ED764EF9A}"/>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9" name="Shape 7800">
                <a:extLst>
                  <a:ext uri="{FF2B5EF4-FFF2-40B4-BE49-F238E27FC236}">
                    <a16:creationId xmlns:a16="http://schemas.microsoft.com/office/drawing/2014/main" id="{5C5FE791-BEDF-481C-8F17-713C83FA7AB1}"/>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0" name="Shape 7801">
                <a:extLst>
                  <a:ext uri="{FF2B5EF4-FFF2-40B4-BE49-F238E27FC236}">
                    <a16:creationId xmlns:a16="http://schemas.microsoft.com/office/drawing/2014/main" id="{EC744E4F-66EA-4C47-9E00-0D182F7CCEB2}"/>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1" name="Shape 7802">
                <a:extLst>
                  <a:ext uri="{FF2B5EF4-FFF2-40B4-BE49-F238E27FC236}">
                    <a16:creationId xmlns:a16="http://schemas.microsoft.com/office/drawing/2014/main" id="{076E5520-CD63-4400-917C-0807C777C5D2}"/>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2" name="Shape 7803">
                <a:extLst>
                  <a:ext uri="{FF2B5EF4-FFF2-40B4-BE49-F238E27FC236}">
                    <a16:creationId xmlns:a16="http://schemas.microsoft.com/office/drawing/2014/main" id="{63C8B351-283B-48F8-8D49-AF615E48FCDB}"/>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3" name="Shape 7804">
                <a:extLst>
                  <a:ext uri="{FF2B5EF4-FFF2-40B4-BE49-F238E27FC236}">
                    <a16:creationId xmlns:a16="http://schemas.microsoft.com/office/drawing/2014/main" id="{E1FC3003-054D-4497-A29F-04AE52BBE8EA}"/>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4" name="Shape 7805">
                <a:extLst>
                  <a:ext uri="{FF2B5EF4-FFF2-40B4-BE49-F238E27FC236}">
                    <a16:creationId xmlns:a16="http://schemas.microsoft.com/office/drawing/2014/main" id="{A1ED541F-59F5-4F9C-9554-867F1083219B}"/>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5" name="Shape 7806">
                <a:extLst>
                  <a:ext uri="{FF2B5EF4-FFF2-40B4-BE49-F238E27FC236}">
                    <a16:creationId xmlns:a16="http://schemas.microsoft.com/office/drawing/2014/main" id="{D9CC6AC9-CD26-472B-B8D8-96D2D4BF287E}"/>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3177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err="1">
                <a:effectLst/>
                <a:latin typeface="Times New Roman" panose="02020603050405020304" pitchFamily="18" charset="0"/>
                <a:ea typeface="Calibri" panose="020F0502020204030204" pitchFamily="34" charset="0"/>
              </a:rPr>
              <a:t>Cont</a:t>
            </a:r>
            <a:r>
              <a:rPr lang="en-US" dirty="0">
                <a:effectLst/>
                <a:latin typeface="Times New Roman" panose="02020603050405020304" pitchFamily="18" charset="0"/>
                <a:ea typeface="Calibri" panose="020F0502020204030204" pitchFamily="34" charset="0"/>
              </a:rPr>
              <a:t>…</a:t>
            </a:r>
            <a:endParaRPr lang="en-US" dirty="0"/>
          </a:p>
        </p:txBody>
      </p:sp>
      <p:grpSp>
        <p:nvGrpSpPr>
          <p:cNvPr id="6" name="Group 5">
            <a:extLst>
              <a:ext uri="{FF2B5EF4-FFF2-40B4-BE49-F238E27FC236}">
                <a16:creationId xmlns:a16="http://schemas.microsoft.com/office/drawing/2014/main" id="{F5412151-9BFD-4B8D-ADB1-88C4166F9075}"/>
              </a:ext>
            </a:extLst>
          </p:cNvPr>
          <p:cNvGrpSpPr/>
          <p:nvPr/>
        </p:nvGrpSpPr>
        <p:grpSpPr>
          <a:xfrm>
            <a:off x="554748" y="1230563"/>
            <a:ext cx="10958370" cy="2251614"/>
            <a:chOff x="669953" y="1659835"/>
            <a:chExt cx="10958370" cy="2251614"/>
          </a:xfrm>
        </p:grpSpPr>
        <p:sp>
          <p:nvSpPr>
            <p:cNvPr id="7" name="Freeform 6">
              <a:extLst>
                <a:ext uri="{FF2B5EF4-FFF2-40B4-BE49-F238E27FC236}">
                  <a16:creationId xmlns:a16="http://schemas.microsoft.com/office/drawing/2014/main" id="{B683487C-3716-4D33-8531-F930D0C8C86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Rectangle: Rounded Corners 7">
              <a:extLst>
                <a:ext uri="{FF2B5EF4-FFF2-40B4-BE49-F238E27FC236}">
                  <a16:creationId xmlns:a16="http://schemas.microsoft.com/office/drawing/2014/main" id="{A9D93FDA-339F-4FCA-949B-02D28244A466}"/>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err="1">
                  <a:solidFill>
                    <a:schemeClr val="tx1"/>
                  </a:solidFill>
                  <a:effectLst/>
                  <a:latin typeface="Times New Roman" panose="02020603050405020304" pitchFamily="18" charset="0"/>
                  <a:ea typeface="Calibri" panose="020F0502020204030204" pitchFamily="34" charset="0"/>
                </a:rPr>
                <a:t>ChatGPT</a:t>
              </a:r>
              <a:r>
                <a:rPr lang="en-US" sz="2200" b="1" dirty="0">
                  <a:solidFill>
                    <a:schemeClr val="tx1"/>
                  </a:solidFill>
                  <a:effectLst/>
                  <a:latin typeface="Times New Roman" panose="02020603050405020304" pitchFamily="18" charset="0"/>
                  <a:ea typeface="Calibri" panose="020F0502020204030204" pitchFamily="34" charset="0"/>
                </a:rPr>
                <a:t> + Macros</a:t>
              </a:r>
              <a:endParaRPr lang="en-IN" sz="2200" b="1" dirty="0">
                <a:solidFill>
                  <a:schemeClr val="tx1"/>
                </a:solidFill>
                <a:latin typeface="Calibri" panose="020F0502020204030204" pitchFamily="34" charset="0"/>
              </a:endParaRPr>
            </a:p>
          </p:txBody>
        </p:sp>
        <p:sp>
          <p:nvSpPr>
            <p:cNvPr id="9" name="Content Placeholder 2">
              <a:extLst>
                <a:ext uri="{FF2B5EF4-FFF2-40B4-BE49-F238E27FC236}">
                  <a16:creationId xmlns:a16="http://schemas.microsoft.com/office/drawing/2014/main" id="{1F8736E4-B09E-4EBF-90EF-8B58C7FFA0E2}"/>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Combining </a:t>
              </a:r>
              <a:r>
                <a:rPr lang="en-US" sz="2200" dirty="0" err="1">
                  <a:latin typeface="+mn-lt"/>
                </a:rPr>
                <a:t>ChatGPT</a:t>
              </a:r>
              <a:r>
                <a:rPr lang="en-US" sz="2200" dirty="0">
                  <a:latin typeface="+mn-lt"/>
                </a:rPr>
                <a:t> with Macros involves integrating the natural language capabilities of </a:t>
              </a:r>
              <a:r>
                <a:rPr lang="en-US" sz="2200" dirty="0" err="1">
                  <a:latin typeface="+mn-lt"/>
                </a:rPr>
                <a:t>ChatGPT</a:t>
              </a:r>
              <a:r>
                <a:rPr lang="en-US" sz="2200" dirty="0">
                  <a:latin typeface="+mn-lt"/>
                </a:rPr>
                <a:t> with macros to perform tasks in various applications, enhancing user interaction and task execution.</a:t>
              </a:r>
            </a:p>
            <a:p>
              <a:pPr>
                <a:lnSpc>
                  <a:spcPct val="100000"/>
                </a:lnSpc>
                <a:spcBef>
                  <a:spcPts val="400"/>
                </a:spcBef>
                <a:spcAft>
                  <a:spcPts val="400"/>
                </a:spcAft>
                <a:buFont typeface="Wingdings" panose="05000000000000000000" pitchFamily="2" charset="2"/>
                <a:buChar char="Ø"/>
              </a:pPr>
              <a:r>
                <a:rPr lang="en-US" sz="2200" dirty="0">
                  <a:latin typeface="+mn-lt"/>
                </a:rPr>
                <a:t>Allows users to instruct the AI model to execute specific tasks, while macros automate repetitive actions</a:t>
              </a:r>
            </a:p>
            <a:p>
              <a:pPr>
                <a:lnSpc>
                  <a:spcPct val="100000"/>
                </a:lnSpc>
                <a:spcBef>
                  <a:spcPts val="400"/>
                </a:spcBef>
                <a:spcAft>
                  <a:spcPts val="400"/>
                </a:spcAft>
                <a:buFont typeface="Wingdings" panose="05000000000000000000" pitchFamily="2" charset="2"/>
                <a:buChar char="Ø"/>
              </a:pPr>
              <a:r>
                <a:rPr lang="en-US" sz="2200" dirty="0">
                  <a:latin typeface="+mn-lt"/>
                </a:rPr>
                <a:t>The synergy between </a:t>
              </a:r>
              <a:r>
                <a:rPr lang="en-US" sz="2200" dirty="0" err="1">
                  <a:latin typeface="+mn-lt"/>
                </a:rPr>
                <a:t>ChatGPT</a:t>
              </a:r>
              <a:r>
                <a:rPr lang="en-US" sz="2200" dirty="0">
                  <a:latin typeface="+mn-lt"/>
                </a:rPr>
                <a:t> and Macros aims to provide a more conversational and user-friendly interface for executing commands and automating routine tasks.</a:t>
              </a:r>
            </a:p>
            <a:p>
              <a:pPr marL="0" indent="0">
                <a:lnSpc>
                  <a:spcPct val="100000"/>
                </a:lnSpc>
                <a:spcBef>
                  <a:spcPts val="400"/>
                </a:spcBef>
                <a:spcAft>
                  <a:spcPts val="400"/>
                </a:spcAft>
                <a:buNone/>
              </a:pPr>
              <a:r>
                <a:rPr lang="en-US" sz="2200" b="1" dirty="0">
                  <a:latin typeface="+mn-lt"/>
                </a:rPr>
                <a:t>Here’s an exercise:  </a:t>
              </a:r>
            </a:p>
          </p:txBody>
        </p:sp>
        <p:sp>
          <p:nvSpPr>
            <p:cNvPr id="10" name="Freeform 7">
              <a:extLst>
                <a:ext uri="{FF2B5EF4-FFF2-40B4-BE49-F238E27FC236}">
                  <a16:creationId xmlns:a16="http://schemas.microsoft.com/office/drawing/2014/main" id="{60C8FEB8-998B-4BBE-B921-6E7EB3DD5479}"/>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Oval 8">
              <a:extLst>
                <a:ext uri="{FF2B5EF4-FFF2-40B4-BE49-F238E27FC236}">
                  <a16:creationId xmlns:a16="http://schemas.microsoft.com/office/drawing/2014/main" id="{3AFF0686-D0F4-4479-ACC5-24B3375ED479}"/>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12" name="Shape 7784">
              <a:extLst>
                <a:ext uri="{FF2B5EF4-FFF2-40B4-BE49-F238E27FC236}">
                  <a16:creationId xmlns:a16="http://schemas.microsoft.com/office/drawing/2014/main" id="{CFACB513-5729-406A-9CAA-FD7850F922D1}"/>
                </a:ext>
              </a:extLst>
            </p:cNvPr>
            <p:cNvGrpSpPr/>
            <p:nvPr/>
          </p:nvGrpSpPr>
          <p:grpSpPr>
            <a:xfrm>
              <a:off x="1389773" y="2214880"/>
              <a:ext cx="330464" cy="352116"/>
              <a:chOff x="5538788" y="2417763"/>
              <a:chExt cx="557213" cy="593725"/>
            </a:xfrm>
            <a:solidFill>
              <a:schemeClr val="tx1"/>
            </a:solidFill>
          </p:grpSpPr>
          <p:sp>
            <p:nvSpPr>
              <p:cNvPr id="13" name="Shape 7785">
                <a:extLst>
                  <a:ext uri="{FF2B5EF4-FFF2-40B4-BE49-F238E27FC236}">
                    <a16:creationId xmlns:a16="http://schemas.microsoft.com/office/drawing/2014/main" id="{499D29CC-1A29-4774-8095-D273AB3B1A65}"/>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4" name="Shape 7786">
                <a:extLst>
                  <a:ext uri="{FF2B5EF4-FFF2-40B4-BE49-F238E27FC236}">
                    <a16:creationId xmlns:a16="http://schemas.microsoft.com/office/drawing/2014/main" id="{CC028885-77CE-4060-895F-99A2D1703B9E}"/>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5" name="Shape 7787">
                <a:extLst>
                  <a:ext uri="{FF2B5EF4-FFF2-40B4-BE49-F238E27FC236}">
                    <a16:creationId xmlns:a16="http://schemas.microsoft.com/office/drawing/2014/main" id="{D8DC1C87-0063-4D76-B2B4-7A912C6D65BA}"/>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6" name="Shape 7788">
                <a:extLst>
                  <a:ext uri="{FF2B5EF4-FFF2-40B4-BE49-F238E27FC236}">
                    <a16:creationId xmlns:a16="http://schemas.microsoft.com/office/drawing/2014/main" id="{BB517073-8815-46DA-9CEB-BDE22D609C91}"/>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7" name="Shape 7789">
                <a:extLst>
                  <a:ext uri="{FF2B5EF4-FFF2-40B4-BE49-F238E27FC236}">
                    <a16:creationId xmlns:a16="http://schemas.microsoft.com/office/drawing/2014/main" id="{BC1AEB5A-DD89-461A-AD7D-F2B2392C1D99}"/>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8" name="Shape 7790">
                <a:extLst>
                  <a:ext uri="{FF2B5EF4-FFF2-40B4-BE49-F238E27FC236}">
                    <a16:creationId xmlns:a16="http://schemas.microsoft.com/office/drawing/2014/main" id="{8A293577-F784-450D-A1A2-2F51D576E877}"/>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9" name="Shape 7791">
                <a:extLst>
                  <a:ext uri="{FF2B5EF4-FFF2-40B4-BE49-F238E27FC236}">
                    <a16:creationId xmlns:a16="http://schemas.microsoft.com/office/drawing/2014/main" id="{A20B9DB2-6DF7-4E28-9BF7-72C34F8CF98E}"/>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1" name="Shape 7792">
                <a:extLst>
                  <a:ext uri="{FF2B5EF4-FFF2-40B4-BE49-F238E27FC236}">
                    <a16:creationId xmlns:a16="http://schemas.microsoft.com/office/drawing/2014/main" id="{DAC2964D-BAD9-4BFF-BF2F-29A48A13610A}"/>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2" name="Shape 7793">
                <a:extLst>
                  <a:ext uri="{FF2B5EF4-FFF2-40B4-BE49-F238E27FC236}">
                    <a16:creationId xmlns:a16="http://schemas.microsoft.com/office/drawing/2014/main" id="{28F7CF2F-1D61-41EF-8AA5-56B72C66B691}"/>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3" name="Shape 7794">
                <a:extLst>
                  <a:ext uri="{FF2B5EF4-FFF2-40B4-BE49-F238E27FC236}">
                    <a16:creationId xmlns:a16="http://schemas.microsoft.com/office/drawing/2014/main" id="{172A1A42-59D1-4EB9-95C5-C702481201A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4" name="Shape 7795">
                <a:extLst>
                  <a:ext uri="{FF2B5EF4-FFF2-40B4-BE49-F238E27FC236}">
                    <a16:creationId xmlns:a16="http://schemas.microsoft.com/office/drawing/2014/main" id="{94CB30F0-98D6-4F1E-876F-481D10337356}"/>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5" name="Shape 7796">
                <a:extLst>
                  <a:ext uri="{FF2B5EF4-FFF2-40B4-BE49-F238E27FC236}">
                    <a16:creationId xmlns:a16="http://schemas.microsoft.com/office/drawing/2014/main" id="{6DA7450B-43E2-4E06-BA1C-5A3EBEEEDF54}"/>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6" name="Shape 7797">
                <a:extLst>
                  <a:ext uri="{FF2B5EF4-FFF2-40B4-BE49-F238E27FC236}">
                    <a16:creationId xmlns:a16="http://schemas.microsoft.com/office/drawing/2014/main" id="{20B2DD9D-E10B-4925-A8DE-CFE1C9803F2F}"/>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7" name="Shape 7798">
                <a:extLst>
                  <a:ext uri="{FF2B5EF4-FFF2-40B4-BE49-F238E27FC236}">
                    <a16:creationId xmlns:a16="http://schemas.microsoft.com/office/drawing/2014/main" id="{693C647A-F689-4AF1-B922-7A7333B0051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8" name="Shape 7799">
                <a:extLst>
                  <a:ext uri="{FF2B5EF4-FFF2-40B4-BE49-F238E27FC236}">
                    <a16:creationId xmlns:a16="http://schemas.microsoft.com/office/drawing/2014/main" id="{106841BD-409E-4CEE-986C-2E2ED764EF9A}"/>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9" name="Shape 7800">
                <a:extLst>
                  <a:ext uri="{FF2B5EF4-FFF2-40B4-BE49-F238E27FC236}">
                    <a16:creationId xmlns:a16="http://schemas.microsoft.com/office/drawing/2014/main" id="{5C5FE791-BEDF-481C-8F17-713C83FA7AB1}"/>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0" name="Shape 7801">
                <a:extLst>
                  <a:ext uri="{FF2B5EF4-FFF2-40B4-BE49-F238E27FC236}">
                    <a16:creationId xmlns:a16="http://schemas.microsoft.com/office/drawing/2014/main" id="{EC744E4F-66EA-4C47-9E00-0D182F7CCEB2}"/>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1" name="Shape 7802">
                <a:extLst>
                  <a:ext uri="{FF2B5EF4-FFF2-40B4-BE49-F238E27FC236}">
                    <a16:creationId xmlns:a16="http://schemas.microsoft.com/office/drawing/2014/main" id="{076E5520-CD63-4400-917C-0807C777C5D2}"/>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2" name="Shape 7803">
                <a:extLst>
                  <a:ext uri="{FF2B5EF4-FFF2-40B4-BE49-F238E27FC236}">
                    <a16:creationId xmlns:a16="http://schemas.microsoft.com/office/drawing/2014/main" id="{63C8B351-283B-48F8-8D49-AF615E48FCDB}"/>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3" name="Shape 7804">
                <a:extLst>
                  <a:ext uri="{FF2B5EF4-FFF2-40B4-BE49-F238E27FC236}">
                    <a16:creationId xmlns:a16="http://schemas.microsoft.com/office/drawing/2014/main" id="{E1FC3003-054D-4497-A29F-04AE52BBE8EA}"/>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4" name="Shape 7805">
                <a:extLst>
                  <a:ext uri="{FF2B5EF4-FFF2-40B4-BE49-F238E27FC236}">
                    <a16:creationId xmlns:a16="http://schemas.microsoft.com/office/drawing/2014/main" id="{A1ED541F-59F5-4F9C-9554-867F1083219B}"/>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5" name="Shape 7806">
                <a:extLst>
                  <a:ext uri="{FF2B5EF4-FFF2-40B4-BE49-F238E27FC236}">
                    <a16:creationId xmlns:a16="http://schemas.microsoft.com/office/drawing/2014/main" id="{D9CC6AC9-CD26-472B-B8D8-96D2D4BF287E}"/>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graphicFrame>
        <p:nvGraphicFramePr>
          <p:cNvPr id="2" name="Object 1">
            <a:extLst>
              <a:ext uri="{FF2B5EF4-FFF2-40B4-BE49-F238E27FC236}">
                <a16:creationId xmlns:a16="http://schemas.microsoft.com/office/drawing/2014/main" id="{365E8EB6-1126-4DD1-9AD6-5BE8C1A50FB5}"/>
              </a:ext>
            </a:extLst>
          </p:cNvPr>
          <p:cNvGraphicFramePr>
            <a:graphicFrameLocks noChangeAspect="1"/>
          </p:cNvGraphicFramePr>
          <p:nvPr>
            <p:extLst>
              <p:ext uri="{D42A27DB-BD31-4B8C-83A1-F6EECF244321}">
                <p14:modId xmlns:p14="http://schemas.microsoft.com/office/powerpoint/2010/main" val="523337158"/>
              </p:ext>
            </p:extLst>
          </p:nvPr>
        </p:nvGraphicFramePr>
        <p:xfrm>
          <a:off x="2984376" y="5333602"/>
          <a:ext cx="914400" cy="792163"/>
        </p:xfrm>
        <a:graphic>
          <a:graphicData uri="http://schemas.openxmlformats.org/presentationml/2006/ole">
            <mc:AlternateContent xmlns:mc="http://schemas.openxmlformats.org/markup-compatibility/2006">
              <mc:Choice xmlns:v="urn:schemas-microsoft-com:vml" Requires="v">
                <p:oleObj name="Worksheet" showAsIcon="1" r:id="rId3" imgW="914400" imgH="792360" progId="Excel.Sheet.12">
                  <p:embed/>
                </p:oleObj>
              </mc:Choice>
              <mc:Fallback>
                <p:oleObj name="Worksheet" showAsIcon="1" r:id="rId3" imgW="914400" imgH="792360" progId="Excel.Sheet.12">
                  <p:embed/>
                  <p:pic>
                    <p:nvPicPr>
                      <p:cNvPr id="2" name="Object 1">
                        <a:extLst>
                          <a:ext uri="{FF2B5EF4-FFF2-40B4-BE49-F238E27FC236}">
                            <a16:creationId xmlns:a16="http://schemas.microsoft.com/office/drawing/2014/main" id="{365E8EB6-1126-4DD1-9AD6-5BE8C1A50FB5}"/>
                          </a:ext>
                        </a:extLst>
                      </p:cNvPr>
                      <p:cNvPicPr/>
                      <p:nvPr/>
                    </p:nvPicPr>
                    <p:blipFill>
                      <a:blip r:embed="rId4"/>
                      <a:stretch>
                        <a:fillRect/>
                      </a:stretch>
                    </p:blipFill>
                    <p:spPr>
                      <a:xfrm>
                        <a:off x="2984376" y="5333602"/>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13307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F1B3-66DD-6520-DC3D-C32F73247E7B}"/>
              </a:ext>
            </a:extLst>
          </p:cNvPr>
          <p:cNvSpPr>
            <a:spLocks noGrp="1"/>
          </p:cNvSpPr>
          <p:nvPr>
            <p:ph type="title"/>
          </p:nvPr>
        </p:nvSpPr>
        <p:spPr/>
        <p:txBody>
          <a:bodyPr>
            <a:normAutofit/>
          </a:bodyPr>
          <a:lstStyle/>
          <a:p>
            <a:r>
              <a:rPr lang="en-US" sz="3600" b="1" dirty="0">
                <a:solidFill>
                  <a:schemeClr val="tx1"/>
                </a:solidFill>
                <a:effectLst/>
                <a:latin typeface="Times New Roman" panose="02020603050405020304" pitchFamily="18" charset="0"/>
                <a:ea typeface="Calibri" panose="020F0502020204030204" pitchFamily="34" charset="0"/>
              </a:rPr>
              <a:t>Creating Presentations using Gamma</a:t>
            </a:r>
            <a:endParaRPr lang="en-US" dirty="0"/>
          </a:p>
        </p:txBody>
      </p:sp>
      <p:sp>
        <p:nvSpPr>
          <p:cNvPr id="3" name="Content Placeholder 2">
            <a:extLst>
              <a:ext uri="{FF2B5EF4-FFF2-40B4-BE49-F238E27FC236}">
                <a16:creationId xmlns:a16="http://schemas.microsoft.com/office/drawing/2014/main" id="{E682C057-1DA7-D9B8-BEB1-F8ACCC3D7F75}"/>
              </a:ext>
            </a:extLst>
          </p:cNvPr>
          <p:cNvSpPr>
            <a:spLocks noGrp="1"/>
          </p:cNvSpPr>
          <p:nvPr>
            <p:ph idx="1"/>
          </p:nvPr>
        </p:nvSpPr>
        <p:spPr/>
        <p:txBody>
          <a:bodyPr/>
          <a:lstStyle/>
          <a:p>
            <a:pPr marL="0" indent="0">
              <a:buNone/>
            </a:pPr>
            <a:r>
              <a:rPr lang="en-US" sz="2800" dirty="0">
                <a:effectLst/>
                <a:latin typeface="+mn-lt"/>
                <a:ea typeface="Calibri" panose="020F0502020204030204" pitchFamily="34" charset="0"/>
              </a:rPr>
              <a:t>Gamma AI can be used to make presentations. </a:t>
            </a:r>
          </a:p>
          <a:p>
            <a:r>
              <a:rPr lang="en-US" sz="2800" dirty="0">
                <a:effectLst/>
                <a:latin typeface="+mn-lt"/>
                <a:ea typeface="Calibri" panose="020F0502020204030204" pitchFamily="34" charset="0"/>
              </a:rPr>
              <a:t>Gamma AI streamlines the presentation creation process, allowing users to generate compelling slides effortlessly.  </a:t>
            </a:r>
          </a:p>
          <a:p>
            <a:r>
              <a:rPr lang="en-US" sz="2800" dirty="0">
                <a:effectLst/>
                <a:latin typeface="+mn-lt"/>
                <a:ea typeface="Calibri" panose="020F0502020204030204" pitchFamily="34" charset="0"/>
              </a:rPr>
              <a:t>It used AI to first refine content and then to make visually appealing slides.</a:t>
            </a:r>
          </a:p>
          <a:p>
            <a:endParaRPr lang="en-US" dirty="0"/>
          </a:p>
        </p:txBody>
      </p:sp>
      <p:graphicFrame>
        <p:nvGraphicFramePr>
          <p:cNvPr id="5" name="Object 4">
            <a:extLst>
              <a:ext uri="{FF2B5EF4-FFF2-40B4-BE49-F238E27FC236}">
                <a16:creationId xmlns:a16="http://schemas.microsoft.com/office/drawing/2014/main" id="{21515561-BE43-1CD1-5ED4-C762435B16C3}"/>
              </a:ext>
            </a:extLst>
          </p:cNvPr>
          <p:cNvGraphicFramePr>
            <a:graphicFrameLocks noChangeAspect="1"/>
          </p:cNvGraphicFramePr>
          <p:nvPr>
            <p:extLst>
              <p:ext uri="{D42A27DB-BD31-4B8C-83A1-F6EECF244321}">
                <p14:modId xmlns:p14="http://schemas.microsoft.com/office/powerpoint/2010/main" val="187975096"/>
              </p:ext>
            </p:extLst>
          </p:nvPr>
        </p:nvGraphicFramePr>
        <p:xfrm>
          <a:off x="3003818" y="4093020"/>
          <a:ext cx="914400" cy="792163"/>
        </p:xfrm>
        <a:graphic>
          <a:graphicData uri="http://schemas.openxmlformats.org/presentationml/2006/ole">
            <mc:AlternateContent xmlns:mc="http://schemas.openxmlformats.org/markup-compatibility/2006">
              <mc:Choice xmlns:v="urn:schemas-microsoft-com:vml" Requires="v">
                <p:oleObj name="Document" showAsIcon="1" r:id="rId2" imgW="914400" imgH="792360" progId="Word.Document.12">
                  <p:embed/>
                </p:oleObj>
              </mc:Choice>
              <mc:Fallback>
                <p:oleObj name="Document" showAsIcon="1" r:id="rId2" imgW="914400" imgH="792360" progId="Word.Document.12">
                  <p:embed/>
                  <p:pic>
                    <p:nvPicPr>
                      <p:cNvPr id="5" name="Object 4">
                        <a:extLst>
                          <a:ext uri="{FF2B5EF4-FFF2-40B4-BE49-F238E27FC236}">
                            <a16:creationId xmlns:a16="http://schemas.microsoft.com/office/drawing/2014/main" id="{21515561-BE43-1CD1-5ED4-C762435B16C3}"/>
                          </a:ext>
                        </a:extLst>
                      </p:cNvPr>
                      <p:cNvPicPr/>
                      <p:nvPr/>
                    </p:nvPicPr>
                    <p:blipFill>
                      <a:blip r:embed="rId3"/>
                      <a:stretch>
                        <a:fillRect/>
                      </a:stretch>
                    </p:blipFill>
                    <p:spPr>
                      <a:xfrm>
                        <a:off x="3003818" y="4093020"/>
                        <a:ext cx="914400" cy="79216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A25A911F-2920-7DEE-3616-EF97458B7420}"/>
              </a:ext>
            </a:extLst>
          </p:cNvPr>
          <p:cNvSpPr txBox="1"/>
          <p:nvPr/>
        </p:nvSpPr>
        <p:spPr>
          <a:xfrm>
            <a:off x="1173184" y="4304436"/>
            <a:ext cx="1336334" cy="369332"/>
          </a:xfrm>
          <a:prstGeom prst="rect">
            <a:avLst/>
          </a:prstGeom>
          <a:noFill/>
        </p:spPr>
        <p:txBody>
          <a:bodyPr wrap="square">
            <a:spAutoFit/>
          </a:bodyPr>
          <a:lstStyle/>
          <a:p>
            <a:r>
              <a:rPr lang="en-US" sz="1800" b="1" dirty="0">
                <a:effectLst/>
                <a:latin typeface="+mn-lt"/>
                <a:ea typeface="Calibri" panose="020F0502020204030204" pitchFamily="34" charset="0"/>
              </a:rPr>
              <a:t>Assignment</a:t>
            </a:r>
            <a:endParaRPr lang="en-US" dirty="0"/>
          </a:p>
        </p:txBody>
      </p:sp>
    </p:spTree>
    <p:extLst>
      <p:ext uri="{BB962C8B-B14F-4D97-AF65-F5344CB8AC3E}">
        <p14:creationId xmlns:p14="http://schemas.microsoft.com/office/powerpoint/2010/main" val="182740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a:ea typeface="Calibri" panose="020F0502020204030204" pitchFamily="34" charset="0"/>
                <a:cs typeface="Times New Roman"/>
              </a:rPr>
              <a:t>AI tools used in </a:t>
            </a:r>
            <a:r>
              <a:rPr lang="en-US" dirty="0">
                <a:latin typeface="Times New Roman"/>
                <a:ea typeface="Calibri" panose="020F0502020204030204" pitchFamily="34" charset="0"/>
                <a:cs typeface="Times New Roman"/>
              </a:rPr>
              <a:t>Banking</a:t>
            </a:r>
            <a:r>
              <a:rPr lang="en-US" dirty="0">
                <a:effectLst/>
                <a:latin typeface="Times New Roman"/>
                <a:ea typeface="Calibri" panose="020F0502020204030204" pitchFamily="34" charset="0"/>
                <a:cs typeface="Times New Roman"/>
              </a:rPr>
              <a:t> and Finance</a:t>
            </a:r>
            <a:endParaRPr lang="en-US" dirty="0">
              <a:latin typeface="Times New Roman"/>
              <a:cs typeface="Times New Roman"/>
            </a:endParaRPr>
          </a:p>
        </p:txBody>
      </p:sp>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16815" y="1632362"/>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effectLst/>
                <a:latin typeface="+mn-lt"/>
                <a:ea typeface="Calibri" panose="020F0502020204030204" pitchFamily="34" charset="0"/>
              </a:rPr>
              <a:t>AI tools play a crucial role in investment banking by streamlining processes, enhancing decision-making, and extracting valuable insights from vast and complex financial datasets. </a:t>
            </a:r>
          </a:p>
          <a:p>
            <a:pPr marL="0" indent="0">
              <a:lnSpc>
                <a:spcPct val="100000"/>
              </a:lnSpc>
              <a:spcBef>
                <a:spcPts val="400"/>
              </a:spcBef>
              <a:spcAft>
                <a:spcPts val="400"/>
              </a:spcAft>
              <a:buNone/>
            </a:pPr>
            <a:r>
              <a:rPr lang="en-US" sz="2200" dirty="0">
                <a:effectLst/>
                <a:latin typeface="+mn-lt"/>
                <a:ea typeface="Calibri" panose="020F0502020204030204" pitchFamily="34" charset="0"/>
              </a:rPr>
              <a:t>Both, the startup seeking the investment &amp; the venture capital fund, that is, the investor makes use of AI tools. </a:t>
            </a:r>
          </a:p>
          <a:p>
            <a:pPr marL="0" indent="0">
              <a:lnSpc>
                <a:spcPct val="100000"/>
              </a:lnSpc>
              <a:spcBef>
                <a:spcPts val="400"/>
              </a:spcBef>
              <a:spcAft>
                <a:spcPts val="400"/>
              </a:spcAft>
              <a:buNone/>
            </a:pPr>
            <a:r>
              <a:rPr lang="en-US" sz="2200" dirty="0">
                <a:effectLst/>
                <a:latin typeface="+mn-lt"/>
                <a:ea typeface="Calibri" panose="020F0502020204030204" pitchFamily="34" charset="0"/>
              </a:rPr>
              <a:t>Most of these AI tools are available as </a:t>
            </a:r>
            <a:r>
              <a:rPr lang="en-US" sz="2200" dirty="0" err="1">
                <a:effectLst/>
                <a:latin typeface="+mn-lt"/>
                <a:ea typeface="Calibri" panose="020F0502020204030204" pitchFamily="34" charset="0"/>
              </a:rPr>
              <a:t>ChatGPT</a:t>
            </a:r>
            <a:r>
              <a:rPr lang="en-US" sz="2200" dirty="0">
                <a:effectLst/>
                <a:latin typeface="+mn-lt"/>
                <a:ea typeface="Calibri" panose="020F0502020204030204" pitchFamily="34" charset="0"/>
              </a:rPr>
              <a:t> plugins and makes use of GPT-4. Thus, users have to subscribe to </a:t>
            </a:r>
            <a:r>
              <a:rPr lang="en-US" sz="2200" dirty="0" err="1">
                <a:effectLst/>
                <a:latin typeface="+mn-lt"/>
                <a:ea typeface="Calibri" panose="020F0502020204030204" pitchFamily="34" charset="0"/>
              </a:rPr>
              <a:t>ChatGPT</a:t>
            </a:r>
            <a:r>
              <a:rPr lang="en-US" sz="2200" dirty="0">
                <a:effectLst/>
                <a:latin typeface="+mn-lt"/>
                <a:ea typeface="Calibri" panose="020F0502020204030204" pitchFamily="34" charset="0"/>
              </a:rPr>
              <a:t> Plus in order to make use of </a:t>
            </a:r>
            <a:r>
              <a:rPr lang="en-US" sz="2200" dirty="0">
                <a:latin typeface="+mn-lt"/>
                <a:ea typeface="Calibri" panose="020F0502020204030204" pitchFamily="34" charset="0"/>
              </a:rPr>
              <a:t>paid GPT-4 </a:t>
            </a:r>
            <a:r>
              <a:rPr lang="en-US" sz="2200" dirty="0">
                <a:effectLst/>
                <a:latin typeface="+mn-lt"/>
                <a:ea typeface="Calibri" panose="020F0502020204030204" pitchFamily="34" charset="0"/>
              </a:rPr>
              <a:t>tools. Otherwise can use Free GPT-3.5</a:t>
            </a:r>
          </a:p>
          <a:p>
            <a:pPr marL="0" indent="0">
              <a:lnSpc>
                <a:spcPct val="100000"/>
              </a:lnSpc>
              <a:spcBef>
                <a:spcPts val="400"/>
              </a:spcBef>
              <a:spcAft>
                <a:spcPts val="400"/>
              </a:spcAft>
              <a:buNone/>
            </a:pPr>
            <a:endParaRPr lang="en-US" sz="2200" dirty="0">
              <a:effectLst/>
              <a:latin typeface="+mn-lt"/>
              <a:ea typeface="Calibri" panose="020F0502020204030204" pitchFamily="34" charset="0"/>
            </a:endParaRPr>
          </a:p>
        </p:txBody>
      </p:sp>
    </p:spTree>
    <p:extLst>
      <p:ext uri="{BB962C8B-B14F-4D97-AF65-F5344CB8AC3E}">
        <p14:creationId xmlns:p14="http://schemas.microsoft.com/office/powerpoint/2010/main" val="20247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F6A-E89F-45D0-4C37-F8D123D863FF}"/>
              </a:ext>
            </a:extLst>
          </p:cNvPr>
          <p:cNvSpPr>
            <a:spLocks noGrp="1"/>
          </p:cNvSpPr>
          <p:nvPr>
            <p:ph type="title"/>
          </p:nvPr>
        </p:nvSpPr>
        <p:spPr/>
        <p:txBody>
          <a:bodyPr>
            <a:norm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r>
              <a:rPr lang="en-US" sz="2800" dirty="0">
                <a:latin typeface="Calibri"/>
                <a:cs typeface="Calibri"/>
              </a:rPr>
              <a:t>Trainer Guidelines for Conducting Class</a:t>
            </a:r>
            <a:endParaRPr lang="en-US" sz="2800">
              <a:cs typeface="Calibri"/>
            </a:endParaRPr>
          </a:p>
        </p:txBody>
      </p:sp>
      <p:sp>
        <p:nvSpPr>
          <p:cNvPr id="3" name="Content Placeholder 2">
            <a:extLst>
              <a:ext uri="{FF2B5EF4-FFF2-40B4-BE49-F238E27FC236}">
                <a16:creationId xmlns:a16="http://schemas.microsoft.com/office/drawing/2014/main" id="{9CA356E4-99F9-93BD-8697-B5FE13DDA948}"/>
              </a:ext>
            </a:extLst>
          </p:cNvPr>
          <p:cNvSpPr>
            <a:spLocks noGrp="1"/>
          </p:cNvSpPr>
          <p:nvPr>
            <p:ph idx="1"/>
          </p:nvPr>
        </p:nvSpPr>
        <p:spPr/>
        <p:txBody>
          <a:bodyPr vert="horz" lIns="91440" tIns="45720" rIns="91440" bIns="45720" rtlCol="0" anchor="t">
            <a:normAutofit/>
          </a:bodyPr>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285750" indent="-285750"/>
            <a:r>
              <a:rPr lang="en-US" sz="1800" dirty="0">
                <a:latin typeface="Calibri"/>
                <a:cs typeface="Calibri"/>
              </a:rPr>
              <a:t>Solve questions live by creating </a:t>
            </a:r>
            <a:r>
              <a:rPr lang="en-US" sz="1800" b="1" dirty="0">
                <a:latin typeface="Calibri"/>
                <a:cs typeface="Calibri"/>
              </a:rPr>
              <a:t>new blank files</a:t>
            </a:r>
            <a:r>
              <a:rPr lang="en-US" sz="1800" dirty="0">
                <a:latin typeface="Calibri"/>
                <a:cs typeface="Calibri"/>
              </a:rPr>
              <a:t> (Excel, Python, </a:t>
            </a:r>
            <a:r>
              <a:rPr lang="en-US" sz="1800" dirty="0" err="1">
                <a:latin typeface="Calibri"/>
                <a:cs typeface="Calibri"/>
              </a:rPr>
              <a:t>Jupyter</a:t>
            </a:r>
            <a:r>
              <a:rPr lang="en-US" sz="1800" dirty="0">
                <a:latin typeface="Calibri"/>
                <a:cs typeface="Calibri"/>
              </a:rPr>
              <a:t> notebook, Dashboard) during the session, rather than sharing completed solutions.</a:t>
            </a:r>
            <a:endParaRPr lang="en-US"/>
          </a:p>
          <a:p>
            <a:pPr marL="285750" indent="-285750"/>
            <a:endParaRPr lang="en-US" sz="1800" dirty="0">
              <a:latin typeface="Calibri"/>
              <a:cs typeface="Calibri"/>
            </a:endParaRPr>
          </a:p>
          <a:p>
            <a:pPr marL="285750" indent="-285750"/>
            <a:r>
              <a:rPr lang="en-US" sz="1800" dirty="0">
                <a:latin typeface="Calibri"/>
                <a:cs typeface="Calibri"/>
              </a:rPr>
              <a:t>Review teaching materials and solutions beforehand, and prepare additional examples to reinforce learning.</a:t>
            </a:r>
          </a:p>
          <a:p>
            <a:pPr marL="285750" indent="-285750"/>
            <a:endParaRPr lang="en-US" sz="1800" dirty="0">
              <a:latin typeface="Calibri"/>
              <a:cs typeface="Calibri"/>
            </a:endParaRPr>
          </a:p>
          <a:p>
            <a:pPr marL="285750" indent="-285750"/>
            <a:r>
              <a:rPr lang="en-US" sz="1800" dirty="0">
                <a:latin typeface="Calibri"/>
                <a:cs typeface="Calibri"/>
              </a:rPr>
              <a:t>Ensure online students can hear you and see the screen clearly at all times.</a:t>
            </a:r>
          </a:p>
          <a:p>
            <a:pPr marL="285750" indent="-285750"/>
            <a:endParaRPr lang="en-US" sz="1800" dirty="0">
              <a:latin typeface="Calibri"/>
              <a:cs typeface="Calibri"/>
            </a:endParaRPr>
          </a:p>
          <a:p>
            <a:pPr marL="285750" indent="-285750"/>
            <a:r>
              <a:rPr lang="en-US" sz="1800" dirty="0">
                <a:latin typeface="Calibri"/>
                <a:cs typeface="Calibri"/>
              </a:rPr>
              <a:t>Test your computer and necessary software before class begins.</a:t>
            </a:r>
          </a:p>
          <a:p>
            <a:pPr marL="285750" indent="-285750"/>
            <a:endParaRPr lang="en-US" sz="1800" dirty="0">
              <a:latin typeface="Calibri"/>
              <a:cs typeface="Calibri"/>
            </a:endParaRPr>
          </a:p>
          <a:p>
            <a:pPr marL="285750" indent="-285750"/>
            <a:r>
              <a:rPr lang="en-US" sz="1800" dirty="0">
                <a:latin typeface="Calibri"/>
                <a:cs typeface="Calibri"/>
              </a:rPr>
              <a:t>Check with online students every 15-20 minutes to see if they understand the material and have any questions.</a:t>
            </a:r>
            <a:endParaRPr lang="en-US" sz="1800">
              <a:latin typeface="Calibri"/>
              <a:cs typeface="Calibri"/>
            </a:endParaRPr>
          </a:p>
        </p:txBody>
      </p:sp>
    </p:spTree>
    <p:extLst>
      <p:ext uri="{BB962C8B-B14F-4D97-AF65-F5344CB8AC3E}">
        <p14:creationId xmlns:p14="http://schemas.microsoft.com/office/powerpoint/2010/main" val="2172329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Tools used by Startups</a:t>
            </a:r>
            <a:endParaRPr lang="en-US" dirty="0"/>
          </a:p>
        </p:txBody>
      </p:sp>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78883" y="1321643"/>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effectLst/>
                <a:latin typeface="+mn-lt"/>
                <a:ea typeface="Calibri" panose="020F0502020204030204" pitchFamily="34" charset="0"/>
              </a:rPr>
              <a:t>Startups make use of AI tools to enhance operational efficiency, gain insights, and make strategic decisions. </a:t>
            </a:r>
          </a:p>
        </p:txBody>
      </p:sp>
      <p:grpSp>
        <p:nvGrpSpPr>
          <p:cNvPr id="34" name="Group 33">
            <a:extLst>
              <a:ext uri="{FF2B5EF4-FFF2-40B4-BE49-F238E27FC236}">
                <a16:creationId xmlns:a16="http://schemas.microsoft.com/office/drawing/2014/main" id="{1C825AB6-AC22-4850-96E0-7338DB180F88}"/>
              </a:ext>
            </a:extLst>
          </p:cNvPr>
          <p:cNvGrpSpPr/>
          <p:nvPr/>
        </p:nvGrpSpPr>
        <p:grpSpPr>
          <a:xfrm>
            <a:off x="616815" y="2109453"/>
            <a:ext cx="10958370" cy="2251614"/>
            <a:chOff x="669953" y="1659835"/>
            <a:chExt cx="10958370" cy="2251614"/>
          </a:xfrm>
        </p:grpSpPr>
        <p:sp>
          <p:nvSpPr>
            <p:cNvPr id="35" name="Freeform 6">
              <a:extLst>
                <a:ext uri="{FF2B5EF4-FFF2-40B4-BE49-F238E27FC236}">
                  <a16:creationId xmlns:a16="http://schemas.microsoft.com/office/drawing/2014/main" id="{A70470A8-63D1-44B9-81F8-D4D70DD0085E}"/>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7" name="Rectangle: Rounded Corners 36">
              <a:extLst>
                <a:ext uri="{FF2B5EF4-FFF2-40B4-BE49-F238E27FC236}">
                  <a16:creationId xmlns:a16="http://schemas.microsoft.com/office/drawing/2014/main" id="{01493DDC-0964-4744-8189-BEB8FB3198B9}"/>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Pitch Deck Analyzer</a:t>
              </a:r>
              <a:endParaRPr lang="en-IN" sz="2200" b="1" dirty="0">
                <a:solidFill>
                  <a:schemeClr val="tx1"/>
                </a:solidFill>
                <a:latin typeface="Calibri" panose="020F0502020204030204" pitchFamily="34" charset="0"/>
              </a:endParaRPr>
            </a:p>
          </p:txBody>
        </p:sp>
        <p:sp>
          <p:nvSpPr>
            <p:cNvPr id="38" name="Content Placeholder 2">
              <a:extLst>
                <a:ext uri="{FF2B5EF4-FFF2-40B4-BE49-F238E27FC236}">
                  <a16:creationId xmlns:a16="http://schemas.microsoft.com/office/drawing/2014/main" id="{7EB086FF-E6C3-46FE-A56E-F026EF3B9469}"/>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It is used for swiftly evaluating and improving business </a:t>
              </a:r>
              <a:r>
                <a:rPr lang="en-US" sz="2200" dirty="0" err="1">
                  <a:latin typeface="+mn-lt"/>
                </a:rPr>
                <a:t>presentations.Allows</a:t>
              </a:r>
              <a:r>
                <a:rPr lang="en-US" sz="2200" dirty="0">
                  <a:latin typeface="+mn-lt"/>
                </a:rPr>
                <a:t> users to instruct the AI model to execute specific tasks, while macros automate repetitive actions</a:t>
              </a:r>
            </a:p>
            <a:p>
              <a:pPr>
                <a:lnSpc>
                  <a:spcPct val="100000"/>
                </a:lnSpc>
                <a:spcBef>
                  <a:spcPts val="400"/>
                </a:spcBef>
                <a:spcAft>
                  <a:spcPts val="400"/>
                </a:spcAft>
                <a:buFont typeface="Wingdings" panose="05000000000000000000" pitchFamily="2" charset="2"/>
                <a:buChar char="Ø"/>
              </a:pPr>
              <a:r>
                <a:rPr lang="en-US" sz="2200" dirty="0">
                  <a:latin typeface="+mn-lt"/>
                </a:rPr>
                <a:t>Offers a data-driven insight and enables a quick assessment of key elements like messaging clarity and financial viability. </a:t>
              </a:r>
            </a:p>
            <a:p>
              <a:pPr>
                <a:lnSpc>
                  <a:spcPct val="100000"/>
                </a:lnSpc>
                <a:spcBef>
                  <a:spcPts val="400"/>
                </a:spcBef>
                <a:spcAft>
                  <a:spcPts val="400"/>
                </a:spcAft>
                <a:buFont typeface="Wingdings" panose="05000000000000000000" pitchFamily="2" charset="2"/>
                <a:buChar char="Ø"/>
              </a:pPr>
              <a:r>
                <a:rPr lang="en-US" sz="2200" dirty="0">
                  <a:latin typeface="+mn-lt"/>
                </a:rPr>
                <a:t>Streamlines decision-making, enhancing the quality of pitches and facilitating more informed investment choices. </a:t>
              </a:r>
            </a:p>
          </p:txBody>
        </p:sp>
        <p:sp>
          <p:nvSpPr>
            <p:cNvPr id="39" name="Freeform 7">
              <a:extLst>
                <a:ext uri="{FF2B5EF4-FFF2-40B4-BE49-F238E27FC236}">
                  <a16:creationId xmlns:a16="http://schemas.microsoft.com/office/drawing/2014/main" id="{4B160F5F-0293-4B9B-973A-E0705C8017F2}"/>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40" name="Oval 8">
              <a:extLst>
                <a:ext uri="{FF2B5EF4-FFF2-40B4-BE49-F238E27FC236}">
                  <a16:creationId xmlns:a16="http://schemas.microsoft.com/office/drawing/2014/main" id="{BA27C768-9A49-4AF5-9275-517B3A83F936}"/>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1" name="Shape 7784">
              <a:extLst>
                <a:ext uri="{FF2B5EF4-FFF2-40B4-BE49-F238E27FC236}">
                  <a16:creationId xmlns:a16="http://schemas.microsoft.com/office/drawing/2014/main" id="{2025860A-B30F-4A6D-8C49-2DB56500FA13}"/>
                </a:ext>
              </a:extLst>
            </p:cNvPr>
            <p:cNvGrpSpPr/>
            <p:nvPr/>
          </p:nvGrpSpPr>
          <p:grpSpPr>
            <a:xfrm>
              <a:off x="1389773" y="2214880"/>
              <a:ext cx="330464" cy="352116"/>
              <a:chOff x="5538788" y="2417763"/>
              <a:chExt cx="557213" cy="593725"/>
            </a:xfrm>
            <a:solidFill>
              <a:schemeClr val="tx1"/>
            </a:solidFill>
          </p:grpSpPr>
          <p:sp>
            <p:nvSpPr>
              <p:cNvPr id="42" name="Shape 7785">
                <a:extLst>
                  <a:ext uri="{FF2B5EF4-FFF2-40B4-BE49-F238E27FC236}">
                    <a16:creationId xmlns:a16="http://schemas.microsoft.com/office/drawing/2014/main" id="{B9E8FD5A-ABF6-4410-8BD4-8DEA503DAB4E}"/>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3" name="Shape 7786">
                <a:extLst>
                  <a:ext uri="{FF2B5EF4-FFF2-40B4-BE49-F238E27FC236}">
                    <a16:creationId xmlns:a16="http://schemas.microsoft.com/office/drawing/2014/main" id="{B4585ACB-FDA3-44CA-9E28-42726D2D1ECA}"/>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4" name="Shape 7787">
                <a:extLst>
                  <a:ext uri="{FF2B5EF4-FFF2-40B4-BE49-F238E27FC236}">
                    <a16:creationId xmlns:a16="http://schemas.microsoft.com/office/drawing/2014/main" id="{D5AE5C04-9A42-4B57-817D-0365CA910402}"/>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5" name="Shape 7788">
                <a:extLst>
                  <a:ext uri="{FF2B5EF4-FFF2-40B4-BE49-F238E27FC236}">
                    <a16:creationId xmlns:a16="http://schemas.microsoft.com/office/drawing/2014/main" id="{60A180BC-99F9-46C1-9B90-58E81A1284B4}"/>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6" name="Shape 7789">
                <a:extLst>
                  <a:ext uri="{FF2B5EF4-FFF2-40B4-BE49-F238E27FC236}">
                    <a16:creationId xmlns:a16="http://schemas.microsoft.com/office/drawing/2014/main" id="{BEA40635-32D8-4A95-AA52-CFB50D3A858A}"/>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7" name="Shape 7790">
                <a:extLst>
                  <a:ext uri="{FF2B5EF4-FFF2-40B4-BE49-F238E27FC236}">
                    <a16:creationId xmlns:a16="http://schemas.microsoft.com/office/drawing/2014/main" id="{8F8AE141-08E1-4310-B6A8-16A8E7D8BFE9}"/>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8" name="Shape 7791">
                <a:extLst>
                  <a:ext uri="{FF2B5EF4-FFF2-40B4-BE49-F238E27FC236}">
                    <a16:creationId xmlns:a16="http://schemas.microsoft.com/office/drawing/2014/main" id="{A64C3FA1-3E9F-4798-86AC-8146CFFE7619}"/>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9" name="Shape 7792">
                <a:extLst>
                  <a:ext uri="{FF2B5EF4-FFF2-40B4-BE49-F238E27FC236}">
                    <a16:creationId xmlns:a16="http://schemas.microsoft.com/office/drawing/2014/main" id="{15D96E38-CF64-46E4-B5E9-7BF21ADE6442}"/>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0" name="Shape 7793">
                <a:extLst>
                  <a:ext uri="{FF2B5EF4-FFF2-40B4-BE49-F238E27FC236}">
                    <a16:creationId xmlns:a16="http://schemas.microsoft.com/office/drawing/2014/main" id="{ED4E238D-C342-4AE1-8CA6-C15DC4EF36B1}"/>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1" name="Shape 7794">
                <a:extLst>
                  <a:ext uri="{FF2B5EF4-FFF2-40B4-BE49-F238E27FC236}">
                    <a16:creationId xmlns:a16="http://schemas.microsoft.com/office/drawing/2014/main" id="{57E090C8-3827-45A6-A95A-070BF5748910}"/>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2" name="Shape 7795">
                <a:extLst>
                  <a:ext uri="{FF2B5EF4-FFF2-40B4-BE49-F238E27FC236}">
                    <a16:creationId xmlns:a16="http://schemas.microsoft.com/office/drawing/2014/main" id="{74B615F6-E34F-49F3-82DE-30A683294E8E}"/>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3" name="Shape 7796">
                <a:extLst>
                  <a:ext uri="{FF2B5EF4-FFF2-40B4-BE49-F238E27FC236}">
                    <a16:creationId xmlns:a16="http://schemas.microsoft.com/office/drawing/2014/main" id="{988D43A3-4D2C-46CE-946C-48997446C10F}"/>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4" name="Shape 7797">
                <a:extLst>
                  <a:ext uri="{FF2B5EF4-FFF2-40B4-BE49-F238E27FC236}">
                    <a16:creationId xmlns:a16="http://schemas.microsoft.com/office/drawing/2014/main" id="{B20397CF-DF36-4933-9562-F65D18BAF9C3}"/>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5" name="Shape 7798">
                <a:extLst>
                  <a:ext uri="{FF2B5EF4-FFF2-40B4-BE49-F238E27FC236}">
                    <a16:creationId xmlns:a16="http://schemas.microsoft.com/office/drawing/2014/main" id="{2C48F5E4-CE9E-40CA-BBE7-22C786866D05}"/>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6" name="Shape 7799">
                <a:extLst>
                  <a:ext uri="{FF2B5EF4-FFF2-40B4-BE49-F238E27FC236}">
                    <a16:creationId xmlns:a16="http://schemas.microsoft.com/office/drawing/2014/main" id="{494B655B-5CB2-4027-A5B4-72794D703577}"/>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7" name="Shape 7800">
                <a:extLst>
                  <a:ext uri="{FF2B5EF4-FFF2-40B4-BE49-F238E27FC236}">
                    <a16:creationId xmlns:a16="http://schemas.microsoft.com/office/drawing/2014/main" id="{B21B57E9-F552-4372-B31D-A8263B94BE67}"/>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8" name="Shape 7801">
                <a:extLst>
                  <a:ext uri="{FF2B5EF4-FFF2-40B4-BE49-F238E27FC236}">
                    <a16:creationId xmlns:a16="http://schemas.microsoft.com/office/drawing/2014/main" id="{A32B6E9C-6158-4D3C-9616-01B2C4C76284}"/>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9" name="Shape 7802">
                <a:extLst>
                  <a:ext uri="{FF2B5EF4-FFF2-40B4-BE49-F238E27FC236}">
                    <a16:creationId xmlns:a16="http://schemas.microsoft.com/office/drawing/2014/main" id="{07EE3E21-08DB-460D-BA29-61A54CC5F73A}"/>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0" name="Shape 7803">
                <a:extLst>
                  <a:ext uri="{FF2B5EF4-FFF2-40B4-BE49-F238E27FC236}">
                    <a16:creationId xmlns:a16="http://schemas.microsoft.com/office/drawing/2014/main" id="{856323F5-3FCA-4ADF-9CD0-3784D1CBFBA8}"/>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1" name="Shape 7804">
                <a:extLst>
                  <a:ext uri="{FF2B5EF4-FFF2-40B4-BE49-F238E27FC236}">
                    <a16:creationId xmlns:a16="http://schemas.microsoft.com/office/drawing/2014/main" id="{CF3B6C7F-B163-4D30-B291-0EEA5DCDE4DE}"/>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2" name="Shape 7805">
                <a:extLst>
                  <a:ext uri="{FF2B5EF4-FFF2-40B4-BE49-F238E27FC236}">
                    <a16:creationId xmlns:a16="http://schemas.microsoft.com/office/drawing/2014/main" id="{F677AD2C-5DE1-4B7F-A4B5-9C25B19627F1}"/>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3" name="Shape 7806">
                <a:extLst>
                  <a:ext uri="{FF2B5EF4-FFF2-40B4-BE49-F238E27FC236}">
                    <a16:creationId xmlns:a16="http://schemas.microsoft.com/office/drawing/2014/main" id="{C0FF95CE-2DD6-46EA-9412-766506460614}"/>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78248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err="1">
                <a:effectLst/>
                <a:latin typeface="Times New Roman" panose="02020603050405020304" pitchFamily="18" charset="0"/>
                <a:ea typeface="Calibri" panose="020F0502020204030204" pitchFamily="34" charset="0"/>
              </a:rPr>
              <a:t>Cont</a:t>
            </a:r>
            <a:r>
              <a:rPr lang="en-US" dirty="0">
                <a:effectLst/>
                <a:latin typeface="Times New Roman" panose="02020603050405020304" pitchFamily="18" charset="0"/>
                <a:ea typeface="Calibri" panose="020F0502020204030204" pitchFamily="34" charset="0"/>
              </a:rPr>
              <a:t>…</a:t>
            </a:r>
            <a:endParaRPr lang="en-US" dirty="0"/>
          </a:p>
        </p:txBody>
      </p:sp>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78883" y="1321643"/>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such pitch deck analyzers that a startup can make use of, here are two of them:</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Pitch Deck Analyzer: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https://chat.openai.com/g/g-PaKEiWpDG-vc</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 Startup Pitch Deck: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https://chat.openai.com/g/g-8Bup8KxbJ-startup-pitch-deck</a:t>
            </a:r>
            <a:r>
              <a:rPr lang="en-US" sz="1800" dirty="0">
                <a:effectLst/>
                <a:latin typeface="Times New Roman" panose="02020603050405020304" pitchFamily="18" charset="0"/>
                <a:ea typeface="Calibri" panose="020F0502020204030204" pitchFamily="34"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3" name="Group 32">
            <a:extLst>
              <a:ext uri="{FF2B5EF4-FFF2-40B4-BE49-F238E27FC236}">
                <a16:creationId xmlns:a16="http://schemas.microsoft.com/office/drawing/2014/main" id="{F6464BC8-F5CB-4007-B977-17F9B89DAE19}"/>
              </a:ext>
            </a:extLst>
          </p:cNvPr>
          <p:cNvGrpSpPr/>
          <p:nvPr/>
        </p:nvGrpSpPr>
        <p:grpSpPr>
          <a:xfrm>
            <a:off x="616815" y="2810789"/>
            <a:ext cx="10958370" cy="2251614"/>
            <a:chOff x="669953" y="1659835"/>
            <a:chExt cx="10958370" cy="2251614"/>
          </a:xfrm>
        </p:grpSpPr>
        <p:sp>
          <p:nvSpPr>
            <p:cNvPr id="64" name="Freeform 6">
              <a:extLst>
                <a:ext uri="{FF2B5EF4-FFF2-40B4-BE49-F238E27FC236}">
                  <a16:creationId xmlns:a16="http://schemas.microsoft.com/office/drawing/2014/main" id="{C3985629-E9B4-4835-9D49-FEE6E941C8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5" name="Rectangle: Rounded Corners 64">
              <a:extLst>
                <a:ext uri="{FF2B5EF4-FFF2-40B4-BE49-F238E27FC236}">
                  <a16:creationId xmlns:a16="http://schemas.microsoft.com/office/drawing/2014/main" id="{43E114C1-9EB2-42D7-9DAB-4752DC2098B5}"/>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Business Blueprint</a:t>
              </a:r>
              <a:endParaRPr lang="en-IN" sz="2200" b="1" dirty="0">
                <a:solidFill>
                  <a:schemeClr val="tx1"/>
                </a:solidFill>
                <a:latin typeface="Calibri" panose="020F0502020204030204" pitchFamily="34" charset="0"/>
              </a:endParaRPr>
            </a:p>
          </p:txBody>
        </p:sp>
        <p:sp>
          <p:nvSpPr>
            <p:cNvPr id="66" name="Content Placeholder 2">
              <a:extLst>
                <a:ext uri="{FF2B5EF4-FFF2-40B4-BE49-F238E27FC236}">
                  <a16:creationId xmlns:a16="http://schemas.microsoft.com/office/drawing/2014/main" id="{39E31862-C51D-4E8B-A5D4-E1D30B3F36CC}"/>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Unlike the pitch deck analyzer which helps the business to analyze business presentations, this tool helps start-ups to improve their business ideas and develop plans to meet a set of objectives.</a:t>
              </a:r>
            </a:p>
            <a:p>
              <a:pPr marL="0" indent="0">
                <a:lnSpc>
                  <a:spcPct val="100000"/>
                </a:lnSpc>
                <a:spcBef>
                  <a:spcPts val="400"/>
                </a:spcBef>
                <a:spcAft>
                  <a:spcPts val="4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https://chat.openai.com/g/g-S18HXeEm9-business-blueprint-gpt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67" name="Freeform 7">
              <a:extLst>
                <a:ext uri="{FF2B5EF4-FFF2-40B4-BE49-F238E27FC236}">
                  <a16:creationId xmlns:a16="http://schemas.microsoft.com/office/drawing/2014/main" id="{D2319B01-70EF-40DD-8684-35885369C781}"/>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68" name="Oval 8">
              <a:extLst>
                <a:ext uri="{FF2B5EF4-FFF2-40B4-BE49-F238E27FC236}">
                  <a16:creationId xmlns:a16="http://schemas.microsoft.com/office/drawing/2014/main" id="{4553789C-B742-4422-B16A-02EE1D46D518}"/>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9" name="Shape 7784">
              <a:extLst>
                <a:ext uri="{FF2B5EF4-FFF2-40B4-BE49-F238E27FC236}">
                  <a16:creationId xmlns:a16="http://schemas.microsoft.com/office/drawing/2014/main" id="{A83C8329-B3F8-4627-AFF3-2B31560B6F78}"/>
                </a:ext>
              </a:extLst>
            </p:cNvPr>
            <p:cNvGrpSpPr/>
            <p:nvPr/>
          </p:nvGrpSpPr>
          <p:grpSpPr>
            <a:xfrm>
              <a:off x="1389773" y="2214880"/>
              <a:ext cx="330464" cy="352116"/>
              <a:chOff x="5538788" y="2417763"/>
              <a:chExt cx="557213" cy="593725"/>
            </a:xfrm>
            <a:solidFill>
              <a:schemeClr val="tx1"/>
            </a:solidFill>
          </p:grpSpPr>
          <p:sp>
            <p:nvSpPr>
              <p:cNvPr id="70" name="Shape 7785">
                <a:extLst>
                  <a:ext uri="{FF2B5EF4-FFF2-40B4-BE49-F238E27FC236}">
                    <a16:creationId xmlns:a16="http://schemas.microsoft.com/office/drawing/2014/main" id="{B8467F13-F754-4938-B0CD-CC286DFFEA9C}"/>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1" name="Shape 7786">
                <a:extLst>
                  <a:ext uri="{FF2B5EF4-FFF2-40B4-BE49-F238E27FC236}">
                    <a16:creationId xmlns:a16="http://schemas.microsoft.com/office/drawing/2014/main" id="{43C1EED4-1256-44D1-9FFF-6FC3164884E1}"/>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2" name="Shape 7787">
                <a:extLst>
                  <a:ext uri="{FF2B5EF4-FFF2-40B4-BE49-F238E27FC236}">
                    <a16:creationId xmlns:a16="http://schemas.microsoft.com/office/drawing/2014/main" id="{74367297-DC09-49B1-B183-CD25D5196A3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3" name="Shape 7788">
                <a:extLst>
                  <a:ext uri="{FF2B5EF4-FFF2-40B4-BE49-F238E27FC236}">
                    <a16:creationId xmlns:a16="http://schemas.microsoft.com/office/drawing/2014/main" id="{E5D1840A-9F75-4107-A01C-3954AC002B84}"/>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4" name="Shape 7789">
                <a:extLst>
                  <a:ext uri="{FF2B5EF4-FFF2-40B4-BE49-F238E27FC236}">
                    <a16:creationId xmlns:a16="http://schemas.microsoft.com/office/drawing/2014/main" id="{E2FD6BFB-6A19-4A90-81C4-56649F44B1C4}"/>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90">
                <a:extLst>
                  <a:ext uri="{FF2B5EF4-FFF2-40B4-BE49-F238E27FC236}">
                    <a16:creationId xmlns:a16="http://schemas.microsoft.com/office/drawing/2014/main" id="{D0144CBE-385C-4735-94C5-531B30CC324F}"/>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91">
                <a:extLst>
                  <a:ext uri="{FF2B5EF4-FFF2-40B4-BE49-F238E27FC236}">
                    <a16:creationId xmlns:a16="http://schemas.microsoft.com/office/drawing/2014/main" id="{19E33BC3-CB89-4691-AB4F-716AEDA4202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92">
                <a:extLst>
                  <a:ext uri="{FF2B5EF4-FFF2-40B4-BE49-F238E27FC236}">
                    <a16:creationId xmlns:a16="http://schemas.microsoft.com/office/drawing/2014/main" id="{163F030B-57F7-48AD-9F0F-281F8725280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93">
                <a:extLst>
                  <a:ext uri="{FF2B5EF4-FFF2-40B4-BE49-F238E27FC236}">
                    <a16:creationId xmlns:a16="http://schemas.microsoft.com/office/drawing/2014/main" id="{1BFBD7D1-0096-4D0E-9F0C-1048DFAA748E}"/>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4">
                <a:extLst>
                  <a:ext uri="{FF2B5EF4-FFF2-40B4-BE49-F238E27FC236}">
                    <a16:creationId xmlns:a16="http://schemas.microsoft.com/office/drawing/2014/main" id="{3982DA7A-DFC2-433F-AA7A-12EF4C80C3C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5">
                <a:extLst>
                  <a:ext uri="{FF2B5EF4-FFF2-40B4-BE49-F238E27FC236}">
                    <a16:creationId xmlns:a16="http://schemas.microsoft.com/office/drawing/2014/main" id="{930A73D0-8F39-417B-BC1D-1BAD811AA919}"/>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6">
                <a:extLst>
                  <a:ext uri="{FF2B5EF4-FFF2-40B4-BE49-F238E27FC236}">
                    <a16:creationId xmlns:a16="http://schemas.microsoft.com/office/drawing/2014/main" id="{7383D49F-BBC1-4784-AA89-18C823290E54}"/>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7">
                <a:extLst>
                  <a:ext uri="{FF2B5EF4-FFF2-40B4-BE49-F238E27FC236}">
                    <a16:creationId xmlns:a16="http://schemas.microsoft.com/office/drawing/2014/main" id="{1AE46AD4-E08F-4458-9E3C-759E506415D6}"/>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8">
                <a:extLst>
                  <a:ext uri="{FF2B5EF4-FFF2-40B4-BE49-F238E27FC236}">
                    <a16:creationId xmlns:a16="http://schemas.microsoft.com/office/drawing/2014/main" id="{1D73D8E3-ABB3-4DCD-926B-4887638BD266}"/>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9">
                <a:extLst>
                  <a:ext uri="{FF2B5EF4-FFF2-40B4-BE49-F238E27FC236}">
                    <a16:creationId xmlns:a16="http://schemas.microsoft.com/office/drawing/2014/main" id="{BDE4BECC-496A-4858-9609-9C4F77D6A085}"/>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800">
                <a:extLst>
                  <a:ext uri="{FF2B5EF4-FFF2-40B4-BE49-F238E27FC236}">
                    <a16:creationId xmlns:a16="http://schemas.microsoft.com/office/drawing/2014/main" id="{4849F315-7BDE-4A56-95B2-0F2CBEA41221}"/>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801">
                <a:extLst>
                  <a:ext uri="{FF2B5EF4-FFF2-40B4-BE49-F238E27FC236}">
                    <a16:creationId xmlns:a16="http://schemas.microsoft.com/office/drawing/2014/main" id="{DCB8C63A-E868-418D-8BF9-996ACCE58E56}"/>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802">
                <a:extLst>
                  <a:ext uri="{FF2B5EF4-FFF2-40B4-BE49-F238E27FC236}">
                    <a16:creationId xmlns:a16="http://schemas.microsoft.com/office/drawing/2014/main" id="{7E302B4F-27CD-47E9-B9B4-671A9CDD0763}"/>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803">
                <a:extLst>
                  <a:ext uri="{FF2B5EF4-FFF2-40B4-BE49-F238E27FC236}">
                    <a16:creationId xmlns:a16="http://schemas.microsoft.com/office/drawing/2014/main" id="{50A5E583-30F9-47CA-B0B3-1623084D3B40}"/>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4">
                <a:extLst>
                  <a:ext uri="{FF2B5EF4-FFF2-40B4-BE49-F238E27FC236}">
                    <a16:creationId xmlns:a16="http://schemas.microsoft.com/office/drawing/2014/main" id="{BAC8F7FC-A380-46B3-859D-3A8458F4251D}"/>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5">
                <a:extLst>
                  <a:ext uri="{FF2B5EF4-FFF2-40B4-BE49-F238E27FC236}">
                    <a16:creationId xmlns:a16="http://schemas.microsoft.com/office/drawing/2014/main" id="{DA9938B4-245E-422B-8E2B-39742E5308D0}"/>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6">
                <a:extLst>
                  <a:ext uri="{FF2B5EF4-FFF2-40B4-BE49-F238E27FC236}">
                    <a16:creationId xmlns:a16="http://schemas.microsoft.com/office/drawing/2014/main" id="{11CE533C-A00D-4A8F-889E-E9E889AC36EE}"/>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9979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AEE6F-2D36-8080-8CBC-FA6BDE14526E}"/>
              </a:ext>
            </a:extLst>
          </p:cNvPr>
          <p:cNvSpPr>
            <a:spLocks noGrp="1"/>
          </p:cNvSpPr>
          <p:nvPr>
            <p:ph idx="1"/>
          </p:nvPr>
        </p:nvSpPr>
        <p:spPr/>
        <p:txBody>
          <a:bodyPr/>
          <a:lstStyle/>
          <a:p>
            <a:r>
              <a:rPr lang="en-US" dirty="0">
                <a:hlinkClick r:id="rId2"/>
              </a:rPr>
              <a:t>Prompt Engg Guide</a:t>
            </a:r>
            <a:endParaRPr lang="en-US" dirty="0"/>
          </a:p>
        </p:txBody>
      </p:sp>
    </p:spTree>
    <p:extLst>
      <p:ext uri="{BB962C8B-B14F-4D97-AF65-F5344CB8AC3E}">
        <p14:creationId xmlns:p14="http://schemas.microsoft.com/office/powerpoint/2010/main" val="3433565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78883" y="1321643"/>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3" name="Group 32">
            <a:extLst>
              <a:ext uri="{FF2B5EF4-FFF2-40B4-BE49-F238E27FC236}">
                <a16:creationId xmlns:a16="http://schemas.microsoft.com/office/drawing/2014/main" id="{F6464BC8-F5CB-4007-B977-17F9B89DAE19}"/>
              </a:ext>
            </a:extLst>
          </p:cNvPr>
          <p:cNvGrpSpPr/>
          <p:nvPr/>
        </p:nvGrpSpPr>
        <p:grpSpPr>
          <a:xfrm>
            <a:off x="616815" y="449329"/>
            <a:ext cx="10958370" cy="2251614"/>
            <a:chOff x="669953" y="1659835"/>
            <a:chExt cx="10958370" cy="2251614"/>
          </a:xfrm>
        </p:grpSpPr>
        <p:sp>
          <p:nvSpPr>
            <p:cNvPr id="64" name="Freeform 6">
              <a:extLst>
                <a:ext uri="{FF2B5EF4-FFF2-40B4-BE49-F238E27FC236}">
                  <a16:creationId xmlns:a16="http://schemas.microsoft.com/office/drawing/2014/main" id="{C3985629-E9B4-4835-9D49-FEE6E941C8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5" name="Rectangle: Rounded Corners 64">
              <a:extLst>
                <a:ext uri="{FF2B5EF4-FFF2-40B4-BE49-F238E27FC236}">
                  <a16:creationId xmlns:a16="http://schemas.microsoft.com/office/drawing/2014/main" id="{43E114C1-9EB2-42D7-9DAB-4752DC2098B5}"/>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Lemonade Twist</a:t>
              </a:r>
              <a:endParaRPr lang="en-IN" sz="2200" b="1" dirty="0">
                <a:solidFill>
                  <a:schemeClr val="tx1"/>
                </a:solidFill>
                <a:latin typeface="Calibri" panose="020F0502020204030204" pitchFamily="34" charset="0"/>
              </a:endParaRPr>
            </a:p>
          </p:txBody>
        </p:sp>
        <p:sp>
          <p:nvSpPr>
            <p:cNvPr id="66" name="Content Placeholder 2">
              <a:extLst>
                <a:ext uri="{FF2B5EF4-FFF2-40B4-BE49-F238E27FC236}">
                  <a16:creationId xmlns:a16="http://schemas.microsoft.com/office/drawing/2014/main" id="{39E31862-C51D-4E8B-A5D4-E1D30B3F36CC}"/>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Lemonade Twist is a B2B marketing and sales tool startups, used for targeted lead generation, customer segmentation, and personalized marketing campaigns. It streamlines sales processes with automation, use analytics for performance tracking, and ensures seamless integration with existing systems. </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https://chat.openai.com/g/g-YpUQYatQE-lemonade-twist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67" name="Freeform 7">
              <a:extLst>
                <a:ext uri="{FF2B5EF4-FFF2-40B4-BE49-F238E27FC236}">
                  <a16:creationId xmlns:a16="http://schemas.microsoft.com/office/drawing/2014/main" id="{D2319B01-70EF-40DD-8684-35885369C781}"/>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68" name="Oval 8">
              <a:extLst>
                <a:ext uri="{FF2B5EF4-FFF2-40B4-BE49-F238E27FC236}">
                  <a16:creationId xmlns:a16="http://schemas.microsoft.com/office/drawing/2014/main" id="{4553789C-B742-4422-B16A-02EE1D46D518}"/>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9" name="Shape 7784">
              <a:extLst>
                <a:ext uri="{FF2B5EF4-FFF2-40B4-BE49-F238E27FC236}">
                  <a16:creationId xmlns:a16="http://schemas.microsoft.com/office/drawing/2014/main" id="{A83C8329-B3F8-4627-AFF3-2B31560B6F78}"/>
                </a:ext>
              </a:extLst>
            </p:cNvPr>
            <p:cNvGrpSpPr/>
            <p:nvPr/>
          </p:nvGrpSpPr>
          <p:grpSpPr>
            <a:xfrm>
              <a:off x="1389773" y="2214880"/>
              <a:ext cx="330464" cy="352116"/>
              <a:chOff x="5538788" y="2417763"/>
              <a:chExt cx="557213" cy="593725"/>
            </a:xfrm>
            <a:solidFill>
              <a:schemeClr val="tx1"/>
            </a:solidFill>
          </p:grpSpPr>
          <p:sp>
            <p:nvSpPr>
              <p:cNvPr id="70" name="Shape 7785">
                <a:extLst>
                  <a:ext uri="{FF2B5EF4-FFF2-40B4-BE49-F238E27FC236}">
                    <a16:creationId xmlns:a16="http://schemas.microsoft.com/office/drawing/2014/main" id="{B8467F13-F754-4938-B0CD-CC286DFFEA9C}"/>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1" name="Shape 7786">
                <a:extLst>
                  <a:ext uri="{FF2B5EF4-FFF2-40B4-BE49-F238E27FC236}">
                    <a16:creationId xmlns:a16="http://schemas.microsoft.com/office/drawing/2014/main" id="{43C1EED4-1256-44D1-9FFF-6FC3164884E1}"/>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2" name="Shape 7787">
                <a:extLst>
                  <a:ext uri="{FF2B5EF4-FFF2-40B4-BE49-F238E27FC236}">
                    <a16:creationId xmlns:a16="http://schemas.microsoft.com/office/drawing/2014/main" id="{74367297-DC09-49B1-B183-CD25D5196A3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3" name="Shape 7788">
                <a:extLst>
                  <a:ext uri="{FF2B5EF4-FFF2-40B4-BE49-F238E27FC236}">
                    <a16:creationId xmlns:a16="http://schemas.microsoft.com/office/drawing/2014/main" id="{E5D1840A-9F75-4107-A01C-3954AC002B84}"/>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4" name="Shape 7789">
                <a:extLst>
                  <a:ext uri="{FF2B5EF4-FFF2-40B4-BE49-F238E27FC236}">
                    <a16:creationId xmlns:a16="http://schemas.microsoft.com/office/drawing/2014/main" id="{E2FD6BFB-6A19-4A90-81C4-56649F44B1C4}"/>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90">
                <a:extLst>
                  <a:ext uri="{FF2B5EF4-FFF2-40B4-BE49-F238E27FC236}">
                    <a16:creationId xmlns:a16="http://schemas.microsoft.com/office/drawing/2014/main" id="{D0144CBE-385C-4735-94C5-531B30CC324F}"/>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91">
                <a:extLst>
                  <a:ext uri="{FF2B5EF4-FFF2-40B4-BE49-F238E27FC236}">
                    <a16:creationId xmlns:a16="http://schemas.microsoft.com/office/drawing/2014/main" id="{19E33BC3-CB89-4691-AB4F-716AEDA4202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92">
                <a:extLst>
                  <a:ext uri="{FF2B5EF4-FFF2-40B4-BE49-F238E27FC236}">
                    <a16:creationId xmlns:a16="http://schemas.microsoft.com/office/drawing/2014/main" id="{163F030B-57F7-48AD-9F0F-281F8725280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93">
                <a:extLst>
                  <a:ext uri="{FF2B5EF4-FFF2-40B4-BE49-F238E27FC236}">
                    <a16:creationId xmlns:a16="http://schemas.microsoft.com/office/drawing/2014/main" id="{1BFBD7D1-0096-4D0E-9F0C-1048DFAA748E}"/>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4">
                <a:extLst>
                  <a:ext uri="{FF2B5EF4-FFF2-40B4-BE49-F238E27FC236}">
                    <a16:creationId xmlns:a16="http://schemas.microsoft.com/office/drawing/2014/main" id="{3982DA7A-DFC2-433F-AA7A-12EF4C80C3C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5">
                <a:extLst>
                  <a:ext uri="{FF2B5EF4-FFF2-40B4-BE49-F238E27FC236}">
                    <a16:creationId xmlns:a16="http://schemas.microsoft.com/office/drawing/2014/main" id="{930A73D0-8F39-417B-BC1D-1BAD811AA919}"/>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6">
                <a:extLst>
                  <a:ext uri="{FF2B5EF4-FFF2-40B4-BE49-F238E27FC236}">
                    <a16:creationId xmlns:a16="http://schemas.microsoft.com/office/drawing/2014/main" id="{7383D49F-BBC1-4784-AA89-18C823290E54}"/>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7">
                <a:extLst>
                  <a:ext uri="{FF2B5EF4-FFF2-40B4-BE49-F238E27FC236}">
                    <a16:creationId xmlns:a16="http://schemas.microsoft.com/office/drawing/2014/main" id="{1AE46AD4-E08F-4458-9E3C-759E506415D6}"/>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8">
                <a:extLst>
                  <a:ext uri="{FF2B5EF4-FFF2-40B4-BE49-F238E27FC236}">
                    <a16:creationId xmlns:a16="http://schemas.microsoft.com/office/drawing/2014/main" id="{1D73D8E3-ABB3-4DCD-926B-4887638BD266}"/>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9">
                <a:extLst>
                  <a:ext uri="{FF2B5EF4-FFF2-40B4-BE49-F238E27FC236}">
                    <a16:creationId xmlns:a16="http://schemas.microsoft.com/office/drawing/2014/main" id="{BDE4BECC-496A-4858-9609-9C4F77D6A085}"/>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800">
                <a:extLst>
                  <a:ext uri="{FF2B5EF4-FFF2-40B4-BE49-F238E27FC236}">
                    <a16:creationId xmlns:a16="http://schemas.microsoft.com/office/drawing/2014/main" id="{4849F315-7BDE-4A56-95B2-0F2CBEA41221}"/>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801">
                <a:extLst>
                  <a:ext uri="{FF2B5EF4-FFF2-40B4-BE49-F238E27FC236}">
                    <a16:creationId xmlns:a16="http://schemas.microsoft.com/office/drawing/2014/main" id="{DCB8C63A-E868-418D-8BF9-996ACCE58E56}"/>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802">
                <a:extLst>
                  <a:ext uri="{FF2B5EF4-FFF2-40B4-BE49-F238E27FC236}">
                    <a16:creationId xmlns:a16="http://schemas.microsoft.com/office/drawing/2014/main" id="{7E302B4F-27CD-47E9-B9B4-671A9CDD0763}"/>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803">
                <a:extLst>
                  <a:ext uri="{FF2B5EF4-FFF2-40B4-BE49-F238E27FC236}">
                    <a16:creationId xmlns:a16="http://schemas.microsoft.com/office/drawing/2014/main" id="{50A5E583-30F9-47CA-B0B3-1623084D3B40}"/>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4">
                <a:extLst>
                  <a:ext uri="{FF2B5EF4-FFF2-40B4-BE49-F238E27FC236}">
                    <a16:creationId xmlns:a16="http://schemas.microsoft.com/office/drawing/2014/main" id="{BAC8F7FC-A380-46B3-859D-3A8458F4251D}"/>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5">
                <a:extLst>
                  <a:ext uri="{FF2B5EF4-FFF2-40B4-BE49-F238E27FC236}">
                    <a16:creationId xmlns:a16="http://schemas.microsoft.com/office/drawing/2014/main" id="{DA9938B4-245E-422B-8E2B-39742E5308D0}"/>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6">
                <a:extLst>
                  <a:ext uri="{FF2B5EF4-FFF2-40B4-BE49-F238E27FC236}">
                    <a16:creationId xmlns:a16="http://schemas.microsoft.com/office/drawing/2014/main" id="{11CE533C-A00D-4A8F-889E-E9E889AC36EE}"/>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755340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78883" y="1321643"/>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3" name="Group 32">
            <a:extLst>
              <a:ext uri="{FF2B5EF4-FFF2-40B4-BE49-F238E27FC236}">
                <a16:creationId xmlns:a16="http://schemas.microsoft.com/office/drawing/2014/main" id="{F6464BC8-F5CB-4007-B977-17F9B89DAE19}"/>
              </a:ext>
            </a:extLst>
          </p:cNvPr>
          <p:cNvGrpSpPr/>
          <p:nvPr/>
        </p:nvGrpSpPr>
        <p:grpSpPr>
          <a:xfrm>
            <a:off x="616815" y="449329"/>
            <a:ext cx="10958370" cy="2251614"/>
            <a:chOff x="669953" y="1659835"/>
            <a:chExt cx="10958370" cy="2251614"/>
          </a:xfrm>
        </p:grpSpPr>
        <p:sp>
          <p:nvSpPr>
            <p:cNvPr id="64" name="Freeform 6">
              <a:extLst>
                <a:ext uri="{FF2B5EF4-FFF2-40B4-BE49-F238E27FC236}">
                  <a16:creationId xmlns:a16="http://schemas.microsoft.com/office/drawing/2014/main" id="{C3985629-E9B4-4835-9D49-FEE6E941C8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5" name="Rectangle: Rounded Corners 64">
              <a:extLst>
                <a:ext uri="{FF2B5EF4-FFF2-40B4-BE49-F238E27FC236}">
                  <a16:creationId xmlns:a16="http://schemas.microsoft.com/office/drawing/2014/main" id="{43E114C1-9EB2-42D7-9DAB-4752DC2098B5}"/>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Toon CEO Guy</a:t>
              </a:r>
              <a:endParaRPr lang="en-IN" sz="2200" b="1" dirty="0">
                <a:solidFill>
                  <a:schemeClr val="tx1"/>
                </a:solidFill>
                <a:latin typeface="Calibri" panose="020F0502020204030204" pitchFamily="34" charset="0"/>
              </a:endParaRPr>
            </a:p>
          </p:txBody>
        </p:sp>
        <p:sp>
          <p:nvSpPr>
            <p:cNvPr id="66" name="Content Placeholder 2">
              <a:extLst>
                <a:ext uri="{FF2B5EF4-FFF2-40B4-BE49-F238E27FC236}">
                  <a16:creationId xmlns:a16="http://schemas.microsoft.com/office/drawing/2014/main" id="{39E31862-C51D-4E8B-A5D4-E1D30B3F36CC}"/>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"Toon CEO Guy," a GPT-powered tool, is a valuable asset for startups navigating product and market strategy. It excels in idea generation and market research. This tool extends its support to email marketing campaigns, contributing to effective messaging.  It also helps to brainstorm product names and refine branding strategies. </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https://chat.openai.com/g/g-zgKvwBkln-toon-ceo-guy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67" name="Freeform 7">
              <a:extLst>
                <a:ext uri="{FF2B5EF4-FFF2-40B4-BE49-F238E27FC236}">
                  <a16:creationId xmlns:a16="http://schemas.microsoft.com/office/drawing/2014/main" id="{D2319B01-70EF-40DD-8684-35885369C781}"/>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68" name="Oval 8">
              <a:extLst>
                <a:ext uri="{FF2B5EF4-FFF2-40B4-BE49-F238E27FC236}">
                  <a16:creationId xmlns:a16="http://schemas.microsoft.com/office/drawing/2014/main" id="{4553789C-B742-4422-B16A-02EE1D46D518}"/>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9" name="Shape 7784">
              <a:extLst>
                <a:ext uri="{FF2B5EF4-FFF2-40B4-BE49-F238E27FC236}">
                  <a16:creationId xmlns:a16="http://schemas.microsoft.com/office/drawing/2014/main" id="{A83C8329-B3F8-4627-AFF3-2B31560B6F78}"/>
                </a:ext>
              </a:extLst>
            </p:cNvPr>
            <p:cNvGrpSpPr/>
            <p:nvPr/>
          </p:nvGrpSpPr>
          <p:grpSpPr>
            <a:xfrm>
              <a:off x="1389773" y="2214880"/>
              <a:ext cx="330464" cy="352116"/>
              <a:chOff x="5538788" y="2417763"/>
              <a:chExt cx="557213" cy="593725"/>
            </a:xfrm>
            <a:solidFill>
              <a:schemeClr val="tx1"/>
            </a:solidFill>
          </p:grpSpPr>
          <p:sp>
            <p:nvSpPr>
              <p:cNvPr id="70" name="Shape 7785">
                <a:extLst>
                  <a:ext uri="{FF2B5EF4-FFF2-40B4-BE49-F238E27FC236}">
                    <a16:creationId xmlns:a16="http://schemas.microsoft.com/office/drawing/2014/main" id="{B8467F13-F754-4938-B0CD-CC286DFFEA9C}"/>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1" name="Shape 7786">
                <a:extLst>
                  <a:ext uri="{FF2B5EF4-FFF2-40B4-BE49-F238E27FC236}">
                    <a16:creationId xmlns:a16="http://schemas.microsoft.com/office/drawing/2014/main" id="{43C1EED4-1256-44D1-9FFF-6FC3164884E1}"/>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2" name="Shape 7787">
                <a:extLst>
                  <a:ext uri="{FF2B5EF4-FFF2-40B4-BE49-F238E27FC236}">
                    <a16:creationId xmlns:a16="http://schemas.microsoft.com/office/drawing/2014/main" id="{74367297-DC09-49B1-B183-CD25D5196A3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3" name="Shape 7788">
                <a:extLst>
                  <a:ext uri="{FF2B5EF4-FFF2-40B4-BE49-F238E27FC236}">
                    <a16:creationId xmlns:a16="http://schemas.microsoft.com/office/drawing/2014/main" id="{E5D1840A-9F75-4107-A01C-3954AC002B84}"/>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4" name="Shape 7789">
                <a:extLst>
                  <a:ext uri="{FF2B5EF4-FFF2-40B4-BE49-F238E27FC236}">
                    <a16:creationId xmlns:a16="http://schemas.microsoft.com/office/drawing/2014/main" id="{E2FD6BFB-6A19-4A90-81C4-56649F44B1C4}"/>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90">
                <a:extLst>
                  <a:ext uri="{FF2B5EF4-FFF2-40B4-BE49-F238E27FC236}">
                    <a16:creationId xmlns:a16="http://schemas.microsoft.com/office/drawing/2014/main" id="{D0144CBE-385C-4735-94C5-531B30CC324F}"/>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91">
                <a:extLst>
                  <a:ext uri="{FF2B5EF4-FFF2-40B4-BE49-F238E27FC236}">
                    <a16:creationId xmlns:a16="http://schemas.microsoft.com/office/drawing/2014/main" id="{19E33BC3-CB89-4691-AB4F-716AEDA4202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92">
                <a:extLst>
                  <a:ext uri="{FF2B5EF4-FFF2-40B4-BE49-F238E27FC236}">
                    <a16:creationId xmlns:a16="http://schemas.microsoft.com/office/drawing/2014/main" id="{163F030B-57F7-48AD-9F0F-281F8725280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93">
                <a:extLst>
                  <a:ext uri="{FF2B5EF4-FFF2-40B4-BE49-F238E27FC236}">
                    <a16:creationId xmlns:a16="http://schemas.microsoft.com/office/drawing/2014/main" id="{1BFBD7D1-0096-4D0E-9F0C-1048DFAA748E}"/>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4">
                <a:extLst>
                  <a:ext uri="{FF2B5EF4-FFF2-40B4-BE49-F238E27FC236}">
                    <a16:creationId xmlns:a16="http://schemas.microsoft.com/office/drawing/2014/main" id="{3982DA7A-DFC2-433F-AA7A-12EF4C80C3C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5">
                <a:extLst>
                  <a:ext uri="{FF2B5EF4-FFF2-40B4-BE49-F238E27FC236}">
                    <a16:creationId xmlns:a16="http://schemas.microsoft.com/office/drawing/2014/main" id="{930A73D0-8F39-417B-BC1D-1BAD811AA919}"/>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6">
                <a:extLst>
                  <a:ext uri="{FF2B5EF4-FFF2-40B4-BE49-F238E27FC236}">
                    <a16:creationId xmlns:a16="http://schemas.microsoft.com/office/drawing/2014/main" id="{7383D49F-BBC1-4784-AA89-18C823290E54}"/>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7">
                <a:extLst>
                  <a:ext uri="{FF2B5EF4-FFF2-40B4-BE49-F238E27FC236}">
                    <a16:creationId xmlns:a16="http://schemas.microsoft.com/office/drawing/2014/main" id="{1AE46AD4-E08F-4458-9E3C-759E506415D6}"/>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8">
                <a:extLst>
                  <a:ext uri="{FF2B5EF4-FFF2-40B4-BE49-F238E27FC236}">
                    <a16:creationId xmlns:a16="http://schemas.microsoft.com/office/drawing/2014/main" id="{1D73D8E3-ABB3-4DCD-926B-4887638BD266}"/>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9">
                <a:extLst>
                  <a:ext uri="{FF2B5EF4-FFF2-40B4-BE49-F238E27FC236}">
                    <a16:creationId xmlns:a16="http://schemas.microsoft.com/office/drawing/2014/main" id="{BDE4BECC-496A-4858-9609-9C4F77D6A085}"/>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800">
                <a:extLst>
                  <a:ext uri="{FF2B5EF4-FFF2-40B4-BE49-F238E27FC236}">
                    <a16:creationId xmlns:a16="http://schemas.microsoft.com/office/drawing/2014/main" id="{4849F315-7BDE-4A56-95B2-0F2CBEA41221}"/>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801">
                <a:extLst>
                  <a:ext uri="{FF2B5EF4-FFF2-40B4-BE49-F238E27FC236}">
                    <a16:creationId xmlns:a16="http://schemas.microsoft.com/office/drawing/2014/main" id="{DCB8C63A-E868-418D-8BF9-996ACCE58E56}"/>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802">
                <a:extLst>
                  <a:ext uri="{FF2B5EF4-FFF2-40B4-BE49-F238E27FC236}">
                    <a16:creationId xmlns:a16="http://schemas.microsoft.com/office/drawing/2014/main" id="{7E302B4F-27CD-47E9-B9B4-671A9CDD0763}"/>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803">
                <a:extLst>
                  <a:ext uri="{FF2B5EF4-FFF2-40B4-BE49-F238E27FC236}">
                    <a16:creationId xmlns:a16="http://schemas.microsoft.com/office/drawing/2014/main" id="{50A5E583-30F9-47CA-B0B3-1623084D3B40}"/>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4">
                <a:extLst>
                  <a:ext uri="{FF2B5EF4-FFF2-40B4-BE49-F238E27FC236}">
                    <a16:creationId xmlns:a16="http://schemas.microsoft.com/office/drawing/2014/main" id="{BAC8F7FC-A380-46B3-859D-3A8458F4251D}"/>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5">
                <a:extLst>
                  <a:ext uri="{FF2B5EF4-FFF2-40B4-BE49-F238E27FC236}">
                    <a16:creationId xmlns:a16="http://schemas.microsoft.com/office/drawing/2014/main" id="{DA9938B4-245E-422B-8E2B-39742E5308D0}"/>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6">
                <a:extLst>
                  <a:ext uri="{FF2B5EF4-FFF2-40B4-BE49-F238E27FC236}">
                    <a16:creationId xmlns:a16="http://schemas.microsoft.com/office/drawing/2014/main" id="{11CE533C-A00D-4A8F-889E-E9E889AC36EE}"/>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15284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AI Tool used by Venture Capital Funds</a:t>
            </a:r>
            <a:endParaRPr lang="en-US" dirty="0"/>
          </a:p>
        </p:txBody>
      </p:sp>
      <p:sp>
        <p:nvSpPr>
          <p:cNvPr id="36" name="Content Placeholder 2">
            <a:extLst>
              <a:ext uri="{FF2B5EF4-FFF2-40B4-BE49-F238E27FC236}">
                <a16:creationId xmlns:a16="http://schemas.microsoft.com/office/drawing/2014/main" id="{0C74259A-52A3-45E8-B90F-094D09788B9F}"/>
              </a:ext>
            </a:extLst>
          </p:cNvPr>
          <p:cNvSpPr txBox="1">
            <a:spLocks/>
          </p:cNvSpPr>
          <p:nvPr/>
        </p:nvSpPr>
        <p:spPr>
          <a:xfrm>
            <a:off x="616815" y="1632362"/>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effectLst/>
                <a:latin typeface="+mn-lt"/>
                <a:ea typeface="Calibri" panose="020F0502020204030204" pitchFamily="34" charset="0"/>
              </a:rPr>
              <a:t>VC funds use AI tools to support investment decision-making, portfolio management, and risk assessment. AI is used to analyze private market data, monitoring performance. anticipating and responding to market-moving events that may impact their investments.</a:t>
            </a:r>
          </a:p>
        </p:txBody>
      </p:sp>
      <p:grpSp>
        <p:nvGrpSpPr>
          <p:cNvPr id="5" name="Group 4">
            <a:extLst>
              <a:ext uri="{FF2B5EF4-FFF2-40B4-BE49-F238E27FC236}">
                <a16:creationId xmlns:a16="http://schemas.microsoft.com/office/drawing/2014/main" id="{2B3C6DC9-480C-448B-9851-6C9830B27694}"/>
              </a:ext>
            </a:extLst>
          </p:cNvPr>
          <p:cNvGrpSpPr/>
          <p:nvPr/>
        </p:nvGrpSpPr>
        <p:grpSpPr>
          <a:xfrm>
            <a:off x="616815" y="2855178"/>
            <a:ext cx="10958370" cy="2251614"/>
            <a:chOff x="669953" y="1659835"/>
            <a:chExt cx="10958370" cy="2251614"/>
          </a:xfrm>
        </p:grpSpPr>
        <p:sp>
          <p:nvSpPr>
            <p:cNvPr id="6" name="Freeform 6">
              <a:extLst>
                <a:ext uri="{FF2B5EF4-FFF2-40B4-BE49-F238E27FC236}">
                  <a16:creationId xmlns:a16="http://schemas.microsoft.com/office/drawing/2014/main" id="{AF25952A-C220-43B6-A6A4-B134DE0580AB}"/>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Rectangle: Rounded Corners 6">
              <a:extLst>
                <a:ext uri="{FF2B5EF4-FFF2-40B4-BE49-F238E27FC236}">
                  <a16:creationId xmlns:a16="http://schemas.microsoft.com/office/drawing/2014/main" id="{E32F158F-4310-4863-ADCF-ED56509EDAC0}"/>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Venture GPT</a:t>
              </a:r>
              <a:endParaRPr lang="en-IN" sz="2200" b="1" dirty="0">
                <a:solidFill>
                  <a:schemeClr val="tx1"/>
                </a:solidFill>
                <a:latin typeface="Calibri" panose="020F0502020204030204" pitchFamily="34" charset="0"/>
              </a:endParaRPr>
            </a:p>
          </p:txBody>
        </p:sp>
        <p:sp>
          <p:nvSpPr>
            <p:cNvPr id="8" name="Content Placeholder 2">
              <a:extLst>
                <a:ext uri="{FF2B5EF4-FFF2-40B4-BE49-F238E27FC236}">
                  <a16:creationId xmlns:a16="http://schemas.microsoft.com/office/drawing/2014/main" id="{92AC9BF1-9307-4616-A8EA-5077CCAF21BC}"/>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Venture GPT functions as an essential partner for venture capital initiatives, providing valuable guidance and insights to both investors and startups. Tailored specifically for the venture capital community, this </a:t>
              </a:r>
              <a:r>
                <a:rPr lang="en-US" sz="2200" dirty="0" err="1">
                  <a:latin typeface="+mn-lt"/>
                </a:rPr>
                <a:t>ChatGPT</a:t>
              </a:r>
              <a:r>
                <a:rPr lang="en-US" sz="2200" dirty="0">
                  <a:latin typeface="+mn-lt"/>
                </a:rPr>
                <a:t> variant serves as a customized tool to assist in navigating the intricacies of investments, market analysis, and strategic decision-making. </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https://chat.openai.com/g/g-C3WWLOnWX-venturegpt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9" name="Freeform 7">
              <a:extLst>
                <a:ext uri="{FF2B5EF4-FFF2-40B4-BE49-F238E27FC236}">
                  <a16:creationId xmlns:a16="http://schemas.microsoft.com/office/drawing/2014/main" id="{33B6A117-8473-4C5A-ACD4-3F941496A4FE}"/>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Oval 8">
              <a:extLst>
                <a:ext uri="{FF2B5EF4-FFF2-40B4-BE49-F238E27FC236}">
                  <a16:creationId xmlns:a16="http://schemas.microsoft.com/office/drawing/2014/main" id="{D3FC227A-A824-4374-93E6-403C8ED4CC9C}"/>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11" name="Shape 7784">
              <a:extLst>
                <a:ext uri="{FF2B5EF4-FFF2-40B4-BE49-F238E27FC236}">
                  <a16:creationId xmlns:a16="http://schemas.microsoft.com/office/drawing/2014/main" id="{23289370-5059-4753-A1B1-E5C088D741F0}"/>
                </a:ext>
              </a:extLst>
            </p:cNvPr>
            <p:cNvGrpSpPr/>
            <p:nvPr/>
          </p:nvGrpSpPr>
          <p:grpSpPr>
            <a:xfrm>
              <a:off x="1389773" y="2214880"/>
              <a:ext cx="330464" cy="352116"/>
              <a:chOff x="5538788" y="2417763"/>
              <a:chExt cx="557213" cy="593725"/>
            </a:xfrm>
            <a:solidFill>
              <a:schemeClr val="tx1"/>
            </a:solidFill>
          </p:grpSpPr>
          <p:sp>
            <p:nvSpPr>
              <p:cNvPr id="12" name="Shape 7785">
                <a:extLst>
                  <a:ext uri="{FF2B5EF4-FFF2-40B4-BE49-F238E27FC236}">
                    <a16:creationId xmlns:a16="http://schemas.microsoft.com/office/drawing/2014/main" id="{B404F290-DE3E-4E0F-868A-0A31F5BDF4F9}"/>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3" name="Shape 7786">
                <a:extLst>
                  <a:ext uri="{FF2B5EF4-FFF2-40B4-BE49-F238E27FC236}">
                    <a16:creationId xmlns:a16="http://schemas.microsoft.com/office/drawing/2014/main" id="{8AA88BBE-929F-4297-B58B-058287AACAB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4" name="Shape 7787">
                <a:extLst>
                  <a:ext uri="{FF2B5EF4-FFF2-40B4-BE49-F238E27FC236}">
                    <a16:creationId xmlns:a16="http://schemas.microsoft.com/office/drawing/2014/main" id="{48AEC11C-871D-4E9E-87F1-0463A2364B6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5" name="Shape 7788">
                <a:extLst>
                  <a:ext uri="{FF2B5EF4-FFF2-40B4-BE49-F238E27FC236}">
                    <a16:creationId xmlns:a16="http://schemas.microsoft.com/office/drawing/2014/main" id="{84D51725-7B67-4A61-8423-C9401B5297C1}"/>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6" name="Shape 7789">
                <a:extLst>
                  <a:ext uri="{FF2B5EF4-FFF2-40B4-BE49-F238E27FC236}">
                    <a16:creationId xmlns:a16="http://schemas.microsoft.com/office/drawing/2014/main" id="{637C5BB0-C6E7-4A4B-AA92-3F2CD690ADF2}"/>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7" name="Shape 7790">
                <a:extLst>
                  <a:ext uri="{FF2B5EF4-FFF2-40B4-BE49-F238E27FC236}">
                    <a16:creationId xmlns:a16="http://schemas.microsoft.com/office/drawing/2014/main" id="{9F4323AF-D0BA-4794-B9D0-F6BE8F131A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8" name="Shape 7791">
                <a:extLst>
                  <a:ext uri="{FF2B5EF4-FFF2-40B4-BE49-F238E27FC236}">
                    <a16:creationId xmlns:a16="http://schemas.microsoft.com/office/drawing/2014/main" id="{0C320854-6D22-4107-9D4E-D2EE4CCC8100}"/>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9" name="Shape 7792">
                <a:extLst>
                  <a:ext uri="{FF2B5EF4-FFF2-40B4-BE49-F238E27FC236}">
                    <a16:creationId xmlns:a16="http://schemas.microsoft.com/office/drawing/2014/main" id="{A0B58230-5138-4895-A7C8-C64EE93FF707}"/>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0" name="Shape 7793">
                <a:extLst>
                  <a:ext uri="{FF2B5EF4-FFF2-40B4-BE49-F238E27FC236}">
                    <a16:creationId xmlns:a16="http://schemas.microsoft.com/office/drawing/2014/main" id="{D05D7CC5-ABA2-4CAF-B915-F9B3141A5E84}"/>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1" name="Shape 7794">
                <a:extLst>
                  <a:ext uri="{FF2B5EF4-FFF2-40B4-BE49-F238E27FC236}">
                    <a16:creationId xmlns:a16="http://schemas.microsoft.com/office/drawing/2014/main" id="{015EC4C4-798A-45F1-B7D1-B53FE36E7F91}"/>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2" name="Shape 7795">
                <a:extLst>
                  <a:ext uri="{FF2B5EF4-FFF2-40B4-BE49-F238E27FC236}">
                    <a16:creationId xmlns:a16="http://schemas.microsoft.com/office/drawing/2014/main" id="{C7A2073A-29F2-46BE-B140-5645999A975F}"/>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3" name="Shape 7796">
                <a:extLst>
                  <a:ext uri="{FF2B5EF4-FFF2-40B4-BE49-F238E27FC236}">
                    <a16:creationId xmlns:a16="http://schemas.microsoft.com/office/drawing/2014/main" id="{2B688F1F-E28A-44EF-8846-4974AF0A5BCE}"/>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4" name="Shape 7797">
                <a:extLst>
                  <a:ext uri="{FF2B5EF4-FFF2-40B4-BE49-F238E27FC236}">
                    <a16:creationId xmlns:a16="http://schemas.microsoft.com/office/drawing/2014/main" id="{44EDFF63-B7ED-4D5A-A407-C96543C2A76F}"/>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5" name="Shape 7798">
                <a:extLst>
                  <a:ext uri="{FF2B5EF4-FFF2-40B4-BE49-F238E27FC236}">
                    <a16:creationId xmlns:a16="http://schemas.microsoft.com/office/drawing/2014/main" id="{87857712-77DE-4594-AF10-ABC1436DF29E}"/>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6" name="Shape 7799">
                <a:extLst>
                  <a:ext uri="{FF2B5EF4-FFF2-40B4-BE49-F238E27FC236}">
                    <a16:creationId xmlns:a16="http://schemas.microsoft.com/office/drawing/2014/main" id="{C97F4003-2234-498E-A506-F6A40C806A7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7" name="Shape 7800">
                <a:extLst>
                  <a:ext uri="{FF2B5EF4-FFF2-40B4-BE49-F238E27FC236}">
                    <a16:creationId xmlns:a16="http://schemas.microsoft.com/office/drawing/2014/main" id="{D7102ABE-93CD-4D9C-A6A6-FBC642D1274A}"/>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8" name="Shape 7801">
                <a:extLst>
                  <a:ext uri="{FF2B5EF4-FFF2-40B4-BE49-F238E27FC236}">
                    <a16:creationId xmlns:a16="http://schemas.microsoft.com/office/drawing/2014/main" id="{03805C62-A37D-4DE3-9E69-843FD18D84AE}"/>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9" name="Shape 7802">
                <a:extLst>
                  <a:ext uri="{FF2B5EF4-FFF2-40B4-BE49-F238E27FC236}">
                    <a16:creationId xmlns:a16="http://schemas.microsoft.com/office/drawing/2014/main" id="{ACF2CEE8-93F4-4280-8679-2037EA880340}"/>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0" name="Shape 7803">
                <a:extLst>
                  <a:ext uri="{FF2B5EF4-FFF2-40B4-BE49-F238E27FC236}">
                    <a16:creationId xmlns:a16="http://schemas.microsoft.com/office/drawing/2014/main" id="{A3661D4F-7FB4-4550-974E-F7486865F0A9}"/>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1" name="Shape 7804">
                <a:extLst>
                  <a:ext uri="{FF2B5EF4-FFF2-40B4-BE49-F238E27FC236}">
                    <a16:creationId xmlns:a16="http://schemas.microsoft.com/office/drawing/2014/main" id="{27F25E40-76AE-4E9C-A30D-53E2E601B407}"/>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2" name="Shape 7805">
                <a:extLst>
                  <a:ext uri="{FF2B5EF4-FFF2-40B4-BE49-F238E27FC236}">
                    <a16:creationId xmlns:a16="http://schemas.microsoft.com/office/drawing/2014/main" id="{8D67DD7B-4D89-485E-9645-C26CC00E0C62}"/>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3" name="Shape 7806">
                <a:extLst>
                  <a:ext uri="{FF2B5EF4-FFF2-40B4-BE49-F238E27FC236}">
                    <a16:creationId xmlns:a16="http://schemas.microsoft.com/office/drawing/2014/main" id="{C2B5913F-03A3-426D-B43A-C4B2059F1950}"/>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029150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B3C6DC9-480C-448B-9851-6C9830B27694}"/>
              </a:ext>
            </a:extLst>
          </p:cNvPr>
          <p:cNvGrpSpPr/>
          <p:nvPr/>
        </p:nvGrpSpPr>
        <p:grpSpPr>
          <a:xfrm>
            <a:off x="616815" y="484840"/>
            <a:ext cx="10958370" cy="2251614"/>
            <a:chOff x="669953" y="1659835"/>
            <a:chExt cx="10958370" cy="2251614"/>
          </a:xfrm>
        </p:grpSpPr>
        <p:sp>
          <p:nvSpPr>
            <p:cNvPr id="6" name="Freeform 6">
              <a:extLst>
                <a:ext uri="{FF2B5EF4-FFF2-40B4-BE49-F238E27FC236}">
                  <a16:creationId xmlns:a16="http://schemas.microsoft.com/office/drawing/2014/main" id="{AF25952A-C220-43B6-A6A4-B134DE0580AB}"/>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Rectangle: Rounded Corners 6">
              <a:extLst>
                <a:ext uri="{FF2B5EF4-FFF2-40B4-BE49-F238E27FC236}">
                  <a16:creationId xmlns:a16="http://schemas.microsoft.com/office/drawing/2014/main" id="{E32F158F-4310-4863-ADCF-ED56509EDAC0}"/>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Personal Starwatcher</a:t>
              </a:r>
              <a:endParaRPr lang="en-IN" sz="2200" b="1" dirty="0">
                <a:solidFill>
                  <a:schemeClr val="tx1"/>
                </a:solidFill>
                <a:latin typeface="Calibri" panose="020F0502020204030204" pitchFamily="34" charset="0"/>
              </a:endParaRPr>
            </a:p>
          </p:txBody>
        </p:sp>
        <p:sp>
          <p:nvSpPr>
            <p:cNvPr id="8" name="Content Placeholder 2">
              <a:extLst>
                <a:ext uri="{FF2B5EF4-FFF2-40B4-BE49-F238E27FC236}">
                  <a16:creationId xmlns:a16="http://schemas.microsoft.com/office/drawing/2014/main" id="{92AC9BF1-9307-4616-A8EA-5077CCAF21BC}"/>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This tool acts as a VC startup analyst for in-depth startup evaluations. It swiftly extracts comprehensive insights into a startup's financials, market potential, and risks. The tool's predictive analytics further aids in forecasting future performance, enabling more informed investment decisions and portfolio optimization.</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https://chat.openai.com/g/g-6CDu3LvuO-personal-starwatcher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9" name="Freeform 7">
              <a:extLst>
                <a:ext uri="{FF2B5EF4-FFF2-40B4-BE49-F238E27FC236}">
                  <a16:creationId xmlns:a16="http://schemas.microsoft.com/office/drawing/2014/main" id="{33B6A117-8473-4C5A-ACD4-3F941496A4FE}"/>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Oval 8">
              <a:extLst>
                <a:ext uri="{FF2B5EF4-FFF2-40B4-BE49-F238E27FC236}">
                  <a16:creationId xmlns:a16="http://schemas.microsoft.com/office/drawing/2014/main" id="{D3FC227A-A824-4374-93E6-403C8ED4CC9C}"/>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11" name="Shape 7784">
              <a:extLst>
                <a:ext uri="{FF2B5EF4-FFF2-40B4-BE49-F238E27FC236}">
                  <a16:creationId xmlns:a16="http://schemas.microsoft.com/office/drawing/2014/main" id="{23289370-5059-4753-A1B1-E5C088D741F0}"/>
                </a:ext>
              </a:extLst>
            </p:cNvPr>
            <p:cNvGrpSpPr/>
            <p:nvPr/>
          </p:nvGrpSpPr>
          <p:grpSpPr>
            <a:xfrm>
              <a:off x="1389773" y="2214880"/>
              <a:ext cx="330464" cy="352116"/>
              <a:chOff x="5538788" y="2417763"/>
              <a:chExt cx="557213" cy="593725"/>
            </a:xfrm>
            <a:solidFill>
              <a:schemeClr val="tx1"/>
            </a:solidFill>
          </p:grpSpPr>
          <p:sp>
            <p:nvSpPr>
              <p:cNvPr id="12" name="Shape 7785">
                <a:extLst>
                  <a:ext uri="{FF2B5EF4-FFF2-40B4-BE49-F238E27FC236}">
                    <a16:creationId xmlns:a16="http://schemas.microsoft.com/office/drawing/2014/main" id="{B404F290-DE3E-4E0F-868A-0A31F5BDF4F9}"/>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3" name="Shape 7786">
                <a:extLst>
                  <a:ext uri="{FF2B5EF4-FFF2-40B4-BE49-F238E27FC236}">
                    <a16:creationId xmlns:a16="http://schemas.microsoft.com/office/drawing/2014/main" id="{8AA88BBE-929F-4297-B58B-058287AACAB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4" name="Shape 7787">
                <a:extLst>
                  <a:ext uri="{FF2B5EF4-FFF2-40B4-BE49-F238E27FC236}">
                    <a16:creationId xmlns:a16="http://schemas.microsoft.com/office/drawing/2014/main" id="{48AEC11C-871D-4E9E-87F1-0463A2364B6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5" name="Shape 7788">
                <a:extLst>
                  <a:ext uri="{FF2B5EF4-FFF2-40B4-BE49-F238E27FC236}">
                    <a16:creationId xmlns:a16="http://schemas.microsoft.com/office/drawing/2014/main" id="{84D51725-7B67-4A61-8423-C9401B5297C1}"/>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6" name="Shape 7789">
                <a:extLst>
                  <a:ext uri="{FF2B5EF4-FFF2-40B4-BE49-F238E27FC236}">
                    <a16:creationId xmlns:a16="http://schemas.microsoft.com/office/drawing/2014/main" id="{637C5BB0-C6E7-4A4B-AA92-3F2CD690ADF2}"/>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7" name="Shape 7790">
                <a:extLst>
                  <a:ext uri="{FF2B5EF4-FFF2-40B4-BE49-F238E27FC236}">
                    <a16:creationId xmlns:a16="http://schemas.microsoft.com/office/drawing/2014/main" id="{9F4323AF-D0BA-4794-B9D0-F6BE8F131A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8" name="Shape 7791">
                <a:extLst>
                  <a:ext uri="{FF2B5EF4-FFF2-40B4-BE49-F238E27FC236}">
                    <a16:creationId xmlns:a16="http://schemas.microsoft.com/office/drawing/2014/main" id="{0C320854-6D22-4107-9D4E-D2EE4CCC8100}"/>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19" name="Shape 7792">
                <a:extLst>
                  <a:ext uri="{FF2B5EF4-FFF2-40B4-BE49-F238E27FC236}">
                    <a16:creationId xmlns:a16="http://schemas.microsoft.com/office/drawing/2014/main" id="{A0B58230-5138-4895-A7C8-C64EE93FF707}"/>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0" name="Shape 7793">
                <a:extLst>
                  <a:ext uri="{FF2B5EF4-FFF2-40B4-BE49-F238E27FC236}">
                    <a16:creationId xmlns:a16="http://schemas.microsoft.com/office/drawing/2014/main" id="{D05D7CC5-ABA2-4CAF-B915-F9B3141A5E84}"/>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1" name="Shape 7794">
                <a:extLst>
                  <a:ext uri="{FF2B5EF4-FFF2-40B4-BE49-F238E27FC236}">
                    <a16:creationId xmlns:a16="http://schemas.microsoft.com/office/drawing/2014/main" id="{015EC4C4-798A-45F1-B7D1-B53FE36E7F91}"/>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2" name="Shape 7795">
                <a:extLst>
                  <a:ext uri="{FF2B5EF4-FFF2-40B4-BE49-F238E27FC236}">
                    <a16:creationId xmlns:a16="http://schemas.microsoft.com/office/drawing/2014/main" id="{C7A2073A-29F2-46BE-B140-5645999A975F}"/>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3" name="Shape 7796">
                <a:extLst>
                  <a:ext uri="{FF2B5EF4-FFF2-40B4-BE49-F238E27FC236}">
                    <a16:creationId xmlns:a16="http://schemas.microsoft.com/office/drawing/2014/main" id="{2B688F1F-E28A-44EF-8846-4974AF0A5BCE}"/>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4" name="Shape 7797">
                <a:extLst>
                  <a:ext uri="{FF2B5EF4-FFF2-40B4-BE49-F238E27FC236}">
                    <a16:creationId xmlns:a16="http://schemas.microsoft.com/office/drawing/2014/main" id="{44EDFF63-B7ED-4D5A-A407-C96543C2A76F}"/>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5" name="Shape 7798">
                <a:extLst>
                  <a:ext uri="{FF2B5EF4-FFF2-40B4-BE49-F238E27FC236}">
                    <a16:creationId xmlns:a16="http://schemas.microsoft.com/office/drawing/2014/main" id="{87857712-77DE-4594-AF10-ABC1436DF29E}"/>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6" name="Shape 7799">
                <a:extLst>
                  <a:ext uri="{FF2B5EF4-FFF2-40B4-BE49-F238E27FC236}">
                    <a16:creationId xmlns:a16="http://schemas.microsoft.com/office/drawing/2014/main" id="{C97F4003-2234-498E-A506-F6A40C806A7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7" name="Shape 7800">
                <a:extLst>
                  <a:ext uri="{FF2B5EF4-FFF2-40B4-BE49-F238E27FC236}">
                    <a16:creationId xmlns:a16="http://schemas.microsoft.com/office/drawing/2014/main" id="{D7102ABE-93CD-4D9C-A6A6-FBC642D1274A}"/>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8" name="Shape 7801">
                <a:extLst>
                  <a:ext uri="{FF2B5EF4-FFF2-40B4-BE49-F238E27FC236}">
                    <a16:creationId xmlns:a16="http://schemas.microsoft.com/office/drawing/2014/main" id="{03805C62-A37D-4DE3-9E69-843FD18D84AE}"/>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29" name="Shape 7802">
                <a:extLst>
                  <a:ext uri="{FF2B5EF4-FFF2-40B4-BE49-F238E27FC236}">
                    <a16:creationId xmlns:a16="http://schemas.microsoft.com/office/drawing/2014/main" id="{ACF2CEE8-93F4-4280-8679-2037EA880340}"/>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0" name="Shape 7803">
                <a:extLst>
                  <a:ext uri="{FF2B5EF4-FFF2-40B4-BE49-F238E27FC236}">
                    <a16:creationId xmlns:a16="http://schemas.microsoft.com/office/drawing/2014/main" id="{A3661D4F-7FB4-4550-974E-F7486865F0A9}"/>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1" name="Shape 7804">
                <a:extLst>
                  <a:ext uri="{FF2B5EF4-FFF2-40B4-BE49-F238E27FC236}">
                    <a16:creationId xmlns:a16="http://schemas.microsoft.com/office/drawing/2014/main" id="{27F25E40-76AE-4E9C-A30D-53E2E601B407}"/>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2" name="Shape 7805">
                <a:extLst>
                  <a:ext uri="{FF2B5EF4-FFF2-40B4-BE49-F238E27FC236}">
                    <a16:creationId xmlns:a16="http://schemas.microsoft.com/office/drawing/2014/main" id="{8D67DD7B-4D89-485E-9645-C26CC00E0C62}"/>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33" name="Shape 7806">
                <a:extLst>
                  <a:ext uri="{FF2B5EF4-FFF2-40B4-BE49-F238E27FC236}">
                    <a16:creationId xmlns:a16="http://schemas.microsoft.com/office/drawing/2014/main" id="{C2B5913F-03A3-426D-B43A-C4B2059F1950}"/>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35663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Other AI tools and plugins used in finance</a:t>
            </a:r>
            <a:endParaRPr lang="en-US" dirty="0"/>
          </a:p>
        </p:txBody>
      </p:sp>
      <p:grpSp>
        <p:nvGrpSpPr>
          <p:cNvPr id="36" name="Group 35">
            <a:extLst>
              <a:ext uri="{FF2B5EF4-FFF2-40B4-BE49-F238E27FC236}">
                <a16:creationId xmlns:a16="http://schemas.microsoft.com/office/drawing/2014/main" id="{EA16FA40-1F59-4B3A-9C7D-8AB6749922B0}"/>
              </a:ext>
            </a:extLst>
          </p:cNvPr>
          <p:cNvGrpSpPr/>
          <p:nvPr/>
        </p:nvGrpSpPr>
        <p:grpSpPr>
          <a:xfrm>
            <a:off x="616815" y="1216441"/>
            <a:ext cx="10958370" cy="2251614"/>
            <a:chOff x="669953" y="1659835"/>
            <a:chExt cx="10958370" cy="2251614"/>
          </a:xfrm>
        </p:grpSpPr>
        <p:sp>
          <p:nvSpPr>
            <p:cNvPr id="37" name="Freeform 6">
              <a:extLst>
                <a:ext uri="{FF2B5EF4-FFF2-40B4-BE49-F238E27FC236}">
                  <a16:creationId xmlns:a16="http://schemas.microsoft.com/office/drawing/2014/main" id="{C4173BDC-4027-4520-854F-744EBF7FF3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Rectangle: Rounded Corners 37">
              <a:extLst>
                <a:ext uri="{FF2B5EF4-FFF2-40B4-BE49-F238E27FC236}">
                  <a16:creationId xmlns:a16="http://schemas.microsoft.com/office/drawing/2014/main" id="{F8874CF9-717E-43DE-A3CC-916F2E46A253}"/>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err="1">
                  <a:solidFill>
                    <a:schemeClr val="tx1"/>
                  </a:solidFill>
                  <a:effectLst/>
                  <a:latin typeface="Times New Roman" panose="02020603050405020304" pitchFamily="18" charset="0"/>
                  <a:ea typeface="Calibri" panose="020F0502020204030204" pitchFamily="34" charset="0"/>
                </a:rPr>
                <a:t>Boolio</a:t>
              </a:r>
              <a:r>
                <a:rPr lang="en-US" sz="2200" b="1" dirty="0">
                  <a:solidFill>
                    <a:schemeClr val="tx1"/>
                  </a:solidFill>
                  <a:effectLst/>
                  <a:latin typeface="Times New Roman" panose="02020603050405020304" pitchFamily="18" charset="0"/>
                  <a:ea typeface="Calibri" panose="020F0502020204030204" pitchFamily="34" charset="0"/>
                </a:rPr>
                <a:t> Invest</a:t>
              </a:r>
              <a:endParaRPr lang="en-IN" sz="2200" b="1" dirty="0">
                <a:solidFill>
                  <a:schemeClr val="tx1"/>
                </a:solidFill>
                <a:latin typeface="Calibri" panose="020F0502020204030204" pitchFamily="34" charset="0"/>
              </a:endParaRPr>
            </a:p>
          </p:txBody>
        </p:sp>
        <p:sp>
          <p:nvSpPr>
            <p:cNvPr id="39" name="Content Placeholder 2">
              <a:extLst>
                <a:ext uri="{FF2B5EF4-FFF2-40B4-BE49-F238E27FC236}">
                  <a16:creationId xmlns:a16="http://schemas.microsoft.com/office/drawing/2014/main" id="{EED62D1B-EAA0-406D-9BCA-3485BBA38197}"/>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err="1">
                  <a:latin typeface="+mn-lt"/>
                </a:rPr>
                <a:t>Boolio</a:t>
              </a:r>
              <a:r>
                <a:rPr lang="en-US" sz="2200" dirty="0">
                  <a:latin typeface="+mn-lt"/>
                </a:rPr>
                <a:t> Invest emerges as a potent tool enabling users to explore the realm of stocks and equities. It furnishes extensive financial data for global businesses, facilitating high-level quantitative analyses. It is used to screen or </a:t>
              </a:r>
              <a:r>
                <a:rPr lang="en-US" sz="2200" dirty="0" err="1">
                  <a:latin typeface="+mn-lt"/>
                </a:rPr>
                <a:t>backtest</a:t>
              </a:r>
              <a:r>
                <a:rPr lang="en-US" sz="2200" dirty="0">
                  <a:latin typeface="+mn-lt"/>
                </a:rPr>
                <a:t> diverse investment styles.</a:t>
              </a:r>
            </a:p>
            <a:p>
              <a:pPr>
                <a:lnSpc>
                  <a:spcPct val="107000"/>
                </a:lnSpc>
                <a:spcAft>
                  <a:spcPts val="800"/>
                </a:spcAf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https://chat.openai.com/share/8d1fbad7-56b5-4e7a-97ac-2f1844a3124d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40" name="Freeform 7">
              <a:extLst>
                <a:ext uri="{FF2B5EF4-FFF2-40B4-BE49-F238E27FC236}">
                  <a16:creationId xmlns:a16="http://schemas.microsoft.com/office/drawing/2014/main" id="{CCFAD5FB-90AE-49A6-A7B6-5DD84D5DAB57}"/>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Oval 8">
              <a:extLst>
                <a:ext uri="{FF2B5EF4-FFF2-40B4-BE49-F238E27FC236}">
                  <a16:creationId xmlns:a16="http://schemas.microsoft.com/office/drawing/2014/main" id="{93C0523A-56B3-4553-A05C-9084F0D71BFD}"/>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2" name="Shape 7784">
              <a:extLst>
                <a:ext uri="{FF2B5EF4-FFF2-40B4-BE49-F238E27FC236}">
                  <a16:creationId xmlns:a16="http://schemas.microsoft.com/office/drawing/2014/main" id="{A29940F2-AB6D-4383-8C22-C62546C174D7}"/>
                </a:ext>
              </a:extLst>
            </p:cNvPr>
            <p:cNvGrpSpPr/>
            <p:nvPr/>
          </p:nvGrpSpPr>
          <p:grpSpPr>
            <a:xfrm>
              <a:off x="1389773" y="2214880"/>
              <a:ext cx="330464" cy="352116"/>
              <a:chOff x="5538788" y="2417763"/>
              <a:chExt cx="557213" cy="593725"/>
            </a:xfrm>
            <a:solidFill>
              <a:schemeClr val="tx1"/>
            </a:solidFill>
          </p:grpSpPr>
          <p:sp>
            <p:nvSpPr>
              <p:cNvPr id="43" name="Shape 7785">
                <a:extLst>
                  <a:ext uri="{FF2B5EF4-FFF2-40B4-BE49-F238E27FC236}">
                    <a16:creationId xmlns:a16="http://schemas.microsoft.com/office/drawing/2014/main" id="{6F83E444-C226-4033-99E1-972C1DD0FC02}"/>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4" name="Shape 7786">
                <a:extLst>
                  <a:ext uri="{FF2B5EF4-FFF2-40B4-BE49-F238E27FC236}">
                    <a16:creationId xmlns:a16="http://schemas.microsoft.com/office/drawing/2014/main" id="{93A10B83-E792-4770-A4DC-452F5B52072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5" name="Shape 7787">
                <a:extLst>
                  <a:ext uri="{FF2B5EF4-FFF2-40B4-BE49-F238E27FC236}">
                    <a16:creationId xmlns:a16="http://schemas.microsoft.com/office/drawing/2014/main" id="{56DF18E4-5FA2-4026-94E5-8DB63526998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6" name="Shape 7788">
                <a:extLst>
                  <a:ext uri="{FF2B5EF4-FFF2-40B4-BE49-F238E27FC236}">
                    <a16:creationId xmlns:a16="http://schemas.microsoft.com/office/drawing/2014/main" id="{F18DE7D5-2CC3-4EDB-93AB-EC404C97F2A0}"/>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7" name="Shape 7789">
                <a:extLst>
                  <a:ext uri="{FF2B5EF4-FFF2-40B4-BE49-F238E27FC236}">
                    <a16:creationId xmlns:a16="http://schemas.microsoft.com/office/drawing/2014/main" id="{C8436D8F-BF5C-4FD2-9F8C-0714FA587B9E}"/>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8" name="Shape 7790">
                <a:extLst>
                  <a:ext uri="{FF2B5EF4-FFF2-40B4-BE49-F238E27FC236}">
                    <a16:creationId xmlns:a16="http://schemas.microsoft.com/office/drawing/2014/main" id="{4D228924-370C-4427-9AD5-910FD43F36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9" name="Shape 7791">
                <a:extLst>
                  <a:ext uri="{FF2B5EF4-FFF2-40B4-BE49-F238E27FC236}">
                    <a16:creationId xmlns:a16="http://schemas.microsoft.com/office/drawing/2014/main" id="{C537C80C-74C6-4262-8002-86B5DCFFCE4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0" name="Shape 7792">
                <a:extLst>
                  <a:ext uri="{FF2B5EF4-FFF2-40B4-BE49-F238E27FC236}">
                    <a16:creationId xmlns:a16="http://schemas.microsoft.com/office/drawing/2014/main" id="{6DE2F59B-EC3D-4ECE-958E-CD07D83D9C59}"/>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1" name="Shape 7793">
                <a:extLst>
                  <a:ext uri="{FF2B5EF4-FFF2-40B4-BE49-F238E27FC236}">
                    <a16:creationId xmlns:a16="http://schemas.microsoft.com/office/drawing/2014/main" id="{9D036060-E2C6-47BB-9D9A-F0431E4E7079}"/>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2" name="Shape 7794">
                <a:extLst>
                  <a:ext uri="{FF2B5EF4-FFF2-40B4-BE49-F238E27FC236}">
                    <a16:creationId xmlns:a16="http://schemas.microsoft.com/office/drawing/2014/main" id="{BB943592-1A4D-42A7-8F52-65EE495E117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3" name="Shape 7795">
                <a:extLst>
                  <a:ext uri="{FF2B5EF4-FFF2-40B4-BE49-F238E27FC236}">
                    <a16:creationId xmlns:a16="http://schemas.microsoft.com/office/drawing/2014/main" id="{5037C5E4-5602-44BB-8C61-1D8962506E7C}"/>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4" name="Shape 7796">
                <a:extLst>
                  <a:ext uri="{FF2B5EF4-FFF2-40B4-BE49-F238E27FC236}">
                    <a16:creationId xmlns:a16="http://schemas.microsoft.com/office/drawing/2014/main" id="{9C101E85-F220-4201-9EE1-47432FD74621}"/>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5" name="Shape 7797">
                <a:extLst>
                  <a:ext uri="{FF2B5EF4-FFF2-40B4-BE49-F238E27FC236}">
                    <a16:creationId xmlns:a16="http://schemas.microsoft.com/office/drawing/2014/main" id="{9CBD7147-1F3B-4FE1-9528-DEC0B3EEE202}"/>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6" name="Shape 7798">
                <a:extLst>
                  <a:ext uri="{FF2B5EF4-FFF2-40B4-BE49-F238E27FC236}">
                    <a16:creationId xmlns:a16="http://schemas.microsoft.com/office/drawing/2014/main" id="{A5023EF3-A3C4-4CF8-93F1-261C445A20B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7" name="Shape 7799">
                <a:extLst>
                  <a:ext uri="{FF2B5EF4-FFF2-40B4-BE49-F238E27FC236}">
                    <a16:creationId xmlns:a16="http://schemas.microsoft.com/office/drawing/2014/main" id="{CD79432F-8C0B-46EC-8F37-ECD53CAF45E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8" name="Shape 7800">
                <a:extLst>
                  <a:ext uri="{FF2B5EF4-FFF2-40B4-BE49-F238E27FC236}">
                    <a16:creationId xmlns:a16="http://schemas.microsoft.com/office/drawing/2014/main" id="{CB3B8BEC-A7E1-4428-93D1-1A7CAD4785DB}"/>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9" name="Shape 7801">
                <a:extLst>
                  <a:ext uri="{FF2B5EF4-FFF2-40B4-BE49-F238E27FC236}">
                    <a16:creationId xmlns:a16="http://schemas.microsoft.com/office/drawing/2014/main" id="{6A2D8DC4-84C1-4B01-AA4A-67B1D2D1F6A7}"/>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0" name="Shape 7802">
                <a:extLst>
                  <a:ext uri="{FF2B5EF4-FFF2-40B4-BE49-F238E27FC236}">
                    <a16:creationId xmlns:a16="http://schemas.microsoft.com/office/drawing/2014/main" id="{0C6B0C08-8DA6-40EF-99BB-938501F706B6}"/>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1" name="Shape 7803">
                <a:extLst>
                  <a:ext uri="{FF2B5EF4-FFF2-40B4-BE49-F238E27FC236}">
                    <a16:creationId xmlns:a16="http://schemas.microsoft.com/office/drawing/2014/main" id="{049AC7D6-AE6E-4821-9AB2-493F9AF459CD}"/>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2" name="Shape 7804">
                <a:extLst>
                  <a:ext uri="{FF2B5EF4-FFF2-40B4-BE49-F238E27FC236}">
                    <a16:creationId xmlns:a16="http://schemas.microsoft.com/office/drawing/2014/main" id="{9B014732-6910-4E7E-BA56-8F62495FD7EB}"/>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3" name="Shape 7805">
                <a:extLst>
                  <a:ext uri="{FF2B5EF4-FFF2-40B4-BE49-F238E27FC236}">
                    <a16:creationId xmlns:a16="http://schemas.microsoft.com/office/drawing/2014/main" id="{F04453D6-ACAB-45E7-B161-AE9FF0C56A4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4" name="Shape 7806">
                <a:extLst>
                  <a:ext uri="{FF2B5EF4-FFF2-40B4-BE49-F238E27FC236}">
                    <a16:creationId xmlns:a16="http://schemas.microsoft.com/office/drawing/2014/main" id="{C0DACC00-F0E6-4356-89E1-23234C8333CF}"/>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117225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A16FA40-1F59-4B3A-9C7D-8AB6749922B0}"/>
              </a:ext>
            </a:extLst>
          </p:cNvPr>
          <p:cNvGrpSpPr/>
          <p:nvPr/>
        </p:nvGrpSpPr>
        <p:grpSpPr>
          <a:xfrm>
            <a:off x="616815" y="408573"/>
            <a:ext cx="10958370" cy="2251614"/>
            <a:chOff x="669953" y="1659835"/>
            <a:chExt cx="10958370" cy="2251614"/>
          </a:xfrm>
        </p:grpSpPr>
        <p:sp>
          <p:nvSpPr>
            <p:cNvPr id="37" name="Freeform 6">
              <a:extLst>
                <a:ext uri="{FF2B5EF4-FFF2-40B4-BE49-F238E27FC236}">
                  <a16:creationId xmlns:a16="http://schemas.microsoft.com/office/drawing/2014/main" id="{C4173BDC-4027-4520-854F-744EBF7FF3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Rectangle: Rounded Corners 37">
              <a:extLst>
                <a:ext uri="{FF2B5EF4-FFF2-40B4-BE49-F238E27FC236}">
                  <a16:creationId xmlns:a16="http://schemas.microsoft.com/office/drawing/2014/main" id="{F8874CF9-717E-43DE-A3CC-916F2E46A253}"/>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err="1">
                  <a:solidFill>
                    <a:schemeClr val="tx1"/>
                  </a:solidFill>
                  <a:effectLst/>
                  <a:latin typeface="Times New Roman" panose="02020603050405020304" pitchFamily="18" charset="0"/>
                  <a:ea typeface="Calibri" panose="020F0502020204030204" pitchFamily="34" charset="0"/>
                </a:rPr>
                <a:t>PortfolioPilot</a:t>
              </a:r>
              <a:endParaRPr lang="en-IN" sz="2200" b="1" dirty="0">
                <a:solidFill>
                  <a:schemeClr val="tx1"/>
                </a:solidFill>
                <a:latin typeface="Calibri" panose="020F0502020204030204" pitchFamily="34" charset="0"/>
              </a:endParaRPr>
            </a:p>
          </p:txBody>
        </p:sp>
        <p:sp>
          <p:nvSpPr>
            <p:cNvPr id="39" name="Content Placeholder 2">
              <a:extLst>
                <a:ext uri="{FF2B5EF4-FFF2-40B4-BE49-F238E27FC236}">
                  <a16:creationId xmlns:a16="http://schemas.microsoft.com/office/drawing/2014/main" id="{EED62D1B-EAA0-406D-9BCA-3485BBA38197}"/>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err="1">
                  <a:latin typeface="+mn-lt"/>
                </a:rPr>
                <a:t>PortfolioPilot</a:t>
              </a:r>
              <a:r>
                <a:rPr lang="en-US" sz="2200" dirty="0">
                  <a:latin typeface="+mn-lt"/>
                </a:rPr>
                <a:t> is a potent tool for navigating the complexities of investing. It offers real-time information on stocks, ETFs, cryptocurrencies, and more, evaluates your portfolio, provides personalized recommendations, and insights into macroeconomic trends. It is valuable for a beginner as well as an intermediate in the stock market.</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https://chat.openai.com/share/6f0203ee-ac52-44d1-b580-135eba83bb72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40" name="Freeform 7">
              <a:extLst>
                <a:ext uri="{FF2B5EF4-FFF2-40B4-BE49-F238E27FC236}">
                  <a16:creationId xmlns:a16="http://schemas.microsoft.com/office/drawing/2014/main" id="{CCFAD5FB-90AE-49A6-A7B6-5DD84D5DAB57}"/>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Oval 8">
              <a:extLst>
                <a:ext uri="{FF2B5EF4-FFF2-40B4-BE49-F238E27FC236}">
                  <a16:creationId xmlns:a16="http://schemas.microsoft.com/office/drawing/2014/main" id="{93C0523A-56B3-4553-A05C-9084F0D71BFD}"/>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2" name="Shape 7784">
              <a:extLst>
                <a:ext uri="{FF2B5EF4-FFF2-40B4-BE49-F238E27FC236}">
                  <a16:creationId xmlns:a16="http://schemas.microsoft.com/office/drawing/2014/main" id="{A29940F2-AB6D-4383-8C22-C62546C174D7}"/>
                </a:ext>
              </a:extLst>
            </p:cNvPr>
            <p:cNvGrpSpPr/>
            <p:nvPr/>
          </p:nvGrpSpPr>
          <p:grpSpPr>
            <a:xfrm>
              <a:off x="1389773" y="2214880"/>
              <a:ext cx="330464" cy="352116"/>
              <a:chOff x="5538788" y="2417763"/>
              <a:chExt cx="557213" cy="593725"/>
            </a:xfrm>
            <a:solidFill>
              <a:schemeClr val="tx1"/>
            </a:solidFill>
          </p:grpSpPr>
          <p:sp>
            <p:nvSpPr>
              <p:cNvPr id="43" name="Shape 7785">
                <a:extLst>
                  <a:ext uri="{FF2B5EF4-FFF2-40B4-BE49-F238E27FC236}">
                    <a16:creationId xmlns:a16="http://schemas.microsoft.com/office/drawing/2014/main" id="{6F83E444-C226-4033-99E1-972C1DD0FC02}"/>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4" name="Shape 7786">
                <a:extLst>
                  <a:ext uri="{FF2B5EF4-FFF2-40B4-BE49-F238E27FC236}">
                    <a16:creationId xmlns:a16="http://schemas.microsoft.com/office/drawing/2014/main" id="{93A10B83-E792-4770-A4DC-452F5B52072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5" name="Shape 7787">
                <a:extLst>
                  <a:ext uri="{FF2B5EF4-FFF2-40B4-BE49-F238E27FC236}">
                    <a16:creationId xmlns:a16="http://schemas.microsoft.com/office/drawing/2014/main" id="{56DF18E4-5FA2-4026-94E5-8DB63526998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6" name="Shape 7788">
                <a:extLst>
                  <a:ext uri="{FF2B5EF4-FFF2-40B4-BE49-F238E27FC236}">
                    <a16:creationId xmlns:a16="http://schemas.microsoft.com/office/drawing/2014/main" id="{F18DE7D5-2CC3-4EDB-93AB-EC404C97F2A0}"/>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7" name="Shape 7789">
                <a:extLst>
                  <a:ext uri="{FF2B5EF4-FFF2-40B4-BE49-F238E27FC236}">
                    <a16:creationId xmlns:a16="http://schemas.microsoft.com/office/drawing/2014/main" id="{C8436D8F-BF5C-4FD2-9F8C-0714FA587B9E}"/>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8" name="Shape 7790">
                <a:extLst>
                  <a:ext uri="{FF2B5EF4-FFF2-40B4-BE49-F238E27FC236}">
                    <a16:creationId xmlns:a16="http://schemas.microsoft.com/office/drawing/2014/main" id="{4D228924-370C-4427-9AD5-910FD43F36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9" name="Shape 7791">
                <a:extLst>
                  <a:ext uri="{FF2B5EF4-FFF2-40B4-BE49-F238E27FC236}">
                    <a16:creationId xmlns:a16="http://schemas.microsoft.com/office/drawing/2014/main" id="{C537C80C-74C6-4262-8002-86B5DCFFCE4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0" name="Shape 7792">
                <a:extLst>
                  <a:ext uri="{FF2B5EF4-FFF2-40B4-BE49-F238E27FC236}">
                    <a16:creationId xmlns:a16="http://schemas.microsoft.com/office/drawing/2014/main" id="{6DE2F59B-EC3D-4ECE-958E-CD07D83D9C59}"/>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1" name="Shape 7793">
                <a:extLst>
                  <a:ext uri="{FF2B5EF4-FFF2-40B4-BE49-F238E27FC236}">
                    <a16:creationId xmlns:a16="http://schemas.microsoft.com/office/drawing/2014/main" id="{9D036060-E2C6-47BB-9D9A-F0431E4E7079}"/>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2" name="Shape 7794">
                <a:extLst>
                  <a:ext uri="{FF2B5EF4-FFF2-40B4-BE49-F238E27FC236}">
                    <a16:creationId xmlns:a16="http://schemas.microsoft.com/office/drawing/2014/main" id="{BB943592-1A4D-42A7-8F52-65EE495E117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3" name="Shape 7795">
                <a:extLst>
                  <a:ext uri="{FF2B5EF4-FFF2-40B4-BE49-F238E27FC236}">
                    <a16:creationId xmlns:a16="http://schemas.microsoft.com/office/drawing/2014/main" id="{5037C5E4-5602-44BB-8C61-1D8962506E7C}"/>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4" name="Shape 7796">
                <a:extLst>
                  <a:ext uri="{FF2B5EF4-FFF2-40B4-BE49-F238E27FC236}">
                    <a16:creationId xmlns:a16="http://schemas.microsoft.com/office/drawing/2014/main" id="{9C101E85-F220-4201-9EE1-47432FD74621}"/>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5" name="Shape 7797">
                <a:extLst>
                  <a:ext uri="{FF2B5EF4-FFF2-40B4-BE49-F238E27FC236}">
                    <a16:creationId xmlns:a16="http://schemas.microsoft.com/office/drawing/2014/main" id="{9CBD7147-1F3B-4FE1-9528-DEC0B3EEE202}"/>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6" name="Shape 7798">
                <a:extLst>
                  <a:ext uri="{FF2B5EF4-FFF2-40B4-BE49-F238E27FC236}">
                    <a16:creationId xmlns:a16="http://schemas.microsoft.com/office/drawing/2014/main" id="{A5023EF3-A3C4-4CF8-93F1-261C445A20B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7" name="Shape 7799">
                <a:extLst>
                  <a:ext uri="{FF2B5EF4-FFF2-40B4-BE49-F238E27FC236}">
                    <a16:creationId xmlns:a16="http://schemas.microsoft.com/office/drawing/2014/main" id="{CD79432F-8C0B-46EC-8F37-ECD53CAF45E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8" name="Shape 7800">
                <a:extLst>
                  <a:ext uri="{FF2B5EF4-FFF2-40B4-BE49-F238E27FC236}">
                    <a16:creationId xmlns:a16="http://schemas.microsoft.com/office/drawing/2014/main" id="{CB3B8BEC-A7E1-4428-93D1-1A7CAD4785DB}"/>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9" name="Shape 7801">
                <a:extLst>
                  <a:ext uri="{FF2B5EF4-FFF2-40B4-BE49-F238E27FC236}">
                    <a16:creationId xmlns:a16="http://schemas.microsoft.com/office/drawing/2014/main" id="{6A2D8DC4-84C1-4B01-AA4A-67B1D2D1F6A7}"/>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0" name="Shape 7802">
                <a:extLst>
                  <a:ext uri="{FF2B5EF4-FFF2-40B4-BE49-F238E27FC236}">
                    <a16:creationId xmlns:a16="http://schemas.microsoft.com/office/drawing/2014/main" id="{0C6B0C08-8DA6-40EF-99BB-938501F706B6}"/>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1" name="Shape 7803">
                <a:extLst>
                  <a:ext uri="{FF2B5EF4-FFF2-40B4-BE49-F238E27FC236}">
                    <a16:creationId xmlns:a16="http://schemas.microsoft.com/office/drawing/2014/main" id="{049AC7D6-AE6E-4821-9AB2-493F9AF459CD}"/>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2" name="Shape 7804">
                <a:extLst>
                  <a:ext uri="{FF2B5EF4-FFF2-40B4-BE49-F238E27FC236}">
                    <a16:creationId xmlns:a16="http://schemas.microsoft.com/office/drawing/2014/main" id="{9B014732-6910-4E7E-BA56-8F62495FD7EB}"/>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3" name="Shape 7805">
                <a:extLst>
                  <a:ext uri="{FF2B5EF4-FFF2-40B4-BE49-F238E27FC236}">
                    <a16:creationId xmlns:a16="http://schemas.microsoft.com/office/drawing/2014/main" id="{F04453D6-ACAB-45E7-B161-AE9FF0C56A4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4" name="Shape 7806">
                <a:extLst>
                  <a:ext uri="{FF2B5EF4-FFF2-40B4-BE49-F238E27FC236}">
                    <a16:creationId xmlns:a16="http://schemas.microsoft.com/office/drawing/2014/main" id="{C0DACC00-F0E6-4356-89E1-23234C8333CF}"/>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175380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A16FA40-1F59-4B3A-9C7D-8AB6749922B0}"/>
              </a:ext>
            </a:extLst>
          </p:cNvPr>
          <p:cNvGrpSpPr/>
          <p:nvPr/>
        </p:nvGrpSpPr>
        <p:grpSpPr>
          <a:xfrm>
            <a:off x="616815" y="408573"/>
            <a:ext cx="10958370" cy="2251614"/>
            <a:chOff x="669953" y="1659835"/>
            <a:chExt cx="10958370" cy="2251614"/>
          </a:xfrm>
        </p:grpSpPr>
        <p:sp>
          <p:nvSpPr>
            <p:cNvPr id="37" name="Freeform 6">
              <a:extLst>
                <a:ext uri="{FF2B5EF4-FFF2-40B4-BE49-F238E27FC236}">
                  <a16:creationId xmlns:a16="http://schemas.microsoft.com/office/drawing/2014/main" id="{C4173BDC-4027-4520-854F-744EBF7FF3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Rectangle: Rounded Corners 37">
              <a:extLst>
                <a:ext uri="{FF2B5EF4-FFF2-40B4-BE49-F238E27FC236}">
                  <a16:creationId xmlns:a16="http://schemas.microsoft.com/office/drawing/2014/main" id="{F8874CF9-717E-43DE-A3CC-916F2E46A253}"/>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err="1">
                  <a:solidFill>
                    <a:schemeClr val="tx1"/>
                  </a:solidFill>
                  <a:effectLst/>
                  <a:latin typeface="Times New Roman" panose="02020603050405020304" pitchFamily="18" charset="0"/>
                  <a:ea typeface="Calibri" panose="020F0502020204030204" pitchFamily="34" charset="0"/>
                </a:rPr>
                <a:t>OnePage</a:t>
              </a:r>
              <a:r>
                <a:rPr lang="en-US" sz="2200" b="1" dirty="0">
                  <a:solidFill>
                    <a:schemeClr val="tx1"/>
                  </a:solidFill>
                  <a:effectLst/>
                  <a:latin typeface="Times New Roman" panose="02020603050405020304" pitchFamily="18" charset="0"/>
                  <a:ea typeface="Calibri" panose="020F0502020204030204" pitchFamily="34" charset="0"/>
                </a:rPr>
                <a:t> Stock Ideas</a:t>
              </a:r>
              <a:endParaRPr lang="en-IN" sz="2200" b="1" dirty="0">
                <a:solidFill>
                  <a:schemeClr val="tx1"/>
                </a:solidFill>
                <a:latin typeface="Calibri" panose="020F0502020204030204" pitchFamily="34" charset="0"/>
              </a:endParaRPr>
            </a:p>
          </p:txBody>
        </p:sp>
        <p:sp>
          <p:nvSpPr>
            <p:cNvPr id="39" name="Content Placeholder 2">
              <a:extLst>
                <a:ext uri="{FF2B5EF4-FFF2-40B4-BE49-F238E27FC236}">
                  <a16:creationId xmlns:a16="http://schemas.microsoft.com/office/drawing/2014/main" id="{EED62D1B-EAA0-406D-9BCA-3485BBA38197}"/>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err="1">
                  <a:latin typeface="+mn-lt"/>
                </a:rPr>
                <a:t>OnePage</a:t>
              </a:r>
              <a:r>
                <a:rPr lang="en-US" sz="2200" dirty="0">
                  <a:latin typeface="+mn-lt"/>
                </a:rPr>
                <a:t> Stock Ideas serves as a valuable tool for uncovering potential investment prospects rooted in news or articles. This plugin proves especially beneficial for individuals engaged in stock trading or investing, enabling them to identify companies poised to capitalize on recent events or trends.</a:t>
              </a:r>
            </a:p>
            <a:p>
              <a:pPr marL="0" indent="0">
                <a:lnSpc>
                  <a:spcPct val="107000"/>
                </a:lnSpc>
                <a:spcAft>
                  <a:spcPts val="800"/>
                </a:spcAft>
                <a:buNone/>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https://chat.openai.com/share/5fa84c40-a7a0-4463-8997-8623339486c4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400"/>
                </a:spcBef>
                <a:spcAft>
                  <a:spcPts val="400"/>
                </a:spcAft>
                <a:buNone/>
              </a:pPr>
              <a:endParaRPr lang="en-US" sz="2200" dirty="0">
                <a:latin typeface="+mn-lt"/>
              </a:endParaRPr>
            </a:p>
          </p:txBody>
        </p:sp>
        <p:sp>
          <p:nvSpPr>
            <p:cNvPr id="40" name="Freeform 7">
              <a:extLst>
                <a:ext uri="{FF2B5EF4-FFF2-40B4-BE49-F238E27FC236}">
                  <a16:creationId xmlns:a16="http://schemas.microsoft.com/office/drawing/2014/main" id="{CCFAD5FB-90AE-49A6-A7B6-5DD84D5DAB57}"/>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Oval 8">
              <a:extLst>
                <a:ext uri="{FF2B5EF4-FFF2-40B4-BE49-F238E27FC236}">
                  <a16:creationId xmlns:a16="http://schemas.microsoft.com/office/drawing/2014/main" id="{93C0523A-56B3-4553-A05C-9084F0D71BFD}"/>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2" name="Shape 7784">
              <a:extLst>
                <a:ext uri="{FF2B5EF4-FFF2-40B4-BE49-F238E27FC236}">
                  <a16:creationId xmlns:a16="http://schemas.microsoft.com/office/drawing/2014/main" id="{A29940F2-AB6D-4383-8C22-C62546C174D7}"/>
                </a:ext>
              </a:extLst>
            </p:cNvPr>
            <p:cNvGrpSpPr/>
            <p:nvPr/>
          </p:nvGrpSpPr>
          <p:grpSpPr>
            <a:xfrm>
              <a:off x="1389773" y="2214880"/>
              <a:ext cx="330464" cy="352116"/>
              <a:chOff x="5538788" y="2417763"/>
              <a:chExt cx="557213" cy="593725"/>
            </a:xfrm>
            <a:solidFill>
              <a:schemeClr val="tx1"/>
            </a:solidFill>
          </p:grpSpPr>
          <p:sp>
            <p:nvSpPr>
              <p:cNvPr id="43" name="Shape 7785">
                <a:extLst>
                  <a:ext uri="{FF2B5EF4-FFF2-40B4-BE49-F238E27FC236}">
                    <a16:creationId xmlns:a16="http://schemas.microsoft.com/office/drawing/2014/main" id="{6F83E444-C226-4033-99E1-972C1DD0FC02}"/>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4" name="Shape 7786">
                <a:extLst>
                  <a:ext uri="{FF2B5EF4-FFF2-40B4-BE49-F238E27FC236}">
                    <a16:creationId xmlns:a16="http://schemas.microsoft.com/office/drawing/2014/main" id="{93A10B83-E792-4770-A4DC-452F5B52072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5" name="Shape 7787">
                <a:extLst>
                  <a:ext uri="{FF2B5EF4-FFF2-40B4-BE49-F238E27FC236}">
                    <a16:creationId xmlns:a16="http://schemas.microsoft.com/office/drawing/2014/main" id="{56DF18E4-5FA2-4026-94E5-8DB63526998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6" name="Shape 7788">
                <a:extLst>
                  <a:ext uri="{FF2B5EF4-FFF2-40B4-BE49-F238E27FC236}">
                    <a16:creationId xmlns:a16="http://schemas.microsoft.com/office/drawing/2014/main" id="{F18DE7D5-2CC3-4EDB-93AB-EC404C97F2A0}"/>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7" name="Shape 7789">
                <a:extLst>
                  <a:ext uri="{FF2B5EF4-FFF2-40B4-BE49-F238E27FC236}">
                    <a16:creationId xmlns:a16="http://schemas.microsoft.com/office/drawing/2014/main" id="{C8436D8F-BF5C-4FD2-9F8C-0714FA587B9E}"/>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8" name="Shape 7790">
                <a:extLst>
                  <a:ext uri="{FF2B5EF4-FFF2-40B4-BE49-F238E27FC236}">
                    <a16:creationId xmlns:a16="http://schemas.microsoft.com/office/drawing/2014/main" id="{4D228924-370C-4427-9AD5-910FD43F36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9" name="Shape 7791">
                <a:extLst>
                  <a:ext uri="{FF2B5EF4-FFF2-40B4-BE49-F238E27FC236}">
                    <a16:creationId xmlns:a16="http://schemas.microsoft.com/office/drawing/2014/main" id="{C537C80C-74C6-4262-8002-86B5DCFFCE4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0" name="Shape 7792">
                <a:extLst>
                  <a:ext uri="{FF2B5EF4-FFF2-40B4-BE49-F238E27FC236}">
                    <a16:creationId xmlns:a16="http://schemas.microsoft.com/office/drawing/2014/main" id="{6DE2F59B-EC3D-4ECE-958E-CD07D83D9C59}"/>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1" name="Shape 7793">
                <a:extLst>
                  <a:ext uri="{FF2B5EF4-FFF2-40B4-BE49-F238E27FC236}">
                    <a16:creationId xmlns:a16="http://schemas.microsoft.com/office/drawing/2014/main" id="{9D036060-E2C6-47BB-9D9A-F0431E4E7079}"/>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2" name="Shape 7794">
                <a:extLst>
                  <a:ext uri="{FF2B5EF4-FFF2-40B4-BE49-F238E27FC236}">
                    <a16:creationId xmlns:a16="http://schemas.microsoft.com/office/drawing/2014/main" id="{BB943592-1A4D-42A7-8F52-65EE495E117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3" name="Shape 7795">
                <a:extLst>
                  <a:ext uri="{FF2B5EF4-FFF2-40B4-BE49-F238E27FC236}">
                    <a16:creationId xmlns:a16="http://schemas.microsoft.com/office/drawing/2014/main" id="{5037C5E4-5602-44BB-8C61-1D8962506E7C}"/>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4" name="Shape 7796">
                <a:extLst>
                  <a:ext uri="{FF2B5EF4-FFF2-40B4-BE49-F238E27FC236}">
                    <a16:creationId xmlns:a16="http://schemas.microsoft.com/office/drawing/2014/main" id="{9C101E85-F220-4201-9EE1-47432FD74621}"/>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5" name="Shape 7797">
                <a:extLst>
                  <a:ext uri="{FF2B5EF4-FFF2-40B4-BE49-F238E27FC236}">
                    <a16:creationId xmlns:a16="http://schemas.microsoft.com/office/drawing/2014/main" id="{9CBD7147-1F3B-4FE1-9528-DEC0B3EEE202}"/>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6" name="Shape 7798">
                <a:extLst>
                  <a:ext uri="{FF2B5EF4-FFF2-40B4-BE49-F238E27FC236}">
                    <a16:creationId xmlns:a16="http://schemas.microsoft.com/office/drawing/2014/main" id="{A5023EF3-A3C4-4CF8-93F1-261C445A20B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7" name="Shape 7799">
                <a:extLst>
                  <a:ext uri="{FF2B5EF4-FFF2-40B4-BE49-F238E27FC236}">
                    <a16:creationId xmlns:a16="http://schemas.microsoft.com/office/drawing/2014/main" id="{CD79432F-8C0B-46EC-8F37-ECD53CAF45E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8" name="Shape 7800">
                <a:extLst>
                  <a:ext uri="{FF2B5EF4-FFF2-40B4-BE49-F238E27FC236}">
                    <a16:creationId xmlns:a16="http://schemas.microsoft.com/office/drawing/2014/main" id="{CB3B8BEC-A7E1-4428-93D1-1A7CAD4785DB}"/>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9" name="Shape 7801">
                <a:extLst>
                  <a:ext uri="{FF2B5EF4-FFF2-40B4-BE49-F238E27FC236}">
                    <a16:creationId xmlns:a16="http://schemas.microsoft.com/office/drawing/2014/main" id="{6A2D8DC4-84C1-4B01-AA4A-67B1D2D1F6A7}"/>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0" name="Shape 7802">
                <a:extLst>
                  <a:ext uri="{FF2B5EF4-FFF2-40B4-BE49-F238E27FC236}">
                    <a16:creationId xmlns:a16="http://schemas.microsoft.com/office/drawing/2014/main" id="{0C6B0C08-8DA6-40EF-99BB-938501F706B6}"/>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1" name="Shape 7803">
                <a:extLst>
                  <a:ext uri="{FF2B5EF4-FFF2-40B4-BE49-F238E27FC236}">
                    <a16:creationId xmlns:a16="http://schemas.microsoft.com/office/drawing/2014/main" id="{049AC7D6-AE6E-4821-9AB2-493F9AF459CD}"/>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2" name="Shape 7804">
                <a:extLst>
                  <a:ext uri="{FF2B5EF4-FFF2-40B4-BE49-F238E27FC236}">
                    <a16:creationId xmlns:a16="http://schemas.microsoft.com/office/drawing/2014/main" id="{9B014732-6910-4E7E-BA56-8F62495FD7EB}"/>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3" name="Shape 7805">
                <a:extLst>
                  <a:ext uri="{FF2B5EF4-FFF2-40B4-BE49-F238E27FC236}">
                    <a16:creationId xmlns:a16="http://schemas.microsoft.com/office/drawing/2014/main" id="{F04453D6-ACAB-45E7-B161-AE9FF0C56A4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4" name="Shape 7806">
                <a:extLst>
                  <a:ext uri="{FF2B5EF4-FFF2-40B4-BE49-F238E27FC236}">
                    <a16:creationId xmlns:a16="http://schemas.microsoft.com/office/drawing/2014/main" id="{C0DACC00-F0E6-4356-89E1-23234C8333CF}"/>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35183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C640-3A11-35F5-A57B-BBD2404BBC44}"/>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3FB9852C-0DF8-59BA-1F25-7B41727A9D53}"/>
              </a:ext>
            </a:extLst>
          </p:cNvPr>
          <p:cNvSpPr>
            <a:spLocks noGrp="1"/>
          </p:cNvSpPr>
          <p:nvPr>
            <p:ph idx="1"/>
          </p:nvPr>
        </p:nvSpPr>
        <p:spPr/>
        <p:txBody>
          <a:bodyPr>
            <a:normAutofit/>
          </a:bodyPr>
          <a:lstStyle/>
          <a:p>
            <a:r>
              <a:rPr lang="en-US" sz="2200" dirty="0">
                <a:effectLst/>
                <a:latin typeface="+mn-lt"/>
                <a:ea typeface="Calibri" panose="020F0502020204030204" pitchFamily="34" charset="0"/>
              </a:rPr>
              <a:t>Introduction to Language Model</a:t>
            </a:r>
          </a:p>
          <a:p>
            <a:r>
              <a:rPr lang="en-US" sz="2200" dirty="0">
                <a:latin typeface="+mn-lt"/>
              </a:rPr>
              <a:t>Best Practices to Write Prompt</a:t>
            </a:r>
          </a:p>
          <a:p>
            <a:r>
              <a:rPr lang="en-US" sz="2200" dirty="0">
                <a:effectLst/>
                <a:latin typeface="+mn-lt"/>
                <a:ea typeface="Calibri" panose="020F0502020204030204" pitchFamily="34" charset="0"/>
              </a:rPr>
              <a:t>Different types of models</a:t>
            </a:r>
          </a:p>
          <a:p>
            <a:r>
              <a:rPr lang="en-US" sz="2200" dirty="0">
                <a:latin typeface="+mn-lt"/>
              </a:rPr>
              <a:t>AI and Microsoft Office 365 tools</a:t>
            </a:r>
          </a:p>
          <a:p>
            <a:r>
              <a:rPr lang="en-US" sz="2200" dirty="0">
                <a:latin typeface="+mn-lt"/>
              </a:rPr>
              <a:t>Creating Presentations using AI Tool</a:t>
            </a:r>
          </a:p>
          <a:p>
            <a:r>
              <a:rPr lang="en-US" sz="2200" dirty="0">
                <a:latin typeface="+mn-lt"/>
              </a:rPr>
              <a:t>AI Tools used in Investment Banking and Finance</a:t>
            </a:r>
          </a:p>
          <a:p>
            <a:r>
              <a:rPr lang="en-US" sz="2200" dirty="0">
                <a:latin typeface="+mn-lt"/>
              </a:rPr>
              <a:t>AI Tools used by Startups</a:t>
            </a:r>
          </a:p>
          <a:p>
            <a:r>
              <a:rPr lang="en-US" sz="2200" dirty="0">
                <a:latin typeface="+mn-lt"/>
              </a:rPr>
              <a:t>AI Tool used by Venture Capital Funds</a:t>
            </a:r>
          </a:p>
        </p:txBody>
      </p:sp>
    </p:spTree>
    <p:extLst>
      <p:ext uri="{BB962C8B-B14F-4D97-AF65-F5344CB8AC3E}">
        <p14:creationId xmlns:p14="http://schemas.microsoft.com/office/powerpoint/2010/main" val="2332428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A16FA40-1F59-4B3A-9C7D-8AB6749922B0}"/>
              </a:ext>
            </a:extLst>
          </p:cNvPr>
          <p:cNvGrpSpPr/>
          <p:nvPr/>
        </p:nvGrpSpPr>
        <p:grpSpPr>
          <a:xfrm>
            <a:off x="616815" y="408573"/>
            <a:ext cx="10958370" cy="2251614"/>
            <a:chOff x="669953" y="1659835"/>
            <a:chExt cx="10958370" cy="2251614"/>
          </a:xfrm>
        </p:grpSpPr>
        <p:sp>
          <p:nvSpPr>
            <p:cNvPr id="37" name="Freeform 6">
              <a:extLst>
                <a:ext uri="{FF2B5EF4-FFF2-40B4-BE49-F238E27FC236}">
                  <a16:creationId xmlns:a16="http://schemas.microsoft.com/office/drawing/2014/main" id="{C4173BDC-4027-4520-854F-744EBF7FF3B8}"/>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Rectangle: Rounded Corners 37">
              <a:extLst>
                <a:ext uri="{FF2B5EF4-FFF2-40B4-BE49-F238E27FC236}">
                  <a16:creationId xmlns:a16="http://schemas.microsoft.com/office/drawing/2014/main" id="{F8874CF9-717E-43DE-A3CC-916F2E46A253}"/>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err="1">
                  <a:solidFill>
                    <a:schemeClr val="tx1"/>
                  </a:solidFill>
                  <a:effectLst/>
                  <a:latin typeface="Times New Roman" panose="02020603050405020304" pitchFamily="18" charset="0"/>
                  <a:ea typeface="Calibri" panose="020F0502020204030204" pitchFamily="34" charset="0"/>
                </a:rPr>
                <a:t>PortfoliosLab</a:t>
              </a:r>
              <a:endParaRPr lang="en-IN" sz="2200" b="1" dirty="0">
                <a:solidFill>
                  <a:schemeClr val="tx1"/>
                </a:solidFill>
                <a:latin typeface="Calibri" panose="020F0502020204030204" pitchFamily="34" charset="0"/>
              </a:endParaRPr>
            </a:p>
          </p:txBody>
        </p:sp>
        <p:sp>
          <p:nvSpPr>
            <p:cNvPr id="39" name="Content Placeholder 2">
              <a:extLst>
                <a:ext uri="{FF2B5EF4-FFF2-40B4-BE49-F238E27FC236}">
                  <a16:creationId xmlns:a16="http://schemas.microsoft.com/office/drawing/2014/main" id="{EED62D1B-EAA0-406D-9BCA-3485BBA38197}"/>
                </a:ext>
              </a:extLst>
            </p:cNvPr>
            <p:cNvSpPr txBox="1">
              <a:spLocks/>
            </p:cNvSpPr>
            <p:nvPr/>
          </p:nvSpPr>
          <p:spPr>
            <a:xfrm>
              <a:off x="669953" y="3035410"/>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err="1">
                  <a:latin typeface="+mn-lt"/>
                </a:rPr>
                <a:t>PortfoliosLab</a:t>
              </a:r>
              <a:r>
                <a:rPr lang="en-US" sz="2200" dirty="0">
                  <a:latin typeface="+mn-lt"/>
                </a:rPr>
                <a:t> offers comprehensive analysis for stocks, ETFs, mutual funds, and cryptocurrencies, empowering investors with insights into potential investments and associated risks. It excels in historical performance analysis, enabling users to evaluate an asset's track record.</a:t>
              </a:r>
            </a:p>
          </p:txBody>
        </p:sp>
        <p:sp>
          <p:nvSpPr>
            <p:cNvPr id="40" name="Freeform 7">
              <a:extLst>
                <a:ext uri="{FF2B5EF4-FFF2-40B4-BE49-F238E27FC236}">
                  <a16:creationId xmlns:a16="http://schemas.microsoft.com/office/drawing/2014/main" id="{CCFAD5FB-90AE-49A6-A7B6-5DD84D5DAB57}"/>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Oval 8">
              <a:extLst>
                <a:ext uri="{FF2B5EF4-FFF2-40B4-BE49-F238E27FC236}">
                  <a16:creationId xmlns:a16="http://schemas.microsoft.com/office/drawing/2014/main" id="{93C0523A-56B3-4553-A05C-9084F0D71BFD}"/>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2" name="Shape 7784">
              <a:extLst>
                <a:ext uri="{FF2B5EF4-FFF2-40B4-BE49-F238E27FC236}">
                  <a16:creationId xmlns:a16="http://schemas.microsoft.com/office/drawing/2014/main" id="{A29940F2-AB6D-4383-8C22-C62546C174D7}"/>
                </a:ext>
              </a:extLst>
            </p:cNvPr>
            <p:cNvGrpSpPr/>
            <p:nvPr/>
          </p:nvGrpSpPr>
          <p:grpSpPr>
            <a:xfrm>
              <a:off x="1389773" y="2214880"/>
              <a:ext cx="330464" cy="352116"/>
              <a:chOff x="5538788" y="2417763"/>
              <a:chExt cx="557213" cy="593725"/>
            </a:xfrm>
            <a:solidFill>
              <a:schemeClr val="tx1"/>
            </a:solidFill>
          </p:grpSpPr>
          <p:sp>
            <p:nvSpPr>
              <p:cNvPr id="43" name="Shape 7785">
                <a:extLst>
                  <a:ext uri="{FF2B5EF4-FFF2-40B4-BE49-F238E27FC236}">
                    <a16:creationId xmlns:a16="http://schemas.microsoft.com/office/drawing/2014/main" id="{6F83E444-C226-4033-99E1-972C1DD0FC02}"/>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4" name="Shape 7786">
                <a:extLst>
                  <a:ext uri="{FF2B5EF4-FFF2-40B4-BE49-F238E27FC236}">
                    <a16:creationId xmlns:a16="http://schemas.microsoft.com/office/drawing/2014/main" id="{93A10B83-E792-4770-A4DC-452F5B520727}"/>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5" name="Shape 7787">
                <a:extLst>
                  <a:ext uri="{FF2B5EF4-FFF2-40B4-BE49-F238E27FC236}">
                    <a16:creationId xmlns:a16="http://schemas.microsoft.com/office/drawing/2014/main" id="{56DF18E4-5FA2-4026-94E5-8DB63526998D}"/>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6" name="Shape 7788">
                <a:extLst>
                  <a:ext uri="{FF2B5EF4-FFF2-40B4-BE49-F238E27FC236}">
                    <a16:creationId xmlns:a16="http://schemas.microsoft.com/office/drawing/2014/main" id="{F18DE7D5-2CC3-4EDB-93AB-EC404C97F2A0}"/>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7" name="Shape 7789">
                <a:extLst>
                  <a:ext uri="{FF2B5EF4-FFF2-40B4-BE49-F238E27FC236}">
                    <a16:creationId xmlns:a16="http://schemas.microsoft.com/office/drawing/2014/main" id="{C8436D8F-BF5C-4FD2-9F8C-0714FA587B9E}"/>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8" name="Shape 7790">
                <a:extLst>
                  <a:ext uri="{FF2B5EF4-FFF2-40B4-BE49-F238E27FC236}">
                    <a16:creationId xmlns:a16="http://schemas.microsoft.com/office/drawing/2014/main" id="{4D228924-370C-4427-9AD5-910FD43F362D}"/>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49" name="Shape 7791">
                <a:extLst>
                  <a:ext uri="{FF2B5EF4-FFF2-40B4-BE49-F238E27FC236}">
                    <a16:creationId xmlns:a16="http://schemas.microsoft.com/office/drawing/2014/main" id="{C537C80C-74C6-4262-8002-86B5DCFFCE4C}"/>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0" name="Shape 7792">
                <a:extLst>
                  <a:ext uri="{FF2B5EF4-FFF2-40B4-BE49-F238E27FC236}">
                    <a16:creationId xmlns:a16="http://schemas.microsoft.com/office/drawing/2014/main" id="{6DE2F59B-EC3D-4ECE-958E-CD07D83D9C59}"/>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1" name="Shape 7793">
                <a:extLst>
                  <a:ext uri="{FF2B5EF4-FFF2-40B4-BE49-F238E27FC236}">
                    <a16:creationId xmlns:a16="http://schemas.microsoft.com/office/drawing/2014/main" id="{9D036060-E2C6-47BB-9D9A-F0431E4E7079}"/>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2" name="Shape 7794">
                <a:extLst>
                  <a:ext uri="{FF2B5EF4-FFF2-40B4-BE49-F238E27FC236}">
                    <a16:creationId xmlns:a16="http://schemas.microsoft.com/office/drawing/2014/main" id="{BB943592-1A4D-42A7-8F52-65EE495E117C}"/>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3" name="Shape 7795">
                <a:extLst>
                  <a:ext uri="{FF2B5EF4-FFF2-40B4-BE49-F238E27FC236}">
                    <a16:creationId xmlns:a16="http://schemas.microsoft.com/office/drawing/2014/main" id="{5037C5E4-5602-44BB-8C61-1D8962506E7C}"/>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4" name="Shape 7796">
                <a:extLst>
                  <a:ext uri="{FF2B5EF4-FFF2-40B4-BE49-F238E27FC236}">
                    <a16:creationId xmlns:a16="http://schemas.microsoft.com/office/drawing/2014/main" id="{9C101E85-F220-4201-9EE1-47432FD74621}"/>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5" name="Shape 7797">
                <a:extLst>
                  <a:ext uri="{FF2B5EF4-FFF2-40B4-BE49-F238E27FC236}">
                    <a16:creationId xmlns:a16="http://schemas.microsoft.com/office/drawing/2014/main" id="{9CBD7147-1F3B-4FE1-9528-DEC0B3EEE202}"/>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6" name="Shape 7798">
                <a:extLst>
                  <a:ext uri="{FF2B5EF4-FFF2-40B4-BE49-F238E27FC236}">
                    <a16:creationId xmlns:a16="http://schemas.microsoft.com/office/drawing/2014/main" id="{A5023EF3-A3C4-4CF8-93F1-261C445A20BD}"/>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7" name="Shape 7799">
                <a:extLst>
                  <a:ext uri="{FF2B5EF4-FFF2-40B4-BE49-F238E27FC236}">
                    <a16:creationId xmlns:a16="http://schemas.microsoft.com/office/drawing/2014/main" id="{CD79432F-8C0B-46EC-8F37-ECD53CAF45E9}"/>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8" name="Shape 7800">
                <a:extLst>
                  <a:ext uri="{FF2B5EF4-FFF2-40B4-BE49-F238E27FC236}">
                    <a16:creationId xmlns:a16="http://schemas.microsoft.com/office/drawing/2014/main" id="{CB3B8BEC-A7E1-4428-93D1-1A7CAD4785DB}"/>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59" name="Shape 7801">
                <a:extLst>
                  <a:ext uri="{FF2B5EF4-FFF2-40B4-BE49-F238E27FC236}">
                    <a16:creationId xmlns:a16="http://schemas.microsoft.com/office/drawing/2014/main" id="{6A2D8DC4-84C1-4B01-AA4A-67B1D2D1F6A7}"/>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0" name="Shape 7802">
                <a:extLst>
                  <a:ext uri="{FF2B5EF4-FFF2-40B4-BE49-F238E27FC236}">
                    <a16:creationId xmlns:a16="http://schemas.microsoft.com/office/drawing/2014/main" id="{0C6B0C08-8DA6-40EF-99BB-938501F706B6}"/>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1" name="Shape 7803">
                <a:extLst>
                  <a:ext uri="{FF2B5EF4-FFF2-40B4-BE49-F238E27FC236}">
                    <a16:creationId xmlns:a16="http://schemas.microsoft.com/office/drawing/2014/main" id="{049AC7D6-AE6E-4821-9AB2-493F9AF459CD}"/>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2" name="Shape 7804">
                <a:extLst>
                  <a:ext uri="{FF2B5EF4-FFF2-40B4-BE49-F238E27FC236}">
                    <a16:creationId xmlns:a16="http://schemas.microsoft.com/office/drawing/2014/main" id="{9B014732-6910-4E7E-BA56-8F62495FD7EB}"/>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3" name="Shape 7805">
                <a:extLst>
                  <a:ext uri="{FF2B5EF4-FFF2-40B4-BE49-F238E27FC236}">
                    <a16:creationId xmlns:a16="http://schemas.microsoft.com/office/drawing/2014/main" id="{F04453D6-ACAB-45E7-B161-AE9FF0C56A4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64" name="Shape 7806">
                <a:extLst>
                  <a:ext uri="{FF2B5EF4-FFF2-40B4-BE49-F238E27FC236}">
                    <a16:creationId xmlns:a16="http://schemas.microsoft.com/office/drawing/2014/main" id="{C0DACC00-F0E6-4356-89E1-23234C8333CF}"/>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65004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Introduction to Language Model</a:t>
            </a:r>
            <a:endParaRPr lang="en-US" dirty="0"/>
          </a:p>
        </p:txBody>
      </p:sp>
      <p:sp>
        <p:nvSpPr>
          <p:cNvPr id="9" name="Content Placeholder 2">
            <a:extLst>
              <a:ext uri="{FF2B5EF4-FFF2-40B4-BE49-F238E27FC236}">
                <a16:creationId xmlns:a16="http://schemas.microsoft.com/office/drawing/2014/main" id="{1F8736E4-B09E-4EBF-90EF-8B58C7FFA0E2}"/>
              </a:ext>
            </a:extLst>
          </p:cNvPr>
          <p:cNvSpPr txBox="1">
            <a:spLocks/>
          </p:cNvSpPr>
          <p:nvPr/>
        </p:nvSpPr>
        <p:spPr>
          <a:xfrm>
            <a:off x="690283" y="1490094"/>
            <a:ext cx="10834234" cy="876039"/>
          </a:xfrm>
          <a:prstGeom prst="rect">
            <a:avLst/>
          </a:prstGeom>
        </p:spPr>
        <p:txBody>
          <a:bodyPr vert="horz" lIns="0" tIns="0" rIns="0"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b="1" dirty="0">
                <a:solidFill>
                  <a:schemeClr val="tx1"/>
                </a:solidFill>
                <a:effectLst/>
                <a:latin typeface="Times New Roman" panose="02020603050405020304" pitchFamily="18" charset="0"/>
                <a:ea typeface="Calibri" panose="020F0502020204030204" pitchFamily="34" charset="0"/>
              </a:rPr>
              <a:t>What is a Language Model?</a:t>
            </a:r>
            <a:endParaRPr lang="en-US" sz="2200" kern="100" dirty="0">
              <a:effectLst/>
              <a:latin typeface="+mn-lt"/>
              <a:ea typeface="Calibri" panose="020F0502020204030204" pitchFamily="34" charset="0"/>
              <a:cs typeface="Times New Roman" panose="02020603050405020304" pitchFamily="18" charset="0"/>
            </a:endParaRPr>
          </a:p>
          <a:p>
            <a:pPr>
              <a:lnSpc>
                <a:spcPct val="100000"/>
              </a:lnSpc>
              <a:spcBef>
                <a:spcPts val="400"/>
              </a:spcBef>
              <a:spcAft>
                <a:spcPts val="400"/>
              </a:spcAft>
              <a:buFont typeface="Wingdings" panose="05000000000000000000" pitchFamily="2" charset="2"/>
              <a:buChar char="Ø"/>
            </a:pPr>
            <a:r>
              <a:rPr lang="en-US" sz="2200" kern="100" dirty="0">
                <a:effectLst/>
                <a:latin typeface="+mn-lt"/>
                <a:ea typeface="Calibri" panose="020F0502020204030204" pitchFamily="34" charset="0"/>
                <a:cs typeface="Times New Roman"/>
              </a:rPr>
              <a:t>Most of the AI used today, like, ChatGPT, DALL-E, Google </a:t>
            </a:r>
            <a:r>
              <a:rPr lang="en-US" sz="2200" kern="100" dirty="0">
                <a:latin typeface="Nunito"/>
                <a:ea typeface="Calibri" panose="020F0502020204030204" pitchFamily="34" charset="0"/>
                <a:cs typeface="Times New Roman"/>
              </a:rPr>
              <a:t>Gemini</a:t>
            </a:r>
            <a:r>
              <a:rPr lang="en-US" sz="2200" kern="100" dirty="0">
                <a:effectLst/>
                <a:latin typeface="+mn-lt"/>
                <a:ea typeface="Calibri" panose="020F0502020204030204" pitchFamily="34" charset="0"/>
                <a:cs typeface="Times New Roman"/>
              </a:rPr>
              <a:t>, Gamma, </a:t>
            </a:r>
            <a:r>
              <a:rPr lang="en-US" sz="2200" kern="100" dirty="0" err="1">
                <a:effectLst/>
                <a:latin typeface="+mn-lt"/>
                <a:ea typeface="Calibri" panose="020F0502020204030204" pitchFamily="34" charset="0"/>
                <a:cs typeface="Times New Roman"/>
              </a:rPr>
              <a:t>etc</a:t>
            </a:r>
            <a:r>
              <a:rPr lang="en-US" sz="2200" kern="100" dirty="0">
                <a:effectLst/>
                <a:latin typeface="+mn-lt"/>
                <a:ea typeface="Calibri" panose="020F0502020204030204" pitchFamily="34" charset="0"/>
                <a:cs typeface="Times New Roman"/>
              </a:rPr>
              <a:t> are based on some or the other language model.</a:t>
            </a:r>
          </a:p>
          <a:p>
            <a:pPr>
              <a:lnSpc>
                <a:spcPct val="100000"/>
              </a:lnSpc>
              <a:spcBef>
                <a:spcPts val="400"/>
              </a:spcBef>
              <a:spcAft>
                <a:spcPts val="400"/>
              </a:spcAft>
              <a:buFont typeface="Wingdings" panose="05000000000000000000" pitchFamily="2" charset="2"/>
              <a:buChar char="Ø"/>
            </a:pPr>
            <a:r>
              <a:rPr lang="en-US" sz="2200" kern="100" dirty="0">
                <a:effectLst/>
                <a:latin typeface="+mn-lt"/>
                <a:ea typeface="Calibri" panose="020F0502020204030204" pitchFamily="34" charset="0"/>
                <a:cs typeface="Times New Roman" panose="02020603050405020304" pitchFamily="18" charset="0"/>
              </a:rPr>
              <a:t>Language model is an AI algorithm designed to generate human-like text based on patterns and structures.</a:t>
            </a:r>
            <a:endParaRPr lang="en-US" sz="2200" dirty="0">
              <a:latin typeface="+mn-lt"/>
            </a:endParaRPr>
          </a:p>
        </p:txBody>
      </p:sp>
      <p:sp>
        <p:nvSpPr>
          <p:cNvPr id="39" name="Content Placeholder 2">
            <a:extLst>
              <a:ext uri="{FF2B5EF4-FFF2-40B4-BE49-F238E27FC236}">
                <a16:creationId xmlns:a16="http://schemas.microsoft.com/office/drawing/2014/main" id="{E16706E8-F13D-42E9-B5A8-F55C9173F81B}"/>
              </a:ext>
            </a:extLst>
          </p:cNvPr>
          <p:cNvSpPr txBox="1">
            <a:spLocks/>
          </p:cNvSpPr>
          <p:nvPr/>
        </p:nvSpPr>
        <p:spPr>
          <a:xfrm>
            <a:off x="678883" y="361582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chemeClr val="tx1"/>
                </a:solidFill>
                <a:effectLst/>
                <a:latin typeface="Times New Roman" panose="02020603050405020304" pitchFamily="18" charset="0"/>
                <a:ea typeface="Calibri" panose="020F0502020204030204" pitchFamily="34" charset="0"/>
              </a:rPr>
              <a:t>How do Language Models work?</a:t>
            </a:r>
            <a:endParaRPr lang="en-US" sz="2200" b="0" i="0" dirty="0">
              <a:solidFill>
                <a:srgbClr val="011422"/>
              </a:solidFill>
              <a:effectLst/>
              <a:latin typeface="+mn-lt"/>
            </a:endParaRPr>
          </a:p>
          <a:p>
            <a:pPr marL="0" indent="0" algn="l">
              <a:buNone/>
            </a:pPr>
            <a:r>
              <a:rPr lang="en-US" sz="2200" b="0" i="0" dirty="0">
                <a:solidFill>
                  <a:srgbClr val="011422"/>
                </a:solidFill>
                <a:effectLst/>
                <a:latin typeface="+mn-lt"/>
              </a:rPr>
              <a:t>A </a:t>
            </a:r>
            <a:r>
              <a:rPr lang="en-US" sz="2200" b="1" i="0" dirty="0">
                <a:solidFill>
                  <a:srgbClr val="011422"/>
                </a:solidFill>
                <a:effectLst/>
                <a:latin typeface="+mn-lt"/>
              </a:rPr>
              <a:t>prompt</a:t>
            </a:r>
            <a:r>
              <a:rPr lang="en-US" sz="2200" b="0" i="0" dirty="0">
                <a:solidFill>
                  <a:srgbClr val="011422"/>
                </a:solidFill>
                <a:effectLst/>
                <a:latin typeface="+mn-lt"/>
              </a:rPr>
              <a:t> is a starting point for text generation by a large language model (LLM) like Bard. It provides the LLM with context and instructions to guide its response towards the desired outcome.</a:t>
            </a:r>
          </a:p>
          <a:p>
            <a:pPr algn="l"/>
            <a:r>
              <a:rPr lang="en-US" sz="2200" b="0" i="0" dirty="0">
                <a:solidFill>
                  <a:srgbClr val="011422"/>
                </a:solidFill>
                <a:effectLst/>
                <a:latin typeface="+mn-lt"/>
              </a:rPr>
              <a:t>Think of it as giving directions on a map to an LLM searching for a specific location. The more precise and detailed the prompt, the easier it is for the LLM to reach the desired destination and fulfill your request.</a:t>
            </a:r>
          </a:p>
        </p:txBody>
      </p:sp>
    </p:spTree>
    <p:extLst>
      <p:ext uri="{BB962C8B-B14F-4D97-AF65-F5344CB8AC3E}">
        <p14:creationId xmlns:p14="http://schemas.microsoft.com/office/powerpoint/2010/main" val="33709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D1E7-FD67-B47E-84EB-1183FA1DD44C}"/>
              </a:ext>
            </a:extLst>
          </p:cNvPr>
          <p:cNvSpPr>
            <a:spLocks noGrp="1"/>
          </p:cNvSpPr>
          <p:nvPr>
            <p:ph type="title"/>
          </p:nvPr>
        </p:nvSpPr>
        <p:spPr/>
        <p:txBody>
          <a:bodyPr/>
          <a:lstStyle/>
          <a:p>
            <a:r>
              <a:rPr lang="en-US" dirty="0"/>
              <a:t>Best Practices to Write Prompt</a:t>
            </a:r>
          </a:p>
        </p:txBody>
      </p:sp>
      <p:sp>
        <p:nvSpPr>
          <p:cNvPr id="3" name="Content Placeholder 2">
            <a:extLst>
              <a:ext uri="{FF2B5EF4-FFF2-40B4-BE49-F238E27FC236}">
                <a16:creationId xmlns:a16="http://schemas.microsoft.com/office/drawing/2014/main" id="{B7723A53-8ED8-26D2-CC7B-132DF4DDC203}"/>
              </a:ext>
            </a:extLst>
          </p:cNvPr>
          <p:cNvSpPr>
            <a:spLocks noGrp="1"/>
          </p:cNvSpPr>
          <p:nvPr>
            <p:ph idx="1"/>
          </p:nvPr>
        </p:nvSpPr>
        <p:spPr>
          <a:xfrm>
            <a:off x="678883" y="1405192"/>
            <a:ext cx="6293418" cy="4398066"/>
          </a:xfrm>
        </p:spPr>
        <p:txBody>
          <a:bodyPr>
            <a:noAutofit/>
          </a:bodyPr>
          <a:lstStyle/>
          <a:p>
            <a:pPr marL="0" indent="0">
              <a:buNone/>
            </a:pPr>
            <a:r>
              <a:rPr lang="en-US" sz="1800" kern="0" dirty="0">
                <a:solidFill>
                  <a:srgbClr val="1F1F1F"/>
                </a:solidFill>
                <a:effectLst/>
                <a:latin typeface="+mn-lt"/>
                <a:ea typeface="Times New Roman" panose="02020603050405020304" pitchFamily="18" charset="0"/>
                <a:cs typeface="Times New Roman" panose="02020603050405020304" pitchFamily="18" charset="0"/>
              </a:rPr>
              <a:t>Writing effective prompts is crucial for getting the most out of large language models like Bard and </a:t>
            </a:r>
            <a:r>
              <a:rPr lang="en-US" sz="1800" kern="0" dirty="0" err="1">
                <a:solidFill>
                  <a:srgbClr val="1F1F1F"/>
                </a:solidFill>
                <a:effectLst/>
                <a:latin typeface="+mn-lt"/>
                <a:ea typeface="Times New Roman" panose="02020603050405020304" pitchFamily="18" charset="0"/>
                <a:cs typeface="Times New Roman" panose="02020603050405020304" pitchFamily="18" charset="0"/>
              </a:rPr>
              <a:t>ChatGPT</a:t>
            </a:r>
            <a:r>
              <a:rPr lang="en-US" sz="1800" kern="0" dirty="0">
                <a:solidFill>
                  <a:srgbClr val="1F1F1F"/>
                </a:solidFill>
                <a:effectLst/>
                <a:latin typeface="+mn-lt"/>
                <a:ea typeface="Times New Roman" panose="02020603050405020304" pitchFamily="18" charset="0"/>
                <a:cs typeface="Times New Roman" panose="02020603050405020304" pitchFamily="18" charset="0"/>
              </a:rPr>
              <a:t>. Here are some best practices to follow:</a:t>
            </a:r>
            <a:endParaRPr lang="en-US" sz="1800" kern="100" dirty="0">
              <a:effectLst/>
              <a:latin typeface="+mn-lt"/>
              <a:ea typeface="Calibri" panose="020F0502020204030204" pitchFamily="34" charset="0"/>
              <a:cs typeface="Times New Roman" panose="02020603050405020304" pitchFamily="18" charset="0"/>
            </a:endParaRPr>
          </a:p>
          <a:p>
            <a:pPr marL="0" marR="0" indent="0">
              <a:lnSpc>
                <a:spcPts val="1800"/>
              </a:lnSpc>
              <a:spcBef>
                <a:spcPts val="0"/>
              </a:spcBef>
              <a:spcAft>
                <a:spcPts val="0"/>
              </a:spcAft>
              <a:buNone/>
            </a:pPr>
            <a:endParaRPr lang="en-US" sz="1800" b="1" kern="0" dirty="0">
              <a:solidFill>
                <a:srgbClr val="1F1F1F"/>
              </a:solidFill>
              <a:effectLst/>
              <a:latin typeface="+mn-lt"/>
              <a:ea typeface="Times New Roman" panose="02020603050405020304" pitchFamily="18" charset="0"/>
              <a:cs typeface="Times New Roman" panose="02020603050405020304" pitchFamily="18" charset="0"/>
            </a:endParaRPr>
          </a:p>
          <a:p>
            <a:pPr marL="0" marR="0" indent="0">
              <a:lnSpc>
                <a:spcPts val="1800"/>
              </a:lnSpc>
              <a:spcBef>
                <a:spcPts val="0"/>
              </a:spcBef>
              <a:spcAft>
                <a:spcPts val="0"/>
              </a:spcAft>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Understand the desired outcome:</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Be clear about what you want the model to achieve.</a:t>
            </a:r>
            <a:endParaRPr lang="en-US" sz="1800"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Is it generating text, translating languages, writing different kinds of creative content, or answering your questions?</a:t>
            </a:r>
            <a:endParaRPr lang="en-US" sz="1800"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This clarity helps the model focus its efforts and produce the desired outcome.</a:t>
            </a:r>
            <a:endParaRPr lang="en-US" sz="1800" kern="100" dirty="0">
              <a:effectLst/>
              <a:latin typeface="+mn-lt"/>
              <a:ea typeface="Calibri" panose="020F0502020204030204" pitchFamily="34" charset="0"/>
              <a:cs typeface="Times New Roman" panose="02020603050405020304" pitchFamily="18" charset="0"/>
            </a:endParaRPr>
          </a:p>
          <a:p>
            <a:pPr marL="0" indent="0">
              <a:lnSpc>
                <a:spcPts val="18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Be specific and descriptive:</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The more details you provide, the better the model can understand your request.</a:t>
            </a:r>
            <a:endParaRPr lang="en-US" sz="1800"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Provide context, examples, and specific instructions to guide the model towards the desired output.</a:t>
            </a:r>
            <a:endParaRPr lang="en-US" sz="1800"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pPr>
            <a:r>
              <a:rPr lang="en-US" sz="1800" kern="0" dirty="0">
                <a:solidFill>
                  <a:srgbClr val="1F1F1F"/>
                </a:solidFill>
                <a:effectLst/>
                <a:latin typeface="+mn-lt"/>
                <a:ea typeface="Times New Roman" panose="02020603050405020304" pitchFamily="18" charset="0"/>
                <a:cs typeface="Times New Roman" panose="02020603050405020304" pitchFamily="18" charset="0"/>
              </a:rPr>
              <a:t>Avoid vagueness and ambiguity to ensure accurate and relevant results.</a:t>
            </a:r>
            <a:endParaRPr lang="en-US" sz="1800" kern="100" dirty="0">
              <a:effectLst/>
              <a:latin typeface="+mn-lt"/>
              <a:ea typeface="Calibri" panose="020F0502020204030204" pitchFamily="34" charset="0"/>
              <a:cs typeface="Times New Roman" panose="02020603050405020304" pitchFamily="18" charset="0"/>
            </a:endParaRPr>
          </a:p>
          <a:p>
            <a:pPr marL="0" indent="0">
              <a:buNone/>
            </a:pPr>
            <a:endParaRPr lang="en-US" sz="1800" dirty="0">
              <a:latin typeface="+mn-lt"/>
            </a:endParaRPr>
          </a:p>
        </p:txBody>
      </p:sp>
      <p:pic>
        <p:nvPicPr>
          <p:cNvPr id="5" name="Picture 4">
            <a:extLst>
              <a:ext uri="{FF2B5EF4-FFF2-40B4-BE49-F238E27FC236}">
                <a16:creationId xmlns:a16="http://schemas.microsoft.com/office/drawing/2014/main" id="{C1AE4BE9-8A6D-C7C2-B3CE-094AE38361FF}"/>
              </a:ext>
            </a:extLst>
          </p:cNvPr>
          <p:cNvPicPr>
            <a:picLocks noChangeAspect="1"/>
          </p:cNvPicPr>
          <p:nvPr/>
        </p:nvPicPr>
        <p:blipFill rotWithShape="1">
          <a:blip r:embed="rId2">
            <a:extLst>
              <a:ext uri="{28A0092B-C50C-407E-A947-70E740481C1C}">
                <a14:useLocalDpi xmlns:a14="http://schemas.microsoft.com/office/drawing/2010/main" val="0"/>
              </a:ext>
            </a:extLst>
          </a:blip>
          <a:srcRect t="24375" b="32500"/>
          <a:stretch/>
        </p:blipFill>
        <p:spPr>
          <a:xfrm>
            <a:off x="7120945" y="1445546"/>
            <a:ext cx="4547179" cy="4357712"/>
          </a:xfrm>
          <a:prstGeom prst="rect">
            <a:avLst/>
          </a:prstGeom>
        </p:spPr>
      </p:pic>
    </p:spTree>
    <p:extLst>
      <p:ext uri="{BB962C8B-B14F-4D97-AF65-F5344CB8AC3E}">
        <p14:creationId xmlns:p14="http://schemas.microsoft.com/office/powerpoint/2010/main" val="3704538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0D28-4E8E-F1A6-0B44-02E398A05DE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83A406F3-9CDC-4FF3-55E4-5729A082DA59}"/>
              </a:ext>
            </a:extLst>
          </p:cNvPr>
          <p:cNvSpPr>
            <a:spLocks noGrp="1"/>
          </p:cNvSpPr>
          <p:nvPr>
            <p:ph idx="1"/>
          </p:nvPr>
        </p:nvSpPr>
        <p:spPr>
          <a:xfrm>
            <a:off x="678883" y="1442629"/>
            <a:ext cx="10834234" cy="4398066"/>
          </a:xfrm>
        </p:spPr>
        <p:txBody>
          <a:bodyPr>
            <a:noAutofit/>
          </a:bodyPr>
          <a:lstStyle/>
          <a:p>
            <a:pPr marL="0" indent="0">
              <a:lnSpc>
                <a:spcPct val="100000"/>
              </a:lnSpc>
              <a:spcBef>
                <a:spcPts val="0"/>
              </a:spcBef>
              <a:buNone/>
            </a:pPr>
            <a:r>
              <a:rPr lang="en-US" sz="2000" b="1" kern="0" dirty="0">
                <a:solidFill>
                  <a:srgbClr val="1F1F1F"/>
                </a:solidFill>
                <a:effectLst/>
                <a:latin typeface="+mn-lt"/>
                <a:ea typeface="Times New Roman" panose="02020603050405020304" pitchFamily="18" charset="0"/>
                <a:cs typeface="Times New Roman" panose="02020603050405020304" pitchFamily="18" charset="0"/>
              </a:rPr>
              <a:t>Use clear and concise language:</a:t>
            </a:r>
            <a:endParaRPr lang="en-US" sz="2000" b="1" kern="100" dirty="0">
              <a:effectLst/>
              <a:latin typeface="+mn-lt"/>
              <a:ea typeface="Calibri" panose="020F0502020204030204" pitchFamily="34" charset="0"/>
              <a:cs typeface="Times New Roman" panose="02020603050405020304" pitchFamily="18" charset="0"/>
            </a:endParaRPr>
          </a:p>
          <a:p>
            <a:pPr>
              <a:lnSpc>
                <a:spcPct val="100000"/>
              </a:lnSpc>
              <a:spcBef>
                <a:spcPts val="0"/>
              </a:spcBef>
            </a:pPr>
            <a:r>
              <a:rPr lang="en-US" sz="1800" kern="0" dirty="0">
                <a:solidFill>
                  <a:srgbClr val="1F1F1F"/>
                </a:solidFill>
                <a:effectLst/>
                <a:latin typeface="+mn-lt"/>
                <a:ea typeface="Times New Roman" panose="02020603050405020304" pitchFamily="18" charset="0"/>
                <a:cs typeface="Times New Roman" panose="02020603050405020304" pitchFamily="18" charset="0"/>
              </a:rPr>
              <a:t>Avoid using jargon, technical terms, or complicated sentence structures.</a:t>
            </a:r>
            <a:endParaRPr lang="en-US" sz="1800" kern="100" dirty="0">
              <a:effectLst/>
              <a:latin typeface="+mn-lt"/>
              <a:ea typeface="Calibri" panose="020F0502020204030204" pitchFamily="34" charset="0"/>
              <a:cs typeface="Times New Roman" panose="02020603050405020304" pitchFamily="18" charset="0"/>
            </a:endParaRPr>
          </a:p>
          <a:p>
            <a:pPr>
              <a:lnSpc>
                <a:spcPct val="100000"/>
              </a:lnSpc>
              <a:spcBef>
                <a:spcPts val="0"/>
              </a:spcBef>
            </a:pPr>
            <a:r>
              <a:rPr lang="en-US" sz="1800" kern="0" dirty="0">
                <a:solidFill>
                  <a:srgbClr val="1F1F1F"/>
                </a:solidFill>
                <a:effectLst/>
                <a:latin typeface="+mn-lt"/>
                <a:ea typeface="Times New Roman" panose="02020603050405020304" pitchFamily="18" charset="0"/>
                <a:cs typeface="Times New Roman" panose="02020603050405020304" pitchFamily="18" charset="0"/>
              </a:rPr>
              <a:t>Use straightforward language that is easy for the model to understand and process.</a:t>
            </a:r>
            <a:endParaRPr lang="en-US" sz="1800" kern="100" dirty="0">
              <a:effectLst/>
              <a:latin typeface="+mn-lt"/>
              <a:ea typeface="Calibri" panose="020F0502020204030204" pitchFamily="34" charset="0"/>
              <a:cs typeface="Times New Roman" panose="02020603050405020304" pitchFamily="18" charset="0"/>
            </a:endParaRPr>
          </a:p>
          <a:p>
            <a:pPr>
              <a:lnSpc>
                <a:spcPct val="100000"/>
              </a:lnSpc>
              <a:spcBef>
                <a:spcPts val="0"/>
              </a:spcBef>
            </a:pPr>
            <a:r>
              <a:rPr lang="en-US" sz="1800" kern="0" dirty="0">
                <a:solidFill>
                  <a:srgbClr val="1F1F1F"/>
                </a:solidFill>
                <a:effectLst/>
                <a:latin typeface="+mn-lt"/>
                <a:ea typeface="Times New Roman" panose="02020603050405020304" pitchFamily="18" charset="0"/>
                <a:cs typeface="Times New Roman" panose="02020603050405020304" pitchFamily="18" charset="0"/>
              </a:rPr>
              <a:t>This ensures smooth communication and efficient generation of results.</a:t>
            </a:r>
            <a:endParaRPr lang="en-US" sz="1800" b="1" kern="0" dirty="0">
              <a:solidFill>
                <a:srgbClr val="1F1F1F"/>
              </a:solidFill>
              <a:effectLst/>
              <a:latin typeface="+mn-lt"/>
              <a:ea typeface="Times New Roman" panose="02020603050405020304" pitchFamily="18" charset="0"/>
              <a:cs typeface="Times New Roman" panose="02020603050405020304" pitchFamily="18" charset="0"/>
            </a:endParaRPr>
          </a:p>
          <a:p>
            <a:pPr marL="0" marR="0" indent="0">
              <a:lnSpc>
                <a:spcPct val="1000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Structure your prompt:</a:t>
            </a:r>
            <a:endParaRPr lang="en-US" sz="1800" b="1" kern="100" dirty="0">
              <a:latin typeface="+mn-lt"/>
              <a:ea typeface="Times New Roman" panose="02020603050405020304" pitchFamily="18" charset="0"/>
              <a:cs typeface="Times New Roman" panose="02020603050405020304" pitchFamily="18" charset="0"/>
            </a:endParaRPr>
          </a:p>
          <a:p>
            <a:pPr>
              <a:lnSpc>
                <a:spcPct val="100000"/>
              </a:lnSpc>
              <a:spcBef>
                <a:spcPts val="0"/>
              </a:spcBef>
            </a:pPr>
            <a:r>
              <a:rPr lang="en-US" sz="1800" kern="0" dirty="0">
                <a:solidFill>
                  <a:srgbClr val="1F1F1F"/>
                </a:solidFill>
                <a:latin typeface="+mn-lt"/>
                <a:cs typeface="Times New Roman" panose="02020603050405020304" pitchFamily="18" charset="0"/>
              </a:rPr>
              <a:t>Separate instructions from context using clear markers like ### or """.</a:t>
            </a:r>
          </a:p>
          <a:p>
            <a:pPr>
              <a:lnSpc>
                <a:spcPct val="100000"/>
              </a:lnSpc>
              <a:spcBef>
                <a:spcPts val="0"/>
              </a:spcBef>
            </a:pPr>
            <a:r>
              <a:rPr lang="en-US" sz="1800" kern="0" dirty="0">
                <a:solidFill>
                  <a:srgbClr val="1F1F1F"/>
                </a:solidFill>
                <a:latin typeface="+mn-lt"/>
                <a:cs typeface="Times New Roman" panose="02020603050405020304" pitchFamily="18" charset="0"/>
              </a:rPr>
              <a:t>This helps the model distinguish between your desired outcome and the information provided.</a:t>
            </a:r>
          </a:p>
          <a:p>
            <a:pPr>
              <a:lnSpc>
                <a:spcPct val="100000"/>
              </a:lnSpc>
              <a:spcBef>
                <a:spcPts val="0"/>
              </a:spcBef>
            </a:pPr>
            <a:r>
              <a:rPr lang="en-US" sz="1800" kern="0" dirty="0">
                <a:solidFill>
                  <a:srgbClr val="1F1F1F"/>
                </a:solidFill>
                <a:latin typeface="+mn-lt"/>
                <a:cs typeface="Times New Roman" panose="02020603050405020304" pitchFamily="18" charset="0"/>
              </a:rPr>
              <a:t>It also improves the model's understanding of the structure and flow of your prompt.</a:t>
            </a:r>
          </a:p>
          <a:p>
            <a:pPr marL="0" marR="0" indent="0">
              <a:lnSpc>
                <a:spcPct val="1000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Specify desired format and style:</a:t>
            </a:r>
            <a:endParaRPr lang="en-US" sz="1800" b="1" kern="100" dirty="0">
              <a:effectLst/>
              <a:latin typeface="+mn-lt"/>
              <a:ea typeface="Calibri" panose="020F0502020204030204" pitchFamily="34" charset="0"/>
              <a:cs typeface="Times New Roman" panose="02020603050405020304" pitchFamily="18" charset="0"/>
            </a:endParaRP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If you have specific requirements for the format or style of the output, mention them clearly in your prompt.</a:t>
            </a: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This could include specifying the length, tone, formality, or genre of the generated text.</a:t>
            </a: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The more specific you are, the better the model can tailor its response to your preferences.</a:t>
            </a:r>
          </a:p>
          <a:p>
            <a:pPr marL="0" marR="0" indent="0">
              <a:lnSpc>
                <a:spcPct val="1000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Use positive language and avoid negativity:</a:t>
            </a:r>
            <a:endParaRPr lang="en-US" sz="1800" b="1" kern="100" dirty="0">
              <a:effectLst/>
              <a:latin typeface="+mn-lt"/>
              <a:ea typeface="Calibri" panose="020F0502020204030204" pitchFamily="34" charset="0"/>
              <a:cs typeface="Times New Roman" panose="02020603050405020304" pitchFamily="18" charset="0"/>
            </a:endParaRP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Focus on what you want the model to do rather than what you don't want.</a:t>
            </a: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Framing your prompt in a positive light encourages the model to generate positive and constructive output.</a:t>
            </a:r>
          </a:p>
          <a:p>
            <a:pPr>
              <a:lnSpc>
                <a:spcPct val="100000"/>
              </a:lnSpc>
              <a:spcBef>
                <a:spcPts val="0"/>
              </a:spcBef>
              <a:buSzPts val="1000"/>
              <a:tabLst>
                <a:tab pos="457200" algn="l"/>
              </a:tabLst>
            </a:pPr>
            <a:r>
              <a:rPr lang="en-US" sz="1800" kern="0" dirty="0">
                <a:solidFill>
                  <a:srgbClr val="1F1F1F"/>
                </a:solidFill>
                <a:latin typeface="+mn-lt"/>
                <a:cs typeface="Times New Roman" panose="02020603050405020304" pitchFamily="18" charset="0"/>
              </a:rPr>
              <a:t>Avoid using negative words or phrases that could limit the model's creativity and potential. </a:t>
            </a:r>
          </a:p>
        </p:txBody>
      </p:sp>
    </p:spTree>
    <p:extLst>
      <p:ext uri="{BB962C8B-B14F-4D97-AF65-F5344CB8AC3E}">
        <p14:creationId xmlns:p14="http://schemas.microsoft.com/office/powerpoint/2010/main" val="398855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6B58-3737-5417-7E2D-519F6C15EDAC}"/>
              </a:ext>
            </a:extLst>
          </p:cNvPr>
          <p:cNvSpPr>
            <a:spLocks noGrp="1"/>
          </p:cNvSpPr>
          <p:nvPr>
            <p:ph type="title"/>
          </p:nvPr>
        </p:nvSpPr>
        <p:spPr/>
        <p:txBody>
          <a:bodyPr/>
          <a:lstStyle/>
          <a:p>
            <a:r>
              <a:rPr lang="en-US"/>
              <a:t>Cont</a:t>
            </a:r>
            <a:r>
              <a:rPr lang="en-US" dirty="0"/>
              <a:t>…</a:t>
            </a:r>
          </a:p>
        </p:txBody>
      </p:sp>
      <p:sp>
        <p:nvSpPr>
          <p:cNvPr id="3" name="Content Placeholder 2">
            <a:extLst>
              <a:ext uri="{FF2B5EF4-FFF2-40B4-BE49-F238E27FC236}">
                <a16:creationId xmlns:a16="http://schemas.microsoft.com/office/drawing/2014/main" id="{F3966E92-CB16-AA1E-D7CE-2D4841548720}"/>
              </a:ext>
            </a:extLst>
          </p:cNvPr>
          <p:cNvSpPr>
            <a:spLocks noGrp="1"/>
          </p:cNvSpPr>
          <p:nvPr>
            <p:ph idx="1"/>
          </p:nvPr>
        </p:nvSpPr>
        <p:spPr>
          <a:xfrm>
            <a:off x="678883" y="1463066"/>
            <a:ext cx="10834234" cy="4398066"/>
          </a:xfrm>
        </p:spPr>
        <p:txBody>
          <a:bodyPr>
            <a:noAutofit/>
          </a:bodyPr>
          <a:lstStyle/>
          <a:p>
            <a:pPr marL="0" marR="0" indent="0">
              <a:lnSpc>
                <a:spcPts val="1800"/>
              </a:lnSpc>
              <a:spcBef>
                <a:spcPts val="0"/>
              </a:spcBef>
              <a:spcAft>
                <a:spcPts val="0"/>
              </a:spcAft>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Experiment and iterate:</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Don't be afraid to experiment with different wording and approaches.</a:t>
            </a: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Try different prompts and see what works best for achieving your desired outcome.</a:t>
            </a: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By iteratively refining your prompts, you can unlock the full potential of the model and achieve optimal results.</a:t>
            </a:r>
          </a:p>
          <a:p>
            <a:pPr marL="0" indent="0">
              <a:lnSpc>
                <a:spcPts val="18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Proofread your prompt carefully:</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Ensure your prompt is free of typos, grammatical errors, and formatting issues.</a:t>
            </a: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This improves the clarity and accuracy of the prompt, leading to more reliable and accurate results.</a:t>
            </a:r>
          </a:p>
          <a:p>
            <a:pPr marL="0" indent="0">
              <a:lnSpc>
                <a:spcPts val="18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Provide examples for creative tasks:</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If you're asking the model to generate creative text formats like poems, code, or scripts, provide examples to guide its understanding.</a:t>
            </a: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This helps the model grasp the desired style, tone, and format of the output.</a:t>
            </a:r>
          </a:p>
          <a:p>
            <a:pPr marL="0" indent="0">
              <a:lnSpc>
                <a:spcPts val="1800"/>
              </a:lnSpc>
              <a:spcBef>
                <a:spcPts val="0"/>
              </a:spcBef>
              <a:buNone/>
            </a:pPr>
            <a:r>
              <a:rPr lang="en-US" sz="1800" b="1" kern="0" dirty="0">
                <a:solidFill>
                  <a:srgbClr val="1F1F1F"/>
                </a:solidFill>
                <a:effectLst/>
                <a:latin typeface="+mn-lt"/>
                <a:ea typeface="Times New Roman" panose="02020603050405020304" pitchFamily="18" charset="0"/>
                <a:cs typeface="Times New Roman" panose="02020603050405020304" pitchFamily="18" charset="0"/>
              </a:rPr>
              <a:t>Leverage chain-of-thought prompting:</a:t>
            </a:r>
            <a:endParaRPr lang="en-US" sz="1800" b="1" kern="100" dirty="0">
              <a:effectLst/>
              <a:latin typeface="+mn-lt"/>
              <a:ea typeface="Calibri" panose="020F0502020204030204" pitchFamily="34" charset="0"/>
              <a:cs typeface="Times New Roman" panose="02020603050405020304" pitchFamily="18" charset="0"/>
            </a:endParaRP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This technique allows you to iteratively refine your prompt based on the model's previous responses.</a:t>
            </a:r>
          </a:p>
          <a:p>
            <a:pPr>
              <a:lnSpc>
                <a:spcPts val="1800"/>
              </a:lnSpc>
              <a:spcBef>
                <a:spcPts val="0"/>
              </a:spcBef>
              <a:spcAft>
                <a:spcPts val="750"/>
              </a:spcAft>
              <a:buSzPts val="1000"/>
              <a:tabLst>
                <a:tab pos="457200" algn="l"/>
              </a:tabLst>
            </a:pPr>
            <a:r>
              <a:rPr lang="en-US" sz="1800" kern="0" dirty="0">
                <a:solidFill>
                  <a:srgbClr val="1F1F1F"/>
                </a:solidFill>
                <a:latin typeface="+mn-lt"/>
                <a:cs typeface="Times New Roman" panose="02020603050405020304" pitchFamily="18" charset="0"/>
              </a:rPr>
              <a:t>By incorporating insights and feedback from the model, you can guide it towards producing even better results.</a:t>
            </a:r>
          </a:p>
        </p:txBody>
      </p:sp>
    </p:spTree>
    <p:extLst>
      <p:ext uri="{BB962C8B-B14F-4D97-AF65-F5344CB8AC3E}">
        <p14:creationId xmlns:p14="http://schemas.microsoft.com/office/powerpoint/2010/main" val="359150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4" y="603666"/>
            <a:ext cx="10834234" cy="612775"/>
          </a:xfrm>
        </p:spPr>
        <p:txBody>
          <a:bodyPr>
            <a:normAutofit/>
          </a:bodyPr>
          <a:lstStyle/>
          <a:p>
            <a:r>
              <a:rPr lang="en-US" dirty="0">
                <a:effectLst/>
                <a:latin typeface="Times New Roman" panose="02020603050405020304" pitchFamily="18" charset="0"/>
                <a:ea typeface="Calibri" panose="020F0502020204030204" pitchFamily="34" charset="0"/>
              </a:rPr>
              <a:t>Different Types of Models</a:t>
            </a:r>
            <a:endParaRPr lang="en-US" dirty="0"/>
          </a:p>
        </p:txBody>
      </p:sp>
      <p:sp>
        <p:nvSpPr>
          <p:cNvPr id="66" name="TextBox 65">
            <a:extLst>
              <a:ext uri="{FF2B5EF4-FFF2-40B4-BE49-F238E27FC236}">
                <a16:creationId xmlns:a16="http://schemas.microsoft.com/office/drawing/2014/main" id="{EBB3D4F9-BE1A-4519-BEFC-5F7C1E77A692}"/>
              </a:ext>
            </a:extLst>
          </p:cNvPr>
          <p:cNvSpPr txBox="1"/>
          <p:nvPr/>
        </p:nvSpPr>
        <p:spPr>
          <a:xfrm>
            <a:off x="745724" y="1216441"/>
            <a:ext cx="10449018" cy="769441"/>
          </a:xfrm>
          <a:prstGeom prst="rect">
            <a:avLst/>
          </a:prstGeom>
          <a:noFill/>
        </p:spPr>
        <p:txBody>
          <a:bodyPr wrap="square">
            <a:spAutoFit/>
          </a:bodyPr>
          <a:lstStyle/>
          <a:p>
            <a:r>
              <a:rPr lang="en-US" sz="2200" dirty="0"/>
              <a:t>All language models run on text as input. This input text is known as a ‘prompt’. Different prompts provide the user with different results.</a:t>
            </a:r>
            <a:endParaRPr lang="en-IN" sz="2200" dirty="0"/>
          </a:p>
        </p:txBody>
      </p:sp>
      <p:grpSp>
        <p:nvGrpSpPr>
          <p:cNvPr id="67" name="Group 66">
            <a:extLst>
              <a:ext uri="{FF2B5EF4-FFF2-40B4-BE49-F238E27FC236}">
                <a16:creationId xmlns:a16="http://schemas.microsoft.com/office/drawing/2014/main" id="{DEEDEAC6-3077-4834-9AA2-B5BBDA882775}"/>
              </a:ext>
            </a:extLst>
          </p:cNvPr>
          <p:cNvGrpSpPr/>
          <p:nvPr/>
        </p:nvGrpSpPr>
        <p:grpSpPr>
          <a:xfrm>
            <a:off x="479028" y="1985882"/>
            <a:ext cx="10967248" cy="2030423"/>
            <a:chOff x="661075" y="1659835"/>
            <a:chExt cx="10967248" cy="2030423"/>
          </a:xfrm>
        </p:grpSpPr>
        <p:sp>
          <p:nvSpPr>
            <p:cNvPr id="68" name="Freeform 6">
              <a:extLst>
                <a:ext uri="{FF2B5EF4-FFF2-40B4-BE49-F238E27FC236}">
                  <a16:creationId xmlns:a16="http://schemas.microsoft.com/office/drawing/2014/main" id="{C760C121-45E7-46AE-9C4B-BEEAD71D6BA3}"/>
                </a:ext>
              </a:extLst>
            </p:cNvPr>
            <p:cNvSpPr>
              <a:spLocks/>
            </p:cNvSpPr>
            <p:nvPr/>
          </p:nvSpPr>
          <p:spPr bwMode="auto">
            <a:xfrm>
              <a:off x="776848" y="1680017"/>
              <a:ext cx="373861" cy="274869"/>
            </a:xfrm>
            <a:custGeom>
              <a:avLst/>
              <a:gdLst>
                <a:gd name="T0" fmla="*/ 81 w 162"/>
                <a:gd name="T1" fmla="*/ 0 h 119"/>
                <a:gd name="T2" fmla="*/ 0 w 162"/>
                <a:gd name="T3" fmla="*/ 119 h 119"/>
                <a:gd name="T4" fmla="*/ 162 w 162"/>
                <a:gd name="T5" fmla="*/ 119 h 119"/>
                <a:gd name="T6" fmla="*/ 81 w 162"/>
                <a:gd name="T7" fmla="*/ 0 h 119"/>
              </a:gdLst>
              <a:ahLst/>
              <a:cxnLst>
                <a:cxn ang="0">
                  <a:pos x="T0" y="T1"/>
                </a:cxn>
                <a:cxn ang="0">
                  <a:pos x="T2" y="T3"/>
                </a:cxn>
                <a:cxn ang="0">
                  <a:pos x="T4" y="T5"/>
                </a:cxn>
                <a:cxn ang="0">
                  <a:pos x="T6" y="T7"/>
                </a:cxn>
              </a:cxnLst>
              <a:rect l="0" t="0" r="r" b="b"/>
              <a:pathLst>
                <a:path w="162" h="119">
                  <a:moveTo>
                    <a:pt x="81" y="0"/>
                  </a:moveTo>
                  <a:cubicBezTo>
                    <a:pt x="34" y="18"/>
                    <a:pt x="0" y="65"/>
                    <a:pt x="0" y="119"/>
                  </a:cubicBezTo>
                  <a:cubicBezTo>
                    <a:pt x="162" y="119"/>
                    <a:pt x="162" y="119"/>
                    <a:pt x="162" y="119"/>
                  </a:cubicBezTo>
                  <a:cubicBezTo>
                    <a:pt x="162" y="65"/>
                    <a:pt x="129" y="19"/>
                    <a:pt x="81" y="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9" name="Rectangle: Rounded Corners 68">
              <a:extLst>
                <a:ext uri="{FF2B5EF4-FFF2-40B4-BE49-F238E27FC236}">
                  <a16:creationId xmlns:a16="http://schemas.microsoft.com/office/drawing/2014/main" id="{65C22E47-6E17-474C-B286-A10F50BF45DB}"/>
                </a:ext>
              </a:extLst>
            </p:cNvPr>
            <p:cNvSpPr/>
            <p:nvPr/>
          </p:nvSpPr>
          <p:spPr>
            <a:xfrm>
              <a:off x="776848" y="1953670"/>
              <a:ext cx="10851475" cy="567664"/>
            </a:xfrm>
            <a:prstGeom prst="roundRect">
              <a:avLst>
                <a:gd name="adj" fmla="val 9723"/>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404000" rtlCol="0" anchor="ctr"/>
            <a:lstStyle/>
            <a:p>
              <a:r>
                <a:rPr lang="en-US" sz="2200" b="1" dirty="0">
                  <a:solidFill>
                    <a:schemeClr val="tx1"/>
                  </a:solidFill>
                  <a:effectLst/>
                  <a:latin typeface="Times New Roman" panose="02020603050405020304" pitchFamily="18" charset="0"/>
                  <a:ea typeface="Calibri" panose="020F0502020204030204" pitchFamily="34" charset="0"/>
                </a:rPr>
                <a:t>Text-to-Text Models</a:t>
              </a:r>
              <a:endParaRPr lang="en-IN" sz="2200" b="1" dirty="0">
                <a:solidFill>
                  <a:schemeClr val="tx1"/>
                </a:solidFill>
                <a:latin typeface="Calibri" panose="020F0502020204030204" pitchFamily="34" charset="0"/>
              </a:endParaRPr>
            </a:p>
          </p:txBody>
        </p:sp>
        <p:sp>
          <p:nvSpPr>
            <p:cNvPr id="70" name="Content Placeholder 2">
              <a:extLst>
                <a:ext uri="{FF2B5EF4-FFF2-40B4-BE49-F238E27FC236}">
                  <a16:creationId xmlns:a16="http://schemas.microsoft.com/office/drawing/2014/main" id="{7FF21849-F54A-48A1-9EBB-8E3F4803C6C0}"/>
                </a:ext>
              </a:extLst>
            </p:cNvPr>
            <p:cNvSpPr txBox="1">
              <a:spLocks/>
            </p:cNvSpPr>
            <p:nvPr/>
          </p:nvSpPr>
          <p:spPr>
            <a:xfrm>
              <a:off x="661075" y="2814219"/>
              <a:ext cx="10834234" cy="87603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Nunito"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Nunito"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Nunito"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400"/>
                </a:spcAft>
                <a:buNone/>
              </a:pPr>
              <a:r>
                <a:rPr lang="en-US" sz="2200" dirty="0">
                  <a:latin typeface="+mn-lt"/>
                </a:rPr>
                <a:t>The input, given by the user, and the output generated by the model are in text formats. Text-to-text models generate human-like text allowing applications such as translation, summarization, and question answering.</a:t>
              </a:r>
            </a:p>
            <a:p>
              <a:pPr marL="0" indent="0">
                <a:lnSpc>
                  <a:spcPct val="100000"/>
                </a:lnSpc>
                <a:spcBef>
                  <a:spcPts val="400"/>
                </a:spcBef>
                <a:spcAft>
                  <a:spcPts val="400"/>
                </a:spcAft>
                <a:buNone/>
              </a:pPr>
              <a:endParaRPr lang="en-US" sz="2200" dirty="0">
                <a:latin typeface="+mn-lt"/>
              </a:endParaRPr>
            </a:p>
          </p:txBody>
        </p:sp>
        <p:sp>
          <p:nvSpPr>
            <p:cNvPr id="71" name="Freeform 7">
              <a:extLst>
                <a:ext uri="{FF2B5EF4-FFF2-40B4-BE49-F238E27FC236}">
                  <a16:creationId xmlns:a16="http://schemas.microsoft.com/office/drawing/2014/main" id="{4926A8EB-0167-411D-9A69-DE6FAE9B7E85}"/>
                </a:ext>
              </a:extLst>
            </p:cNvPr>
            <p:cNvSpPr>
              <a:spLocks/>
            </p:cNvSpPr>
            <p:nvPr/>
          </p:nvSpPr>
          <p:spPr bwMode="auto">
            <a:xfrm>
              <a:off x="871995" y="1659835"/>
              <a:ext cx="1061994" cy="1111971"/>
            </a:xfrm>
            <a:custGeom>
              <a:avLst/>
              <a:gdLst>
                <a:gd name="T0" fmla="*/ 332 w 461"/>
                <a:gd name="T1" fmla="*/ 0 h 482"/>
                <a:gd name="T2" fmla="*/ 88 w 461"/>
                <a:gd name="T3" fmla="*/ 0 h 482"/>
                <a:gd name="T4" fmla="*/ 40 w 461"/>
                <a:gd name="T5" fmla="*/ 9 h 482"/>
                <a:gd name="T6" fmla="*/ 0 w 461"/>
                <a:gd name="T7" fmla="*/ 35 h 482"/>
                <a:gd name="T8" fmla="*/ 81 w 461"/>
                <a:gd name="T9" fmla="*/ 35 h 482"/>
                <a:gd name="T10" fmla="*/ 121 w 461"/>
                <a:gd name="T11" fmla="*/ 128 h 482"/>
                <a:gd name="T12" fmla="*/ 121 w 461"/>
                <a:gd name="T13" fmla="*/ 311 h 482"/>
                <a:gd name="T14" fmla="*/ 121 w 461"/>
                <a:gd name="T15" fmla="*/ 312 h 482"/>
                <a:gd name="T16" fmla="*/ 291 w 461"/>
                <a:gd name="T17" fmla="*/ 482 h 482"/>
                <a:gd name="T18" fmla="*/ 461 w 461"/>
                <a:gd name="T19" fmla="*/ 312 h 482"/>
                <a:gd name="T20" fmla="*/ 461 w 461"/>
                <a:gd name="T21" fmla="*/ 312 h 482"/>
                <a:gd name="T22" fmla="*/ 461 w 461"/>
                <a:gd name="T23" fmla="*/ 128 h 482"/>
                <a:gd name="T24" fmla="*/ 332 w 461"/>
                <a:gd name="T25"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 h="482">
                  <a:moveTo>
                    <a:pt x="332" y="0"/>
                  </a:moveTo>
                  <a:cubicBezTo>
                    <a:pt x="88" y="0"/>
                    <a:pt x="88" y="0"/>
                    <a:pt x="88" y="0"/>
                  </a:cubicBezTo>
                  <a:cubicBezTo>
                    <a:pt x="71" y="0"/>
                    <a:pt x="55" y="3"/>
                    <a:pt x="40" y="9"/>
                  </a:cubicBezTo>
                  <a:cubicBezTo>
                    <a:pt x="25" y="15"/>
                    <a:pt x="11" y="24"/>
                    <a:pt x="0" y="35"/>
                  </a:cubicBezTo>
                  <a:cubicBezTo>
                    <a:pt x="22" y="13"/>
                    <a:pt x="58" y="13"/>
                    <a:pt x="81" y="35"/>
                  </a:cubicBezTo>
                  <a:cubicBezTo>
                    <a:pt x="106" y="58"/>
                    <a:pt x="121" y="91"/>
                    <a:pt x="121" y="128"/>
                  </a:cubicBezTo>
                  <a:cubicBezTo>
                    <a:pt x="121" y="311"/>
                    <a:pt x="121" y="311"/>
                    <a:pt x="121" y="311"/>
                  </a:cubicBezTo>
                  <a:cubicBezTo>
                    <a:pt x="121" y="311"/>
                    <a:pt x="121" y="311"/>
                    <a:pt x="121" y="312"/>
                  </a:cubicBezTo>
                  <a:cubicBezTo>
                    <a:pt x="121" y="405"/>
                    <a:pt x="197" y="482"/>
                    <a:pt x="291" y="482"/>
                  </a:cubicBezTo>
                  <a:cubicBezTo>
                    <a:pt x="385" y="482"/>
                    <a:pt x="461" y="405"/>
                    <a:pt x="461" y="312"/>
                  </a:cubicBezTo>
                  <a:cubicBezTo>
                    <a:pt x="461" y="312"/>
                    <a:pt x="461" y="312"/>
                    <a:pt x="461" y="312"/>
                  </a:cubicBezTo>
                  <a:cubicBezTo>
                    <a:pt x="461" y="128"/>
                    <a:pt x="461" y="128"/>
                    <a:pt x="461" y="128"/>
                  </a:cubicBezTo>
                  <a:cubicBezTo>
                    <a:pt x="461" y="57"/>
                    <a:pt x="403" y="0"/>
                    <a:pt x="332"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ru-RU"/>
            </a:p>
          </p:txBody>
        </p:sp>
        <p:sp>
          <p:nvSpPr>
            <p:cNvPr id="72" name="Oval 8">
              <a:extLst>
                <a:ext uri="{FF2B5EF4-FFF2-40B4-BE49-F238E27FC236}">
                  <a16:creationId xmlns:a16="http://schemas.microsoft.com/office/drawing/2014/main" id="{29F26A10-655D-4C77-8BC6-1357AE315F51}"/>
                </a:ext>
              </a:extLst>
            </p:cNvPr>
            <p:cNvSpPr>
              <a:spLocks noChangeArrowheads="1"/>
            </p:cNvSpPr>
            <p:nvPr/>
          </p:nvSpPr>
          <p:spPr bwMode="auto">
            <a:xfrm>
              <a:off x="1215101" y="2051956"/>
              <a:ext cx="654496" cy="652574"/>
            </a:xfrm>
            <a:prstGeom prst="ellipse">
              <a:avLst/>
            </a:pr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73" name="Shape 7784">
              <a:extLst>
                <a:ext uri="{FF2B5EF4-FFF2-40B4-BE49-F238E27FC236}">
                  <a16:creationId xmlns:a16="http://schemas.microsoft.com/office/drawing/2014/main" id="{9B0F71E6-9F79-4DAA-81E0-D556E51D2C53}"/>
                </a:ext>
              </a:extLst>
            </p:cNvPr>
            <p:cNvGrpSpPr/>
            <p:nvPr/>
          </p:nvGrpSpPr>
          <p:grpSpPr>
            <a:xfrm>
              <a:off x="1389773" y="2214880"/>
              <a:ext cx="330464" cy="352116"/>
              <a:chOff x="5538788" y="2417763"/>
              <a:chExt cx="557213" cy="593725"/>
            </a:xfrm>
            <a:solidFill>
              <a:schemeClr val="tx1"/>
            </a:solidFill>
          </p:grpSpPr>
          <p:sp>
            <p:nvSpPr>
              <p:cNvPr id="74" name="Shape 7785">
                <a:extLst>
                  <a:ext uri="{FF2B5EF4-FFF2-40B4-BE49-F238E27FC236}">
                    <a16:creationId xmlns:a16="http://schemas.microsoft.com/office/drawing/2014/main" id="{75055B75-EFCC-49B0-BD4A-8EEA344F24F3}"/>
                  </a:ext>
                </a:extLst>
              </p:cNvPr>
              <p:cNvSpPr/>
              <p:nvPr/>
            </p:nvSpPr>
            <p:spPr>
              <a:xfrm>
                <a:off x="5538788" y="2727325"/>
                <a:ext cx="188913" cy="284162"/>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3" y="175"/>
                    </a:moveTo>
                    <a:cubicBezTo>
                      <a:pt x="73" y="171"/>
                      <a:pt x="76" y="167"/>
                      <a:pt x="80" y="167"/>
                    </a:cubicBezTo>
                    <a:cubicBezTo>
                      <a:pt x="85" y="167"/>
                      <a:pt x="88" y="171"/>
                      <a:pt x="88" y="175"/>
                    </a:cubicBezTo>
                    <a:cubicBezTo>
                      <a:pt x="88" y="179"/>
                      <a:pt x="85" y="183"/>
                      <a:pt x="80" y="183"/>
                    </a:cubicBezTo>
                    <a:cubicBezTo>
                      <a:pt x="76" y="183"/>
                      <a:pt x="73" y="179"/>
                      <a:pt x="73"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5" name="Shape 7786">
                <a:extLst>
                  <a:ext uri="{FF2B5EF4-FFF2-40B4-BE49-F238E27FC236}">
                    <a16:creationId xmlns:a16="http://schemas.microsoft.com/office/drawing/2014/main" id="{4998B620-368B-443B-B055-86719F414404}"/>
                  </a:ext>
                </a:extLst>
              </p:cNvPr>
              <p:cNvSpPr/>
              <p:nvPr/>
            </p:nvSpPr>
            <p:spPr>
              <a:xfrm>
                <a:off x="5538788" y="2651125"/>
                <a:ext cx="188913" cy="63500"/>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43" y="43"/>
                    </a:moveTo>
                    <a:cubicBezTo>
                      <a:pt x="36" y="43"/>
                      <a:pt x="30" y="37"/>
                      <a:pt x="30" y="30"/>
                    </a:cubicBezTo>
                    <a:cubicBezTo>
                      <a:pt x="30" y="22"/>
                      <a:pt x="36" y="16"/>
                      <a:pt x="43" y="16"/>
                    </a:cubicBezTo>
                    <a:cubicBezTo>
                      <a:pt x="51" y="16"/>
                      <a:pt x="57" y="22"/>
                      <a:pt x="57" y="30"/>
                    </a:cubicBezTo>
                    <a:cubicBezTo>
                      <a:pt x="57" y="37"/>
                      <a:pt x="51" y="43"/>
                      <a:pt x="43" y="43"/>
                    </a:cubicBezTo>
                    <a:close/>
                    <a:moveTo>
                      <a:pt x="131" y="38"/>
                    </a:moveTo>
                    <a:cubicBezTo>
                      <a:pt x="68" y="38"/>
                      <a:pt x="68" y="38"/>
                      <a:pt x="68" y="38"/>
                    </a:cubicBezTo>
                    <a:cubicBezTo>
                      <a:pt x="68" y="22"/>
                      <a:pt x="68" y="22"/>
                      <a:pt x="68" y="22"/>
                    </a:cubicBezTo>
                    <a:cubicBezTo>
                      <a:pt x="131" y="22"/>
                      <a:pt x="131" y="22"/>
                      <a:pt x="131" y="22"/>
                    </a:cubicBezTo>
                    <a:lnTo>
                      <a:pt x="131" y="38"/>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6" name="Shape 7787">
                <a:extLst>
                  <a:ext uri="{FF2B5EF4-FFF2-40B4-BE49-F238E27FC236}">
                    <a16:creationId xmlns:a16="http://schemas.microsoft.com/office/drawing/2014/main" id="{C0965614-960E-4655-8981-19CC7E37C839}"/>
                  </a:ext>
                </a:extLst>
              </p:cNvPr>
              <p:cNvSpPr/>
              <p:nvPr/>
            </p:nvSpPr>
            <p:spPr>
              <a:xfrm>
                <a:off x="6013450" y="2990850"/>
                <a:ext cx="28575" cy="20637"/>
              </a:xfrm>
              <a:custGeom>
                <a:avLst/>
                <a:gdLst/>
                <a:ahLst/>
                <a:cxnLst/>
                <a:rect l="0" t="0" r="0" b="0"/>
                <a:pathLst>
                  <a:path w="24" h="18" extrusionOk="0">
                    <a:moveTo>
                      <a:pt x="1" y="4"/>
                    </a:moveTo>
                    <a:cubicBezTo>
                      <a:pt x="0" y="4"/>
                      <a:pt x="0" y="4"/>
                      <a:pt x="0" y="4"/>
                    </a:cubicBezTo>
                    <a:cubicBezTo>
                      <a:pt x="0" y="18"/>
                      <a:pt x="0" y="18"/>
                      <a:pt x="0" y="18"/>
                    </a:cubicBezTo>
                    <a:cubicBezTo>
                      <a:pt x="1" y="18"/>
                      <a:pt x="1" y="18"/>
                      <a:pt x="1" y="18"/>
                    </a:cubicBezTo>
                    <a:cubicBezTo>
                      <a:pt x="9" y="18"/>
                      <a:pt x="17" y="16"/>
                      <a:pt x="24" y="12"/>
                    </a:cubicBezTo>
                    <a:cubicBezTo>
                      <a:pt x="17" y="0"/>
                      <a:pt x="17" y="0"/>
                      <a:pt x="17" y="0"/>
                    </a:cubicBezTo>
                    <a:cubicBezTo>
                      <a:pt x="12" y="3"/>
                      <a:pt x="6" y="4"/>
                      <a:pt x="1" y="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7" name="Shape 7788">
                <a:extLst>
                  <a:ext uri="{FF2B5EF4-FFF2-40B4-BE49-F238E27FC236}">
                    <a16:creationId xmlns:a16="http://schemas.microsoft.com/office/drawing/2014/main" id="{1622A607-9E52-4BA5-9876-71ECECB17656}"/>
                  </a:ext>
                </a:extLst>
              </p:cNvPr>
              <p:cNvSpPr/>
              <p:nvPr/>
            </p:nvSpPr>
            <p:spPr>
              <a:xfrm>
                <a:off x="59642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8" name="Shape 7789">
                <a:extLst>
                  <a:ext uri="{FF2B5EF4-FFF2-40B4-BE49-F238E27FC236}">
                    <a16:creationId xmlns:a16="http://schemas.microsoft.com/office/drawing/2014/main" id="{5F811A3B-C542-4C9F-87F8-E0E220DC98A9}"/>
                  </a:ext>
                </a:extLst>
              </p:cNvPr>
              <p:cNvSpPr/>
              <p:nvPr/>
            </p:nvSpPr>
            <p:spPr>
              <a:xfrm>
                <a:off x="5913438"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79" name="Shape 7790">
                <a:extLst>
                  <a:ext uri="{FF2B5EF4-FFF2-40B4-BE49-F238E27FC236}">
                    <a16:creationId xmlns:a16="http://schemas.microsoft.com/office/drawing/2014/main" id="{4616035F-49FC-42CA-903A-C7B51550253A}"/>
                  </a:ext>
                </a:extLst>
              </p:cNvPr>
              <p:cNvSpPr/>
              <p:nvPr/>
            </p:nvSpPr>
            <p:spPr>
              <a:xfrm>
                <a:off x="5862638"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0" name="Shape 7791">
                <a:extLst>
                  <a:ext uri="{FF2B5EF4-FFF2-40B4-BE49-F238E27FC236}">
                    <a16:creationId xmlns:a16="http://schemas.microsoft.com/office/drawing/2014/main" id="{4C5C7E15-B5DD-4EDC-A1DB-2F7B88426BF4}"/>
                  </a:ext>
                </a:extLst>
              </p:cNvPr>
              <p:cNvSpPr/>
              <p:nvPr/>
            </p:nvSpPr>
            <p:spPr>
              <a:xfrm>
                <a:off x="5807075" y="2995613"/>
                <a:ext cx="23813"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1" name="Shape 7792">
                <a:extLst>
                  <a:ext uri="{FF2B5EF4-FFF2-40B4-BE49-F238E27FC236}">
                    <a16:creationId xmlns:a16="http://schemas.microsoft.com/office/drawing/2014/main" id="{360F3639-EA82-4660-8A93-7FD6869AC770}"/>
                  </a:ext>
                </a:extLst>
              </p:cNvPr>
              <p:cNvSpPr/>
              <p:nvPr/>
            </p:nvSpPr>
            <p:spPr>
              <a:xfrm>
                <a:off x="5753100" y="299561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2" name="Shape 7793">
                <a:extLst>
                  <a:ext uri="{FF2B5EF4-FFF2-40B4-BE49-F238E27FC236}">
                    <a16:creationId xmlns:a16="http://schemas.microsoft.com/office/drawing/2014/main" id="{F9BDB9C5-2AE3-4455-910B-33B8B4574EF7}"/>
                  </a:ext>
                </a:extLst>
              </p:cNvPr>
              <p:cNvSpPr/>
              <p:nvPr/>
            </p:nvSpPr>
            <p:spPr>
              <a:xfrm>
                <a:off x="6048375" y="2955925"/>
                <a:ext cx="22225" cy="28575"/>
              </a:xfrm>
              <a:custGeom>
                <a:avLst/>
                <a:gdLst/>
                <a:ahLst/>
                <a:cxnLst/>
                <a:rect l="0" t="0" r="0" b="0"/>
                <a:pathLst>
                  <a:path w="19" h="24" extrusionOk="0">
                    <a:moveTo>
                      <a:pt x="0" y="17"/>
                    </a:moveTo>
                    <a:cubicBezTo>
                      <a:pt x="12" y="24"/>
                      <a:pt x="12" y="24"/>
                      <a:pt x="12" y="24"/>
                    </a:cubicBezTo>
                    <a:cubicBezTo>
                      <a:pt x="17" y="17"/>
                      <a:pt x="19" y="9"/>
                      <a:pt x="19" y="0"/>
                    </a:cubicBezTo>
                    <a:cubicBezTo>
                      <a:pt x="6" y="0"/>
                      <a:pt x="6" y="0"/>
                      <a:pt x="6" y="0"/>
                    </a:cubicBezTo>
                    <a:cubicBezTo>
                      <a:pt x="5" y="6"/>
                      <a:pt x="3" y="12"/>
                      <a:pt x="0" y="1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3" name="Shape 7794">
                <a:extLst>
                  <a:ext uri="{FF2B5EF4-FFF2-40B4-BE49-F238E27FC236}">
                    <a16:creationId xmlns:a16="http://schemas.microsoft.com/office/drawing/2014/main" id="{4D85F88C-8615-4B84-A3D5-2F76E1F45E30}"/>
                  </a:ext>
                </a:extLst>
              </p:cNvPr>
              <p:cNvSpPr/>
              <p:nvPr/>
            </p:nvSpPr>
            <p:spPr>
              <a:xfrm>
                <a:off x="6056313" y="2906713"/>
                <a:ext cx="15875" cy="23812"/>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4" name="Shape 7795">
                <a:extLst>
                  <a:ext uri="{FF2B5EF4-FFF2-40B4-BE49-F238E27FC236}">
                    <a16:creationId xmlns:a16="http://schemas.microsoft.com/office/drawing/2014/main" id="{024510CE-19C8-4A64-9931-6DAE2AC90221}"/>
                  </a:ext>
                </a:extLst>
              </p:cNvPr>
              <p:cNvSpPr/>
              <p:nvPr/>
            </p:nvSpPr>
            <p:spPr>
              <a:xfrm>
                <a:off x="6030913" y="2820988"/>
                <a:ext cx="65088" cy="57150"/>
              </a:xfrm>
              <a:custGeom>
                <a:avLst/>
                <a:gdLst/>
                <a:ahLst/>
                <a:cxnLst/>
                <a:rect l="0" t="0" r="0" b="0"/>
                <a:pathLst>
                  <a:path w="41" h="36" extrusionOk="0">
                    <a:moveTo>
                      <a:pt x="0" y="36"/>
                    </a:moveTo>
                    <a:lnTo>
                      <a:pt x="41" y="36"/>
                    </a:lnTo>
                    <a:lnTo>
                      <a:pt x="21" y="0"/>
                    </a:lnTo>
                    <a:lnTo>
                      <a:pt x="0" y="36"/>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5" name="Shape 7796">
                <a:extLst>
                  <a:ext uri="{FF2B5EF4-FFF2-40B4-BE49-F238E27FC236}">
                    <a16:creationId xmlns:a16="http://schemas.microsoft.com/office/drawing/2014/main" id="{D9B602E5-3D77-442C-88F9-1864E34D07E6}"/>
                  </a:ext>
                </a:extLst>
              </p:cNvPr>
              <p:cNvSpPr/>
              <p:nvPr/>
            </p:nvSpPr>
            <p:spPr>
              <a:xfrm>
                <a:off x="5908675" y="2495550"/>
                <a:ext cx="187325" cy="282575"/>
              </a:xfrm>
              <a:custGeom>
                <a:avLst/>
                <a:gdLst/>
                <a:ahLst/>
                <a:cxnLst/>
                <a:rect l="0" t="0" r="0" b="0"/>
                <a:pathLst>
                  <a:path w="160" h="242" extrusionOk="0">
                    <a:moveTo>
                      <a:pt x="0" y="233"/>
                    </a:moveTo>
                    <a:cubicBezTo>
                      <a:pt x="0" y="238"/>
                      <a:pt x="4" y="242"/>
                      <a:pt x="9" y="242"/>
                    </a:cubicBezTo>
                    <a:cubicBezTo>
                      <a:pt x="151" y="242"/>
                      <a:pt x="151" y="242"/>
                      <a:pt x="151" y="242"/>
                    </a:cubicBezTo>
                    <a:cubicBezTo>
                      <a:pt x="156" y="242"/>
                      <a:pt x="160" y="238"/>
                      <a:pt x="160" y="233"/>
                    </a:cubicBezTo>
                    <a:cubicBezTo>
                      <a:pt x="160" y="0"/>
                      <a:pt x="160" y="0"/>
                      <a:pt x="160" y="0"/>
                    </a:cubicBezTo>
                    <a:cubicBezTo>
                      <a:pt x="0" y="0"/>
                      <a:pt x="0" y="0"/>
                      <a:pt x="0" y="0"/>
                    </a:cubicBezTo>
                    <a:lnTo>
                      <a:pt x="0" y="233"/>
                    </a:lnTo>
                    <a:close/>
                    <a:moveTo>
                      <a:pt x="80" y="227"/>
                    </a:moveTo>
                    <a:cubicBezTo>
                      <a:pt x="71" y="227"/>
                      <a:pt x="63" y="220"/>
                      <a:pt x="63" y="210"/>
                    </a:cubicBezTo>
                    <a:cubicBezTo>
                      <a:pt x="63" y="200"/>
                      <a:pt x="71" y="192"/>
                      <a:pt x="80" y="192"/>
                    </a:cubicBezTo>
                    <a:cubicBezTo>
                      <a:pt x="90" y="192"/>
                      <a:pt x="98" y="200"/>
                      <a:pt x="98" y="210"/>
                    </a:cubicBezTo>
                    <a:cubicBezTo>
                      <a:pt x="98" y="220"/>
                      <a:pt x="90" y="227"/>
                      <a:pt x="80" y="227"/>
                    </a:cubicBezTo>
                    <a:close/>
                    <a:moveTo>
                      <a:pt x="72" y="175"/>
                    </a:moveTo>
                    <a:cubicBezTo>
                      <a:pt x="72" y="171"/>
                      <a:pt x="76" y="167"/>
                      <a:pt x="80" y="167"/>
                    </a:cubicBezTo>
                    <a:cubicBezTo>
                      <a:pt x="85" y="167"/>
                      <a:pt x="88" y="171"/>
                      <a:pt x="88" y="175"/>
                    </a:cubicBezTo>
                    <a:cubicBezTo>
                      <a:pt x="88" y="179"/>
                      <a:pt x="85" y="183"/>
                      <a:pt x="80" y="183"/>
                    </a:cubicBezTo>
                    <a:cubicBezTo>
                      <a:pt x="76" y="183"/>
                      <a:pt x="72" y="179"/>
                      <a:pt x="72" y="175"/>
                    </a:cubicBezTo>
                    <a:close/>
                    <a:moveTo>
                      <a:pt x="29" y="12"/>
                    </a:moveTo>
                    <a:cubicBezTo>
                      <a:pt x="131" y="12"/>
                      <a:pt x="131" y="12"/>
                      <a:pt x="131" y="12"/>
                    </a:cubicBezTo>
                    <a:cubicBezTo>
                      <a:pt x="131" y="33"/>
                      <a:pt x="131" y="33"/>
                      <a:pt x="131" y="33"/>
                    </a:cubicBezTo>
                    <a:cubicBezTo>
                      <a:pt x="29" y="33"/>
                      <a:pt x="29" y="33"/>
                      <a:pt x="29" y="33"/>
                    </a:cubicBezTo>
                    <a:lnTo>
                      <a:pt x="29" y="12"/>
                    </a:lnTo>
                    <a:close/>
                    <a:moveTo>
                      <a:pt x="29" y="43"/>
                    </a:moveTo>
                    <a:cubicBezTo>
                      <a:pt x="131" y="43"/>
                      <a:pt x="131" y="43"/>
                      <a:pt x="131" y="43"/>
                    </a:cubicBezTo>
                    <a:cubicBezTo>
                      <a:pt x="131" y="64"/>
                      <a:pt x="131" y="64"/>
                      <a:pt x="131" y="64"/>
                    </a:cubicBezTo>
                    <a:cubicBezTo>
                      <a:pt x="29" y="64"/>
                      <a:pt x="29" y="64"/>
                      <a:pt x="29" y="64"/>
                    </a:cubicBezTo>
                    <a:lnTo>
                      <a:pt x="29" y="43"/>
                    </a:lnTo>
                    <a:close/>
                    <a:moveTo>
                      <a:pt x="29" y="73"/>
                    </a:moveTo>
                    <a:cubicBezTo>
                      <a:pt x="131" y="73"/>
                      <a:pt x="131" y="73"/>
                      <a:pt x="131" y="73"/>
                    </a:cubicBezTo>
                    <a:cubicBezTo>
                      <a:pt x="131" y="94"/>
                      <a:pt x="131" y="94"/>
                      <a:pt x="131" y="94"/>
                    </a:cubicBezTo>
                    <a:cubicBezTo>
                      <a:pt x="29" y="94"/>
                      <a:pt x="29" y="94"/>
                      <a:pt x="29" y="94"/>
                    </a:cubicBezTo>
                    <a:lnTo>
                      <a:pt x="29" y="73"/>
                    </a:lnTo>
                    <a:close/>
                    <a:moveTo>
                      <a:pt x="29" y="104"/>
                    </a:moveTo>
                    <a:cubicBezTo>
                      <a:pt x="131" y="104"/>
                      <a:pt x="131" y="104"/>
                      <a:pt x="131" y="104"/>
                    </a:cubicBezTo>
                    <a:cubicBezTo>
                      <a:pt x="131" y="125"/>
                      <a:pt x="131" y="125"/>
                      <a:pt x="131" y="125"/>
                    </a:cubicBezTo>
                    <a:cubicBezTo>
                      <a:pt x="29" y="125"/>
                      <a:pt x="29" y="125"/>
                      <a:pt x="29" y="125"/>
                    </a:cubicBezTo>
                    <a:lnTo>
                      <a:pt x="29" y="104"/>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6" name="Shape 7797">
                <a:extLst>
                  <a:ext uri="{FF2B5EF4-FFF2-40B4-BE49-F238E27FC236}">
                    <a16:creationId xmlns:a16="http://schemas.microsoft.com/office/drawing/2014/main" id="{B9921951-0868-4EE7-964C-EA509AED6BF7}"/>
                  </a:ext>
                </a:extLst>
              </p:cNvPr>
              <p:cNvSpPr/>
              <p:nvPr/>
            </p:nvSpPr>
            <p:spPr>
              <a:xfrm>
                <a:off x="5908675" y="2417763"/>
                <a:ext cx="187325" cy="65087"/>
              </a:xfrm>
              <a:custGeom>
                <a:avLst/>
                <a:gdLst/>
                <a:ahLst/>
                <a:cxnLst/>
                <a:rect l="0" t="0" r="0" b="0"/>
                <a:pathLst>
                  <a:path w="160" h="55" extrusionOk="0">
                    <a:moveTo>
                      <a:pt x="151" y="0"/>
                    </a:moveTo>
                    <a:cubicBezTo>
                      <a:pt x="9" y="0"/>
                      <a:pt x="9" y="0"/>
                      <a:pt x="9" y="0"/>
                    </a:cubicBezTo>
                    <a:cubicBezTo>
                      <a:pt x="4" y="0"/>
                      <a:pt x="0" y="4"/>
                      <a:pt x="0" y="9"/>
                    </a:cubicBezTo>
                    <a:cubicBezTo>
                      <a:pt x="0" y="55"/>
                      <a:pt x="0" y="55"/>
                      <a:pt x="0" y="55"/>
                    </a:cubicBezTo>
                    <a:cubicBezTo>
                      <a:pt x="160" y="55"/>
                      <a:pt x="160" y="55"/>
                      <a:pt x="160" y="55"/>
                    </a:cubicBezTo>
                    <a:cubicBezTo>
                      <a:pt x="160" y="9"/>
                      <a:pt x="160" y="9"/>
                      <a:pt x="160" y="9"/>
                    </a:cubicBezTo>
                    <a:cubicBezTo>
                      <a:pt x="160" y="4"/>
                      <a:pt x="156" y="0"/>
                      <a:pt x="151" y="0"/>
                    </a:cubicBezTo>
                    <a:close/>
                    <a:moveTo>
                      <a:pt x="93" y="38"/>
                    </a:moveTo>
                    <a:cubicBezTo>
                      <a:pt x="29" y="38"/>
                      <a:pt x="29" y="38"/>
                      <a:pt x="29" y="38"/>
                    </a:cubicBezTo>
                    <a:cubicBezTo>
                      <a:pt x="29" y="22"/>
                      <a:pt x="29" y="22"/>
                      <a:pt x="29" y="22"/>
                    </a:cubicBezTo>
                    <a:cubicBezTo>
                      <a:pt x="93" y="22"/>
                      <a:pt x="93" y="22"/>
                      <a:pt x="93" y="22"/>
                    </a:cubicBezTo>
                    <a:lnTo>
                      <a:pt x="93" y="38"/>
                    </a:lnTo>
                    <a:close/>
                    <a:moveTo>
                      <a:pt x="117" y="43"/>
                    </a:moveTo>
                    <a:cubicBezTo>
                      <a:pt x="110" y="43"/>
                      <a:pt x="104" y="37"/>
                      <a:pt x="104" y="30"/>
                    </a:cubicBezTo>
                    <a:cubicBezTo>
                      <a:pt x="104" y="22"/>
                      <a:pt x="110" y="16"/>
                      <a:pt x="117" y="16"/>
                    </a:cubicBezTo>
                    <a:cubicBezTo>
                      <a:pt x="125" y="16"/>
                      <a:pt x="131" y="22"/>
                      <a:pt x="131" y="30"/>
                    </a:cubicBezTo>
                    <a:cubicBezTo>
                      <a:pt x="131" y="37"/>
                      <a:pt x="125" y="43"/>
                      <a:pt x="117" y="43"/>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7" name="Shape 7798">
                <a:extLst>
                  <a:ext uri="{FF2B5EF4-FFF2-40B4-BE49-F238E27FC236}">
                    <a16:creationId xmlns:a16="http://schemas.microsoft.com/office/drawing/2014/main" id="{56D5D84E-4674-40B4-B10C-7D31F9CFCED4}"/>
                  </a:ext>
                </a:extLst>
              </p:cNvPr>
              <p:cNvSpPr/>
              <p:nvPr/>
            </p:nvSpPr>
            <p:spPr>
              <a:xfrm>
                <a:off x="5592763" y="2417763"/>
                <a:ext cx="30163" cy="20637"/>
              </a:xfrm>
              <a:custGeom>
                <a:avLst/>
                <a:gdLst/>
                <a:ahLst/>
                <a:cxnLst/>
                <a:rect l="0" t="0" r="0" b="0"/>
                <a:pathLst>
                  <a:path w="25" h="18" extrusionOk="0">
                    <a:moveTo>
                      <a:pt x="24" y="14"/>
                    </a:moveTo>
                    <a:cubicBezTo>
                      <a:pt x="25" y="14"/>
                      <a:pt x="25" y="14"/>
                      <a:pt x="25" y="14"/>
                    </a:cubicBezTo>
                    <a:cubicBezTo>
                      <a:pt x="25" y="0"/>
                      <a:pt x="25" y="0"/>
                      <a:pt x="25" y="0"/>
                    </a:cubicBezTo>
                    <a:cubicBezTo>
                      <a:pt x="24" y="0"/>
                      <a:pt x="24" y="0"/>
                      <a:pt x="24" y="0"/>
                    </a:cubicBezTo>
                    <a:cubicBezTo>
                      <a:pt x="16" y="0"/>
                      <a:pt x="8" y="2"/>
                      <a:pt x="0" y="6"/>
                    </a:cubicBezTo>
                    <a:cubicBezTo>
                      <a:pt x="7" y="18"/>
                      <a:pt x="7" y="18"/>
                      <a:pt x="7" y="18"/>
                    </a:cubicBezTo>
                    <a:cubicBezTo>
                      <a:pt x="12" y="15"/>
                      <a:pt x="18" y="14"/>
                      <a:pt x="24" y="14"/>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8" name="Shape 7799">
                <a:extLst>
                  <a:ext uri="{FF2B5EF4-FFF2-40B4-BE49-F238E27FC236}">
                    <a16:creationId xmlns:a16="http://schemas.microsoft.com/office/drawing/2014/main" id="{EE8DCC50-45B7-4006-B1CD-7EF51C5C293C}"/>
                  </a:ext>
                </a:extLst>
              </p:cNvPr>
              <p:cNvSpPr/>
              <p:nvPr/>
            </p:nvSpPr>
            <p:spPr>
              <a:xfrm>
                <a:off x="5646738" y="2417763"/>
                <a:ext cx="26988"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89" name="Shape 7800">
                <a:extLst>
                  <a:ext uri="{FF2B5EF4-FFF2-40B4-BE49-F238E27FC236}">
                    <a16:creationId xmlns:a16="http://schemas.microsoft.com/office/drawing/2014/main" id="{6200B3F1-8358-447A-8D26-6296D5A201E8}"/>
                  </a:ext>
                </a:extLst>
              </p:cNvPr>
              <p:cNvSpPr/>
              <p:nvPr/>
            </p:nvSpPr>
            <p:spPr>
              <a:xfrm>
                <a:off x="56975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0" name="Shape 7801">
                <a:extLst>
                  <a:ext uri="{FF2B5EF4-FFF2-40B4-BE49-F238E27FC236}">
                    <a16:creationId xmlns:a16="http://schemas.microsoft.com/office/drawing/2014/main" id="{132E2040-F712-4F57-8849-D97E2D2B728F}"/>
                  </a:ext>
                </a:extLst>
              </p:cNvPr>
              <p:cNvSpPr/>
              <p:nvPr/>
            </p:nvSpPr>
            <p:spPr>
              <a:xfrm>
                <a:off x="57483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1" name="Shape 7802">
                <a:extLst>
                  <a:ext uri="{FF2B5EF4-FFF2-40B4-BE49-F238E27FC236}">
                    <a16:creationId xmlns:a16="http://schemas.microsoft.com/office/drawing/2014/main" id="{91072B3A-C50E-46DC-A042-12239F5D4520}"/>
                  </a:ext>
                </a:extLst>
              </p:cNvPr>
              <p:cNvSpPr/>
              <p:nvPr/>
            </p:nvSpPr>
            <p:spPr>
              <a:xfrm>
                <a:off x="5799138"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2" name="Shape 7803">
                <a:extLst>
                  <a:ext uri="{FF2B5EF4-FFF2-40B4-BE49-F238E27FC236}">
                    <a16:creationId xmlns:a16="http://schemas.microsoft.com/office/drawing/2014/main" id="{EBDCD9A5-B0E3-4893-8A83-7A230CB7036F}"/>
                  </a:ext>
                </a:extLst>
              </p:cNvPr>
              <p:cNvSpPr/>
              <p:nvPr/>
            </p:nvSpPr>
            <p:spPr>
              <a:xfrm>
                <a:off x="5857875" y="2417763"/>
                <a:ext cx="25400" cy="15875"/>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3" name="Shape 7804">
                <a:extLst>
                  <a:ext uri="{FF2B5EF4-FFF2-40B4-BE49-F238E27FC236}">
                    <a16:creationId xmlns:a16="http://schemas.microsoft.com/office/drawing/2014/main" id="{1670FDEC-1828-43B6-A59F-DD6C64E49A28}"/>
                  </a:ext>
                </a:extLst>
              </p:cNvPr>
              <p:cNvSpPr/>
              <p:nvPr/>
            </p:nvSpPr>
            <p:spPr>
              <a:xfrm>
                <a:off x="5564188" y="2444750"/>
                <a:ext cx="22225" cy="28575"/>
              </a:xfrm>
              <a:custGeom>
                <a:avLst/>
                <a:gdLst/>
                <a:ahLst/>
                <a:cxnLst/>
                <a:rect l="0" t="0" r="0" b="0"/>
                <a:pathLst>
                  <a:path w="19" h="24" extrusionOk="0">
                    <a:moveTo>
                      <a:pt x="19" y="7"/>
                    </a:moveTo>
                    <a:cubicBezTo>
                      <a:pt x="7" y="0"/>
                      <a:pt x="7" y="0"/>
                      <a:pt x="7" y="0"/>
                    </a:cubicBezTo>
                    <a:cubicBezTo>
                      <a:pt x="3" y="7"/>
                      <a:pt x="0" y="15"/>
                      <a:pt x="0" y="23"/>
                    </a:cubicBezTo>
                    <a:cubicBezTo>
                      <a:pt x="14" y="24"/>
                      <a:pt x="14" y="24"/>
                      <a:pt x="14" y="24"/>
                    </a:cubicBezTo>
                    <a:cubicBezTo>
                      <a:pt x="14" y="18"/>
                      <a:pt x="16" y="12"/>
                      <a:pt x="19" y="7"/>
                    </a:cubicBez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4" name="Shape 7805">
                <a:extLst>
                  <a:ext uri="{FF2B5EF4-FFF2-40B4-BE49-F238E27FC236}">
                    <a16:creationId xmlns:a16="http://schemas.microsoft.com/office/drawing/2014/main" id="{30345421-D6FB-43B2-8892-CEEB1034D7D4}"/>
                  </a:ext>
                </a:extLst>
              </p:cNvPr>
              <p:cNvSpPr/>
              <p:nvPr/>
            </p:nvSpPr>
            <p:spPr>
              <a:xfrm>
                <a:off x="5564188" y="2497138"/>
                <a:ext cx="15875" cy="25400"/>
              </a:xfrm>
              <a:prstGeom prst="rect">
                <a:avLst/>
              </a:pr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sp>
            <p:nvSpPr>
              <p:cNvPr id="95" name="Shape 7806">
                <a:extLst>
                  <a:ext uri="{FF2B5EF4-FFF2-40B4-BE49-F238E27FC236}">
                    <a16:creationId xmlns:a16="http://schemas.microsoft.com/office/drawing/2014/main" id="{EC408B58-1969-4F21-877D-6D3613EDD8FA}"/>
                  </a:ext>
                </a:extLst>
              </p:cNvPr>
              <p:cNvSpPr/>
              <p:nvPr/>
            </p:nvSpPr>
            <p:spPr>
              <a:xfrm>
                <a:off x="5538788" y="2551113"/>
                <a:ext cx="66675" cy="55562"/>
              </a:xfrm>
              <a:custGeom>
                <a:avLst/>
                <a:gdLst/>
                <a:ahLst/>
                <a:cxnLst/>
                <a:rect l="0" t="0" r="0" b="0"/>
                <a:pathLst>
                  <a:path w="42" h="35" extrusionOk="0">
                    <a:moveTo>
                      <a:pt x="42" y="0"/>
                    </a:moveTo>
                    <a:lnTo>
                      <a:pt x="0" y="0"/>
                    </a:lnTo>
                    <a:lnTo>
                      <a:pt x="21" y="35"/>
                    </a:lnTo>
                    <a:lnTo>
                      <a:pt x="42" y="0"/>
                    </a:lnTo>
                    <a:close/>
                  </a:path>
                </a:pathLst>
              </a:custGeom>
              <a:grpFill/>
              <a:ln>
                <a:noFill/>
              </a:ln>
            </p:spPr>
            <p:txBody>
              <a:bodyPr spcFirstLastPara="1" wrap="square" lIns="93275" tIns="46625" rIns="93275" bIns="46625" anchor="t" anchorCtr="0">
                <a:noAutofit/>
              </a:bodyPr>
              <a:lstStyle/>
              <a:p>
                <a:pPr marL="0" marR="0" lvl="0" indent="0" algn="l" rtl="0">
                  <a:spcBef>
                    <a:spcPts val="0"/>
                  </a:spcBef>
                  <a:spcAft>
                    <a:spcPts val="0"/>
                  </a:spcAft>
                  <a:buNone/>
                </a:pPr>
                <a:endParaRPr sz="1837">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1731031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86B9-0817-BB25-B9EE-A7138662E38A}"/>
              </a:ext>
            </a:extLst>
          </p:cNvPr>
          <p:cNvSpPr>
            <a:spLocks noGrp="1"/>
          </p:cNvSpPr>
          <p:nvPr>
            <p:ph type="title"/>
          </p:nvPr>
        </p:nvSpPr>
        <p:spPr/>
        <p:txBody>
          <a:bodyPr>
            <a:normAutofit/>
          </a:bodyPr>
          <a:lstStyle/>
          <a:p>
            <a:r>
              <a:rPr lang="en-US" dirty="0" err="1">
                <a:latin typeface="Times New Roman" panose="02020603050405020304" pitchFamily="18" charset="0"/>
              </a:rPr>
              <a:t>ChatGPT</a:t>
            </a:r>
            <a:r>
              <a:rPr lang="en-US" dirty="0">
                <a:latin typeface="Times New Roman" panose="02020603050405020304" pitchFamily="18" charset="0"/>
              </a:rPr>
              <a:t>: A Conversational AI Powerhouse</a:t>
            </a:r>
          </a:p>
        </p:txBody>
      </p:sp>
      <p:sp>
        <p:nvSpPr>
          <p:cNvPr id="3" name="Content Placeholder 2">
            <a:extLst>
              <a:ext uri="{FF2B5EF4-FFF2-40B4-BE49-F238E27FC236}">
                <a16:creationId xmlns:a16="http://schemas.microsoft.com/office/drawing/2014/main" id="{D53A7B45-BC6D-672C-F383-17E6B8815CA0}"/>
              </a:ext>
            </a:extLst>
          </p:cNvPr>
          <p:cNvSpPr>
            <a:spLocks noGrp="1"/>
          </p:cNvSpPr>
          <p:nvPr>
            <p:ph idx="1"/>
          </p:nvPr>
        </p:nvSpPr>
        <p:spPr/>
        <p:txBody>
          <a:bodyPr>
            <a:normAutofit fontScale="92500" lnSpcReduction="10000"/>
          </a:bodyPr>
          <a:lstStyle/>
          <a:p>
            <a:pPr marL="0" indent="0">
              <a:buNone/>
            </a:pPr>
            <a:r>
              <a:rPr lang="en-US" sz="2400" dirty="0" err="1">
                <a:latin typeface="+mn-lt"/>
              </a:rPr>
              <a:t>ChatGPT</a:t>
            </a:r>
            <a:r>
              <a:rPr lang="en-US" sz="2400" dirty="0">
                <a:latin typeface="+mn-lt"/>
              </a:rPr>
              <a:t>, developed by </a:t>
            </a:r>
            <a:r>
              <a:rPr lang="en-US" sz="2400" dirty="0" err="1">
                <a:latin typeface="+mn-lt"/>
              </a:rPr>
              <a:t>OpenAI</a:t>
            </a:r>
            <a:r>
              <a:rPr lang="en-US" sz="2400" dirty="0">
                <a:latin typeface="+mn-lt"/>
              </a:rPr>
              <a:t>, is another powerful conversational AI chatbot based on the GPT-3.5 and GPT-4 language models. It allows users to engage in natural and engaging conversations, even steering them towards desired formats, styles, and levels of detail.</a:t>
            </a:r>
          </a:p>
          <a:p>
            <a:pPr marL="0" indent="0">
              <a:buNone/>
            </a:pPr>
            <a:r>
              <a:rPr lang="en-US" sz="2100" b="1" dirty="0"/>
              <a:t>What can it do?</a:t>
            </a:r>
          </a:p>
          <a:p>
            <a:r>
              <a:rPr lang="en-US" sz="2100" dirty="0"/>
              <a:t>Engage in open-ended, back-and-forth conversations, including follow-up questions and admissions of mistakes.</a:t>
            </a:r>
          </a:p>
          <a:p>
            <a:r>
              <a:rPr lang="en-US" sz="2100" dirty="0"/>
              <a:t>Challenge incorrect premises and reject inappropriate requests while maintaining a professional and polite demeanor.</a:t>
            </a:r>
          </a:p>
          <a:p>
            <a:r>
              <a:rPr lang="en-US" sz="2100" dirty="0"/>
              <a:t>Offer insights and automate tasks, making it a versatile tool for various purposes.</a:t>
            </a:r>
          </a:p>
          <a:p>
            <a:pPr marL="0" indent="0">
              <a:buNone/>
            </a:pPr>
            <a:r>
              <a:rPr lang="en-US" sz="2100" b="1" dirty="0"/>
              <a:t>Unique features:</a:t>
            </a:r>
            <a:r>
              <a:rPr lang="en-US" sz="2100" dirty="0"/>
              <a:t> </a:t>
            </a:r>
          </a:p>
          <a:p>
            <a:r>
              <a:rPr lang="en-US" sz="2100" dirty="0"/>
              <a:t>Vision: Process and respond to images within the conversation.</a:t>
            </a:r>
          </a:p>
          <a:p>
            <a:r>
              <a:rPr lang="en-US" sz="2100" dirty="0" err="1"/>
              <a:t>Dalle</a:t>
            </a:r>
            <a:r>
              <a:rPr lang="en-US" sz="2100" dirty="0"/>
              <a:t> 3 Integration: Generate new images based on textual descriptions.</a:t>
            </a:r>
          </a:p>
          <a:p>
            <a:r>
              <a:rPr lang="en-US" sz="2100" dirty="0"/>
              <a:t>Voice Chat: Converse with </a:t>
            </a:r>
            <a:r>
              <a:rPr lang="en-US" sz="2100" dirty="0" err="1"/>
              <a:t>ChatGPT</a:t>
            </a:r>
            <a:r>
              <a:rPr lang="en-US" sz="2100" dirty="0"/>
              <a:t> using your voice.</a:t>
            </a:r>
          </a:p>
          <a:p>
            <a:endParaRPr lang="en-US" sz="2100" dirty="0"/>
          </a:p>
        </p:txBody>
      </p:sp>
    </p:spTree>
    <p:extLst>
      <p:ext uri="{BB962C8B-B14F-4D97-AF65-F5344CB8AC3E}">
        <p14:creationId xmlns:p14="http://schemas.microsoft.com/office/powerpoint/2010/main" val="146627117"/>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4233</TotalTime>
  <Words>2665</Words>
  <Application>Microsoft Macintosh PowerPoint</Application>
  <PresentationFormat>Widescreen</PresentationFormat>
  <Paragraphs>224</Paragraphs>
  <Slides>31</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1" baseType="lpstr">
      <vt:lpstr>Arial</vt:lpstr>
      <vt:lpstr>Calibri</vt:lpstr>
      <vt:lpstr>Helvetica Neue</vt:lpstr>
      <vt:lpstr>Nunito</vt:lpstr>
      <vt:lpstr>Times New Roman</vt:lpstr>
      <vt:lpstr>Wingdings</vt:lpstr>
      <vt:lpstr>YouTube Sans</vt:lpstr>
      <vt:lpstr>BIA Template</vt:lpstr>
      <vt:lpstr>Document</vt:lpstr>
      <vt:lpstr>Worksheet</vt:lpstr>
      <vt:lpstr>PowerPoint Presentation</vt:lpstr>
      <vt:lpstr>Trainer Guidelines for Conducting Class</vt:lpstr>
      <vt:lpstr>Index</vt:lpstr>
      <vt:lpstr>Introduction to Language Model</vt:lpstr>
      <vt:lpstr>Best Practices to Write Prompt</vt:lpstr>
      <vt:lpstr>Cont…</vt:lpstr>
      <vt:lpstr>Cont…</vt:lpstr>
      <vt:lpstr>Different Types of Models</vt:lpstr>
      <vt:lpstr>ChatGPT: A Conversational AI Powerhouse</vt:lpstr>
      <vt:lpstr>Cont…</vt:lpstr>
      <vt:lpstr>Google Gemini: AI Chat Tool in a Nutshell </vt:lpstr>
      <vt:lpstr>Cont…</vt:lpstr>
      <vt:lpstr>ChatGPT GPT Vs Gemini :</vt:lpstr>
      <vt:lpstr>PowerPoint Presentation</vt:lpstr>
      <vt:lpstr>PowerPoint Presentation</vt:lpstr>
      <vt:lpstr>AI and Microsoft Office 365 tools</vt:lpstr>
      <vt:lpstr>Cont…</vt:lpstr>
      <vt:lpstr>Creating Presentations using Gamma</vt:lpstr>
      <vt:lpstr>AI tools used in Banking and Finance</vt:lpstr>
      <vt:lpstr>Tools used by Startups</vt:lpstr>
      <vt:lpstr>Cont…</vt:lpstr>
      <vt:lpstr>PowerPoint Presentation</vt:lpstr>
      <vt:lpstr>PowerPoint Presentation</vt:lpstr>
      <vt:lpstr>PowerPoint Presentation</vt:lpstr>
      <vt:lpstr>AI Tool used by Venture Capital Funds</vt:lpstr>
      <vt:lpstr>PowerPoint Presentation</vt:lpstr>
      <vt:lpstr>Other AI tools and plugins used in finance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Kothari, Akash Prakash</cp:lastModifiedBy>
  <cp:revision>1768</cp:revision>
  <dcterms:created xsi:type="dcterms:W3CDTF">2020-12-23T13:36:00Z</dcterms:created>
  <dcterms:modified xsi:type="dcterms:W3CDTF">2024-08-31T16:55:09Z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y fmtid="{D5CDD505-2E9C-101B-9397-08002B2CF9AE}" pid="4" name="MSIP_Label_ea60d57e-af5b-4752-ac57-3e4f28ca11dc_Enabled">
    <vt:lpwstr>true</vt:lpwstr>
  </property>
  <property fmtid="{D5CDD505-2E9C-101B-9397-08002B2CF9AE}" pid="5" name="MSIP_Label_ea60d57e-af5b-4752-ac57-3e4f28ca11dc_SetDate">
    <vt:lpwstr>2024-08-31T16:52:04Z</vt:lpwstr>
  </property>
  <property fmtid="{D5CDD505-2E9C-101B-9397-08002B2CF9AE}" pid="6" name="MSIP_Label_ea60d57e-af5b-4752-ac57-3e4f28ca11dc_Method">
    <vt:lpwstr>Standard</vt:lpwstr>
  </property>
  <property fmtid="{D5CDD505-2E9C-101B-9397-08002B2CF9AE}" pid="7" name="MSIP_Label_ea60d57e-af5b-4752-ac57-3e4f28ca11dc_Name">
    <vt:lpwstr>ea60d57e-af5b-4752-ac57-3e4f28ca11dc</vt:lpwstr>
  </property>
  <property fmtid="{D5CDD505-2E9C-101B-9397-08002B2CF9AE}" pid="8" name="MSIP_Label_ea60d57e-af5b-4752-ac57-3e4f28ca11dc_SiteId">
    <vt:lpwstr>36da45f1-dd2c-4d1f-af13-5abe46b99921</vt:lpwstr>
  </property>
  <property fmtid="{D5CDD505-2E9C-101B-9397-08002B2CF9AE}" pid="9" name="MSIP_Label_ea60d57e-af5b-4752-ac57-3e4f28ca11dc_ActionId">
    <vt:lpwstr>cb2ad5ff-d8fa-495d-8086-95c86c39631f</vt:lpwstr>
  </property>
  <property fmtid="{D5CDD505-2E9C-101B-9397-08002B2CF9AE}" pid="10" name="MSIP_Label_ea60d57e-af5b-4752-ac57-3e4f28ca11dc_ContentBits">
    <vt:lpwstr>0</vt:lpwstr>
  </property>
</Properties>
</file>