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5" r:id="rId9"/>
    <p:sldId id="267" r:id="rId10"/>
    <p:sldId id="25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gendra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>
        <c:manualLayout>
          <c:layoutTarget val="inner"/>
          <c:xMode val="edge"/>
          <c:yMode val="edge"/>
          <c:x val="8.7111960269672217E-2"/>
          <c:y val="0.16012530678212994"/>
          <c:w val="0.72543294220575349"/>
          <c:h val="0.74351366639273397"/>
        </c:manualLayout>
      </c:layout>
      <c:scatterChart>
        <c:scatterStyle val="smoothMarker"/>
        <c:ser>
          <c:idx val="0"/>
          <c:order val="0"/>
          <c:tx>
            <c:v>Hourly Trends</c:v>
          </c:tx>
          <c:xVal>
            <c:numRef>
              <c:f>Sheet1!$D$2:$D$25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4.1666666666666678E-2</c:v>
                </c:pt>
                <c:pt idx="2">
                  <c:v>8.333333333333337E-2</c:v>
                </c:pt>
                <c:pt idx="3">
                  <c:v>0.125</c:v>
                </c:pt>
                <c:pt idx="4">
                  <c:v>0.16666666666666671</c:v>
                </c:pt>
                <c:pt idx="5">
                  <c:v>0.20833333333333343</c:v>
                </c:pt>
                <c:pt idx="6">
                  <c:v>0.25</c:v>
                </c:pt>
                <c:pt idx="7">
                  <c:v>0.29166666666666685</c:v>
                </c:pt>
                <c:pt idx="8">
                  <c:v>0.33333333333333298</c:v>
                </c:pt>
                <c:pt idx="9">
                  <c:v>0.37500000000000011</c:v>
                </c:pt>
                <c:pt idx="10">
                  <c:v>0.41666666666666713</c:v>
                </c:pt>
                <c:pt idx="11">
                  <c:v>0.45833333333333293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0.62500000000000022</c:v>
                </c:pt>
                <c:pt idx="16">
                  <c:v>0.66666666666666663</c:v>
                </c:pt>
                <c:pt idx="17">
                  <c:v>0.70833333333333359</c:v>
                </c:pt>
                <c:pt idx="18">
                  <c:v>0.75000000000000022</c:v>
                </c:pt>
                <c:pt idx="19">
                  <c:v>0.79166666666666652</c:v>
                </c:pt>
                <c:pt idx="20">
                  <c:v>0.83333333333333359</c:v>
                </c:pt>
                <c:pt idx="21">
                  <c:v>0.87500000000000022</c:v>
                </c:pt>
                <c:pt idx="22">
                  <c:v>0.91666666666666652</c:v>
                </c:pt>
                <c:pt idx="23">
                  <c:v>0.95833333333333359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55</c:v>
                </c:pt>
                <c:pt idx="1">
                  <c:v>70</c:v>
                </c:pt>
                <c:pt idx="2">
                  <c:v>97</c:v>
                </c:pt>
                <c:pt idx="3">
                  <c:v>93</c:v>
                </c:pt>
                <c:pt idx="4">
                  <c:v>106</c:v>
                </c:pt>
                <c:pt idx="5">
                  <c:v>93</c:v>
                </c:pt>
                <c:pt idx="6">
                  <c:v>135</c:v>
                </c:pt>
                <c:pt idx="7">
                  <c:v>171</c:v>
                </c:pt>
                <c:pt idx="8">
                  <c:v>198</c:v>
                </c:pt>
                <c:pt idx="9">
                  <c:v>187</c:v>
                </c:pt>
                <c:pt idx="10">
                  <c:v>193</c:v>
                </c:pt>
                <c:pt idx="11">
                  <c:v>231</c:v>
                </c:pt>
                <c:pt idx="12">
                  <c:v>258</c:v>
                </c:pt>
                <c:pt idx="13">
                  <c:v>311</c:v>
                </c:pt>
                <c:pt idx="14">
                  <c:v>285</c:v>
                </c:pt>
                <c:pt idx="15">
                  <c:v>352</c:v>
                </c:pt>
                <c:pt idx="16">
                  <c:v>263</c:v>
                </c:pt>
                <c:pt idx="17">
                  <c:v>205</c:v>
                </c:pt>
                <c:pt idx="18">
                  <c:v>279</c:v>
                </c:pt>
                <c:pt idx="19">
                  <c:v>269</c:v>
                </c:pt>
                <c:pt idx="20">
                  <c:v>300</c:v>
                </c:pt>
                <c:pt idx="21">
                  <c:v>283</c:v>
                </c:pt>
                <c:pt idx="22">
                  <c:v>219</c:v>
                </c:pt>
                <c:pt idx="23">
                  <c:v>109</c:v>
                </c:pt>
              </c:numCache>
            </c:numRef>
          </c:yVal>
          <c:smooth val="1"/>
        </c:ser>
        <c:axId val="74507392"/>
        <c:axId val="74508928"/>
      </c:scatterChart>
      <c:valAx>
        <c:axId val="74507392"/>
        <c:scaling>
          <c:orientation val="minMax"/>
        </c:scaling>
        <c:axPos val="b"/>
        <c:numFmt formatCode="h:mm" sourceLinked="1"/>
        <c:tickLblPos val="nextTo"/>
        <c:crossAx val="74508928"/>
        <c:crosses val="autoZero"/>
        <c:crossBetween val="midCat"/>
      </c:valAx>
      <c:valAx>
        <c:axId val="74508928"/>
        <c:scaling>
          <c:orientation val="minMax"/>
        </c:scaling>
        <c:axPos val="l"/>
        <c:majorGridlines/>
        <c:numFmt formatCode="General" sourceLinked="1"/>
        <c:tickLblPos val="nextTo"/>
        <c:crossAx val="74507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077200" cy="327756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effectLst/>
              </a:rPr>
              <a:t>CrowdsreplaceExperts</a:t>
            </a:r>
            <a:r>
              <a:rPr lang="en-US" sz="2800" dirty="0" smtClean="0">
                <a:effectLst/>
              </a:rPr>
              <a:t>:	</a:t>
            </a:r>
            <a:r>
              <a:rPr lang="en-US" sz="2800" dirty="0" err="1" smtClean="0">
                <a:effectLst/>
              </a:rPr>
              <a:t>BuildingBetter</a:t>
            </a:r>
            <a:r>
              <a:rPr lang="en-US" sz="2800" smtClean="0">
                <a:effectLst/>
              </a:rPr>
              <a:t/>
            </a:r>
            <a:br>
              <a:rPr lang="en-US" sz="2800" smtClean="0">
                <a:effectLst/>
              </a:rPr>
            </a:br>
            <a:r>
              <a:rPr lang="en-US" sz="2800" smtClean="0">
                <a:effectLst/>
              </a:rPr>
              <a:t>Location-based Services </a:t>
            </a:r>
            <a:r>
              <a:rPr lang="en-US" sz="2800" dirty="0" smtClean="0">
                <a:effectLst/>
              </a:rPr>
              <a:t>using Mobile </a:t>
            </a:r>
            <a:r>
              <a:rPr lang="en-US" sz="2800" dirty="0" err="1" smtClean="0">
                <a:effectLst/>
              </a:rPr>
              <a:t>SocialNetwork</a:t>
            </a:r>
            <a:r>
              <a:rPr lang="en-US" sz="2800" dirty="0" smtClean="0">
                <a:effectLst/>
              </a:rPr>
              <a:t> Interactions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		 </a:t>
            </a:r>
            <a:r>
              <a:rPr lang="en-US" dirty="0" err="1" smtClean="0"/>
              <a:t>Nagendra</a:t>
            </a:r>
            <a:r>
              <a:rPr lang="en-US" dirty="0" smtClean="0"/>
              <a:t> </a:t>
            </a:r>
            <a:r>
              <a:rPr lang="en-US" dirty="0" err="1" smtClean="0"/>
              <a:t>Kotharu</a:t>
            </a:r>
            <a:endParaRPr lang="en-US" dirty="0" smtClean="0"/>
          </a:p>
          <a:p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Dussa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7772400" cy="431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9956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Explored Twitter ,Foursquare , swarm API’s.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heatmaps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the swarm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dataset with top K results.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Analyzed the hourly trends of users in twitter. This can be combined with location services to find out most happening places at a particular time.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Tried to focus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Retweet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count to assess popularity of a tweet by user. (Requires NLP technique to analyze the tweets further).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Observed that users are now also checking in through other sources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Crowdsourcing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social networks is to be researched further.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Shankar,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Pravin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 al. "Crowds replace experts: Building better location-based services using mobile social network interactions."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Pervasive Computing and Communications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PerCom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), 2012 IEEE International Conference 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IEEE, 2012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Twitter API, Foursquare API, Google Maps API.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Location-based service by leveraging user interactions in location-based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social networks.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Introduced an algorithm for ranking places based on their popularity among users, weighted by user expertise score in the query string.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location-based service based on the above ideas, using user interactions on Twitter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 replace Experts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Crawling into twitter to gather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clean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identifying four square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checkins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tweets.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the repository with extracted data from second step.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expertise score.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 top k results ordered by user expertise score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 replace Experts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 is the universe of search terms, and U is the universe of users in the system.</a:t>
            </a:r>
          </a:p>
          <a:p>
            <a:pPr lvl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number of visits by user u to any place matching search term q. </a:t>
            </a:r>
          </a:p>
          <a:p>
            <a:pPr lvl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fraction of total visits by user u to places matching search term q is computed as: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F(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/ ∀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i∈Qn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relative importance of search term q is computed as: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I(q) =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log |Q|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∀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j∈Un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q,j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user expertise score, S 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as: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S 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F(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q,u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).I(q)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expertise score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995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Tweets are collected with in the radius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50km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around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city's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central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Twitter4J, an unofficial Java library for the Twitter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tweets are collected during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Nov 21 - Nov 24   2014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 01 -  Dec 07   2014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096000"/>
          </a:xfrm>
        </p:spPr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Twitter records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crawler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AutoNum type="arabi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Identifying foursquare check ins .</a:t>
            </a:r>
          </a:p>
          <a:p>
            <a:pPr marL="566928" indent="-457200">
              <a:buAutoNum type="arabi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Swarm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 -        https://t.co/zcxHaBOosJ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4572000" y="2895600"/>
            <a:ext cx="4267200" cy="2133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 on Aug 7 2014, Foursquare launched its new app Swarm for </a:t>
            </a:r>
            <a:r>
              <a:rPr lang="en-US" dirty="0" err="1" smtClean="0"/>
              <a:t>checkins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19200"/>
          <a:ext cx="39624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60400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~ 7000</a:t>
                      </a:r>
                      <a:endParaRPr lang="en-US" dirty="0"/>
                    </a:p>
                  </a:txBody>
                  <a:tcPr/>
                </a:tc>
              </a:tr>
              <a:tr h="6123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5338</a:t>
                      </a:r>
                      <a:endParaRPr lang="en-US" dirty="0"/>
                    </a:p>
                  </a:txBody>
                  <a:tcPr/>
                </a:tc>
              </a:tr>
              <a:tr h="6123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SanJose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Sandiego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Honalulu</a:t>
                      </a:r>
                      <a:r>
                        <a:rPr lang="en-US" sz="1400" dirty="0" smtClean="0"/>
                        <a:t>, Plano </a:t>
                      </a:r>
                      <a:r>
                        <a:rPr lang="en-US" sz="1400" dirty="0" err="1" smtClean="0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1529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750336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56140"/>
            <a:ext cx="8534400" cy="479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</TotalTime>
  <Words>384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CrowdsreplaceExperts: BuildingBetter Location-based Services using Mobile SocialNetwork Interactions </vt:lpstr>
      <vt:lpstr>Crowds replace Experts</vt:lpstr>
      <vt:lpstr>Crowds replace Experts</vt:lpstr>
      <vt:lpstr>User expertise score</vt:lpstr>
      <vt:lpstr>Slide 5</vt:lpstr>
      <vt:lpstr>   </vt:lpstr>
      <vt:lpstr>   </vt:lpstr>
      <vt:lpstr>Slide 8</vt:lpstr>
      <vt:lpstr>Slide 9</vt:lpstr>
      <vt:lpstr>Slide 10</vt:lpstr>
      <vt:lpstr> 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Nagendra Kotharu</dc:creator>
  <cp:lastModifiedBy>Nagendra Kotharu</cp:lastModifiedBy>
  <cp:revision>49</cp:revision>
  <dcterms:created xsi:type="dcterms:W3CDTF">2006-08-16T00:00:00Z</dcterms:created>
  <dcterms:modified xsi:type="dcterms:W3CDTF">2014-12-11T21:17:18Z</dcterms:modified>
</cp:coreProperties>
</file>