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7" r:id="rId8"/>
    <p:sldId id="265" r:id="rId9"/>
    <p:sldId id="268" r:id="rId10"/>
    <p:sldId id="266" r:id="rId11"/>
    <p:sldId id="269" r:id="rId12"/>
    <p:sldId id="270" r:id="rId13"/>
    <p:sldId id="264" r:id="rId14"/>
  </p:sldIdLst>
  <p:sldSz cx="9144000" cy="5143500" type="screen16x9"/>
  <p:notesSz cx="6858000" cy="9144000"/>
  <p:embeddedFontLst>
    <p:embeddedFont>
      <p:font typeface="Alfa Slab One" panose="020B0604020202020204" charset="0"/>
      <p:regular r:id="rId16"/>
    </p:embeddedFont>
    <p:embeddedFont>
      <p:font typeface="Gill Sans MT" panose="020B0502020104020203" pitchFamily="34"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16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39bc262c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39bc262c3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39bc262c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339bc262c3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9bc262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9bc262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80562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79835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38857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504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8325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3475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1473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92178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5911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536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5563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4/9/2019</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085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4/9/2019</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576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flipH="1">
            <a:off x="345900" y="401550"/>
            <a:ext cx="8452200" cy="144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dk1"/>
              </a:buClr>
              <a:buSzPts val="1100"/>
              <a:buFont typeface="Arial"/>
              <a:buNone/>
            </a:pPr>
            <a:endParaRPr sz="3000" dirty="0">
              <a:solidFill>
                <a:srgbClr val="6D9EEB"/>
              </a:solidFill>
              <a:latin typeface="Alfa Slab One"/>
              <a:ea typeface="Alfa Slab One"/>
              <a:cs typeface="Alfa Slab One"/>
              <a:sym typeface="Alfa Slab One"/>
            </a:endParaRPr>
          </a:p>
          <a:p>
            <a:pPr marL="0" lvl="0" indent="0" algn="ctr" rtl="0">
              <a:lnSpc>
                <a:spcPct val="100000"/>
              </a:lnSpc>
              <a:spcBef>
                <a:spcPts val="0"/>
              </a:spcBef>
              <a:spcAft>
                <a:spcPts val="0"/>
              </a:spcAft>
              <a:buClr>
                <a:schemeClr val="dk1"/>
              </a:buClr>
              <a:buSzPts val="1100"/>
              <a:buFont typeface="Arial"/>
              <a:buNone/>
            </a:pPr>
            <a:endParaRPr sz="3000" dirty="0">
              <a:solidFill>
                <a:srgbClr val="6D9EEB"/>
              </a:solidFill>
              <a:latin typeface="Alfa Slab One"/>
              <a:ea typeface="Alfa Slab One"/>
              <a:cs typeface="Alfa Slab One"/>
              <a:sym typeface="Alfa Slab One"/>
            </a:endParaRPr>
          </a:p>
          <a:p>
            <a:pPr marL="0" lvl="0" indent="0" algn="ctr" rtl="0">
              <a:lnSpc>
                <a:spcPct val="100000"/>
              </a:lnSpc>
              <a:spcBef>
                <a:spcPts val="0"/>
              </a:spcBef>
              <a:spcAft>
                <a:spcPts val="0"/>
              </a:spcAft>
              <a:buClr>
                <a:schemeClr val="dk1"/>
              </a:buClr>
              <a:buSzPts val="1100"/>
              <a:buFont typeface="Arial"/>
              <a:buNone/>
            </a:pPr>
            <a:r>
              <a:rPr lang="en-CA" sz="3000" b="1" dirty="0">
                <a:solidFill>
                  <a:srgbClr val="0070C0"/>
                </a:solidFill>
                <a:latin typeface="Times New Roman" panose="02020603050405020304" pitchFamily="18" charset="0"/>
                <a:ea typeface="Alfa Slab One"/>
                <a:cs typeface="Times New Roman" panose="02020603050405020304" pitchFamily="18" charset="0"/>
                <a:sym typeface="Alfa Slab One"/>
              </a:rPr>
              <a:t>SOEN - 6441</a:t>
            </a:r>
            <a:br>
              <a:rPr lang="en" sz="3000" b="1" dirty="0">
                <a:solidFill>
                  <a:srgbClr val="0070C0"/>
                </a:solidFill>
                <a:latin typeface="Times New Roman" panose="02020603050405020304" pitchFamily="18" charset="0"/>
                <a:ea typeface="Alfa Slab One"/>
                <a:cs typeface="Times New Roman" panose="02020603050405020304" pitchFamily="18" charset="0"/>
                <a:sym typeface="Alfa Slab One"/>
              </a:rPr>
            </a:br>
            <a:r>
              <a:rPr lang="en" sz="3000" b="1" dirty="0">
                <a:solidFill>
                  <a:srgbClr val="0070C0"/>
                </a:solidFill>
                <a:latin typeface="Times New Roman" panose="02020603050405020304" pitchFamily="18" charset="0"/>
                <a:ea typeface="Alfa Slab One"/>
                <a:cs typeface="Times New Roman" panose="02020603050405020304" pitchFamily="18" charset="0"/>
                <a:sym typeface="Alfa Slab One"/>
              </a:rPr>
              <a:t>Advanced Programming Practices</a:t>
            </a:r>
            <a:br>
              <a:rPr lang="en" sz="3000" b="1" dirty="0">
                <a:solidFill>
                  <a:srgbClr val="0070C0"/>
                </a:solidFill>
                <a:latin typeface="Times New Roman" panose="02020603050405020304" pitchFamily="18" charset="0"/>
                <a:ea typeface="Alfa Slab One"/>
                <a:cs typeface="Times New Roman" panose="02020603050405020304" pitchFamily="18" charset="0"/>
                <a:sym typeface="Alfa Slab One"/>
              </a:rPr>
            </a:br>
            <a:r>
              <a:rPr lang="en" sz="3000" b="1" dirty="0">
                <a:solidFill>
                  <a:srgbClr val="0070C0"/>
                </a:solidFill>
                <a:latin typeface="Times New Roman" panose="02020603050405020304" pitchFamily="18" charset="0"/>
                <a:ea typeface="Alfa Slab One"/>
                <a:cs typeface="Times New Roman" panose="02020603050405020304" pitchFamily="18" charset="0"/>
                <a:sym typeface="Alfa Slab One"/>
              </a:rPr>
              <a:t>RIS</a:t>
            </a:r>
            <a:r>
              <a:rPr lang="en-CA" sz="3000" b="1" dirty="0">
                <a:solidFill>
                  <a:srgbClr val="0070C0"/>
                </a:solidFill>
                <a:latin typeface="Times New Roman" panose="02020603050405020304" pitchFamily="18" charset="0"/>
                <a:ea typeface="Alfa Slab One"/>
                <a:cs typeface="Times New Roman" panose="02020603050405020304" pitchFamily="18" charset="0"/>
                <a:sym typeface="Alfa Slab One"/>
              </a:rPr>
              <a:t>K</a:t>
            </a:r>
            <a:endParaRPr sz="3000" b="1" dirty="0">
              <a:solidFill>
                <a:srgbClr val="0070C0"/>
              </a:solidFill>
              <a:latin typeface="Times New Roman" panose="02020603050405020304" pitchFamily="18" charset="0"/>
              <a:ea typeface="Alfa Slab One"/>
              <a:cs typeface="Times New Roman" panose="02020603050405020304" pitchFamily="18" charset="0"/>
              <a:sym typeface="Alfa Slab One"/>
            </a:endParaRPr>
          </a:p>
        </p:txBody>
      </p:sp>
      <p:sp>
        <p:nvSpPr>
          <p:cNvPr id="55" name="Google Shape;55;p13"/>
          <p:cNvSpPr txBox="1">
            <a:spLocks noGrp="1"/>
          </p:cNvSpPr>
          <p:nvPr>
            <p:ph type="subTitle" idx="1"/>
          </p:nvPr>
        </p:nvSpPr>
        <p:spPr>
          <a:xfrm>
            <a:off x="4069079" y="2994659"/>
            <a:ext cx="5212801" cy="186040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1800" b="1" u="sng" dirty="0">
                <a:solidFill>
                  <a:schemeClr val="tx1"/>
                </a:solidFill>
              </a:rPr>
              <a:t>Team 19</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err="1">
                <a:solidFill>
                  <a:schemeClr val="tx1"/>
                </a:solidFill>
              </a:rPr>
              <a:t>Dhruvi</a:t>
            </a:r>
            <a:r>
              <a:rPr lang="en-US" sz="1600" dirty="0">
                <a:solidFill>
                  <a:schemeClr val="tx1"/>
                </a:solidFill>
              </a:rPr>
              <a:t> Gadhiya 				40084176</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a:solidFill>
                  <a:schemeClr val="tx1"/>
                </a:solidFill>
              </a:rPr>
              <a:t>Krisha Patel 				40084336</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err="1">
                <a:solidFill>
                  <a:schemeClr val="tx1"/>
                </a:solidFill>
              </a:rPr>
              <a:t>Vankata</a:t>
            </a:r>
            <a:r>
              <a:rPr lang="en-US" sz="1600" dirty="0">
                <a:solidFill>
                  <a:schemeClr val="tx1"/>
                </a:solidFill>
              </a:rPr>
              <a:t> Pavan Kumar Reddy Ravi	40083392</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a:solidFill>
                  <a:schemeClr val="tx1"/>
                </a:solidFill>
              </a:rPr>
              <a:t>Sai </a:t>
            </a:r>
            <a:r>
              <a:rPr lang="en-US" sz="1600" dirty="0" err="1">
                <a:solidFill>
                  <a:schemeClr val="tx1"/>
                </a:solidFill>
              </a:rPr>
              <a:t>Charan</a:t>
            </a:r>
            <a:r>
              <a:rPr lang="en-US" sz="1600" dirty="0">
                <a:solidFill>
                  <a:schemeClr val="tx1"/>
                </a:solidFill>
              </a:rPr>
              <a:t> </a:t>
            </a:r>
            <a:r>
              <a:rPr lang="en-US" sz="1600" dirty="0" err="1">
                <a:solidFill>
                  <a:schemeClr val="tx1"/>
                </a:solidFill>
              </a:rPr>
              <a:t>Duduka</a:t>
            </a:r>
            <a:r>
              <a:rPr lang="en-US" sz="1600" dirty="0">
                <a:solidFill>
                  <a:schemeClr val="tx1"/>
                </a:solidFill>
              </a:rPr>
              <a:t>			40103928</a:t>
            </a:r>
          </a:p>
          <a:p>
            <a:pPr marL="285750" lvl="0" indent="-285750" algn="l" rtl="0">
              <a:lnSpc>
                <a:spcPct val="100000"/>
              </a:lnSpc>
              <a:spcBef>
                <a:spcPts val="0"/>
              </a:spcBef>
              <a:spcAft>
                <a:spcPts val="0"/>
              </a:spcAft>
              <a:buSzPts val="2800"/>
              <a:buFont typeface="Arial" panose="020B0604020202020204" pitchFamily="34" charset="0"/>
              <a:buChar char="•"/>
            </a:pPr>
            <a:r>
              <a:rPr lang="en-US" sz="1600" dirty="0" err="1">
                <a:solidFill>
                  <a:schemeClr val="tx1"/>
                </a:solidFill>
              </a:rPr>
              <a:t>Koteswararao</a:t>
            </a:r>
            <a:r>
              <a:rPr lang="en-US" sz="1600" dirty="0">
                <a:solidFill>
                  <a:schemeClr val="tx1"/>
                </a:solidFill>
              </a:rPr>
              <a:t> </a:t>
            </a:r>
            <a:r>
              <a:rPr lang="en-US" sz="1600" dirty="0" err="1">
                <a:solidFill>
                  <a:schemeClr val="tx1"/>
                </a:solidFill>
              </a:rPr>
              <a:t>Kothamasu</a:t>
            </a:r>
            <a:r>
              <a:rPr lang="en-US" sz="1600" dirty="0">
                <a:solidFill>
                  <a:schemeClr val="tx1"/>
                </a:solidFill>
              </a:rPr>
              <a:t>		40070848</a:t>
            </a:r>
            <a:endParaRPr sz="16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FBB-F50F-4EAC-9235-238450752EE8}"/>
              </a:ext>
            </a:extLst>
          </p:cNvPr>
          <p:cNvSpPr>
            <a:spLocks noGrp="1"/>
          </p:cNvSpPr>
          <p:nvPr>
            <p:ph type="title"/>
          </p:nvPr>
        </p:nvSpPr>
        <p:spPr/>
        <p:txBody>
          <a:bodyPr>
            <a:noAutofit/>
          </a:bodyPr>
          <a:lstStyle/>
          <a:p>
            <a:r>
              <a:rPr lang="en-CA" sz="2800" b="1" u="sng" dirty="0">
                <a:solidFill>
                  <a:schemeClr val="accent1">
                    <a:lumMod val="75000"/>
                  </a:schemeClr>
                </a:solidFill>
                <a:latin typeface="Times New Roman" panose="02020603050405020304" pitchFamily="18" charset="0"/>
                <a:cs typeface="Times New Roman" panose="02020603050405020304" pitchFamily="18" charset="0"/>
              </a:rPr>
              <a:t>Fortification phase</a:t>
            </a:r>
          </a:p>
        </p:txBody>
      </p:sp>
      <p:sp>
        <p:nvSpPr>
          <p:cNvPr id="3" name="Content Placeholder 2">
            <a:extLst>
              <a:ext uri="{FF2B5EF4-FFF2-40B4-BE49-F238E27FC236}">
                <a16:creationId xmlns:a16="http://schemas.microsoft.com/office/drawing/2014/main" id="{36BE1D75-5A21-4155-A871-CB5A6C823350}"/>
              </a:ext>
            </a:extLst>
          </p:cNvPr>
          <p:cNvSpPr>
            <a:spLocks noGrp="1"/>
          </p:cNvSpPr>
          <p:nvPr>
            <p:ph type="body" idx="1"/>
          </p:nvPr>
        </p:nvSpPr>
        <p:spPr/>
        <p:txBody>
          <a:bodyPr>
            <a:normAutofit/>
          </a:bodyPr>
          <a:lstStyle/>
          <a:p>
            <a:pPr>
              <a:buFont typeface="Wingdings" panose="05000000000000000000" pitchFamily="2" charset="2"/>
              <a:buChar char="Ø"/>
            </a:pPr>
            <a:r>
              <a:rPr lang="en-CA" sz="2200" dirty="0"/>
              <a:t>Here the player can transfer armies from one country to another country.</a:t>
            </a:r>
          </a:p>
          <a:p>
            <a:pPr lvl="1">
              <a:buFont typeface="Wingdings" panose="05000000000000000000" pitchFamily="2" charset="2"/>
              <a:buChar char="Ø"/>
            </a:pPr>
            <a:r>
              <a:rPr lang="en-CA" sz="2200" dirty="0"/>
              <a:t>Countries should belong to the player</a:t>
            </a:r>
          </a:p>
          <a:p>
            <a:pPr lvl="1">
              <a:buFont typeface="Wingdings" panose="05000000000000000000" pitchFamily="2" charset="2"/>
              <a:buChar char="Ø"/>
            </a:pPr>
            <a:r>
              <a:rPr lang="en-CA" sz="2200" dirty="0"/>
              <a:t>Countries should be connected with each other.(Their coordinates should be connected) </a:t>
            </a:r>
          </a:p>
        </p:txBody>
      </p:sp>
    </p:spTree>
    <p:extLst>
      <p:ext uri="{BB962C8B-B14F-4D97-AF65-F5344CB8AC3E}">
        <p14:creationId xmlns:p14="http://schemas.microsoft.com/office/powerpoint/2010/main" val="107287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13FB-42EF-44F2-9A9A-DDBDDDF081EA}"/>
              </a:ext>
            </a:extLst>
          </p:cNvPr>
          <p:cNvSpPr>
            <a:spLocks noGrp="1"/>
          </p:cNvSpPr>
          <p:nvPr>
            <p:ph type="title"/>
          </p:nvPr>
        </p:nvSpPr>
        <p:spPr/>
        <p:txBody>
          <a:bodyPr/>
          <a:lstStyle/>
          <a:p>
            <a:r>
              <a:rPr lang="en-US" b="1" u="sng" dirty="0">
                <a:solidFill>
                  <a:srgbClr val="C00000"/>
                </a:solidFill>
                <a:latin typeface="Times New Roman" panose="02020603050405020304" pitchFamily="18" charset="0"/>
                <a:cs typeface="Times New Roman" panose="02020603050405020304" pitchFamily="18" charset="0"/>
              </a:rPr>
              <a:t>Player Strategy</a:t>
            </a:r>
            <a:endParaRPr lang="en-CA" b="1" u="sng"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D737C2C-F7AD-42AD-B418-797EE35DD8FE}"/>
              </a:ext>
            </a:extLst>
          </p:cNvPr>
          <p:cNvSpPr>
            <a:spLocks noGrp="1"/>
          </p:cNvSpPr>
          <p:nvPr>
            <p:ph type="body" idx="1"/>
          </p:nvPr>
        </p:nvSpPr>
        <p:spPr/>
        <p:txBody>
          <a:bodyPr>
            <a:normAutofit/>
          </a:bodyPr>
          <a:lstStyle/>
          <a:p>
            <a:r>
              <a:rPr lang="en-CA" sz="1800" dirty="0">
                <a:latin typeface="Times New Roman" panose="02020603050405020304" pitchFamily="18" charset="0"/>
                <a:cs typeface="Times New Roman" panose="02020603050405020304" pitchFamily="18" charset="0"/>
              </a:rPr>
              <a:t>There are four strategy that any player can choose to play. They are:</a:t>
            </a:r>
          </a:p>
          <a:p>
            <a:pPr lvl="0"/>
            <a:r>
              <a:rPr lang="en-CA" sz="1800" b="1" dirty="0">
                <a:latin typeface="Times New Roman" panose="02020603050405020304" pitchFamily="18" charset="0"/>
                <a:cs typeface="Times New Roman" panose="02020603050405020304" pitchFamily="18" charset="0"/>
              </a:rPr>
              <a:t>Human Player Mode:</a:t>
            </a:r>
            <a:r>
              <a:rPr lang="en-CA" sz="1800" dirty="0">
                <a:latin typeface="Times New Roman" panose="02020603050405020304" pitchFamily="18" charset="0"/>
                <a:cs typeface="Times New Roman" panose="02020603050405020304" pitchFamily="18" charset="0"/>
              </a:rPr>
              <a:t> A human player that requires user interaction to make decisions.</a:t>
            </a:r>
          </a:p>
          <a:p>
            <a:pPr lvl="0"/>
            <a:r>
              <a:rPr lang="en-CA" sz="1800" b="1" dirty="0">
                <a:latin typeface="Times New Roman" panose="02020603050405020304" pitchFamily="18" charset="0"/>
                <a:cs typeface="Times New Roman" panose="02020603050405020304" pitchFamily="18" charset="0"/>
              </a:rPr>
              <a:t>Aggressive Mode:</a:t>
            </a:r>
            <a:r>
              <a:rPr lang="en-CA" sz="1800" dirty="0">
                <a:latin typeface="Times New Roman" panose="02020603050405020304" pitchFamily="18" charset="0"/>
                <a:cs typeface="Times New Roman" panose="02020603050405020304" pitchFamily="18" charset="0"/>
              </a:rPr>
              <a:t> An aggressive computer player strategy that focuses on attack (reinforces its strongest country, then always attack with it until it cannot attack anymore, then fortifies in order to maximize aggregation of forces in one country).</a:t>
            </a:r>
          </a:p>
          <a:p>
            <a:pPr lvl="0"/>
            <a:r>
              <a:rPr lang="en-CA" sz="1800" b="1" dirty="0">
                <a:latin typeface="Times New Roman" panose="02020603050405020304" pitchFamily="18" charset="0"/>
                <a:cs typeface="Times New Roman" panose="02020603050405020304" pitchFamily="18" charset="0"/>
              </a:rPr>
              <a:t>Benevolent Mode:</a:t>
            </a:r>
            <a:r>
              <a:rPr lang="en-CA" sz="1800" dirty="0">
                <a:latin typeface="Times New Roman" panose="02020603050405020304" pitchFamily="18" charset="0"/>
                <a:cs typeface="Times New Roman" panose="02020603050405020304" pitchFamily="18" charset="0"/>
              </a:rPr>
              <a:t> A benevolent computer player strategy that focuses on protecting its weak countries (reinforces its weakest countries, never attacks, then fortifies in order to move armies to weaker countries).</a:t>
            </a:r>
          </a:p>
        </p:txBody>
      </p:sp>
    </p:spTree>
    <p:extLst>
      <p:ext uri="{BB962C8B-B14F-4D97-AF65-F5344CB8AC3E}">
        <p14:creationId xmlns:p14="http://schemas.microsoft.com/office/powerpoint/2010/main" val="285305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C7A0-02BA-47DC-8F79-497EFFDD2B4B}"/>
              </a:ext>
            </a:extLst>
          </p:cNvPr>
          <p:cNvSpPr>
            <a:spLocks noGrp="1"/>
          </p:cNvSpPr>
          <p:nvPr>
            <p:ph type="title"/>
          </p:nvPr>
        </p:nvSpPr>
        <p:spPr/>
        <p:txBody>
          <a:bodyPr/>
          <a:lstStyle/>
          <a:p>
            <a:r>
              <a:rPr lang="en-US" b="1" u="sng" dirty="0">
                <a:solidFill>
                  <a:srgbClr val="C00000"/>
                </a:solidFill>
                <a:latin typeface="Times New Roman" panose="02020603050405020304" pitchFamily="18" charset="0"/>
                <a:cs typeface="Times New Roman" panose="02020603050405020304" pitchFamily="18" charset="0"/>
              </a:rPr>
              <a:t> Player Strategy</a:t>
            </a:r>
            <a:endParaRPr lang="en-CA" b="1" u="sng"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92597D-9FCB-4DBB-8D01-D8A2DCA492F6}"/>
              </a:ext>
            </a:extLst>
          </p:cNvPr>
          <p:cNvSpPr>
            <a:spLocks noGrp="1"/>
          </p:cNvSpPr>
          <p:nvPr>
            <p:ph type="body" idx="1"/>
          </p:nvPr>
        </p:nvSpPr>
        <p:spPr>
          <a:xfrm>
            <a:off x="311700" y="1152475"/>
            <a:ext cx="8520600" cy="3416400"/>
          </a:xfrm>
        </p:spPr>
        <p:txBody>
          <a:bodyPr>
            <a:normAutofit/>
          </a:bodyPr>
          <a:lstStyle/>
          <a:p>
            <a:pPr lvl="0"/>
            <a:r>
              <a:rPr lang="en-CA" sz="1800" b="1" dirty="0">
                <a:latin typeface="Times New Roman" panose="02020603050405020304" pitchFamily="18" charset="0"/>
                <a:cs typeface="Times New Roman" panose="02020603050405020304" pitchFamily="18" charset="0"/>
              </a:rPr>
              <a:t>Random Mode:</a:t>
            </a:r>
            <a:r>
              <a:rPr lang="en-CA" sz="1800" dirty="0">
                <a:latin typeface="Times New Roman" panose="02020603050405020304" pitchFamily="18" charset="0"/>
                <a:cs typeface="Times New Roman" panose="02020603050405020304" pitchFamily="18" charset="0"/>
              </a:rPr>
              <a:t> A random computer player strategy that reinforces random a random country, attacks a random number of times a random country, and fortifies a random country, all following the standard rules for each phase.</a:t>
            </a:r>
          </a:p>
          <a:p>
            <a:pPr lvl="0"/>
            <a:r>
              <a:rPr lang="en-CA" sz="1800" b="1" dirty="0">
                <a:latin typeface="Times New Roman" panose="02020603050405020304" pitchFamily="18" charset="0"/>
                <a:cs typeface="Times New Roman" panose="02020603050405020304" pitchFamily="18" charset="0"/>
              </a:rPr>
              <a:t>Cheater Mode:</a:t>
            </a:r>
            <a:r>
              <a:rPr lang="en-CA" sz="1800" dirty="0">
                <a:latin typeface="Times New Roman" panose="02020603050405020304" pitchFamily="18" charset="0"/>
                <a:cs typeface="Times New Roman" panose="02020603050405020304" pitchFamily="18" charset="0"/>
              </a:rPr>
              <a:t> A cheater computer player strategy whose reinforce() method doubles the number of armies on all its countries, whose attack() method automatically conquers all the neighbors of all its countries, and whose fortify() method doubles the number of armies on its countries that have neighbors that belong to other players.</a:t>
            </a:r>
          </a:p>
        </p:txBody>
      </p:sp>
    </p:spTree>
    <p:extLst>
      <p:ext uri="{BB962C8B-B14F-4D97-AF65-F5344CB8AC3E}">
        <p14:creationId xmlns:p14="http://schemas.microsoft.com/office/powerpoint/2010/main" val="99665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body" idx="1"/>
          </p:nvPr>
        </p:nvSpPr>
        <p:spPr>
          <a:xfrm>
            <a:off x="311700" y="101750"/>
            <a:ext cx="8520600" cy="44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sz="9600" i="1" dirty="0">
                <a:solidFill>
                  <a:schemeClr val="accent1">
                    <a:lumMod val="75000"/>
                  </a:schemeClr>
                </a:solidFill>
                <a:latin typeface="Times New Roman" panose="02020603050405020304" pitchFamily="18" charset="0"/>
                <a:cs typeface="Times New Roman" panose="02020603050405020304" pitchFamily="18" charset="0"/>
              </a:rPr>
              <a:t>Thank</a:t>
            </a:r>
            <a:r>
              <a:rPr lang="en" sz="9600" i="1" dirty="0">
                <a:solidFill>
                  <a:schemeClr val="accent1">
                    <a:lumMod val="75000"/>
                  </a:schemeClr>
                </a:solidFill>
                <a:latin typeface="Times New Roman" panose="02020603050405020304" pitchFamily="18" charset="0"/>
                <a:cs typeface="Times New Roman" panose="02020603050405020304" pitchFamily="18" charset="0"/>
              </a:rPr>
              <a:t> You</a:t>
            </a:r>
            <a:endParaRPr sz="96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3</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Wingdings" panose="05000000000000000000" pitchFamily="2" charset="2"/>
              <a:buChar char="Ø"/>
            </a:pPr>
            <a:r>
              <a:rPr lang="en" sz="2200" dirty="0">
                <a:latin typeface="Times New Roman" panose="02020603050405020304" pitchFamily="18" charset="0"/>
                <a:cs typeface="Times New Roman" panose="02020603050405020304" pitchFamily="18" charset="0"/>
              </a:rPr>
              <a:t>User driven creation of map elements.</a:t>
            </a:r>
            <a:endParaRPr sz="2200" dirty="0">
              <a:latin typeface="Times New Roman" panose="02020603050405020304" pitchFamily="18" charset="0"/>
              <a:cs typeface="Times New Roman" panose="02020603050405020304" pitchFamily="18" charset="0"/>
            </a:endParaRPr>
          </a:p>
          <a:p>
            <a:pPr marL="457200" lvl="0" indent="-381000" algn="l" rtl="0">
              <a:lnSpc>
                <a:spcPct val="115000"/>
              </a:lnSpc>
              <a:spcBef>
                <a:spcPts val="0"/>
              </a:spcBef>
              <a:spcAft>
                <a:spcPts val="0"/>
              </a:spcAft>
              <a:buSzPts val="2400"/>
              <a:buFont typeface="Wingdings" panose="05000000000000000000" pitchFamily="2" charset="2"/>
              <a:buChar char="Ø"/>
            </a:pPr>
            <a:r>
              <a:rPr lang="en" sz="2200" dirty="0">
                <a:latin typeface="Times New Roman" panose="02020603050405020304" pitchFamily="18" charset="0"/>
                <a:cs typeface="Times New Roman" panose="02020603050405020304" pitchFamily="18" charset="0"/>
              </a:rPr>
              <a:t>User can edit </a:t>
            </a:r>
            <a:r>
              <a:rPr lang="en-CA" sz="2200" dirty="0">
                <a:latin typeface="Times New Roman" panose="02020603050405020304" pitchFamily="18" charset="0"/>
                <a:cs typeface="Times New Roman" panose="02020603050405020304" pitchFamily="18" charset="0"/>
              </a:rPr>
              <a:t>the</a:t>
            </a:r>
            <a:r>
              <a:rPr lang="en" sz="2200" dirty="0">
                <a:latin typeface="Times New Roman" panose="02020603050405020304" pitchFamily="18" charset="0"/>
                <a:cs typeface="Times New Roman" panose="02020603050405020304" pitchFamily="18" charset="0"/>
              </a:rPr>
              <a:t> map file as per the format.</a:t>
            </a:r>
            <a:endParaRPr sz="2200" dirty="0">
              <a:latin typeface="Times New Roman" panose="02020603050405020304" pitchFamily="18" charset="0"/>
              <a:cs typeface="Times New Roman" panose="02020603050405020304" pitchFamily="18" charset="0"/>
            </a:endParaRPr>
          </a:p>
          <a:p>
            <a:pPr marL="457200" lvl="0" indent="-381000" algn="l" rtl="0">
              <a:lnSpc>
                <a:spcPct val="115000"/>
              </a:lnSpc>
              <a:spcBef>
                <a:spcPts val="0"/>
              </a:spcBef>
              <a:spcAft>
                <a:spcPts val="0"/>
              </a:spcAft>
              <a:buSzPts val="2400"/>
              <a:buFont typeface="Wingdings" panose="05000000000000000000" pitchFamily="2" charset="2"/>
              <a:buChar char="Ø"/>
            </a:pPr>
            <a:r>
              <a:rPr lang="en" sz="2200" dirty="0">
                <a:latin typeface="Times New Roman" panose="02020603050405020304" pitchFamily="18" charset="0"/>
                <a:cs typeface="Times New Roman" panose="02020603050405020304" pitchFamily="18" charset="0"/>
              </a:rPr>
              <a:t>User can load existing map file or create from scratch.</a:t>
            </a:r>
            <a:endParaRPr sz="2200" dirty="0">
              <a:latin typeface="Times New Roman" panose="02020603050405020304" pitchFamily="18" charset="0"/>
              <a:cs typeface="Times New Roman" panose="02020603050405020304" pitchFamily="18" charset="0"/>
            </a:endParaRPr>
          </a:p>
          <a:p>
            <a:pPr marL="457200" lvl="0" indent="-381000" algn="l" rtl="0">
              <a:lnSpc>
                <a:spcPct val="115000"/>
              </a:lnSpc>
              <a:spcBef>
                <a:spcPts val="0"/>
              </a:spcBef>
              <a:spcAft>
                <a:spcPts val="0"/>
              </a:spcAft>
              <a:buSzPts val="2400"/>
              <a:buFont typeface="Wingdings" panose="05000000000000000000" pitchFamily="2" charset="2"/>
              <a:buChar char="Ø"/>
            </a:pPr>
            <a:r>
              <a:rPr lang="en" sz="2200" dirty="0">
                <a:latin typeface="Times New Roman" panose="02020603050405020304" pitchFamily="18" charset="0"/>
                <a:cs typeface="Times New Roman" panose="02020603050405020304" pitchFamily="18" charset="0"/>
              </a:rPr>
              <a:t>V</a:t>
            </a:r>
            <a:r>
              <a:rPr lang="en-CA" sz="2200" dirty="0" err="1">
                <a:latin typeface="Times New Roman" panose="02020603050405020304" pitchFamily="18" charset="0"/>
                <a:cs typeface="Times New Roman" panose="02020603050405020304" pitchFamily="18" charset="0"/>
              </a:rPr>
              <a:t>alidation</a:t>
            </a:r>
            <a:r>
              <a:rPr lang="en" sz="2200" dirty="0">
                <a:latin typeface="Times New Roman" panose="02020603050405020304" pitchFamily="18" charset="0"/>
                <a:cs typeface="Times New Roman" panose="02020603050405020304" pitchFamily="18" charset="0"/>
              </a:rPr>
              <a:t> of map correctness </a:t>
            </a:r>
            <a:r>
              <a:rPr lang="en-CA" sz="2200" dirty="0">
                <a:latin typeface="Times New Roman" panose="02020603050405020304" pitchFamily="18" charset="0"/>
                <a:cs typeface="Times New Roman" panose="02020603050405020304" pitchFamily="18" charset="0"/>
              </a:rPr>
              <a:t>will be checked before loading the map into the game.</a:t>
            </a:r>
          </a:p>
          <a:p>
            <a:pPr marL="457200" lvl="0" indent="-381000" algn="l" rtl="0">
              <a:lnSpc>
                <a:spcPct val="115000"/>
              </a:lnSpc>
              <a:spcBef>
                <a:spcPts val="0"/>
              </a:spcBef>
              <a:spcAft>
                <a:spcPts val="0"/>
              </a:spcAft>
              <a:buSzPts val="2400"/>
              <a:buFont typeface="Wingdings" panose="05000000000000000000" pitchFamily="2" charset="2"/>
              <a:buChar char="Ø"/>
            </a:pPr>
            <a:r>
              <a:rPr lang="en-CA" sz="2200" dirty="0">
                <a:latin typeface="Times New Roman" panose="02020603050405020304" pitchFamily="18" charset="0"/>
                <a:cs typeface="Times New Roman" panose="02020603050405020304" pitchFamily="18" charset="0"/>
              </a:rPr>
              <a:t>Implementation of “Reinforcement Phase”, “Attack Phase” and “Fortification Phase”.</a:t>
            </a:r>
          </a:p>
          <a:p>
            <a:pPr marL="457200" lvl="0" indent="-381000" algn="l" rtl="0">
              <a:lnSpc>
                <a:spcPct val="115000"/>
              </a:lnSpc>
              <a:spcBef>
                <a:spcPts val="0"/>
              </a:spcBef>
              <a:spcAft>
                <a:spcPts val="0"/>
              </a:spcAft>
              <a:buSzPts val="2400"/>
              <a:buFont typeface="Wingdings" panose="05000000000000000000" pitchFamily="2" charset="2"/>
              <a:buChar char="Ø"/>
            </a:pPr>
            <a:r>
              <a:rPr lang="en-CA" sz="2200" dirty="0" err="1">
                <a:latin typeface="Times New Roman" panose="02020603050405020304" pitchFamily="18" charset="0"/>
                <a:cs typeface="Times New Roman" panose="02020603050405020304" pitchFamily="18" charset="0"/>
              </a:rPr>
              <a:t>Imlementation</a:t>
            </a:r>
            <a:r>
              <a:rPr lang="en-CA" sz="2200" dirty="0">
                <a:latin typeface="Times New Roman" panose="02020603050405020304" pitchFamily="18" charset="0"/>
                <a:cs typeface="Times New Roman" panose="02020603050405020304" pitchFamily="18" charset="0"/>
              </a:rPr>
              <a:t> of Tournament Mode.</a:t>
            </a:r>
            <a:endParaRPr sz="2200" dirty="0">
              <a:latin typeface="Times New Roman" panose="02020603050405020304" pitchFamily="18" charset="0"/>
              <a:cs typeface="Times New Roman" panose="02020603050405020304" pitchFamily="18" charset="0"/>
            </a:endParaRPr>
          </a:p>
          <a:p>
            <a:pPr marL="0" lvl="0" indent="0" algn="l" rtl="0">
              <a:lnSpc>
                <a:spcPct val="115000"/>
              </a:lnSpc>
              <a:spcBef>
                <a:spcPts val="1600"/>
              </a:spcBef>
              <a:spcAft>
                <a:spcPts val="1600"/>
              </a:spcAft>
              <a:buSzPts val="180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3</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1152475"/>
            <a:ext cx="8520600" cy="39156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Wingdings" panose="05000000000000000000" pitchFamily="2" charset="2"/>
              <a:buChar char="Ø"/>
            </a:pPr>
            <a:r>
              <a:rPr lang="en-CA" sz="2400" b="1" u="sng" dirty="0" err="1"/>
              <a:t>StartUp</a:t>
            </a:r>
            <a:r>
              <a:rPr lang="en-CA" sz="2400" b="1" u="sng" dirty="0"/>
              <a:t> Phase: </a:t>
            </a:r>
            <a:r>
              <a:rPr lang="en-CA" sz="2400" dirty="0"/>
              <a:t>Players will have 3 options in the start of the game.</a:t>
            </a:r>
          </a:p>
          <a:p>
            <a:pPr lvl="1" indent="-381000">
              <a:spcBef>
                <a:spcPts val="0"/>
              </a:spcBef>
              <a:buSzPts val="2400"/>
              <a:buFont typeface="Wingdings" panose="05000000000000000000" pitchFamily="2" charset="2"/>
              <a:buChar char="Ø"/>
            </a:pPr>
            <a:r>
              <a:rPr lang="en-CA" sz="2000" dirty="0"/>
              <a:t>Start the game.</a:t>
            </a:r>
          </a:p>
          <a:p>
            <a:pPr lvl="1" indent="-381000">
              <a:spcBef>
                <a:spcPts val="0"/>
              </a:spcBef>
              <a:buSzPts val="2400"/>
              <a:buFont typeface="Wingdings" panose="05000000000000000000" pitchFamily="2" charset="2"/>
              <a:buChar char="Ø"/>
            </a:pPr>
            <a:r>
              <a:rPr lang="en-CA" sz="2000" dirty="0"/>
              <a:t>Help. </a:t>
            </a:r>
          </a:p>
          <a:p>
            <a:pPr lvl="1" indent="-381000">
              <a:spcBef>
                <a:spcPts val="0"/>
              </a:spcBef>
              <a:buSzPts val="2400"/>
              <a:buFont typeface="Wingdings" panose="05000000000000000000" pitchFamily="2" charset="2"/>
              <a:buChar char="Ø"/>
            </a:pPr>
            <a:r>
              <a:rPr lang="en-CA" sz="2000" dirty="0"/>
              <a:t>Exit.</a:t>
            </a:r>
          </a:p>
          <a:p>
            <a:pPr marL="457200" lvl="0" indent="-381000" algn="l" rtl="0">
              <a:lnSpc>
                <a:spcPct val="115000"/>
              </a:lnSpc>
              <a:spcBef>
                <a:spcPts val="0"/>
              </a:spcBef>
              <a:spcAft>
                <a:spcPts val="0"/>
              </a:spcAft>
              <a:buSzPts val="2400"/>
              <a:buChar char="➔"/>
            </a:pPr>
            <a:endParaRPr sz="2400" dirty="0"/>
          </a:p>
          <a:p>
            <a:pPr marL="0" lvl="0" indent="0" algn="l" rtl="0">
              <a:lnSpc>
                <a:spcPct val="115000"/>
              </a:lnSpc>
              <a:spcBef>
                <a:spcPts val="1600"/>
              </a:spcBef>
              <a:spcAft>
                <a:spcPts val="1600"/>
              </a:spcAft>
              <a:buSzPts val="1800"/>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3</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8520600" cy="3915600"/>
          </a:xfrm>
          <a:prstGeom prst="rect">
            <a:avLst/>
          </a:prstGeom>
          <a:noFill/>
          <a:ln>
            <a:noFill/>
          </a:ln>
        </p:spPr>
        <p:txBody>
          <a:bodyPr spcFirstLastPara="1" wrap="square" lIns="91425" tIns="91425" rIns="91425" bIns="91425" anchor="t" anchorCtr="0">
            <a:noAutofit/>
          </a:bodyPr>
          <a:lstStyle/>
          <a:p>
            <a:pPr marL="800100" lvl="0" algn="l" rtl="0">
              <a:lnSpc>
                <a:spcPct val="115000"/>
              </a:lnSpc>
              <a:spcBef>
                <a:spcPts val="0"/>
              </a:spcBef>
              <a:spcAft>
                <a:spcPts val="0"/>
              </a:spcAft>
              <a:buFont typeface="Wingdings" panose="05000000000000000000" pitchFamily="2" charset="2"/>
              <a:buChar char="Ø"/>
            </a:pPr>
            <a:r>
              <a:rPr lang="en-CA" sz="2400" b="1" u="sng" dirty="0"/>
              <a:t>Help: </a:t>
            </a:r>
          </a:p>
          <a:p>
            <a:pPr marL="1257300" lvl="1">
              <a:spcBef>
                <a:spcPts val="0"/>
              </a:spcBef>
              <a:buFont typeface="Wingdings" panose="05000000000000000000" pitchFamily="2" charset="2"/>
              <a:buChar char="Ø"/>
            </a:pPr>
            <a:r>
              <a:rPr lang="en-CA" sz="2200" dirty="0"/>
              <a:t>This option will have all the rules regarding the game. It will also have the flow of how the game actual work.</a:t>
            </a:r>
          </a:p>
          <a:p>
            <a:pPr lvl="0" indent="0" algn="l" rtl="0">
              <a:lnSpc>
                <a:spcPct val="115000"/>
              </a:lnSpc>
              <a:spcBef>
                <a:spcPts val="0"/>
              </a:spcBef>
              <a:spcAft>
                <a:spcPts val="0"/>
              </a:spcAft>
              <a:buNone/>
            </a:pPr>
            <a:endParaRPr lang="en-CA" sz="2400" dirty="0"/>
          </a:p>
          <a:p>
            <a:pPr marL="800100" lvl="0" algn="l" rtl="0">
              <a:lnSpc>
                <a:spcPct val="115000"/>
              </a:lnSpc>
              <a:spcBef>
                <a:spcPts val="0"/>
              </a:spcBef>
              <a:spcAft>
                <a:spcPts val="0"/>
              </a:spcAft>
              <a:buFont typeface="Wingdings" panose="05000000000000000000" pitchFamily="2" charset="2"/>
              <a:buChar char="Ø"/>
            </a:pPr>
            <a:r>
              <a:rPr lang="en-CA" sz="2600" b="1" u="sng" dirty="0"/>
              <a:t>Exit:</a:t>
            </a:r>
            <a:r>
              <a:rPr lang="en-CA" sz="2400" dirty="0"/>
              <a:t> </a:t>
            </a:r>
          </a:p>
          <a:p>
            <a:pPr marL="1257300" lvl="1">
              <a:spcBef>
                <a:spcPts val="0"/>
              </a:spcBef>
              <a:buFont typeface="Wingdings" panose="05000000000000000000" pitchFamily="2" charset="2"/>
              <a:buChar char="Ø"/>
            </a:pPr>
            <a:r>
              <a:rPr lang="en-CA" sz="2200" dirty="0"/>
              <a:t>It will exit the game for the player.</a:t>
            </a:r>
          </a:p>
          <a:p>
            <a:pPr lvl="0" indent="0" algn="l" rtl="0">
              <a:lnSpc>
                <a:spcPct val="115000"/>
              </a:lnSpc>
              <a:spcBef>
                <a:spcPts val="0"/>
              </a:spcBef>
              <a:spcAft>
                <a:spcPts val="0"/>
              </a:spcAft>
              <a:buNone/>
            </a:pPr>
            <a:endParaRPr lang="en-CA"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3</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xfrm>
            <a:off x="311700" y="1152475"/>
            <a:ext cx="8520600" cy="3915600"/>
          </a:xfrm>
          <a:prstGeom prst="rect">
            <a:avLst/>
          </a:prstGeom>
          <a:noFill/>
          <a:ln>
            <a:noFill/>
          </a:ln>
        </p:spPr>
        <p:txBody>
          <a:bodyPr spcFirstLastPara="1" wrap="square" lIns="91425" tIns="91425" rIns="91425" bIns="91425" anchor="t" anchorCtr="0">
            <a:noAutofit/>
          </a:bodyPr>
          <a:lstStyle/>
          <a:p>
            <a:pPr marL="800100" lvl="0" algn="l" rtl="0">
              <a:lnSpc>
                <a:spcPct val="115000"/>
              </a:lnSpc>
              <a:spcBef>
                <a:spcPts val="0"/>
              </a:spcBef>
              <a:spcAft>
                <a:spcPts val="0"/>
              </a:spcAft>
              <a:buFont typeface="Wingdings" panose="05000000000000000000" pitchFamily="2" charset="2"/>
              <a:buChar char="Ø"/>
            </a:pPr>
            <a:r>
              <a:rPr lang="en-CA" sz="2400" b="1" u="sng" dirty="0"/>
              <a:t>Start The Game:</a:t>
            </a:r>
          </a:p>
          <a:p>
            <a:pPr marL="1257300" lvl="1">
              <a:spcBef>
                <a:spcPts val="0"/>
              </a:spcBef>
              <a:buFont typeface="Wingdings" panose="05000000000000000000" pitchFamily="2" charset="2"/>
              <a:buChar char="Ø"/>
            </a:pPr>
            <a:r>
              <a:rPr lang="en-CA" sz="2200" dirty="0"/>
              <a:t>After entering this phase the player will have the option to either use the default map or can create his own connected graph from scratch.</a:t>
            </a:r>
          </a:p>
          <a:p>
            <a:pPr marL="1257300" lvl="1">
              <a:spcBef>
                <a:spcPts val="0"/>
              </a:spcBef>
              <a:buFont typeface="Wingdings" panose="05000000000000000000" pitchFamily="2" charset="2"/>
              <a:buChar char="Ø"/>
            </a:pPr>
            <a:r>
              <a:rPr lang="en-CA" sz="2200" dirty="0"/>
              <a:t>If selected to create own connected map, player can list number of continent and their corresponding countries.</a:t>
            </a:r>
          </a:p>
          <a:p>
            <a:pPr marL="1257300" lvl="1">
              <a:spcBef>
                <a:spcPts val="0"/>
              </a:spcBef>
              <a:buFont typeface="Wingdings" panose="05000000000000000000" pitchFamily="2" charset="2"/>
              <a:buChar char="Ø"/>
            </a:pPr>
            <a:r>
              <a:rPr lang="en-CA" sz="2200" dirty="0"/>
              <a:t>After then he will chose the number of players and provide them with names.</a:t>
            </a:r>
          </a:p>
          <a:p>
            <a:pPr marL="939800" lvl="1" indent="0">
              <a:spcBef>
                <a:spcPts val="0"/>
              </a:spcBef>
              <a:buNone/>
            </a:pP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u="sng" dirty="0">
                <a:solidFill>
                  <a:schemeClr val="accent1">
                    <a:lumMod val="75000"/>
                  </a:schemeClr>
                </a:solidFill>
                <a:latin typeface="Times New Roman" panose="02020603050405020304" pitchFamily="18" charset="0"/>
                <a:cs typeface="Times New Roman" panose="02020603050405020304" pitchFamily="18" charset="0"/>
              </a:rPr>
              <a:t>Features of Build 3</a:t>
            </a:r>
            <a:endParaRPr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1152475"/>
            <a:ext cx="8520600" cy="3915600"/>
          </a:xfrm>
          <a:prstGeom prst="rect">
            <a:avLst/>
          </a:prstGeom>
          <a:noFill/>
          <a:ln>
            <a:noFill/>
          </a:ln>
        </p:spPr>
        <p:txBody>
          <a:bodyPr spcFirstLastPara="1" wrap="square" lIns="91425" tIns="91425" rIns="91425" bIns="91425" anchor="t" anchorCtr="0">
            <a:noAutofit/>
          </a:bodyPr>
          <a:lstStyle/>
          <a:p>
            <a:pPr marL="342900" lvl="0" algn="l" rtl="0">
              <a:lnSpc>
                <a:spcPct val="115000"/>
              </a:lnSpc>
              <a:spcBef>
                <a:spcPts val="1600"/>
              </a:spcBef>
              <a:spcAft>
                <a:spcPts val="0"/>
              </a:spcAft>
              <a:buSzPts val="1800"/>
              <a:buFont typeface="Wingdings" panose="05000000000000000000" pitchFamily="2" charset="2"/>
              <a:buChar char="Ø"/>
            </a:pPr>
            <a:r>
              <a:rPr lang="en-CA" sz="2200" dirty="0"/>
              <a:t>After that the countries will be divided within the players in a random fashion.</a:t>
            </a:r>
          </a:p>
          <a:p>
            <a:pPr marL="342900" lvl="0">
              <a:spcBef>
                <a:spcPts val="1600"/>
              </a:spcBef>
              <a:buFont typeface="Wingdings" panose="05000000000000000000" pitchFamily="2" charset="2"/>
              <a:buChar char="Ø"/>
            </a:pPr>
            <a:r>
              <a:rPr lang="en-US" sz="2200" dirty="0"/>
              <a:t>Players are allocated a number of initial armies, depending on the number of players. </a:t>
            </a:r>
          </a:p>
          <a:p>
            <a:pPr marL="342900" lvl="0">
              <a:spcBef>
                <a:spcPts val="1600"/>
              </a:spcBef>
              <a:buFont typeface="Wingdings" panose="05000000000000000000" pitchFamily="2" charset="2"/>
              <a:buChar char="Ø"/>
            </a:pPr>
            <a:r>
              <a:rPr lang="en-US" sz="2200" dirty="0"/>
              <a:t>Players can define armies in their owned country. This will happen in a round robin fashion.</a:t>
            </a:r>
          </a:p>
          <a:p>
            <a:pPr marL="342900" lvl="0">
              <a:spcBef>
                <a:spcPts val="1600"/>
              </a:spcBef>
              <a:buFont typeface="Wingdings" panose="05000000000000000000" pitchFamily="2" charset="2"/>
              <a:buChar char="Ø"/>
            </a:pPr>
            <a:endParaRPr sz="2500" dirty="0"/>
          </a:p>
          <a:p>
            <a:pPr marL="457200" lvl="0" indent="0" algn="l" rtl="0">
              <a:lnSpc>
                <a:spcPct val="115000"/>
              </a:lnSpc>
              <a:spcBef>
                <a:spcPts val="1600"/>
              </a:spcBef>
              <a:spcAft>
                <a:spcPts val="0"/>
              </a:spcAft>
              <a:buSzPts val="1800"/>
              <a:buNone/>
            </a:pPr>
            <a:endParaRPr sz="2500" dirty="0"/>
          </a:p>
          <a:p>
            <a:pPr marL="0" lvl="0" indent="0" algn="l" rtl="0">
              <a:lnSpc>
                <a:spcPct val="115000"/>
              </a:lnSpc>
              <a:spcBef>
                <a:spcPts val="1600"/>
              </a:spcBef>
              <a:spcAft>
                <a:spcPts val="1600"/>
              </a:spcAft>
              <a:buSzPts val="1800"/>
              <a:buNone/>
            </a:pPr>
            <a:endParaRPr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C830-C702-483E-A386-710F9EA26363}"/>
              </a:ext>
            </a:extLst>
          </p:cNvPr>
          <p:cNvSpPr>
            <a:spLocks noGrp="1"/>
          </p:cNvSpPr>
          <p:nvPr>
            <p:ph type="title"/>
          </p:nvPr>
        </p:nvSpPr>
        <p:spPr/>
        <p:txBody>
          <a:bodyPr/>
          <a:lstStyle/>
          <a:p>
            <a:r>
              <a:rPr lang="en-US" b="1" u="sng" dirty="0">
                <a:solidFill>
                  <a:srgbClr val="C00000"/>
                </a:solidFill>
                <a:latin typeface="Times New Roman" panose="02020603050405020304" pitchFamily="18" charset="0"/>
                <a:cs typeface="Times New Roman" panose="02020603050405020304" pitchFamily="18" charset="0"/>
              </a:rPr>
              <a:t>Tournament Mode</a:t>
            </a:r>
            <a:endParaRPr lang="en-CA" b="1" u="sng"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3F3639C-C4AA-448C-BF15-4E4B78DCD5DB}"/>
              </a:ext>
            </a:extLst>
          </p:cNvPr>
          <p:cNvSpPr>
            <a:spLocks noGrp="1"/>
          </p:cNvSpPr>
          <p:nvPr>
            <p:ph type="body" idx="1"/>
          </p:nvPr>
        </p:nvSpPr>
        <p:spPr/>
        <p:txBody>
          <a:bodyPr>
            <a:normAutofit/>
          </a:bodyPr>
          <a:lstStyle/>
          <a:p>
            <a:r>
              <a:rPr lang="en-US" sz="1800" dirty="0"/>
              <a:t>Here the user won’t have any interaction. </a:t>
            </a:r>
          </a:p>
          <a:p>
            <a:r>
              <a:rPr lang="en-US" sz="1800" dirty="0"/>
              <a:t>Once he select the tournament mode the game will automatically played by the computer.</a:t>
            </a:r>
          </a:p>
          <a:p>
            <a:r>
              <a:rPr lang="en-US" sz="1800" dirty="0"/>
              <a:t>Finally the winner will be displayed at the end of the game.</a:t>
            </a:r>
          </a:p>
          <a:p>
            <a:r>
              <a:rPr lang="en-US" sz="1800" dirty="0"/>
              <a:t>The game can be stored in a source file and can be load again in the project.  </a:t>
            </a:r>
            <a:endParaRPr lang="en-CA" sz="1800" dirty="0"/>
          </a:p>
        </p:txBody>
      </p:sp>
    </p:spTree>
    <p:extLst>
      <p:ext uri="{BB962C8B-B14F-4D97-AF65-F5344CB8AC3E}">
        <p14:creationId xmlns:p14="http://schemas.microsoft.com/office/powerpoint/2010/main" val="95342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4025-A777-4F21-8E3D-2E525501AAE9}"/>
              </a:ext>
            </a:extLst>
          </p:cNvPr>
          <p:cNvSpPr>
            <a:spLocks noGrp="1"/>
          </p:cNvSpPr>
          <p:nvPr>
            <p:ph type="title"/>
          </p:nvPr>
        </p:nvSpPr>
        <p:spPr/>
        <p:txBody>
          <a:bodyPr>
            <a:noAutofit/>
          </a:bodyPr>
          <a:lstStyle/>
          <a:p>
            <a:r>
              <a:rPr lang="en-CA" sz="2800" b="1" u="sng" dirty="0">
                <a:solidFill>
                  <a:srgbClr val="891631"/>
                </a:solidFill>
                <a:latin typeface="Times New Roman" panose="02020603050405020304" pitchFamily="18" charset="0"/>
                <a:cs typeface="Times New Roman" panose="02020603050405020304" pitchFamily="18" charset="0"/>
              </a:rPr>
              <a:t>Reinforcement</a:t>
            </a:r>
            <a:r>
              <a:rPr lang="en-CA" sz="2800" b="1" u="sng" dirty="0">
                <a:solidFill>
                  <a:schemeClr val="accent1">
                    <a:lumMod val="75000"/>
                  </a:schemeClr>
                </a:solidFill>
                <a:latin typeface="Times New Roman" panose="02020603050405020304" pitchFamily="18" charset="0"/>
                <a:cs typeface="Times New Roman" panose="02020603050405020304" pitchFamily="18" charset="0"/>
              </a:rPr>
              <a:t> phase</a:t>
            </a:r>
          </a:p>
        </p:txBody>
      </p:sp>
      <p:sp>
        <p:nvSpPr>
          <p:cNvPr id="4" name="Text Placeholder 3">
            <a:extLst>
              <a:ext uri="{FF2B5EF4-FFF2-40B4-BE49-F238E27FC236}">
                <a16:creationId xmlns:a16="http://schemas.microsoft.com/office/drawing/2014/main" id="{B00C059F-22CF-4A6E-9176-026B85F2148B}"/>
              </a:ext>
            </a:extLst>
          </p:cNvPr>
          <p:cNvSpPr>
            <a:spLocks noGrp="1"/>
          </p:cNvSpPr>
          <p:nvPr>
            <p:ph type="body" idx="1"/>
          </p:nvPr>
        </p:nvSpPr>
        <p:spPr/>
        <p:txBody>
          <a:bodyPr/>
          <a:lstStyle/>
          <a:p>
            <a:pPr>
              <a:buFont typeface="Wingdings" panose="05000000000000000000" pitchFamily="2" charset="2"/>
              <a:buChar char="Ø"/>
            </a:pPr>
            <a:r>
              <a:rPr lang="en-CA" sz="2200" dirty="0"/>
              <a:t>In this phase the players will be given reinforcement armies according to countries the own in war, no of card trades by the players and number of continent owned by the player.</a:t>
            </a:r>
          </a:p>
          <a:p>
            <a:pPr>
              <a:buFont typeface="Wingdings" panose="05000000000000000000" pitchFamily="2" charset="2"/>
              <a:buChar char="Ø"/>
            </a:pPr>
            <a:r>
              <a:rPr lang="en-CA" sz="2200" dirty="0"/>
              <a:t>Calculation of total reinforcement armies will be done by machine.</a:t>
            </a:r>
          </a:p>
          <a:p>
            <a:pPr>
              <a:buFont typeface="Wingdings" panose="05000000000000000000" pitchFamily="2" charset="2"/>
              <a:buChar char="Ø"/>
            </a:pPr>
            <a:r>
              <a:rPr lang="en-CA" sz="2200" dirty="0"/>
              <a:t>Player can distribute the armies to his corresponding countries. </a:t>
            </a:r>
          </a:p>
          <a:p>
            <a:pPr marL="114300" indent="0">
              <a:buNone/>
            </a:pPr>
            <a:endParaRPr lang="en-CA" dirty="0"/>
          </a:p>
        </p:txBody>
      </p:sp>
    </p:spTree>
    <p:extLst>
      <p:ext uri="{BB962C8B-B14F-4D97-AF65-F5344CB8AC3E}">
        <p14:creationId xmlns:p14="http://schemas.microsoft.com/office/powerpoint/2010/main" val="392339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6EA1-4BED-4572-957E-1559CCEEA40D}"/>
              </a:ext>
            </a:extLst>
          </p:cNvPr>
          <p:cNvSpPr>
            <a:spLocks noGrp="1"/>
          </p:cNvSpPr>
          <p:nvPr>
            <p:ph type="title"/>
          </p:nvPr>
        </p:nvSpPr>
        <p:spPr>
          <a:xfrm>
            <a:off x="311700" y="422165"/>
            <a:ext cx="8520600" cy="572700"/>
          </a:xfrm>
        </p:spPr>
        <p:txBody>
          <a:bodyPr/>
          <a:lstStyle/>
          <a:p>
            <a:r>
              <a:rPr lang="en-US" b="1" u="sng" dirty="0">
                <a:solidFill>
                  <a:srgbClr val="C00000"/>
                </a:solidFill>
                <a:latin typeface="Times New Roman" panose="02020603050405020304" pitchFamily="18" charset="0"/>
                <a:cs typeface="Times New Roman" panose="02020603050405020304" pitchFamily="18" charset="0"/>
              </a:rPr>
              <a:t>Attack Phase</a:t>
            </a:r>
            <a:endParaRPr lang="en-CA" b="1" u="sng"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B2B2E7-EC17-49D9-AE84-CC61C7594DEB}"/>
              </a:ext>
            </a:extLst>
          </p:cNvPr>
          <p:cNvSpPr>
            <a:spLocks noGrp="1"/>
          </p:cNvSpPr>
          <p:nvPr>
            <p:ph type="body" idx="1"/>
          </p:nvPr>
        </p:nvSpPr>
        <p:spPr/>
        <p:txBody>
          <a:bodyPr>
            <a:normAutofit/>
          </a:bodyPr>
          <a:lstStyle/>
          <a:p>
            <a:r>
              <a:rPr lang="en-US" sz="2000" dirty="0"/>
              <a:t>In this phase the player can attack the neighboring countries as many times he want provided he has appropriate number of armies to attacking.</a:t>
            </a:r>
          </a:p>
          <a:p>
            <a:r>
              <a:rPr lang="en-US" sz="2000" dirty="0"/>
              <a:t>He can select number of dice he want to attack the opponent country.</a:t>
            </a:r>
          </a:p>
          <a:p>
            <a:r>
              <a:rPr lang="en-US" sz="2000" dirty="0"/>
              <a:t>If he wins any country in attack phase then he will get a card.</a:t>
            </a:r>
          </a:p>
          <a:p>
            <a:r>
              <a:rPr lang="en-US" sz="2000" dirty="0"/>
              <a:t>He can trade card in reinforcement phase to get extra armies.</a:t>
            </a:r>
          </a:p>
          <a:p>
            <a:r>
              <a:rPr lang="en-US" sz="2000" dirty="0"/>
              <a:t>He can also skip the attack phase if he wants.</a:t>
            </a:r>
            <a:endParaRPr lang="en-CA" sz="2000" dirty="0"/>
          </a:p>
        </p:txBody>
      </p:sp>
    </p:spTree>
    <p:extLst>
      <p:ext uri="{BB962C8B-B14F-4D97-AF65-F5344CB8AC3E}">
        <p14:creationId xmlns:p14="http://schemas.microsoft.com/office/powerpoint/2010/main" val="24316784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667</TotalTime>
  <Words>704</Words>
  <Application>Microsoft Office PowerPoint</Application>
  <PresentationFormat>On-screen Show (16:9)</PresentationFormat>
  <Paragraphs>65</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Alfa Slab One</vt:lpstr>
      <vt:lpstr>Arial</vt:lpstr>
      <vt:lpstr>Times New Roman</vt:lpstr>
      <vt:lpstr>Gill Sans MT</vt:lpstr>
      <vt:lpstr>Wingdings</vt:lpstr>
      <vt:lpstr>Gallery</vt:lpstr>
      <vt:lpstr>  SOEN - 6441 Advanced Programming Practices RISK</vt:lpstr>
      <vt:lpstr>Features of Build 3</vt:lpstr>
      <vt:lpstr>Features of Build 3</vt:lpstr>
      <vt:lpstr>Features of Build 3</vt:lpstr>
      <vt:lpstr>Features of Build 3</vt:lpstr>
      <vt:lpstr>Features of Build 3</vt:lpstr>
      <vt:lpstr>Tournament Mode</vt:lpstr>
      <vt:lpstr>Reinforcement phase</vt:lpstr>
      <vt:lpstr>Attack Phase</vt:lpstr>
      <vt:lpstr>Fortification phase</vt:lpstr>
      <vt:lpstr>Player Strategy</vt:lpstr>
      <vt:lpstr> Player Strategy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Practices RISK</dc:title>
  <dc:creator>Krisha Patel</dc:creator>
  <cp:lastModifiedBy>Krisha Patel</cp:lastModifiedBy>
  <cp:revision>20</cp:revision>
  <dcterms:modified xsi:type="dcterms:W3CDTF">2019-04-09T18:42:59Z</dcterms:modified>
</cp:coreProperties>
</file>