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5" r:id="rId8"/>
    <p:sldId id="266" r:id="rId9"/>
    <p:sldId id="264" r:id="rId10"/>
  </p:sldIdLst>
  <p:sldSz cx="9144000" cy="5143500" type="screen16x9"/>
  <p:notesSz cx="6858000" cy="9144000"/>
  <p:embeddedFontLst>
    <p:embeddedFont>
      <p:font typeface="Alfa Slab One" panose="020B0604020202020204" charset="0"/>
      <p:regular r:id="rId12"/>
    </p:embeddedFont>
    <p:embeddedFont>
      <p:font typeface="Gill Sans MT" panose="020B0502020104020203"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39bc262c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39bc262c3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39bc262c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339bc262c3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9bc262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9bc262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80562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79835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38857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504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8325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3475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1473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92178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5911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536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5563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3/5/2019</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085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3/5/2019</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576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flipH="1">
            <a:off x="345900" y="401550"/>
            <a:ext cx="8452200" cy="144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a:buNone/>
            </a:pPr>
            <a:endParaRPr sz="3000" dirty="0">
              <a:solidFill>
                <a:srgbClr val="6D9EEB"/>
              </a:solidFill>
              <a:latin typeface="Alfa Slab One"/>
              <a:ea typeface="Alfa Slab One"/>
              <a:cs typeface="Alfa Slab One"/>
              <a:sym typeface="Alfa Slab One"/>
            </a:endParaRPr>
          </a:p>
          <a:p>
            <a:pPr marL="0" lvl="0" indent="0" algn="ctr" rtl="0">
              <a:lnSpc>
                <a:spcPct val="100000"/>
              </a:lnSpc>
              <a:spcBef>
                <a:spcPts val="0"/>
              </a:spcBef>
              <a:spcAft>
                <a:spcPts val="0"/>
              </a:spcAft>
              <a:buClr>
                <a:schemeClr val="dk1"/>
              </a:buClr>
              <a:buSzPts val="1100"/>
              <a:buFont typeface="Arial"/>
              <a:buNone/>
            </a:pPr>
            <a:endParaRPr sz="3000" dirty="0">
              <a:solidFill>
                <a:srgbClr val="6D9EEB"/>
              </a:solidFill>
              <a:latin typeface="Alfa Slab One"/>
              <a:ea typeface="Alfa Slab One"/>
              <a:cs typeface="Alfa Slab One"/>
              <a:sym typeface="Alfa Slab One"/>
            </a:endParaRPr>
          </a:p>
          <a:p>
            <a:pPr marL="0" lvl="0" indent="0" algn="ctr" rtl="0">
              <a:lnSpc>
                <a:spcPct val="100000"/>
              </a:lnSpc>
              <a:spcBef>
                <a:spcPts val="0"/>
              </a:spcBef>
              <a:spcAft>
                <a:spcPts val="0"/>
              </a:spcAft>
              <a:buClr>
                <a:schemeClr val="dk1"/>
              </a:buClr>
              <a:buSzPts val="1100"/>
              <a:buFont typeface="Arial"/>
              <a:buNone/>
            </a:pPr>
            <a:r>
              <a:rPr lang="en-CA" sz="3000" b="1" dirty="0">
                <a:solidFill>
                  <a:srgbClr val="0070C0"/>
                </a:solidFill>
                <a:latin typeface="Times New Roman" panose="02020603050405020304" pitchFamily="18" charset="0"/>
                <a:ea typeface="Alfa Slab One"/>
                <a:cs typeface="Times New Roman" panose="02020603050405020304" pitchFamily="18" charset="0"/>
                <a:sym typeface="Alfa Slab One"/>
              </a:rPr>
              <a:t>SOEN - 6441</a:t>
            </a:r>
            <a:br>
              <a:rPr lang="en" sz="3000" b="1" dirty="0">
                <a:solidFill>
                  <a:srgbClr val="0070C0"/>
                </a:solidFill>
                <a:latin typeface="Times New Roman" panose="02020603050405020304" pitchFamily="18" charset="0"/>
                <a:ea typeface="Alfa Slab One"/>
                <a:cs typeface="Times New Roman" panose="02020603050405020304" pitchFamily="18" charset="0"/>
                <a:sym typeface="Alfa Slab One"/>
              </a:rPr>
            </a:br>
            <a:r>
              <a:rPr lang="en" sz="3000" b="1" dirty="0">
                <a:solidFill>
                  <a:srgbClr val="0070C0"/>
                </a:solidFill>
                <a:latin typeface="Times New Roman" panose="02020603050405020304" pitchFamily="18" charset="0"/>
                <a:ea typeface="Alfa Slab One"/>
                <a:cs typeface="Times New Roman" panose="02020603050405020304" pitchFamily="18" charset="0"/>
                <a:sym typeface="Alfa Slab One"/>
              </a:rPr>
              <a:t>Advanced Programming Practices</a:t>
            </a:r>
            <a:br>
              <a:rPr lang="en" sz="3000" b="1" dirty="0">
                <a:solidFill>
                  <a:srgbClr val="0070C0"/>
                </a:solidFill>
                <a:latin typeface="Times New Roman" panose="02020603050405020304" pitchFamily="18" charset="0"/>
                <a:ea typeface="Alfa Slab One"/>
                <a:cs typeface="Times New Roman" panose="02020603050405020304" pitchFamily="18" charset="0"/>
                <a:sym typeface="Alfa Slab One"/>
              </a:rPr>
            </a:br>
            <a:r>
              <a:rPr lang="en" sz="3000" b="1" dirty="0">
                <a:solidFill>
                  <a:srgbClr val="0070C0"/>
                </a:solidFill>
                <a:latin typeface="Times New Roman" panose="02020603050405020304" pitchFamily="18" charset="0"/>
                <a:ea typeface="Alfa Slab One"/>
                <a:cs typeface="Times New Roman" panose="02020603050405020304" pitchFamily="18" charset="0"/>
                <a:sym typeface="Alfa Slab One"/>
              </a:rPr>
              <a:t>RIS</a:t>
            </a:r>
            <a:r>
              <a:rPr lang="en-CA" sz="3000" b="1" dirty="0">
                <a:solidFill>
                  <a:srgbClr val="0070C0"/>
                </a:solidFill>
                <a:latin typeface="Times New Roman" panose="02020603050405020304" pitchFamily="18" charset="0"/>
                <a:ea typeface="Alfa Slab One"/>
                <a:cs typeface="Times New Roman" panose="02020603050405020304" pitchFamily="18" charset="0"/>
                <a:sym typeface="Alfa Slab One"/>
              </a:rPr>
              <a:t>K</a:t>
            </a:r>
            <a:endParaRPr sz="3000" b="1" dirty="0">
              <a:solidFill>
                <a:srgbClr val="0070C0"/>
              </a:solidFill>
              <a:latin typeface="Times New Roman" panose="02020603050405020304" pitchFamily="18" charset="0"/>
              <a:ea typeface="Alfa Slab One"/>
              <a:cs typeface="Times New Roman" panose="02020603050405020304" pitchFamily="18" charset="0"/>
              <a:sym typeface="Alfa Slab One"/>
            </a:endParaRPr>
          </a:p>
        </p:txBody>
      </p:sp>
      <p:sp>
        <p:nvSpPr>
          <p:cNvPr id="55" name="Google Shape;55;p13"/>
          <p:cNvSpPr txBox="1">
            <a:spLocks noGrp="1"/>
          </p:cNvSpPr>
          <p:nvPr>
            <p:ph type="subTitle" idx="1"/>
          </p:nvPr>
        </p:nvSpPr>
        <p:spPr>
          <a:xfrm>
            <a:off x="4069079" y="2994659"/>
            <a:ext cx="5212801" cy="186040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800" b="1" u="sng" dirty="0">
                <a:solidFill>
                  <a:schemeClr val="tx1"/>
                </a:solidFill>
              </a:rPr>
              <a:t>Team 19</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err="1">
                <a:solidFill>
                  <a:schemeClr val="tx1"/>
                </a:solidFill>
              </a:rPr>
              <a:t>Dhruvi</a:t>
            </a:r>
            <a:r>
              <a:rPr lang="en-US" sz="1600" dirty="0">
                <a:solidFill>
                  <a:schemeClr val="tx1"/>
                </a:solidFill>
              </a:rPr>
              <a:t> Gadhiya 				40084176</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a:solidFill>
                  <a:schemeClr val="tx1"/>
                </a:solidFill>
              </a:rPr>
              <a:t>Krisha Patel 				40084336</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err="1">
                <a:solidFill>
                  <a:schemeClr val="tx1"/>
                </a:solidFill>
              </a:rPr>
              <a:t>Vankata</a:t>
            </a:r>
            <a:r>
              <a:rPr lang="en-US" sz="1600" dirty="0">
                <a:solidFill>
                  <a:schemeClr val="tx1"/>
                </a:solidFill>
              </a:rPr>
              <a:t> Pavan Kumar Reddy Ravi	40083392</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a:solidFill>
                  <a:schemeClr val="tx1"/>
                </a:solidFill>
              </a:rPr>
              <a:t>Sai </a:t>
            </a:r>
            <a:r>
              <a:rPr lang="en-US" sz="1600" dirty="0" err="1">
                <a:solidFill>
                  <a:schemeClr val="tx1"/>
                </a:solidFill>
              </a:rPr>
              <a:t>Charan</a:t>
            </a:r>
            <a:r>
              <a:rPr lang="en-US" sz="1600" dirty="0">
                <a:solidFill>
                  <a:schemeClr val="tx1"/>
                </a:solidFill>
              </a:rPr>
              <a:t> </a:t>
            </a:r>
            <a:r>
              <a:rPr lang="en-US" sz="1600" dirty="0" err="1">
                <a:solidFill>
                  <a:schemeClr val="tx1"/>
                </a:solidFill>
              </a:rPr>
              <a:t>Duduka</a:t>
            </a:r>
            <a:r>
              <a:rPr lang="en-US" sz="1600" dirty="0">
                <a:solidFill>
                  <a:schemeClr val="tx1"/>
                </a:solidFill>
              </a:rPr>
              <a:t>			40103928</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err="1">
                <a:solidFill>
                  <a:schemeClr val="tx1"/>
                </a:solidFill>
              </a:rPr>
              <a:t>Koteswararao</a:t>
            </a:r>
            <a:r>
              <a:rPr lang="en-US" sz="1600" dirty="0">
                <a:solidFill>
                  <a:schemeClr val="tx1"/>
                </a:solidFill>
              </a:rPr>
              <a:t> </a:t>
            </a:r>
            <a:r>
              <a:rPr lang="en-US" sz="1600" dirty="0" err="1">
                <a:solidFill>
                  <a:schemeClr val="tx1"/>
                </a:solidFill>
              </a:rPr>
              <a:t>Kothamasu</a:t>
            </a:r>
            <a:r>
              <a:rPr lang="en-US" sz="1600" dirty="0">
                <a:solidFill>
                  <a:schemeClr val="tx1"/>
                </a:solidFill>
              </a:rPr>
              <a:t>		40070848</a:t>
            </a:r>
            <a:endParaRPr sz="16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1</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Wingdings" panose="05000000000000000000" pitchFamily="2" charset="2"/>
              <a:buChar char="Ø"/>
            </a:pPr>
            <a:r>
              <a:rPr lang="en" sz="2200" dirty="0">
                <a:latin typeface="Times New Roman" panose="02020603050405020304" pitchFamily="18" charset="0"/>
                <a:cs typeface="Times New Roman" panose="02020603050405020304" pitchFamily="18" charset="0"/>
              </a:rPr>
              <a:t>User driven creation of map elements.</a:t>
            </a:r>
            <a:endParaRPr sz="2200" dirty="0">
              <a:latin typeface="Times New Roman" panose="02020603050405020304" pitchFamily="18" charset="0"/>
              <a:cs typeface="Times New Roman" panose="02020603050405020304" pitchFamily="18" charset="0"/>
            </a:endParaRPr>
          </a:p>
          <a:p>
            <a:pPr marL="457200" lvl="0" indent="-381000" algn="l" rtl="0">
              <a:lnSpc>
                <a:spcPct val="115000"/>
              </a:lnSpc>
              <a:spcBef>
                <a:spcPts val="0"/>
              </a:spcBef>
              <a:spcAft>
                <a:spcPts val="0"/>
              </a:spcAft>
              <a:buSzPts val="2400"/>
              <a:buFont typeface="Wingdings" panose="05000000000000000000" pitchFamily="2" charset="2"/>
              <a:buChar char="Ø"/>
            </a:pPr>
            <a:r>
              <a:rPr lang="en" sz="2200" dirty="0">
                <a:latin typeface="Times New Roman" panose="02020603050405020304" pitchFamily="18" charset="0"/>
                <a:cs typeface="Times New Roman" panose="02020603050405020304" pitchFamily="18" charset="0"/>
              </a:rPr>
              <a:t>User can edit </a:t>
            </a:r>
            <a:r>
              <a:rPr lang="en-CA" sz="2200" dirty="0">
                <a:latin typeface="Times New Roman" panose="02020603050405020304" pitchFamily="18" charset="0"/>
                <a:cs typeface="Times New Roman" panose="02020603050405020304" pitchFamily="18" charset="0"/>
              </a:rPr>
              <a:t>the</a:t>
            </a:r>
            <a:r>
              <a:rPr lang="en" sz="2200" dirty="0">
                <a:latin typeface="Times New Roman" panose="02020603050405020304" pitchFamily="18" charset="0"/>
                <a:cs typeface="Times New Roman" panose="02020603050405020304" pitchFamily="18" charset="0"/>
              </a:rPr>
              <a:t> map file as per the format.</a:t>
            </a:r>
            <a:endParaRPr sz="2200" dirty="0">
              <a:latin typeface="Times New Roman" panose="02020603050405020304" pitchFamily="18" charset="0"/>
              <a:cs typeface="Times New Roman" panose="02020603050405020304" pitchFamily="18" charset="0"/>
            </a:endParaRPr>
          </a:p>
          <a:p>
            <a:pPr marL="457200" lvl="0" indent="-381000" algn="l" rtl="0">
              <a:lnSpc>
                <a:spcPct val="115000"/>
              </a:lnSpc>
              <a:spcBef>
                <a:spcPts val="0"/>
              </a:spcBef>
              <a:spcAft>
                <a:spcPts val="0"/>
              </a:spcAft>
              <a:buSzPts val="2400"/>
              <a:buFont typeface="Wingdings" panose="05000000000000000000" pitchFamily="2" charset="2"/>
              <a:buChar char="Ø"/>
            </a:pPr>
            <a:r>
              <a:rPr lang="en" sz="2200" dirty="0">
                <a:latin typeface="Times New Roman" panose="02020603050405020304" pitchFamily="18" charset="0"/>
                <a:cs typeface="Times New Roman" panose="02020603050405020304" pitchFamily="18" charset="0"/>
              </a:rPr>
              <a:t>User can load existing map file or create from scratch.</a:t>
            </a:r>
            <a:endParaRPr sz="2200" dirty="0">
              <a:latin typeface="Times New Roman" panose="02020603050405020304" pitchFamily="18" charset="0"/>
              <a:cs typeface="Times New Roman" panose="02020603050405020304" pitchFamily="18" charset="0"/>
            </a:endParaRPr>
          </a:p>
          <a:p>
            <a:pPr marL="457200" lvl="0" indent="-381000" algn="l" rtl="0">
              <a:lnSpc>
                <a:spcPct val="115000"/>
              </a:lnSpc>
              <a:spcBef>
                <a:spcPts val="0"/>
              </a:spcBef>
              <a:spcAft>
                <a:spcPts val="0"/>
              </a:spcAft>
              <a:buSzPts val="2400"/>
              <a:buFont typeface="Wingdings" panose="05000000000000000000" pitchFamily="2" charset="2"/>
              <a:buChar char="Ø"/>
            </a:pPr>
            <a:r>
              <a:rPr lang="en" sz="2200" dirty="0">
                <a:latin typeface="Times New Roman" panose="02020603050405020304" pitchFamily="18" charset="0"/>
                <a:cs typeface="Times New Roman" panose="02020603050405020304" pitchFamily="18" charset="0"/>
              </a:rPr>
              <a:t>V</a:t>
            </a:r>
            <a:r>
              <a:rPr lang="en-CA" sz="2200" dirty="0" err="1">
                <a:latin typeface="Times New Roman" panose="02020603050405020304" pitchFamily="18" charset="0"/>
                <a:cs typeface="Times New Roman" panose="02020603050405020304" pitchFamily="18" charset="0"/>
              </a:rPr>
              <a:t>alidation</a:t>
            </a:r>
            <a:r>
              <a:rPr lang="en" sz="2200" dirty="0">
                <a:latin typeface="Times New Roman" panose="02020603050405020304" pitchFamily="18" charset="0"/>
                <a:cs typeface="Times New Roman" panose="02020603050405020304" pitchFamily="18" charset="0"/>
              </a:rPr>
              <a:t> of map correctness </a:t>
            </a:r>
            <a:r>
              <a:rPr lang="en-CA" sz="2200" dirty="0">
                <a:latin typeface="Times New Roman" panose="02020603050405020304" pitchFamily="18" charset="0"/>
                <a:cs typeface="Times New Roman" panose="02020603050405020304" pitchFamily="18" charset="0"/>
              </a:rPr>
              <a:t>will be checked before loading the map into the game.</a:t>
            </a:r>
          </a:p>
          <a:p>
            <a:pPr marL="457200" lvl="0" indent="-381000" algn="l" rtl="0">
              <a:lnSpc>
                <a:spcPct val="115000"/>
              </a:lnSpc>
              <a:spcBef>
                <a:spcPts val="0"/>
              </a:spcBef>
              <a:spcAft>
                <a:spcPts val="0"/>
              </a:spcAft>
              <a:buSzPts val="2400"/>
              <a:buFont typeface="Wingdings" panose="05000000000000000000" pitchFamily="2" charset="2"/>
              <a:buChar char="Ø"/>
            </a:pPr>
            <a:r>
              <a:rPr lang="en-CA" sz="2200" dirty="0">
                <a:latin typeface="Times New Roman" panose="02020603050405020304" pitchFamily="18" charset="0"/>
                <a:cs typeface="Times New Roman" panose="02020603050405020304" pitchFamily="18" charset="0"/>
              </a:rPr>
              <a:t>Implementation of “Reinforcement Phase” and “Fortification Phase”</a:t>
            </a:r>
            <a:endParaRPr sz="2200" dirty="0">
              <a:latin typeface="Times New Roman" panose="02020603050405020304" pitchFamily="18" charset="0"/>
              <a:cs typeface="Times New Roman" panose="02020603050405020304" pitchFamily="18" charset="0"/>
            </a:endParaRPr>
          </a:p>
          <a:p>
            <a:pPr marL="0" lvl="0" indent="0" algn="l" rtl="0">
              <a:lnSpc>
                <a:spcPct val="115000"/>
              </a:lnSpc>
              <a:spcBef>
                <a:spcPts val="1600"/>
              </a:spcBef>
              <a:spcAft>
                <a:spcPts val="1600"/>
              </a:spcAft>
              <a:buSzPts val="180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1</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1152475"/>
            <a:ext cx="8520600" cy="39156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Wingdings" panose="05000000000000000000" pitchFamily="2" charset="2"/>
              <a:buChar char="Ø"/>
            </a:pPr>
            <a:r>
              <a:rPr lang="en-CA" sz="2400" b="1" u="sng" dirty="0" err="1"/>
              <a:t>StartUp</a:t>
            </a:r>
            <a:r>
              <a:rPr lang="en-CA" sz="2400" b="1" u="sng" dirty="0"/>
              <a:t> Phase: </a:t>
            </a:r>
            <a:r>
              <a:rPr lang="en-CA" sz="2400" dirty="0"/>
              <a:t>Players will have 3 options in the start of the game.</a:t>
            </a:r>
          </a:p>
          <a:p>
            <a:pPr lvl="1" indent="-381000">
              <a:spcBef>
                <a:spcPts val="0"/>
              </a:spcBef>
              <a:buSzPts val="2400"/>
              <a:buFont typeface="Wingdings" panose="05000000000000000000" pitchFamily="2" charset="2"/>
              <a:buChar char="Ø"/>
            </a:pPr>
            <a:r>
              <a:rPr lang="en-CA" sz="2000" dirty="0"/>
              <a:t>Start the game.</a:t>
            </a:r>
          </a:p>
          <a:p>
            <a:pPr lvl="1" indent="-381000">
              <a:spcBef>
                <a:spcPts val="0"/>
              </a:spcBef>
              <a:buSzPts val="2400"/>
              <a:buFont typeface="Wingdings" panose="05000000000000000000" pitchFamily="2" charset="2"/>
              <a:buChar char="Ø"/>
            </a:pPr>
            <a:r>
              <a:rPr lang="en-CA" sz="2000" dirty="0"/>
              <a:t>Help. </a:t>
            </a:r>
          </a:p>
          <a:p>
            <a:pPr lvl="1" indent="-381000">
              <a:spcBef>
                <a:spcPts val="0"/>
              </a:spcBef>
              <a:buSzPts val="2400"/>
              <a:buFont typeface="Wingdings" panose="05000000000000000000" pitchFamily="2" charset="2"/>
              <a:buChar char="Ø"/>
            </a:pPr>
            <a:r>
              <a:rPr lang="en-CA" sz="2000" dirty="0"/>
              <a:t>Exit.</a:t>
            </a:r>
          </a:p>
          <a:p>
            <a:pPr marL="457200" lvl="0" indent="-381000" algn="l" rtl="0">
              <a:lnSpc>
                <a:spcPct val="115000"/>
              </a:lnSpc>
              <a:spcBef>
                <a:spcPts val="0"/>
              </a:spcBef>
              <a:spcAft>
                <a:spcPts val="0"/>
              </a:spcAft>
              <a:buSzPts val="2400"/>
              <a:buChar char="➔"/>
            </a:pPr>
            <a:endParaRPr sz="2400" dirty="0"/>
          </a:p>
          <a:p>
            <a:pPr marL="0" lvl="0" indent="0" algn="l" rtl="0">
              <a:lnSpc>
                <a:spcPct val="115000"/>
              </a:lnSpc>
              <a:spcBef>
                <a:spcPts val="1600"/>
              </a:spcBef>
              <a:spcAft>
                <a:spcPts val="1600"/>
              </a:spcAft>
              <a:buSzPts val="1800"/>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1</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8520600" cy="3915600"/>
          </a:xfrm>
          <a:prstGeom prst="rect">
            <a:avLst/>
          </a:prstGeom>
          <a:noFill/>
          <a:ln>
            <a:noFill/>
          </a:ln>
        </p:spPr>
        <p:txBody>
          <a:bodyPr spcFirstLastPara="1" wrap="square" lIns="91425" tIns="91425" rIns="91425" bIns="91425" anchor="t" anchorCtr="0">
            <a:noAutofit/>
          </a:bodyPr>
          <a:lstStyle/>
          <a:p>
            <a:pPr marL="800100" lvl="0" algn="l" rtl="0">
              <a:lnSpc>
                <a:spcPct val="115000"/>
              </a:lnSpc>
              <a:spcBef>
                <a:spcPts val="0"/>
              </a:spcBef>
              <a:spcAft>
                <a:spcPts val="0"/>
              </a:spcAft>
              <a:buFont typeface="Wingdings" panose="05000000000000000000" pitchFamily="2" charset="2"/>
              <a:buChar char="Ø"/>
            </a:pPr>
            <a:r>
              <a:rPr lang="en-CA" sz="2400" b="1" u="sng" dirty="0"/>
              <a:t>Help: </a:t>
            </a:r>
          </a:p>
          <a:p>
            <a:pPr marL="1257300" lvl="1">
              <a:spcBef>
                <a:spcPts val="0"/>
              </a:spcBef>
              <a:buFont typeface="Wingdings" panose="05000000000000000000" pitchFamily="2" charset="2"/>
              <a:buChar char="Ø"/>
            </a:pPr>
            <a:r>
              <a:rPr lang="en-CA" sz="2200" dirty="0"/>
              <a:t>This option will have all the rules regarding the game. It will also have the flow of how the game actual work.</a:t>
            </a:r>
          </a:p>
          <a:p>
            <a:pPr lvl="0" indent="0" algn="l" rtl="0">
              <a:lnSpc>
                <a:spcPct val="115000"/>
              </a:lnSpc>
              <a:spcBef>
                <a:spcPts val="0"/>
              </a:spcBef>
              <a:spcAft>
                <a:spcPts val="0"/>
              </a:spcAft>
              <a:buNone/>
            </a:pPr>
            <a:endParaRPr lang="en-CA" sz="2400" dirty="0"/>
          </a:p>
          <a:p>
            <a:pPr marL="800100" lvl="0" algn="l" rtl="0">
              <a:lnSpc>
                <a:spcPct val="115000"/>
              </a:lnSpc>
              <a:spcBef>
                <a:spcPts val="0"/>
              </a:spcBef>
              <a:spcAft>
                <a:spcPts val="0"/>
              </a:spcAft>
              <a:buFont typeface="Wingdings" panose="05000000000000000000" pitchFamily="2" charset="2"/>
              <a:buChar char="Ø"/>
            </a:pPr>
            <a:r>
              <a:rPr lang="en-CA" sz="2600" b="1" u="sng" dirty="0"/>
              <a:t>Exit:</a:t>
            </a:r>
            <a:r>
              <a:rPr lang="en-CA" sz="2400" dirty="0"/>
              <a:t> </a:t>
            </a:r>
          </a:p>
          <a:p>
            <a:pPr marL="1257300" lvl="1">
              <a:spcBef>
                <a:spcPts val="0"/>
              </a:spcBef>
              <a:buFont typeface="Wingdings" panose="05000000000000000000" pitchFamily="2" charset="2"/>
              <a:buChar char="Ø"/>
            </a:pPr>
            <a:r>
              <a:rPr lang="en-CA" sz="2200" dirty="0"/>
              <a:t>It will exit the game for the player.</a:t>
            </a:r>
          </a:p>
          <a:p>
            <a:pPr lvl="0" indent="0" algn="l" rtl="0">
              <a:lnSpc>
                <a:spcPct val="115000"/>
              </a:lnSpc>
              <a:spcBef>
                <a:spcPts val="0"/>
              </a:spcBef>
              <a:spcAft>
                <a:spcPts val="0"/>
              </a:spcAft>
              <a:buNone/>
            </a:pPr>
            <a:endParaRPr lang="en-CA"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1</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xfrm>
            <a:off x="311700" y="1152475"/>
            <a:ext cx="8520600" cy="3915600"/>
          </a:xfrm>
          <a:prstGeom prst="rect">
            <a:avLst/>
          </a:prstGeom>
          <a:noFill/>
          <a:ln>
            <a:noFill/>
          </a:ln>
        </p:spPr>
        <p:txBody>
          <a:bodyPr spcFirstLastPara="1" wrap="square" lIns="91425" tIns="91425" rIns="91425" bIns="91425" anchor="t" anchorCtr="0">
            <a:noAutofit/>
          </a:bodyPr>
          <a:lstStyle/>
          <a:p>
            <a:pPr marL="800100" lvl="0" algn="l" rtl="0">
              <a:lnSpc>
                <a:spcPct val="115000"/>
              </a:lnSpc>
              <a:spcBef>
                <a:spcPts val="0"/>
              </a:spcBef>
              <a:spcAft>
                <a:spcPts val="0"/>
              </a:spcAft>
              <a:buFont typeface="Wingdings" panose="05000000000000000000" pitchFamily="2" charset="2"/>
              <a:buChar char="Ø"/>
            </a:pPr>
            <a:r>
              <a:rPr lang="en-CA" sz="2400" b="1" u="sng" dirty="0"/>
              <a:t>Start The Game:</a:t>
            </a:r>
          </a:p>
          <a:p>
            <a:pPr marL="1257300" lvl="1">
              <a:spcBef>
                <a:spcPts val="0"/>
              </a:spcBef>
              <a:buFont typeface="Wingdings" panose="05000000000000000000" pitchFamily="2" charset="2"/>
              <a:buChar char="Ø"/>
            </a:pPr>
            <a:r>
              <a:rPr lang="en-CA" sz="2200" dirty="0"/>
              <a:t>After entering this phase the player will have the option to either use the default map or can create his own connected graph from scratch.</a:t>
            </a:r>
          </a:p>
          <a:p>
            <a:pPr marL="1257300" lvl="1">
              <a:spcBef>
                <a:spcPts val="0"/>
              </a:spcBef>
              <a:buFont typeface="Wingdings" panose="05000000000000000000" pitchFamily="2" charset="2"/>
              <a:buChar char="Ø"/>
            </a:pPr>
            <a:r>
              <a:rPr lang="en-CA" sz="2200" dirty="0"/>
              <a:t>If selected to create own connected map, player can list number of continent and their corresponding countries.</a:t>
            </a:r>
          </a:p>
          <a:p>
            <a:pPr marL="1257300" lvl="1">
              <a:spcBef>
                <a:spcPts val="0"/>
              </a:spcBef>
              <a:buFont typeface="Wingdings" panose="05000000000000000000" pitchFamily="2" charset="2"/>
              <a:buChar char="Ø"/>
            </a:pPr>
            <a:r>
              <a:rPr lang="en-CA" sz="2200" dirty="0"/>
              <a:t>After then he will chose the number of players and provide them with names.</a:t>
            </a:r>
          </a:p>
          <a:p>
            <a:pPr marL="939800" lvl="1" indent="0">
              <a:spcBef>
                <a:spcPts val="0"/>
              </a:spcBef>
              <a:buNone/>
            </a:pP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1</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1152475"/>
            <a:ext cx="8520600" cy="3915600"/>
          </a:xfrm>
          <a:prstGeom prst="rect">
            <a:avLst/>
          </a:prstGeom>
          <a:noFill/>
          <a:ln>
            <a:noFill/>
          </a:ln>
        </p:spPr>
        <p:txBody>
          <a:bodyPr spcFirstLastPara="1" wrap="square" lIns="91425" tIns="91425" rIns="91425" bIns="91425" anchor="t" anchorCtr="0">
            <a:noAutofit/>
          </a:bodyPr>
          <a:lstStyle/>
          <a:p>
            <a:pPr marL="342900" lvl="0" algn="l" rtl="0">
              <a:lnSpc>
                <a:spcPct val="115000"/>
              </a:lnSpc>
              <a:spcBef>
                <a:spcPts val="1600"/>
              </a:spcBef>
              <a:spcAft>
                <a:spcPts val="0"/>
              </a:spcAft>
              <a:buSzPts val="1800"/>
              <a:buFont typeface="Wingdings" panose="05000000000000000000" pitchFamily="2" charset="2"/>
              <a:buChar char="Ø"/>
            </a:pPr>
            <a:r>
              <a:rPr lang="en-CA" sz="2200" dirty="0"/>
              <a:t>After that the countries will be divided within the players in a random fashion.</a:t>
            </a:r>
          </a:p>
          <a:p>
            <a:pPr marL="342900" lvl="0">
              <a:spcBef>
                <a:spcPts val="1600"/>
              </a:spcBef>
              <a:buFont typeface="Wingdings" panose="05000000000000000000" pitchFamily="2" charset="2"/>
              <a:buChar char="Ø"/>
            </a:pPr>
            <a:r>
              <a:rPr lang="en-US" sz="2200" dirty="0"/>
              <a:t>Players are allocated a number of initial armies, depending on the number of players. </a:t>
            </a:r>
          </a:p>
          <a:p>
            <a:pPr marL="342900" lvl="0">
              <a:spcBef>
                <a:spcPts val="1600"/>
              </a:spcBef>
              <a:buFont typeface="Wingdings" panose="05000000000000000000" pitchFamily="2" charset="2"/>
              <a:buChar char="Ø"/>
            </a:pPr>
            <a:r>
              <a:rPr lang="en-US" sz="2200" dirty="0"/>
              <a:t>Players can define armies in their owned country. This will happen in a round robin fashion.</a:t>
            </a:r>
          </a:p>
          <a:p>
            <a:pPr marL="342900" lvl="0">
              <a:spcBef>
                <a:spcPts val="1600"/>
              </a:spcBef>
              <a:buFont typeface="Wingdings" panose="05000000000000000000" pitchFamily="2" charset="2"/>
              <a:buChar char="Ø"/>
            </a:pPr>
            <a:endParaRPr sz="2500" dirty="0"/>
          </a:p>
          <a:p>
            <a:pPr marL="457200" lvl="0" indent="0" algn="l" rtl="0">
              <a:lnSpc>
                <a:spcPct val="115000"/>
              </a:lnSpc>
              <a:spcBef>
                <a:spcPts val="1600"/>
              </a:spcBef>
              <a:spcAft>
                <a:spcPts val="0"/>
              </a:spcAft>
              <a:buSzPts val="1800"/>
              <a:buNone/>
            </a:pPr>
            <a:endParaRPr sz="2500" dirty="0"/>
          </a:p>
          <a:p>
            <a:pPr marL="0" lvl="0" indent="0" algn="l" rtl="0">
              <a:lnSpc>
                <a:spcPct val="115000"/>
              </a:lnSpc>
              <a:spcBef>
                <a:spcPts val="1600"/>
              </a:spcBef>
              <a:spcAft>
                <a:spcPts val="1600"/>
              </a:spcAft>
              <a:buSzPts val="1800"/>
              <a:buNone/>
            </a:pPr>
            <a:endParaRPr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4025-A777-4F21-8E3D-2E525501AAE9}"/>
              </a:ext>
            </a:extLst>
          </p:cNvPr>
          <p:cNvSpPr>
            <a:spLocks noGrp="1"/>
          </p:cNvSpPr>
          <p:nvPr>
            <p:ph type="title"/>
          </p:nvPr>
        </p:nvSpPr>
        <p:spPr/>
        <p:txBody>
          <a:bodyPr>
            <a:noAutofit/>
          </a:bodyPr>
          <a:lstStyle/>
          <a:p>
            <a:r>
              <a:rPr lang="en-CA" sz="2800" b="1" u="sng" dirty="0">
                <a:solidFill>
                  <a:schemeClr val="accent1">
                    <a:lumMod val="75000"/>
                  </a:schemeClr>
                </a:solidFill>
                <a:latin typeface="Times New Roman" panose="02020603050405020304" pitchFamily="18" charset="0"/>
                <a:cs typeface="Times New Roman" panose="02020603050405020304" pitchFamily="18" charset="0"/>
              </a:rPr>
              <a:t>Reinforcement phase</a:t>
            </a:r>
          </a:p>
        </p:txBody>
      </p:sp>
      <p:sp>
        <p:nvSpPr>
          <p:cNvPr id="4" name="Text Placeholder 3">
            <a:extLst>
              <a:ext uri="{FF2B5EF4-FFF2-40B4-BE49-F238E27FC236}">
                <a16:creationId xmlns:a16="http://schemas.microsoft.com/office/drawing/2014/main" id="{B00C059F-22CF-4A6E-9176-026B85F2148B}"/>
              </a:ext>
            </a:extLst>
          </p:cNvPr>
          <p:cNvSpPr>
            <a:spLocks noGrp="1"/>
          </p:cNvSpPr>
          <p:nvPr>
            <p:ph type="body" idx="1"/>
          </p:nvPr>
        </p:nvSpPr>
        <p:spPr/>
        <p:txBody>
          <a:bodyPr/>
          <a:lstStyle/>
          <a:p>
            <a:pPr>
              <a:buFont typeface="Wingdings" panose="05000000000000000000" pitchFamily="2" charset="2"/>
              <a:buChar char="Ø"/>
            </a:pPr>
            <a:r>
              <a:rPr lang="en-CA" sz="2200" dirty="0"/>
              <a:t>In this phase the players will be given reinforcement armies according to countries the own in war, no of card trades by the players and number of continent owned by the player.</a:t>
            </a:r>
          </a:p>
          <a:p>
            <a:pPr>
              <a:buFont typeface="Wingdings" panose="05000000000000000000" pitchFamily="2" charset="2"/>
              <a:buChar char="Ø"/>
            </a:pPr>
            <a:r>
              <a:rPr lang="en-CA" sz="2200" dirty="0"/>
              <a:t>Calculation of total reinforcement armies will be done by machine.</a:t>
            </a:r>
          </a:p>
          <a:p>
            <a:pPr>
              <a:buFont typeface="Wingdings" panose="05000000000000000000" pitchFamily="2" charset="2"/>
              <a:buChar char="Ø"/>
            </a:pPr>
            <a:r>
              <a:rPr lang="en-CA" sz="2200" dirty="0"/>
              <a:t>Player can distribute the armies to his corresponding countries. </a:t>
            </a:r>
          </a:p>
          <a:p>
            <a:pPr marL="114300" indent="0">
              <a:buNone/>
            </a:pPr>
            <a:endParaRPr lang="en-CA" dirty="0"/>
          </a:p>
        </p:txBody>
      </p:sp>
    </p:spTree>
    <p:extLst>
      <p:ext uri="{BB962C8B-B14F-4D97-AF65-F5344CB8AC3E}">
        <p14:creationId xmlns:p14="http://schemas.microsoft.com/office/powerpoint/2010/main" val="392339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FBB-F50F-4EAC-9235-238450752EE8}"/>
              </a:ext>
            </a:extLst>
          </p:cNvPr>
          <p:cNvSpPr>
            <a:spLocks noGrp="1"/>
          </p:cNvSpPr>
          <p:nvPr>
            <p:ph type="title"/>
          </p:nvPr>
        </p:nvSpPr>
        <p:spPr/>
        <p:txBody>
          <a:bodyPr>
            <a:noAutofit/>
          </a:bodyPr>
          <a:lstStyle/>
          <a:p>
            <a:r>
              <a:rPr lang="en-CA" sz="2800" b="1" u="sng" dirty="0">
                <a:solidFill>
                  <a:schemeClr val="accent1">
                    <a:lumMod val="75000"/>
                  </a:schemeClr>
                </a:solidFill>
                <a:latin typeface="Times New Roman" panose="02020603050405020304" pitchFamily="18" charset="0"/>
                <a:cs typeface="Times New Roman" panose="02020603050405020304" pitchFamily="18" charset="0"/>
              </a:rPr>
              <a:t>Fortification phase</a:t>
            </a:r>
          </a:p>
        </p:txBody>
      </p:sp>
      <p:sp>
        <p:nvSpPr>
          <p:cNvPr id="3" name="Content Placeholder 2">
            <a:extLst>
              <a:ext uri="{FF2B5EF4-FFF2-40B4-BE49-F238E27FC236}">
                <a16:creationId xmlns:a16="http://schemas.microsoft.com/office/drawing/2014/main" id="{36BE1D75-5A21-4155-A871-CB5A6C823350}"/>
              </a:ext>
            </a:extLst>
          </p:cNvPr>
          <p:cNvSpPr>
            <a:spLocks noGrp="1"/>
          </p:cNvSpPr>
          <p:nvPr>
            <p:ph type="body" idx="1"/>
          </p:nvPr>
        </p:nvSpPr>
        <p:spPr/>
        <p:txBody>
          <a:bodyPr>
            <a:normAutofit/>
          </a:bodyPr>
          <a:lstStyle/>
          <a:p>
            <a:pPr>
              <a:buFont typeface="Wingdings" panose="05000000000000000000" pitchFamily="2" charset="2"/>
              <a:buChar char="Ø"/>
            </a:pPr>
            <a:r>
              <a:rPr lang="en-CA" sz="2200" dirty="0"/>
              <a:t>Here the player can transfer armies from one country to another country.</a:t>
            </a:r>
          </a:p>
          <a:p>
            <a:pPr lvl="1">
              <a:buFont typeface="Wingdings" panose="05000000000000000000" pitchFamily="2" charset="2"/>
              <a:buChar char="Ø"/>
            </a:pPr>
            <a:r>
              <a:rPr lang="en-CA" sz="2200" dirty="0"/>
              <a:t>Countries should belong to the player</a:t>
            </a:r>
          </a:p>
          <a:p>
            <a:pPr lvl="1">
              <a:buFont typeface="Wingdings" panose="05000000000000000000" pitchFamily="2" charset="2"/>
              <a:buChar char="Ø"/>
            </a:pPr>
            <a:r>
              <a:rPr lang="en-CA" sz="2200" dirty="0"/>
              <a:t>Countries should be connected with each other.(Their coordinates should be connected) </a:t>
            </a:r>
          </a:p>
        </p:txBody>
      </p:sp>
    </p:spTree>
    <p:extLst>
      <p:ext uri="{BB962C8B-B14F-4D97-AF65-F5344CB8AC3E}">
        <p14:creationId xmlns:p14="http://schemas.microsoft.com/office/powerpoint/2010/main" val="1072877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body" idx="1"/>
          </p:nvPr>
        </p:nvSpPr>
        <p:spPr>
          <a:xfrm>
            <a:off x="311700" y="101750"/>
            <a:ext cx="8520600" cy="44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sz="9600" i="1" dirty="0">
                <a:solidFill>
                  <a:schemeClr val="accent1">
                    <a:lumMod val="75000"/>
                  </a:schemeClr>
                </a:solidFill>
                <a:latin typeface="Times New Roman" panose="02020603050405020304" pitchFamily="18" charset="0"/>
                <a:cs typeface="Times New Roman" panose="02020603050405020304" pitchFamily="18" charset="0"/>
              </a:rPr>
              <a:t>Thank</a:t>
            </a:r>
            <a:r>
              <a:rPr lang="en" sz="9600" i="1" dirty="0">
                <a:solidFill>
                  <a:schemeClr val="accent1">
                    <a:lumMod val="75000"/>
                  </a:schemeClr>
                </a:solidFill>
                <a:latin typeface="Times New Roman" panose="02020603050405020304" pitchFamily="18" charset="0"/>
                <a:cs typeface="Times New Roman" panose="02020603050405020304" pitchFamily="18" charset="0"/>
              </a:rPr>
              <a:t> You</a:t>
            </a:r>
            <a:endParaRPr sz="96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652</TotalTime>
  <Words>350</Words>
  <Application>Microsoft Office PowerPoint</Application>
  <PresentationFormat>On-screen Show (16:9)</PresentationFormat>
  <Paragraphs>45</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Gill Sans MT</vt:lpstr>
      <vt:lpstr>Wingdings</vt:lpstr>
      <vt:lpstr>Alfa Slab One</vt:lpstr>
      <vt:lpstr>Times New Roman</vt:lpstr>
      <vt:lpstr>Arial</vt:lpstr>
      <vt:lpstr>Gallery</vt:lpstr>
      <vt:lpstr>  SOEN - 6441 Advanced Programming Practices RISK</vt:lpstr>
      <vt:lpstr>Features of Build 1</vt:lpstr>
      <vt:lpstr>Features of Build 1</vt:lpstr>
      <vt:lpstr>Features of Build 1</vt:lpstr>
      <vt:lpstr>Features of Build 1</vt:lpstr>
      <vt:lpstr>Features of Build 1</vt:lpstr>
      <vt:lpstr>Reinforcement phase</vt:lpstr>
      <vt:lpstr>Fortification phase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Practices RISK</dc:title>
  <dc:creator>Krisha Patel</dc:creator>
  <cp:lastModifiedBy>Krisha Patel</cp:lastModifiedBy>
  <cp:revision>18</cp:revision>
  <dcterms:modified xsi:type="dcterms:W3CDTF">2019-03-06T01:30:25Z</dcterms:modified>
</cp:coreProperties>
</file>