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031DD-F084-4825-9FA9-AD58D119F14B}" v="6" dt="2025-03-30T11:43:42.258"/>
    <p1510:client id="{15AAF32C-750C-A19F-EB24-6DBBCAA30292}" v="137" dt="2025-03-29T21:10:03.525"/>
    <p1510:client id="{B8956D21-D9F4-46E8-9FE3-9821CBEC1007}" v="3" dt="2025-03-30T11:57:14.628"/>
    <p1510:client id="{FEF483AE-6927-4172-AA61-F57ECC00303D}" v="264" dt="2025-03-29T21:10:05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10.05.2025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‹№›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10.05.2025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‹№›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10.05.2025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‹№›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10.05.2025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‹№›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10.05.2025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‹№›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10.05.2025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‹№›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10.05.2025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‹№›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10.05.2025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‹№›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10.05.2025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‹№›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10.05.2025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‹№›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10.05.2025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‹№›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10.05.2025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‹№›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7E46F721-3785-414D-8697-16AF490E6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658100" y="1562669"/>
            <a:ext cx="3846715" cy="2380681"/>
          </a:xfrm>
        </p:spPr>
        <p:txBody>
          <a:bodyPr anchor="b">
            <a:normAutofit/>
          </a:bodyPr>
          <a:lstStyle/>
          <a:p>
            <a:r>
              <a:rPr lang="pl-PL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jako narzędzie </a:t>
            </a:r>
            <a:r>
              <a:rPr lang="pl-PL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back</a:t>
            </a:r>
            <a:r>
              <a:rPr lang="pl-PL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-end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362951" y="4216344"/>
            <a:ext cx="2895600" cy="12896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1600">
                <a:solidFill>
                  <a:schemeClr val="tx1">
                    <a:lumMod val="85000"/>
                    <a:lumOff val="15000"/>
                  </a:schemeClr>
                </a:solidFill>
              </a:rPr>
              <a:t>Paweł Glaza</a:t>
            </a:r>
            <a:br>
              <a:rPr lang="pl-PL" sz="16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l-PL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Illia Kotliar</a:t>
            </a:r>
            <a:b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l-PL" sz="1600">
                <a:solidFill>
                  <a:schemeClr val="tx1">
                    <a:lumMod val="85000"/>
                    <a:lumOff val="15000"/>
                  </a:schemeClr>
                </a:solidFill>
              </a:rPr>
              <a:t>Piotr Bach</a:t>
            </a:r>
          </a:p>
        </p:txBody>
      </p:sp>
      <p:pic>
        <p:nvPicPr>
          <p:cNvPr id="4" name="Рисунок 3" descr="Что такое JavaScript - База Знаний Timeweb Community">
            <a:extLst>
              <a:ext uri="{FF2B5EF4-FFF2-40B4-BE49-F238E27FC236}">
                <a16:creationId xmlns:a16="http://schemas.microsoft.com/office/drawing/2014/main" id="{09EC4805-0DC5-AF9F-D552-378C2EEF2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389" b="-2"/>
          <a:stretch/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EC5CAD5-FB64-8FAA-0A7F-A088E5936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pl-PL"/>
              <a:t>JavaScript w backendzie – jak to?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3" descr="Plik:Node.js logo.svg – Wikipedia, wolna encyklopedia">
            <a:extLst>
              <a:ext uri="{FF2B5EF4-FFF2-40B4-BE49-F238E27FC236}">
                <a16:creationId xmlns:a16="http://schemas.microsoft.com/office/drawing/2014/main" id="{73B5D706-716D-A635-D14C-E539CDB28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881055"/>
            <a:ext cx="4777381" cy="292614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0F44B9-5D18-2BBE-A98E-F4BDF8AC6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sz="2600">
                <a:ea typeface="+mn-lt"/>
                <a:cs typeface="+mn-lt"/>
              </a:rPr>
              <a:t>Node.js to środowisko uruchomieniowe dla języka JavaScript, oparte na silniku firmy Google. Umożliwia programistom uruchamianie kodu JavaScript poza przeglądarką, co otwiera drzwi do tworzenia wydajnych aplikacji </a:t>
            </a:r>
            <a:r>
              <a:rPr lang="pl-PL" sz="2600" err="1">
                <a:ea typeface="+mn-lt"/>
                <a:cs typeface="+mn-lt"/>
              </a:rPr>
              <a:t>backendowych</a:t>
            </a:r>
            <a:r>
              <a:rPr lang="pl-PL" sz="2600">
                <a:ea typeface="+mn-lt"/>
                <a:cs typeface="+mn-lt"/>
              </a:rPr>
              <a:t>. Jest modelem asynchronicznym i dzięki temu radzi sobie znakomicie z dużą liczbą jednoczesnych połączeń.</a:t>
            </a:r>
            <a:endParaRPr lang="pl-PL" sz="2600"/>
          </a:p>
        </p:txBody>
      </p:sp>
    </p:spTree>
    <p:extLst>
      <p:ext uri="{BB962C8B-B14F-4D97-AF65-F5344CB8AC3E}">
        <p14:creationId xmlns:p14="http://schemas.microsoft.com/office/powerpoint/2010/main" val="30324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7EB35-4D5C-493B-8459-98C99FD16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640269" flipV="1">
            <a:off x="5586861" y="-553943"/>
            <a:ext cx="3944178" cy="3944178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3FF0E-4CB8-C545-489F-5513C8C9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4795164" cy="1325563"/>
          </a:xfrm>
        </p:spPr>
        <p:txBody>
          <a:bodyPr>
            <a:normAutofit/>
          </a:bodyPr>
          <a:lstStyle/>
          <a:p>
            <a:r>
              <a:rPr lang="ru-RU" sz="2800" b="1" err="1">
                <a:latin typeface="Aptos"/>
              </a:rPr>
              <a:t>Jest</a:t>
            </a:r>
            <a:r>
              <a:rPr lang="ru-RU" sz="2800" b="1">
                <a:latin typeface="Aptos"/>
              </a:rPr>
              <a:t> </a:t>
            </a:r>
            <a:r>
              <a:rPr lang="ru-RU" sz="2800" b="1" err="1">
                <a:latin typeface="Aptos"/>
              </a:rPr>
              <a:t>używany</a:t>
            </a:r>
            <a:r>
              <a:rPr lang="ru-RU" sz="2800" b="1">
                <a:latin typeface="Aptos"/>
              </a:rPr>
              <a:t> w:</a:t>
            </a:r>
            <a:endParaRPr lang="ru-RU" b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90DD-2789-DD0F-327B-5B6922E3A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2311610" cy="24886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br>
              <a:rPr lang="ru-RU" sz="3600"/>
            </a:br>
            <a:r>
              <a:rPr lang="ru-RU" sz="3600" i="1"/>
              <a:t>-</a:t>
            </a:r>
            <a:r>
              <a:rPr lang="ru-RU" sz="3600" i="1" err="1"/>
              <a:t>Netflix</a:t>
            </a:r>
            <a:br>
              <a:rPr lang="ru-RU" sz="3600" i="1"/>
            </a:br>
            <a:r>
              <a:rPr lang="ru-RU" sz="3600" i="1"/>
              <a:t>-</a:t>
            </a:r>
            <a:r>
              <a:rPr lang="ru-RU" sz="3600" i="1" err="1"/>
              <a:t>Uber</a:t>
            </a:r>
            <a:br>
              <a:rPr lang="ru-RU" sz="3600" i="1"/>
            </a:br>
            <a:r>
              <a:rPr lang="ru-RU" sz="3600" i="1"/>
              <a:t>-PayPal</a:t>
            </a:r>
            <a:br>
              <a:rPr lang="ru-RU" sz="3600" i="1"/>
            </a:br>
            <a:r>
              <a:rPr lang="ru-RU" sz="3600" i="1"/>
              <a:t>-LinkedIn</a:t>
            </a:r>
            <a:endParaRPr lang="en-US" i="1"/>
          </a:p>
        </p:txBody>
      </p:sp>
      <p:pic>
        <p:nvPicPr>
          <p:cNvPr id="6" name="Рисунок 5" descr="PayPal – Wikipedia, wolna encyklopedia">
            <a:extLst>
              <a:ext uri="{FF2B5EF4-FFF2-40B4-BE49-F238E27FC236}">
                <a16:creationId xmlns:a16="http://schemas.microsoft.com/office/drawing/2014/main" id="{BEBC5116-1307-B657-F1BE-13A839C868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7438" t="-8197" r="-14050" b="15082"/>
          <a:stretch/>
        </p:blipFill>
        <p:spPr>
          <a:xfrm>
            <a:off x="6278033" y="10"/>
            <a:ext cx="3110231" cy="2997240"/>
          </a:xfrm>
          <a:custGeom>
            <a:avLst/>
            <a:gdLst/>
            <a:ahLst/>
            <a:cxnLst/>
            <a:rect l="l" t="t" r="r" b="b"/>
            <a:pathLst>
              <a:path w="3343282" h="2905646">
                <a:moveTo>
                  <a:pt x="546801" y="0"/>
                </a:moveTo>
                <a:lnTo>
                  <a:pt x="2796481" y="0"/>
                </a:lnTo>
                <a:lnTo>
                  <a:pt x="2853670" y="51976"/>
                </a:lnTo>
                <a:cubicBezTo>
                  <a:pt x="3156177" y="354484"/>
                  <a:pt x="3343282" y="772394"/>
                  <a:pt x="3343282" y="1234005"/>
                </a:cubicBezTo>
                <a:cubicBezTo>
                  <a:pt x="3343282" y="2157227"/>
                  <a:pt x="2594863" y="2905646"/>
                  <a:pt x="1671641" y="2905646"/>
                </a:cubicBezTo>
                <a:cubicBezTo>
                  <a:pt x="748420" y="2905646"/>
                  <a:pt x="0" y="2157227"/>
                  <a:pt x="0" y="1234005"/>
                </a:cubicBezTo>
                <a:cubicBezTo>
                  <a:pt x="0" y="772394"/>
                  <a:pt x="187105" y="354484"/>
                  <a:pt x="489613" y="51976"/>
                </a:cubicBezTo>
                <a:close/>
              </a:path>
            </a:pathLst>
          </a:custGeom>
        </p:spPr>
      </p:pic>
      <p:pic>
        <p:nvPicPr>
          <p:cNvPr id="7" name="Рисунок 6" descr="LinkedIn — bezpłatne pobieranie i instalowanie w systemie Windows |  Microsoft Store">
            <a:extLst>
              <a:ext uri="{FF2B5EF4-FFF2-40B4-BE49-F238E27FC236}">
                <a16:creationId xmlns:a16="http://schemas.microsoft.com/office/drawing/2014/main" id="{0149B6B4-2702-D630-F14F-225C70EACF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154" t="585" b="-308"/>
          <a:stretch/>
        </p:blipFill>
        <p:spPr>
          <a:xfrm>
            <a:off x="6711991" y="3217333"/>
            <a:ext cx="3511822" cy="3433394"/>
          </a:xfrm>
          <a:custGeom>
            <a:avLst/>
            <a:gdLst/>
            <a:ahLst/>
            <a:cxnLst/>
            <a:rect l="l" t="t" r="r" b="b"/>
            <a:pathLst>
              <a:path w="4030579" h="3703141">
                <a:moveTo>
                  <a:pt x="2015289" y="0"/>
                </a:moveTo>
                <a:cubicBezTo>
                  <a:pt x="3128303" y="0"/>
                  <a:pt x="4030579" y="902277"/>
                  <a:pt x="4030579" y="2015290"/>
                </a:cubicBezTo>
                <a:cubicBezTo>
                  <a:pt x="4030579" y="2710923"/>
                  <a:pt x="3678127" y="3324237"/>
                  <a:pt x="3142057" y="3686399"/>
                </a:cubicBezTo>
                <a:lnTo>
                  <a:pt x="3114499" y="3703141"/>
                </a:lnTo>
                <a:lnTo>
                  <a:pt x="916080" y="3703141"/>
                </a:lnTo>
                <a:lnTo>
                  <a:pt x="888522" y="3686399"/>
                </a:lnTo>
                <a:cubicBezTo>
                  <a:pt x="352452" y="3324237"/>
                  <a:pt x="0" y="2710923"/>
                  <a:pt x="0" y="2015290"/>
                </a:cubicBezTo>
                <a:cubicBezTo>
                  <a:pt x="0" y="902277"/>
                  <a:pt x="902277" y="0"/>
                  <a:pt x="2015289" y="0"/>
                </a:cubicBezTo>
                <a:close/>
              </a:path>
            </a:pathLst>
          </a:custGeom>
        </p:spPr>
      </p:pic>
      <p:pic>
        <p:nvPicPr>
          <p:cNvPr id="5" name="Рисунок 4" descr="Uber icon SVG Vector &amp; PNG Free Download | UXWing">
            <a:extLst>
              <a:ext uri="{FF2B5EF4-FFF2-40B4-BE49-F238E27FC236}">
                <a16:creationId xmlns:a16="http://schemas.microsoft.com/office/drawing/2014/main" id="{43588DDB-B49A-5BED-A581-D9A304A719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243" t="-3562" r="12329" b="3562"/>
          <a:stretch/>
        </p:blipFill>
        <p:spPr>
          <a:xfrm>
            <a:off x="9389533" y="10"/>
            <a:ext cx="2992438" cy="3864842"/>
          </a:xfrm>
          <a:custGeom>
            <a:avLst/>
            <a:gdLst/>
            <a:ahLst/>
            <a:cxnLst/>
            <a:rect l="l" t="t" r="r" b="b"/>
            <a:pathLst>
              <a:path w="2668994" h="3864768">
                <a:moveTo>
                  <a:pt x="1215406" y="0"/>
                </a:moveTo>
                <a:lnTo>
                  <a:pt x="2668994" y="0"/>
                </a:lnTo>
                <a:lnTo>
                  <a:pt x="2668994" y="3754247"/>
                </a:lnTo>
                <a:lnTo>
                  <a:pt x="2614574" y="3774165"/>
                </a:lnTo>
                <a:cubicBezTo>
                  <a:pt x="2425260" y="3833048"/>
                  <a:pt x="2223979" y="3864768"/>
                  <a:pt x="2015289" y="3864768"/>
                </a:cubicBezTo>
                <a:cubicBezTo>
                  <a:pt x="902276" y="3864768"/>
                  <a:pt x="0" y="2962492"/>
                  <a:pt x="0" y="1849479"/>
                </a:cubicBezTo>
                <a:cubicBezTo>
                  <a:pt x="0" y="1084283"/>
                  <a:pt x="426467" y="418692"/>
                  <a:pt x="1054683" y="77425"/>
                </a:cubicBezTo>
                <a:close/>
              </a:path>
            </a:pathLst>
          </a:custGeom>
        </p:spPr>
      </p:pic>
      <p:pic>
        <p:nvPicPr>
          <p:cNvPr id="4" name="Рисунок 3" descr="File:Netflix-new-icon.png - Wikimedia Commons">
            <a:extLst>
              <a:ext uri="{FF2B5EF4-FFF2-40B4-BE49-F238E27FC236}">
                <a16:creationId xmlns:a16="http://schemas.microsoft.com/office/drawing/2014/main" id="{AACFC04E-E47E-F80D-7D0A-4B8B36C6FB8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592" t="-2990" r="22620" b="-1852"/>
          <a:stretch/>
        </p:blipFill>
        <p:spPr>
          <a:xfrm>
            <a:off x="10340710" y="3862927"/>
            <a:ext cx="1850829" cy="2995129"/>
          </a:xfrm>
          <a:custGeom>
            <a:avLst/>
            <a:gdLst/>
            <a:ahLst/>
            <a:cxnLst/>
            <a:rect l="l" t="t" r="r" b="b"/>
            <a:pathLst>
              <a:path w="1787791" h="2856706">
                <a:moveTo>
                  <a:pt x="1531941" y="0"/>
                </a:moveTo>
                <a:cubicBezTo>
                  <a:pt x="1584820" y="0"/>
                  <a:pt x="1637074" y="2679"/>
                  <a:pt x="1688573" y="7909"/>
                </a:cubicBezTo>
                <a:lnTo>
                  <a:pt x="1787791" y="23052"/>
                </a:lnTo>
                <a:lnTo>
                  <a:pt x="1787791" y="2856706"/>
                </a:lnTo>
                <a:lnTo>
                  <a:pt x="765053" y="2856706"/>
                </a:lnTo>
                <a:lnTo>
                  <a:pt x="675418" y="2802252"/>
                </a:lnTo>
                <a:cubicBezTo>
                  <a:pt x="267919" y="2526951"/>
                  <a:pt x="0" y="2060735"/>
                  <a:pt x="0" y="1531942"/>
                </a:cubicBezTo>
                <a:cubicBezTo>
                  <a:pt x="0" y="685873"/>
                  <a:pt x="685873" y="0"/>
                  <a:pt x="153194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7049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Plakat, Obraz Jigsaw puzzle with missing piece. Missing puzzle pieces,  40x26.7 cm">
            <a:extLst>
              <a:ext uri="{FF2B5EF4-FFF2-40B4-BE49-F238E27FC236}">
                <a16:creationId xmlns:a16="http://schemas.microsoft.com/office/drawing/2014/main" id="{FB926DCD-EA22-9957-E776-9C5C0F38C1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19" r="1318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0" name="Rectangle 2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FAC2D4-9DF1-7331-4B1C-E91B35AF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pl-PL" sz="4000">
                <a:ea typeface="+mj-lt"/>
                <a:cs typeface="+mj-lt"/>
              </a:rPr>
              <a:t>Ekosystem i popularne frameworki</a:t>
            </a:r>
            <a:endParaRPr lang="pl-PL" sz="400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89CEA6-EF16-A669-A837-C5397EC91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z="1600" b="1">
                <a:ea typeface="+mn-lt"/>
                <a:cs typeface="+mn-lt"/>
              </a:rPr>
              <a:t>Express.js</a:t>
            </a:r>
            <a:r>
              <a:rPr lang="pl-PL" sz="1600">
                <a:ea typeface="+mn-lt"/>
                <a:cs typeface="+mn-lt"/>
              </a:rPr>
              <a:t> – najpopularniejszy </a:t>
            </a:r>
            <a:r>
              <a:rPr lang="pl-PL" sz="1600" err="1">
                <a:ea typeface="+mn-lt"/>
                <a:cs typeface="+mn-lt"/>
              </a:rPr>
              <a:t>framework</a:t>
            </a:r>
            <a:r>
              <a:rPr lang="pl-PL" sz="1600">
                <a:ea typeface="+mn-lt"/>
                <a:cs typeface="+mn-lt"/>
              </a:rPr>
              <a:t> dla Node.js, ułatwiający tworzenie REST API i zarządzanie routingiem.</a:t>
            </a:r>
            <a:endParaRPr lang="pl-PL" sz="1600"/>
          </a:p>
          <a:p>
            <a:r>
              <a:rPr lang="pl-PL" sz="1600" b="1">
                <a:ea typeface="+mn-lt"/>
                <a:cs typeface="+mn-lt"/>
              </a:rPr>
              <a:t>Koa.js</a:t>
            </a:r>
            <a:r>
              <a:rPr lang="pl-PL" sz="1600">
                <a:ea typeface="+mn-lt"/>
                <a:cs typeface="+mn-lt"/>
              </a:rPr>
              <a:t> – lżejsza alternatywa, dająca większą kontrolę nad </a:t>
            </a:r>
            <a:r>
              <a:rPr lang="pl-PL" sz="1600" err="1">
                <a:ea typeface="+mn-lt"/>
                <a:cs typeface="+mn-lt"/>
              </a:rPr>
              <a:t>middleware</a:t>
            </a:r>
            <a:r>
              <a:rPr lang="pl-PL" sz="1600">
                <a:ea typeface="+mn-lt"/>
                <a:cs typeface="+mn-lt"/>
              </a:rPr>
              <a:t>.</a:t>
            </a:r>
            <a:endParaRPr lang="pl-PL" sz="1600"/>
          </a:p>
          <a:p>
            <a:r>
              <a:rPr lang="pl-PL" sz="1600" b="1">
                <a:ea typeface="+mn-lt"/>
                <a:cs typeface="+mn-lt"/>
              </a:rPr>
              <a:t>Nest.js</a:t>
            </a:r>
            <a:r>
              <a:rPr lang="pl-PL" sz="1600">
                <a:ea typeface="+mn-lt"/>
                <a:cs typeface="+mn-lt"/>
              </a:rPr>
              <a:t> – </a:t>
            </a:r>
            <a:r>
              <a:rPr lang="pl-PL" sz="1600" err="1">
                <a:ea typeface="+mn-lt"/>
                <a:cs typeface="+mn-lt"/>
              </a:rPr>
              <a:t>framework</a:t>
            </a:r>
            <a:r>
              <a:rPr lang="pl-PL" sz="1600">
                <a:ea typeface="+mn-lt"/>
                <a:cs typeface="+mn-lt"/>
              </a:rPr>
              <a:t> inspirowany </a:t>
            </a:r>
            <a:r>
              <a:rPr lang="pl-PL" sz="1600" err="1">
                <a:ea typeface="+mn-lt"/>
                <a:cs typeface="+mn-lt"/>
              </a:rPr>
              <a:t>Angular</a:t>
            </a:r>
            <a:r>
              <a:rPr lang="pl-PL" sz="1600">
                <a:ea typeface="+mn-lt"/>
                <a:cs typeface="+mn-lt"/>
              </a:rPr>
              <a:t>, wspierający </a:t>
            </a:r>
            <a:r>
              <a:rPr lang="pl-PL" sz="1600" err="1">
                <a:ea typeface="+mn-lt"/>
                <a:cs typeface="+mn-lt"/>
              </a:rPr>
              <a:t>TypeScript</a:t>
            </a:r>
            <a:r>
              <a:rPr lang="pl-PL" sz="1600">
                <a:ea typeface="+mn-lt"/>
                <a:cs typeface="+mn-lt"/>
              </a:rPr>
              <a:t> i wzorce projektowe, idealny do dużych aplikacji.</a:t>
            </a:r>
            <a:endParaRPr lang="pl-PL" sz="1600"/>
          </a:p>
          <a:p>
            <a:r>
              <a:rPr lang="pl-PL" sz="1600">
                <a:ea typeface="+mn-lt"/>
                <a:cs typeface="+mn-lt"/>
              </a:rPr>
              <a:t>Dodatkowo, w ekosystemie Node.js znajdziesz narzędzia takie jak </a:t>
            </a:r>
            <a:r>
              <a:rPr lang="pl-PL" sz="1600" err="1">
                <a:ea typeface="+mn-lt"/>
                <a:cs typeface="+mn-lt"/>
              </a:rPr>
              <a:t>npm</a:t>
            </a:r>
            <a:r>
              <a:rPr lang="pl-PL" sz="1600">
                <a:ea typeface="+mn-lt"/>
                <a:cs typeface="+mn-lt"/>
              </a:rPr>
              <a:t> lub </a:t>
            </a:r>
            <a:r>
              <a:rPr lang="pl-PL" sz="1600" err="1">
                <a:ea typeface="+mn-lt"/>
                <a:cs typeface="+mn-lt"/>
              </a:rPr>
              <a:t>yarn</a:t>
            </a:r>
            <a:r>
              <a:rPr lang="pl-PL" sz="1600">
                <a:ea typeface="+mn-lt"/>
                <a:cs typeface="+mn-lt"/>
              </a:rPr>
              <a:t>, a także systemy do testowania i budowania (</a:t>
            </a:r>
            <a:r>
              <a:rPr lang="pl-PL" sz="1600" err="1">
                <a:ea typeface="+mn-lt"/>
                <a:cs typeface="+mn-lt"/>
              </a:rPr>
              <a:t>webpack</a:t>
            </a:r>
            <a:r>
              <a:rPr lang="pl-PL" sz="1600">
                <a:ea typeface="+mn-lt"/>
                <a:cs typeface="+mn-lt"/>
              </a:rPr>
              <a:t>, Babel), które wspierają rozwój aplikacji </a:t>
            </a:r>
            <a:r>
              <a:rPr lang="pl-PL" sz="1600" err="1">
                <a:ea typeface="+mn-lt"/>
                <a:cs typeface="+mn-lt"/>
              </a:rPr>
              <a:t>backendowych</a:t>
            </a:r>
            <a:r>
              <a:rPr lang="pl-PL" sz="1600">
                <a:ea typeface="+mn-lt"/>
                <a:cs typeface="+mn-lt"/>
              </a:rPr>
              <a:t>.</a:t>
            </a:r>
            <a:endParaRPr lang="pl-PL" sz="1600"/>
          </a:p>
          <a:p>
            <a:endParaRPr lang="pl-PL" sz="1600"/>
          </a:p>
        </p:txBody>
      </p:sp>
    </p:spTree>
    <p:extLst>
      <p:ext uri="{BB962C8B-B14F-4D97-AF65-F5344CB8AC3E}">
        <p14:creationId xmlns:p14="http://schemas.microsoft.com/office/powerpoint/2010/main" val="227419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B13F0F8-0920-59B6-3B99-BF27C1B1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pl-PL" sz="4100"/>
              <a:t>Zalety używania </a:t>
            </a:r>
            <a:r>
              <a:rPr lang="pl-PL" sz="4100" err="1"/>
              <a:t>JavaScipt</a:t>
            </a:r>
            <a:r>
              <a:rPr lang="pl-PL" sz="4100"/>
              <a:t> w </a:t>
            </a:r>
            <a:r>
              <a:rPr lang="pl-PL" sz="4100" err="1"/>
              <a:t>backendzie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0E8CEB-9C33-5BE6-F2E9-0CB1AE49D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sz="1700" b="1">
                <a:ea typeface="+mn-lt"/>
                <a:cs typeface="+mn-lt"/>
              </a:rPr>
              <a:t>Język uniwersalny:</a:t>
            </a:r>
            <a:r>
              <a:rPr lang="pl-PL" sz="1700">
                <a:ea typeface="+mn-lt"/>
                <a:cs typeface="+mn-lt"/>
              </a:rPr>
              <a:t> Umożliwia korzystanie z tego samego języka zarówno po stronie klienta, jak i serwera.</a:t>
            </a:r>
          </a:p>
          <a:p>
            <a:r>
              <a:rPr lang="pl-PL" sz="1700" b="1">
                <a:ea typeface="+mn-lt"/>
                <a:cs typeface="+mn-lt"/>
              </a:rPr>
              <a:t>Ogromna społeczność:</a:t>
            </a:r>
            <a:r>
              <a:rPr lang="pl-PL" sz="1700">
                <a:ea typeface="+mn-lt"/>
                <a:cs typeface="+mn-lt"/>
              </a:rPr>
              <a:t> Dostęp do wielu bibliotek, narzędzi oraz wsparcia deweloperskiego.</a:t>
            </a:r>
          </a:p>
          <a:p>
            <a:r>
              <a:rPr lang="pl-PL" sz="1700" b="1">
                <a:ea typeface="+mn-lt"/>
                <a:cs typeface="+mn-lt"/>
              </a:rPr>
              <a:t>Wysoka wydajność przy operacjach I/O:</a:t>
            </a:r>
            <a:r>
              <a:rPr lang="pl-PL" sz="1700">
                <a:ea typeface="+mn-lt"/>
                <a:cs typeface="+mn-lt"/>
              </a:rPr>
              <a:t> Asynchroniczny model Node.js świetnie radzi sobie z obsługą dużej liczby zapytań.</a:t>
            </a:r>
          </a:p>
          <a:p>
            <a:r>
              <a:rPr lang="pl-PL" sz="1700" b="1">
                <a:ea typeface="+mn-lt"/>
                <a:cs typeface="+mn-lt"/>
              </a:rPr>
              <a:t>Elastyczność:</a:t>
            </a:r>
            <a:r>
              <a:rPr lang="pl-PL" sz="1700">
                <a:ea typeface="+mn-lt"/>
                <a:cs typeface="+mn-lt"/>
              </a:rPr>
              <a:t> Umożliwia tworzenie skalowalnych aplikacji, mikroserwisów i architektur opartych na eventach.</a:t>
            </a:r>
          </a:p>
          <a:p>
            <a:pPr marL="457200" indent="-457200"/>
            <a:endParaRPr lang="pl-PL" sz="1700"/>
          </a:p>
        </p:txBody>
      </p:sp>
      <p:pic>
        <p:nvPicPr>
          <p:cNvPr id="4" name="Рисунок 3" descr="Zalety i wady Snapchata!">
            <a:extLst>
              <a:ext uri="{FF2B5EF4-FFF2-40B4-BE49-F238E27FC236}">
                <a16:creationId xmlns:a16="http://schemas.microsoft.com/office/drawing/2014/main" id="{C4FFC1C7-D078-7815-50BE-89A9034646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82" r="787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0925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3ABD481-9BC1-2E66-F3A2-0BB7F9A3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pl-PL"/>
              <a:t>Wyzwania i ograniczenia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A05FDA-F9EF-4F27-94B7-B1805B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z="1600" b="1" err="1">
                <a:ea typeface="+mn-lt"/>
                <a:cs typeface="+mn-lt"/>
              </a:rPr>
              <a:t>Callback</a:t>
            </a:r>
            <a:r>
              <a:rPr lang="pl-PL" sz="1600" b="1">
                <a:ea typeface="+mn-lt"/>
                <a:cs typeface="+mn-lt"/>
              </a:rPr>
              <a:t> </a:t>
            </a:r>
            <a:r>
              <a:rPr lang="pl-PL" sz="1600" b="1" err="1">
                <a:ea typeface="+mn-lt"/>
                <a:cs typeface="+mn-lt"/>
              </a:rPr>
              <a:t>hell</a:t>
            </a:r>
            <a:r>
              <a:rPr lang="pl-PL" sz="1600" b="1">
                <a:ea typeface="+mn-lt"/>
                <a:cs typeface="+mn-lt"/>
              </a:rPr>
              <a:t>:</a:t>
            </a:r>
            <a:r>
              <a:rPr lang="pl-PL" sz="1600">
                <a:ea typeface="+mn-lt"/>
                <a:cs typeface="+mn-lt"/>
              </a:rPr>
              <a:t> Historycznie problemem były zagnieżdżone </a:t>
            </a:r>
            <a:r>
              <a:rPr lang="pl-PL" sz="1600" err="1">
                <a:ea typeface="+mn-lt"/>
                <a:cs typeface="+mn-lt"/>
              </a:rPr>
              <a:t>callbacki</a:t>
            </a:r>
            <a:r>
              <a:rPr lang="pl-PL" sz="1600">
                <a:ea typeface="+mn-lt"/>
                <a:cs typeface="+mn-lt"/>
              </a:rPr>
              <a:t>, które utrudniały czytelność i utrzymanie kodu. Dzięki </a:t>
            </a:r>
            <a:r>
              <a:rPr lang="pl-PL" sz="1600" err="1">
                <a:ea typeface="+mn-lt"/>
                <a:cs typeface="+mn-lt"/>
              </a:rPr>
              <a:t>async</a:t>
            </a:r>
            <a:r>
              <a:rPr lang="pl-PL" sz="1600">
                <a:ea typeface="+mn-lt"/>
                <a:cs typeface="+mn-lt"/>
              </a:rPr>
              <a:t>/</a:t>
            </a:r>
            <a:r>
              <a:rPr lang="pl-PL" sz="1600" err="1">
                <a:ea typeface="+mn-lt"/>
                <a:cs typeface="+mn-lt"/>
              </a:rPr>
              <a:t>await</a:t>
            </a:r>
            <a:r>
              <a:rPr lang="pl-PL" sz="1600">
                <a:ea typeface="+mn-lt"/>
                <a:cs typeface="+mn-lt"/>
              </a:rPr>
              <a:t> i Promise sytuacja uległa poprawie, jednak warto o tym pamiętać, analizując starsze projekty.</a:t>
            </a:r>
          </a:p>
          <a:p>
            <a:r>
              <a:rPr lang="pl-PL" sz="1600" b="1">
                <a:ea typeface="+mn-lt"/>
                <a:cs typeface="+mn-lt"/>
              </a:rPr>
              <a:t>CPU-</a:t>
            </a:r>
            <a:r>
              <a:rPr lang="pl-PL" sz="1600" b="1" err="1">
                <a:ea typeface="+mn-lt"/>
                <a:cs typeface="+mn-lt"/>
              </a:rPr>
              <a:t>bound</a:t>
            </a:r>
            <a:r>
              <a:rPr lang="pl-PL" sz="1600" b="1">
                <a:ea typeface="+mn-lt"/>
                <a:cs typeface="+mn-lt"/>
              </a:rPr>
              <a:t> </a:t>
            </a:r>
            <a:r>
              <a:rPr lang="pl-PL" sz="1600" b="1" err="1">
                <a:ea typeface="+mn-lt"/>
                <a:cs typeface="+mn-lt"/>
              </a:rPr>
              <a:t>tasks</a:t>
            </a:r>
            <a:r>
              <a:rPr lang="pl-PL" sz="1600" b="1">
                <a:ea typeface="+mn-lt"/>
                <a:cs typeface="+mn-lt"/>
              </a:rPr>
              <a:t>:</a:t>
            </a:r>
            <a:r>
              <a:rPr lang="pl-PL" sz="1600">
                <a:ea typeface="+mn-lt"/>
                <a:cs typeface="+mn-lt"/>
              </a:rPr>
              <a:t> Node.js świetnie radzi sobie z operacjami asynchronicznymi, ale nie jest optymalny dla zadań wymagających intensywnych obliczeń. W takich przypadkach pomocne są wątki robocze lub wydzielenie zadań do osobnych </a:t>
            </a:r>
            <a:r>
              <a:rPr lang="pl-PL" sz="1600" err="1">
                <a:ea typeface="+mn-lt"/>
                <a:cs typeface="+mn-lt"/>
              </a:rPr>
              <a:t>mikroserwisów</a:t>
            </a:r>
            <a:r>
              <a:rPr lang="pl-PL" sz="1600">
                <a:ea typeface="+mn-lt"/>
                <a:cs typeface="+mn-lt"/>
              </a:rPr>
              <a:t>.</a:t>
            </a:r>
          </a:p>
          <a:p>
            <a:r>
              <a:rPr lang="pl-PL" sz="1600" b="1">
                <a:ea typeface="+mn-lt"/>
                <a:cs typeface="+mn-lt"/>
              </a:rPr>
              <a:t>Bezpieczeństwo:</a:t>
            </a:r>
            <a:r>
              <a:rPr lang="pl-PL" sz="1600">
                <a:ea typeface="+mn-lt"/>
                <a:cs typeface="+mn-lt"/>
              </a:rPr>
              <a:t> Utrzymanie bezpieczeństwa wymaga regularnych aktualizacji i monitorowania używanych bibliotek, aby zapobiec potencjalnym lukom i zagrożeniom.</a:t>
            </a:r>
          </a:p>
        </p:txBody>
      </p:sp>
      <p:pic>
        <p:nvPicPr>
          <p:cNvPr id="4" name="Рисунок 3" descr="Cykl spotkań MĘSKIE WYZWANIA – II spotkanie 19.03.24 – STACJONARNIE – PSNE">
            <a:extLst>
              <a:ext uri="{FF2B5EF4-FFF2-40B4-BE49-F238E27FC236}">
                <a16:creationId xmlns:a16="http://schemas.microsoft.com/office/drawing/2014/main" id="{4F737FEC-994A-C49D-BEE2-D2100E5C37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63" r="4603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486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86732-0F4A-F970-709D-A178D345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ru-RU" err="1">
                <a:ea typeface="+mj-lt"/>
                <a:cs typeface="+mj-lt"/>
              </a:rPr>
              <a:t>Podsumowanie</a:t>
            </a:r>
            <a:r>
              <a:rPr lang="ru-RU">
                <a:ea typeface="+mj-lt"/>
                <a:cs typeface="+mj-lt"/>
              </a:rPr>
              <a:t> i </a:t>
            </a:r>
            <a:r>
              <a:rPr lang="ru-RU" err="1">
                <a:ea typeface="+mj-lt"/>
                <a:cs typeface="+mj-lt"/>
              </a:rPr>
              <a:t>perspektywy</a:t>
            </a:r>
            <a:r>
              <a:rPr lang="ru-RU">
                <a:ea typeface="+mj-lt"/>
                <a:cs typeface="+mj-lt"/>
              </a:rPr>
              <a:t> </a:t>
            </a:r>
            <a:r>
              <a:rPr lang="ru-RU" err="1">
                <a:ea typeface="+mj-lt"/>
                <a:cs typeface="+mj-lt"/>
              </a:rPr>
              <a:t>rozwoju</a:t>
            </a:r>
            <a:r>
              <a:rPr lang="ru-RU">
                <a:ea typeface="+mj-lt"/>
                <a:cs typeface="+mj-lt"/>
              </a:rPr>
              <a:t>:</a:t>
            </a:r>
            <a:endParaRPr lang="pl-PL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B3718-BF91-7D19-DB10-F0C70DAC3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000">
                <a:ea typeface="+mn-lt"/>
                <a:cs typeface="+mn-lt"/>
              </a:rPr>
              <a:t>JavaScript, dzięki Node.js i bogatemu ekosystemowi narzędzi, stał się wszechstronnym rozwiązaniem zarówno dla frontendu, jak i backendu. Rosnące wsparcie dla TypeScript, rozwój nowych frameworków oraz zwiększone możliwości skalowania i optymalizacji wydajności wskazują na dynamiczny rozwój tej technologii w przyszłości.</a:t>
            </a:r>
            <a:endParaRPr lang="pl-PL" sz="2000">
              <a:ea typeface="+mn-lt"/>
              <a:cs typeface="+mn-lt"/>
            </a:endParaRPr>
          </a:p>
          <a:p>
            <a:endParaRPr lang="ru-RU" sz="2000"/>
          </a:p>
        </p:txBody>
      </p:sp>
      <p:pic>
        <p:nvPicPr>
          <p:cNvPr id="4" name="Рисунок 3" descr="FAQ - Najczęściej zadawane Pytania. Wirtualne Spacery-Fotografia-usługi">
            <a:extLst>
              <a:ext uri="{FF2B5EF4-FFF2-40B4-BE49-F238E27FC236}">
                <a16:creationId xmlns:a16="http://schemas.microsoft.com/office/drawing/2014/main" id="{F721F0ED-8E6D-558A-B52C-BDA46EFD5D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05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3362566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Широкий екран</PresentationFormat>
  <Slides>7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8" baseType="lpstr">
      <vt:lpstr>Motyw pakietu Office</vt:lpstr>
      <vt:lpstr>JavaScript jako narzędzie back-end</vt:lpstr>
      <vt:lpstr>JavaScript w backendzie – jak to? </vt:lpstr>
      <vt:lpstr>Jest używany w:</vt:lpstr>
      <vt:lpstr>Ekosystem i popularne frameworki</vt:lpstr>
      <vt:lpstr>Zalety używania JavaScipt w backendzie</vt:lpstr>
      <vt:lpstr>Wyzwania i ograniczenia</vt:lpstr>
      <vt:lpstr>Podsumowanie i perspektywy rozwoju: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</cp:revision>
  <dcterms:created xsi:type="dcterms:W3CDTF">2025-03-29T20:37:45Z</dcterms:created>
  <dcterms:modified xsi:type="dcterms:W3CDTF">2025-05-10T15:10:05Z</dcterms:modified>
</cp:coreProperties>
</file>