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9" r:id="rId3"/>
    <p:sldId id="258" r:id="rId4"/>
    <p:sldId id="257"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167" autoAdjust="0"/>
  </p:normalViewPr>
  <p:slideViewPr>
    <p:cSldViewPr snapToGrid="0">
      <p:cViewPr varScale="1">
        <p:scale>
          <a:sx n="76" d="100"/>
          <a:sy n="76" d="100"/>
        </p:scale>
        <p:origin x="22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5400B-5F62-47CD-9B9C-9000B8BB1F5C}" type="datetimeFigureOut">
              <a:rPr lang="en-US" smtClean="0"/>
              <a:t>7/10/2024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093B28-F435-4A54-A0EB-FDD6171D0C33}" type="slidenum">
              <a:rPr lang="en-US" smtClean="0"/>
              <a:t>‹#›</a:t>
            </a:fld>
            <a:endParaRPr lang="en-US"/>
          </a:p>
        </p:txBody>
      </p:sp>
    </p:spTree>
    <p:extLst>
      <p:ext uri="{BB962C8B-B14F-4D97-AF65-F5344CB8AC3E}">
        <p14:creationId xmlns:p14="http://schemas.microsoft.com/office/powerpoint/2010/main" val="3357424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read through my notes, this is where I explain pictures</a:t>
            </a:r>
          </a:p>
        </p:txBody>
      </p:sp>
      <p:sp>
        <p:nvSpPr>
          <p:cNvPr id="4" name="Slide Number Placeholder 3"/>
          <p:cNvSpPr>
            <a:spLocks noGrp="1"/>
          </p:cNvSpPr>
          <p:nvPr>
            <p:ph type="sldNum" sz="quarter" idx="5"/>
          </p:nvPr>
        </p:nvSpPr>
        <p:spPr/>
        <p:txBody>
          <a:bodyPr/>
          <a:lstStyle/>
          <a:p>
            <a:fld id="{EB093B28-F435-4A54-A0EB-FDD6171D0C33}" type="slidenum">
              <a:rPr lang="en-US" smtClean="0"/>
              <a:t>1</a:t>
            </a:fld>
            <a:endParaRPr lang="en-US"/>
          </a:p>
        </p:txBody>
      </p:sp>
    </p:spTree>
    <p:extLst>
      <p:ext uri="{BB962C8B-B14F-4D97-AF65-F5344CB8AC3E}">
        <p14:creationId xmlns:p14="http://schemas.microsoft.com/office/powerpoint/2010/main" val="691899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111111"/>
                </a:solidFill>
                <a:effectLst/>
                <a:highlight>
                  <a:srgbClr val="F7F7F7"/>
                </a:highlight>
                <a:latin typeface="-apple-system"/>
              </a:rPr>
              <a:t>Success Rate by Type of Attack</a:t>
            </a:r>
            <a:r>
              <a:rPr lang="en-US" b="0" i="0" dirty="0">
                <a:solidFill>
                  <a:srgbClr val="111111"/>
                </a:solidFill>
                <a:effectLst/>
                <a:highlight>
                  <a:srgbClr val="F7F7F7"/>
                </a:highlight>
                <a:latin typeface="-apple-system"/>
              </a:rPr>
              <a:t>:</a:t>
            </a:r>
          </a:p>
          <a:p>
            <a:pPr marL="742950" lvl="1" indent="-285750" algn="l">
              <a:buFont typeface="+mj-lt"/>
              <a:buAutoNum type="arabicPeriod"/>
            </a:pPr>
            <a:r>
              <a:rPr lang="en-US" b="0" i="0" dirty="0">
                <a:solidFill>
                  <a:srgbClr val="111111"/>
                </a:solidFill>
                <a:effectLst/>
                <a:highlight>
                  <a:srgbClr val="F7F7F7"/>
                </a:highlight>
                <a:latin typeface="-apple-system"/>
              </a:rPr>
              <a:t>The pie chart shows the success rates for different types of attacks. These include:</a:t>
            </a:r>
          </a:p>
          <a:p>
            <a:pPr marL="1143000" lvl="2" indent="-228600" algn="l">
              <a:buFont typeface="+mj-lt"/>
              <a:buAutoNum type="arabicPeriod"/>
            </a:pPr>
            <a:r>
              <a:rPr lang="en-US" b="1" i="0" dirty="0">
                <a:solidFill>
                  <a:srgbClr val="111111"/>
                </a:solidFill>
                <a:effectLst/>
                <a:highlight>
                  <a:srgbClr val="F7F7F7"/>
                </a:highlight>
                <a:latin typeface="-apple-system"/>
              </a:rPr>
              <a:t>Bombing/Explosion</a:t>
            </a:r>
            <a:r>
              <a:rPr lang="en-US" b="0" i="0" dirty="0">
                <a:solidFill>
                  <a:srgbClr val="111111"/>
                </a:solidFill>
                <a:effectLst/>
                <a:highlight>
                  <a:srgbClr val="F7F7F7"/>
                </a:highlight>
                <a:latin typeface="-apple-system"/>
              </a:rPr>
              <a:t>: Approximately 11.28% success rate.</a:t>
            </a:r>
          </a:p>
          <a:p>
            <a:pPr marL="1143000" lvl="2" indent="-228600" algn="l">
              <a:buFont typeface="+mj-lt"/>
              <a:buAutoNum type="arabicPeriod"/>
            </a:pPr>
            <a:r>
              <a:rPr lang="en-US" b="1" i="0" dirty="0">
                <a:solidFill>
                  <a:srgbClr val="111111"/>
                </a:solidFill>
                <a:effectLst/>
                <a:highlight>
                  <a:srgbClr val="F7F7F7"/>
                </a:highlight>
                <a:latin typeface="-apple-system"/>
              </a:rPr>
              <a:t>Armed Assault</a:t>
            </a:r>
            <a:r>
              <a:rPr lang="en-US" b="0" i="0" dirty="0">
                <a:solidFill>
                  <a:srgbClr val="111111"/>
                </a:solidFill>
                <a:effectLst/>
                <a:highlight>
                  <a:srgbClr val="F7F7F7"/>
                </a:highlight>
                <a:latin typeface="-apple-system"/>
              </a:rPr>
              <a:t>: Around 13.3% success rate.</a:t>
            </a:r>
          </a:p>
          <a:p>
            <a:pPr marL="1143000" lvl="2" indent="-228600" algn="l">
              <a:buFont typeface="+mj-lt"/>
              <a:buAutoNum type="arabicPeriod"/>
            </a:pPr>
            <a:r>
              <a:rPr lang="en-US" b="1" i="0" dirty="0">
                <a:solidFill>
                  <a:srgbClr val="111111"/>
                </a:solidFill>
                <a:effectLst/>
                <a:highlight>
                  <a:srgbClr val="F7F7F7"/>
                </a:highlight>
                <a:latin typeface="-apple-system"/>
              </a:rPr>
              <a:t>Assassination</a:t>
            </a:r>
            <a:r>
              <a:rPr lang="en-US" b="0" i="0" dirty="0">
                <a:solidFill>
                  <a:srgbClr val="111111"/>
                </a:solidFill>
                <a:effectLst/>
                <a:highlight>
                  <a:srgbClr val="F7F7F7"/>
                </a:highlight>
                <a:latin typeface="-apple-system"/>
              </a:rPr>
              <a:t>: Success rate of 9.22%.</a:t>
            </a:r>
          </a:p>
          <a:p>
            <a:pPr marL="1143000" lvl="2" indent="-228600" algn="l">
              <a:buFont typeface="+mj-lt"/>
              <a:buAutoNum type="arabicPeriod"/>
            </a:pPr>
            <a:r>
              <a:rPr lang="en-US" b="1" i="0" dirty="0">
                <a:solidFill>
                  <a:srgbClr val="111111"/>
                </a:solidFill>
                <a:effectLst/>
                <a:highlight>
                  <a:srgbClr val="F7F7F7"/>
                </a:highlight>
                <a:latin typeface="-apple-system"/>
              </a:rPr>
              <a:t>Hostage Taking (Barricade Incident)</a:t>
            </a:r>
            <a:r>
              <a:rPr lang="en-US" b="0" i="0" dirty="0">
                <a:solidFill>
                  <a:srgbClr val="111111"/>
                </a:solidFill>
                <a:effectLst/>
                <a:highlight>
                  <a:srgbClr val="F7F7F7"/>
                </a:highlight>
                <a:latin typeface="-apple-system"/>
              </a:rPr>
              <a:t>: Success rate of 12.8%.</a:t>
            </a:r>
          </a:p>
          <a:p>
            <a:pPr marL="1143000" lvl="2" indent="-228600" algn="l">
              <a:buFont typeface="+mj-lt"/>
              <a:buAutoNum type="arabicPeriod"/>
            </a:pPr>
            <a:r>
              <a:rPr lang="en-US" b="1" i="0" dirty="0">
                <a:solidFill>
                  <a:srgbClr val="111111"/>
                </a:solidFill>
                <a:effectLst/>
                <a:highlight>
                  <a:srgbClr val="F7F7F7"/>
                </a:highlight>
                <a:latin typeface="-apple-system"/>
              </a:rPr>
              <a:t>Hostage Taking (Kidnapping)</a:t>
            </a:r>
            <a:r>
              <a:rPr lang="en-US" b="0" i="0" dirty="0">
                <a:solidFill>
                  <a:srgbClr val="111111"/>
                </a:solidFill>
                <a:effectLst/>
                <a:highlight>
                  <a:srgbClr val="F7F7F7"/>
                </a:highlight>
                <a:latin typeface="-apple-system"/>
              </a:rPr>
              <a:t>: Approximately 24.66% success rate.</a:t>
            </a:r>
          </a:p>
          <a:p>
            <a:pPr marL="1143000" lvl="2" indent="-228600" algn="l">
              <a:buFont typeface="+mj-lt"/>
              <a:buAutoNum type="arabicPeriod"/>
            </a:pPr>
            <a:r>
              <a:rPr lang="en-US" b="1" i="0" dirty="0">
                <a:solidFill>
                  <a:srgbClr val="111111"/>
                </a:solidFill>
                <a:effectLst/>
                <a:highlight>
                  <a:srgbClr val="F7F7F7"/>
                </a:highlight>
                <a:latin typeface="-apple-system"/>
              </a:rPr>
              <a:t>Facility/Infrastructure Attack</a:t>
            </a:r>
            <a:r>
              <a:rPr lang="en-US" b="0" i="0" dirty="0">
                <a:solidFill>
                  <a:srgbClr val="111111"/>
                </a:solidFill>
                <a:effectLst/>
                <a:highlight>
                  <a:srgbClr val="F7F7F7"/>
                </a:highlight>
                <a:latin typeface="-apple-system"/>
              </a:rPr>
              <a:t>: Success rate of 43.23%.</a:t>
            </a:r>
          </a:p>
          <a:p>
            <a:pPr marL="1143000" lvl="2" indent="-228600" algn="l">
              <a:buFont typeface="+mj-lt"/>
              <a:buAutoNum type="arabicPeriod"/>
            </a:pPr>
            <a:r>
              <a:rPr lang="en-US" b="1" i="0" dirty="0">
                <a:solidFill>
                  <a:srgbClr val="111111"/>
                </a:solidFill>
                <a:effectLst/>
                <a:highlight>
                  <a:srgbClr val="F7F7F7"/>
                </a:highlight>
                <a:latin typeface="-apple-system"/>
              </a:rPr>
              <a:t>Unarmed Assault</a:t>
            </a:r>
            <a:r>
              <a:rPr lang="en-US" b="0" i="0" dirty="0">
                <a:solidFill>
                  <a:srgbClr val="111111"/>
                </a:solidFill>
                <a:effectLst/>
                <a:highlight>
                  <a:srgbClr val="F7F7F7"/>
                </a:highlight>
                <a:latin typeface="-apple-system"/>
              </a:rPr>
              <a:t>: Success rate of 10.11%.</a:t>
            </a:r>
          </a:p>
          <a:p>
            <a:pPr algn="l">
              <a:buFont typeface="+mj-lt"/>
              <a:buAutoNum type="arabicPeriod"/>
            </a:pPr>
            <a:r>
              <a:rPr lang="en-US" b="1" i="0" dirty="0">
                <a:solidFill>
                  <a:srgbClr val="111111"/>
                </a:solidFill>
                <a:effectLst/>
                <a:highlight>
                  <a:srgbClr val="F7F7F7"/>
                </a:highlight>
                <a:latin typeface="-apple-system"/>
              </a:rPr>
              <a:t>Success Rate by Weapon Type</a:t>
            </a:r>
            <a:r>
              <a:rPr lang="en-US" b="0" i="0" dirty="0">
                <a:solidFill>
                  <a:srgbClr val="111111"/>
                </a:solidFill>
                <a:effectLst/>
                <a:highlight>
                  <a:srgbClr val="F7F7F7"/>
                </a:highlight>
                <a:latin typeface="-apple-system"/>
              </a:rPr>
              <a:t>:</a:t>
            </a:r>
          </a:p>
          <a:p>
            <a:pPr marL="742950" lvl="1" indent="-285750" algn="l">
              <a:buFont typeface="+mj-lt"/>
              <a:buAutoNum type="arabicPeriod"/>
            </a:pPr>
            <a:r>
              <a:rPr lang="en-US" b="0" i="0" dirty="0">
                <a:solidFill>
                  <a:srgbClr val="111111"/>
                </a:solidFill>
                <a:effectLst/>
                <a:highlight>
                  <a:srgbClr val="F7F7F7"/>
                </a:highlight>
                <a:latin typeface="-apple-system"/>
              </a:rPr>
              <a:t>Another pie chart displays success rates based on weapon types:</a:t>
            </a:r>
          </a:p>
          <a:p>
            <a:pPr marL="1143000" lvl="2" indent="-228600" algn="l">
              <a:buFont typeface="+mj-lt"/>
              <a:buAutoNum type="arabicPeriod"/>
            </a:pPr>
            <a:r>
              <a:rPr lang="en-US" b="1" i="0" dirty="0">
                <a:solidFill>
                  <a:srgbClr val="111111"/>
                </a:solidFill>
                <a:effectLst/>
                <a:highlight>
                  <a:srgbClr val="F7F7F7"/>
                </a:highlight>
                <a:latin typeface="-apple-system"/>
              </a:rPr>
              <a:t>Explosives/Bombs/Dynamite</a:t>
            </a:r>
            <a:r>
              <a:rPr lang="en-US" b="0" i="0" dirty="0">
                <a:solidFill>
                  <a:srgbClr val="111111"/>
                </a:solidFill>
                <a:effectLst/>
                <a:highlight>
                  <a:srgbClr val="F7F7F7"/>
                </a:highlight>
                <a:latin typeface="-apple-system"/>
              </a:rPr>
              <a:t>: 83.41% success rate.</a:t>
            </a:r>
          </a:p>
          <a:p>
            <a:pPr marL="1143000" lvl="2" indent="-228600" algn="l">
              <a:buFont typeface="+mj-lt"/>
              <a:buAutoNum type="arabicPeriod"/>
            </a:pPr>
            <a:r>
              <a:rPr lang="en-US" b="1" i="0" dirty="0">
                <a:solidFill>
                  <a:srgbClr val="111111"/>
                </a:solidFill>
                <a:effectLst/>
                <a:highlight>
                  <a:srgbClr val="F7F7F7"/>
                </a:highlight>
                <a:latin typeface="-apple-system"/>
              </a:rPr>
              <a:t>Firearms</a:t>
            </a:r>
            <a:r>
              <a:rPr lang="en-US" b="0" i="0" dirty="0">
                <a:solidFill>
                  <a:srgbClr val="111111"/>
                </a:solidFill>
                <a:effectLst/>
                <a:highlight>
                  <a:srgbClr val="F7F7F7"/>
                </a:highlight>
                <a:latin typeface="-apple-system"/>
              </a:rPr>
              <a:t>: 4.0% success rate.</a:t>
            </a:r>
          </a:p>
          <a:p>
            <a:pPr marL="1143000" lvl="2" indent="-228600" algn="l">
              <a:buFont typeface="+mj-lt"/>
              <a:buAutoNum type="arabicPeriod"/>
            </a:pPr>
            <a:r>
              <a:rPr lang="en-US" b="1" i="0" dirty="0">
                <a:solidFill>
                  <a:srgbClr val="111111"/>
                </a:solidFill>
                <a:effectLst/>
                <a:highlight>
                  <a:srgbClr val="F7F7F7"/>
                </a:highlight>
                <a:latin typeface="-apple-system"/>
              </a:rPr>
              <a:t>Incendiary devices</a:t>
            </a:r>
            <a:r>
              <a:rPr lang="en-US" b="0" i="0" dirty="0">
                <a:solidFill>
                  <a:srgbClr val="111111"/>
                </a:solidFill>
                <a:effectLst/>
                <a:highlight>
                  <a:srgbClr val="F7F7F7"/>
                </a:highlight>
                <a:latin typeface="-apple-system"/>
              </a:rPr>
              <a:t>: 2.0% success rate.</a:t>
            </a:r>
          </a:p>
          <a:p>
            <a:pPr marL="1143000" lvl="2" indent="-228600" algn="l">
              <a:buFont typeface="+mj-lt"/>
              <a:buAutoNum type="arabicPeriod"/>
            </a:pPr>
            <a:r>
              <a:rPr lang="en-US" b="1" i="0" dirty="0">
                <a:solidFill>
                  <a:srgbClr val="111111"/>
                </a:solidFill>
                <a:effectLst/>
                <a:highlight>
                  <a:srgbClr val="F7F7F7"/>
                </a:highlight>
                <a:latin typeface="-apple-system"/>
              </a:rPr>
              <a:t>Melee weapons (non-explosive/non-firearm)</a:t>
            </a:r>
            <a:r>
              <a:rPr lang="en-US" b="0" i="0" dirty="0">
                <a:solidFill>
                  <a:srgbClr val="111111"/>
                </a:solidFill>
                <a:effectLst/>
                <a:highlight>
                  <a:srgbClr val="F7F7F7"/>
                </a:highlight>
                <a:latin typeface="-apple-system"/>
              </a:rPr>
              <a:t>: 0.0% success rate.</a:t>
            </a:r>
          </a:p>
          <a:p>
            <a:pPr marL="1143000" lvl="2" indent="-228600" algn="l">
              <a:buFont typeface="+mj-lt"/>
              <a:buAutoNum type="arabicPeriod"/>
            </a:pPr>
            <a:r>
              <a:rPr lang="en-US" b="1" i="0" dirty="0">
                <a:solidFill>
                  <a:srgbClr val="111111"/>
                </a:solidFill>
                <a:effectLst/>
                <a:highlight>
                  <a:srgbClr val="F7F7F7"/>
                </a:highlight>
                <a:latin typeface="-apple-system"/>
              </a:rPr>
              <a:t>Chemical or Fake Weapons</a:t>
            </a:r>
            <a:r>
              <a:rPr lang="en-US" b="0" i="0" dirty="0">
                <a:solidFill>
                  <a:srgbClr val="111111"/>
                </a:solidFill>
                <a:effectLst/>
                <a:highlight>
                  <a:srgbClr val="F7F7F7"/>
                </a:highlight>
                <a:latin typeface="-apple-system"/>
              </a:rPr>
              <a:t>: 0.0% success rate.</a:t>
            </a:r>
          </a:p>
          <a:p>
            <a:pPr algn="l">
              <a:buFont typeface="+mj-lt"/>
              <a:buAutoNum type="arabicPeriod"/>
            </a:pPr>
            <a:r>
              <a:rPr lang="en-US" b="1" i="0" dirty="0">
                <a:solidFill>
                  <a:srgbClr val="111111"/>
                </a:solidFill>
                <a:effectLst/>
                <a:highlight>
                  <a:srgbClr val="F7F7F7"/>
                </a:highlight>
                <a:latin typeface="-apple-system"/>
              </a:rPr>
              <a:t>Success Rate by Target Type</a:t>
            </a:r>
            <a:r>
              <a:rPr lang="en-US" b="0" i="0" dirty="0">
                <a:solidFill>
                  <a:srgbClr val="111111"/>
                </a:solidFill>
                <a:effectLst/>
                <a:highlight>
                  <a:srgbClr val="F7F7F7"/>
                </a:highlight>
                <a:latin typeface="-apple-system"/>
              </a:rPr>
              <a:t>:</a:t>
            </a:r>
          </a:p>
          <a:p>
            <a:pPr marL="742950" lvl="1" indent="-285750" algn="l">
              <a:buFont typeface="+mj-lt"/>
              <a:buAutoNum type="arabicPeriod"/>
            </a:pPr>
            <a:r>
              <a:rPr lang="en-US" b="0" i="0" dirty="0">
                <a:solidFill>
                  <a:srgbClr val="111111"/>
                </a:solidFill>
                <a:effectLst/>
                <a:highlight>
                  <a:srgbClr val="F7F7F7"/>
                </a:highlight>
                <a:latin typeface="-apple-system"/>
              </a:rPr>
              <a:t>The third pie chart categorizes success rates by target type:</a:t>
            </a:r>
          </a:p>
          <a:p>
            <a:pPr marL="1143000" lvl="2" indent="-228600" algn="l">
              <a:buFont typeface="+mj-lt"/>
              <a:buAutoNum type="arabicPeriod"/>
            </a:pPr>
            <a:r>
              <a:rPr lang="en-US" b="1" i="0" dirty="0">
                <a:solidFill>
                  <a:srgbClr val="111111"/>
                </a:solidFill>
                <a:effectLst/>
                <a:highlight>
                  <a:srgbClr val="F7F7F7"/>
                </a:highlight>
                <a:latin typeface="-apple-system"/>
              </a:rPr>
              <a:t>Private Citizens &amp; Property</a:t>
            </a:r>
            <a:r>
              <a:rPr lang="en-US" b="0" i="0" dirty="0">
                <a:solidFill>
                  <a:srgbClr val="111111"/>
                </a:solidFill>
                <a:effectLst/>
                <a:highlight>
                  <a:srgbClr val="F7F7F7"/>
                </a:highlight>
                <a:latin typeface="-apple-system"/>
              </a:rPr>
              <a:t>: 10.11% success rate.</a:t>
            </a:r>
          </a:p>
          <a:p>
            <a:pPr marL="1143000" lvl="2" indent="-228600" algn="l">
              <a:buFont typeface="+mj-lt"/>
              <a:buAutoNum type="arabicPeriod"/>
            </a:pPr>
            <a:r>
              <a:rPr lang="en-US" b="1" i="0" dirty="0">
                <a:solidFill>
                  <a:srgbClr val="111111"/>
                </a:solidFill>
                <a:effectLst/>
                <a:highlight>
                  <a:srgbClr val="F7F7F7"/>
                </a:highlight>
                <a:latin typeface="-apple-system"/>
              </a:rPr>
              <a:t>Police forces/agencies/officers/detectives/spies/informants/etc.</a:t>
            </a:r>
            <a:r>
              <a:rPr lang="en-US" b="0" i="0" dirty="0">
                <a:solidFill>
                  <a:srgbClr val="111111"/>
                </a:solidFill>
                <a:effectLst/>
                <a:highlight>
                  <a:srgbClr val="F7F7F7"/>
                </a:highlight>
                <a:latin typeface="-apple-system"/>
              </a:rPr>
              <a:t>: 13.3% success rate.</a:t>
            </a:r>
          </a:p>
          <a:p>
            <a:pPr marL="1143000" lvl="2" indent="-228600" algn="l">
              <a:buFont typeface="+mj-lt"/>
              <a:buAutoNum type="arabicPeriod"/>
            </a:pPr>
            <a:r>
              <a:rPr lang="en-US" b="1" i="0" dirty="0">
                <a:solidFill>
                  <a:srgbClr val="111111"/>
                </a:solidFill>
                <a:effectLst/>
                <a:highlight>
                  <a:srgbClr val="F7F7F7"/>
                </a:highlight>
                <a:latin typeface="-apple-system"/>
              </a:rPr>
              <a:t>Government (General)</a:t>
            </a:r>
            <a:r>
              <a:rPr lang="en-US" b="0" i="0" dirty="0">
                <a:solidFill>
                  <a:srgbClr val="111111"/>
                </a:solidFill>
                <a:effectLst/>
                <a:highlight>
                  <a:srgbClr val="F7F7F7"/>
                </a:highlight>
                <a:latin typeface="-apple-system"/>
              </a:rPr>
              <a:t>: 9.22% success rate.</a:t>
            </a:r>
          </a:p>
          <a:p>
            <a:pPr marL="1143000" lvl="2" indent="-228600" algn="l">
              <a:buFont typeface="+mj-lt"/>
              <a:buAutoNum type="arabicPeriod"/>
            </a:pPr>
            <a:r>
              <a:rPr lang="en-US" b="1" i="0" dirty="0">
                <a:solidFill>
                  <a:srgbClr val="111111"/>
                </a:solidFill>
                <a:effectLst/>
                <a:highlight>
                  <a:srgbClr val="F7F7F7"/>
                </a:highlight>
                <a:latin typeface="-apple-system"/>
              </a:rPr>
              <a:t>Business entities/companies/corporations/firms/etc.</a:t>
            </a:r>
            <a:r>
              <a:rPr lang="en-US" b="0" i="0" dirty="0">
                <a:solidFill>
                  <a:srgbClr val="111111"/>
                </a:solidFill>
                <a:effectLst/>
                <a:highlight>
                  <a:srgbClr val="F7F7F7"/>
                </a:highlight>
                <a:latin typeface="-apple-system"/>
              </a:rPr>
              <a:t>: 24.66% success rate.</a:t>
            </a:r>
          </a:p>
          <a:p>
            <a:pPr marL="1143000" lvl="2" indent="-228600" algn="l">
              <a:buFont typeface="+mj-lt"/>
              <a:buAutoNum type="arabicPeriod"/>
            </a:pPr>
            <a:r>
              <a:rPr lang="en-US" b="1" i="0" dirty="0">
                <a:solidFill>
                  <a:srgbClr val="111111"/>
                </a:solidFill>
                <a:effectLst/>
                <a:highlight>
                  <a:srgbClr val="F7F7F7"/>
                </a:highlight>
                <a:latin typeface="-apple-system"/>
              </a:rPr>
              <a:t>Religious Figures/Institutions/Organizations/Symbols/etc.</a:t>
            </a:r>
            <a:r>
              <a:rPr lang="en-US" b="0" i="0" dirty="0">
                <a:solidFill>
                  <a:srgbClr val="111111"/>
                </a:solidFill>
                <a:effectLst/>
                <a:highlight>
                  <a:srgbClr val="F7F7F7"/>
                </a:highlight>
                <a:latin typeface="-apple-system"/>
              </a:rPr>
              <a:t>: 43.23% success rate.</a:t>
            </a:r>
          </a:p>
          <a:p>
            <a:pPr marL="1143000" lvl="2" indent="-228600" algn="l">
              <a:buFont typeface="+mj-lt"/>
              <a:buAutoNum type="arabicPeriod"/>
            </a:pPr>
            <a:r>
              <a:rPr lang="en-US" b="1" i="0" dirty="0">
                <a:solidFill>
                  <a:srgbClr val="111111"/>
                </a:solidFill>
                <a:effectLst/>
                <a:highlight>
                  <a:srgbClr val="F7F7F7"/>
                </a:highlight>
                <a:latin typeface="-apple-system"/>
              </a:rPr>
              <a:t>Military forces/agencies/officers/soldiers/troops etc.</a:t>
            </a:r>
            <a:r>
              <a:rPr lang="en-US" b="0" i="0" dirty="0">
                <a:solidFill>
                  <a:srgbClr val="111111"/>
                </a:solidFill>
                <a:effectLst/>
                <a:highlight>
                  <a:srgbClr val="F7F7F7"/>
                </a:highlight>
                <a:latin typeface="-apple-system"/>
              </a:rPr>
              <a:t>: 12.8% success rate.</a:t>
            </a:r>
          </a:p>
          <a:p>
            <a:pPr marL="1143000" lvl="2" indent="-228600" algn="l">
              <a:buFont typeface="+mj-lt"/>
              <a:buAutoNum type="arabicPeriod"/>
            </a:pPr>
            <a:r>
              <a:rPr lang="en-US" b="1" i="0" dirty="0">
                <a:solidFill>
                  <a:srgbClr val="111111"/>
                </a:solidFill>
                <a:effectLst/>
                <a:highlight>
                  <a:srgbClr val="F7F7F7"/>
                </a:highlight>
                <a:latin typeface="-apple-system"/>
              </a:rPr>
              <a:t>Other</a:t>
            </a:r>
            <a:r>
              <a:rPr lang="en-US" b="0" i="0" dirty="0">
                <a:solidFill>
                  <a:srgbClr val="111111"/>
                </a:solidFill>
                <a:effectLst/>
                <a:highlight>
                  <a:srgbClr val="F7F7F7"/>
                </a:highlight>
                <a:latin typeface="-apple-system"/>
              </a:rPr>
              <a:t>: 10.11% success rate.</a:t>
            </a:r>
          </a:p>
          <a:p>
            <a:pPr algn="l">
              <a:buFont typeface="+mj-lt"/>
              <a:buAutoNum type="arabicPeriod"/>
            </a:pPr>
            <a:r>
              <a:rPr lang="en-US" b="1" i="0" dirty="0">
                <a:solidFill>
                  <a:srgbClr val="111111"/>
                </a:solidFill>
                <a:effectLst/>
                <a:highlight>
                  <a:srgbClr val="F7F7F7"/>
                </a:highlight>
                <a:latin typeface="-apple-system"/>
              </a:rPr>
              <a:t>Success Rate by Country</a:t>
            </a:r>
            <a:r>
              <a:rPr lang="en-US" b="0" i="0" dirty="0">
                <a:solidFill>
                  <a:srgbClr val="111111"/>
                </a:solidFill>
                <a:effectLst/>
                <a:highlight>
                  <a:srgbClr val="F7F7F7"/>
                </a:highlight>
                <a:latin typeface="-apple-system"/>
              </a:rPr>
              <a:t>:</a:t>
            </a:r>
          </a:p>
          <a:p>
            <a:pPr marL="742950" lvl="1" indent="-285750" algn="l">
              <a:buFont typeface="+mj-lt"/>
              <a:buAutoNum type="arabicPeriod"/>
            </a:pPr>
            <a:r>
              <a:rPr lang="en-US" b="0" i="0" dirty="0">
                <a:solidFill>
                  <a:srgbClr val="111111"/>
                </a:solidFill>
                <a:effectLst/>
                <a:highlight>
                  <a:srgbClr val="F7F7F7"/>
                </a:highlight>
                <a:latin typeface="-apple-system"/>
              </a:rPr>
              <a:t>The map highlights China and India, indicating their respective success rates.</a:t>
            </a:r>
          </a:p>
          <a:p>
            <a:pPr algn="l">
              <a:buFont typeface="+mj-lt"/>
              <a:buAutoNum type="arabicPeriod"/>
            </a:pPr>
            <a:r>
              <a:rPr lang="en-US" b="1" i="0" dirty="0">
                <a:solidFill>
                  <a:srgbClr val="111111"/>
                </a:solidFill>
                <a:effectLst/>
                <a:highlight>
                  <a:srgbClr val="F7F7F7"/>
                </a:highlight>
                <a:latin typeface="-apple-system"/>
              </a:rPr>
              <a:t>No of Attacks by Year</a:t>
            </a:r>
            <a:r>
              <a:rPr lang="en-US" b="0" i="0" dirty="0">
                <a:solidFill>
                  <a:srgbClr val="111111"/>
                </a:solidFill>
                <a:effectLst/>
                <a:highlight>
                  <a:srgbClr val="F7F7F7"/>
                </a:highlight>
                <a:latin typeface="-apple-system"/>
              </a:rPr>
              <a:t>:</a:t>
            </a:r>
          </a:p>
          <a:p>
            <a:pPr marL="742950" lvl="1" indent="-285750" algn="l">
              <a:buFont typeface="+mj-lt"/>
              <a:buAutoNum type="arabicPeriod"/>
            </a:pPr>
            <a:r>
              <a:rPr lang="en-US" b="0" i="0" dirty="0">
                <a:solidFill>
                  <a:srgbClr val="111111"/>
                </a:solidFill>
                <a:effectLst/>
                <a:highlight>
                  <a:srgbClr val="F7F7F7"/>
                </a:highlight>
                <a:latin typeface="-apple-system"/>
              </a:rPr>
              <a:t>The bar graph shows the trend in the number of attacks over several years.</a:t>
            </a:r>
          </a:p>
          <a:p>
            <a:pPr algn="l">
              <a:buFont typeface="+mj-lt"/>
              <a:buAutoNum type="arabicPeriod"/>
            </a:pPr>
            <a:r>
              <a:rPr lang="en-US" b="1" i="0" dirty="0">
                <a:solidFill>
                  <a:srgbClr val="111111"/>
                </a:solidFill>
                <a:effectLst/>
                <a:highlight>
                  <a:srgbClr val="F7F7F7"/>
                </a:highlight>
                <a:latin typeface="-apple-system"/>
              </a:rPr>
              <a:t>Success Rate by Name of Group</a:t>
            </a:r>
            <a:r>
              <a:rPr lang="en-US" b="0" i="0" dirty="0">
                <a:solidFill>
                  <a:srgbClr val="111111"/>
                </a:solidFill>
                <a:effectLst/>
                <a:highlight>
                  <a:srgbClr val="F7F7F7"/>
                </a:highlight>
                <a:latin typeface="-apple-system"/>
              </a:rPr>
              <a:t>:</a:t>
            </a:r>
          </a:p>
          <a:p>
            <a:pPr marL="742950" lvl="1" indent="-285750" algn="l">
              <a:buFont typeface="+mj-lt"/>
              <a:buAutoNum type="arabicPeriod"/>
            </a:pPr>
            <a:r>
              <a:rPr lang="en-US" b="0" i="0" dirty="0">
                <a:solidFill>
                  <a:srgbClr val="111111"/>
                </a:solidFill>
                <a:effectLst/>
                <a:highlight>
                  <a:srgbClr val="F7F7F7"/>
                </a:highlight>
                <a:latin typeface="-apple-system"/>
              </a:rPr>
              <a:t>Unfortunately, the specific group names are not fully visible in the image.</a:t>
            </a:r>
          </a:p>
          <a:p>
            <a:pPr algn="l">
              <a:buFont typeface="+mj-lt"/>
              <a:buAutoNum type="arabicPeriod"/>
            </a:pPr>
            <a:r>
              <a:rPr lang="en-US" b="1" i="0" dirty="0">
                <a:solidFill>
                  <a:srgbClr val="111111"/>
                </a:solidFill>
                <a:effectLst/>
                <a:highlight>
                  <a:srgbClr val="F7F7F7"/>
                </a:highlight>
                <a:latin typeface="-apple-system"/>
              </a:rPr>
              <a:t>Highest Targeted Individuals</a:t>
            </a:r>
            <a:r>
              <a:rPr lang="en-US" b="0" i="0" dirty="0">
                <a:solidFill>
                  <a:srgbClr val="111111"/>
                </a:solidFill>
                <a:effectLst/>
                <a:highlight>
                  <a:srgbClr val="F7F7F7"/>
                </a:highlight>
                <a:latin typeface="-apple-system"/>
              </a:rPr>
              <a:t>:</a:t>
            </a:r>
          </a:p>
          <a:p>
            <a:pPr marL="742950" lvl="1" indent="-285750" algn="l">
              <a:buFont typeface="+mj-lt"/>
              <a:buAutoNum type="arabicPeriod"/>
            </a:pPr>
            <a:r>
              <a:rPr lang="en-US" b="0" i="0" dirty="0">
                <a:solidFill>
                  <a:srgbClr val="111111"/>
                </a:solidFill>
                <a:effectLst/>
                <a:highlight>
                  <a:srgbClr val="F7F7F7"/>
                </a:highlight>
                <a:latin typeface="-apple-system"/>
              </a:rPr>
              <a:t>The number “10.26K” represents the highest targeted individuals.</a:t>
            </a:r>
          </a:p>
          <a:p>
            <a:pPr algn="l">
              <a:buFont typeface="+mj-lt"/>
              <a:buAutoNum type="arabicPeriod"/>
            </a:pPr>
            <a:r>
              <a:rPr lang="en-US" b="1" i="0" dirty="0">
                <a:solidFill>
                  <a:srgbClr val="111111"/>
                </a:solidFill>
                <a:effectLst/>
                <a:highlight>
                  <a:srgbClr val="F7F7F7"/>
                </a:highlight>
                <a:latin typeface="-apple-system"/>
              </a:rPr>
              <a:t>Firearms First Weapon Type</a:t>
            </a:r>
            <a:r>
              <a:rPr lang="en-US" b="0" i="0" dirty="0">
                <a:solidFill>
                  <a:srgbClr val="111111"/>
                </a:solidFill>
                <a:effectLst/>
                <a:highlight>
                  <a:srgbClr val="F7F7F7"/>
                </a:highlight>
                <a:latin typeface="-apple-system"/>
              </a:rPr>
              <a:t>:</a:t>
            </a:r>
          </a:p>
          <a:p>
            <a:pPr marL="742950" lvl="1" indent="-285750" algn="l">
              <a:buFont typeface="+mj-lt"/>
              <a:buAutoNum type="arabicPeriod"/>
            </a:pPr>
            <a:r>
              <a:rPr lang="en-US" b="0" i="0" dirty="0">
                <a:solidFill>
                  <a:srgbClr val="111111"/>
                </a:solidFill>
                <a:effectLst/>
                <a:highlight>
                  <a:srgbClr val="F7F7F7"/>
                </a:highlight>
                <a:latin typeface="-apple-system"/>
              </a:rPr>
              <a:t>Firearms are the most commonly used weapon type.</a:t>
            </a:r>
          </a:p>
          <a:p>
            <a:endParaRPr lang="en-US" dirty="0"/>
          </a:p>
        </p:txBody>
      </p:sp>
      <p:sp>
        <p:nvSpPr>
          <p:cNvPr id="4" name="Slide Number Placeholder 3"/>
          <p:cNvSpPr>
            <a:spLocks noGrp="1"/>
          </p:cNvSpPr>
          <p:nvPr>
            <p:ph type="sldNum" sz="quarter" idx="5"/>
          </p:nvPr>
        </p:nvSpPr>
        <p:spPr/>
        <p:txBody>
          <a:bodyPr/>
          <a:lstStyle/>
          <a:p>
            <a:fld id="{EB093B28-F435-4A54-A0EB-FDD6171D0C33}" type="slidenum">
              <a:rPr lang="en-US" smtClean="0"/>
              <a:t>2</a:t>
            </a:fld>
            <a:endParaRPr lang="en-US"/>
          </a:p>
        </p:txBody>
      </p:sp>
    </p:spTree>
    <p:extLst>
      <p:ext uri="{BB962C8B-B14F-4D97-AF65-F5344CB8AC3E}">
        <p14:creationId xmlns:p14="http://schemas.microsoft.com/office/powerpoint/2010/main" val="3748494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111111"/>
                </a:solidFill>
                <a:effectLst/>
                <a:highlight>
                  <a:srgbClr val="F7F7F7"/>
                </a:highlight>
                <a:latin typeface="-apple-system"/>
              </a:rPr>
              <a:t>Success Rate by Type of Attack</a:t>
            </a:r>
            <a:r>
              <a:rPr lang="en-US" b="0" i="0" dirty="0">
                <a:solidFill>
                  <a:srgbClr val="111111"/>
                </a:solidFill>
                <a:effectLst/>
                <a:highlight>
                  <a:srgbClr val="F7F7F7"/>
                </a:highlight>
                <a:latin typeface="-apple-system"/>
              </a:rPr>
              <a:t>:</a:t>
            </a:r>
          </a:p>
          <a:p>
            <a:pPr marL="742950" lvl="1" indent="-285750" algn="l">
              <a:buFont typeface="+mj-lt"/>
              <a:buAutoNum type="arabicPeriod"/>
            </a:pPr>
            <a:r>
              <a:rPr lang="en-US" b="0" i="0" dirty="0">
                <a:solidFill>
                  <a:srgbClr val="111111"/>
                </a:solidFill>
                <a:effectLst/>
                <a:highlight>
                  <a:srgbClr val="F7F7F7"/>
                </a:highlight>
                <a:latin typeface="-apple-system"/>
              </a:rPr>
              <a:t>The pie chart shows the success rates for different types of attacks. These include:</a:t>
            </a:r>
          </a:p>
          <a:p>
            <a:pPr marL="1143000" lvl="2" indent="-228600" algn="l">
              <a:buFont typeface="+mj-lt"/>
              <a:buAutoNum type="arabicPeriod"/>
            </a:pPr>
            <a:r>
              <a:rPr lang="en-US" b="1" i="0" dirty="0">
                <a:solidFill>
                  <a:srgbClr val="111111"/>
                </a:solidFill>
                <a:effectLst/>
                <a:highlight>
                  <a:srgbClr val="F7F7F7"/>
                </a:highlight>
                <a:latin typeface="-apple-system"/>
              </a:rPr>
              <a:t>Bombing/Explosion</a:t>
            </a:r>
            <a:r>
              <a:rPr lang="en-US" b="0" i="0" dirty="0">
                <a:solidFill>
                  <a:srgbClr val="111111"/>
                </a:solidFill>
                <a:effectLst/>
                <a:highlight>
                  <a:srgbClr val="F7F7F7"/>
                </a:highlight>
                <a:latin typeface="-apple-system"/>
              </a:rPr>
              <a:t>: Approximately 11.28% success rate.</a:t>
            </a:r>
          </a:p>
          <a:p>
            <a:pPr marL="1143000" lvl="2" indent="-228600" algn="l">
              <a:buFont typeface="+mj-lt"/>
              <a:buAutoNum type="arabicPeriod"/>
            </a:pPr>
            <a:r>
              <a:rPr lang="en-US" b="1" i="0" dirty="0">
                <a:solidFill>
                  <a:srgbClr val="111111"/>
                </a:solidFill>
                <a:effectLst/>
                <a:highlight>
                  <a:srgbClr val="F7F7F7"/>
                </a:highlight>
                <a:latin typeface="-apple-system"/>
              </a:rPr>
              <a:t>Armed Assault</a:t>
            </a:r>
            <a:r>
              <a:rPr lang="en-US" b="0" i="0" dirty="0">
                <a:solidFill>
                  <a:srgbClr val="111111"/>
                </a:solidFill>
                <a:effectLst/>
                <a:highlight>
                  <a:srgbClr val="F7F7F7"/>
                </a:highlight>
                <a:latin typeface="-apple-system"/>
              </a:rPr>
              <a:t>: Around 13.3% success rate.</a:t>
            </a:r>
          </a:p>
          <a:p>
            <a:pPr marL="1143000" lvl="2" indent="-228600" algn="l">
              <a:buFont typeface="+mj-lt"/>
              <a:buAutoNum type="arabicPeriod"/>
            </a:pPr>
            <a:r>
              <a:rPr lang="en-US" b="1" i="0" dirty="0">
                <a:solidFill>
                  <a:srgbClr val="111111"/>
                </a:solidFill>
                <a:effectLst/>
                <a:highlight>
                  <a:srgbClr val="F7F7F7"/>
                </a:highlight>
                <a:latin typeface="-apple-system"/>
              </a:rPr>
              <a:t>Assassination</a:t>
            </a:r>
            <a:r>
              <a:rPr lang="en-US" b="0" i="0" dirty="0">
                <a:solidFill>
                  <a:srgbClr val="111111"/>
                </a:solidFill>
                <a:effectLst/>
                <a:highlight>
                  <a:srgbClr val="F7F7F7"/>
                </a:highlight>
                <a:latin typeface="-apple-system"/>
              </a:rPr>
              <a:t>: Success rate of 9.22%.</a:t>
            </a:r>
          </a:p>
          <a:p>
            <a:pPr marL="1143000" lvl="2" indent="-228600" algn="l">
              <a:buFont typeface="+mj-lt"/>
              <a:buAutoNum type="arabicPeriod"/>
            </a:pPr>
            <a:r>
              <a:rPr lang="en-US" b="1" i="0" dirty="0">
                <a:solidFill>
                  <a:srgbClr val="111111"/>
                </a:solidFill>
                <a:effectLst/>
                <a:highlight>
                  <a:srgbClr val="F7F7F7"/>
                </a:highlight>
                <a:latin typeface="-apple-system"/>
              </a:rPr>
              <a:t>Hostage Taking (Barricade Incident)</a:t>
            </a:r>
            <a:r>
              <a:rPr lang="en-US" b="0" i="0" dirty="0">
                <a:solidFill>
                  <a:srgbClr val="111111"/>
                </a:solidFill>
                <a:effectLst/>
                <a:highlight>
                  <a:srgbClr val="F7F7F7"/>
                </a:highlight>
                <a:latin typeface="-apple-system"/>
              </a:rPr>
              <a:t>: Success rate of 12.8%.</a:t>
            </a:r>
          </a:p>
          <a:p>
            <a:pPr marL="1143000" lvl="2" indent="-228600" algn="l">
              <a:buFont typeface="+mj-lt"/>
              <a:buAutoNum type="arabicPeriod"/>
            </a:pPr>
            <a:r>
              <a:rPr lang="en-US" b="1" i="0" dirty="0">
                <a:solidFill>
                  <a:srgbClr val="111111"/>
                </a:solidFill>
                <a:effectLst/>
                <a:highlight>
                  <a:srgbClr val="F7F7F7"/>
                </a:highlight>
                <a:latin typeface="-apple-system"/>
              </a:rPr>
              <a:t>Hostage Taking (Kidnapping)</a:t>
            </a:r>
            <a:r>
              <a:rPr lang="en-US" b="0" i="0" dirty="0">
                <a:solidFill>
                  <a:srgbClr val="111111"/>
                </a:solidFill>
                <a:effectLst/>
                <a:highlight>
                  <a:srgbClr val="F7F7F7"/>
                </a:highlight>
                <a:latin typeface="-apple-system"/>
              </a:rPr>
              <a:t>: Approximately 24.66% success rate.</a:t>
            </a:r>
          </a:p>
          <a:p>
            <a:pPr marL="1143000" lvl="2" indent="-228600" algn="l">
              <a:buFont typeface="+mj-lt"/>
              <a:buAutoNum type="arabicPeriod"/>
            </a:pPr>
            <a:r>
              <a:rPr lang="en-US" b="1" i="0" dirty="0">
                <a:solidFill>
                  <a:srgbClr val="111111"/>
                </a:solidFill>
                <a:effectLst/>
                <a:highlight>
                  <a:srgbClr val="F7F7F7"/>
                </a:highlight>
                <a:latin typeface="-apple-system"/>
              </a:rPr>
              <a:t>Facility/Infrastructure Attack</a:t>
            </a:r>
            <a:r>
              <a:rPr lang="en-US" b="0" i="0" dirty="0">
                <a:solidFill>
                  <a:srgbClr val="111111"/>
                </a:solidFill>
                <a:effectLst/>
                <a:highlight>
                  <a:srgbClr val="F7F7F7"/>
                </a:highlight>
                <a:latin typeface="-apple-system"/>
              </a:rPr>
              <a:t>: Success rate of 43.23%.</a:t>
            </a:r>
          </a:p>
          <a:p>
            <a:pPr marL="1143000" lvl="2" indent="-228600" algn="l">
              <a:buFont typeface="+mj-lt"/>
              <a:buAutoNum type="arabicPeriod"/>
            </a:pPr>
            <a:r>
              <a:rPr lang="en-US" b="1" i="0" dirty="0">
                <a:solidFill>
                  <a:srgbClr val="111111"/>
                </a:solidFill>
                <a:effectLst/>
                <a:highlight>
                  <a:srgbClr val="F7F7F7"/>
                </a:highlight>
                <a:latin typeface="-apple-system"/>
              </a:rPr>
              <a:t>Unarmed Assault</a:t>
            </a:r>
            <a:r>
              <a:rPr lang="en-US" b="0" i="0" dirty="0">
                <a:solidFill>
                  <a:srgbClr val="111111"/>
                </a:solidFill>
                <a:effectLst/>
                <a:highlight>
                  <a:srgbClr val="F7F7F7"/>
                </a:highlight>
                <a:latin typeface="-apple-system"/>
              </a:rPr>
              <a:t>: Success rate of 10.11%.</a:t>
            </a:r>
          </a:p>
          <a:p>
            <a:pPr algn="l">
              <a:buFont typeface="+mj-lt"/>
              <a:buAutoNum type="arabicPeriod"/>
            </a:pPr>
            <a:r>
              <a:rPr lang="en-US" b="1" i="0" dirty="0">
                <a:solidFill>
                  <a:srgbClr val="111111"/>
                </a:solidFill>
                <a:effectLst/>
                <a:highlight>
                  <a:srgbClr val="F7F7F7"/>
                </a:highlight>
                <a:latin typeface="-apple-system"/>
              </a:rPr>
              <a:t>Success Rate by Weapon Type</a:t>
            </a:r>
            <a:r>
              <a:rPr lang="en-US" b="0" i="0" dirty="0">
                <a:solidFill>
                  <a:srgbClr val="111111"/>
                </a:solidFill>
                <a:effectLst/>
                <a:highlight>
                  <a:srgbClr val="F7F7F7"/>
                </a:highlight>
                <a:latin typeface="-apple-system"/>
              </a:rPr>
              <a:t>:</a:t>
            </a:r>
          </a:p>
          <a:p>
            <a:pPr marL="742950" lvl="1" indent="-285750" algn="l">
              <a:buFont typeface="+mj-lt"/>
              <a:buAutoNum type="arabicPeriod"/>
            </a:pPr>
            <a:r>
              <a:rPr lang="en-US" b="0" i="0" dirty="0">
                <a:solidFill>
                  <a:srgbClr val="111111"/>
                </a:solidFill>
                <a:effectLst/>
                <a:highlight>
                  <a:srgbClr val="F7F7F7"/>
                </a:highlight>
                <a:latin typeface="-apple-system"/>
              </a:rPr>
              <a:t>Another pie chart displays success rates based on weapon types:</a:t>
            </a:r>
          </a:p>
          <a:p>
            <a:pPr marL="1143000" lvl="2" indent="-228600" algn="l">
              <a:buFont typeface="+mj-lt"/>
              <a:buAutoNum type="arabicPeriod"/>
            </a:pPr>
            <a:r>
              <a:rPr lang="en-US" b="1" i="0" dirty="0">
                <a:solidFill>
                  <a:srgbClr val="111111"/>
                </a:solidFill>
                <a:effectLst/>
                <a:highlight>
                  <a:srgbClr val="F7F7F7"/>
                </a:highlight>
                <a:latin typeface="-apple-system"/>
              </a:rPr>
              <a:t>Explosives/Bombs/Dynamite</a:t>
            </a:r>
            <a:r>
              <a:rPr lang="en-US" b="0" i="0" dirty="0">
                <a:solidFill>
                  <a:srgbClr val="111111"/>
                </a:solidFill>
                <a:effectLst/>
                <a:highlight>
                  <a:srgbClr val="F7F7F7"/>
                </a:highlight>
                <a:latin typeface="-apple-system"/>
              </a:rPr>
              <a:t>: 83.41% success rate.</a:t>
            </a:r>
          </a:p>
          <a:p>
            <a:pPr marL="1143000" lvl="2" indent="-228600" algn="l">
              <a:buFont typeface="+mj-lt"/>
              <a:buAutoNum type="arabicPeriod"/>
            </a:pPr>
            <a:r>
              <a:rPr lang="en-US" b="1" i="0" dirty="0">
                <a:solidFill>
                  <a:srgbClr val="111111"/>
                </a:solidFill>
                <a:effectLst/>
                <a:highlight>
                  <a:srgbClr val="F7F7F7"/>
                </a:highlight>
                <a:latin typeface="-apple-system"/>
              </a:rPr>
              <a:t>Firearms</a:t>
            </a:r>
            <a:r>
              <a:rPr lang="en-US" b="0" i="0" dirty="0">
                <a:solidFill>
                  <a:srgbClr val="111111"/>
                </a:solidFill>
                <a:effectLst/>
                <a:highlight>
                  <a:srgbClr val="F7F7F7"/>
                </a:highlight>
                <a:latin typeface="-apple-system"/>
              </a:rPr>
              <a:t>: 4.0% success rate.</a:t>
            </a:r>
          </a:p>
          <a:p>
            <a:pPr marL="1143000" lvl="2" indent="-228600" algn="l">
              <a:buFont typeface="+mj-lt"/>
              <a:buAutoNum type="arabicPeriod"/>
            </a:pPr>
            <a:r>
              <a:rPr lang="en-US" b="1" i="0" dirty="0">
                <a:solidFill>
                  <a:srgbClr val="111111"/>
                </a:solidFill>
                <a:effectLst/>
                <a:highlight>
                  <a:srgbClr val="F7F7F7"/>
                </a:highlight>
                <a:latin typeface="-apple-system"/>
              </a:rPr>
              <a:t>Incendiary devices</a:t>
            </a:r>
            <a:r>
              <a:rPr lang="en-US" b="0" i="0" dirty="0">
                <a:solidFill>
                  <a:srgbClr val="111111"/>
                </a:solidFill>
                <a:effectLst/>
                <a:highlight>
                  <a:srgbClr val="F7F7F7"/>
                </a:highlight>
                <a:latin typeface="-apple-system"/>
              </a:rPr>
              <a:t>: 2.0% success rate.</a:t>
            </a:r>
          </a:p>
          <a:p>
            <a:pPr marL="1143000" lvl="2" indent="-228600" algn="l">
              <a:buFont typeface="+mj-lt"/>
              <a:buAutoNum type="arabicPeriod"/>
            </a:pPr>
            <a:r>
              <a:rPr lang="en-US" b="1" i="0" dirty="0">
                <a:solidFill>
                  <a:srgbClr val="111111"/>
                </a:solidFill>
                <a:effectLst/>
                <a:highlight>
                  <a:srgbClr val="F7F7F7"/>
                </a:highlight>
                <a:latin typeface="-apple-system"/>
              </a:rPr>
              <a:t>Melee weapons (non-explosive/non-firearm)</a:t>
            </a:r>
            <a:r>
              <a:rPr lang="en-US" b="0" i="0" dirty="0">
                <a:solidFill>
                  <a:srgbClr val="111111"/>
                </a:solidFill>
                <a:effectLst/>
                <a:highlight>
                  <a:srgbClr val="F7F7F7"/>
                </a:highlight>
                <a:latin typeface="-apple-system"/>
              </a:rPr>
              <a:t>: 0.0% success rate.</a:t>
            </a:r>
          </a:p>
          <a:p>
            <a:pPr marL="1143000" lvl="2" indent="-228600" algn="l">
              <a:buFont typeface="+mj-lt"/>
              <a:buAutoNum type="arabicPeriod"/>
            </a:pPr>
            <a:r>
              <a:rPr lang="en-US" b="1" i="0" dirty="0">
                <a:solidFill>
                  <a:srgbClr val="111111"/>
                </a:solidFill>
                <a:effectLst/>
                <a:highlight>
                  <a:srgbClr val="F7F7F7"/>
                </a:highlight>
                <a:latin typeface="-apple-system"/>
              </a:rPr>
              <a:t>Chemical or Fake Weapons</a:t>
            </a:r>
            <a:r>
              <a:rPr lang="en-US" b="0" i="0" dirty="0">
                <a:solidFill>
                  <a:srgbClr val="111111"/>
                </a:solidFill>
                <a:effectLst/>
                <a:highlight>
                  <a:srgbClr val="F7F7F7"/>
                </a:highlight>
                <a:latin typeface="-apple-system"/>
              </a:rPr>
              <a:t>: 0.0% success rate.</a:t>
            </a:r>
          </a:p>
          <a:p>
            <a:pPr algn="l">
              <a:buFont typeface="+mj-lt"/>
              <a:buAutoNum type="arabicPeriod"/>
            </a:pPr>
            <a:r>
              <a:rPr lang="en-US" b="1" i="0" dirty="0">
                <a:solidFill>
                  <a:srgbClr val="111111"/>
                </a:solidFill>
                <a:effectLst/>
                <a:highlight>
                  <a:srgbClr val="F7F7F7"/>
                </a:highlight>
                <a:latin typeface="-apple-system"/>
              </a:rPr>
              <a:t>Success Rate by Target Type</a:t>
            </a:r>
            <a:r>
              <a:rPr lang="en-US" b="0" i="0" dirty="0">
                <a:solidFill>
                  <a:srgbClr val="111111"/>
                </a:solidFill>
                <a:effectLst/>
                <a:highlight>
                  <a:srgbClr val="F7F7F7"/>
                </a:highlight>
                <a:latin typeface="-apple-system"/>
              </a:rPr>
              <a:t>:</a:t>
            </a:r>
          </a:p>
          <a:p>
            <a:pPr marL="742950" lvl="1" indent="-285750" algn="l">
              <a:buFont typeface="+mj-lt"/>
              <a:buAutoNum type="arabicPeriod"/>
            </a:pPr>
            <a:r>
              <a:rPr lang="en-US" b="0" i="0" dirty="0">
                <a:solidFill>
                  <a:srgbClr val="111111"/>
                </a:solidFill>
                <a:effectLst/>
                <a:highlight>
                  <a:srgbClr val="F7F7F7"/>
                </a:highlight>
                <a:latin typeface="-apple-system"/>
              </a:rPr>
              <a:t>The third pie chart categorizes success rates by target type:</a:t>
            </a:r>
          </a:p>
          <a:p>
            <a:pPr marL="1143000" lvl="2" indent="-228600" algn="l">
              <a:buFont typeface="+mj-lt"/>
              <a:buAutoNum type="arabicPeriod"/>
            </a:pPr>
            <a:r>
              <a:rPr lang="en-US" b="1" i="0" dirty="0">
                <a:solidFill>
                  <a:srgbClr val="111111"/>
                </a:solidFill>
                <a:effectLst/>
                <a:highlight>
                  <a:srgbClr val="F7F7F7"/>
                </a:highlight>
                <a:latin typeface="-apple-system"/>
              </a:rPr>
              <a:t>Private Citizens &amp; Property</a:t>
            </a:r>
            <a:r>
              <a:rPr lang="en-US" b="0" i="0" dirty="0">
                <a:solidFill>
                  <a:srgbClr val="111111"/>
                </a:solidFill>
                <a:effectLst/>
                <a:highlight>
                  <a:srgbClr val="F7F7F7"/>
                </a:highlight>
                <a:latin typeface="-apple-system"/>
              </a:rPr>
              <a:t>: 10.11% success rate.</a:t>
            </a:r>
          </a:p>
          <a:p>
            <a:pPr marL="1143000" lvl="2" indent="-228600" algn="l">
              <a:buFont typeface="+mj-lt"/>
              <a:buAutoNum type="arabicPeriod"/>
            </a:pPr>
            <a:r>
              <a:rPr lang="en-US" b="1" i="0" dirty="0">
                <a:solidFill>
                  <a:srgbClr val="111111"/>
                </a:solidFill>
                <a:effectLst/>
                <a:highlight>
                  <a:srgbClr val="F7F7F7"/>
                </a:highlight>
                <a:latin typeface="-apple-system"/>
              </a:rPr>
              <a:t>Police forces/agencies/officers/detectives/spies/informants/etc.</a:t>
            </a:r>
            <a:r>
              <a:rPr lang="en-US" b="0" i="0" dirty="0">
                <a:solidFill>
                  <a:srgbClr val="111111"/>
                </a:solidFill>
                <a:effectLst/>
                <a:highlight>
                  <a:srgbClr val="F7F7F7"/>
                </a:highlight>
                <a:latin typeface="-apple-system"/>
              </a:rPr>
              <a:t>: 13.3% success rate.</a:t>
            </a:r>
          </a:p>
          <a:p>
            <a:pPr marL="1143000" lvl="2" indent="-228600" algn="l">
              <a:buFont typeface="+mj-lt"/>
              <a:buAutoNum type="arabicPeriod"/>
            </a:pPr>
            <a:r>
              <a:rPr lang="en-US" b="1" i="0" dirty="0">
                <a:solidFill>
                  <a:srgbClr val="111111"/>
                </a:solidFill>
                <a:effectLst/>
                <a:highlight>
                  <a:srgbClr val="F7F7F7"/>
                </a:highlight>
                <a:latin typeface="-apple-system"/>
              </a:rPr>
              <a:t>Government (General)</a:t>
            </a:r>
            <a:r>
              <a:rPr lang="en-US" b="0" i="0" dirty="0">
                <a:solidFill>
                  <a:srgbClr val="111111"/>
                </a:solidFill>
                <a:effectLst/>
                <a:highlight>
                  <a:srgbClr val="F7F7F7"/>
                </a:highlight>
                <a:latin typeface="-apple-system"/>
              </a:rPr>
              <a:t>: 9.22% success rate.</a:t>
            </a:r>
          </a:p>
          <a:p>
            <a:pPr marL="1143000" lvl="2" indent="-228600" algn="l">
              <a:buFont typeface="+mj-lt"/>
              <a:buAutoNum type="arabicPeriod"/>
            </a:pPr>
            <a:r>
              <a:rPr lang="en-US" b="1" i="0" dirty="0">
                <a:solidFill>
                  <a:srgbClr val="111111"/>
                </a:solidFill>
                <a:effectLst/>
                <a:highlight>
                  <a:srgbClr val="F7F7F7"/>
                </a:highlight>
                <a:latin typeface="-apple-system"/>
              </a:rPr>
              <a:t>Business entities/companies/corporations/firms/etc.</a:t>
            </a:r>
            <a:r>
              <a:rPr lang="en-US" b="0" i="0" dirty="0">
                <a:solidFill>
                  <a:srgbClr val="111111"/>
                </a:solidFill>
                <a:effectLst/>
                <a:highlight>
                  <a:srgbClr val="F7F7F7"/>
                </a:highlight>
                <a:latin typeface="-apple-system"/>
              </a:rPr>
              <a:t>: 24.66% success rate.</a:t>
            </a:r>
          </a:p>
          <a:p>
            <a:pPr marL="1143000" lvl="2" indent="-228600" algn="l">
              <a:buFont typeface="+mj-lt"/>
              <a:buAutoNum type="arabicPeriod"/>
            </a:pPr>
            <a:r>
              <a:rPr lang="en-US" b="1" i="0" dirty="0">
                <a:solidFill>
                  <a:srgbClr val="111111"/>
                </a:solidFill>
                <a:effectLst/>
                <a:highlight>
                  <a:srgbClr val="F7F7F7"/>
                </a:highlight>
                <a:latin typeface="-apple-system"/>
              </a:rPr>
              <a:t>Religious Figures/Institutions/Organizations/Symbols/etc.</a:t>
            </a:r>
            <a:r>
              <a:rPr lang="en-US" b="0" i="0" dirty="0">
                <a:solidFill>
                  <a:srgbClr val="111111"/>
                </a:solidFill>
                <a:effectLst/>
                <a:highlight>
                  <a:srgbClr val="F7F7F7"/>
                </a:highlight>
                <a:latin typeface="-apple-system"/>
              </a:rPr>
              <a:t>: 43.23% success rate.</a:t>
            </a:r>
          </a:p>
          <a:p>
            <a:pPr marL="1143000" lvl="2" indent="-228600" algn="l">
              <a:buFont typeface="+mj-lt"/>
              <a:buAutoNum type="arabicPeriod"/>
            </a:pPr>
            <a:r>
              <a:rPr lang="en-US" b="1" i="0" dirty="0">
                <a:solidFill>
                  <a:srgbClr val="111111"/>
                </a:solidFill>
                <a:effectLst/>
                <a:highlight>
                  <a:srgbClr val="F7F7F7"/>
                </a:highlight>
                <a:latin typeface="-apple-system"/>
              </a:rPr>
              <a:t>Military forces/agencies/officers/soldiers/troops etc.</a:t>
            </a:r>
            <a:r>
              <a:rPr lang="en-US" b="0" i="0" dirty="0">
                <a:solidFill>
                  <a:srgbClr val="111111"/>
                </a:solidFill>
                <a:effectLst/>
                <a:highlight>
                  <a:srgbClr val="F7F7F7"/>
                </a:highlight>
                <a:latin typeface="-apple-system"/>
              </a:rPr>
              <a:t>: 12.8% success rate.</a:t>
            </a:r>
          </a:p>
          <a:p>
            <a:pPr marL="1143000" lvl="2" indent="-228600" algn="l">
              <a:buFont typeface="+mj-lt"/>
              <a:buAutoNum type="arabicPeriod"/>
            </a:pPr>
            <a:r>
              <a:rPr lang="en-US" b="1" i="0" dirty="0">
                <a:solidFill>
                  <a:srgbClr val="111111"/>
                </a:solidFill>
                <a:effectLst/>
                <a:highlight>
                  <a:srgbClr val="F7F7F7"/>
                </a:highlight>
                <a:latin typeface="-apple-system"/>
              </a:rPr>
              <a:t>Other</a:t>
            </a:r>
            <a:r>
              <a:rPr lang="en-US" b="0" i="0" dirty="0">
                <a:solidFill>
                  <a:srgbClr val="111111"/>
                </a:solidFill>
                <a:effectLst/>
                <a:highlight>
                  <a:srgbClr val="F7F7F7"/>
                </a:highlight>
                <a:latin typeface="-apple-system"/>
              </a:rPr>
              <a:t>: 10.11% success rate.</a:t>
            </a:r>
          </a:p>
          <a:p>
            <a:pPr algn="l">
              <a:buFont typeface="+mj-lt"/>
              <a:buAutoNum type="arabicPeriod"/>
            </a:pPr>
            <a:r>
              <a:rPr lang="en-US" b="1" i="0" dirty="0">
                <a:solidFill>
                  <a:srgbClr val="111111"/>
                </a:solidFill>
                <a:effectLst/>
                <a:highlight>
                  <a:srgbClr val="F7F7F7"/>
                </a:highlight>
                <a:latin typeface="-apple-system"/>
              </a:rPr>
              <a:t>Success Rate by Country</a:t>
            </a:r>
            <a:r>
              <a:rPr lang="en-US" b="0" i="0" dirty="0">
                <a:solidFill>
                  <a:srgbClr val="111111"/>
                </a:solidFill>
                <a:effectLst/>
                <a:highlight>
                  <a:srgbClr val="F7F7F7"/>
                </a:highlight>
                <a:latin typeface="-apple-system"/>
              </a:rPr>
              <a:t>:</a:t>
            </a:r>
          </a:p>
          <a:p>
            <a:pPr marL="742950" lvl="1" indent="-285750" algn="l">
              <a:buFont typeface="+mj-lt"/>
              <a:buAutoNum type="arabicPeriod"/>
            </a:pPr>
            <a:r>
              <a:rPr lang="en-US" b="0" i="0" dirty="0">
                <a:solidFill>
                  <a:srgbClr val="111111"/>
                </a:solidFill>
                <a:effectLst/>
                <a:highlight>
                  <a:srgbClr val="F7F7F7"/>
                </a:highlight>
                <a:latin typeface="-apple-system"/>
              </a:rPr>
              <a:t>The map highlights China and India, indicating their respective success rates.</a:t>
            </a:r>
          </a:p>
          <a:p>
            <a:pPr algn="l">
              <a:buFont typeface="+mj-lt"/>
              <a:buAutoNum type="arabicPeriod"/>
            </a:pPr>
            <a:r>
              <a:rPr lang="en-US" b="1" i="0" dirty="0">
                <a:solidFill>
                  <a:srgbClr val="111111"/>
                </a:solidFill>
                <a:effectLst/>
                <a:highlight>
                  <a:srgbClr val="F7F7F7"/>
                </a:highlight>
                <a:latin typeface="-apple-system"/>
              </a:rPr>
              <a:t>No of Attacks by Year</a:t>
            </a:r>
            <a:r>
              <a:rPr lang="en-US" b="0" i="0" dirty="0">
                <a:solidFill>
                  <a:srgbClr val="111111"/>
                </a:solidFill>
                <a:effectLst/>
                <a:highlight>
                  <a:srgbClr val="F7F7F7"/>
                </a:highlight>
                <a:latin typeface="-apple-system"/>
              </a:rPr>
              <a:t>:</a:t>
            </a:r>
          </a:p>
          <a:p>
            <a:pPr marL="742950" lvl="1" indent="-285750" algn="l">
              <a:buFont typeface="+mj-lt"/>
              <a:buAutoNum type="arabicPeriod"/>
            </a:pPr>
            <a:r>
              <a:rPr lang="en-US" b="0" i="0" dirty="0">
                <a:solidFill>
                  <a:srgbClr val="111111"/>
                </a:solidFill>
                <a:effectLst/>
                <a:highlight>
                  <a:srgbClr val="F7F7F7"/>
                </a:highlight>
                <a:latin typeface="-apple-system"/>
              </a:rPr>
              <a:t>The bar graph shows the trend in the number of attacks over several years.</a:t>
            </a:r>
          </a:p>
          <a:p>
            <a:pPr algn="l">
              <a:buFont typeface="+mj-lt"/>
              <a:buAutoNum type="arabicPeriod"/>
            </a:pPr>
            <a:r>
              <a:rPr lang="en-US" b="1" i="0" dirty="0">
                <a:solidFill>
                  <a:srgbClr val="111111"/>
                </a:solidFill>
                <a:effectLst/>
                <a:highlight>
                  <a:srgbClr val="F7F7F7"/>
                </a:highlight>
                <a:latin typeface="-apple-system"/>
              </a:rPr>
              <a:t>Success Rate by Name of Group</a:t>
            </a:r>
            <a:r>
              <a:rPr lang="en-US" b="0" i="0" dirty="0">
                <a:solidFill>
                  <a:srgbClr val="111111"/>
                </a:solidFill>
                <a:effectLst/>
                <a:highlight>
                  <a:srgbClr val="F7F7F7"/>
                </a:highlight>
                <a:latin typeface="-apple-system"/>
              </a:rPr>
              <a:t>:</a:t>
            </a:r>
          </a:p>
          <a:p>
            <a:pPr marL="742950" lvl="1" indent="-285750" algn="l">
              <a:buFont typeface="+mj-lt"/>
              <a:buAutoNum type="arabicPeriod"/>
            </a:pPr>
            <a:r>
              <a:rPr lang="en-US" b="0" i="0" dirty="0">
                <a:solidFill>
                  <a:srgbClr val="111111"/>
                </a:solidFill>
                <a:effectLst/>
                <a:highlight>
                  <a:srgbClr val="F7F7F7"/>
                </a:highlight>
                <a:latin typeface="-apple-system"/>
              </a:rPr>
              <a:t>Unfortunately, the specific group names are not fully visible in the image.</a:t>
            </a:r>
          </a:p>
          <a:p>
            <a:pPr algn="l">
              <a:buFont typeface="+mj-lt"/>
              <a:buAutoNum type="arabicPeriod"/>
            </a:pPr>
            <a:r>
              <a:rPr lang="en-US" b="1" i="0" dirty="0">
                <a:solidFill>
                  <a:srgbClr val="111111"/>
                </a:solidFill>
                <a:effectLst/>
                <a:highlight>
                  <a:srgbClr val="F7F7F7"/>
                </a:highlight>
                <a:latin typeface="-apple-system"/>
              </a:rPr>
              <a:t>Highest Targeted Individuals</a:t>
            </a:r>
            <a:r>
              <a:rPr lang="en-US" b="0" i="0" dirty="0">
                <a:solidFill>
                  <a:srgbClr val="111111"/>
                </a:solidFill>
                <a:effectLst/>
                <a:highlight>
                  <a:srgbClr val="F7F7F7"/>
                </a:highlight>
                <a:latin typeface="-apple-system"/>
              </a:rPr>
              <a:t>:</a:t>
            </a:r>
          </a:p>
          <a:p>
            <a:pPr marL="742950" lvl="1" indent="-285750" algn="l">
              <a:buFont typeface="+mj-lt"/>
              <a:buAutoNum type="arabicPeriod"/>
            </a:pPr>
            <a:r>
              <a:rPr lang="en-US" b="0" i="0" dirty="0">
                <a:solidFill>
                  <a:srgbClr val="111111"/>
                </a:solidFill>
                <a:effectLst/>
                <a:highlight>
                  <a:srgbClr val="F7F7F7"/>
                </a:highlight>
                <a:latin typeface="-apple-system"/>
              </a:rPr>
              <a:t>The number “10.26K” represents the highest targeted individuals.</a:t>
            </a:r>
          </a:p>
          <a:p>
            <a:pPr algn="l">
              <a:buFont typeface="+mj-lt"/>
              <a:buAutoNum type="arabicPeriod"/>
            </a:pPr>
            <a:r>
              <a:rPr lang="en-US" b="1" i="0" dirty="0">
                <a:solidFill>
                  <a:srgbClr val="111111"/>
                </a:solidFill>
                <a:effectLst/>
                <a:highlight>
                  <a:srgbClr val="F7F7F7"/>
                </a:highlight>
                <a:latin typeface="-apple-system"/>
              </a:rPr>
              <a:t>Firearms First Weapon Type</a:t>
            </a:r>
            <a:r>
              <a:rPr lang="en-US" b="0" i="0" dirty="0">
                <a:solidFill>
                  <a:srgbClr val="111111"/>
                </a:solidFill>
                <a:effectLst/>
                <a:highlight>
                  <a:srgbClr val="F7F7F7"/>
                </a:highlight>
                <a:latin typeface="-apple-system"/>
              </a:rPr>
              <a:t>:</a:t>
            </a:r>
          </a:p>
          <a:p>
            <a:pPr marL="742950" lvl="1" indent="-285750" algn="l">
              <a:buFont typeface="+mj-lt"/>
              <a:buAutoNum type="arabicPeriod"/>
            </a:pPr>
            <a:r>
              <a:rPr lang="en-US" b="0" i="0" dirty="0">
                <a:solidFill>
                  <a:srgbClr val="111111"/>
                </a:solidFill>
                <a:effectLst/>
                <a:highlight>
                  <a:srgbClr val="F7F7F7"/>
                </a:highlight>
                <a:latin typeface="-apple-system"/>
              </a:rPr>
              <a:t>Firearms are the most commonly used weapon type.</a:t>
            </a:r>
          </a:p>
          <a:p>
            <a:endParaRPr lang="en-US" dirty="0"/>
          </a:p>
        </p:txBody>
      </p:sp>
      <p:sp>
        <p:nvSpPr>
          <p:cNvPr id="4" name="Slide Number Placeholder 3"/>
          <p:cNvSpPr>
            <a:spLocks noGrp="1"/>
          </p:cNvSpPr>
          <p:nvPr>
            <p:ph type="sldNum" sz="quarter" idx="5"/>
          </p:nvPr>
        </p:nvSpPr>
        <p:spPr/>
        <p:txBody>
          <a:bodyPr/>
          <a:lstStyle/>
          <a:p>
            <a:fld id="{EB093B28-F435-4A54-A0EB-FDD6171D0C33}" type="slidenum">
              <a:rPr lang="en-US" smtClean="0"/>
              <a:t>3</a:t>
            </a:fld>
            <a:endParaRPr lang="en-US"/>
          </a:p>
        </p:txBody>
      </p:sp>
    </p:spTree>
    <p:extLst>
      <p:ext uri="{BB962C8B-B14F-4D97-AF65-F5344CB8AC3E}">
        <p14:creationId xmlns:p14="http://schemas.microsoft.com/office/powerpoint/2010/main" val="641072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111111"/>
                </a:solidFill>
                <a:effectLst/>
                <a:highlight>
                  <a:srgbClr val="F7F7F7"/>
                </a:highlight>
                <a:latin typeface="-apple-system"/>
              </a:rPr>
              <a:t>Success Rate by Type of Attack</a:t>
            </a:r>
            <a:r>
              <a:rPr lang="en-US" b="0" i="0" dirty="0">
                <a:solidFill>
                  <a:srgbClr val="111111"/>
                </a:solidFill>
                <a:effectLst/>
                <a:highlight>
                  <a:srgbClr val="F7F7F7"/>
                </a:highlight>
                <a:latin typeface="-apple-system"/>
              </a:rPr>
              <a:t>:</a:t>
            </a:r>
          </a:p>
          <a:p>
            <a:pPr marL="742950" lvl="1" indent="-285750" algn="l">
              <a:buFont typeface="+mj-lt"/>
              <a:buAutoNum type="arabicPeriod"/>
            </a:pPr>
            <a:r>
              <a:rPr lang="en-US" b="0" i="0" dirty="0">
                <a:solidFill>
                  <a:srgbClr val="111111"/>
                </a:solidFill>
                <a:effectLst/>
                <a:highlight>
                  <a:srgbClr val="F7F7F7"/>
                </a:highlight>
                <a:latin typeface="-apple-system"/>
              </a:rPr>
              <a:t>The leftmost pie chart shows the success rates for different types of attacks:</a:t>
            </a:r>
          </a:p>
          <a:p>
            <a:pPr marL="1143000" lvl="2" indent="-228600" algn="l">
              <a:buFont typeface="+mj-lt"/>
              <a:buAutoNum type="arabicPeriod"/>
            </a:pPr>
            <a:r>
              <a:rPr lang="en-US" b="1" i="0" dirty="0">
                <a:solidFill>
                  <a:srgbClr val="111111"/>
                </a:solidFill>
                <a:effectLst/>
                <a:highlight>
                  <a:srgbClr val="F7F7F7"/>
                </a:highlight>
                <a:latin typeface="-apple-system"/>
              </a:rPr>
              <a:t>Bombing/Explosion</a:t>
            </a:r>
            <a:r>
              <a:rPr lang="en-US" b="0" i="0" dirty="0">
                <a:solidFill>
                  <a:srgbClr val="111111"/>
                </a:solidFill>
                <a:effectLst/>
                <a:highlight>
                  <a:srgbClr val="F7F7F7"/>
                </a:highlight>
                <a:latin typeface="-apple-system"/>
              </a:rPr>
              <a:t>: Approximately 11.28% success rate.</a:t>
            </a:r>
          </a:p>
          <a:p>
            <a:pPr marL="1143000" lvl="2" indent="-228600" algn="l">
              <a:buFont typeface="+mj-lt"/>
              <a:buAutoNum type="arabicPeriod"/>
            </a:pPr>
            <a:r>
              <a:rPr lang="en-US" b="1" i="0" dirty="0">
                <a:solidFill>
                  <a:srgbClr val="111111"/>
                </a:solidFill>
                <a:effectLst/>
                <a:highlight>
                  <a:srgbClr val="F7F7F7"/>
                </a:highlight>
                <a:latin typeface="-apple-system"/>
              </a:rPr>
              <a:t>Armed Assault</a:t>
            </a:r>
            <a:r>
              <a:rPr lang="en-US" b="0" i="0" dirty="0">
                <a:solidFill>
                  <a:srgbClr val="111111"/>
                </a:solidFill>
                <a:effectLst/>
                <a:highlight>
                  <a:srgbClr val="F7F7F7"/>
                </a:highlight>
                <a:latin typeface="-apple-system"/>
              </a:rPr>
              <a:t>: Around 13.3% success rate.</a:t>
            </a:r>
          </a:p>
          <a:p>
            <a:pPr marL="1143000" lvl="2" indent="-228600" algn="l">
              <a:buFont typeface="+mj-lt"/>
              <a:buAutoNum type="arabicPeriod"/>
            </a:pPr>
            <a:r>
              <a:rPr lang="en-US" b="1" i="0" dirty="0">
                <a:solidFill>
                  <a:srgbClr val="111111"/>
                </a:solidFill>
                <a:effectLst/>
                <a:highlight>
                  <a:srgbClr val="F7F7F7"/>
                </a:highlight>
                <a:latin typeface="-apple-system"/>
              </a:rPr>
              <a:t>Assassination</a:t>
            </a:r>
            <a:r>
              <a:rPr lang="en-US" b="0" i="0" dirty="0">
                <a:solidFill>
                  <a:srgbClr val="111111"/>
                </a:solidFill>
                <a:effectLst/>
                <a:highlight>
                  <a:srgbClr val="F7F7F7"/>
                </a:highlight>
                <a:latin typeface="-apple-system"/>
              </a:rPr>
              <a:t>: Success rate of 9.22%.</a:t>
            </a:r>
          </a:p>
          <a:p>
            <a:pPr marL="1143000" lvl="2" indent="-228600" algn="l">
              <a:buFont typeface="+mj-lt"/>
              <a:buAutoNum type="arabicPeriod"/>
            </a:pPr>
            <a:r>
              <a:rPr lang="en-US" b="1" i="0" dirty="0">
                <a:solidFill>
                  <a:srgbClr val="111111"/>
                </a:solidFill>
                <a:effectLst/>
                <a:highlight>
                  <a:srgbClr val="F7F7F7"/>
                </a:highlight>
                <a:latin typeface="-apple-system"/>
              </a:rPr>
              <a:t>Hostage Taking (Barricade Incident)</a:t>
            </a:r>
            <a:r>
              <a:rPr lang="en-US" b="0" i="0" dirty="0">
                <a:solidFill>
                  <a:srgbClr val="111111"/>
                </a:solidFill>
                <a:effectLst/>
                <a:highlight>
                  <a:srgbClr val="F7F7F7"/>
                </a:highlight>
                <a:latin typeface="-apple-system"/>
              </a:rPr>
              <a:t>: Success rate of 12.8%.</a:t>
            </a:r>
          </a:p>
          <a:p>
            <a:pPr marL="1143000" lvl="2" indent="-228600" algn="l">
              <a:buFont typeface="+mj-lt"/>
              <a:buAutoNum type="arabicPeriod"/>
            </a:pPr>
            <a:r>
              <a:rPr lang="en-US" b="1" i="0" dirty="0">
                <a:solidFill>
                  <a:srgbClr val="111111"/>
                </a:solidFill>
                <a:effectLst/>
                <a:highlight>
                  <a:srgbClr val="F7F7F7"/>
                </a:highlight>
                <a:latin typeface="-apple-system"/>
              </a:rPr>
              <a:t>Hostage Taking (Kidnapping)</a:t>
            </a:r>
            <a:r>
              <a:rPr lang="en-US" b="0" i="0" dirty="0">
                <a:solidFill>
                  <a:srgbClr val="111111"/>
                </a:solidFill>
                <a:effectLst/>
                <a:highlight>
                  <a:srgbClr val="F7F7F7"/>
                </a:highlight>
                <a:latin typeface="-apple-system"/>
              </a:rPr>
              <a:t>: Approximately 24.66% success rate.</a:t>
            </a:r>
          </a:p>
          <a:p>
            <a:pPr marL="1143000" lvl="2" indent="-228600" algn="l">
              <a:buFont typeface="+mj-lt"/>
              <a:buAutoNum type="arabicPeriod"/>
            </a:pPr>
            <a:r>
              <a:rPr lang="en-US" b="1" i="0" dirty="0">
                <a:solidFill>
                  <a:srgbClr val="111111"/>
                </a:solidFill>
                <a:effectLst/>
                <a:highlight>
                  <a:srgbClr val="F7F7F7"/>
                </a:highlight>
                <a:latin typeface="-apple-system"/>
              </a:rPr>
              <a:t>Facility/Infrastructure Attack</a:t>
            </a:r>
            <a:r>
              <a:rPr lang="en-US" b="0" i="0" dirty="0">
                <a:solidFill>
                  <a:srgbClr val="111111"/>
                </a:solidFill>
                <a:effectLst/>
                <a:highlight>
                  <a:srgbClr val="F7F7F7"/>
                </a:highlight>
                <a:latin typeface="-apple-system"/>
              </a:rPr>
              <a:t>: Success rate of 43.23%.</a:t>
            </a:r>
          </a:p>
          <a:p>
            <a:pPr marL="1143000" lvl="2" indent="-228600" algn="l">
              <a:buFont typeface="+mj-lt"/>
              <a:buAutoNum type="arabicPeriod"/>
            </a:pPr>
            <a:r>
              <a:rPr lang="en-US" b="1" i="0" dirty="0">
                <a:solidFill>
                  <a:srgbClr val="111111"/>
                </a:solidFill>
                <a:effectLst/>
                <a:highlight>
                  <a:srgbClr val="F7F7F7"/>
                </a:highlight>
                <a:latin typeface="-apple-system"/>
              </a:rPr>
              <a:t>Unarmed Assault</a:t>
            </a:r>
            <a:r>
              <a:rPr lang="en-US" b="0" i="0" dirty="0">
                <a:solidFill>
                  <a:srgbClr val="111111"/>
                </a:solidFill>
                <a:effectLst/>
                <a:highlight>
                  <a:srgbClr val="F7F7F7"/>
                </a:highlight>
                <a:latin typeface="-apple-system"/>
              </a:rPr>
              <a:t>: Success rate of 10.11%.</a:t>
            </a:r>
          </a:p>
          <a:p>
            <a:pPr algn="l">
              <a:buFont typeface="+mj-lt"/>
              <a:buAutoNum type="arabicPeriod"/>
            </a:pPr>
            <a:r>
              <a:rPr lang="en-US" b="1" i="0" dirty="0">
                <a:solidFill>
                  <a:srgbClr val="111111"/>
                </a:solidFill>
                <a:effectLst/>
                <a:highlight>
                  <a:srgbClr val="F7F7F7"/>
                </a:highlight>
                <a:latin typeface="-apple-system"/>
              </a:rPr>
              <a:t>Success Rate by Weapon Type</a:t>
            </a:r>
            <a:r>
              <a:rPr lang="en-US" b="0" i="0" dirty="0">
                <a:solidFill>
                  <a:srgbClr val="111111"/>
                </a:solidFill>
                <a:effectLst/>
                <a:highlight>
                  <a:srgbClr val="F7F7F7"/>
                </a:highlight>
                <a:latin typeface="-apple-system"/>
              </a:rPr>
              <a:t>:</a:t>
            </a:r>
          </a:p>
          <a:p>
            <a:pPr marL="742950" lvl="1" indent="-285750" algn="l">
              <a:buFont typeface="+mj-lt"/>
              <a:buAutoNum type="arabicPeriod"/>
            </a:pPr>
            <a:r>
              <a:rPr lang="en-US" b="0" i="0" dirty="0">
                <a:solidFill>
                  <a:srgbClr val="111111"/>
                </a:solidFill>
                <a:effectLst/>
                <a:highlight>
                  <a:srgbClr val="F7F7F7"/>
                </a:highlight>
                <a:latin typeface="-apple-system"/>
              </a:rPr>
              <a:t>The middle pie chart displays success rates based on weapon types:</a:t>
            </a:r>
          </a:p>
          <a:p>
            <a:pPr marL="1143000" lvl="2" indent="-228600" algn="l">
              <a:buFont typeface="+mj-lt"/>
              <a:buAutoNum type="arabicPeriod"/>
            </a:pPr>
            <a:r>
              <a:rPr lang="en-US" b="1" i="0" dirty="0">
                <a:solidFill>
                  <a:srgbClr val="111111"/>
                </a:solidFill>
                <a:effectLst/>
                <a:highlight>
                  <a:srgbClr val="F7F7F7"/>
                </a:highlight>
                <a:latin typeface="-apple-system"/>
              </a:rPr>
              <a:t>Explosives/Bombs/Dynamite</a:t>
            </a:r>
            <a:r>
              <a:rPr lang="en-US" b="0" i="0" dirty="0">
                <a:solidFill>
                  <a:srgbClr val="111111"/>
                </a:solidFill>
                <a:effectLst/>
                <a:highlight>
                  <a:srgbClr val="F7F7F7"/>
                </a:highlight>
                <a:latin typeface="-apple-system"/>
              </a:rPr>
              <a:t>: 83.41% success rate.</a:t>
            </a:r>
          </a:p>
          <a:p>
            <a:pPr marL="1143000" lvl="2" indent="-228600" algn="l">
              <a:buFont typeface="+mj-lt"/>
              <a:buAutoNum type="arabicPeriod"/>
            </a:pPr>
            <a:r>
              <a:rPr lang="en-US" b="1" i="0" dirty="0">
                <a:solidFill>
                  <a:srgbClr val="111111"/>
                </a:solidFill>
                <a:effectLst/>
                <a:highlight>
                  <a:srgbClr val="F7F7F7"/>
                </a:highlight>
                <a:latin typeface="-apple-system"/>
              </a:rPr>
              <a:t>Firearms</a:t>
            </a:r>
            <a:r>
              <a:rPr lang="en-US" b="0" i="0" dirty="0">
                <a:solidFill>
                  <a:srgbClr val="111111"/>
                </a:solidFill>
                <a:effectLst/>
                <a:highlight>
                  <a:srgbClr val="F7F7F7"/>
                </a:highlight>
                <a:latin typeface="-apple-system"/>
              </a:rPr>
              <a:t>: 4.0% success rate.</a:t>
            </a:r>
          </a:p>
          <a:p>
            <a:pPr marL="1143000" lvl="2" indent="-228600" algn="l">
              <a:buFont typeface="+mj-lt"/>
              <a:buAutoNum type="arabicPeriod"/>
            </a:pPr>
            <a:r>
              <a:rPr lang="en-US" b="1" i="0" dirty="0">
                <a:solidFill>
                  <a:srgbClr val="111111"/>
                </a:solidFill>
                <a:effectLst/>
                <a:highlight>
                  <a:srgbClr val="F7F7F7"/>
                </a:highlight>
                <a:latin typeface="-apple-system"/>
              </a:rPr>
              <a:t>Incendiary devices</a:t>
            </a:r>
            <a:r>
              <a:rPr lang="en-US" b="0" i="0" dirty="0">
                <a:solidFill>
                  <a:srgbClr val="111111"/>
                </a:solidFill>
                <a:effectLst/>
                <a:highlight>
                  <a:srgbClr val="F7F7F7"/>
                </a:highlight>
                <a:latin typeface="-apple-system"/>
              </a:rPr>
              <a:t>: 2.0% success rate.</a:t>
            </a:r>
          </a:p>
          <a:p>
            <a:pPr marL="1143000" lvl="2" indent="-228600" algn="l">
              <a:buFont typeface="+mj-lt"/>
              <a:buAutoNum type="arabicPeriod"/>
            </a:pPr>
            <a:r>
              <a:rPr lang="en-US" b="1" i="0" dirty="0">
                <a:solidFill>
                  <a:srgbClr val="111111"/>
                </a:solidFill>
                <a:effectLst/>
                <a:highlight>
                  <a:srgbClr val="F7F7F7"/>
                </a:highlight>
                <a:latin typeface="-apple-system"/>
              </a:rPr>
              <a:t>Melee weapons (non-explosive/non-firearm)</a:t>
            </a:r>
            <a:r>
              <a:rPr lang="en-US" b="0" i="0" dirty="0">
                <a:solidFill>
                  <a:srgbClr val="111111"/>
                </a:solidFill>
                <a:effectLst/>
                <a:highlight>
                  <a:srgbClr val="F7F7F7"/>
                </a:highlight>
                <a:latin typeface="-apple-system"/>
              </a:rPr>
              <a:t>: 0.0% success rate.</a:t>
            </a:r>
          </a:p>
          <a:p>
            <a:pPr marL="1143000" lvl="2" indent="-228600" algn="l">
              <a:buFont typeface="+mj-lt"/>
              <a:buAutoNum type="arabicPeriod"/>
            </a:pPr>
            <a:r>
              <a:rPr lang="en-US" b="1" i="0" dirty="0">
                <a:solidFill>
                  <a:srgbClr val="111111"/>
                </a:solidFill>
                <a:effectLst/>
                <a:highlight>
                  <a:srgbClr val="F7F7F7"/>
                </a:highlight>
                <a:latin typeface="-apple-system"/>
              </a:rPr>
              <a:t>Chemical or Fake Weapons</a:t>
            </a:r>
            <a:r>
              <a:rPr lang="en-US" b="0" i="0" dirty="0">
                <a:solidFill>
                  <a:srgbClr val="111111"/>
                </a:solidFill>
                <a:effectLst/>
                <a:highlight>
                  <a:srgbClr val="F7F7F7"/>
                </a:highlight>
                <a:latin typeface="-apple-system"/>
              </a:rPr>
              <a:t>: 0.0% success rate.</a:t>
            </a:r>
          </a:p>
          <a:p>
            <a:pPr algn="l">
              <a:buFont typeface="+mj-lt"/>
              <a:buAutoNum type="arabicPeriod"/>
            </a:pPr>
            <a:r>
              <a:rPr lang="en-US" b="1" i="0" dirty="0">
                <a:solidFill>
                  <a:srgbClr val="111111"/>
                </a:solidFill>
                <a:effectLst/>
                <a:highlight>
                  <a:srgbClr val="F7F7F7"/>
                </a:highlight>
                <a:latin typeface="-apple-system"/>
              </a:rPr>
              <a:t>Success Rate by Target Type</a:t>
            </a:r>
            <a:r>
              <a:rPr lang="en-US" b="0" i="0" dirty="0">
                <a:solidFill>
                  <a:srgbClr val="111111"/>
                </a:solidFill>
                <a:effectLst/>
                <a:highlight>
                  <a:srgbClr val="F7F7F7"/>
                </a:highlight>
                <a:latin typeface="-apple-system"/>
              </a:rPr>
              <a:t>:</a:t>
            </a:r>
          </a:p>
          <a:p>
            <a:pPr marL="742950" lvl="1" indent="-285750" algn="l">
              <a:buFont typeface="+mj-lt"/>
              <a:buAutoNum type="arabicPeriod"/>
            </a:pPr>
            <a:r>
              <a:rPr lang="en-US" b="0" i="0" dirty="0">
                <a:solidFill>
                  <a:srgbClr val="111111"/>
                </a:solidFill>
                <a:effectLst/>
                <a:highlight>
                  <a:srgbClr val="F7F7F7"/>
                </a:highlight>
                <a:latin typeface="-apple-system"/>
              </a:rPr>
              <a:t>The rightmost pie chart categorizes success rates by target type:</a:t>
            </a:r>
          </a:p>
          <a:p>
            <a:pPr marL="1143000" lvl="2" indent="-228600" algn="l">
              <a:buFont typeface="+mj-lt"/>
              <a:buAutoNum type="arabicPeriod"/>
            </a:pPr>
            <a:r>
              <a:rPr lang="en-US" b="1" i="0" dirty="0">
                <a:solidFill>
                  <a:srgbClr val="111111"/>
                </a:solidFill>
                <a:effectLst/>
                <a:highlight>
                  <a:srgbClr val="F7F7F7"/>
                </a:highlight>
                <a:latin typeface="-apple-system"/>
              </a:rPr>
              <a:t>Private Citizens &amp; Property</a:t>
            </a:r>
            <a:r>
              <a:rPr lang="en-US" b="0" i="0" dirty="0">
                <a:solidFill>
                  <a:srgbClr val="111111"/>
                </a:solidFill>
                <a:effectLst/>
                <a:highlight>
                  <a:srgbClr val="F7F7F7"/>
                </a:highlight>
                <a:latin typeface="-apple-system"/>
              </a:rPr>
              <a:t>: 10.11% success rate.</a:t>
            </a:r>
          </a:p>
          <a:p>
            <a:pPr marL="1143000" lvl="2" indent="-228600" algn="l">
              <a:buFont typeface="+mj-lt"/>
              <a:buAutoNum type="arabicPeriod"/>
            </a:pPr>
            <a:r>
              <a:rPr lang="en-US" b="1" i="0" dirty="0">
                <a:solidFill>
                  <a:srgbClr val="111111"/>
                </a:solidFill>
                <a:effectLst/>
                <a:highlight>
                  <a:srgbClr val="F7F7F7"/>
                </a:highlight>
                <a:latin typeface="-apple-system"/>
              </a:rPr>
              <a:t>Police forces/agencies/officers/detectives/spies/informants/etc.</a:t>
            </a:r>
            <a:r>
              <a:rPr lang="en-US" b="0" i="0" dirty="0">
                <a:solidFill>
                  <a:srgbClr val="111111"/>
                </a:solidFill>
                <a:effectLst/>
                <a:highlight>
                  <a:srgbClr val="F7F7F7"/>
                </a:highlight>
                <a:latin typeface="-apple-system"/>
              </a:rPr>
              <a:t>: 13.3% success rate.</a:t>
            </a:r>
          </a:p>
          <a:p>
            <a:pPr marL="1143000" lvl="2" indent="-228600" algn="l">
              <a:buFont typeface="+mj-lt"/>
              <a:buAutoNum type="arabicPeriod"/>
            </a:pPr>
            <a:r>
              <a:rPr lang="en-US" b="1" i="0" dirty="0">
                <a:solidFill>
                  <a:srgbClr val="111111"/>
                </a:solidFill>
                <a:effectLst/>
                <a:highlight>
                  <a:srgbClr val="F7F7F7"/>
                </a:highlight>
                <a:latin typeface="-apple-system"/>
              </a:rPr>
              <a:t>Government (General)</a:t>
            </a:r>
            <a:r>
              <a:rPr lang="en-US" b="0" i="0" dirty="0">
                <a:solidFill>
                  <a:srgbClr val="111111"/>
                </a:solidFill>
                <a:effectLst/>
                <a:highlight>
                  <a:srgbClr val="F7F7F7"/>
                </a:highlight>
                <a:latin typeface="-apple-system"/>
              </a:rPr>
              <a:t>: 9.22% success rate.</a:t>
            </a:r>
          </a:p>
          <a:p>
            <a:pPr marL="1143000" lvl="2" indent="-228600" algn="l">
              <a:buFont typeface="+mj-lt"/>
              <a:buAutoNum type="arabicPeriod"/>
            </a:pPr>
            <a:r>
              <a:rPr lang="en-US" b="1" i="0" dirty="0">
                <a:solidFill>
                  <a:srgbClr val="111111"/>
                </a:solidFill>
                <a:effectLst/>
                <a:highlight>
                  <a:srgbClr val="F7F7F7"/>
                </a:highlight>
                <a:latin typeface="-apple-system"/>
              </a:rPr>
              <a:t>Business entities/companies/corporations/firms/etc.</a:t>
            </a:r>
            <a:r>
              <a:rPr lang="en-US" b="0" i="0" dirty="0">
                <a:solidFill>
                  <a:srgbClr val="111111"/>
                </a:solidFill>
                <a:effectLst/>
                <a:highlight>
                  <a:srgbClr val="F7F7F7"/>
                </a:highlight>
                <a:latin typeface="-apple-system"/>
              </a:rPr>
              <a:t>: 24.66% success rate.</a:t>
            </a:r>
          </a:p>
          <a:p>
            <a:pPr marL="1143000" lvl="2" indent="-228600" algn="l">
              <a:buFont typeface="+mj-lt"/>
              <a:buAutoNum type="arabicPeriod"/>
            </a:pPr>
            <a:r>
              <a:rPr lang="en-US" b="1" i="0" dirty="0">
                <a:solidFill>
                  <a:srgbClr val="111111"/>
                </a:solidFill>
                <a:effectLst/>
                <a:highlight>
                  <a:srgbClr val="F7F7F7"/>
                </a:highlight>
                <a:latin typeface="-apple-system"/>
              </a:rPr>
              <a:t>Religious Figures/Institutions/Organizations/Symbols/etc.</a:t>
            </a:r>
            <a:r>
              <a:rPr lang="en-US" b="0" i="0" dirty="0">
                <a:solidFill>
                  <a:srgbClr val="111111"/>
                </a:solidFill>
                <a:effectLst/>
                <a:highlight>
                  <a:srgbClr val="F7F7F7"/>
                </a:highlight>
                <a:latin typeface="-apple-system"/>
              </a:rPr>
              <a:t>: 43.23% success rate.</a:t>
            </a:r>
          </a:p>
          <a:p>
            <a:pPr marL="1143000" lvl="2" indent="-228600" algn="l">
              <a:buFont typeface="+mj-lt"/>
              <a:buAutoNum type="arabicPeriod"/>
            </a:pPr>
            <a:r>
              <a:rPr lang="en-US" b="1" i="0" dirty="0">
                <a:solidFill>
                  <a:srgbClr val="111111"/>
                </a:solidFill>
                <a:effectLst/>
                <a:highlight>
                  <a:srgbClr val="F7F7F7"/>
                </a:highlight>
                <a:latin typeface="-apple-system"/>
              </a:rPr>
              <a:t>Military forces/agencies/officers/soldiers/troops etc.</a:t>
            </a:r>
            <a:r>
              <a:rPr lang="en-US" b="0" i="0" dirty="0">
                <a:solidFill>
                  <a:srgbClr val="111111"/>
                </a:solidFill>
                <a:effectLst/>
                <a:highlight>
                  <a:srgbClr val="F7F7F7"/>
                </a:highlight>
                <a:latin typeface="-apple-system"/>
              </a:rPr>
              <a:t>: 12.8% success rate.</a:t>
            </a:r>
          </a:p>
          <a:p>
            <a:pPr marL="1143000" lvl="2" indent="-228600" algn="l">
              <a:buFont typeface="+mj-lt"/>
              <a:buAutoNum type="arabicPeriod"/>
            </a:pPr>
            <a:r>
              <a:rPr lang="en-US" b="1" i="0" dirty="0">
                <a:solidFill>
                  <a:srgbClr val="111111"/>
                </a:solidFill>
                <a:effectLst/>
                <a:highlight>
                  <a:srgbClr val="F7F7F7"/>
                </a:highlight>
                <a:latin typeface="-apple-system"/>
              </a:rPr>
              <a:t>Other</a:t>
            </a:r>
            <a:r>
              <a:rPr lang="en-US" b="0" i="0" dirty="0">
                <a:solidFill>
                  <a:srgbClr val="111111"/>
                </a:solidFill>
                <a:effectLst/>
                <a:highlight>
                  <a:srgbClr val="F7F7F7"/>
                </a:highlight>
                <a:latin typeface="-apple-system"/>
              </a:rPr>
              <a:t>: 10.11% success rate.</a:t>
            </a:r>
          </a:p>
          <a:p>
            <a:pPr algn="l">
              <a:buFont typeface="+mj-lt"/>
              <a:buAutoNum type="arabicPeriod"/>
            </a:pPr>
            <a:r>
              <a:rPr lang="en-US" b="1" i="0" dirty="0">
                <a:solidFill>
                  <a:srgbClr val="111111"/>
                </a:solidFill>
                <a:effectLst/>
                <a:highlight>
                  <a:srgbClr val="F7F7F7"/>
                </a:highlight>
                <a:latin typeface="-apple-system"/>
              </a:rPr>
              <a:t>Success Rate by Country</a:t>
            </a:r>
            <a:r>
              <a:rPr lang="en-US" b="0" i="0" dirty="0">
                <a:solidFill>
                  <a:srgbClr val="111111"/>
                </a:solidFill>
                <a:effectLst/>
                <a:highlight>
                  <a:srgbClr val="F7F7F7"/>
                </a:highlight>
                <a:latin typeface="-apple-system"/>
              </a:rPr>
              <a:t>:</a:t>
            </a:r>
          </a:p>
          <a:p>
            <a:pPr marL="742950" lvl="1" indent="-285750" algn="l">
              <a:buFont typeface="+mj-lt"/>
              <a:buAutoNum type="arabicPeriod"/>
            </a:pPr>
            <a:r>
              <a:rPr lang="en-US" b="0" i="0" dirty="0">
                <a:solidFill>
                  <a:srgbClr val="111111"/>
                </a:solidFill>
                <a:effectLst/>
                <a:highlight>
                  <a:srgbClr val="F7F7F7"/>
                </a:highlight>
                <a:latin typeface="-apple-system"/>
              </a:rPr>
              <a:t>The map highlights China and India, indicating their respective success rates.</a:t>
            </a:r>
          </a:p>
          <a:p>
            <a:pPr algn="l">
              <a:buFont typeface="+mj-lt"/>
              <a:buAutoNum type="arabicPeriod"/>
            </a:pPr>
            <a:r>
              <a:rPr lang="en-US" b="1" i="0" dirty="0">
                <a:solidFill>
                  <a:srgbClr val="111111"/>
                </a:solidFill>
                <a:effectLst/>
                <a:highlight>
                  <a:srgbClr val="F7F7F7"/>
                </a:highlight>
                <a:latin typeface="-apple-system"/>
              </a:rPr>
              <a:t>No of Attacks by Year</a:t>
            </a:r>
            <a:r>
              <a:rPr lang="en-US" b="0" i="0" dirty="0">
                <a:solidFill>
                  <a:srgbClr val="111111"/>
                </a:solidFill>
                <a:effectLst/>
                <a:highlight>
                  <a:srgbClr val="F7F7F7"/>
                </a:highlight>
                <a:latin typeface="-apple-system"/>
              </a:rPr>
              <a:t>:</a:t>
            </a:r>
          </a:p>
          <a:p>
            <a:pPr marL="742950" lvl="1" indent="-285750" algn="l">
              <a:buFont typeface="+mj-lt"/>
              <a:buAutoNum type="arabicPeriod"/>
            </a:pPr>
            <a:r>
              <a:rPr lang="en-US" b="0" i="0" dirty="0">
                <a:solidFill>
                  <a:srgbClr val="111111"/>
                </a:solidFill>
                <a:effectLst/>
                <a:highlight>
                  <a:srgbClr val="F7F7F7"/>
                </a:highlight>
                <a:latin typeface="-apple-system"/>
              </a:rPr>
              <a:t>The bar graph shows the trend in the number of attacks over several years.</a:t>
            </a:r>
          </a:p>
          <a:p>
            <a:pPr algn="l">
              <a:buFont typeface="+mj-lt"/>
              <a:buAutoNum type="arabicPeriod"/>
            </a:pPr>
            <a:r>
              <a:rPr lang="en-US" b="1" i="0" dirty="0">
                <a:solidFill>
                  <a:srgbClr val="111111"/>
                </a:solidFill>
                <a:effectLst/>
                <a:highlight>
                  <a:srgbClr val="F7F7F7"/>
                </a:highlight>
                <a:latin typeface="-apple-system"/>
              </a:rPr>
              <a:t>Success Rate by Name of Group</a:t>
            </a:r>
            <a:r>
              <a:rPr lang="en-US" b="0" i="0" dirty="0">
                <a:solidFill>
                  <a:srgbClr val="111111"/>
                </a:solidFill>
                <a:effectLst/>
                <a:highlight>
                  <a:srgbClr val="F7F7F7"/>
                </a:highlight>
                <a:latin typeface="-apple-system"/>
              </a:rPr>
              <a:t>:</a:t>
            </a:r>
          </a:p>
          <a:p>
            <a:pPr marL="742950" lvl="1" indent="-285750" algn="l">
              <a:buFont typeface="+mj-lt"/>
              <a:buAutoNum type="arabicPeriod"/>
            </a:pPr>
            <a:r>
              <a:rPr lang="en-US" b="0" i="0" dirty="0">
                <a:solidFill>
                  <a:srgbClr val="111111"/>
                </a:solidFill>
                <a:effectLst/>
                <a:highlight>
                  <a:srgbClr val="F7F7F7"/>
                </a:highlight>
                <a:latin typeface="-apple-system"/>
              </a:rPr>
              <a:t>Unfortunately, the specific group names are not fully visible in the image.</a:t>
            </a:r>
          </a:p>
          <a:p>
            <a:pPr algn="l">
              <a:buFont typeface="+mj-lt"/>
              <a:buAutoNum type="arabicPeriod"/>
            </a:pPr>
            <a:r>
              <a:rPr lang="en-US" b="1" i="0" dirty="0">
                <a:solidFill>
                  <a:srgbClr val="111111"/>
                </a:solidFill>
                <a:effectLst/>
                <a:highlight>
                  <a:srgbClr val="F7F7F7"/>
                </a:highlight>
                <a:latin typeface="-apple-system"/>
              </a:rPr>
              <a:t>Highest Targeted Individuals</a:t>
            </a:r>
            <a:r>
              <a:rPr lang="en-US" b="0" i="0" dirty="0">
                <a:solidFill>
                  <a:srgbClr val="111111"/>
                </a:solidFill>
                <a:effectLst/>
                <a:highlight>
                  <a:srgbClr val="F7F7F7"/>
                </a:highlight>
                <a:latin typeface="-apple-system"/>
              </a:rPr>
              <a:t>:</a:t>
            </a:r>
          </a:p>
          <a:p>
            <a:pPr marL="742950" lvl="1" indent="-285750" algn="l">
              <a:buFont typeface="+mj-lt"/>
              <a:buAutoNum type="arabicPeriod"/>
            </a:pPr>
            <a:r>
              <a:rPr lang="en-US" b="0" i="0" dirty="0">
                <a:solidFill>
                  <a:srgbClr val="111111"/>
                </a:solidFill>
                <a:effectLst/>
                <a:highlight>
                  <a:srgbClr val="F7F7F7"/>
                </a:highlight>
                <a:latin typeface="-apple-system"/>
              </a:rPr>
              <a:t>The number “10.26K” represents the highest targeted individuals.</a:t>
            </a:r>
          </a:p>
          <a:p>
            <a:pPr algn="l">
              <a:buFont typeface="+mj-lt"/>
              <a:buAutoNum type="arabicPeriod"/>
            </a:pPr>
            <a:r>
              <a:rPr lang="en-US" b="1" i="0" dirty="0">
                <a:solidFill>
                  <a:srgbClr val="111111"/>
                </a:solidFill>
                <a:effectLst/>
                <a:highlight>
                  <a:srgbClr val="F7F7F7"/>
                </a:highlight>
                <a:latin typeface="-apple-system"/>
              </a:rPr>
              <a:t>Firearms First Weapon Type</a:t>
            </a:r>
            <a:r>
              <a:rPr lang="en-US" b="0" i="0" dirty="0">
                <a:solidFill>
                  <a:srgbClr val="111111"/>
                </a:solidFill>
                <a:effectLst/>
                <a:highlight>
                  <a:srgbClr val="F7F7F7"/>
                </a:highlight>
                <a:latin typeface="-apple-system"/>
              </a:rPr>
              <a:t>:</a:t>
            </a:r>
          </a:p>
          <a:p>
            <a:pPr marL="742950" lvl="1" indent="-285750" algn="l">
              <a:buFont typeface="+mj-lt"/>
              <a:buAutoNum type="arabicPeriod"/>
            </a:pPr>
            <a:r>
              <a:rPr lang="en-US" b="0" i="0" dirty="0">
                <a:solidFill>
                  <a:srgbClr val="111111"/>
                </a:solidFill>
                <a:effectLst/>
                <a:highlight>
                  <a:srgbClr val="F7F7F7"/>
                </a:highlight>
                <a:latin typeface="-apple-system"/>
              </a:rPr>
              <a:t>Firearms are the most commonly used weapon type</a:t>
            </a:r>
          </a:p>
          <a:p>
            <a:endParaRPr lang="en-US" dirty="0"/>
          </a:p>
        </p:txBody>
      </p:sp>
      <p:sp>
        <p:nvSpPr>
          <p:cNvPr id="4" name="Slide Number Placeholder 3"/>
          <p:cNvSpPr>
            <a:spLocks noGrp="1"/>
          </p:cNvSpPr>
          <p:nvPr>
            <p:ph type="sldNum" sz="quarter" idx="5"/>
          </p:nvPr>
        </p:nvSpPr>
        <p:spPr/>
        <p:txBody>
          <a:bodyPr/>
          <a:lstStyle/>
          <a:p>
            <a:fld id="{EB093B28-F435-4A54-A0EB-FDD6171D0C33}" type="slidenum">
              <a:rPr lang="en-US" smtClean="0"/>
              <a:t>4</a:t>
            </a:fld>
            <a:endParaRPr lang="en-US"/>
          </a:p>
        </p:txBody>
      </p:sp>
    </p:spTree>
    <p:extLst>
      <p:ext uri="{BB962C8B-B14F-4D97-AF65-F5344CB8AC3E}">
        <p14:creationId xmlns:p14="http://schemas.microsoft.com/office/powerpoint/2010/main" val="2136167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111111"/>
                </a:solidFill>
                <a:effectLst/>
                <a:highlight>
                  <a:srgbClr val="F7F7F7"/>
                </a:highlight>
                <a:latin typeface="-apple-system"/>
              </a:rPr>
              <a:t>Success Rate by Type of Attack</a:t>
            </a:r>
            <a:r>
              <a:rPr lang="en-US" b="0" i="0" dirty="0">
                <a:solidFill>
                  <a:srgbClr val="111111"/>
                </a:solidFill>
                <a:effectLst/>
                <a:highlight>
                  <a:srgbClr val="F7F7F7"/>
                </a:highlight>
                <a:latin typeface="-apple-system"/>
              </a:rPr>
              <a:t>:</a:t>
            </a:r>
          </a:p>
          <a:p>
            <a:pPr marL="742950" lvl="1" indent="-285750" algn="l">
              <a:buFont typeface="+mj-lt"/>
              <a:buAutoNum type="arabicPeriod"/>
            </a:pPr>
            <a:r>
              <a:rPr lang="en-US" b="0" i="0" dirty="0">
                <a:solidFill>
                  <a:srgbClr val="111111"/>
                </a:solidFill>
                <a:effectLst/>
                <a:highlight>
                  <a:srgbClr val="F7F7F7"/>
                </a:highlight>
                <a:latin typeface="-apple-system"/>
              </a:rPr>
              <a:t>The leftmost pie chart shows the success rates for different types of attacks:</a:t>
            </a:r>
          </a:p>
          <a:p>
            <a:pPr marL="1143000" lvl="2" indent="-228600" algn="l">
              <a:buFont typeface="+mj-lt"/>
              <a:buAutoNum type="arabicPeriod"/>
            </a:pPr>
            <a:r>
              <a:rPr lang="en-US" b="1" i="0" dirty="0">
                <a:solidFill>
                  <a:srgbClr val="111111"/>
                </a:solidFill>
                <a:effectLst/>
                <a:highlight>
                  <a:srgbClr val="F7F7F7"/>
                </a:highlight>
                <a:latin typeface="-apple-system"/>
              </a:rPr>
              <a:t>Bombing/Explosion</a:t>
            </a:r>
            <a:r>
              <a:rPr lang="en-US" b="0" i="0" dirty="0">
                <a:solidFill>
                  <a:srgbClr val="111111"/>
                </a:solidFill>
                <a:effectLst/>
                <a:highlight>
                  <a:srgbClr val="F7F7F7"/>
                </a:highlight>
                <a:latin typeface="-apple-system"/>
              </a:rPr>
              <a:t>: Approximately 11.28% success rate.</a:t>
            </a:r>
          </a:p>
          <a:p>
            <a:pPr marL="1143000" lvl="2" indent="-228600" algn="l">
              <a:buFont typeface="+mj-lt"/>
              <a:buAutoNum type="arabicPeriod"/>
            </a:pPr>
            <a:r>
              <a:rPr lang="en-US" b="1" i="0" dirty="0">
                <a:solidFill>
                  <a:srgbClr val="111111"/>
                </a:solidFill>
                <a:effectLst/>
                <a:highlight>
                  <a:srgbClr val="F7F7F7"/>
                </a:highlight>
                <a:latin typeface="-apple-system"/>
              </a:rPr>
              <a:t>Armed Assault</a:t>
            </a:r>
            <a:r>
              <a:rPr lang="en-US" b="0" i="0" dirty="0">
                <a:solidFill>
                  <a:srgbClr val="111111"/>
                </a:solidFill>
                <a:effectLst/>
                <a:highlight>
                  <a:srgbClr val="F7F7F7"/>
                </a:highlight>
                <a:latin typeface="-apple-system"/>
              </a:rPr>
              <a:t>: Around 13.3% success rate.</a:t>
            </a:r>
          </a:p>
          <a:p>
            <a:pPr marL="1143000" lvl="2" indent="-228600" algn="l">
              <a:buFont typeface="+mj-lt"/>
              <a:buAutoNum type="arabicPeriod"/>
            </a:pPr>
            <a:r>
              <a:rPr lang="en-US" b="1" i="0" dirty="0">
                <a:solidFill>
                  <a:srgbClr val="111111"/>
                </a:solidFill>
                <a:effectLst/>
                <a:highlight>
                  <a:srgbClr val="F7F7F7"/>
                </a:highlight>
                <a:latin typeface="-apple-system"/>
              </a:rPr>
              <a:t>Assassination</a:t>
            </a:r>
            <a:r>
              <a:rPr lang="en-US" b="0" i="0" dirty="0">
                <a:solidFill>
                  <a:srgbClr val="111111"/>
                </a:solidFill>
                <a:effectLst/>
                <a:highlight>
                  <a:srgbClr val="F7F7F7"/>
                </a:highlight>
                <a:latin typeface="-apple-system"/>
              </a:rPr>
              <a:t>: Success rate of 9.22%.</a:t>
            </a:r>
          </a:p>
          <a:p>
            <a:pPr marL="1143000" lvl="2" indent="-228600" algn="l">
              <a:buFont typeface="+mj-lt"/>
              <a:buAutoNum type="arabicPeriod"/>
            </a:pPr>
            <a:r>
              <a:rPr lang="en-US" b="1" i="0" dirty="0">
                <a:solidFill>
                  <a:srgbClr val="111111"/>
                </a:solidFill>
                <a:effectLst/>
                <a:highlight>
                  <a:srgbClr val="F7F7F7"/>
                </a:highlight>
                <a:latin typeface="-apple-system"/>
              </a:rPr>
              <a:t>Hostage Taking (Barricade Incident)</a:t>
            </a:r>
            <a:r>
              <a:rPr lang="en-US" b="0" i="0" dirty="0">
                <a:solidFill>
                  <a:srgbClr val="111111"/>
                </a:solidFill>
                <a:effectLst/>
                <a:highlight>
                  <a:srgbClr val="F7F7F7"/>
                </a:highlight>
                <a:latin typeface="-apple-system"/>
              </a:rPr>
              <a:t>: Success rate of 12.8%.</a:t>
            </a:r>
          </a:p>
          <a:p>
            <a:pPr marL="1143000" lvl="2" indent="-228600" algn="l">
              <a:buFont typeface="+mj-lt"/>
              <a:buAutoNum type="arabicPeriod"/>
            </a:pPr>
            <a:r>
              <a:rPr lang="en-US" b="1" i="0" dirty="0">
                <a:solidFill>
                  <a:srgbClr val="111111"/>
                </a:solidFill>
                <a:effectLst/>
                <a:highlight>
                  <a:srgbClr val="F7F7F7"/>
                </a:highlight>
                <a:latin typeface="-apple-system"/>
              </a:rPr>
              <a:t>Hostage Taking (Kidnapping)</a:t>
            </a:r>
            <a:r>
              <a:rPr lang="en-US" b="0" i="0" dirty="0">
                <a:solidFill>
                  <a:srgbClr val="111111"/>
                </a:solidFill>
                <a:effectLst/>
                <a:highlight>
                  <a:srgbClr val="F7F7F7"/>
                </a:highlight>
                <a:latin typeface="-apple-system"/>
              </a:rPr>
              <a:t>: Approximately 24.66% success rate.</a:t>
            </a:r>
          </a:p>
          <a:p>
            <a:pPr marL="1143000" lvl="2" indent="-228600" algn="l">
              <a:buFont typeface="+mj-lt"/>
              <a:buAutoNum type="arabicPeriod"/>
            </a:pPr>
            <a:r>
              <a:rPr lang="en-US" b="1" i="0" dirty="0">
                <a:solidFill>
                  <a:srgbClr val="111111"/>
                </a:solidFill>
                <a:effectLst/>
                <a:highlight>
                  <a:srgbClr val="F7F7F7"/>
                </a:highlight>
                <a:latin typeface="-apple-system"/>
              </a:rPr>
              <a:t>Facility/Infrastructure Attack</a:t>
            </a:r>
            <a:r>
              <a:rPr lang="en-US" b="0" i="0" dirty="0">
                <a:solidFill>
                  <a:srgbClr val="111111"/>
                </a:solidFill>
                <a:effectLst/>
                <a:highlight>
                  <a:srgbClr val="F7F7F7"/>
                </a:highlight>
                <a:latin typeface="-apple-system"/>
              </a:rPr>
              <a:t>: Success rate of 43.23%.</a:t>
            </a:r>
          </a:p>
          <a:p>
            <a:pPr marL="1143000" lvl="2" indent="-228600" algn="l">
              <a:buFont typeface="+mj-lt"/>
              <a:buAutoNum type="arabicPeriod"/>
            </a:pPr>
            <a:r>
              <a:rPr lang="en-US" b="1" i="0" dirty="0">
                <a:solidFill>
                  <a:srgbClr val="111111"/>
                </a:solidFill>
                <a:effectLst/>
                <a:highlight>
                  <a:srgbClr val="F7F7F7"/>
                </a:highlight>
                <a:latin typeface="-apple-system"/>
              </a:rPr>
              <a:t>Unarmed Assault</a:t>
            </a:r>
            <a:r>
              <a:rPr lang="en-US" b="0" i="0" dirty="0">
                <a:solidFill>
                  <a:srgbClr val="111111"/>
                </a:solidFill>
                <a:effectLst/>
                <a:highlight>
                  <a:srgbClr val="F7F7F7"/>
                </a:highlight>
                <a:latin typeface="-apple-system"/>
              </a:rPr>
              <a:t>: Success rate of 10.11%.</a:t>
            </a:r>
          </a:p>
          <a:p>
            <a:pPr algn="l">
              <a:buFont typeface="+mj-lt"/>
              <a:buAutoNum type="arabicPeriod"/>
            </a:pPr>
            <a:r>
              <a:rPr lang="en-US" b="1" i="0" dirty="0">
                <a:solidFill>
                  <a:srgbClr val="111111"/>
                </a:solidFill>
                <a:effectLst/>
                <a:highlight>
                  <a:srgbClr val="F7F7F7"/>
                </a:highlight>
                <a:latin typeface="-apple-system"/>
              </a:rPr>
              <a:t>Success Rate by Weapon Type</a:t>
            </a:r>
            <a:r>
              <a:rPr lang="en-US" b="0" i="0" dirty="0">
                <a:solidFill>
                  <a:srgbClr val="111111"/>
                </a:solidFill>
                <a:effectLst/>
                <a:highlight>
                  <a:srgbClr val="F7F7F7"/>
                </a:highlight>
                <a:latin typeface="-apple-system"/>
              </a:rPr>
              <a:t>:</a:t>
            </a:r>
          </a:p>
          <a:p>
            <a:pPr marL="742950" lvl="1" indent="-285750" algn="l">
              <a:buFont typeface="+mj-lt"/>
              <a:buAutoNum type="arabicPeriod"/>
            </a:pPr>
            <a:r>
              <a:rPr lang="en-US" b="0" i="0" dirty="0">
                <a:solidFill>
                  <a:srgbClr val="111111"/>
                </a:solidFill>
                <a:effectLst/>
                <a:highlight>
                  <a:srgbClr val="F7F7F7"/>
                </a:highlight>
                <a:latin typeface="-apple-system"/>
              </a:rPr>
              <a:t>The middle pie chart displays success rates based on weapon types:</a:t>
            </a:r>
          </a:p>
          <a:p>
            <a:pPr marL="1143000" lvl="2" indent="-228600" algn="l">
              <a:buFont typeface="+mj-lt"/>
              <a:buAutoNum type="arabicPeriod"/>
            </a:pPr>
            <a:r>
              <a:rPr lang="en-US" b="1" i="0" dirty="0">
                <a:solidFill>
                  <a:srgbClr val="111111"/>
                </a:solidFill>
                <a:effectLst/>
                <a:highlight>
                  <a:srgbClr val="F7F7F7"/>
                </a:highlight>
                <a:latin typeface="-apple-system"/>
              </a:rPr>
              <a:t>Explosives/Bombs/Dynamite</a:t>
            </a:r>
            <a:r>
              <a:rPr lang="en-US" b="0" i="0" dirty="0">
                <a:solidFill>
                  <a:srgbClr val="111111"/>
                </a:solidFill>
                <a:effectLst/>
                <a:highlight>
                  <a:srgbClr val="F7F7F7"/>
                </a:highlight>
                <a:latin typeface="-apple-system"/>
              </a:rPr>
              <a:t>: 83.41% success rate.</a:t>
            </a:r>
          </a:p>
          <a:p>
            <a:pPr marL="1143000" lvl="2" indent="-228600" algn="l">
              <a:buFont typeface="+mj-lt"/>
              <a:buAutoNum type="arabicPeriod"/>
            </a:pPr>
            <a:r>
              <a:rPr lang="en-US" b="1" i="0" dirty="0">
                <a:solidFill>
                  <a:srgbClr val="111111"/>
                </a:solidFill>
                <a:effectLst/>
                <a:highlight>
                  <a:srgbClr val="F7F7F7"/>
                </a:highlight>
                <a:latin typeface="-apple-system"/>
              </a:rPr>
              <a:t>Firearms</a:t>
            </a:r>
            <a:r>
              <a:rPr lang="en-US" b="0" i="0" dirty="0">
                <a:solidFill>
                  <a:srgbClr val="111111"/>
                </a:solidFill>
                <a:effectLst/>
                <a:highlight>
                  <a:srgbClr val="F7F7F7"/>
                </a:highlight>
                <a:latin typeface="-apple-system"/>
              </a:rPr>
              <a:t>: 4.0% success rate.</a:t>
            </a:r>
          </a:p>
          <a:p>
            <a:pPr marL="1143000" lvl="2" indent="-228600" algn="l">
              <a:buFont typeface="+mj-lt"/>
              <a:buAutoNum type="arabicPeriod"/>
            </a:pPr>
            <a:r>
              <a:rPr lang="en-US" b="1" i="0" dirty="0">
                <a:solidFill>
                  <a:srgbClr val="111111"/>
                </a:solidFill>
                <a:effectLst/>
                <a:highlight>
                  <a:srgbClr val="F7F7F7"/>
                </a:highlight>
                <a:latin typeface="-apple-system"/>
              </a:rPr>
              <a:t>Incendiary devices</a:t>
            </a:r>
            <a:r>
              <a:rPr lang="en-US" b="0" i="0" dirty="0">
                <a:solidFill>
                  <a:srgbClr val="111111"/>
                </a:solidFill>
                <a:effectLst/>
                <a:highlight>
                  <a:srgbClr val="F7F7F7"/>
                </a:highlight>
                <a:latin typeface="-apple-system"/>
              </a:rPr>
              <a:t>: 2.0% success rate.</a:t>
            </a:r>
          </a:p>
          <a:p>
            <a:pPr marL="1143000" lvl="2" indent="-228600" algn="l">
              <a:buFont typeface="+mj-lt"/>
              <a:buAutoNum type="arabicPeriod"/>
            </a:pPr>
            <a:r>
              <a:rPr lang="en-US" b="1" i="0" dirty="0">
                <a:solidFill>
                  <a:srgbClr val="111111"/>
                </a:solidFill>
                <a:effectLst/>
                <a:highlight>
                  <a:srgbClr val="F7F7F7"/>
                </a:highlight>
                <a:latin typeface="-apple-system"/>
              </a:rPr>
              <a:t>Melee weapons (non-explosive/non-firearm)</a:t>
            </a:r>
            <a:r>
              <a:rPr lang="en-US" b="0" i="0" dirty="0">
                <a:solidFill>
                  <a:srgbClr val="111111"/>
                </a:solidFill>
                <a:effectLst/>
                <a:highlight>
                  <a:srgbClr val="F7F7F7"/>
                </a:highlight>
                <a:latin typeface="-apple-system"/>
              </a:rPr>
              <a:t>: 0.0% success rate.</a:t>
            </a:r>
          </a:p>
          <a:p>
            <a:pPr marL="1143000" lvl="2" indent="-228600" algn="l">
              <a:buFont typeface="+mj-lt"/>
              <a:buAutoNum type="arabicPeriod"/>
            </a:pPr>
            <a:r>
              <a:rPr lang="en-US" b="1" i="0" dirty="0">
                <a:solidFill>
                  <a:srgbClr val="111111"/>
                </a:solidFill>
                <a:effectLst/>
                <a:highlight>
                  <a:srgbClr val="F7F7F7"/>
                </a:highlight>
                <a:latin typeface="-apple-system"/>
              </a:rPr>
              <a:t>Chemical or Fake Weapons</a:t>
            </a:r>
            <a:r>
              <a:rPr lang="en-US" b="0" i="0" dirty="0">
                <a:solidFill>
                  <a:srgbClr val="111111"/>
                </a:solidFill>
                <a:effectLst/>
                <a:highlight>
                  <a:srgbClr val="F7F7F7"/>
                </a:highlight>
                <a:latin typeface="-apple-system"/>
              </a:rPr>
              <a:t>: 0.0% success rate.</a:t>
            </a:r>
          </a:p>
          <a:p>
            <a:pPr algn="l">
              <a:buFont typeface="+mj-lt"/>
              <a:buAutoNum type="arabicPeriod"/>
            </a:pPr>
            <a:r>
              <a:rPr lang="en-US" b="1" i="0" dirty="0">
                <a:solidFill>
                  <a:srgbClr val="111111"/>
                </a:solidFill>
                <a:effectLst/>
                <a:highlight>
                  <a:srgbClr val="F7F7F7"/>
                </a:highlight>
                <a:latin typeface="-apple-system"/>
              </a:rPr>
              <a:t>Success Rate by Target Type</a:t>
            </a:r>
            <a:r>
              <a:rPr lang="en-US" b="0" i="0" dirty="0">
                <a:solidFill>
                  <a:srgbClr val="111111"/>
                </a:solidFill>
                <a:effectLst/>
                <a:highlight>
                  <a:srgbClr val="F7F7F7"/>
                </a:highlight>
                <a:latin typeface="-apple-system"/>
              </a:rPr>
              <a:t>:</a:t>
            </a:r>
          </a:p>
          <a:p>
            <a:pPr marL="742950" lvl="1" indent="-285750" algn="l">
              <a:buFont typeface="+mj-lt"/>
              <a:buAutoNum type="arabicPeriod"/>
            </a:pPr>
            <a:r>
              <a:rPr lang="en-US" b="0" i="0" dirty="0">
                <a:solidFill>
                  <a:srgbClr val="111111"/>
                </a:solidFill>
                <a:effectLst/>
                <a:highlight>
                  <a:srgbClr val="F7F7F7"/>
                </a:highlight>
                <a:latin typeface="-apple-system"/>
              </a:rPr>
              <a:t>The rightmost pie chart categorizes success rates by target type:</a:t>
            </a:r>
          </a:p>
          <a:p>
            <a:pPr marL="1143000" lvl="2" indent="-228600" algn="l">
              <a:buFont typeface="+mj-lt"/>
              <a:buAutoNum type="arabicPeriod"/>
            </a:pPr>
            <a:r>
              <a:rPr lang="en-US" b="1" i="0" dirty="0">
                <a:solidFill>
                  <a:srgbClr val="111111"/>
                </a:solidFill>
                <a:effectLst/>
                <a:highlight>
                  <a:srgbClr val="F7F7F7"/>
                </a:highlight>
                <a:latin typeface="-apple-system"/>
              </a:rPr>
              <a:t>Private Citizens &amp; Property</a:t>
            </a:r>
            <a:r>
              <a:rPr lang="en-US" b="0" i="0" dirty="0">
                <a:solidFill>
                  <a:srgbClr val="111111"/>
                </a:solidFill>
                <a:effectLst/>
                <a:highlight>
                  <a:srgbClr val="F7F7F7"/>
                </a:highlight>
                <a:latin typeface="-apple-system"/>
              </a:rPr>
              <a:t>: 10.11% success rate.</a:t>
            </a:r>
          </a:p>
          <a:p>
            <a:pPr marL="1143000" lvl="2" indent="-228600" algn="l">
              <a:buFont typeface="+mj-lt"/>
              <a:buAutoNum type="arabicPeriod"/>
            </a:pPr>
            <a:r>
              <a:rPr lang="en-US" b="1" i="0" dirty="0">
                <a:solidFill>
                  <a:srgbClr val="111111"/>
                </a:solidFill>
                <a:effectLst/>
                <a:highlight>
                  <a:srgbClr val="F7F7F7"/>
                </a:highlight>
                <a:latin typeface="-apple-system"/>
              </a:rPr>
              <a:t>Police forces/agencies/officers/detectives/spies/informants/etc.</a:t>
            </a:r>
            <a:r>
              <a:rPr lang="en-US" b="0" i="0" dirty="0">
                <a:solidFill>
                  <a:srgbClr val="111111"/>
                </a:solidFill>
                <a:effectLst/>
                <a:highlight>
                  <a:srgbClr val="F7F7F7"/>
                </a:highlight>
                <a:latin typeface="-apple-system"/>
              </a:rPr>
              <a:t>: 13.3% success rate.</a:t>
            </a:r>
          </a:p>
          <a:p>
            <a:pPr marL="1143000" lvl="2" indent="-228600" algn="l">
              <a:buFont typeface="+mj-lt"/>
              <a:buAutoNum type="arabicPeriod"/>
            </a:pPr>
            <a:r>
              <a:rPr lang="en-US" b="1" i="0" dirty="0">
                <a:solidFill>
                  <a:srgbClr val="111111"/>
                </a:solidFill>
                <a:effectLst/>
                <a:highlight>
                  <a:srgbClr val="F7F7F7"/>
                </a:highlight>
                <a:latin typeface="-apple-system"/>
              </a:rPr>
              <a:t>Government (General)</a:t>
            </a:r>
            <a:r>
              <a:rPr lang="en-US" b="0" i="0" dirty="0">
                <a:solidFill>
                  <a:srgbClr val="111111"/>
                </a:solidFill>
                <a:effectLst/>
                <a:highlight>
                  <a:srgbClr val="F7F7F7"/>
                </a:highlight>
                <a:latin typeface="-apple-system"/>
              </a:rPr>
              <a:t>: 9.22% success rate.</a:t>
            </a:r>
          </a:p>
          <a:p>
            <a:pPr marL="1143000" lvl="2" indent="-228600" algn="l">
              <a:buFont typeface="+mj-lt"/>
              <a:buAutoNum type="arabicPeriod"/>
            </a:pPr>
            <a:r>
              <a:rPr lang="en-US" b="1" i="0" dirty="0">
                <a:solidFill>
                  <a:srgbClr val="111111"/>
                </a:solidFill>
                <a:effectLst/>
                <a:highlight>
                  <a:srgbClr val="F7F7F7"/>
                </a:highlight>
                <a:latin typeface="-apple-system"/>
              </a:rPr>
              <a:t>Business entities/companies/corporations/firms/etc.</a:t>
            </a:r>
            <a:r>
              <a:rPr lang="en-US" b="0" i="0" dirty="0">
                <a:solidFill>
                  <a:srgbClr val="111111"/>
                </a:solidFill>
                <a:effectLst/>
                <a:highlight>
                  <a:srgbClr val="F7F7F7"/>
                </a:highlight>
                <a:latin typeface="-apple-system"/>
              </a:rPr>
              <a:t>: 24.66% success rate.</a:t>
            </a:r>
          </a:p>
          <a:p>
            <a:pPr marL="1143000" lvl="2" indent="-228600" algn="l">
              <a:buFont typeface="+mj-lt"/>
              <a:buAutoNum type="arabicPeriod"/>
            </a:pPr>
            <a:r>
              <a:rPr lang="en-US" b="1" i="0" dirty="0">
                <a:solidFill>
                  <a:srgbClr val="111111"/>
                </a:solidFill>
                <a:effectLst/>
                <a:highlight>
                  <a:srgbClr val="F7F7F7"/>
                </a:highlight>
                <a:latin typeface="-apple-system"/>
              </a:rPr>
              <a:t>Religious Figures/Institutions/Organizations/Symbols/etc.</a:t>
            </a:r>
            <a:r>
              <a:rPr lang="en-US" b="0" i="0" dirty="0">
                <a:solidFill>
                  <a:srgbClr val="111111"/>
                </a:solidFill>
                <a:effectLst/>
                <a:highlight>
                  <a:srgbClr val="F7F7F7"/>
                </a:highlight>
                <a:latin typeface="-apple-system"/>
              </a:rPr>
              <a:t>: 43.23% success rate.</a:t>
            </a:r>
          </a:p>
          <a:p>
            <a:pPr marL="1143000" lvl="2" indent="-228600" algn="l">
              <a:buFont typeface="+mj-lt"/>
              <a:buAutoNum type="arabicPeriod"/>
            </a:pPr>
            <a:r>
              <a:rPr lang="en-US" b="1" i="0" dirty="0">
                <a:solidFill>
                  <a:srgbClr val="111111"/>
                </a:solidFill>
                <a:effectLst/>
                <a:highlight>
                  <a:srgbClr val="F7F7F7"/>
                </a:highlight>
                <a:latin typeface="-apple-system"/>
              </a:rPr>
              <a:t>Military forces/agencies/officers/soldiers/troops etc.</a:t>
            </a:r>
            <a:r>
              <a:rPr lang="en-US" b="0" i="0" dirty="0">
                <a:solidFill>
                  <a:srgbClr val="111111"/>
                </a:solidFill>
                <a:effectLst/>
                <a:highlight>
                  <a:srgbClr val="F7F7F7"/>
                </a:highlight>
                <a:latin typeface="-apple-system"/>
              </a:rPr>
              <a:t>: 12.8% success rate.</a:t>
            </a:r>
          </a:p>
          <a:p>
            <a:pPr marL="1143000" lvl="2" indent="-228600" algn="l">
              <a:buFont typeface="+mj-lt"/>
              <a:buAutoNum type="arabicPeriod"/>
            </a:pPr>
            <a:r>
              <a:rPr lang="en-US" b="1" i="0" dirty="0">
                <a:solidFill>
                  <a:srgbClr val="111111"/>
                </a:solidFill>
                <a:effectLst/>
                <a:highlight>
                  <a:srgbClr val="F7F7F7"/>
                </a:highlight>
                <a:latin typeface="-apple-system"/>
              </a:rPr>
              <a:t>Other</a:t>
            </a:r>
            <a:r>
              <a:rPr lang="en-US" b="0" i="0" dirty="0">
                <a:solidFill>
                  <a:srgbClr val="111111"/>
                </a:solidFill>
                <a:effectLst/>
                <a:highlight>
                  <a:srgbClr val="F7F7F7"/>
                </a:highlight>
                <a:latin typeface="-apple-system"/>
              </a:rPr>
              <a:t>: 10.11% success rate.</a:t>
            </a:r>
          </a:p>
          <a:p>
            <a:pPr algn="l">
              <a:buFont typeface="+mj-lt"/>
              <a:buAutoNum type="arabicPeriod"/>
            </a:pPr>
            <a:r>
              <a:rPr lang="en-US" b="1" i="0" dirty="0">
                <a:solidFill>
                  <a:srgbClr val="111111"/>
                </a:solidFill>
                <a:effectLst/>
                <a:highlight>
                  <a:srgbClr val="F7F7F7"/>
                </a:highlight>
                <a:latin typeface="-apple-system"/>
              </a:rPr>
              <a:t>Success Rate by Country</a:t>
            </a:r>
            <a:r>
              <a:rPr lang="en-US" b="0" i="0" dirty="0">
                <a:solidFill>
                  <a:srgbClr val="111111"/>
                </a:solidFill>
                <a:effectLst/>
                <a:highlight>
                  <a:srgbClr val="F7F7F7"/>
                </a:highlight>
                <a:latin typeface="-apple-system"/>
              </a:rPr>
              <a:t>:</a:t>
            </a:r>
          </a:p>
          <a:p>
            <a:pPr marL="742950" lvl="1" indent="-285750" algn="l">
              <a:buFont typeface="+mj-lt"/>
              <a:buAutoNum type="arabicPeriod"/>
            </a:pPr>
            <a:r>
              <a:rPr lang="en-US" b="0" i="0" dirty="0">
                <a:solidFill>
                  <a:srgbClr val="111111"/>
                </a:solidFill>
                <a:effectLst/>
                <a:highlight>
                  <a:srgbClr val="F7F7F7"/>
                </a:highlight>
                <a:latin typeface="-apple-system"/>
              </a:rPr>
              <a:t>The map highlights China and India, indicating their respective success rates.</a:t>
            </a:r>
          </a:p>
          <a:p>
            <a:pPr algn="l">
              <a:buFont typeface="+mj-lt"/>
              <a:buAutoNum type="arabicPeriod"/>
            </a:pPr>
            <a:r>
              <a:rPr lang="en-US" b="1" i="0" dirty="0">
                <a:solidFill>
                  <a:srgbClr val="111111"/>
                </a:solidFill>
                <a:effectLst/>
                <a:highlight>
                  <a:srgbClr val="F7F7F7"/>
                </a:highlight>
                <a:latin typeface="-apple-system"/>
              </a:rPr>
              <a:t>No of Attacks by Year</a:t>
            </a:r>
            <a:r>
              <a:rPr lang="en-US" b="0" i="0" dirty="0">
                <a:solidFill>
                  <a:srgbClr val="111111"/>
                </a:solidFill>
                <a:effectLst/>
                <a:highlight>
                  <a:srgbClr val="F7F7F7"/>
                </a:highlight>
                <a:latin typeface="-apple-system"/>
              </a:rPr>
              <a:t>:</a:t>
            </a:r>
          </a:p>
          <a:p>
            <a:pPr marL="742950" lvl="1" indent="-285750" algn="l">
              <a:buFont typeface="+mj-lt"/>
              <a:buAutoNum type="arabicPeriod"/>
            </a:pPr>
            <a:r>
              <a:rPr lang="en-US" b="0" i="0" dirty="0">
                <a:solidFill>
                  <a:srgbClr val="111111"/>
                </a:solidFill>
                <a:effectLst/>
                <a:highlight>
                  <a:srgbClr val="F7F7F7"/>
                </a:highlight>
                <a:latin typeface="-apple-system"/>
              </a:rPr>
              <a:t>The bar graph shows the trend in the number of attacks over several years.</a:t>
            </a:r>
          </a:p>
          <a:p>
            <a:pPr algn="l">
              <a:buFont typeface="+mj-lt"/>
              <a:buAutoNum type="arabicPeriod"/>
            </a:pPr>
            <a:r>
              <a:rPr lang="en-US" b="1" i="0" dirty="0">
                <a:solidFill>
                  <a:srgbClr val="111111"/>
                </a:solidFill>
                <a:effectLst/>
                <a:highlight>
                  <a:srgbClr val="F7F7F7"/>
                </a:highlight>
                <a:latin typeface="-apple-system"/>
              </a:rPr>
              <a:t>Success Rate by Name of Group</a:t>
            </a:r>
            <a:r>
              <a:rPr lang="en-US" b="0" i="0" dirty="0">
                <a:solidFill>
                  <a:srgbClr val="111111"/>
                </a:solidFill>
                <a:effectLst/>
                <a:highlight>
                  <a:srgbClr val="F7F7F7"/>
                </a:highlight>
                <a:latin typeface="-apple-system"/>
              </a:rPr>
              <a:t>:</a:t>
            </a:r>
          </a:p>
          <a:p>
            <a:pPr marL="742950" lvl="1" indent="-285750" algn="l">
              <a:buFont typeface="+mj-lt"/>
              <a:buAutoNum type="arabicPeriod"/>
            </a:pPr>
            <a:r>
              <a:rPr lang="en-US" b="0" i="0" dirty="0">
                <a:solidFill>
                  <a:srgbClr val="111111"/>
                </a:solidFill>
                <a:effectLst/>
                <a:highlight>
                  <a:srgbClr val="F7F7F7"/>
                </a:highlight>
                <a:latin typeface="-apple-system"/>
              </a:rPr>
              <a:t>Unfortunately, the specific group names are not fully visible in the image.</a:t>
            </a:r>
          </a:p>
          <a:p>
            <a:pPr algn="l">
              <a:buFont typeface="+mj-lt"/>
              <a:buAutoNum type="arabicPeriod"/>
            </a:pPr>
            <a:r>
              <a:rPr lang="en-US" b="1" i="0" dirty="0">
                <a:solidFill>
                  <a:srgbClr val="111111"/>
                </a:solidFill>
                <a:effectLst/>
                <a:highlight>
                  <a:srgbClr val="F7F7F7"/>
                </a:highlight>
                <a:latin typeface="-apple-system"/>
              </a:rPr>
              <a:t>Highest Targeted Individuals</a:t>
            </a:r>
            <a:r>
              <a:rPr lang="en-US" b="0" i="0" dirty="0">
                <a:solidFill>
                  <a:srgbClr val="111111"/>
                </a:solidFill>
                <a:effectLst/>
                <a:highlight>
                  <a:srgbClr val="F7F7F7"/>
                </a:highlight>
                <a:latin typeface="-apple-system"/>
              </a:rPr>
              <a:t>:</a:t>
            </a:r>
          </a:p>
          <a:p>
            <a:pPr marL="742950" lvl="1" indent="-285750" algn="l">
              <a:buFont typeface="+mj-lt"/>
              <a:buAutoNum type="arabicPeriod"/>
            </a:pPr>
            <a:r>
              <a:rPr lang="en-US" b="0" i="0" dirty="0">
                <a:solidFill>
                  <a:srgbClr val="111111"/>
                </a:solidFill>
                <a:effectLst/>
                <a:highlight>
                  <a:srgbClr val="F7F7F7"/>
                </a:highlight>
                <a:latin typeface="-apple-system"/>
              </a:rPr>
              <a:t>The number “10.26K” represents the highest targeted individuals.</a:t>
            </a:r>
          </a:p>
          <a:p>
            <a:pPr algn="l">
              <a:buFont typeface="+mj-lt"/>
              <a:buAutoNum type="arabicPeriod"/>
            </a:pPr>
            <a:r>
              <a:rPr lang="en-US" b="1" i="0" dirty="0">
                <a:solidFill>
                  <a:srgbClr val="111111"/>
                </a:solidFill>
                <a:effectLst/>
                <a:highlight>
                  <a:srgbClr val="F7F7F7"/>
                </a:highlight>
                <a:latin typeface="-apple-system"/>
              </a:rPr>
              <a:t>Firearms First Weapon Type</a:t>
            </a:r>
            <a:r>
              <a:rPr lang="en-US" b="0" i="0" dirty="0">
                <a:solidFill>
                  <a:srgbClr val="111111"/>
                </a:solidFill>
                <a:effectLst/>
                <a:highlight>
                  <a:srgbClr val="F7F7F7"/>
                </a:highlight>
                <a:latin typeface="-apple-system"/>
              </a:rPr>
              <a:t>:</a:t>
            </a:r>
          </a:p>
          <a:p>
            <a:pPr marL="742950" lvl="1" indent="-285750" algn="l">
              <a:buFont typeface="+mj-lt"/>
              <a:buAutoNum type="arabicPeriod"/>
            </a:pPr>
            <a:r>
              <a:rPr lang="en-US" b="0" i="0" dirty="0">
                <a:solidFill>
                  <a:srgbClr val="111111"/>
                </a:solidFill>
                <a:effectLst/>
                <a:highlight>
                  <a:srgbClr val="F7F7F7"/>
                </a:highlight>
                <a:latin typeface="-apple-system"/>
              </a:rPr>
              <a:t>Firearms are the most commonly used weapon type.</a:t>
            </a:r>
          </a:p>
          <a:p>
            <a:endParaRPr lang="en-US" dirty="0"/>
          </a:p>
        </p:txBody>
      </p:sp>
      <p:sp>
        <p:nvSpPr>
          <p:cNvPr id="4" name="Slide Number Placeholder 3"/>
          <p:cNvSpPr>
            <a:spLocks noGrp="1"/>
          </p:cNvSpPr>
          <p:nvPr>
            <p:ph type="sldNum" sz="quarter" idx="5"/>
          </p:nvPr>
        </p:nvSpPr>
        <p:spPr/>
        <p:txBody>
          <a:bodyPr/>
          <a:lstStyle/>
          <a:p>
            <a:fld id="{EB093B28-F435-4A54-A0EB-FDD6171D0C33}" type="slidenum">
              <a:rPr lang="en-US" smtClean="0"/>
              <a:t>5</a:t>
            </a:fld>
            <a:endParaRPr lang="en-US"/>
          </a:p>
        </p:txBody>
      </p:sp>
    </p:spTree>
    <p:extLst>
      <p:ext uri="{BB962C8B-B14F-4D97-AF65-F5344CB8AC3E}">
        <p14:creationId xmlns:p14="http://schemas.microsoft.com/office/powerpoint/2010/main" val="3239824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15B4A-3437-B837-FBF6-5DB3ECFA9E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9FF7EB-54B7-73B3-70B2-A10A21B76B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E893C9-B254-36A7-1034-BA96C4FA18F3}"/>
              </a:ext>
            </a:extLst>
          </p:cNvPr>
          <p:cNvSpPr>
            <a:spLocks noGrp="1"/>
          </p:cNvSpPr>
          <p:nvPr>
            <p:ph type="dt" sz="half" idx="10"/>
          </p:nvPr>
        </p:nvSpPr>
        <p:spPr/>
        <p:txBody>
          <a:bodyPr/>
          <a:lstStyle/>
          <a:p>
            <a:fld id="{E93478AE-DBF7-4F5C-82E8-FE087754E9FC}" type="datetimeFigureOut">
              <a:rPr lang="en-US" smtClean="0"/>
              <a:t>7/10/2024</a:t>
            </a:fld>
            <a:endParaRPr lang="en-US"/>
          </a:p>
        </p:txBody>
      </p:sp>
      <p:sp>
        <p:nvSpPr>
          <p:cNvPr id="5" name="Footer Placeholder 4">
            <a:extLst>
              <a:ext uri="{FF2B5EF4-FFF2-40B4-BE49-F238E27FC236}">
                <a16:creationId xmlns:a16="http://schemas.microsoft.com/office/drawing/2014/main" id="{845D2714-8B0C-6236-8484-4FBE0BF2C0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B89C41-E649-8650-E636-0ED36FF32817}"/>
              </a:ext>
            </a:extLst>
          </p:cNvPr>
          <p:cNvSpPr>
            <a:spLocks noGrp="1"/>
          </p:cNvSpPr>
          <p:nvPr>
            <p:ph type="sldNum" sz="quarter" idx="12"/>
          </p:nvPr>
        </p:nvSpPr>
        <p:spPr/>
        <p:txBody>
          <a:bodyPr/>
          <a:lstStyle/>
          <a:p>
            <a:fld id="{641B9F46-15C6-4E1D-8A8A-275B594F635B}" type="slidenum">
              <a:rPr lang="en-US" smtClean="0"/>
              <a:t>‹#›</a:t>
            </a:fld>
            <a:endParaRPr lang="en-US"/>
          </a:p>
        </p:txBody>
      </p:sp>
    </p:spTree>
    <p:extLst>
      <p:ext uri="{BB962C8B-B14F-4D97-AF65-F5344CB8AC3E}">
        <p14:creationId xmlns:p14="http://schemas.microsoft.com/office/powerpoint/2010/main" val="2449422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80947-C37F-45BA-C92C-267C8AF7B5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D9A6AF-013E-2B10-266B-08D6DCC018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3A9356-5BB2-7C93-E999-B2EE30807993}"/>
              </a:ext>
            </a:extLst>
          </p:cNvPr>
          <p:cNvSpPr>
            <a:spLocks noGrp="1"/>
          </p:cNvSpPr>
          <p:nvPr>
            <p:ph type="dt" sz="half" idx="10"/>
          </p:nvPr>
        </p:nvSpPr>
        <p:spPr/>
        <p:txBody>
          <a:bodyPr/>
          <a:lstStyle/>
          <a:p>
            <a:fld id="{E93478AE-DBF7-4F5C-82E8-FE087754E9FC}" type="datetimeFigureOut">
              <a:rPr lang="en-US" smtClean="0"/>
              <a:t>7/10/2024</a:t>
            </a:fld>
            <a:endParaRPr lang="en-US"/>
          </a:p>
        </p:txBody>
      </p:sp>
      <p:sp>
        <p:nvSpPr>
          <p:cNvPr id="5" name="Footer Placeholder 4">
            <a:extLst>
              <a:ext uri="{FF2B5EF4-FFF2-40B4-BE49-F238E27FC236}">
                <a16:creationId xmlns:a16="http://schemas.microsoft.com/office/drawing/2014/main" id="{2B30528F-5464-4ADC-6500-CD7AB9ED80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A9F1B0-D23A-9933-96AB-B2C8C4CCEE7B}"/>
              </a:ext>
            </a:extLst>
          </p:cNvPr>
          <p:cNvSpPr>
            <a:spLocks noGrp="1"/>
          </p:cNvSpPr>
          <p:nvPr>
            <p:ph type="sldNum" sz="quarter" idx="12"/>
          </p:nvPr>
        </p:nvSpPr>
        <p:spPr/>
        <p:txBody>
          <a:bodyPr/>
          <a:lstStyle/>
          <a:p>
            <a:fld id="{641B9F46-15C6-4E1D-8A8A-275B594F635B}" type="slidenum">
              <a:rPr lang="en-US" smtClean="0"/>
              <a:t>‹#›</a:t>
            </a:fld>
            <a:endParaRPr lang="en-US"/>
          </a:p>
        </p:txBody>
      </p:sp>
    </p:spTree>
    <p:extLst>
      <p:ext uri="{BB962C8B-B14F-4D97-AF65-F5344CB8AC3E}">
        <p14:creationId xmlns:p14="http://schemas.microsoft.com/office/powerpoint/2010/main" val="1023589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719697-D5E7-76CD-CB81-8EA32FE635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CEEDBE-F08A-0682-4C22-E19C0F1CF3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46AEBA-4E0E-B44E-8E0E-DBA5E24B1355}"/>
              </a:ext>
            </a:extLst>
          </p:cNvPr>
          <p:cNvSpPr>
            <a:spLocks noGrp="1"/>
          </p:cNvSpPr>
          <p:nvPr>
            <p:ph type="dt" sz="half" idx="10"/>
          </p:nvPr>
        </p:nvSpPr>
        <p:spPr/>
        <p:txBody>
          <a:bodyPr/>
          <a:lstStyle/>
          <a:p>
            <a:fld id="{E93478AE-DBF7-4F5C-82E8-FE087754E9FC}" type="datetimeFigureOut">
              <a:rPr lang="en-US" smtClean="0"/>
              <a:t>7/10/2024</a:t>
            </a:fld>
            <a:endParaRPr lang="en-US"/>
          </a:p>
        </p:txBody>
      </p:sp>
      <p:sp>
        <p:nvSpPr>
          <p:cNvPr id="5" name="Footer Placeholder 4">
            <a:extLst>
              <a:ext uri="{FF2B5EF4-FFF2-40B4-BE49-F238E27FC236}">
                <a16:creationId xmlns:a16="http://schemas.microsoft.com/office/drawing/2014/main" id="{4151FE89-7B02-C98D-119E-4D769AF5CC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BF1CED-991B-98EC-23A7-4BD82EEA4351}"/>
              </a:ext>
            </a:extLst>
          </p:cNvPr>
          <p:cNvSpPr>
            <a:spLocks noGrp="1"/>
          </p:cNvSpPr>
          <p:nvPr>
            <p:ph type="sldNum" sz="quarter" idx="12"/>
          </p:nvPr>
        </p:nvSpPr>
        <p:spPr/>
        <p:txBody>
          <a:bodyPr/>
          <a:lstStyle/>
          <a:p>
            <a:fld id="{641B9F46-15C6-4E1D-8A8A-275B594F635B}" type="slidenum">
              <a:rPr lang="en-US" smtClean="0"/>
              <a:t>‹#›</a:t>
            </a:fld>
            <a:endParaRPr lang="en-US"/>
          </a:p>
        </p:txBody>
      </p:sp>
    </p:spTree>
    <p:extLst>
      <p:ext uri="{BB962C8B-B14F-4D97-AF65-F5344CB8AC3E}">
        <p14:creationId xmlns:p14="http://schemas.microsoft.com/office/powerpoint/2010/main" val="1160117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FBDC1-58B1-9BAE-652C-1DF4A00A6A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1BDB9C-8BE5-A535-9A6D-C12EB2CE68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B5DC46-8BED-3B46-5136-3D19324B7825}"/>
              </a:ext>
            </a:extLst>
          </p:cNvPr>
          <p:cNvSpPr>
            <a:spLocks noGrp="1"/>
          </p:cNvSpPr>
          <p:nvPr>
            <p:ph type="dt" sz="half" idx="10"/>
          </p:nvPr>
        </p:nvSpPr>
        <p:spPr/>
        <p:txBody>
          <a:bodyPr/>
          <a:lstStyle/>
          <a:p>
            <a:fld id="{E93478AE-DBF7-4F5C-82E8-FE087754E9FC}" type="datetimeFigureOut">
              <a:rPr lang="en-US" smtClean="0"/>
              <a:t>7/10/2024</a:t>
            </a:fld>
            <a:endParaRPr lang="en-US"/>
          </a:p>
        </p:txBody>
      </p:sp>
      <p:sp>
        <p:nvSpPr>
          <p:cNvPr id="5" name="Footer Placeholder 4">
            <a:extLst>
              <a:ext uri="{FF2B5EF4-FFF2-40B4-BE49-F238E27FC236}">
                <a16:creationId xmlns:a16="http://schemas.microsoft.com/office/drawing/2014/main" id="{48DFF654-83CF-8471-4A72-B2CFAAF865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E902E3-FE19-4A39-21FA-482E389EBC25}"/>
              </a:ext>
            </a:extLst>
          </p:cNvPr>
          <p:cNvSpPr>
            <a:spLocks noGrp="1"/>
          </p:cNvSpPr>
          <p:nvPr>
            <p:ph type="sldNum" sz="quarter" idx="12"/>
          </p:nvPr>
        </p:nvSpPr>
        <p:spPr/>
        <p:txBody>
          <a:bodyPr/>
          <a:lstStyle/>
          <a:p>
            <a:fld id="{641B9F46-15C6-4E1D-8A8A-275B594F635B}" type="slidenum">
              <a:rPr lang="en-US" smtClean="0"/>
              <a:t>‹#›</a:t>
            </a:fld>
            <a:endParaRPr lang="en-US"/>
          </a:p>
        </p:txBody>
      </p:sp>
    </p:spTree>
    <p:extLst>
      <p:ext uri="{BB962C8B-B14F-4D97-AF65-F5344CB8AC3E}">
        <p14:creationId xmlns:p14="http://schemas.microsoft.com/office/powerpoint/2010/main" val="3603455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D7A7E-AACE-0307-8230-4E2E653447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C06437-3559-CDB7-DFC6-C9460EBFB5B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D1D1CC-EB09-AA2A-E088-73D1359C999F}"/>
              </a:ext>
            </a:extLst>
          </p:cNvPr>
          <p:cNvSpPr>
            <a:spLocks noGrp="1"/>
          </p:cNvSpPr>
          <p:nvPr>
            <p:ph type="dt" sz="half" idx="10"/>
          </p:nvPr>
        </p:nvSpPr>
        <p:spPr/>
        <p:txBody>
          <a:bodyPr/>
          <a:lstStyle/>
          <a:p>
            <a:fld id="{E93478AE-DBF7-4F5C-82E8-FE087754E9FC}" type="datetimeFigureOut">
              <a:rPr lang="en-US" smtClean="0"/>
              <a:t>7/10/2024</a:t>
            </a:fld>
            <a:endParaRPr lang="en-US"/>
          </a:p>
        </p:txBody>
      </p:sp>
      <p:sp>
        <p:nvSpPr>
          <p:cNvPr id="5" name="Footer Placeholder 4">
            <a:extLst>
              <a:ext uri="{FF2B5EF4-FFF2-40B4-BE49-F238E27FC236}">
                <a16:creationId xmlns:a16="http://schemas.microsoft.com/office/drawing/2014/main" id="{E9C7B626-98C8-EB18-20F4-BD56EBF7A4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0E7289-5311-C28A-6457-85D2DF43EA0A}"/>
              </a:ext>
            </a:extLst>
          </p:cNvPr>
          <p:cNvSpPr>
            <a:spLocks noGrp="1"/>
          </p:cNvSpPr>
          <p:nvPr>
            <p:ph type="sldNum" sz="quarter" idx="12"/>
          </p:nvPr>
        </p:nvSpPr>
        <p:spPr/>
        <p:txBody>
          <a:bodyPr/>
          <a:lstStyle/>
          <a:p>
            <a:fld id="{641B9F46-15C6-4E1D-8A8A-275B594F635B}" type="slidenum">
              <a:rPr lang="en-US" smtClean="0"/>
              <a:t>‹#›</a:t>
            </a:fld>
            <a:endParaRPr lang="en-US"/>
          </a:p>
        </p:txBody>
      </p:sp>
    </p:spTree>
    <p:extLst>
      <p:ext uri="{BB962C8B-B14F-4D97-AF65-F5344CB8AC3E}">
        <p14:creationId xmlns:p14="http://schemas.microsoft.com/office/powerpoint/2010/main" val="2658533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444F-D9CE-3C7D-A0C0-E3D9D77959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4E623B-6BA1-F80F-3B69-EB6B92A594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67EA42-DE53-8F94-4B3E-6206A16DF1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B637CD-0F47-A0CC-48C5-EFE7066E04F3}"/>
              </a:ext>
            </a:extLst>
          </p:cNvPr>
          <p:cNvSpPr>
            <a:spLocks noGrp="1"/>
          </p:cNvSpPr>
          <p:nvPr>
            <p:ph type="dt" sz="half" idx="10"/>
          </p:nvPr>
        </p:nvSpPr>
        <p:spPr/>
        <p:txBody>
          <a:bodyPr/>
          <a:lstStyle/>
          <a:p>
            <a:fld id="{E93478AE-DBF7-4F5C-82E8-FE087754E9FC}" type="datetimeFigureOut">
              <a:rPr lang="en-US" smtClean="0"/>
              <a:t>7/10/2024</a:t>
            </a:fld>
            <a:endParaRPr lang="en-US"/>
          </a:p>
        </p:txBody>
      </p:sp>
      <p:sp>
        <p:nvSpPr>
          <p:cNvPr id="6" name="Footer Placeholder 5">
            <a:extLst>
              <a:ext uri="{FF2B5EF4-FFF2-40B4-BE49-F238E27FC236}">
                <a16:creationId xmlns:a16="http://schemas.microsoft.com/office/drawing/2014/main" id="{3E5D2208-AF35-43FF-F2EA-32DC64CD1C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9E01DE-55A8-942E-DEEA-0C5F140D53F8}"/>
              </a:ext>
            </a:extLst>
          </p:cNvPr>
          <p:cNvSpPr>
            <a:spLocks noGrp="1"/>
          </p:cNvSpPr>
          <p:nvPr>
            <p:ph type="sldNum" sz="quarter" idx="12"/>
          </p:nvPr>
        </p:nvSpPr>
        <p:spPr/>
        <p:txBody>
          <a:bodyPr/>
          <a:lstStyle/>
          <a:p>
            <a:fld id="{641B9F46-15C6-4E1D-8A8A-275B594F635B}" type="slidenum">
              <a:rPr lang="en-US" smtClean="0"/>
              <a:t>‹#›</a:t>
            </a:fld>
            <a:endParaRPr lang="en-US"/>
          </a:p>
        </p:txBody>
      </p:sp>
    </p:spTree>
    <p:extLst>
      <p:ext uri="{BB962C8B-B14F-4D97-AF65-F5344CB8AC3E}">
        <p14:creationId xmlns:p14="http://schemas.microsoft.com/office/powerpoint/2010/main" val="2249794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C5595-5D2B-E74D-8436-106FB82DEE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5AA8E4-4EC9-BB17-263E-2763FB89C5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A2FC96-A779-5E28-2A09-3B96328218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C65AD1-8B4F-C357-B0A8-40C52AF171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E6D6B4-F4ED-DE62-4543-3A3514BB82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94C5A5-F278-E1DA-03B9-8D322D7CCA8D}"/>
              </a:ext>
            </a:extLst>
          </p:cNvPr>
          <p:cNvSpPr>
            <a:spLocks noGrp="1"/>
          </p:cNvSpPr>
          <p:nvPr>
            <p:ph type="dt" sz="half" idx="10"/>
          </p:nvPr>
        </p:nvSpPr>
        <p:spPr/>
        <p:txBody>
          <a:bodyPr/>
          <a:lstStyle/>
          <a:p>
            <a:fld id="{E93478AE-DBF7-4F5C-82E8-FE087754E9FC}" type="datetimeFigureOut">
              <a:rPr lang="en-US" smtClean="0"/>
              <a:t>7/10/2024</a:t>
            </a:fld>
            <a:endParaRPr lang="en-US"/>
          </a:p>
        </p:txBody>
      </p:sp>
      <p:sp>
        <p:nvSpPr>
          <p:cNvPr id="8" name="Footer Placeholder 7">
            <a:extLst>
              <a:ext uri="{FF2B5EF4-FFF2-40B4-BE49-F238E27FC236}">
                <a16:creationId xmlns:a16="http://schemas.microsoft.com/office/drawing/2014/main" id="{2B01F75B-5711-335C-0CBF-51C183E728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D49A92-F62E-80B8-CA60-488A91CCE652}"/>
              </a:ext>
            </a:extLst>
          </p:cNvPr>
          <p:cNvSpPr>
            <a:spLocks noGrp="1"/>
          </p:cNvSpPr>
          <p:nvPr>
            <p:ph type="sldNum" sz="quarter" idx="12"/>
          </p:nvPr>
        </p:nvSpPr>
        <p:spPr/>
        <p:txBody>
          <a:bodyPr/>
          <a:lstStyle/>
          <a:p>
            <a:fld id="{641B9F46-15C6-4E1D-8A8A-275B594F635B}" type="slidenum">
              <a:rPr lang="en-US" smtClean="0"/>
              <a:t>‹#›</a:t>
            </a:fld>
            <a:endParaRPr lang="en-US"/>
          </a:p>
        </p:txBody>
      </p:sp>
    </p:spTree>
    <p:extLst>
      <p:ext uri="{BB962C8B-B14F-4D97-AF65-F5344CB8AC3E}">
        <p14:creationId xmlns:p14="http://schemas.microsoft.com/office/powerpoint/2010/main" val="1129729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79CDC-73D6-8F89-374F-417DF172C7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FD4641-1399-6B2F-E035-5FBCF21C5D59}"/>
              </a:ext>
            </a:extLst>
          </p:cNvPr>
          <p:cNvSpPr>
            <a:spLocks noGrp="1"/>
          </p:cNvSpPr>
          <p:nvPr>
            <p:ph type="dt" sz="half" idx="10"/>
          </p:nvPr>
        </p:nvSpPr>
        <p:spPr/>
        <p:txBody>
          <a:bodyPr/>
          <a:lstStyle/>
          <a:p>
            <a:fld id="{E93478AE-DBF7-4F5C-82E8-FE087754E9FC}" type="datetimeFigureOut">
              <a:rPr lang="en-US" smtClean="0"/>
              <a:t>7/10/2024</a:t>
            </a:fld>
            <a:endParaRPr lang="en-US"/>
          </a:p>
        </p:txBody>
      </p:sp>
      <p:sp>
        <p:nvSpPr>
          <p:cNvPr id="4" name="Footer Placeholder 3">
            <a:extLst>
              <a:ext uri="{FF2B5EF4-FFF2-40B4-BE49-F238E27FC236}">
                <a16:creationId xmlns:a16="http://schemas.microsoft.com/office/drawing/2014/main" id="{1220E52B-A5EF-C667-A2B9-3ACA71D5EB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4EF096-BA22-6994-2CD3-6E2DA05335E1}"/>
              </a:ext>
            </a:extLst>
          </p:cNvPr>
          <p:cNvSpPr>
            <a:spLocks noGrp="1"/>
          </p:cNvSpPr>
          <p:nvPr>
            <p:ph type="sldNum" sz="quarter" idx="12"/>
          </p:nvPr>
        </p:nvSpPr>
        <p:spPr/>
        <p:txBody>
          <a:bodyPr/>
          <a:lstStyle/>
          <a:p>
            <a:fld id="{641B9F46-15C6-4E1D-8A8A-275B594F635B}" type="slidenum">
              <a:rPr lang="en-US" smtClean="0"/>
              <a:t>‹#›</a:t>
            </a:fld>
            <a:endParaRPr lang="en-US"/>
          </a:p>
        </p:txBody>
      </p:sp>
    </p:spTree>
    <p:extLst>
      <p:ext uri="{BB962C8B-B14F-4D97-AF65-F5344CB8AC3E}">
        <p14:creationId xmlns:p14="http://schemas.microsoft.com/office/powerpoint/2010/main" val="3658528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6CD45A-5519-BCB6-4A9D-0C3125265704}"/>
              </a:ext>
            </a:extLst>
          </p:cNvPr>
          <p:cNvSpPr>
            <a:spLocks noGrp="1"/>
          </p:cNvSpPr>
          <p:nvPr>
            <p:ph type="dt" sz="half" idx="10"/>
          </p:nvPr>
        </p:nvSpPr>
        <p:spPr/>
        <p:txBody>
          <a:bodyPr/>
          <a:lstStyle/>
          <a:p>
            <a:fld id="{E93478AE-DBF7-4F5C-82E8-FE087754E9FC}" type="datetimeFigureOut">
              <a:rPr lang="en-US" smtClean="0"/>
              <a:t>7/10/2024</a:t>
            </a:fld>
            <a:endParaRPr lang="en-US"/>
          </a:p>
        </p:txBody>
      </p:sp>
      <p:sp>
        <p:nvSpPr>
          <p:cNvPr id="3" name="Footer Placeholder 2">
            <a:extLst>
              <a:ext uri="{FF2B5EF4-FFF2-40B4-BE49-F238E27FC236}">
                <a16:creationId xmlns:a16="http://schemas.microsoft.com/office/drawing/2014/main" id="{0D73DC54-4425-F5E5-8A30-87CEC4BC3F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807376-572E-31FE-538A-3B0806876277}"/>
              </a:ext>
            </a:extLst>
          </p:cNvPr>
          <p:cNvSpPr>
            <a:spLocks noGrp="1"/>
          </p:cNvSpPr>
          <p:nvPr>
            <p:ph type="sldNum" sz="quarter" idx="12"/>
          </p:nvPr>
        </p:nvSpPr>
        <p:spPr/>
        <p:txBody>
          <a:bodyPr/>
          <a:lstStyle/>
          <a:p>
            <a:fld id="{641B9F46-15C6-4E1D-8A8A-275B594F635B}" type="slidenum">
              <a:rPr lang="en-US" smtClean="0"/>
              <a:t>‹#›</a:t>
            </a:fld>
            <a:endParaRPr lang="en-US"/>
          </a:p>
        </p:txBody>
      </p:sp>
    </p:spTree>
    <p:extLst>
      <p:ext uri="{BB962C8B-B14F-4D97-AF65-F5344CB8AC3E}">
        <p14:creationId xmlns:p14="http://schemas.microsoft.com/office/powerpoint/2010/main" val="3154315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B2E0C-8CFA-EE14-A15B-02EB48089C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702DF6-1D03-8F2F-2611-B98911EFE8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F75626-254B-4840-5F4B-95E559413B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4329D6-9E81-2D48-AE43-5E5EC5302E53}"/>
              </a:ext>
            </a:extLst>
          </p:cNvPr>
          <p:cNvSpPr>
            <a:spLocks noGrp="1"/>
          </p:cNvSpPr>
          <p:nvPr>
            <p:ph type="dt" sz="half" idx="10"/>
          </p:nvPr>
        </p:nvSpPr>
        <p:spPr/>
        <p:txBody>
          <a:bodyPr/>
          <a:lstStyle/>
          <a:p>
            <a:fld id="{E93478AE-DBF7-4F5C-82E8-FE087754E9FC}" type="datetimeFigureOut">
              <a:rPr lang="en-US" smtClean="0"/>
              <a:t>7/10/2024</a:t>
            </a:fld>
            <a:endParaRPr lang="en-US"/>
          </a:p>
        </p:txBody>
      </p:sp>
      <p:sp>
        <p:nvSpPr>
          <p:cNvPr id="6" name="Footer Placeholder 5">
            <a:extLst>
              <a:ext uri="{FF2B5EF4-FFF2-40B4-BE49-F238E27FC236}">
                <a16:creationId xmlns:a16="http://schemas.microsoft.com/office/drawing/2014/main" id="{B379BDDC-043F-FE8F-12F8-B016B3D1E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E4E810-2036-0CE0-7504-EBEA537C54EF}"/>
              </a:ext>
            </a:extLst>
          </p:cNvPr>
          <p:cNvSpPr>
            <a:spLocks noGrp="1"/>
          </p:cNvSpPr>
          <p:nvPr>
            <p:ph type="sldNum" sz="quarter" idx="12"/>
          </p:nvPr>
        </p:nvSpPr>
        <p:spPr/>
        <p:txBody>
          <a:bodyPr/>
          <a:lstStyle/>
          <a:p>
            <a:fld id="{641B9F46-15C6-4E1D-8A8A-275B594F635B}" type="slidenum">
              <a:rPr lang="en-US" smtClean="0"/>
              <a:t>‹#›</a:t>
            </a:fld>
            <a:endParaRPr lang="en-US"/>
          </a:p>
        </p:txBody>
      </p:sp>
    </p:spTree>
    <p:extLst>
      <p:ext uri="{BB962C8B-B14F-4D97-AF65-F5344CB8AC3E}">
        <p14:creationId xmlns:p14="http://schemas.microsoft.com/office/powerpoint/2010/main" val="2070318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AE026-C243-DA57-1A34-3C773732F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5516DA-9D6C-0C41-2773-A5A59155B2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B3361E9-1B79-9715-0CFE-B120CD5C6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8B3F64-DACD-F0C5-9515-75030683D719}"/>
              </a:ext>
            </a:extLst>
          </p:cNvPr>
          <p:cNvSpPr>
            <a:spLocks noGrp="1"/>
          </p:cNvSpPr>
          <p:nvPr>
            <p:ph type="dt" sz="half" idx="10"/>
          </p:nvPr>
        </p:nvSpPr>
        <p:spPr/>
        <p:txBody>
          <a:bodyPr/>
          <a:lstStyle/>
          <a:p>
            <a:fld id="{E93478AE-DBF7-4F5C-82E8-FE087754E9FC}" type="datetimeFigureOut">
              <a:rPr lang="en-US" smtClean="0"/>
              <a:t>7/10/2024</a:t>
            </a:fld>
            <a:endParaRPr lang="en-US"/>
          </a:p>
        </p:txBody>
      </p:sp>
      <p:sp>
        <p:nvSpPr>
          <p:cNvPr id="6" name="Footer Placeholder 5">
            <a:extLst>
              <a:ext uri="{FF2B5EF4-FFF2-40B4-BE49-F238E27FC236}">
                <a16:creationId xmlns:a16="http://schemas.microsoft.com/office/drawing/2014/main" id="{FCBA66E5-C743-7636-2717-5380D9F051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C59F86-A795-E820-E13F-18545C0D72BE}"/>
              </a:ext>
            </a:extLst>
          </p:cNvPr>
          <p:cNvSpPr>
            <a:spLocks noGrp="1"/>
          </p:cNvSpPr>
          <p:nvPr>
            <p:ph type="sldNum" sz="quarter" idx="12"/>
          </p:nvPr>
        </p:nvSpPr>
        <p:spPr/>
        <p:txBody>
          <a:bodyPr/>
          <a:lstStyle/>
          <a:p>
            <a:fld id="{641B9F46-15C6-4E1D-8A8A-275B594F635B}" type="slidenum">
              <a:rPr lang="en-US" smtClean="0"/>
              <a:t>‹#›</a:t>
            </a:fld>
            <a:endParaRPr lang="en-US"/>
          </a:p>
        </p:txBody>
      </p:sp>
    </p:spTree>
    <p:extLst>
      <p:ext uri="{BB962C8B-B14F-4D97-AF65-F5344CB8AC3E}">
        <p14:creationId xmlns:p14="http://schemas.microsoft.com/office/powerpoint/2010/main" val="3612173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BD8B1C-5B12-0C33-7C35-7A8223D22E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C30DB2-33CF-CCFA-8106-9E068C73A5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DC2628-7BA4-8521-A660-C1830EAD27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93478AE-DBF7-4F5C-82E8-FE087754E9FC}" type="datetimeFigureOut">
              <a:rPr lang="en-US" smtClean="0"/>
              <a:t>7/10/2024</a:t>
            </a:fld>
            <a:endParaRPr lang="en-US"/>
          </a:p>
        </p:txBody>
      </p:sp>
      <p:sp>
        <p:nvSpPr>
          <p:cNvPr id="5" name="Footer Placeholder 4">
            <a:extLst>
              <a:ext uri="{FF2B5EF4-FFF2-40B4-BE49-F238E27FC236}">
                <a16:creationId xmlns:a16="http://schemas.microsoft.com/office/drawing/2014/main" id="{272E86BF-048D-F38E-4237-A4DB892788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C6BF53F-2FF1-202B-B252-D3ACF774F1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41B9F46-15C6-4E1D-8A8A-275B594F635B}" type="slidenum">
              <a:rPr lang="en-US" smtClean="0"/>
              <a:t>‹#›</a:t>
            </a:fld>
            <a:endParaRPr lang="en-US"/>
          </a:p>
        </p:txBody>
      </p:sp>
    </p:spTree>
    <p:extLst>
      <p:ext uri="{BB962C8B-B14F-4D97-AF65-F5344CB8AC3E}">
        <p14:creationId xmlns:p14="http://schemas.microsoft.com/office/powerpoint/2010/main" val="2825818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7A0C0B-7A39-5336-CF7E-96DCB58562EF}"/>
              </a:ext>
            </a:extLst>
          </p:cNvPr>
          <p:cNvPicPr>
            <a:picLocks noChangeAspect="1"/>
          </p:cNvPicPr>
          <p:nvPr/>
        </p:nvPicPr>
        <p:blipFill rotWithShape="1">
          <a:blip r:embed="rId3">
            <a:alphaModFix amt="40000"/>
          </a:blip>
          <a:srcRect t="12791"/>
          <a:stretch/>
        </p:blipFill>
        <p:spPr>
          <a:xfrm>
            <a:off x="20" y="10"/>
            <a:ext cx="12191980" cy="6857990"/>
          </a:xfrm>
          <a:prstGeom prst="rect">
            <a:avLst/>
          </a:prstGeom>
        </p:spPr>
      </p:pic>
      <p:sp>
        <p:nvSpPr>
          <p:cNvPr id="2" name="Title 1">
            <a:extLst>
              <a:ext uri="{FF2B5EF4-FFF2-40B4-BE49-F238E27FC236}">
                <a16:creationId xmlns:a16="http://schemas.microsoft.com/office/drawing/2014/main" id="{53445D20-9FC7-BC43-1EDA-7FADD66EC8CD}"/>
              </a:ext>
            </a:extLst>
          </p:cNvPr>
          <p:cNvSpPr>
            <a:spLocks noGrp="1"/>
          </p:cNvSpPr>
          <p:nvPr>
            <p:ph type="ctrTitle"/>
          </p:nvPr>
        </p:nvSpPr>
        <p:spPr>
          <a:xfrm>
            <a:off x="965200" y="965200"/>
            <a:ext cx="10261600" cy="3564869"/>
          </a:xfrm>
        </p:spPr>
        <p:txBody>
          <a:bodyPr>
            <a:normAutofit/>
          </a:bodyPr>
          <a:lstStyle/>
          <a:p>
            <a:pPr algn="l"/>
            <a:r>
              <a:rPr lang="en-US" sz="11500">
                <a:ln w="22225">
                  <a:solidFill>
                    <a:schemeClr val="tx1"/>
                  </a:solidFill>
                  <a:miter lim="800000"/>
                </a:ln>
                <a:noFill/>
              </a:rPr>
              <a:t>PowerBI </a:t>
            </a:r>
          </a:p>
        </p:txBody>
      </p:sp>
      <p:sp>
        <p:nvSpPr>
          <p:cNvPr id="3" name="Subtitle 2">
            <a:extLst>
              <a:ext uri="{FF2B5EF4-FFF2-40B4-BE49-F238E27FC236}">
                <a16:creationId xmlns:a16="http://schemas.microsoft.com/office/drawing/2014/main" id="{3D7A5A89-A006-334F-70F2-5C5387EEF47F}"/>
              </a:ext>
            </a:extLst>
          </p:cNvPr>
          <p:cNvSpPr>
            <a:spLocks noGrp="1"/>
          </p:cNvSpPr>
          <p:nvPr>
            <p:ph type="subTitle" idx="1"/>
          </p:nvPr>
        </p:nvSpPr>
        <p:spPr>
          <a:xfrm>
            <a:off x="965200" y="4572002"/>
            <a:ext cx="10261600" cy="1202995"/>
          </a:xfrm>
        </p:spPr>
        <p:txBody>
          <a:bodyPr>
            <a:normAutofit/>
          </a:bodyPr>
          <a:lstStyle/>
          <a:p>
            <a:pPr algn="l"/>
            <a:r>
              <a:rPr lang="en-US" sz="3200"/>
              <a:t>Diphoko KK</a:t>
            </a:r>
          </a:p>
        </p:txBody>
      </p:sp>
    </p:spTree>
    <p:extLst>
      <p:ext uri="{BB962C8B-B14F-4D97-AF65-F5344CB8AC3E}">
        <p14:creationId xmlns:p14="http://schemas.microsoft.com/office/powerpoint/2010/main" val="336783577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2" name="Rectangle 1051">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3" name="Rectangle 105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4" name="Rectangle 105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5" name="Rectangle 105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a:extLst>
              <a:ext uri="{FF2B5EF4-FFF2-40B4-BE49-F238E27FC236}">
                <a16:creationId xmlns:a16="http://schemas.microsoft.com/office/drawing/2014/main" id="{FC5F4148-F6CE-C292-050B-70548AC481DC}"/>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b="2180"/>
          <a:stretch/>
        </p:blipFill>
        <p:spPr bwMode="auto">
          <a:xfrm>
            <a:off x="835341" y="457200"/>
            <a:ext cx="10521318"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557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87" name="Rectangle 208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8" name="Rectangle 2087">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9" name="Rectangle 2088">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0" name="Rectangle 2089">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A close-up of a graph&#10;&#10;Description automatically generated">
            <a:extLst>
              <a:ext uri="{FF2B5EF4-FFF2-40B4-BE49-F238E27FC236}">
                <a16:creationId xmlns:a16="http://schemas.microsoft.com/office/drawing/2014/main" id="{E546DF77-0E8E-7646-8AB9-E5D938AAA650}"/>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b="2180"/>
          <a:stretch/>
        </p:blipFill>
        <p:spPr bwMode="auto">
          <a:xfrm>
            <a:off x="835341" y="457200"/>
            <a:ext cx="10521318"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188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1" name="Rectangle 105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3" name="Rectangle 105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5" name="Rectangle 105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7" name="Rectangle 105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F36DA798-DA07-AD4D-ECDE-C0DC3A1A6D18}"/>
              </a:ext>
            </a:extLst>
          </p:cNvPr>
          <p:cNvPicPr>
            <a:picLocks noGrp="1" noChangeAspect="1"/>
          </p:cNvPicPr>
          <p:nvPr>
            <p:ph idx="1"/>
          </p:nvPr>
        </p:nvPicPr>
        <p:blipFill>
          <a:blip r:embed="rId3"/>
          <a:stretch>
            <a:fillRect/>
          </a:stretch>
        </p:blipFill>
        <p:spPr>
          <a:xfrm>
            <a:off x="950025" y="457200"/>
            <a:ext cx="10291949" cy="5943600"/>
          </a:xfrm>
          <a:prstGeom prst="rect">
            <a:avLst/>
          </a:prstGeom>
        </p:spPr>
      </p:pic>
    </p:spTree>
    <p:extLst>
      <p:ext uri="{BB962C8B-B14F-4D97-AF65-F5344CB8AC3E}">
        <p14:creationId xmlns:p14="http://schemas.microsoft.com/office/powerpoint/2010/main" val="4159051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FE559E9-C741-7A4A-737F-D9F57007B4A3}"/>
              </a:ext>
            </a:extLst>
          </p:cNvPr>
          <p:cNvPicPr>
            <a:picLocks noGrp="1" noChangeAspect="1"/>
          </p:cNvPicPr>
          <p:nvPr>
            <p:ph idx="1"/>
          </p:nvPr>
        </p:nvPicPr>
        <p:blipFill>
          <a:blip r:embed="rId3"/>
          <a:stretch>
            <a:fillRect/>
          </a:stretch>
        </p:blipFill>
        <p:spPr>
          <a:xfrm>
            <a:off x="950028" y="457200"/>
            <a:ext cx="10291944" cy="5943600"/>
          </a:xfrm>
          <a:prstGeom prst="rect">
            <a:avLst/>
          </a:prstGeom>
        </p:spPr>
      </p:pic>
    </p:spTree>
    <p:extLst>
      <p:ext uri="{BB962C8B-B14F-4D97-AF65-F5344CB8AC3E}">
        <p14:creationId xmlns:p14="http://schemas.microsoft.com/office/powerpoint/2010/main" val="2862745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8A80FB8-207B-91A4-38D2-79D83D9EAC74}"/>
              </a:ext>
            </a:extLst>
          </p:cNvPr>
          <p:cNvSpPr>
            <a:spLocks noGrp="1"/>
          </p:cNvSpPr>
          <p:nvPr>
            <p:ph type="title"/>
          </p:nvPr>
        </p:nvSpPr>
        <p:spPr>
          <a:xfrm>
            <a:off x="838200" y="365125"/>
            <a:ext cx="10515600" cy="1325563"/>
          </a:xfrm>
        </p:spPr>
        <p:txBody>
          <a:bodyPr>
            <a:normAutofit/>
          </a:bodyPr>
          <a:lstStyle/>
          <a:p>
            <a:r>
              <a:rPr lang="en-US"/>
              <a:t>Summary </a:t>
            </a:r>
          </a:p>
        </p:txBody>
      </p:sp>
      <p:sp>
        <p:nvSpPr>
          <p:cNvPr id="51" name="Arc 5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8BF430F-D7C2-BAE6-7828-D27B676A76B4}"/>
              </a:ext>
            </a:extLst>
          </p:cNvPr>
          <p:cNvSpPr>
            <a:spLocks noGrp="1"/>
          </p:cNvSpPr>
          <p:nvPr>
            <p:ph idx="1"/>
          </p:nvPr>
        </p:nvSpPr>
        <p:spPr>
          <a:xfrm>
            <a:off x="838200" y="1825625"/>
            <a:ext cx="10515600" cy="4351338"/>
          </a:xfrm>
        </p:spPr>
        <p:txBody>
          <a:bodyPr>
            <a:normAutofit/>
          </a:bodyPr>
          <a:lstStyle/>
          <a:p>
            <a:endParaRPr lang="en-US" sz="1800"/>
          </a:p>
          <a:p>
            <a:r>
              <a:rPr lang="en-US" sz="1800"/>
              <a:t>Terrorist attacks have emerged as a significant threat to global security. Utilizing a Terrorism dataset, a quantitative analysis of past terrorist incidents and their temporal and spatial patterns was conducted. The Analytic Hierarchy Process (AHP) was employed to categorize the extent of damage caused by terrorist attacks. Various factors influencing these attacks were identified and represented across three dimensions.</a:t>
            </a:r>
          </a:p>
          <a:p>
            <a:r>
              <a:rPr lang="en-US" sz="1800"/>
              <a:t>The majority of terrorist attacks were carried out using explosives, followed by firearms. The frequency of attacks peaked in 2014 and 2015, with the last six years showing the highest incidence compared to previous decades since 1970. However, the number of attacks began to decline starting in 2014. </a:t>
            </a:r>
          </a:p>
          <a:p>
            <a:r>
              <a:rPr lang="en-US" sz="1800"/>
              <a:t>On a daily basis, attack frequency was relatively uniform, though lower on the 31st and higher on the 1st and 15th of each </a:t>
            </a:r>
            <a:r>
              <a:rPr lang="en-US" sz="1800" err="1"/>
              <a:t>month.Iraq</a:t>
            </a:r>
            <a:r>
              <a:rPr lang="en-US" sz="1800"/>
              <a:t> experienced the highest number of attacks, followed by Pakistan, Afghanistan, and India. </a:t>
            </a:r>
          </a:p>
          <a:p>
            <a:r>
              <a:rPr lang="en-US" sz="1800"/>
              <a:t>The Middle East and North Africa region recorded the most attacks, with South Asia ranking second. Private citizens and property were the primary targets of these attacks, followed by military targets. Bombings and explosions were the most common methods used in the attacks.</a:t>
            </a:r>
          </a:p>
          <a:p>
            <a:endParaRPr lang="en-US" sz="1800"/>
          </a:p>
        </p:txBody>
      </p:sp>
    </p:spTree>
    <p:extLst>
      <p:ext uri="{BB962C8B-B14F-4D97-AF65-F5344CB8AC3E}">
        <p14:creationId xmlns:p14="http://schemas.microsoft.com/office/powerpoint/2010/main" val="2266143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47</TotalTime>
  <Words>1650</Words>
  <Application>Microsoft Office PowerPoint</Application>
  <PresentationFormat>Widescreen</PresentationFormat>
  <Paragraphs>154</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-apple-system</vt:lpstr>
      <vt:lpstr>Aptos</vt:lpstr>
      <vt:lpstr>Aptos Display</vt:lpstr>
      <vt:lpstr>Arial</vt:lpstr>
      <vt:lpstr>Office Theme</vt:lpstr>
      <vt:lpstr>PowerBI </vt:lpstr>
      <vt:lpstr>PowerPoint Presentation</vt:lpstr>
      <vt:lpstr>PowerPoint Presentation</vt:lpstr>
      <vt:lpstr>PowerPoint Presentation</vt:lpstr>
      <vt:lpstr>PowerPoint Presentation</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KARABO DIPHOKO</dc:creator>
  <cp:lastModifiedBy>KARABO DIPHOKO</cp:lastModifiedBy>
  <cp:revision>2</cp:revision>
  <dcterms:created xsi:type="dcterms:W3CDTF">2024-07-04T07:31:07Z</dcterms:created>
  <dcterms:modified xsi:type="dcterms:W3CDTF">2024-07-10T12:44:25Z</dcterms:modified>
</cp:coreProperties>
</file>