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336" r:id="rId4"/>
    <p:sldId id="321" r:id="rId5"/>
    <p:sldId id="323" r:id="rId6"/>
    <p:sldId id="324" r:id="rId7"/>
    <p:sldId id="325" r:id="rId8"/>
    <p:sldId id="328" r:id="rId9"/>
    <p:sldId id="333" r:id="rId10"/>
    <p:sldId id="332" r:id="rId11"/>
    <p:sldId id="340" r:id="rId12"/>
    <p:sldId id="341" r:id="rId13"/>
    <p:sldId id="331" r:id="rId14"/>
    <p:sldId id="338" r:id="rId15"/>
    <p:sldId id="345" r:id="rId16"/>
    <p:sldId id="344" r:id="rId17"/>
    <p:sldId id="343" r:id="rId18"/>
    <p:sldId id="342" r:id="rId19"/>
    <p:sldId id="346" r:id="rId20"/>
    <p:sldId id="347" r:id="rId21"/>
    <p:sldId id="329" r:id="rId22"/>
    <p:sldId id="326" r:id="rId23"/>
    <p:sldId id="335" r:id="rId24"/>
    <p:sldId id="339" r:id="rId25"/>
    <p:sldId id="334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3109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09" autoAdjust="0"/>
    <p:restoredTop sz="99806" autoAdjust="0"/>
  </p:normalViewPr>
  <p:slideViewPr>
    <p:cSldViewPr snapToGrid="0">
      <p:cViewPr varScale="1">
        <p:scale>
          <a:sx n="87" d="100"/>
          <a:sy n="87" d="100"/>
        </p:scale>
        <p:origin x="-1181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2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BF2F0-4428-447C-921D-8FDB0668284C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C41DB-ABA5-4A9F-8096-E218AE8C2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333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16A4-0665-4A61-9DC1-AC187A664DA8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1A23-223C-4986-93E4-60EDDF595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034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16A4-0665-4A61-9DC1-AC187A664DA8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1A23-223C-4986-93E4-60EDDF595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020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16A4-0665-4A61-9DC1-AC187A664DA8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1A23-223C-4986-93E4-60EDDF595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013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16A4-0665-4A61-9DC1-AC187A664DA8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1A23-223C-4986-93E4-60EDDF595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06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16A4-0665-4A61-9DC1-AC187A664DA8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1A23-223C-4986-93E4-60EDDF595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056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16A4-0665-4A61-9DC1-AC187A664DA8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1A23-223C-4986-93E4-60EDDF595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15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16A4-0665-4A61-9DC1-AC187A664DA8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1A23-223C-4986-93E4-60EDDF595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475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16A4-0665-4A61-9DC1-AC187A664DA8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1A23-223C-4986-93E4-60EDDF595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665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16A4-0665-4A61-9DC1-AC187A664DA8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1A23-223C-4986-93E4-60EDDF595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679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16A4-0665-4A61-9DC1-AC187A664DA8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1A23-223C-4986-93E4-60EDDF595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232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16A4-0665-4A61-9DC1-AC187A664DA8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1A23-223C-4986-93E4-60EDDF595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278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816A4-0665-4A61-9DC1-AC187A664DA8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81A23-223C-4986-93E4-60EDDF595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266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6B3109">
            <a:alpha val="9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1007637" y="2009649"/>
            <a:ext cx="7016750" cy="2616200"/>
          </a:xfrm>
          <a:prstGeom prst="roundRect">
            <a:avLst/>
          </a:prstGeom>
          <a:solidFill>
            <a:srgbClr val="F8F8F8"/>
          </a:solidFill>
          <a:ln>
            <a:solidFill>
              <a:srgbClr val="6B31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2594474"/>
            <a:ext cx="77038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b="1" dirty="0" smtClean="0">
                <a:solidFill>
                  <a:schemeClr val="accent2">
                    <a:lumMod val="50000"/>
                  </a:schemeClr>
                </a:solidFill>
                <a:latin typeface="CommercialScript BT" pitchFamily="2" charset="0"/>
              </a:rPr>
              <a:t>Today’s</a:t>
            </a:r>
            <a:r>
              <a:rPr lang="en-US" altLang="ko-KR" sz="8800" b="1" dirty="0" smtClean="0">
                <a:latin typeface="CommercialScript BT" pitchFamily="2" charset="0"/>
              </a:rPr>
              <a:t> </a:t>
            </a:r>
            <a:r>
              <a:rPr lang="en-US" altLang="ko-KR" sz="8800" b="1" dirty="0" smtClean="0">
                <a:solidFill>
                  <a:schemeClr val="accent2">
                    <a:lumMod val="50000"/>
                  </a:schemeClr>
                </a:solidFill>
                <a:latin typeface="CommercialScript BT" pitchFamily="2" charset="0"/>
              </a:rPr>
              <a:t>Coffee</a:t>
            </a:r>
            <a:endParaRPr lang="ko-KR" altLang="en-US" sz="6000" b="1" dirty="0">
              <a:solidFill>
                <a:schemeClr val="accent2">
                  <a:lumMod val="50000"/>
                </a:schemeClr>
              </a:solidFill>
              <a:latin typeface="CommercialScript B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1877" y="5097368"/>
            <a:ext cx="64482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u="sng" dirty="0" smtClean="0">
                <a:solidFill>
                  <a:schemeClr val="bg1"/>
                </a:solidFill>
                <a:latin typeface="HY나무L" pitchFamily="18" charset="-127"/>
                <a:ea typeface="HY나무L" pitchFamily="18" charset="-127"/>
              </a:rPr>
              <a:t>Coffee &amp; Coding</a:t>
            </a:r>
          </a:p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HY나무L" pitchFamily="18" charset="-127"/>
                <a:ea typeface="HY나무L" pitchFamily="18" charset="-127"/>
              </a:rPr>
              <a:t>이동환</a:t>
            </a:r>
            <a:r>
              <a:rPr lang="en-US" altLang="ko-KR" sz="2800" dirty="0" smtClean="0">
                <a:solidFill>
                  <a:schemeClr val="bg1"/>
                </a:solidFill>
                <a:latin typeface="HY나무L" pitchFamily="18" charset="-127"/>
                <a:ea typeface="HY나무L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HY나무L" pitchFamily="18" charset="-127"/>
                <a:ea typeface="HY나무L" pitchFamily="18" charset="-127"/>
              </a:rPr>
              <a:t>장익순</a:t>
            </a:r>
            <a:r>
              <a:rPr lang="en-US" altLang="ko-KR" sz="2800" dirty="0">
                <a:solidFill>
                  <a:schemeClr val="bg1"/>
                </a:solidFill>
                <a:latin typeface="HY나무L" pitchFamily="18" charset="-127"/>
                <a:ea typeface="HY나무L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HY나무L" pitchFamily="18" charset="-127"/>
                <a:ea typeface="HY나무L" pitchFamily="18" charset="-127"/>
              </a:rPr>
              <a:t>천화평</a:t>
            </a:r>
            <a:r>
              <a:rPr lang="en-US" altLang="ko-KR" sz="2800" dirty="0">
                <a:solidFill>
                  <a:schemeClr val="bg1"/>
                </a:solidFill>
                <a:latin typeface="HY나무L" pitchFamily="18" charset="-127"/>
                <a:ea typeface="HY나무L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latin typeface="HY나무L" pitchFamily="18" charset="-127"/>
                <a:ea typeface="HY나무L" pitchFamily="18" charset="-127"/>
              </a:rPr>
              <a:t>박상현</a:t>
            </a:r>
            <a:r>
              <a:rPr lang="en-US" altLang="ko-KR" sz="2800" dirty="0">
                <a:solidFill>
                  <a:schemeClr val="bg1"/>
                </a:solidFill>
                <a:latin typeface="HY나무L" pitchFamily="18" charset="-127"/>
                <a:ea typeface="HY나무L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HY나무L" pitchFamily="18" charset="-127"/>
                <a:ea typeface="HY나무L" pitchFamily="18" charset="-127"/>
              </a:rPr>
              <a:t>류경식</a:t>
            </a:r>
            <a:endParaRPr lang="ko-KR" altLang="en-US" sz="2800" dirty="0">
              <a:solidFill>
                <a:schemeClr val="bg1"/>
              </a:solidFill>
              <a:latin typeface="HY나무L" pitchFamily="18" charset="-127"/>
              <a:ea typeface="HY나무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215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881149"/>
          </a:xfrm>
          <a:prstGeom prst="rect">
            <a:avLst/>
          </a:prstGeom>
          <a:solidFill>
            <a:srgbClr val="6B3109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2379" y="117408"/>
            <a:ext cx="8372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</a:rPr>
              <a:t>4. </a:t>
            </a:r>
            <a:r>
              <a:rPr lang="ko-KR" altLang="en-US" sz="3600" dirty="0" smtClean="0">
                <a:solidFill>
                  <a:schemeClr val="bg1"/>
                </a:solidFill>
              </a:rPr>
              <a:t>프로젝트 산출물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(04-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유즈케이스</a:t>
            </a:r>
            <a:r>
              <a:rPr lang="ko-KR" altLang="en-US" sz="2000" dirty="0" smtClean="0">
                <a:solidFill>
                  <a:schemeClr val="bg1"/>
                </a:solidFill>
              </a:rPr>
              <a:t> 다이어그램 </a:t>
            </a:r>
            <a:r>
              <a:rPr lang="en-US" altLang="ko-KR" sz="2000" dirty="0" smtClean="0">
                <a:solidFill>
                  <a:schemeClr val="bg1"/>
                </a:solidFill>
              </a:rPr>
              <a:t>: </a:t>
            </a:r>
            <a:r>
              <a:rPr lang="ko-KR" altLang="en-US" sz="2000" dirty="0" smtClean="0">
                <a:solidFill>
                  <a:schemeClr val="bg1"/>
                </a:solidFill>
              </a:rPr>
              <a:t>일반회원</a:t>
            </a:r>
            <a:r>
              <a:rPr lang="en-US" altLang="ko-KR" sz="2000" dirty="0" smtClean="0">
                <a:solidFill>
                  <a:schemeClr val="bg1"/>
                </a:solidFill>
              </a:rPr>
              <a:t>)</a:t>
            </a:r>
            <a:endParaRPr lang="en-US" altLang="ko-KR" sz="3600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6" y="1264383"/>
            <a:ext cx="8023848" cy="528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914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881149"/>
          </a:xfrm>
          <a:prstGeom prst="rect">
            <a:avLst/>
          </a:prstGeom>
          <a:solidFill>
            <a:srgbClr val="6B3109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2379" y="117408"/>
            <a:ext cx="8116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</a:rPr>
              <a:t>4. </a:t>
            </a:r>
            <a:r>
              <a:rPr lang="ko-KR" altLang="en-US" sz="3600" dirty="0" smtClean="0">
                <a:solidFill>
                  <a:schemeClr val="bg1"/>
                </a:solidFill>
              </a:rPr>
              <a:t>프로젝트 산출물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(04-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유즈케이스</a:t>
            </a:r>
            <a:r>
              <a:rPr lang="ko-KR" altLang="en-US" sz="2000" dirty="0" smtClean="0">
                <a:solidFill>
                  <a:schemeClr val="bg1"/>
                </a:solidFill>
              </a:rPr>
              <a:t> 다이어그램 </a:t>
            </a:r>
            <a:r>
              <a:rPr lang="en-US" altLang="ko-KR" sz="2000" dirty="0" smtClean="0">
                <a:solidFill>
                  <a:schemeClr val="bg1"/>
                </a:solidFill>
              </a:rPr>
              <a:t>: </a:t>
            </a:r>
            <a:r>
              <a:rPr lang="ko-KR" altLang="en-US" sz="2000" dirty="0" smtClean="0">
                <a:solidFill>
                  <a:schemeClr val="bg1"/>
                </a:solidFill>
              </a:rPr>
              <a:t>매니저</a:t>
            </a:r>
            <a:r>
              <a:rPr lang="en-US" altLang="ko-KR" sz="2000" dirty="0" smtClean="0">
                <a:solidFill>
                  <a:schemeClr val="bg1"/>
                </a:solidFill>
              </a:rPr>
              <a:t>)</a:t>
            </a:r>
            <a:endParaRPr lang="en-US" altLang="ko-KR" sz="3600" dirty="0" smtClean="0">
              <a:solidFill>
                <a:schemeClr val="bg1"/>
              </a:solidFill>
            </a:endParaRPr>
          </a:p>
        </p:txBody>
      </p:sp>
      <p:pic>
        <p:nvPicPr>
          <p:cNvPr id="9218" name="Picture 2" descr="C:\Users\dhlee\Desktop\매니저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9" y="1012935"/>
            <a:ext cx="7871441" cy="571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88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881149"/>
          </a:xfrm>
          <a:prstGeom prst="rect">
            <a:avLst/>
          </a:prstGeom>
          <a:solidFill>
            <a:srgbClr val="6B3109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2379" y="117408"/>
            <a:ext cx="8116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</a:rPr>
              <a:t>4. </a:t>
            </a:r>
            <a:r>
              <a:rPr lang="ko-KR" altLang="en-US" sz="3600" dirty="0" smtClean="0">
                <a:solidFill>
                  <a:schemeClr val="bg1"/>
                </a:solidFill>
              </a:rPr>
              <a:t>프로젝트 산출물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(04-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유즈케이스</a:t>
            </a:r>
            <a:r>
              <a:rPr lang="ko-KR" altLang="en-US" sz="2000" dirty="0" smtClean="0">
                <a:solidFill>
                  <a:schemeClr val="bg1"/>
                </a:solidFill>
              </a:rPr>
              <a:t> 다이어그램 </a:t>
            </a:r>
            <a:r>
              <a:rPr lang="en-US" altLang="ko-KR" sz="2000" dirty="0" smtClean="0">
                <a:solidFill>
                  <a:schemeClr val="bg1"/>
                </a:solidFill>
              </a:rPr>
              <a:t>: </a:t>
            </a:r>
            <a:r>
              <a:rPr lang="ko-KR" altLang="en-US" sz="2000" dirty="0" smtClean="0">
                <a:solidFill>
                  <a:schemeClr val="bg1"/>
                </a:solidFill>
              </a:rPr>
              <a:t>관리자</a:t>
            </a:r>
            <a:r>
              <a:rPr lang="en-US" altLang="ko-KR" sz="2000" dirty="0" smtClean="0">
                <a:solidFill>
                  <a:schemeClr val="bg1"/>
                </a:solidFill>
              </a:rPr>
              <a:t>)</a:t>
            </a:r>
            <a:endParaRPr lang="en-US" altLang="ko-KR" sz="3600" dirty="0" smtClean="0">
              <a:solidFill>
                <a:schemeClr val="bg1"/>
              </a:solidFill>
            </a:endParaRPr>
          </a:p>
        </p:txBody>
      </p:sp>
      <p:pic>
        <p:nvPicPr>
          <p:cNvPr id="2050" name="Picture 2" descr="C:\Users\dhlee\Desktop\관리자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09" y="1165301"/>
            <a:ext cx="8711890" cy="542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96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881149"/>
          </a:xfrm>
          <a:prstGeom prst="rect">
            <a:avLst/>
          </a:prstGeom>
          <a:solidFill>
            <a:srgbClr val="6B3109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2379" y="117408"/>
            <a:ext cx="7516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</a:rPr>
              <a:t>4. </a:t>
            </a:r>
            <a:r>
              <a:rPr lang="ko-KR" altLang="en-US" sz="3600" dirty="0" smtClean="0">
                <a:solidFill>
                  <a:schemeClr val="bg1"/>
                </a:solidFill>
              </a:rPr>
              <a:t>프로젝트 산출물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(05-</a:t>
            </a:r>
            <a:r>
              <a:rPr lang="ko-KR" altLang="en-US" sz="2000" dirty="0" smtClean="0">
                <a:solidFill>
                  <a:schemeClr val="bg1"/>
                </a:solidFill>
              </a:rPr>
              <a:t>클래스 다이어그램 </a:t>
            </a:r>
            <a:r>
              <a:rPr lang="en-US" altLang="ko-KR" sz="2000" dirty="0" smtClean="0">
                <a:solidFill>
                  <a:schemeClr val="bg1"/>
                </a:solidFill>
              </a:rPr>
              <a:t>: Admin)</a:t>
            </a:r>
            <a:endParaRPr lang="en-US" altLang="ko-KR" sz="3600" dirty="0" smtClean="0">
              <a:solidFill>
                <a:schemeClr val="bg1"/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11347"/>
            <a:ext cx="8229600" cy="543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689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881149"/>
          </a:xfrm>
          <a:prstGeom prst="rect">
            <a:avLst/>
          </a:prstGeom>
          <a:solidFill>
            <a:srgbClr val="6B3109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2379" y="117408"/>
            <a:ext cx="7859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</a:rPr>
              <a:t>4. </a:t>
            </a:r>
            <a:r>
              <a:rPr lang="ko-KR" altLang="en-US" sz="3600" dirty="0" smtClean="0">
                <a:solidFill>
                  <a:schemeClr val="bg1"/>
                </a:solidFill>
              </a:rPr>
              <a:t>프로젝트 산출물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(05-</a:t>
            </a:r>
            <a:r>
              <a:rPr lang="ko-KR" altLang="en-US" sz="2000" dirty="0" smtClean="0">
                <a:solidFill>
                  <a:schemeClr val="bg1"/>
                </a:solidFill>
              </a:rPr>
              <a:t>클래스 다이어그램 </a:t>
            </a:r>
            <a:r>
              <a:rPr lang="en-US" altLang="ko-KR" sz="2000" dirty="0" smtClean="0">
                <a:solidFill>
                  <a:schemeClr val="bg1"/>
                </a:solidFill>
              </a:rPr>
              <a:t>: </a:t>
            </a:r>
            <a:r>
              <a:rPr lang="ko-KR" altLang="en-US" sz="2000" dirty="0" smtClean="0">
                <a:solidFill>
                  <a:schemeClr val="bg1"/>
                </a:solidFill>
              </a:rPr>
              <a:t>카테고리</a:t>
            </a:r>
            <a:r>
              <a:rPr lang="en-US" altLang="ko-KR" sz="2000" dirty="0" smtClean="0">
                <a:solidFill>
                  <a:schemeClr val="bg1"/>
                </a:solidFill>
              </a:rPr>
              <a:t>)</a:t>
            </a:r>
            <a:endParaRPr lang="en-US" altLang="ko-KR" sz="3600" dirty="0" smtClean="0">
              <a:solidFill>
                <a:schemeClr val="bg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79" y="1406770"/>
            <a:ext cx="8883147" cy="5064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384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881149"/>
          </a:xfrm>
          <a:prstGeom prst="rect">
            <a:avLst/>
          </a:prstGeom>
          <a:solidFill>
            <a:srgbClr val="6B3109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2379" y="117408"/>
            <a:ext cx="7603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</a:rPr>
              <a:t>4. </a:t>
            </a:r>
            <a:r>
              <a:rPr lang="ko-KR" altLang="en-US" sz="3600" dirty="0" smtClean="0">
                <a:solidFill>
                  <a:schemeClr val="bg1"/>
                </a:solidFill>
              </a:rPr>
              <a:t>프로젝트 산출물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(05-</a:t>
            </a:r>
            <a:r>
              <a:rPr lang="ko-KR" altLang="en-US" sz="2000" dirty="0" smtClean="0">
                <a:solidFill>
                  <a:schemeClr val="bg1"/>
                </a:solidFill>
              </a:rPr>
              <a:t>클래스 다이어그램 </a:t>
            </a:r>
            <a:r>
              <a:rPr lang="en-US" altLang="ko-KR" sz="2000" dirty="0" smtClean="0">
                <a:solidFill>
                  <a:schemeClr val="bg1"/>
                </a:solidFill>
              </a:rPr>
              <a:t>: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커멘트</a:t>
            </a:r>
            <a:r>
              <a:rPr lang="en-US" altLang="ko-KR" sz="2000" dirty="0" smtClean="0">
                <a:solidFill>
                  <a:schemeClr val="bg1"/>
                </a:solidFill>
              </a:rPr>
              <a:t>)</a:t>
            </a:r>
            <a:endParaRPr lang="en-US" altLang="ko-KR" sz="3600" dirty="0" smtClean="0">
              <a:solidFill>
                <a:schemeClr val="bg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012874"/>
            <a:ext cx="8595389" cy="555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333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881149"/>
          </a:xfrm>
          <a:prstGeom prst="rect">
            <a:avLst/>
          </a:prstGeom>
          <a:solidFill>
            <a:srgbClr val="6B3109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2379" y="117408"/>
            <a:ext cx="7784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</a:rPr>
              <a:t>4. </a:t>
            </a:r>
            <a:r>
              <a:rPr lang="ko-KR" altLang="en-US" sz="3600" dirty="0" smtClean="0">
                <a:solidFill>
                  <a:schemeClr val="bg1"/>
                </a:solidFill>
              </a:rPr>
              <a:t>프로젝트 산출물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(05-</a:t>
            </a:r>
            <a:r>
              <a:rPr lang="ko-KR" altLang="en-US" sz="2000" dirty="0" smtClean="0">
                <a:solidFill>
                  <a:schemeClr val="bg1"/>
                </a:solidFill>
              </a:rPr>
              <a:t>클래스 다이어그램 </a:t>
            </a:r>
            <a:r>
              <a:rPr lang="en-US" altLang="ko-KR" sz="2000" dirty="0" smtClean="0">
                <a:solidFill>
                  <a:schemeClr val="bg1"/>
                </a:solidFill>
              </a:rPr>
              <a:t>: Common)</a:t>
            </a:r>
            <a:endParaRPr lang="en-US" altLang="ko-KR" sz="3600" dirty="0" smtClean="0">
              <a:solidFill>
                <a:schemeClr val="bg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79" y="1420837"/>
            <a:ext cx="8845168" cy="4951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424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881149"/>
          </a:xfrm>
          <a:prstGeom prst="rect">
            <a:avLst/>
          </a:prstGeom>
          <a:solidFill>
            <a:srgbClr val="6B3109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2379" y="117408"/>
            <a:ext cx="7346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</a:rPr>
              <a:t>4. </a:t>
            </a:r>
            <a:r>
              <a:rPr lang="ko-KR" altLang="en-US" sz="3600" dirty="0" smtClean="0">
                <a:solidFill>
                  <a:schemeClr val="bg1"/>
                </a:solidFill>
              </a:rPr>
              <a:t>프로젝트 산출물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(05-</a:t>
            </a:r>
            <a:r>
              <a:rPr lang="ko-KR" altLang="en-US" sz="2000" dirty="0" smtClean="0">
                <a:solidFill>
                  <a:schemeClr val="bg1"/>
                </a:solidFill>
              </a:rPr>
              <a:t>클래스 다이어그램 </a:t>
            </a:r>
            <a:r>
              <a:rPr lang="en-US" altLang="ko-KR" sz="2000" dirty="0" smtClean="0">
                <a:solidFill>
                  <a:schemeClr val="bg1"/>
                </a:solidFill>
              </a:rPr>
              <a:t>: </a:t>
            </a:r>
            <a:r>
              <a:rPr lang="ko-KR" altLang="en-US" sz="2000" dirty="0" smtClean="0">
                <a:solidFill>
                  <a:schemeClr val="bg1"/>
                </a:solidFill>
              </a:rPr>
              <a:t>멤버</a:t>
            </a:r>
            <a:r>
              <a:rPr lang="en-US" altLang="ko-KR" sz="2000" dirty="0" smtClean="0">
                <a:solidFill>
                  <a:schemeClr val="bg1"/>
                </a:solidFill>
              </a:rPr>
              <a:t>)</a:t>
            </a:r>
            <a:endParaRPr lang="en-US" altLang="ko-KR" sz="3600" dirty="0" smtClean="0">
              <a:solidFill>
                <a:schemeClr val="bg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1252025"/>
            <a:ext cx="8991417" cy="5289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720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881149"/>
          </a:xfrm>
          <a:prstGeom prst="rect">
            <a:avLst/>
          </a:prstGeom>
          <a:solidFill>
            <a:srgbClr val="6B3109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2379" y="117408"/>
            <a:ext cx="7723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</a:rPr>
              <a:t>4. </a:t>
            </a:r>
            <a:r>
              <a:rPr lang="ko-KR" altLang="en-US" sz="3600" dirty="0" smtClean="0">
                <a:solidFill>
                  <a:schemeClr val="bg1"/>
                </a:solidFill>
              </a:rPr>
              <a:t>프로젝트 산출물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(05-</a:t>
            </a:r>
            <a:r>
              <a:rPr lang="ko-KR" altLang="en-US" sz="2000" dirty="0" smtClean="0">
                <a:solidFill>
                  <a:schemeClr val="bg1"/>
                </a:solidFill>
              </a:rPr>
              <a:t>클래스 다이어그램 </a:t>
            </a:r>
            <a:r>
              <a:rPr lang="en-US" altLang="ko-KR" sz="2000" dirty="0" smtClean="0">
                <a:solidFill>
                  <a:schemeClr val="bg1"/>
                </a:solidFill>
              </a:rPr>
              <a:t>: My Page)</a:t>
            </a:r>
            <a:endParaRPr lang="en-US" altLang="ko-KR" sz="3600" dirty="0" smtClean="0">
              <a:solidFill>
                <a:schemeClr val="bg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79" y="1575583"/>
            <a:ext cx="8883147" cy="271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78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881149"/>
          </a:xfrm>
          <a:prstGeom prst="rect">
            <a:avLst/>
          </a:prstGeom>
          <a:solidFill>
            <a:srgbClr val="6B3109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2379" y="117408"/>
            <a:ext cx="7281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</a:rPr>
              <a:t>4. </a:t>
            </a:r>
            <a:r>
              <a:rPr lang="ko-KR" altLang="en-US" sz="3600" dirty="0" smtClean="0">
                <a:solidFill>
                  <a:schemeClr val="bg1"/>
                </a:solidFill>
              </a:rPr>
              <a:t>프로젝트 산출물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(05-</a:t>
            </a:r>
            <a:r>
              <a:rPr lang="ko-KR" altLang="en-US" sz="2000" dirty="0" smtClean="0">
                <a:solidFill>
                  <a:schemeClr val="bg1"/>
                </a:solidFill>
              </a:rPr>
              <a:t>클래스 다이어그램 </a:t>
            </a:r>
            <a:r>
              <a:rPr lang="en-US" altLang="ko-KR" sz="2000" dirty="0" smtClean="0">
                <a:solidFill>
                  <a:schemeClr val="bg1"/>
                </a:solidFill>
              </a:rPr>
              <a:t>: Post)</a:t>
            </a:r>
            <a:endParaRPr lang="en-US" altLang="ko-KR" sz="3600" dirty="0" smtClean="0">
              <a:solidFill>
                <a:schemeClr val="bg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2" y="1340768"/>
            <a:ext cx="9036496" cy="5224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12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881149"/>
          </a:xfrm>
          <a:prstGeom prst="rect">
            <a:avLst/>
          </a:prstGeom>
          <a:solidFill>
            <a:srgbClr val="6B3109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5881" y="1466274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바탕" pitchFamily="18" charset="-127"/>
                <a:ea typeface="바탕" pitchFamily="18" charset="-127"/>
              </a:rPr>
              <a:t>1. </a:t>
            </a:r>
            <a:r>
              <a:rPr lang="ko-KR" altLang="en-US" sz="2400" dirty="0" smtClean="0">
                <a:latin typeface="바탕" pitchFamily="18" charset="-127"/>
                <a:ea typeface="바탕" pitchFamily="18" charset="-127"/>
              </a:rPr>
              <a:t>개발 배경</a:t>
            </a:r>
            <a:endParaRPr lang="ko-KR" altLang="en-US" sz="2400" dirty="0"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5002" y="2057641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바탕" pitchFamily="18" charset="-127"/>
                <a:ea typeface="바탕" pitchFamily="18" charset="-127"/>
              </a:rPr>
              <a:t>2. </a:t>
            </a:r>
            <a:r>
              <a:rPr lang="ko-KR" altLang="en-US" sz="2400" dirty="0" smtClean="0">
                <a:latin typeface="바탕" pitchFamily="18" charset="-127"/>
                <a:ea typeface="바탕" pitchFamily="18" charset="-127"/>
              </a:rPr>
              <a:t>구현 목표</a:t>
            </a:r>
            <a:endParaRPr lang="ko-KR" altLang="en-US" sz="2400" dirty="0"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8414" y="3153265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바탕" pitchFamily="18" charset="-127"/>
                <a:ea typeface="바탕" pitchFamily="18" charset="-127"/>
              </a:rPr>
              <a:t>4</a:t>
            </a:r>
            <a:r>
              <a:rPr lang="en-US" altLang="ko-KR" sz="2400" dirty="0" smtClean="0">
                <a:latin typeface="바탕" pitchFamily="18" charset="-127"/>
                <a:ea typeface="바탕" pitchFamily="18" charset="-127"/>
              </a:rPr>
              <a:t>. </a:t>
            </a:r>
            <a:r>
              <a:rPr lang="ko-KR" altLang="en-US" sz="2400" dirty="0" smtClean="0">
                <a:latin typeface="바탕" pitchFamily="18" charset="-127"/>
                <a:ea typeface="바탕" pitchFamily="18" charset="-127"/>
              </a:rPr>
              <a:t>개발 환경</a:t>
            </a:r>
            <a:endParaRPr lang="ko-KR" altLang="en-US" sz="2400" dirty="0"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8414" y="4283846"/>
            <a:ext cx="2919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바탕" pitchFamily="18" charset="-127"/>
                <a:ea typeface="바탕" pitchFamily="18" charset="-127"/>
              </a:rPr>
              <a:t>6. </a:t>
            </a:r>
            <a:r>
              <a:rPr lang="ko-KR" altLang="en-US" sz="2400" dirty="0" smtClean="0">
                <a:latin typeface="바탕" pitchFamily="18" charset="-127"/>
                <a:ea typeface="바탕" pitchFamily="18" charset="-127"/>
              </a:rPr>
              <a:t>팀 소개와 </a:t>
            </a:r>
            <a:r>
              <a:rPr lang="ko-KR" altLang="en-US" sz="2400" dirty="0" err="1" smtClean="0">
                <a:latin typeface="바탕" pitchFamily="18" charset="-127"/>
                <a:ea typeface="바탕" pitchFamily="18" charset="-127"/>
              </a:rPr>
              <a:t>느낀점</a:t>
            </a:r>
            <a:endParaRPr lang="ko-KR" altLang="en-US" sz="2400" dirty="0"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2379" y="117408"/>
            <a:ext cx="1212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</a:rPr>
              <a:t> 목차</a:t>
            </a:r>
            <a:endParaRPr lang="en-US" altLang="ko-KR" sz="3600" dirty="0" smtClean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7415" y="2614875"/>
            <a:ext cx="2816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바탕" pitchFamily="18" charset="-127"/>
                <a:ea typeface="바탕" pitchFamily="18" charset="-127"/>
              </a:rPr>
              <a:t>3</a:t>
            </a:r>
            <a:r>
              <a:rPr lang="en-US" altLang="ko-KR" sz="2400" dirty="0" smtClean="0">
                <a:latin typeface="바탕" pitchFamily="18" charset="-127"/>
                <a:ea typeface="바탕" pitchFamily="18" charset="-127"/>
              </a:rPr>
              <a:t>. </a:t>
            </a:r>
            <a:r>
              <a:rPr lang="ko-KR" altLang="en-US" sz="2400" u="sng" dirty="0" smtClean="0">
                <a:latin typeface="바탕" pitchFamily="18" charset="-127"/>
                <a:ea typeface="바탕" pitchFamily="18" charset="-127"/>
              </a:rPr>
              <a:t>프로젝트 산출물</a:t>
            </a:r>
            <a:endParaRPr lang="ko-KR" altLang="en-US" sz="2400" u="sng" dirty="0"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0478" y="3700442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바탕" pitchFamily="18" charset="-127"/>
                <a:ea typeface="바탕" pitchFamily="18" charset="-127"/>
              </a:rPr>
              <a:t>5. </a:t>
            </a:r>
            <a:r>
              <a:rPr lang="ko-KR" altLang="en-US" sz="2400" dirty="0" smtClean="0">
                <a:latin typeface="바탕" pitchFamily="18" charset="-127"/>
                <a:ea typeface="바탕" pitchFamily="18" charset="-127"/>
              </a:rPr>
              <a:t>프로그램 시연</a:t>
            </a:r>
            <a:endParaRPr lang="ko-KR" altLang="en-US" sz="2400" dirty="0"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30197" y="1066234"/>
            <a:ext cx="4006671" cy="4864304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바탕" pitchFamily="18" charset="-127"/>
              <a:ea typeface="바탕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3169709" y="2898492"/>
            <a:ext cx="1990119" cy="3140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5264331" y="2425700"/>
            <a:ext cx="3422469" cy="4262484"/>
          </a:xfrm>
          <a:prstGeom prst="roundRect">
            <a:avLst/>
          </a:prstGeom>
          <a:solidFill>
            <a:srgbClr val="6B3109">
              <a:alpha val="88000"/>
            </a:srgbClr>
          </a:solidFill>
          <a:ln>
            <a:solidFill>
              <a:srgbClr val="6B31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78387" y="2614875"/>
            <a:ext cx="279435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바탕" pitchFamily="18" charset="-127"/>
                <a:ea typeface="바탕" pitchFamily="18" charset="-127"/>
              </a:rPr>
              <a:t>1)</a:t>
            </a:r>
            <a:r>
              <a:rPr lang="ko-KR" altLang="en-US" dirty="0" smtClean="0">
                <a:solidFill>
                  <a:schemeClr val="bg1"/>
                </a:solidFill>
                <a:latin typeface="바탕" pitchFamily="18" charset="-127"/>
                <a:ea typeface="바탕" pitchFamily="18" charset="-127"/>
              </a:rPr>
              <a:t>프로젝트일정</a:t>
            </a:r>
            <a:endParaRPr lang="en-US" altLang="ko-KR" dirty="0" smtClean="0">
              <a:solidFill>
                <a:schemeClr val="bg1"/>
              </a:solidFill>
              <a:latin typeface="바탕" pitchFamily="18" charset="-127"/>
              <a:ea typeface="바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바탕" pitchFamily="18" charset="-127"/>
                <a:ea typeface="바탕" pitchFamily="18" charset="-127"/>
              </a:rPr>
              <a:t>2)</a:t>
            </a:r>
            <a:r>
              <a:rPr lang="ko-KR" altLang="en-US" dirty="0" smtClean="0">
                <a:solidFill>
                  <a:schemeClr val="bg1"/>
                </a:solidFill>
                <a:latin typeface="바탕" pitchFamily="18" charset="-127"/>
                <a:ea typeface="바탕" pitchFamily="18" charset="-127"/>
              </a:rPr>
              <a:t>요구사항 정의서</a:t>
            </a:r>
            <a:endParaRPr lang="en-US" altLang="ko-KR" dirty="0" smtClean="0">
              <a:solidFill>
                <a:schemeClr val="bg1"/>
              </a:solidFill>
              <a:latin typeface="바탕" pitchFamily="18" charset="-127"/>
              <a:ea typeface="바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바탕" pitchFamily="18" charset="-127"/>
                <a:ea typeface="바탕" pitchFamily="18" charset="-127"/>
              </a:rPr>
              <a:t>3)</a:t>
            </a:r>
            <a:r>
              <a:rPr lang="ko-KR" altLang="en-US" dirty="0" smtClean="0">
                <a:solidFill>
                  <a:schemeClr val="bg1"/>
                </a:solidFill>
                <a:latin typeface="바탕" pitchFamily="18" charset="-127"/>
                <a:ea typeface="바탕" pitchFamily="18" charset="-127"/>
              </a:rPr>
              <a:t>단위업무 정의서</a:t>
            </a:r>
            <a:endParaRPr lang="en-US" altLang="ko-KR" dirty="0" smtClean="0">
              <a:solidFill>
                <a:schemeClr val="bg1"/>
              </a:solidFill>
              <a:latin typeface="바탕" pitchFamily="18" charset="-127"/>
              <a:ea typeface="바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바탕" pitchFamily="18" charset="-127"/>
                <a:ea typeface="바탕" pitchFamily="18" charset="-127"/>
              </a:rPr>
              <a:t>4)</a:t>
            </a:r>
            <a:r>
              <a:rPr lang="ko-KR" altLang="en-US" dirty="0" err="1" smtClean="0">
                <a:solidFill>
                  <a:schemeClr val="bg1"/>
                </a:solidFill>
                <a:latin typeface="바탕" pitchFamily="18" charset="-127"/>
                <a:ea typeface="바탕" pitchFamily="18" charset="-127"/>
              </a:rPr>
              <a:t>유즈케이스</a:t>
            </a:r>
            <a:r>
              <a:rPr lang="ko-KR" altLang="en-US" dirty="0" smtClean="0">
                <a:solidFill>
                  <a:schemeClr val="bg1"/>
                </a:solidFill>
                <a:latin typeface="바탕" pitchFamily="18" charset="-127"/>
                <a:ea typeface="바탕" pitchFamily="18" charset="-127"/>
              </a:rPr>
              <a:t> 다이어그램</a:t>
            </a:r>
            <a:endParaRPr lang="en-US" altLang="ko-KR" dirty="0" smtClean="0">
              <a:solidFill>
                <a:schemeClr val="bg1"/>
              </a:solidFill>
              <a:latin typeface="바탕" pitchFamily="18" charset="-127"/>
              <a:ea typeface="바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바탕" pitchFamily="18" charset="-127"/>
                <a:ea typeface="바탕" pitchFamily="18" charset="-127"/>
              </a:rPr>
              <a:t>5</a:t>
            </a:r>
            <a:r>
              <a:rPr lang="en-US" altLang="ko-KR" dirty="0" smtClean="0">
                <a:solidFill>
                  <a:schemeClr val="bg1"/>
                </a:solidFill>
                <a:latin typeface="바탕" pitchFamily="18" charset="-127"/>
                <a:ea typeface="바탕" pitchFamily="18" charset="-127"/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  <a:latin typeface="바탕" pitchFamily="18" charset="-127"/>
                <a:ea typeface="바탕" pitchFamily="18" charset="-127"/>
              </a:rPr>
              <a:t>클래스 </a:t>
            </a:r>
            <a:r>
              <a:rPr lang="ko-KR" altLang="en-US" dirty="0">
                <a:solidFill>
                  <a:schemeClr val="bg1"/>
                </a:solidFill>
                <a:latin typeface="바탕" pitchFamily="18" charset="-127"/>
                <a:ea typeface="바탕" pitchFamily="18" charset="-127"/>
              </a:rPr>
              <a:t>다이어그램 </a:t>
            </a:r>
            <a:endParaRPr lang="en-US" altLang="ko-KR" dirty="0" smtClean="0">
              <a:solidFill>
                <a:schemeClr val="bg1"/>
              </a:solidFill>
              <a:latin typeface="바탕" pitchFamily="18" charset="-127"/>
              <a:ea typeface="바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바탕" pitchFamily="18" charset="-127"/>
                <a:ea typeface="바탕" pitchFamily="18" charset="-127"/>
              </a:rPr>
              <a:t>6</a:t>
            </a:r>
            <a:r>
              <a:rPr lang="en-US" altLang="ko-KR" dirty="0" smtClean="0">
                <a:solidFill>
                  <a:schemeClr val="bg1"/>
                </a:solidFill>
                <a:latin typeface="바탕" pitchFamily="18" charset="-127"/>
                <a:ea typeface="바탕" pitchFamily="18" charset="-127"/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  <a:latin typeface="바탕" pitchFamily="18" charset="-127"/>
                <a:ea typeface="바탕" pitchFamily="18" charset="-127"/>
              </a:rPr>
              <a:t>시퀀스 다이어그램</a:t>
            </a:r>
            <a:endParaRPr lang="en-US" altLang="ko-KR" dirty="0" smtClean="0">
              <a:solidFill>
                <a:schemeClr val="bg1"/>
              </a:solidFill>
              <a:latin typeface="바탕" pitchFamily="18" charset="-127"/>
              <a:ea typeface="바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바탕" pitchFamily="18" charset="-127"/>
                <a:ea typeface="바탕" pitchFamily="18" charset="-127"/>
              </a:rPr>
              <a:t>7)ERD(</a:t>
            </a:r>
            <a:r>
              <a:rPr lang="ko-KR" altLang="en-US" dirty="0" smtClean="0">
                <a:solidFill>
                  <a:schemeClr val="bg1"/>
                </a:solidFill>
                <a:latin typeface="바탕" pitchFamily="18" charset="-127"/>
                <a:ea typeface="바탕" pitchFamily="18" charset="-127"/>
              </a:rPr>
              <a:t>논리</a:t>
            </a:r>
            <a:r>
              <a:rPr lang="en-US" altLang="ko-KR" dirty="0" smtClean="0">
                <a:solidFill>
                  <a:schemeClr val="bg1"/>
                </a:solidFill>
                <a:latin typeface="바탕" pitchFamily="18" charset="-127"/>
                <a:ea typeface="바탕" pitchFamily="18" charset="-127"/>
              </a:rPr>
              <a:t>)/ERD(</a:t>
            </a:r>
            <a:r>
              <a:rPr lang="ko-KR" altLang="en-US" dirty="0" smtClean="0">
                <a:solidFill>
                  <a:schemeClr val="bg1"/>
                </a:solidFill>
                <a:latin typeface="바탕" pitchFamily="18" charset="-127"/>
                <a:ea typeface="바탕" pitchFamily="18" charset="-127"/>
              </a:rPr>
              <a:t>물리</a:t>
            </a:r>
            <a:r>
              <a:rPr lang="en-US" altLang="ko-KR" dirty="0" smtClean="0">
                <a:solidFill>
                  <a:schemeClr val="bg1"/>
                </a:solidFill>
                <a:latin typeface="바탕" pitchFamily="18" charset="-127"/>
                <a:ea typeface="바탕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바탕" pitchFamily="18" charset="-127"/>
                <a:ea typeface="바탕" pitchFamily="18" charset="-127"/>
              </a:rPr>
              <a:t>8</a:t>
            </a:r>
            <a:r>
              <a:rPr lang="en-US" altLang="ko-KR" dirty="0" smtClean="0">
                <a:solidFill>
                  <a:schemeClr val="bg1"/>
                </a:solidFill>
                <a:latin typeface="바탕" pitchFamily="18" charset="-127"/>
                <a:ea typeface="바탕" pitchFamily="18" charset="-127"/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  <a:latin typeface="바탕" pitchFamily="18" charset="-127"/>
                <a:ea typeface="바탕" pitchFamily="18" charset="-127"/>
              </a:rPr>
              <a:t>테이블 정의서</a:t>
            </a:r>
            <a:endParaRPr lang="en-US" altLang="ko-KR" dirty="0" smtClean="0">
              <a:solidFill>
                <a:schemeClr val="bg1"/>
              </a:solidFill>
              <a:latin typeface="바탕" pitchFamily="18" charset="-127"/>
              <a:ea typeface="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85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881149"/>
          </a:xfrm>
          <a:prstGeom prst="rect">
            <a:avLst/>
          </a:prstGeom>
          <a:solidFill>
            <a:srgbClr val="6B3109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2379" y="117408"/>
            <a:ext cx="8247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</a:rPr>
              <a:t>4. </a:t>
            </a:r>
            <a:r>
              <a:rPr lang="ko-KR" altLang="en-US" sz="3600" dirty="0" smtClean="0">
                <a:solidFill>
                  <a:schemeClr val="bg1"/>
                </a:solidFill>
              </a:rPr>
              <a:t>프로젝트 산출물 </a:t>
            </a:r>
            <a:r>
              <a:rPr lang="en-US" altLang="ko-KR" sz="3200" dirty="0" smtClean="0">
                <a:solidFill>
                  <a:schemeClr val="bg1"/>
                </a:solidFill>
              </a:rPr>
              <a:t>(06-</a:t>
            </a:r>
            <a:r>
              <a:rPr lang="ko-KR" altLang="en-US" sz="3200" dirty="0" smtClean="0">
                <a:solidFill>
                  <a:schemeClr val="bg1"/>
                </a:solidFill>
              </a:rPr>
              <a:t>시퀀스 다이어그램</a:t>
            </a:r>
            <a:r>
              <a:rPr lang="en-US" altLang="ko-KR" sz="3200" dirty="0" smtClean="0">
                <a:solidFill>
                  <a:schemeClr val="bg1"/>
                </a:solidFill>
              </a:rPr>
              <a:t>)</a:t>
            </a:r>
            <a:endParaRPr lang="en-US" altLang="ko-KR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19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881149"/>
          </a:xfrm>
          <a:prstGeom prst="rect">
            <a:avLst/>
          </a:prstGeom>
          <a:solidFill>
            <a:srgbClr val="6B3109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2379" y="117408"/>
            <a:ext cx="7640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</a:rPr>
              <a:t>4. </a:t>
            </a:r>
            <a:r>
              <a:rPr lang="ko-KR" altLang="en-US" sz="3600" dirty="0" smtClean="0">
                <a:solidFill>
                  <a:schemeClr val="bg1"/>
                </a:solidFill>
              </a:rPr>
              <a:t>프로젝트 산출물 </a:t>
            </a:r>
            <a:r>
              <a:rPr lang="en-US" altLang="ko-KR" sz="3200" dirty="0" smtClean="0">
                <a:solidFill>
                  <a:schemeClr val="bg1"/>
                </a:solidFill>
              </a:rPr>
              <a:t>(07-ERD(</a:t>
            </a:r>
            <a:r>
              <a:rPr lang="ko-KR" altLang="en-US" sz="3200" dirty="0" smtClean="0">
                <a:solidFill>
                  <a:schemeClr val="bg1"/>
                </a:solidFill>
              </a:rPr>
              <a:t>논리</a:t>
            </a:r>
            <a:r>
              <a:rPr lang="en-US" altLang="ko-KR" sz="3200" dirty="0">
                <a:solidFill>
                  <a:schemeClr val="bg1"/>
                </a:solidFill>
              </a:rPr>
              <a:t>/</a:t>
            </a:r>
            <a:r>
              <a:rPr lang="ko-KR" altLang="en-US" sz="3200" dirty="0" smtClean="0">
                <a:solidFill>
                  <a:schemeClr val="bg1"/>
                </a:solidFill>
              </a:rPr>
              <a:t>물리</a:t>
            </a:r>
            <a:r>
              <a:rPr lang="en-US" altLang="ko-KR" sz="3200" dirty="0" smtClean="0">
                <a:solidFill>
                  <a:schemeClr val="bg1"/>
                </a:solidFill>
              </a:rPr>
              <a:t>))</a:t>
            </a:r>
            <a:endParaRPr lang="en-US" altLang="ko-KR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29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881149"/>
          </a:xfrm>
          <a:prstGeom prst="rect">
            <a:avLst/>
          </a:prstGeom>
          <a:solidFill>
            <a:srgbClr val="6B3109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2379" y="117408"/>
            <a:ext cx="7415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</a:rPr>
              <a:t>4. </a:t>
            </a:r>
            <a:r>
              <a:rPr lang="ko-KR" altLang="en-US" sz="3600" dirty="0" smtClean="0">
                <a:solidFill>
                  <a:schemeClr val="bg1"/>
                </a:solidFill>
              </a:rPr>
              <a:t>프로젝트 산출물</a:t>
            </a:r>
            <a:r>
              <a:rPr lang="ko-KR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ko-KR" sz="3200" dirty="0" smtClean="0">
                <a:solidFill>
                  <a:schemeClr val="bg1"/>
                </a:solidFill>
              </a:rPr>
              <a:t>(08-</a:t>
            </a:r>
            <a:r>
              <a:rPr lang="ko-KR" altLang="en-US" sz="3200" dirty="0" smtClean="0">
                <a:solidFill>
                  <a:schemeClr val="bg1"/>
                </a:solidFill>
              </a:rPr>
              <a:t>테이블 정의서</a:t>
            </a:r>
            <a:r>
              <a:rPr lang="en-US" altLang="ko-KR" sz="3200" dirty="0" smtClean="0">
                <a:solidFill>
                  <a:schemeClr val="bg1"/>
                </a:solidFill>
              </a:rPr>
              <a:t>)</a:t>
            </a:r>
            <a:endParaRPr lang="en-US" altLang="ko-KR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44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6B3109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2379" y="117408"/>
            <a:ext cx="3514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</a:rPr>
              <a:t>5. </a:t>
            </a:r>
            <a:r>
              <a:rPr lang="ko-KR" altLang="en-US" sz="3600" dirty="0" smtClean="0">
                <a:solidFill>
                  <a:schemeClr val="bg1"/>
                </a:solidFill>
              </a:rPr>
              <a:t>프로그램 시연</a:t>
            </a:r>
            <a:endParaRPr lang="en-US" altLang="ko-KR" sz="3600" dirty="0" smtClean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07637" y="2009649"/>
            <a:ext cx="7016750" cy="2616200"/>
          </a:xfrm>
          <a:prstGeom prst="roundRect">
            <a:avLst/>
          </a:prstGeom>
          <a:solidFill>
            <a:srgbClr val="F8F8F8"/>
          </a:solidFill>
          <a:ln>
            <a:solidFill>
              <a:srgbClr val="6B31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09600" y="2594474"/>
            <a:ext cx="77038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b="1" dirty="0" smtClean="0">
                <a:solidFill>
                  <a:schemeClr val="accent2">
                    <a:lumMod val="50000"/>
                  </a:schemeClr>
                </a:solidFill>
                <a:latin typeface="CommercialScript BT" pitchFamily="2" charset="0"/>
              </a:rPr>
              <a:t>Today’s</a:t>
            </a:r>
            <a:r>
              <a:rPr lang="en-US" altLang="ko-KR" sz="8800" b="1" dirty="0" smtClean="0">
                <a:latin typeface="CommercialScript BT" pitchFamily="2" charset="0"/>
              </a:rPr>
              <a:t> </a:t>
            </a:r>
            <a:r>
              <a:rPr lang="en-US" altLang="ko-KR" sz="8800" b="1" dirty="0" smtClean="0">
                <a:solidFill>
                  <a:schemeClr val="accent2">
                    <a:lumMod val="50000"/>
                  </a:schemeClr>
                </a:solidFill>
                <a:latin typeface="CommercialScript BT" pitchFamily="2" charset="0"/>
              </a:rPr>
              <a:t>Coffee</a:t>
            </a:r>
            <a:endParaRPr lang="ko-KR" altLang="en-US" sz="6000" b="1" dirty="0">
              <a:solidFill>
                <a:schemeClr val="accent2">
                  <a:lumMod val="50000"/>
                </a:schemeClr>
              </a:solidFill>
              <a:latin typeface="CommercialScript B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08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"/>
            <a:ext cx="9144000" cy="6858000"/>
          </a:xfrm>
          <a:prstGeom prst="rect">
            <a:avLst/>
          </a:prstGeom>
          <a:solidFill>
            <a:srgbClr val="6B3109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2379" y="117408"/>
            <a:ext cx="4184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</a:rPr>
              <a:t>6. </a:t>
            </a:r>
            <a:r>
              <a:rPr lang="ko-KR" altLang="en-US" sz="3600" dirty="0">
                <a:solidFill>
                  <a:schemeClr val="bg1"/>
                </a:solidFill>
              </a:rPr>
              <a:t>팀</a:t>
            </a:r>
            <a:r>
              <a:rPr lang="ko-KR" altLang="en-US" sz="3600" dirty="0" smtClean="0">
                <a:solidFill>
                  <a:schemeClr val="bg1"/>
                </a:solidFill>
              </a:rPr>
              <a:t> 소개와 느낀 점</a:t>
            </a:r>
            <a:endParaRPr lang="en-US" altLang="ko-KR" sz="3600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1876" y="1536173"/>
            <a:ext cx="644826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u="sng" dirty="0" smtClean="0">
                <a:solidFill>
                  <a:schemeClr val="bg1"/>
                </a:solidFill>
                <a:latin typeface="HY나무L" pitchFamily="18" charset="-127"/>
                <a:ea typeface="HY나무L" pitchFamily="18" charset="-127"/>
              </a:rPr>
              <a:t>Coffee &amp; Coding</a:t>
            </a:r>
          </a:p>
          <a:p>
            <a:pPr algn="ctr"/>
            <a:endParaRPr lang="en-US" altLang="ko-KR" sz="4000" b="1" u="sng" dirty="0" smtClean="0">
              <a:solidFill>
                <a:schemeClr val="bg1"/>
              </a:solidFill>
              <a:latin typeface="HY나무L" pitchFamily="18" charset="-127"/>
              <a:ea typeface="HY나무L" pitchFamily="18" charset="-127"/>
            </a:endParaRPr>
          </a:p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HY나무L" pitchFamily="18" charset="-127"/>
                <a:ea typeface="HY나무L" pitchFamily="18" charset="-127"/>
              </a:rPr>
              <a:t>     류경식 </a:t>
            </a:r>
            <a:r>
              <a:rPr lang="en-US" altLang="ko-KR" sz="2000" dirty="0" smtClean="0">
                <a:solidFill>
                  <a:schemeClr val="bg1"/>
                </a:solidFill>
                <a:latin typeface="HY나무L" pitchFamily="18" charset="-127"/>
                <a:ea typeface="HY나무L" pitchFamily="18" charset="-127"/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  <a:latin typeface="HY나무L" pitchFamily="18" charset="-127"/>
                <a:ea typeface="HY나무L" pitchFamily="18" charset="-127"/>
              </a:rPr>
              <a:t>팀장</a:t>
            </a:r>
            <a:r>
              <a:rPr lang="en-US" altLang="ko-KR" sz="2000" dirty="0" smtClean="0">
                <a:solidFill>
                  <a:schemeClr val="bg1"/>
                </a:solidFill>
                <a:latin typeface="HY나무L" pitchFamily="18" charset="-127"/>
                <a:ea typeface="HY나무L" pitchFamily="18" charset="-127"/>
              </a:rPr>
              <a:t>)</a:t>
            </a:r>
            <a:endParaRPr lang="en-US" altLang="ko-KR" sz="2000" b="1" u="sng" dirty="0" smtClean="0">
              <a:solidFill>
                <a:schemeClr val="bg1"/>
              </a:solidFill>
              <a:latin typeface="HY나무L" pitchFamily="18" charset="-127"/>
              <a:ea typeface="HY나무L" pitchFamily="18" charset="-127"/>
            </a:endParaRPr>
          </a:p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HY나무L" pitchFamily="18" charset="-127"/>
                <a:ea typeface="HY나무L" pitchFamily="18" charset="-127"/>
              </a:rPr>
              <a:t>박상현</a:t>
            </a:r>
            <a:endParaRPr lang="en-US" altLang="ko-KR" sz="4000" dirty="0" smtClean="0">
              <a:solidFill>
                <a:schemeClr val="bg1"/>
              </a:solidFill>
              <a:latin typeface="HY나무L" pitchFamily="18" charset="-127"/>
              <a:ea typeface="HY나무L" pitchFamily="18" charset="-127"/>
            </a:endParaRPr>
          </a:p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HY나무L" pitchFamily="18" charset="-127"/>
                <a:ea typeface="HY나무L" pitchFamily="18" charset="-127"/>
              </a:rPr>
              <a:t>장익순</a:t>
            </a:r>
            <a:endParaRPr lang="en-US" altLang="ko-KR" sz="4000" dirty="0" smtClean="0">
              <a:solidFill>
                <a:schemeClr val="bg1"/>
              </a:solidFill>
              <a:latin typeface="HY나무L" pitchFamily="18" charset="-127"/>
              <a:ea typeface="HY나무L" pitchFamily="18" charset="-127"/>
            </a:endParaRPr>
          </a:p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HY나무L" pitchFamily="18" charset="-127"/>
                <a:ea typeface="HY나무L" pitchFamily="18" charset="-127"/>
              </a:rPr>
              <a:t>이동환</a:t>
            </a:r>
            <a:endParaRPr lang="en-US" altLang="ko-KR" sz="4000" dirty="0" smtClean="0">
              <a:solidFill>
                <a:schemeClr val="bg1"/>
              </a:solidFill>
              <a:latin typeface="HY나무L" pitchFamily="18" charset="-127"/>
              <a:ea typeface="HY나무L" pitchFamily="18" charset="-127"/>
            </a:endParaRPr>
          </a:p>
          <a:p>
            <a:pPr algn="ctr"/>
            <a:r>
              <a:rPr lang="ko-KR" altLang="en-US" sz="4000" dirty="0" err="1" smtClean="0">
                <a:solidFill>
                  <a:schemeClr val="bg1"/>
                </a:solidFill>
                <a:latin typeface="HY나무L" pitchFamily="18" charset="-127"/>
                <a:ea typeface="HY나무L" pitchFamily="18" charset="-127"/>
              </a:rPr>
              <a:t>천화평</a:t>
            </a:r>
            <a:endParaRPr lang="ko-KR" altLang="en-US" sz="4000" dirty="0">
              <a:solidFill>
                <a:schemeClr val="bg1"/>
              </a:solidFill>
              <a:latin typeface="HY나무L" pitchFamily="18" charset="-127"/>
              <a:ea typeface="HY나무L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103120" y="1536173"/>
            <a:ext cx="4781006" cy="815141"/>
          </a:xfrm>
          <a:prstGeom prst="roundRect">
            <a:avLst/>
          </a:prstGeom>
          <a:noFill/>
          <a:ln w="38100" cmpd="tri">
            <a:solidFill>
              <a:schemeClr val="bg1">
                <a:lumMod val="95000"/>
              </a:schemeClr>
            </a:solidFill>
            <a:prstDash val="solid"/>
          </a:ln>
          <a:effectLst>
            <a:outerShdw blurRad="38100" dist="101600" dir="4980000" sx="92000" sy="92000" algn="ctr" rotWithShape="0">
              <a:srgbClr val="000000">
                <a:alpha val="4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69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6B3109">
            <a:alpha val="8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1007637" y="2009649"/>
            <a:ext cx="7016750" cy="2616200"/>
          </a:xfrm>
          <a:prstGeom prst="roundRect">
            <a:avLst/>
          </a:prstGeom>
          <a:solidFill>
            <a:srgbClr val="F8F8F8"/>
          </a:solidFill>
          <a:ln>
            <a:solidFill>
              <a:srgbClr val="6B31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2594474"/>
            <a:ext cx="77038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err="1" smtClean="0">
                <a:solidFill>
                  <a:schemeClr val="accent2">
                    <a:lumMod val="50000"/>
                  </a:schemeClr>
                </a:solidFill>
                <a:latin typeface="Broadway" pitchFamily="82" charset="0"/>
              </a:rPr>
              <a:t>QnA</a:t>
            </a:r>
            <a:endParaRPr lang="ko-KR" altLang="en-US" sz="6000" b="1" dirty="0">
              <a:solidFill>
                <a:schemeClr val="accent2">
                  <a:lumMod val="50000"/>
                </a:schemeClr>
              </a:solidFill>
              <a:latin typeface="Broadway" pitchFamily="8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22553" y="3924300"/>
            <a:ext cx="1386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HY나무L" pitchFamily="18" charset="-127"/>
                <a:ea typeface="HY나무L" pitchFamily="18" charset="-127"/>
              </a:rPr>
              <a:t>Thank you</a:t>
            </a:r>
            <a:endParaRPr lang="ko-KR" altLang="en-US" sz="2000" dirty="0">
              <a:latin typeface="HY나무L" pitchFamily="18" charset="-127"/>
              <a:ea typeface="HY나무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215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881149"/>
          </a:xfrm>
          <a:prstGeom prst="rect">
            <a:avLst/>
          </a:prstGeom>
          <a:solidFill>
            <a:srgbClr val="6B3109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2379" y="117408"/>
            <a:ext cx="4272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</a:rPr>
              <a:t>1-1. </a:t>
            </a:r>
            <a:r>
              <a:rPr lang="ko-KR" altLang="en-US" sz="3600" dirty="0" smtClean="0">
                <a:solidFill>
                  <a:schemeClr val="bg1"/>
                </a:solidFill>
              </a:rPr>
              <a:t>개발 배경 </a:t>
            </a:r>
            <a:r>
              <a:rPr lang="en-US" altLang="ko-KR" sz="3600" dirty="0" smtClean="0">
                <a:solidFill>
                  <a:schemeClr val="bg1"/>
                </a:solidFill>
              </a:rPr>
              <a:t>(</a:t>
            </a:r>
            <a:r>
              <a:rPr lang="ko-KR" altLang="en-US" sz="3600" dirty="0" smtClean="0">
                <a:solidFill>
                  <a:schemeClr val="bg1"/>
                </a:solidFill>
              </a:rPr>
              <a:t>사유</a:t>
            </a:r>
            <a:r>
              <a:rPr lang="en-US" altLang="ko-KR" sz="3600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540085" y="3944983"/>
            <a:ext cx="8003024" cy="2178747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7963" y="4262507"/>
            <a:ext cx="7459068" cy="1867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ko-KR" altLang="en-US" sz="2000" dirty="0" smtClean="0"/>
              <a:t> </a:t>
            </a:r>
            <a:r>
              <a:rPr lang="ko-KR" altLang="en-US" sz="2000" dirty="0" smtClean="0">
                <a:latin typeface="바탕" pitchFamily="18" charset="-127"/>
                <a:ea typeface="바탕" pitchFamily="18" charset="-127"/>
              </a:rPr>
              <a:t>카페에서 </a:t>
            </a:r>
            <a:r>
              <a:rPr lang="ko-KR" altLang="en-US" sz="2000" dirty="0">
                <a:latin typeface="바탕" pitchFamily="18" charset="-127"/>
                <a:ea typeface="바탕" pitchFamily="18" charset="-127"/>
              </a:rPr>
              <a:t>매일매일 새로운 커피를 제조하여 판매하는 ‘</a:t>
            </a:r>
            <a:r>
              <a:rPr lang="ko-KR" altLang="en-US" sz="2000" dirty="0">
                <a:solidFill>
                  <a:schemeClr val="accent2">
                    <a:lumMod val="75000"/>
                  </a:schemeClr>
                </a:solidFill>
                <a:latin typeface="바탕" pitchFamily="18" charset="-127"/>
                <a:ea typeface="바탕" pitchFamily="18" charset="-127"/>
              </a:rPr>
              <a:t>오늘의 커피</a:t>
            </a:r>
            <a:r>
              <a:rPr lang="ko-KR" altLang="en-US" sz="2000" dirty="0">
                <a:latin typeface="바탕" pitchFamily="18" charset="-127"/>
                <a:ea typeface="바탕" pitchFamily="18" charset="-127"/>
              </a:rPr>
              <a:t>’ 라는 </a:t>
            </a:r>
            <a:r>
              <a:rPr lang="ko-KR" altLang="en-US" sz="2000" dirty="0" smtClean="0">
                <a:latin typeface="바탕" pitchFamily="18" charset="-127"/>
                <a:ea typeface="바탕" pitchFamily="18" charset="-127"/>
              </a:rPr>
              <a:t>메뉴를 </a:t>
            </a:r>
            <a:r>
              <a:rPr lang="ko-KR" altLang="en-US" sz="2000" dirty="0">
                <a:latin typeface="바탕" pitchFamily="18" charset="-127"/>
                <a:ea typeface="바탕" pitchFamily="18" charset="-127"/>
              </a:rPr>
              <a:t>참고하여 웹 페이지 사용자들에게 매일 새롭고 유익한 정보를 </a:t>
            </a:r>
            <a:r>
              <a:rPr lang="ko-KR" altLang="en-US" sz="2000" dirty="0" smtClean="0">
                <a:latin typeface="바탕" pitchFamily="18" charset="-127"/>
                <a:ea typeface="바탕" pitchFamily="18" charset="-127"/>
              </a:rPr>
              <a:t>제공하는 </a:t>
            </a:r>
            <a:r>
              <a:rPr lang="ko-KR" altLang="en-US" sz="2000" dirty="0">
                <a:latin typeface="바탕" pitchFamily="18" charset="-127"/>
                <a:ea typeface="바탕" pitchFamily="18" charset="-127"/>
              </a:rPr>
              <a:t>사이트를 떠올리게 됐음</a:t>
            </a:r>
            <a:r>
              <a:rPr lang="en-US" altLang="ko-KR" sz="2000" dirty="0" smtClean="0">
                <a:latin typeface="바탕" pitchFamily="18" charset="-127"/>
                <a:ea typeface="바탕" pitchFamily="18" charset="-127"/>
              </a:rPr>
              <a:t>. </a:t>
            </a:r>
            <a:endParaRPr lang="en-US" altLang="ko-KR" sz="2000" dirty="0">
              <a:latin typeface="바탕" pitchFamily="18" charset="-127"/>
              <a:ea typeface="바탕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latin typeface="바탕" pitchFamily="18" charset="-127"/>
              <a:ea typeface="바탕" pitchFamily="18" charset="-127"/>
            </a:endParaRPr>
          </a:p>
        </p:txBody>
      </p:sp>
      <p:pic>
        <p:nvPicPr>
          <p:cNvPr id="6146" name="Picture 2" descr="C:\Users\dhlee\Desktop\d.horse\1312312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062" y="1280296"/>
            <a:ext cx="4208869" cy="236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3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881149"/>
          </a:xfrm>
          <a:prstGeom prst="rect">
            <a:avLst/>
          </a:prstGeom>
          <a:solidFill>
            <a:srgbClr val="6B3109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2379" y="117408"/>
            <a:ext cx="4272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</a:rPr>
              <a:t>1-2. </a:t>
            </a:r>
            <a:r>
              <a:rPr lang="ko-KR" altLang="en-US" sz="3600" dirty="0" smtClean="0">
                <a:solidFill>
                  <a:schemeClr val="bg1"/>
                </a:solidFill>
              </a:rPr>
              <a:t>개발 배경 </a:t>
            </a:r>
            <a:r>
              <a:rPr lang="en-US" altLang="ko-KR" sz="3600" dirty="0" smtClean="0">
                <a:solidFill>
                  <a:schemeClr val="bg1"/>
                </a:solidFill>
              </a:rPr>
              <a:t>(</a:t>
            </a:r>
            <a:r>
              <a:rPr lang="ko-KR" altLang="en-US" sz="3600" dirty="0" smtClean="0">
                <a:solidFill>
                  <a:schemeClr val="bg1"/>
                </a:solidFill>
              </a:rPr>
              <a:t>목적</a:t>
            </a:r>
            <a:r>
              <a:rPr lang="en-US" altLang="ko-KR" sz="3600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679269" y="1985555"/>
            <a:ext cx="7994468" cy="347472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88719" y="2465531"/>
            <a:ext cx="709313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바탕" pitchFamily="18" charset="-127"/>
                <a:ea typeface="바탕" pitchFamily="18" charset="-127"/>
              </a:rPr>
              <a:t>  카페를 </a:t>
            </a:r>
            <a:r>
              <a:rPr lang="ko-KR" altLang="en-US" sz="2000" dirty="0">
                <a:latin typeface="바탕" pitchFamily="18" charset="-127"/>
                <a:ea typeface="바탕" pitchFamily="18" charset="-127"/>
              </a:rPr>
              <a:t>방문한 사람들이 ‘</a:t>
            </a:r>
            <a:r>
              <a:rPr lang="ko-KR" altLang="en-US" sz="2000" dirty="0">
                <a:solidFill>
                  <a:schemeClr val="accent2">
                    <a:lumMod val="75000"/>
                  </a:schemeClr>
                </a:solidFill>
                <a:latin typeface="바탕" pitchFamily="18" charset="-127"/>
                <a:ea typeface="바탕" pitchFamily="18" charset="-127"/>
              </a:rPr>
              <a:t>오늘의 커피’ </a:t>
            </a:r>
            <a:r>
              <a:rPr lang="ko-KR" altLang="en-US" sz="2000" dirty="0" err="1">
                <a:latin typeface="바탕" pitchFamily="18" charset="-127"/>
                <a:ea typeface="바탕" pitchFamily="18" charset="-127"/>
              </a:rPr>
              <a:t>를</a:t>
            </a:r>
            <a:r>
              <a:rPr lang="ko-KR" altLang="en-US" sz="2000" dirty="0">
                <a:latin typeface="바탕" pitchFamily="18" charset="-127"/>
                <a:ea typeface="바탕" pitchFamily="18" charset="-127"/>
              </a:rPr>
              <a:t> </a:t>
            </a:r>
            <a:r>
              <a:rPr lang="ko-KR" altLang="en-US" sz="2000" dirty="0" smtClean="0">
                <a:latin typeface="바탕" pitchFamily="18" charset="-127"/>
                <a:ea typeface="바탕" pitchFamily="18" charset="-127"/>
              </a:rPr>
              <a:t>마시며 하루하루 </a:t>
            </a:r>
            <a:r>
              <a:rPr lang="ko-KR" altLang="en-US" sz="2000" dirty="0">
                <a:latin typeface="바탕" pitchFamily="18" charset="-127"/>
                <a:ea typeface="바탕" pitchFamily="18" charset="-127"/>
              </a:rPr>
              <a:t>커피의 색다른 </a:t>
            </a:r>
            <a:r>
              <a:rPr lang="ko-KR" altLang="en-US" sz="2000" dirty="0" smtClean="0">
                <a:latin typeface="바탕" pitchFamily="18" charset="-127"/>
                <a:ea typeface="바탕" pitchFamily="18" charset="-127"/>
              </a:rPr>
              <a:t>맛과 </a:t>
            </a:r>
            <a:r>
              <a:rPr lang="ko-KR" altLang="en-US" sz="2000" dirty="0">
                <a:latin typeface="바탕" pitchFamily="18" charset="-127"/>
                <a:ea typeface="바탕" pitchFamily="18" charset="-127"/>
              </a:rPr>
              <a:t>향을 즐기듯이</a:t>
            </a:r>
            <a:r>
              <a:rPr lang="en-US" altLang="ko-KR" sz="2000" dirty="0">
                <a:latin typeface="바탕" pitchFamily="18" charset="-127"/>
                <a:ea typeface="바탕" pitchFamily="18" charset="-127"/>
              </a:rPr>
              <a:t>, </a:t>
            </a:r>
            <a:r>
              <a:rPr lang="ko-KR" altLang="en-US" sz="2000" dirty="0">
                <a:latin typeface="바탕" pitchFamily="18" charset="-127"/>
                <a:ea typeface="바탕" pitchFamily="18" charset="-127"/>
              </a:rPr>
              <a:t>현대 </a:t>
            </a:r>
            <a:r>
              <a:rPr lang="ko-KR" altLang="en-US" sz="2000" dirty="0" smtClean="0">
                <a:latin typeface="바탕" pitchFamily="18" charset="-127"/>
                <a:ea typeface="바탕" pitchFamily="18" charset="-127"/>
              </a:rPr>
              <a:t>사회의 </a:t>
            </a:r>
            <a:r>
              <a:rPr lang="ko-KR" altLang="en-US" sz="2000" dirty="0">
                <a:latin typeface="바탕" pitchFamily="18" charset="-127"/>
                <a:ea typeface="바탕" pitchFamily="18" charset="-127"/>
              </a:rPr>
              <a:t>바쁘고 혼잡한 정보의 바다 속에서 사용자들 </a:t>
            </a:r>
            <a:r>
              <a:rPr lang="ko-KR" altLang="en-US" sz="2000" dirty="0" smtClean="0">
                <a:latin typeface="바탕" pitchFamily="18" charset="-127"/>
                <a:ea typeface="바탕" pitchFamily="18" charset="-127"/>
              </a:rPr>
              <a:t>각각의 </a:t>
            </a:r>
            <a:r>
              <a:rPr lang="ko-KR" altLang="en-US" sz="2000" dirty="0">
                <a:latin typeface="바탕" pitchFamily="18" charset="-127"/>
                <a:ea typeface="바탕" pitchFamily="18" charset="-127"/>
              </a:rPr>
              <a:t>입맛에 맞는 정보를 제공하여 잠깐의 여유와 소소한 즐거움을 느끼길 </a:t>
            </a:r>
            <a:r>
              <a:rPr lang="ko-KR" altLang="en-US" sz="2000" dirty="0" smtClean="0">
                <a:latin typeface="바탕" pitchFamily="18" charset="-127"/>
                <a:ea typeface="바탕" pitchFamily="18" charset="-127"/>
              </a:rPr>
              <a:t>바라는 </a:t>
            </a:r>
            <a:r>
              <a:rPr lang="ko-KR" altLang="en-US" sz="2000" dirty="0">
                <a:latin typeface="바탕" pitchFamily="18" charset="-127"/>
                <a:ea typeface="바탕" pitchFamily="18" charset="-127"/>
              </a:rPr>
              <a:t>마음으로 이 주제를 선정하게 </a:t>
            </a:r>
            <a:r>
              <a:rPr lang="ko-KR" altLang="en-US" sz="2000" dirty="0" smtClean="0">
                <a:latin typeface="바탕" pitchFamily="18" charset="-127"/>
                <a:ea typeface="바탕" pitchFamily="18" charset="-127"/>
              </a:rPr>
              <a:t>되었음</a:t>
            </a:r>
            <a:r>
              <a:rPr lang="en-US" altLang="ko-KR" sz="2000" dirty="0" smtClean="0">
                <a:latin typeface="바탕" pitchFamily="18" charset="-127"/>
                <a:ea typeface="바탕" pitchFamily="18" charset="-127"/>
              </a:rPr>
              <a:t>.</a:t>
            </a:r>
            <a:endParaRPr lang="ko-KR" altLang="en-US" sz="2000" dirty="0">
              <a:latin typeface="바탕" pitchFamily="18" charset="-127"/>
              <a:ea typeface="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966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881149"/>
          </a:xfrm>
          <a:prstGeom prst="rect">
            <a:avLst/>
          </a:prstGeom>
          <a:solidFill>
            <a:srgbClr val="6B3109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2379" y="117408"/>
            <a:ext cx="7337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</a:rPr>
              <a:t>2. </a:t>
            </a:r>
            <a:r>
              <a:rPr lang="ko-KR" altLang="en-US" sz="3600" dirty="0" smtClean="0">
                <a:solidFill>
                  <a:schemeClr val="bg1"/>
                </a:solidFill>
              </a:rPr>
              <a:t>구현 목표</a:t>
            </a:r>
            <a:r>
              <a:rPr lang="ko-KR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</a:rPr>
              <a:t>- </a:t>
            </a:r>
            <a:r>
              <a:rPr lang="ko-KR" altLang="en-US" sz="2800" dirty="0" smtClean="0">
                <a:solidFill>
                  <a:schemeClr val="bg1"/>
                </a:solidFill>
              </a:rPr>
              <a:t>벤치마킹 사이트와의 차별성</a:t>
            </a:r>
            <a:endParaRPr lang="en-US" altLang="ko-KR" sz="3600" dirty="0" smtClean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561342" y="1735206"/>
            <a:ext cx="59346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 smtClean="0">
                <a:latin typeface="바탕" pitchFamily="18" charset="-127"/>
                <a:ea typeface="바탕" pitchFamily="18" charset="-127"/>
              </a:rPr>
              <a:t>관리자만이 </a:t>
            </a:r>
            <a:r>
              <a:rPr lang="ko-KR" altLang="en-US" sz="2000" dirty="0" err="1" smtClean="0">
                <a:latin typeface="바탕" pitchFamily="18" charset="-127"/>
                <a:ea typeface="바탕" pitchFamily="18" charset="-127"/>
              </a:rPr>
              <a:t>게시글을</a:t>
            </a:r>
            <a:r>
              <a:rPr lang="ko-KR" altLang="en-US" sz="2000" dirty="0" smtClean="0">
                <a:latin typeface="바탕" pitchFamily="18" charset="-127"/>
                <a:ea typeface="바탕" pitchFamily="18" charset="-127"/>
              </a:rPr>
              <a:t> 작성하여 정보를 제공함</a:t>
            </a:r>
            <a:r>
              <a:rPr lang="en-US" altLang="ko-KR" sz="2000" dirty="0" smtClean="0">
                <a:latin typeface="바탕" pitchFamily="18" charset="-127"/>
                <a:ea typeface="바탕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바탕" pitchFamily="18" charset="-127"/>
                <a:ea typeface="바탕" pitchFamily="18" charset="-127"/>
              </a:rPr>
              <a:t>2.   </a:t>
            </a:r>
            <a:r>
              <a:rPr lang="ko-KR" altLang="en-US" sz="2000" dirty="0" smtClean="0">
                <a:latin typeface="바탕" pitchFamily="18" charset="-127"/>
                <a:ea typeface="바탕" pitchFamily="18" charset="-127"/>
              </a:rPr>
              <a:t>검색 기능이 세분화 되지 않음</a:t>
            </a:r>
            <a:r>
              <a:rPr lang="en-US" altLang="ko-KR" sz="2000" dirty="0" smtClean="0">
                <a:latin typeface="바탕" pitchFamily="18" charset="-127"/>
                <a:ea typeface="바탕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ko-KR" altLang="en-US" sz="2000" dirty="0" smtClean="0">
                <a:latin typeface="바탕" pitchFamily="18" charset="-127"/>
                <a:ea typeface="바탕" pitchFamily="18" charset="-127"/>
              </a:rPr>
              <a:t>카테고리가 단조로움</a:t>
            </a:r>
            <a:r>
              <a:rPr lang="en-US" altLang="ko-KR" sz="2000" dirty="0">
                <a:latin typeface="바탕" pitchFamily="18" charset="-127"/>
                <a:ea typeface="바탕" pitchFamily="18" charset="-127"/>
              </a:rPr>
              <a:t>.</a:t>
            </a:r>
            <a:endParaRPr lang="en-US" altLang="ko-KR" sz="2000" dirty="0" smtClean="0"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318832" y="1630703"/>
            <a:ext cx="6531429" cy="1581831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바탕" pitchFamily="18" charset="-127"/>
              <a:ea typeface="바탕" pitchFamily="18" charset="-127"/>
            </a:endParaRPr>
          </a:p>
        </p:txBody>
      </p:sp>
      <p:pic>
        <p:nvPicPr>
          <p:cNvPr id="1031" name="Picture 7" descr="C:\Users\dhlee\Desktop\23132131232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113" y="1210521"/>
            <a:ext cx="1181100" cy="33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dhlee\Desktop\12412213123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121" y="3666042"/>
            <a:ext cx="1120775" cy="43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1505455" y="4248946"/>
            <a:ext cx="58480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 smtClean="0">
                <a:latin typeface="바탕" pitchFamily="18" charset="-127"/>
                <a:ea typeface="바탕" pitchFamily="18" charset="-127"/>
              </a:rPr>
              <a:t>사용자 모두 각자 글을 등록하며 정보를 공유</a:t>
            </a:r>
            <a:r>
              <a:rPr lang="en-US" altLang="ko-KR" sz="2000" dirty="0" smtClean="0">
                <a:latin typeface="바탕" pitchFamily="18" charset="-127"/>
                <a:ea typeface="바탕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바탕" pitchFamily="18" charset="-127"/>
                <a:ea typeface="바탕" pitchFamily="18" charset="-127"/>
              </a:rPr>
              <a:t>2.   </a:t>
            </a:r>
            <a:r>
              <a:rPr lang="ko-KR" altLang="en-US" sz="2000" dirty="0" smtClean="0">
                <a:latin typeface="바탕" pitchFamily="18" charset="-127"/>
                <a:ea typeface="바탕" pitchFamily="18" charset="-127"/>
              </a:rPr>
              <a:t>검색 기능을 세분화하여 제공</a:t>
            </a:r>
            <a:r>
              <a:rPr lang="en-US" altLang="ko-KR" sz="2000" dirty="0" smtClean="0">
                <a:latin typeface="바탕" pitchFamily="18" charset="-127"/>
                <a:ea typeface="바탕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ko-KR" altLang="en-US" sz="2000" dirty="0" smtClean="0">
                <a:latin typeface="바탕" pitchFamily="18" charset="-127"/>
                <a:ea typeface="바탕" pitchFamily="18" charset="-127"/>
              </a:rPr>
              <a:t>뚜렷한 </a:t>
            </a:r>
            <a:r>
              <a:rPr lang="en-US" altLang="ko-KR" sz="2000" dirty="0" smtClean="0">
                <a:latin typeface="바탕" pitchFamily="18" charset="-127"/>
                <a:ea typeface="바탕" pitchFamily="18" charset="-127"/>
              </a:rPr>
              <a:t>4</a:t>
            </a:r>
            <a:r>
              <a:rPr lang="ko-KR" altLang="en-US" sz="2000" dirty="0" smtClean="0">
                <a:latin typeface="바탕" pitchFamily="18" charset="-127"/>
                <a:ea typeface="바탕" pitchFamily="18" charset="-127"/>
              </a:rPr>
              <a:t>가지의 카테고리화</a:t>
            </a:r>
            <a:r>
              <a:rPr lang="en-US" altLang="ko-KR" sz="2000" dirty="0" smtClean="0">
                <a:latin typeface="바탕" pitchFamily="18" charset="-127"/>
                <a:ea typeface="바탕" pitchFamily="18" charset="-127"/>
              </a:rPr>
              <a:t>.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262945" y="4144443"/>
            <a:ext cx="6531429" cy="1581831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22" name="위쪽/아래쪽 화살표 21"/>
          <p:cNvSpPr/>
          <p:nvPr/>
        </p:nvSpPr>
        <p:spPr>
          <a:xfrm>
            <a:off x="4332468" y="3437283"/>
            <a:ext cx="194050" cy="457518"/>
          </a:xfrm>
          <a:prstGeom prst="upDown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74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881149"/>
          </a:xfrm>
          <a:prstGeom prst="rect">
            <a:avLst/>
          </a:prstGeom>
          <a:solidFill>
            <a:srgbClr val="6B3109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2379" y="117408"/>
            <a:ext cx="2590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</a:rPr>
              <a:t>3. </a:t>
            </a:r>
            <a:r>
              <a:rPr lang="ko-KR" altLang="en-US" sz="3600" dirty="0" smtClean="0">
                <a:solidFill>
                  <a:schemeClr val="bg1"/>
                </a:solidFill>
              </a:rPr>
              <a:t>개발 환경</a:t>
            </a:r>
            <a:endParaRPr lang="en-US" altLang="ko-KR" sz="3600" dirty="0" smtClean="0">
              <a:solidFill>
                <a:schemeClr val="bg1"/>
              </a:solidFill>
            </a:endParaRPr>
          </a:p>
        </p:txBody>
      </p:sp>
      <p:pic>
        <p:nvPicPr>
          <p:cNvPr id="3074" name="Picture 2" descr="C:\Users\dhlee\Desktop\d.horse\132112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254" y="1224029"/>
            <a:ext cx="2982350" cy="883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dhlee\Desktop\d.horse\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641" y="2107834"/>
            <a:ext cx="1688123" cy="99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dhlee\Desktop\d.horse\321112313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254" y="3234317"/>
            <a:ext cx="3080825" cy="1093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dhlee\Desktop\d.horse\44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254" y="4447626"/>
            <a:ext cx="1305788" cy="107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dhlee\Desktop\d.horse\4444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041" y="4447626"/>
            <a:ext cx="656905" cy="107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dhlee\Desktop\d.horse\44444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386" y="4429285"/>
            <a:ext cx="1308045" cy="109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Users\dhlee\Desktop\d.horse\3333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641" y="5818060"/>
            <a:ext cx="2736040" cy="626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C:\Users\dhlee\Desktop\d.horse\123112313123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193" y="5818060"/>
            <a:ext cx="1466187" cy="74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1148716" y="1435097"/>
            <a:ext cx="942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바탕" pitchFamily="18" charset="-127"/>
                <a:ea typeface="바탕" pitchFamily="18" charset="-127"/>
              </a:rPr>
              <a:t>1. O/S</a:t>
            </a:r>
            <a:endParaRPr lang="ko-KR" altLang="en-US" sz="2000" dirty="0"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48716" y="2376938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바탕" pitchFamily="18" charset="-127"/>
                <a:ea typeface="바탕" pitchFamily="18" charset="-127"/>
              </a:rPr>
              <a:t>2. Server</a:t>
            </a:r>
            <a:endParaRPr lang="ko-KR" altLang="en-US" sz="2000" dirty="0"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48716" y="3550233"/>
            <a:ext cx="1257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바탕" pitchFamily="18" charset="-127"/>
                <a:ea typeface="바탕" pitchFamily="18" charset="-127"/>
              </a:rPr>
              <a:t>3. DBMS</a:t>
            </a:r>
            <a:endParaRPr lang="ko-KR" altLang="en-US" sz="2000" dirty="0"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48716" y="4754862"/>
            <a:ext cx="19335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바탕" pitchFamily="18" charset="-127"/>
                <a:ea typeface="바탕" pitchFamily="18" charset="-127"/>
              </a:rPr>
              <a:t>4. </a:t>
            </a:r>
            <a:r>
              <a:rPr lang="ko-KR" altLang="en-US" sz="2000" dirty="0" smtClean="0">
                <a:latin typeface="바탕" pitchFamily="18" charset="-127"/>
                <a:ea typeface="바탕" pitchFamily="18" charset="-127"/>
              </a:rPr>
              <a:t>개발 언어 및</a:t>
            </a:r>
            <a:endParaRPr lang="en-US" altLang="ko-KR" sz="2000" dirty="0" smtClean="0">
              <a:latin typeface="바탕" pitchFamily="18" charset="-127"/>
              <a:ea typeface="바탕" pitchFamily="18" charset="-127"/>
            </a:endParaRPr>
          </a:p>
          <a:p>
            <a:r>
              <a:rPr lang="ko-KR" altLang="en-US" sz="2000" dirty="0" smtClean="0">
                <a:latin typeface="바탕" pitchFamily="18" charset="-127"/>
                <a:ea typeface="바탕" pitchFamily="18" charset="-127"/>
              </a:rPr>
              <a:t>   프레임워크</a:t>
            </a:r>
            <a:endParaRPr lang="ko-KR" altLang="en-US" sz="2000" dirty="0"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48716" y="5728064"/>
            <a:ext cx="1351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바탕" pitchFamily="18" charset="-127"/>
                <a:ea typeface="바탕" pitchFamily="18" charset="-127"/>
              </a:rPr>
              <a:t>5</a:t>
            </a:r>
            <a:r>
              <a:rPr lang="en-US" altLang="ko-KR" sz="2000" dirty="0" smtClean="0">
                <a:latin typeface="바탕" pitchFamily="18" charset="-127"/>
                <a:ea typeface="바탕" pitchFamily="18" charset="-127"/>
              </a:rPr>
              <a:t>. </a:t>
            </a:r>
            <a:r>
              <a:rPr lang="ko-KR" altLang="en-US" sz="2000" dirty="0" smtClean="0">
                <a:latin typeface="바탕" pitchFamily="18" charset="-127"/>
                <a:ea typeface="바탕" pitchFamily="18" charset="-127"/>
              </a:rPr>
              <a:t>개발 툴</a:t>
            </a:r>
            <a:endParaRPr lang="ko-KR" altLang="en-US" sz="2000" dirty="0">
              <a:latin typeface="바탕" pitchFamily="18" charset="-127"/>
              <a:ea typeface="바탕" pitchFamily="18" charset="-127"/>
            </a:endParaRPr>
          </a:p>
        </p:txBody>
      </p:sp>
      <p:pic>
        <p:nvPicPr>
          <p:cNvPr id="3082" name="Picture 10" descr="C:\Users\dhlee\Desktop\d.horse\444444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472" y="4429285"/>
            <a:ext cx="1152874" cy="109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96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881149"/>
          </a:xfrm>
          <a:prstGeom prst="rect">
            <a:avLst/>
          </a:prstGeom>
          <a:solidFill>
            <a:srgbClr val="6B3109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2379" y="117408"/>
            <a:ext cx="7427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</a:rPr>
              <a:t>4. </a:t>
            </a:r>
            <a:r>
              <a:rPr lang="ko-KR" altLang="en-US" sz="3600" dirty="0" smtClean="0">
                <a:solidFill>
                  <a:schemeClr val="bg1"/>
                </a:solidFill>
              </a:rPr>
              <a:t>프로젝트 산출물 </a:t>
            </a:r>
            <a:r>
              <a:rPr lang="en-US" altLang="ko-KR" sz="3200" dirty="0" smtClean="0">
                <a:solidFill>
                  <a:schemeClr val="bg1"/>
                </a:solidFill>
              </a:rPr>
              <a:t>(01-</a:t>
            </a:r>
            <a:r>
              <a:rPr lang="ko-KR" altLang="en-US" sz="3200" dirty="0" smtClean="0">
                <a:solidFill>
                  <a:schemeClr val="bg1"/>
                </a:solidFill>
              </a:rPr>
              <a:t>프로젝트 일정</a:t>
            </a:r>
            <a:r>
              <a:rPr lang="en-US" altLang="ko-KR" sz="3200" dirty="0" smtClean="0">
                <a:solidFill>
                  <a:schemeClr val="bg1"/>
                </a:solidFill>
              </a:rPr>
              <a:t>)</a:t>
            </a:r>
            <a:endParaRPr lang="en-US" altLang="ko-KR" sz="3600" dirty="0" smtClean="0">
              <a:solidFill>
                <a:schemeClr val="bg1"/>
              </a:solidFill>
            </a:endParaRPr>
          </a:p>
        </p:txBody>
      </p:sp>
      <p:pic>
        <p:nvPicPr>
          <p:cNvPr id="4097" name="Picture 1" descr="C:\Users\dhlee\Desktop\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07" y="1122483"/>
            <a:ext cx="8942586" cy="5596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35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881149"/>
          </a:xfrm>
          <a:prstGeom prst="rect">
            <a:avLst/>
          </a:prstGeom>
          <a:solidFill>
            <a:srgbClr val="6B3109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2379" y="117408"/>
            <a:ext cx="7837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</a:rPr>
              <a:t>4. </a:t>
            </a:r>
            <a:r>
              <a:rPr lang="ko-KR" altLang="en-US" sz="3600" dirty="0" smtClean="0">
                <a:solidFill>
                  <a:schemeClr val="bg1"/>
                </a:solidFill>
              </a:rPr>
              <a:t>프로젝트 산출물 </a:t>
            </a:r>
            <a:r>
              <a:rPr lang="en-US" altLang="ko-KR" sz="3200" dirty="0" smtClean="0">
                <a:solidFill>
                  <a:schemeClr val="bg1"/>
                </a:solidFill>
              </a:rPr>
              <a:t>(02-</a:t>
            </a:r>
            <a:r>
              <a:rPr lang="ko-KR" altLang="en-US" sz="3200" dirty="0" smtClean="0">
                <a:solidFill>
                  <a:schemeClr val="bg1"/>
                </a:solidFill>
              </a:rPr>
              <a:t>요구사항 정의서</a:t>
            </a:r>
            <a:r>
              <a:rPr lang="en-US" altLang="ko-KR" sz="3200" dirty="0" smtClean="0">
                <a:solidFill>
                  <a:schemeClr val="bg1"/>
                </a:solidFill>
              </a:rPr>
              <a:t>)</a:t>
            </a:r>
            <a:endParaRPr lang="en-US" altLang="ko-KR" sz="3600" dirty="0" smtClean="0">
              <a:solidFill>
                <a:schemeClr val="bg1"/>
              </a:solidFill>
            </a:endParaRPr>
          </a:p>
        </p:txBody>
      </p:sp>
      <p:pic>
        <p:nvPicPr>
          <p:cNvPr id="5123" name="Picture 3" descr="C:\Users\dhlee\Desktop\232323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02" y="881148"/>
            <a:ext cx="7795396" cy="597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605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881149"/>
          </a:xfrm>
          <a:prstGeom prst="rect">
            <a:avLst/>
          </a:prstGeom>
          <a:solidFill>
            <a:srgbClr val="6B3109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2379" y="117408"/>
            <a:ext cx="7837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</a:rPr>
              <a:t>4. </a:t>
            </a:r>
            <a:r>
              <a:rPr lang="ko-KR" altLang="en-US" sz="3600" dirty="0" smtClean="0">
                <a:solidFill>
                  <a:schemeClr val="bg1"/>
                </a:solidFill>
              </a:rPr>
              <a:t>프로젝트 산출물 </a:t>
            </a:r>
            <a:r>
              <a:rPr lang="en-US" altLang="ko-KR" sz="3200" dirty="0" smtClean="0">
                <a:solidFill>
                  <a:schemeClr val="bg1"/>
                </a:solidFill>
              </a:rPr>
              <a:t>(03-</a:t>
            </a:r>
            <a:r>
              <a:rPr lang="ko-KR" altLang="en-US" sz="3200" dirty="0" smtClean="0">
                <a:solidFill>
                  <a:schemeClr val="bg1"/>
                </a:solidFill>
              </a:rPr>
              <a:t>단위업무 정의서</a:t>
            </a:r>
            <a:r>
              <a:rPr lang="en-US" altLang="ko-KR" sz="3200" dirty="0" smtClean="0">
                <a:solidFill>
                  <a:schemeClr val="bg1"/>
                </a:solidFill>
              </a:rPr>
              <a:t>)</a:t>
            </a:r>
            <a:endParaRPr lang="en-US" altLang="ko-KR" sz="3600" dirty="0" smtClean="0">
              <a:solidFill>
                <a:schemeClr val="bg1"/>
              </a:solidFill>
            </a:endParaRPr>
          </a:p>
        </p:txBody>
      </p:sp>
      <p:pic>
        <p:nvPicPr>
          <p:cNvPr id="7171" name="Picture 3" descr="C:\Users\dhlee\Desktop\123141241241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83" y="1145812"/>
            <a:ext cx="8742434" cy="5346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6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17818</TotalTime>
  <Words>417</Words>
  <Application>Microsoft Office PowerPoint</Application>
  <PresentationFormat>화면 슬라이드 쇼(4:3)</PresentationFormat>
  <Paragraphs>64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이동환</cp:lastModifiedBy>
  <cp:revision>377</cp:revision>
  <dcterms:created xsi:type="dcterms:W3CDTF">2018-05-02T13:08:05Z</dcterms:created>
  <dcterms:modified xsi:type="dcterms:W3CDTF">2018-05-20T13:43:47Z</dcterms:modified>
</cp:coreProperties>
</file>