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3" r:id="rId2"/>
    <p:sldId id="264" r:id="rId3"/>
    <p:sldId id="257" r:id="rId4"/>
    <p:sldId id="303" r:id="rId5"/>
    <p:sldId id="298" r:id="rId6"/>
    <p:sldId id="299" r:id="rId7"/>
    <p:sldId id="301" r:id="rId8"/>
    <p:sldId id="304" r:id="rId9"/>
    <p:sldId id="307" r:id="rId10"/>
    <p:sldId id="306" r:id="rId11"/>
    <p:sldId id="256" r:id="rId12"/>
    <p:sldId id="305" r:id="rId13"/>
    <p:sldId id="308" r:id="rId14"/>
    <p:sldId id="291" r:id="rId15"/>
    <p:sldId id="309" r:id="rId16"/>
    <p:sldId id="310" r:id="rId17"/>
    <p:sldId id="311" r:id="rId18"/>
    <p:sldId id="312" r:id="rId19"/>
    <p:sldId id="313" r:id="rId20"/>
    <p:sldId id="314" r:id="rId21"/>
    <p:sldId id="316" r:id="rId22"/>
    <p:sldId id="315" r:id="rId23"/>
  </p:sldIdLst>
  <p:sldSz cx="9906000" cy="6858000" type="A4"/>
  <p:notesSz cx="6858000" cy="9144000"/>
  <p:embeddedFontLst>
    <p:embeddedFont>
      <p:font typeface="-윤고딕360" pitchFamily="18" charset="-127"/>
      <p:regular r:id="rId24"/>
    </p:embeddedFont>
    <p:embeddedFont>
      <p:font typeface="-윤고딕320" pitchFamily="18" charset="-127"/>
      <p:regular r:id="rId25"/>
    </p:embeddedFont>
    <p:embeddedFont>
      <p:font typeface="맑은 고딕" pitchFamily="50" charset="-127"/>
      <p:regular r:id="rId26"/>
      <p:bold r:id="rId27"/>
    </p:embeddedFont>
    <p:embeddedFont>
      <p:font typeface="-윤고딕330" pitchFamily="18" charset="-127"/>
      <p:regular r:id="rId28"/>
    </p:embeddedFont>
    <p:embeddedFont>
      <p:font typeface="-윤고딕310" pitchFamily="18" charset="-127"/>
      <p:regular r:id="rId29"/>
    </p:embeddedFont>
    <p:embeddedFont>
      <p:font typeface="-윤고딕340" pitchFamily="18" charset="-127"/>
      <p:regular r:id="rId30"/>
    </p:embeddedFont>
  </p:embeddedFontLst>
  <p:defaultTextStyle>
    <a:defPPr>
      <a:defRPr lang="ko-KR"/>
    </a:defPPr>
    <a:lvl1pPr marL="0" algn="l" defTabSz="95791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959" algn="l" defTabSz="95791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919" algn="l" defTabSz="95791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878" algn="l" defTabSz="95791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837" algn="l" defTabSz="95791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796" algn="l" defTabSz="95791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756" algn="l" defTabSz="95791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715" algn="l" defTabSz="95791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675" algn="l" defTabSz="95791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BFE7"/>
    <a:srgbClr val="F0EBE5"/>
    <a:srgbClr val="FE2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233" autoAdjust="0"/>
  </p:normalViewPr>
  <p:slideViewPr>
    <p:cSldViewPr>
      <p:cViewPr>
        <p:scale>
          <a:sx n="100" d="100"/>
          <a:sy n="100" d="100"/>
        </p:scale>
        <p:origin x="-3564" y="-123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D47-5689-4EA8-828A-14C6AC3119CA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701C-342F-4E8A-9143-60D347654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35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D47-5689-4EA8-828A-14C6AC3119CA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701C-342F-4E8A-9143-60D347654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14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D47-5689-4EA8-828A-14C6AC3119CA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701C-342F-4E8A-9143-60D347654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36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D47-5689-4EA8-828A-14C6AC3119CA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701C-342F-4E8A-9143-60D347654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33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895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791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8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83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479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375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27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16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D47-5689-4EA8-828A-14C6AC3119CA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701C-342F-4E8A-9143-60D347654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61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1" y="1600201"/>
            <a:ext cx="4375150" cy="452596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D47-5689-4EA8-828A-14C6AC3119CA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701C-342F-4E8A-9143-60D347654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67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59" indent="0">
              <a:buNone/>
              <a:defRPr sz="2100" b="1"/>
            </a:lvl2pPr>
            <a:lvl3pPr marL="957919" indent="0">
              <a:buNone/>
              <a:defRPr sz="1900" b="1"/>
            </a:lvl3pPr>
            <a:lvl4pPr marL="1436878" indent="0">
              <a:buNone/>
              <a:defRPr sz="1700" b="1"/>
            </a:lvl4pPr>
            <a:lvl5pPr marL="1915837" indent="0">
              <a:buNone/>
              <a:defRPr sz="1700" b="1"/>
            </a:lvl5pPr>
            <a:lvl6pPr marL="2394796" indent="0">
              <a:buNone/>
              <a:defRPr sz="1700" b="1"/>
            </a:lvl6pPr>
            <a:lvl7pPr marL="2873756" indent="0">
              <a:buNone/>
              <a:defRPr sz="1700" b="1"/>
            </a:lvl7pPr>
            <a:lvl8pPr marL="3352715" indent="0">
              <a:buNone/>
              <a:defRPr sz="1700" b="1"/>
            </a:lvl8pPr>
            <a:lvl9pPr marL="3831675" indent="0">
              <a:buNone/>
              <a:defRPr sz="17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89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59" indent="0">
              <a:buNone/>
              <a:defRPr sz="2100" b="1"/>
            </a:lvl2pPr>
            <a:lvl3pPr marL="957919" indent="0">
              <a:buNone/>
              <a:defRPr sz="1900" b="1"/>
            </a:lvl3pPr>
            <a:lvl4pPr marL="1436878" indent="0">
              <a:buNone/>
              <a:defRPr sz="1700" b="1"/>
            </a:lvl4pPr>
            <a:lvl5pPr marL="1915837" indent="0">
              <a:buNone/>
              <a:defRPr sz="1700" b="1"/>
            </a:lvl5pPr>
            <a:lvl6pPr marL="2394796" indent="0">
              <a:buNone/>
              <a:defRPr sz="1700" b="1"/>
            </a:lvl6pPr>
            <a:lvl7pPr marL="2873756" indent="0">
              <a:buNone/>
              <a:defRPr sz="1700" b="1"/>
            </a:lvl7pPr>
            <a:lvl8pPr marL="3352715" indent="0">
              <a:buNone/>
              <a:defRPr sz="1700" b="1"/>
            </a:lvl8pPr>
            <a:lvl9pPr marL="3831675" indent="0">
              <a:buNone/>
              <a:defRPr sz="17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89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D47-5689-4EA8-828A-14C6AC3119CA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701C-342F-4E8A-9143-60D347654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41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D47-5689-4EA8-828A-14C6AC3119CA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701C-342F-4E8A-9143-60D347654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87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D47-5689-4EA8-828A-14C6AC3119CA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701C-342F-4E8A-9143-60D347654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9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6" cy="116205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1" y="1435101"/>
            <a:ext cx="3259006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78959" indent="0">
              <a:buNone/>
              <a:defRPr sz="1300"/>
            </a:lvl2pPr>
            <a:lvl3pPr marL="957919" indent="0">
              <a:buNone/>
              <a:defRPr sz="1000"/>
            </a:lvl3pPr>
            <a:lvl4pPr marL="1436878" indent="0">
              <a:buNone/>
              <a:defRPr sz="1000"/>
            </a:lvl4pPr>
            <a:lvl5pPr marL="1915837" indent="0">
              <a:buNone/>
              <a:defRPr sz="1000"/>
            </a:lvl5pPr>
            <a:lvl6pPr marL="2394796" indent="0">
              <a:buNone/>
              <a:defRPr sz="1000"/>
            </a:lvl6pPr>
            <a:lvl7pPr marL="2873756" indent="0">
              <a:buNone/>
              <a:defRPr sz="1000"/>
            </a:lvl7pPr>
            <a:lvl8pPr marL="3352715" indent="0">
              <a:buNone/>
              <a:defRPr sz="1000"/>
            </a:lvl8pPr>
            <a:lvl9pPr marL="3831675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D47-5689-4EA8-828A-14C6AC3119CA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701C-342F-4E8A-9143-60D347654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85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400"/>
            </a:lvl1pPr>
            <a:lvl2pPr marL="478959" indent="0">
              <a:buNone/>
              <a:defRPr sz="2900"/>
            </a:lvl2pPr>
            <a:lvl3pPr marL="957919" indent="0">
              <a:buNone/>
              <a:defRPr sz="2500"/>
            </a:lvl3pPr>
            <a:lvl4pPr marL="1436878" indent="0">
              <a:buNone/>
              <a:defRPr sz="2100"/>
            </a:lvl4pPr>
            <a:lvl5pPr marL="1915837" indent="0">
              <a:buNone/>
              <a:defRPr sz="2100"/>
            </a:lvl5pPr>
            <a:lvl6pPr marL="2394796" indent="0">
              <a:buNone/>
              <a:defRPr sz="2100"/>
            </a:lvl6pPr>
            <a:lvl7pPr marL="2873756" indent="0">
              <a:buNone/>
              <a:defRPr sz="2100"/>
            </a:lvl7pPr>
            <a:lvl8pPr marL="3352715" indent="0">
              <a:buNone/>
              <a:defRPr sz="2100"/>
            </a:lvl8pPr>
            <a:lvl9pPr marL="3831675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500"/>
            </a:lvl1pPr>
            <a:lvl2pPr marL="478959" indent="0">
              <a:buNone/>
              <a:defRPr sz="1300"/>
            </a:lvl2pPr>
            <a:lvl3pPr marL="957919" indent="0">
              <a:buNone/>
              <a:defRPr sz="1000"/>
            </a:lvl3pPr>
            <a:lvl4pPr marL="1436878" indent="0">
              <a:buNone/>
              <a:defRPr sz="1000"/>
            </a:lvl4pPr>
            <a:lvl5pPr marL="1915837" indent="0">
              <a:buNone/>
              <a:defRPr sz="1000"/>
            </a:lvl5pPr>
            <a:lvl6pPr marL="2394796" indent="0">
              <a:buNone/>
              <a:defRPr sz="1000"/>
            </a:lvl6pPr>
            <a:lvl7pPr marL="2873756" indent="0">
              <a:buNone/>
              <a:defRPr sz="1000"/>
            </a:lvl7pPr>
            <a:lvl8pPr marL="3352715" indent="0">
              <a:buNone/>
              <a:defRPr sz="1000"/>
            </a:lvl8pPr>
            <a:lvl9pPr marL="3831675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ED47-5689-4EA8-828A-14C6AC3119CA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701C-342F-4E8A-9143-60D347654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6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5792" tIns="47896" rIns="95792" bIns="47896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5792" tIns="47896" rIns="95792" bIns="47896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5792" tIns="47896" rIns="95792" bIns="47896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BED47-5689-4EA8-828A-14C6AC3119CA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1" y="6356351"/>
            <a:ext cx="3136900" cy="365125"/>
          </a:xfrm>
          <a:prstGeom prst="rect">
            <a:avLst/>
          </a:prstGeom>
        </p:spPr>
        <p:txBody>
          <a:bodyPr vert="horz" lIns="95792" tIns="47896" rIns="95792" bIns="47896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1" y="6356351"/>
            <a:ext cx="2311400" cy="365125"/>
          </a:xfrm>
          <a:prstGeom prst="rect">
            <a:avLst/>
          </a:prstGeom>
        </p:spPr>
        <p:txBody>
          <a:bodyPr vert="horz" lIns="95792" tIns="47896" rIns="95792" bIns="4789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8701C-342F-4E8A-9143-60D347654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16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7919" rtl="0" eaLnBrk="1" latinLnBrk="1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219" indent="-359219" algn="l" defTabSz="957919" rtl="0" eaLnBrk="1" latinLnBrk="1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8309" indent="-299350" algn="l" defTabSz="957919" rtl="0" eaLnBrk="1" latinLnBrk="1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399" indent="-239480" algn="l" defTabSz="957919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357" indent="-239480" algn="l" defTabSz="957919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317" indent="-239480" algn="l" defTabSz="957919" rtl="0" eaLnBrk="1" latinLnBrk="1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276" indent="-239480" algn="l" defTabSz="957919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35" indent="-239480" algn="l" defTabSz="957919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195" indent="-239480" algn="l" defTabSz="957919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54" indent="-239480" algn="l" defTabSz="957919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91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59" algn="l" defTabSz="95791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19" algn="l" defTabSz="95791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78" algn="l" defTabSz="95791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37" algn="l" defTabSz="95791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796" algn="l" defTabSz="95791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56" algn="l" defTabSz="95791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15" algn="l" defTabSz="95791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675" algn="l" defTabSz="95791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59217" y="3698784"/>
            <a:ext cx="397666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atin typeface="-윤고딕320" pitchFamily="18" charset="-127"/>
                <a:ea typeface="-윤고딕320" pitchFamily="18" charset="-127"/>
              </a:rPr>
              <a:t>수익성 강한 그룹 </a:t>
            </a:r>
            <a:r>
              <a:rPr lang="ko-KR" altLang="en-US" sz="1400" dirty="0" err="1" smtClean="0">
                <a:latin typeface="-윤고딕320" pitchFamily="18" charset="-127"/>
                <a:ea typeface="-윤고딕320" pitchFamily="18" charset="-127"/>
              </a:rPr>
              <a:t>스터디</a:t>
            </a:r>
            <a:r>
              <a:rPr lang="en-US" altLang="ko-KR" sz="1400" dirty="0" smtClean="0">
                <a:latin typeface="-윤고딕320" pitchFamily="18" charset="-127"/>
                <a:ea typeface="-윤고딕320" pitchFamily="18" charset="-127"/>
              </a:rPr>
              <a:t>, </a:t>
            </a:r>
            <a:r>
              <a:rPr lang="ko-KR" altLang="en-US" sz="1400" dirty="0" smtClean="0">
                <a:latin typeface="-윤고딕320" pitchFamily="18" charset="-127"/>
                <a:ea typeface="-윤고딕320" pitchFamily="18" charset="-127"/>
              </a:rPr>
              <a:t>강의 접목 </a:t>
            </a:r>
            <a:r>
              <a:rPr lang="en-US" altLang="ko-KR" sz="1400" dirty="0" smtClean="0">
                <a:latin typeface="-윤고딕320" pitchFamily="18" charset="-127"/>
                <a:ea typeface="-윤고딕320" pitchFamily="18" charset="-127"/>
              </a:rPr>
              <a:t>Pair Trawling </a:t>
            </a:r>
          </a:p>
          <a:p>
            <a:pPr algn="ctr"/>
            <a:r>
              <a:rPr lang="ko-KR" altLang="en-US" sz="1400" dirty="0" smtClean="0">
                <a:latin typeface="-윤고딕320" pitchFamily="18" charset="-127"/>
                <a:ea typeface="-윤고딕320" pitchFamily="18" charset="-127"/>
              </a:rPr>
              <a:t>성장 웹 서비스 플</a:t>
            </a:r>
            <a:r>
              <a:rPr lang="ko-KR" altLang="en-US" sz="1400" dirty="0">
                <a:latin typeface="-윤고딕320" pitchFamily="18" charset="-127"/>
                <a:ea typeface="-윤고딕320" pitchFamily="18" charset="-127"/>
              </a:rPr>
              <a:t>랫</a:t>
            </a:r>
            <a:r>
              <a:rPr lang="ko-KR" altLang="en-US" sz="1400" dirty="0" smtClean="0">
                <a:latin typeface="-윤고딕320" pitchFamily="18" charset="-127"/>
                <a:ea typeface="-윤고딕320" pitchFamily="18" charset="-127"/>
              </a:rPr>
              <a:t>폼</a:t>
            </a:r>
            <a:endParaRPr lang="en-US" altLang="ko-KR" sz="1400" dirty="0" smtClean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0680" y="1573148"/>
            <a:ext cx="2893741" cy="519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spc="300" dirty="0" smtClean="0">
                <a:latin typeface="-윤고딕320" pitchFamily="18" charset="-127"/>
                <a:ea typeface="-윤고딕320" pitchFamily="18" charset="-127"/>
              </a:rPr>
              <a:t>&lt;DEPENDENCY INJECTION&gt;</a:t>
            </a:r>
          </a:p>
          <a:p>
            <a:pPr algn="ctr">
              <a:lnSpc>
                <a:spcPct val="150000"/>
              </a:lnSpc>
            </a:pPr>
            <a:r>
              <a:rPr lang="en-US" altLang="ko-KR" sz="1000" spc="300" dirty="0" smtClean="0">
                <a:latin typeface="-윤고딕360" pitchFamily="18" charset="-127"/>
                <a:ea typeface="-윤고딕360" pitchFamily="18" charset="-127"/>
              </a:rPr>
              <a:t>GUARDIANS OF THE STUDY</a:t>
            </a:r>
            <a:endParaRPr lang="ko-KR" altLang="en-US" sz="1000" spc="300" dirty="0"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03434" y="2199928"/>
            <a:ext cx="2088232" cy="1532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500"/>
              </a:lnSpc>
            </a:pPr>
            <a:r>
              <a:rPr lang="ko-KR" altLang="en-US" sz="5400" dirty="0" err="1" smtClean="0">
                <a:latin typeface="-윤고딕310" pitchFamily="18" charset="-127"/>
                <a:ea typeface="-윤고딕310" pitchFamily="18" charset="-127"/>
              </a:rPr>
              <a:t>스터디</a:t>
            </a:r>
            <a:endParaRPr lang="en-US" altLang="ko-KR" sz="5400" dirty="0">
              <a:latin typeface="-윤고딕310" pitchFamily="18" charset="-127"/>
              <a:ea typeface="-윤고딕310" pitchFamily="18" charset="-127"/>
            </a:endParaRPr>
          </a:p>
          <a:p>
            <a:pPr>
              <a:lnSpc>
                <a:spcPts val="5500"/>
              </a:lnSpc>
            </a:pPr>
            <a:r>
              <a:rPr lang="ko-KR" altLang="en-US" sz="5400" dirty="0" err="1" smtClean="0">
                <a:latin typeface="-윤고딕330" pitchFamily="18" charset="-127"/>
                <a:ea typeface="-윤고딕330" pitchFamily="18" charset="-127"/>
              </a:rPr>
              <a:t>그룹트</a:t>
            </a:r>
            <a:endParaRPr lang="ko-KR" altLang="en-US" sz="54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92528" y="4797152"/>
            <a:ext cx="3701654" cy="759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-윤고딕320" pitchFamily="18" charset="-127"/>
                <a:ea typeface="-윤고딕320" pitchFamily="18" charset="-127"/>
              </a:rPr>
              <a:t>김회진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-윤고딕320" pitchFamily="18" charset="-127"/>
                <a:ea typeface="-윤고딕320" pitchFamily="18" charset="-127"/>
              </a:rPr>
              <a:t>,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-윤고딕320" pitchFamily="18" charset="-127"/>
                <a:ea typeface="-윤고딕320" pitchFamily="18" charset="-127"/>
              </a:rPr>
              <a:t>허경희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-윤고딕320" pitchFamily="18" charset="-127"/>
                <a:ea typeface="-윤고딕320" pitchFamily="18" charset="-127"/>
              </a:rPr>
              <a:t>,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-윤고딕320" pitchFamily="18" charset="-127"/>
                <a:ea typeface="-윤고딕320" pitchFamily="18" charset="-127"/>
              </a:rPr>
              <a:t>김용정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-윤고딕320" pitchFamily="18" charset="-127"/>
                <a:ea typeface="-윤고딕320" pitchFamily="18" charset="-127"/>
              </a:rPr>
              <a:t>,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-윤고딕320" pitchFamily="18" charset="-127"/>
                <a:ea typeface="-윤고딕320" pitchFamily="18" charset="-127"/>
              </a:rPr>
              <a:t>장익순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-윤고딕320" pitchFamily="18" charset="-127"/>
                <a:ea typeface="-윤고딕320" pitchFamily="18" charset="-127"/>
              </a:rPr>
              <a:t>,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-윤고딕320" pitchFamily="18" charset="-127"/>
                <a:ea typeface="-윤고딕320" pitchFamily="18" charset="-127"/>
              </a:rPr>
              <a:t>최지수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-윤고딕320" pitchFamily="18" charset="-127"/>
                <a:ea typeface="-윤고딕320" pitchFamily="18" charset="-127"/>
              </a:rPr>
              <a:t>, </a:t>
            </a:r>
            <a:r>
              <a:rPr lang="ko-KR" altLang="en-US" sz="1400" dirty="0" err="1" smtClean="0">
                <a:solidFill>
                  <a:schemeClr val="bg1">
                    <a:lumMod val="65000"/>
                  </a:schemeClr>
                </a:solidFill>
                <a:latin typeface="-윤고딕320" pitchFamily="18" charset="-127"/>
                <a:ea typeface="-윤고딕320" pitchFamily="18" charset="-127"/>
              </a:rPr>
              <a:t>김률민</a:t>
            </a:r>
            <a:endParaRPr lang="en-US" altLang="ko-KR" sz="1400" dirty="0" smtClean="0">
              <a:solidFill>
                <a:schemeClr val="bg1">
                  <a:lumMod val="65000"/>
                </a:schemeClr>
              </a:solidFill>
              <a:latin typeface="-윤고딕320" pitchFamily="18" charset="-127"/>
              <a:ea typeface="-윤고딕320" pitchFamily="18" charset="-127"/>
            </a:endParaRPr>
          </a:p>
          <a:p>
            <a:pPr algn="ctr">
              <a:lnSpc>
                <a:spcPts val="2200"/>
              </a:lnSpc>
            </a:pPr>
            <a:r>
              <a:rPr lang="en-US" altLang="ko-KR" sz="1100" spc="150" dirty="0" smtClean="0">
                <a:solidFill>
                  <a:schemeClr val="bg1">
                    <a:lumMod val="65000"/>
                  </a:schemeClr>
                </a:solidFill>
                <a:latin typeface="-윤고딕320" pitchFamily="18" charset="-127"/>
                <a:ea typeface="-윤고딕320" pitchFamily="18" charset="-127"/>
              </a:rPr>
              <a:t>2018/06/12 PROJECT PRESENTATION</a:t>
            </a:r>
            <a:endParaRPr lang="en-US" altLang="ko-KR" sz="1100" spc="150" dirty="0">
              <a:solidFill>
                <a:schemeClr val="bg1">
                  <a:lumMod val="65000"/>
                </a:schemeClr>
              </a:solidFill>
              <a:latin typeface="-윤고딕320" pitchFamily="18" charset="-127"/>
              <a:ea typeface="-윤고딕32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06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97604"/>
            <a:ext cx="9908232" cy="36000"/>
          </a:xfrm>
          <a:prstGeom prst="rect">
            <a:avLst/>
          </a:prstGeom>
          <a:gradFill>
            <a:gsLst>
              <a:gs pos="0">
                <a:srgbClr val="FFC000"/>
              </a:gs>
              <a:gs pos="50000">
                <a:srgbClr val="FFC000"/>
              </a:gs>
              <a:gs pos="100000">
                <a:srgbClr val="FFC000">
                  <a:alpha val="24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8632" y="403363"/>
            <a:ext cx="346625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3200" dirty="0" smtClean="0">
                <a:latin typeface="-윤고딕330" pitchFamily="18" charset="-127"/>
                <a:ea typeface="-윤고딕330" pitchFamily="18" charset="-127"/>
              </a:rPr>
              <a:t>요구사항 명세서</a:t>
            </a:r>
            <a:endParaRPr lang="ko-KR" altLang="en-US" sz="32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32" y="403363"/>
            <a:ext cx="461838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-윤고딕330" pitchFamily="18" charset="-127"/>
                <a:ea typeface="-윤고딕330" pitchFamily="18" charset="-127"/>
              </a:rPr>
              <a:t>6. USE CASE</a:t>
            </a:r>
            <a:r>
              <a:rPr lang="ko-KR" altLang="en-US" sz="3200" dirty="0" smtClean="0">
                <a:latin typeface="-윤고딕330" pitchFamily="18" charset="-127"/>
                <a:ea typeface="-윤고딕330" pitchFamily="18" charset="-127"/>
              </a:rPr>
              <a:t> 다이어그램 </a:t>
            </a:r>
            <a:endParaRPr lang="ko-KR" altLang="en-US" sz="3200" dirty="0"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388675" y="-8501"/>
            <a:ext cx="3158145" cy="411864"/>
            <a:chOff x="6742021" y="-8501"/>
            <a:chExt cx="2819491" cy="411864"/>
          </a:xfrm>
        </p:grpSpPr>
        <p:sp>
          <p:nvSpPr>
            <p:cNvPr id="10" name="직사각형 9"/>
            <p:cNvSpPr/>
            <p:nvPr/>
          </p:nvSpPr>
          <p:spPr>
            <a:xfrm>
              <a:off x="6742021" y="-8501"/>
              <a:ext cx="2819491" cy="41186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42700" y="14722"/>
              <a:ext cx="2680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spc="300" dirty="0" smtClean="0">
                  <a:solidFill>
                    <a:schemeClr val="bg1"/>
                  </a:solidFill>
                  <a:latin typeface="-윤고딕310" pitchFamily="18" charset="-127"/>
                  <a:ea typeface="-윤고딕310" pitchFamily="18" charset="-127"/>
                </a:rPr>
                <a:t>${STUDY.</a:t>
              </a:r>
              <a:r>
                <a:rPr lang="en-US" altLang="ko-KR" sz="1800" spc="300" dirty="0" smtClean="0">
                  <a:solidFill>
                    <a:schemeClr val="bg1"/>
                  </a:solidFill>
                  <a:latin typeface="-윤고딕360" pitchFamily="18" charset="-127"/>
                  <a:ea typeface="-윤고딕360" pitchFamily="18" charset="-127"/>
                </a:rPr>
                <a:t>GROUPT.7</a:t>
              </a:r>
              <a:r>
                <a:rPr lang="en-US" altLang="ko-KR" sz="1800" spc="300" dirty="0" smtClean="0">
                  <a:solidFill>
                    <a:schemeClr val="bg1"/>
                  </a:solidFill>
                  <a:latin typeface="-윤고딕310" pitchFamily="18" charset="-127"/>
                  <a:ea typeface="-윤고딕310" pitchFamily="18" charset="-127"/>
                </a:rPr>
                <a:t>}</a:t>
              </a:r>
              <a:endParaRPr lang="ko-KR" altLang="en-US" sz="1800" spc="300" dirty="0"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endParaRPr>
            </a:p>
          </p:txBody>
        </p:sp>
      </p:grp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412776"/>
            <a:ext cx="659130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627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97604"/>
            <a:ext cx="9908232" cy="36000"/>
          </a:xfrm>
          <a:prstGeom prst="rect">
            <a:avLst/>
          </a:prstGeom>
          <a:gradFill>
            <a:gsLst>
              <a:gs pos="0">
                <a:srgbClr val="FFC000"/>
              </a:gs>
              <a:gs pos="50000">
                <a:srgbClr val="FFC000"/>
              </a:gs>
              <a:gs pos="100000">
                <a:srgbClr val="FFC000">
                  <a:alpha val="24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8632" y="403363"/>
            <a:ext cx="346625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3200" dirty="0" smtClean="0">
                <a:latin typeface="-윤고딕330" pitchFamily="18" charset="-127"/>
                <a:ea typeface="-윤고딕330" pitchFamily="18" charset="-127"/>
              </a:rPr>
              <a:t>요구사항 명세서</a:t>
            </a:r>
            <a:endParaRPr lang="ko-KR" altLang="en-US" sz="32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32" y="403363"/>
            <a:ext cx="461838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-윤고딕330" pitchFamily="18" charset="-127"/>
                <a:ea typeface="-윤고딕330" pitchFamily="18" charset="-127"/>
              </a:rPr>
              <a:t>6. USE CASE</a:t>
            </a:r>
            <a:r>
              <a:rPr lang="ko-KR" altLang="en-US" sz="3200" dirty="0" smtClean="0">
                <a:latin typeface="-윤고딕330" pitchFamily="18" charset="-127"/>
                <a:ea typeface="-윤고딕330" pitchFamily="18" charset="-127"/>
              </a:rPr>
              <a:t> 다이어그램 </a:t>
            </a:r>
            <a:endParaRPr lang="ko-KR" altLang="en-US" sz="3200" dirty="0"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388675" y="-8501"/>
            <a:ext cx="3158145" cy="411864"/>
            <a:chOff x="6742021" y="-8501"/>
            <a:chExt cx="2819491" cy="411864"/>
          </a:xfrm>
        </p:grpSpPr>
        <p:sp>
          <p:nvSpPr>
            <p:cNvPr id="10" name="직사각형 9"/>
            <p:cNvSpPr/>
            <p:nvPr/>
          </p:nvSpPr>
          <p:spPr>
            <a:xfrm>
              <a:off x="6742021" y="-8501"/>
              <a:ext cx="2819491" cy="41186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42700" y="14722"/>
              <a:ext cx="2680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spc="300" dirty="0" smtClean="0">
                  <a:solidFill>
                    <a:schemeClr val="bg1"/>
                  </a:solidFill>
                  <a:latin typeface="-윤고딕310" pitchFamily="18" charset="-127"/>
                  <a:ea typeface="-윤고딕310" pitchFamily="18" charset="-127"/>
                </a:rPr>
                <a:t>${STUDY.</a:t>
              </a:r>
              <a:r>
                <a:rPr lang="en-US" altLang="ko-KR" sz="1800" spc="300" dirty="0" smtClean="0">
                  <a:solidFill>
                    <a:schemeClr val="bg1"/>
                  </a:solidFill>
                  <a:latin typeface="-윤고딕360" pitchFamily="18" charset="-127"/>
                  <a:ea typeface="-윤고딕360" pitchFamily="18" charset="-127"/>
                </a:rPr>
                <a:t>GROUPT.7</a:t>
              </a:r>
              <a:r>
                <a:rPr lang="en-US" altLang="ko-KR" sz="1800" spc="300" dirty="0" smtClean="0">
                  <a:solidFill>
                    <a:schemeClr val="bg1"/>
                  </a:solidFill>
                  <a:latin typeface="-윤고딕310" pitchFamily="18" charset="-127"/>
                  <a:ea typeface="-윤고딕310" pitchFamily="18" charset="-127"/>
                </a:rPr>
                <a:t>}</a:t>
              </a:r>
              <a:endParaRPr lang="ko-KR" altLang="en-US" sz="1800" spc="300" dirty="0"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endParaRPr>
            </a:p>
          </p:txBody>
        </p:sp>
      </p:grp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028" y="1484784"/>
            <a:ext cx="749617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0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97604"/>
            <a:ext cx="9908232" cy="36000"/>
          </a:xfrm>
          <a:prstGeom prst="rect">
            <a:avLst/>
          </a:prstGeom>
          <a:gradFill>
            <a:gsLst>
              <a:gs pos="0">
                <a:srgbClr val="FFC000"/>
              </a:gs>
              <a:gs pos="50000">
                <a:srgbClr val="FFC000"/>
              </a:gs>
              <a:gs pos="100000">
                <a:srgbClr val="FFC000">
                  <a:alpha val="24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8632" y="403363"/>
            <a:ext cx="346625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3200" dirty="0" smtClean="0">
                <a:latin typeface="-윤고딕330" pitchFamily="18" charset="-127"/>
                <a:ea typeface="-윤고딕330" pitchFamily="18" charset="-127"/>
              </a:rPr>
              <a:t>요구사항 명세서</a:t>
            </a:r>
            <a:endParaRPr lang="ko-KR" altLang="en-US" sz="32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32" y="403363"/>
            <a:ext cx="461838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-윤고딕330" pitchFamily="18" charset="-127"/>
                <a:ea typeface="-윤고딕330" pitchFamily="18" charset="-127"/>
              </a:rPr>
              <a:t>6. USE CASE</a:t>
            </a:r>
            <a:r>
              <a:rPr lang="ko-KR" altLang="en-US" sz="3200" dirty="0" smtClean="0">
                <a:latin typeface="-윤고딕330" pitchFamily="18" charset="-127"/>
                <a:ea typeface="-윤고딕330" pitchFamily="18" charset="-127"/>
              </a:rPr>
              <a:t> 다이어그램 </a:t>
            </a:r>
            <a:endParaRPr lang="ko-KR" altLang="en-US" sz="3200" dirty="0"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388675" y="-8501"/>
            <a:ext cx="3158145" cy="411864"/>
            <a:chOff x="6742021" y="-8501"/>
            <a:chExt cx="2819491" cy="411864"/>
          </a:xfrm>
        </p:grpSpPr>
        <p:sp>
          <p:nvSpPr>
            <p:cNvPr id="10" name="직사각형 9"/>
            <p:cNvSpPr/>
            <p:nvPr/>
          </p:nvSpPr>
          <p:spPr>
            <a:xfrm>
              <a:off x="6742021" y="-8501"/>
              <a:ext cx="2819491" cy="41186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42700" y="14722"/>
              <a:ext cx="2680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spc="300" dirty="0" smtClean="0">
                  <a:solidFill>
                    <a:schemeClr val="bg1"/>
                  </a:solidFill>
                  <a:latin typeface="-윤고딕310" pitchFamily="18" charset="-127"/>
                  <a:ea typeface="-윤고딕310" pitchFamily="18" charset="-127"/>
                </a:rPr>
                <a:t>${STUDY.</a:t>
              </a:r>
              <a:r>
                <a:rPr lang="en-US" altLang="ko-KR" sz="1800" spc="300" dirty="0" smtClean="0">
                  <a:solidFill>
                    <a:schemeClr val="bg1"/>
                  </a:solidFill>
                  <a:latin typeface="-윤고딕360" pitchFamily="18" charset="-127"/>
                  <a:ea typeface="-윤고딕360" pitchFamily="18" charset="-127"/>
                </a:rPr>
                <a:t>GROUPT.7</a:t>
              </a:r>
              <a:r>
                <a:rPr lang="en-US" altLang="ko-KR" sz="1800" spc="300" dirty="0" smtClean="0">
                  <a:solidFill>
                    <a:schemeClr val="bg1"/>
                  </a:solidFill>
                  <a:latin typeface="-윤고딕310" pitchFamily="18" charset="-127"/>
                  <a:ea typeface="-윤고딕310" pitchFamily="18" charset="-127"/>
                </a:rPr>
                <a:t>}</a:t>
              </a:r>
              <a:endParaRPr lang="ko-KR" altLang="en-US" sz="1800" spc="300" dirty="0"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endParaRPr>
            </a:p>
          </p:txBody>
        </p:sp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2" y="1412776"/>
            <a:ext cx="7305675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425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97604"/>
            <a:ext cx="9908232" cy="36000"/>
          </a:xfrm>
          <a:prstGeom prst="rect">
            <a:avLst/>
          </a:prstGeom>
          <a:gradFill>
            <a:gsLst>
              <a:gs pos="0">
                <a:srgbClr val="FFC000"/>
              </a:gs>
              <a:gs pos="50000">
                <a:srgbClr val="FFC000"/>
              </a:gs>
              <a:gs pos="100000">
                <a:srgbClr val="FFC000">
                  <a:alpha val="24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8632" y="403363"/>
            <a:ext cx="346625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3200" dirty="0" smtClean="0">
                <a:latin typeface="-윤고딕330" pitchFamily="18" charset="-127"/>
                <a:ea typeface="-윤고딕330" pitchFamily="18" charset="-127"/>
              </a:rPr>
              <a:t>요구사항 명세서</a:t>
            </a:r>
            <a:endParaRPr lang="ko-KR" altLang="en-US" sz="32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32" y="403363"/>
            <a:ext cx="461838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-윤고딕330" pitchFamily="18" charset="-127"/>
                <a:ea typeface="-윤고딕330" pitchFamily="18" charset="-127"/>
              </a:rPr>
              <a:t>6. USE CASE</a:t>
            </a:r>
            <a:r>
              <a:rPr lang="ko-KR" altLang="en-US" sz="3200" dirty="0" smtClean="0">
                <a:latin typeface="-윤고딕330" pitchFamily="18" charset="-127"/>
                <a:ea typeface="-윤고딕330" pitchFamily="18" charset="-127"/>
              </a:rPr>
              <a:t> 다이어그램 </a:t>
            </a:r>
            <a:endParaRPr lang="ko-KR" altLang="en-US" sz="3200" dirty="0"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388675" y="-8501"/>
            <a:ext cx="3158145" cy="411864"/>
            <a:chOff x="6742021" y="-8501"/>
            <a:chExt cx="2819491" cy="411864"/>
          </a:xfrm>
        </p:grpSpPr>
        <p:sp>
          <p:nvSpPr>
            <p:cNvPr id="10" name="직사각형 9"/>
            <p:cNvSpPr/>
            <p:nvPr/>
          </p:nvSpPr>
          <p:spPr>
            <a:xfrm>
              <a:off x="6742021" y="-8501"/>
              <a:ext cx="2819491" cy="41186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42700" y="14722"/>
              <a:ext cx="2680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spc="300" dirty="0" smtClean="0">
                  <a:solidFill>
                    <a:schemeClr val="bg1"/>
                  </a:solidFill>
                  <a:latin typeface="-윤고딕310" pitchFamily="18" charset="-127"/>
                  <a:ea typeface="-윤고딕310" pitchFamily="18" charset="-127"/>
                </a:rPr>
                <a:t>${STUDY.</a:t>
              </a:r>
              <a:r>
                <a:rPr lang="en-US" altLang="ko-KR" sz="1800" spc="300" dirty="0" smtClean="0">
                  <a:solidFill>
                    <a:schemeClr val="bg1"/>
                  </a:solidFill>
                  <a:latin typeface="-윤고딕360" pitchFamily="18" charset="-127"/>
                  <a:ea typeface="-윤고딕360" pitchFamily="18" charset="-127"/>
                </a:rPr>
                <a:t>GROUPT.7</a:t>
              </a:r>
              <a:r>
                <a:rPr lang="en-US" altLang="ko-KR" sz="1800" spc="300" dirty="0" smtClean="0">
                  <a:solidFill>
                    <a:schemeClr val="bg1"/>
                  </a:solidFill>
                  <a:latin typeface="-윤고딕310" pitchFamily="18" charset="-127"/>
                  <a:ea typeface="-윤고딕310" pitchFamily="18" charset="-127"/>
                </a:rPr>
                <a:t>}</a:t>
              </a:r>
              <a:endParaRPr lang="ko-KR" altLang="en-US" sz="1800" spc="300" dirty="0"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947" y="1173882"/>
            <a:ext cx="438150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023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97604"/>
            <a:ext cx="9908232" cy="36000"/>
          </a:xfrm>
          <a:prstGeom prst="rect">
            <a:avLst/>
          </a:prstGeom>
          <a:gradFill>
            <a:gsLst>
              <a:gs pos="0">
                <a:srgbClr val="FFC000"/>
              </a:gs>
              <a:gs pos="50000">
                <a:srgbClr val="FFC000"/>
              </a:gs>
              <a:gs pos="100000">
                <a:srgbClr val="FFC000">
                  <a:alpha val="24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8632" y="403363"/>
            <a:ext cx="346625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3200" dirty="0" smtClean="0">
                <a:latin typeface="-윤고딕330" pitchFamily="18" charset="-127"/>
                <a:ea typeface="-윤고딕330" pitchFamily="18" charset="-127"/>
              </a:rPr>
              <a:t>요구사항 명세서</a:t>
            </a:r>
            <a:endParaRPr lang="ko-KR" altLang="en-US" sz="32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32" y="403363"/>
            <a:ext cx="461838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-윤고딕330" pitchFamily="18" charset="-127"/>
                <a:ea typeface="-윤고딕330" pitchFamily="18" charset="-127"/>
              </a:rPr>
              <a:t>9. </a:t>
            </a:r>
            <a:r>
              <a:rPr lang="ko-KR" altLang="en-US" sz="3200" dirty="0" smtClean="0">
                <a:latin typeface="-윤고딕330" pitchFamily="18" charset="-127"/>
                <a:ea typeface="-윤고딕330" pitchFamily="18" charset="-127"/>
              </a:rPr>
              <a:t>개체 관계 다이어그램 </a:t>
            </a:r>
            <a:endParaRPr lang="ko-KR" altLang="en-US" sz="3200" dirty="0"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388675" y="-8501"/>
            <a:ext cx="3158145" cy="411864"/>
            <a:chOff x="6742021" y="-8501"/>
            <a:chExt cx="2819491" cy="411864"/>
          </a:xfrm>
        </p:grpSpPr>
        <p:sp>
          <p:nvSpPr>
            <p:cNvPr id="10" name="직사각형 9"/>
            <p:cNvSpPr/>
            <p:nvPr/>
          </p:nvSpPr>
          <p:spPr>
            <a:xfrm>
              <a:off x="6742021" y="-8501"/>
              <a:ext cx="2819491" cy="41186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42700" y="14722"/>
              <a:ext cx="2680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spc="300" dirty="0" smtClean="0">
                  <a:solidFill>
                    <a:schemeClr val="bg1"/>
                  </a:solidFill>
                  <a:latin typeface="-윤고딕310" pitchFamily="18" charset="-127"/>
                  <a:ea typeface="-윤고딕310" pitchFamily="18" charset="-127"/>
                </a:rPr>
                <a:t>${STUDY.</a:t>
              </a:r>
              <a:r>
                <a:rPr lang="en-US" altLang="ko-KR" sz="1800" spc="300" dirty="0" smtClean="0">
                  <a:solidFill>
                    <a:schemeClr val="bg1"/>
                  </a:solidFill>
                  <a:latin typeface="-윤고딕360" pitchFamily="18" charset="-127"/>
                  <a:ea typeface="-윤고딕360" pitchFamily="18" charset="-127"/>
                </a:rPr>
                <a:t>GROUPT.8</a:t>
              </a:r>
              <a:r>
                <a:rPr lang="en-US" altLang="ko-KR" sz="1800" spc="300" dirty="0" smtClean="0">
                  <a:solidFill>
                    <a:schemeClr val="bg1"/>
                  </a:solidFill>
                  <a:latin typeface="-윤고딕310" pitchFamily="18" charset="-127"/>
                  <a:ea typeface="-윤고딕310" pitchFamily="18" charset="-127"/>
                </a:rPr>
                <a:t>}</a:t>
              </a:r>
              <a:endParaRPr lang="ko-KR" altLang="en-US" sz="1800" spc="300" dirty="0"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6" y="1301261"/>
            <a:ext cx="9896216" cy="5147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047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97604"/>
            <a:ext cx="9908232" cy="36000"/>
          </a:xfrm>
          <a:prstGeom prst="rect">
            <a:avLst/>
          </a:prstGeom>
          <a:gradFill>
            <a:gsLst>
              <a:gs pos="0">
                <a:srgbClr val="FFC000"/>
              </a:gs>
              <a:gs pos="50000">
                <a:srgbClr val="FFC000"/>
              </a:gs>
              <a:gs pos="100000">
                <a:srgbClr val="FFC000">
                  <a:alpha val="24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8632" y="403363"/>
            <a:ext cx="346625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3200" dirty="0" smtClean="0">
                <a:latin typeface="-윤고딕330" pitchFamily="18" charset="-127"/>
                <a:ea typeface="-윤고딕330" pitchFamily="18" charset="-127"/>
              </a:rPr>
              <a:t>요구사항 명세서</a:t>
            </a:r>
            <a:endParaRPr lang="ko-KR" altLang="en-US" sz="32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32" y="403363"/>
            <a:ext cx="332224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-윤고딕330" pitchFamily="18" charset="-127"/>
                <a:ea typeface="-윤고딕330" pitchFamily="18" charset="-127"/>
              </a:rPr>
              <a:t>10. </a:t>
            </a:r>
            <a:r>
              <a:rPr lang="ko-KR" altLang="en-US" sz="3200" dirty="0" smtClean="0">
                <a:latin typeface="-윤고딕330" pitchFamily="18" charset="-127"/>
                <a:ea typeface="-윤고딕330" pitchFamily="18" charset="-127"/>
              </a:rPr>
              <a:t>테이블 정의서</a:t>
            </a:r>
            <a:endParaRPr lang="ko-KR" altLang="en-US" sz="3200" dirty="0"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388675" y="-8501"/>
            <a:ext cx="3158145" cy="411864"/>
            <a:chOff x="6742021" y="-8501"/>
            <a:chExt cx="2819491" cy="411864"/>
          </a:xfrm>
        </p:grpSpPr>
        <p:sp>
          <p:nvSpPr>
            <p:cNvPr id="10" name="직사각형 9"/>
            <p:cNvSpPr/>
            <p:nvPr/>
          </p:nvSpPr>
          <p:spPr>
            <a:xfrm>
              <a:off x="6742021" y="-8501"/>
              <a:ext cx="2819491" cy="41186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42700" y="14722"/>
              <a:ext cx="2680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spc="300" dirty="0" smtClean="0">
                  <a:solidFill>
                    <a:schemeClr val="bg1"/>
                  </a:solidFill>
                  <a:latin typeface="-윤고딕310" pitchFamily="18" charset="-127"/>
                  <a:ea typeface="-윤고딕310" pitchFamily="18" charset="-127"/>
                </a:rPr>
                <a:t>${STUDY.</a:t>
              </a:r>
              <a:r>
                <a:rPr lang="en-US" altLang="ko-KR" sz="1800" spc="300" dirty="0" smtClean="0">
                  <a:solidFill>
                    <a:schemeClr val="bg1"/>
                  </a:solidFill>
                  <a:latin typeface="-윤고딕360" pitchFamily="18" charset="-127"/>
                  <a:ea typeface="-윤고딕360" pitchFamily="18" charset="-127"/>
                </a:rPr>
                <a:t>GROUPT.8</a:t>
              </a:r>
              <a:r>
                <a:rPr lang="en-US" altLang="ko-KR" sz="1800" spc="300" dirty="0" smtClean="0">
                  <a:solidFill>
                    <a:schemeClr val="bg1"/>
                  </a:solidFill>
                  <a:latin typeface="-윤고딕310" pitchFamily="18" charset="-127"/>
                  <a:ea typeface="-윤고딕310" pitchFamily="18" charset="-127"/>
                </a:rPr>
                <a:t>}</a:t>
              </a:r>
              <a:endParaRPr lang="ko-KR" altLang="en-US" sz="1800" spc="300" dirty="0"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endParaRPr>
            </a:p>
          </p:txBody>
        </p:sp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1158652"/>
            <a:ext cx="9420225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92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97604"/>
            <a:ext cx="9908232" cy="36000"/>
          </a:xfrm>
          <a:prstGeom prst="rect">
            <a:avLst/>
          </a:prstGeom>
          <a:gradFill>
            <a:gsLst>
              <a:gs pos="0">
                <a:srgbClr val="FFC000"/>
              </a:gs>
              <a:gs pos="50000">
                <a:srgbClr val="FFC000"/>
              </a:gs>
              <a:gs pos="100000">
                <a:srgbClr val="FFC000">
                  <a:alpha val="24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8632" y="403363"/>
            <a:ext cx="346625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3200" dirty="0" smtClean="0">
                <a:latin typeface="-윤고딕330" pitchFamily="18" charset="-127"/>
                <a:ea typeface="-윤고딕330" pitchFamily="18" charset="-127"/>
              </a:rPr>
              <a:t>요구사항 명세서</a:t>
            </a:r>
            <a:endParaRPr lang="ko-KR" altLang="en-US" sz="32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32" y="403363"/>
            <a:ext cx="332224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-윤고딕330" pitchFamily="18" charset="-127"/>
                <a:ea typeface="-윤고딕330" pitchFamily="18" charset="-127"/>
              </a:rPr>
              <a:t>10. </a:t>
            </a:r>
            <a:r>
              <a:rPr lang="ko-KR" altLang="en-US" sz="3200" dirty="0" smtClean="0">
                <a:latin typeface="-윤고딕330" pitchFamily="18" charset="-127"/>
                <a:ea typeface="-윤고딕330" pitchFamily="18" charset="-127"/>
              </a:rPr>
              <a:t>테이블 정의서</a:t>
            </a:r>
            <a:endParaRPr lang="ko-KR" altLang="en-US" sz="3200" dirty="0"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388675" y="-8501"/>
            <a:ext cx="3158145" cy="411864"/>
            <a:chOff x="6742021" y="-8501"/>
            <a:chExt cx="2819491" cy="411864"/>
          </a:xfrm>
        </p:grpSpPr>
        <p:sp>
          <p:nvSpPr>
            <p:cNvPr id="10" name="직사각형 9"/>
            <p:cNvSpPr/>
            <p:nvPr/>
          </p:nvSpPr>
          <p:spPr>
            <a:xfrm>
              <a:off x="6742021" y="-8501"/>
              <a:ext cx="2819491" cy="41186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42700" y="14722"/>
              <a:ext cx="2680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spc="300" dirty="0" smtClean="0">
                  <a:solidFill>
                    <a:schemeClr val="bg1"/>
                  </a:solidFill>
                  <a:latin typeface="-윤고딕310" pitchFamily="18" charset="-127"/>
                  <a:ea typeface="-윤고딕310" pitchFamily="18" charset="-127"/>
                </a:rPr>
                <a:t>${STUDY.</a:t>
              </a:r>
              <a:r>
                <a:rPr lang="en-US" altLang="ko-KR" sz="1800" spc="300" dirty="0" smtClean="0">
                  <a:solidFill>
                    <a:schemeClr val="bg1"/>
                  </a:solidFill>
                  <a:latin typeface="-윤고딕360" pitchFamily="18" charset="-127"/>
                  <a:ea typeface="-윤고딕360" pitchFamily="18" charset="-127"/>
                </a:rPr>
                <a:t>GROUPT.8</a:t>
              </a:r>
              <a:r>
                <a:rPr lang="en-US" altLang="ko-KR" sz="1800" spc="300" dirty="0" smtClean="0">
                  <a:solidFill>
                    <a:schemeClr val="bg1"/>
                  </a:solidFill>
                  <a:latin typeface="-윤고딕310" pitchFamily="18" charset="-127"/>
                  <a:ea typeface="-윤고딕310" pitchFamily="18" charset="-127"/>
                </a:rPr>
                <a:t>}</a:t>
              </a:r>
              <a:endParaRPr lang="ko-KR" altLang="en-US" sz="1800" spc="300" dirty="0"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endParaRPr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159942"/>
            <a:ext cx="948690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661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97604"/>
            <a:ext cx="9908232" cy="36000"/>
          </a:xfrm>
          <a:prstGeom prst="rect">
            <a:avLst/>
          </a:prstGeom>
          <a:gradFill>
            <a:gsLst>
              <a:gs pos="0">
                <a:srgbClr val="FFC000"/>
              </a:gs>
              <a:gs pos="50000">
                <a:srgbClr val="FFC000"/>
              </a:gs>
              <a:gs pos="100000">
                <a:srgbClr val="FFC000">
                  <a:alpha val="24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8632" y="403363"/>
            <a:ext cx="346625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3200" dirty="0" smtClean="0">
                <a:latin typeface="-윤고딕330" pitchFamily="18" charset="-127"/>
                <a:ea typeface="-윤고딕330" pitchFamily="18" charset="-127"/>
              </a:rPr>
              <a:t>요구사항 명세서</a:t>
            </a:r>
            <a:endParaRPr lang="ko-KR" altLang="en-US" sz="32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32" y="403363"/>
            <a:ext cx="332224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-윤고딕330" pitchFamily="18" charset="-127"/>
                <a:ea typeface="-윤고딕330" pitchFamily="18" charset="-127"/>
              </a:rPr>
              <a:t>10. </a:t>
            </a:r>
            <a:r>
              <a:rPr lang="ko-KR" altLang="en-US" sz="3200" dirty="0" smtClean="0">
                <a:latin typeface="-윤고딕330" pitchFamily="18" charset="-127"/>
                <a:ea typeface="-윤고딕330" pitchFamily="18" charset="-127"/>
              </a:rPr>
              <a:t>테이블 정의서</a:t>
            </a:r>
            <a:endParaRPr lang="ko-KR" altLang="en-US" sz="3200" dirty="0"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388675" y="-8501"/>
            <a:ext cx="3158145" cy="411864"/>
            <a:chOff x="6742021" y="-8501"/>
            <a:chExt cx="2819491" cy="411864"/>
          </a:xfrm>
        </p:grpSpPr>
        <p:sp>
          <p:nvSpPr>
            <p:cNvPr id="10" name="직사각형 9"/>
            <p:cNvSpPr/>
            <p:nvPr/>
          </p:nvSpPr>
          <p:spPr>
            <a:xfrm>
              <a:off x="6742021" y="-8501"/>
              <a:ext cx="2819491" cy="41186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42700" y="14722"/>
              <a:ext cx="2680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spc="300" dirty="0" smtClean="0">
                  <a:solidFill>
                    <a:schemeClr val="bg1"/>
                  </a:solidFill>
                  <a:latin typeface="-윤고딕310" pitchFamily="18" charset="-127"/>
                  <a:ea typeface="-윤고딕310" pitchFamily="18" charset="-127"/>
                </a:rPr>
                <a:t>${STUDY.</a:t>
              </a:r>
              <a:r>
                <a:rPr lang="en-US" altLang="ko-KR" sz="1800" spc="300" dirty="0" smtClean="0">
                  <a:solidFill>
                    <a:schemeClr val="bg1"/>
                  </a:solidFill>
                  <a:latin typeface="-윤고딕360" pitchFamily="18" charset="-127"/>
                  <a:ea typeface="-윤고딕360" pitchFamily="18" charset="-127"/>
                </a:rPr>
                <a:t>GROUPT.8</a:t>
              </a:r>
              <a:r>
                <a:rPr lang="en-US" altLang="ko-KR" sz="1800" spc="300" dirty="0" smtClean="0">
                  <a:solidFill>
                    <a:schemeClr val="bg1"/>
                  </a:solidFill>
                  <a:latin typeface="-윤고딕310" pitchFamily="18" charset="-127"/>
                  <a:ea typeface="-윤고딕310" pitchFamily="18" charset="-127"/>
                </a:rPr>
                <a:t>}</a:t>
              </a:r>
              <a:endParaRPr lang="ko-KR" altLang="en-US" sz="1800" spc="300" dirty="0"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endParaRPr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89" y="1164357"/>
            <a:ext cx="939165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552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97604"/>
            <a:ext cx="9908232" cy="36000"/>
          </a:xfrm>
          <a:prstGeom prst="rect">
            <a:avLst/>
          </a:prstGeom>
          <a:gradFill>
            <a:gsLst>
              <a:gs pos="0">
                <a:srgbClr val="FFC000"/>
              </a:gs>
              <a:gs pos="50000">
                <a:srgbClr val="FFC000"/>
              </a:gs>
              <a:gs pos="100000">
                <a:srgbClr val="FFC000">
                  <a:alpha val="24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8632" y="403363"/>
            <a:ext cx="346625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3200" dirty="0" smtClean="0">
                <a:latin typeface="-윤고딕330" pitchFamily="18" charset="-127"/>
                <a:ea typeface="-윤고딕330" pitchFamily="18" charset="-127"/>
              </a:rPr>
              <a:t>요구사항 명세서</a:t>
            </a:r>
            <a:endParaRPr lang="ko-KR" altLang="en-US" sz="32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32" y="403363"/>
            <a:ext cx="332224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-윤고딕330" pitchFamily="18" charset="-127"/>
                <a:ea typeface="-윤고딕330" pitchFamily="18" charset="-127"/>
              </a:rPr>
              <a:t>10. </a:t>
            </a:r>
            <a:r>
              <a:rPr lang="ko-KR" altLang="en-US" sz="3200" dirty="0" smtClean="0">
                <a:latin typeface="-윤고딕330" pitchFamily="18" charset="-127"/>
                <a:ea typeface="-윤고딕330" pitchFamily="18" charset="-127"/>
              </a:rPr>
              <a:t>테이블 정의서</a:t>
            </a:r>
            <a:endParaRPr lang="ko-KR" altLang="en-US" sz="3200" dirty="0"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388675" y="-8501"/>
            <a:ext cx="3158145" cy="411864"/>
            <a:chOff x="6742021" y="-8501"/>
            <a:chExt cx="2819491" cy="411864"/>
          </a:xfrm>
        </p:grpSpPr>
        <p:sp>
          <p:nvSpPr>
            <p:cNvPr id="10" name="직사각형 9"/>
            <p:cNvSpPr/>
            <p:nvPr/>
          </p:nvSpPr>
          <p:spPr>
            <a:xfrm>
              <a:off x="6742021" y="-8501"/>
              <a:ext cx="2819491" cy="41186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42700" y="14722"/>
              <a:ext cx="2680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spc="300" dirty="0" smtClean="0">
                  <a:solidFill>
                    <a:schemeClr val="bg1"/>
                  </a:solidFill>
                  <a:latin typeface="-윤고딕310" pitchFamily="18" charset="-127"/>
                  <a:ea typeface="-윤고딕310" pitchFamily="18" charset="-127"/>
                </a:rPr>
                <a:t>${STUDY.</a:t>
              </a:r>
              <a:r>
                <a:rPr lang="en-US" altLang="ko-KR" sz="1800" spc="300" dirty="0" smtClean="0">
                  <a:solidFill>
                    <a:schemeClr val="bg1"/>
                  </a:solidFill>
                  <a:latin typeface="-윤고딕360" pitchFamily="18" charset="-127"/>
                  <a:ea typeface="-윤고딕360" pitchFamily="18" charset="-127"/>
                </a:rPr>
                <a:t>GROUPT.8</a:t>
              </a:r>
              <a:r>
                <a:rPr lang="en-US" altLang="ko-KR" sz="1800" spc="300" dirty="0" smtClean="0">
                  <a:solidFill>
                    <a:schemeClr val="bg1"/>
                  </a:solidFill>
                  <a:latin typeface="-윤고딕310" pitchFamily="18" charset="-127"/>
                  <a:ea typeface="-윤고딕310" pitchFamily="18" charset="-127"/>
                </a:rPr>
                <a:t>}</a:t>
              </a:r>
              <a:endParaRPr lang="ko-KR" altLang="en-US" sz="1800" spc="300" dirty="0"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76" y="1139602"/>
            <a:ext cx="945832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359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97604"/>
            <a:ext cx="9908232" cy="36000"/>
          </a:xfrm>
          <a:prstGeom prst="rect">
            <a:avLst/>
          </a:prstGeom>
          <a:gradFill>
            <a:gsLst>
              <a:gs pos="0">
                <a:srgbClr val="FFC000"/>
              </a:gs>
              <a:gs pos="50000">
                <a:srgbClr val="FFC000"/>
              </a:gs>
              <a:gs pos="100000">
                <a:srgbClr val="FFC000">
                  <a:alpha val="24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8632" y="403363"/>
            <a:ext cx="346625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3200" dirty="0" smtClean="0">
                <a:latin typeface="-윤고딕330" pitchFamily="18" charset="-127"/>
                <a:ea typeface="-윤고딕330" pitchFamily="18" charset="-127"/>
              </a:rPr>
              <a:t>요구사항 명세서</a:t>
            </a:r>
            <a:endParaRPr lang="ko-KR" altLang="en-US" sz="32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32" y="403363"/>
            <a:ext cx="332224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-윤고딕330" pitchFamily="18" charset="-127"/>
                <a:ea typeface="-윤고딕330" pitchFamily="18" charset="-127"/>
              </a:rPr>
              <a:t>10. </a:t>
            </a:r>
            <a:r>
              <a:rPr lang="ko-KR" altLang="en-US" sz="3200" dirty="0" smtClean="0">
                <a:latin typeface="-윤고딕330" pitchFamily="18" charset="-127"/>
                <a:ea typeface="-윤고딕330" pitchFamily="18" charset="-127"/>
              </a:rPr>
              <a:t>테이블 정의서</a:t>
            </a:r>
            <a:endParaRPr lang="ko-KR" altLang="en-US" sz="3200" dirty="0"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388675" y="-8501"/>
            <a:ext cx="3158145" cy="411864"/>
            <a:chOff x="6742021" y="-8501"/>
            <a:chExt cx="2819491" cy="411864"/>
          </a:xfrm>
        </p:grpSpPr>
        <p:sp>
          <p:nvSpPr>
            <p:cNvPr id="10" name="직사각형 9"/>
            <p:cNvSpPr/>
            <p:nvPr/>
          </p:nvSpPr>
          <p:spPr>
            <a:xfrm>
              <a:off x="6742021" y="-8501"/>
              <a:ext cx="2819491" cy="41186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42700" y="14722"/>
              <a:ext cx="2680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spc="300" dirty="0" smtClean="0">
                  <a:solidFill>
                    <a:schemeClr val="bg1"/>
                  </a:solidFill>
                  <a:latin typeface="-윤고딕310" pitchFamily="18" charset="-127"/>
                  <a:ea typeface="-윤고딕310" pitchFamily="18" charset="-127"/>
                </a:rPr>
                <a:t>${STUDY.</a:t>
              </a:r>
              <a:r>
                <a:rPr lang="en-US" altLang="ko-KR" sz="1800" spc="300" dirty="0" smtClean="0">
                  <a:solidFill>
                    <a:schemeClr val="bg1"/>
                  </a:solidFill>
                  <a:latin typeface="-윤고딕360" pitchFamily="18" charset="-127"/>
                  <a:ea typeface="-윤고딕360" pitchFamily="18" charset="-127"/>
                </a:rPr>
                <a:t>GROUPT.8</a:t>
              </a:r>
              <a:r>
                <a:rPr lang="en-US" altLang="ko-KR" sz="1800" spc="300" dirty="0" smtClean="0">
                  <a:solidFill>
                    <a:schemeClr val="bg1"/>
                  </a:solidFill>
                  <a:latin typeface="-윤고딕310" pitchFamily="18" charset="-127"/>
                  <a:ea typeface="-윤고딕310" pitchFamily="18" charset="-127"/>
                </a:rPr>
                <a:t>}</a:t>
              </a:r>
              <a:endParaRPr lang="ko-KR" altLang="en-US" sz="1800" spc="300" dirty="0"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endParaRPr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116360"/>
            <a:ext cx="948690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953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83586" y="2060848"/>
            <a:ext cx="1338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latin typeface="바탕체" pitchFamily="17" charset="-127"/>
                <a:ea typeface="바탕체" pitchFamily="17" charset="-127"/>
              </a:rPr>
              <a:t>목 차</a:t>
            </a:r>
            <a:endParaRPr lang="ko-KR" altLang="en-US" sz="3600" dirty="0"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512" y="2795057"/>
            <a:ext cx="8784976" cy="142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600"/>
              </a:lnSpc>
            </a:pPr>
            <a:r>
              <a:rPr lang="en-US" altLang="ko-KR" b="1" dirty="0" smtClean="0">
                <a:latin typeface="-윤고딕320" pitchFamily="18" charset="-127"/>
                <a:ea typeface="-윤고딕320" pitchFamily="18" charset="-127"/>
              </a:rPr>
              <a:t>1.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개발배경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b="1" dirty="0" smtClean="0">
                <a:latin typeface="-윤고딕320" pitchFamily="18" charset="-127"/>
                <a:ea typeface="-윤고딕320" pitchFamily="18" charset="-127"/>
              </a:rPr>
              <a:t> 2.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구현목표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  </a:t>
            </a:r>
            <a:r>
              <a:rPr lang="en-US" altLang="ko-KR" b="1" dirty="0" smtClean="0">
                <a:latin typeface="-윤고딕320" pitchFamily="18" charset="-127"/>
                <a:ea typeface="-윤고딕320" pitchFamily="18" charset="-127"/>
              </a:rPr>
              <a:t>3.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프로젝트 일정</a:t>
            </a:r>
            <a:r>
              <a:rPr lang="en-US" altLang="ko-KR" dirty="0"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b="1" dirty="0" smtClean="0">
                <a:latin typeface="-윤고딕320" pitchFamily="18" charset="-127"/>
                <a:ea typeface="-윤고딕320" pitchFamily="18" charset="-127"/>
              </a:rPr>
              <a:t>4.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요구사항 정의서</a:t>
            </a:r>
            <a:endParaRPr lang="en-US" altLang="ko-KR" dirty="0" smtClean="0">
              <a:latin typeface="-윤고딕320" pitchFamily="18" charset="-127"/>
              <a:ea typeface="-윤고딕320" pitchFamily="18" charset="-127"/>
            </a:endParaRPr>
          </a:p>
          <a:p>
            <a:pPr algn="ctr">
              <a:lnSpc>
                <a:spcPts val="2600"/>
              </a:lnSpc>
            </a:pP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latin typeface="-윤고딕320" pitchFamily="18" charset="-127"/>
                <a:ea typeface="-윤고딕320" pitchFamily="18" charset="-127"/>
              </a:rPr>
              <a:t>5</a:t>
            </a:r>
            <a:r>
              <a:rPr lang="en-US" altLang="ko-KR" b="1" dirty="0" smtClean="0">
                <a:solidFill>
                  <a:schemeClr val="bg1">
                    <a:lumMod val="85000"/>
                  </a:schemeClr>
                </a:solidFill>
                <a:latin typeface="-윤고딕320" pitchFamily="18" charset="-127"/>
                <a:ea typeface="-윤고딕320" pitchFamily="18" charset="-127"/>
              </a:rPr>
              <a:t>.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-윤고딕320" pitchFamily="18" charset="-127"/>
                <a:ea typeface="-윤고딕320" pitchFamily="18" charset="-127"/>
              </a:rPr>
              <a:t>단위업무 정의서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b="1" dirty="0" smtClean="0">
                <a:latin typeface="-윤고딕320" pitchFamily="18" charset="-127"/>
                <a:ea typeface="-윤고딕320" pitchFamily="18" charset="-127"/>
              </a:rPr>
              <a:t>6. 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USE CASE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 다이어그램</a:t>
            </a:r>
            <a:endParaRPr lang="en-US" altLang="ko-KR" dirty="0" smtClean="0">
              <a:latin typeface="-윤고딕320" pitchFamily="18" charset="-127"/>
              <a:ea typeface="-윤고딕320" pitchFamily="18" charset="-127"/>
            </a:endParaRPr>
          </a:p>
          <a:p>
            <a:pPr algn="ctr">
              <a:lnSpc>
                <a:spcPts val="2600"/>
              </a:lnSpc>
            </a:pPr>
            <a:r>
              <a:rPr lang="en-US" altLang="ko-KR" b="1" dirty="0" smtClean="0">
                <a:solidFill>
                  <a:schemeClr val="bg1">
                    <a:lumMod val="85000"/>
                  </a:schemeClr>
                </a:solidFill>
                <a:latin typeface="-윤고딕320" pitchFamily="18" charset="-127"/>
                <a:ea typeface="-윤고딕320" pitchFamily="18" charset="-127"/>
              </a:rPr>
              <a:t>7. </a:t>
            </a:r>
            <a:r>
              <a:rPr lang="ko-KR" altLang="en-US" dirty="0" err="1" smtClean="0">
                <a:solidFill>
                  <a:schemeClr val="bg1">
                    <a:lumMod val="85000"/>
                  </a:schemeClr>
                </a:solidFill>
                <a:latin typeface="-윤고딕320" pitchFamily="18" charset="-127"/>
                <a:ea typeface="-윤고딕320" pitchFamily="18" charset="-127"/>
              </a:rPr>
              <a:t>유스케이스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-윤고딕320" pitchFamily="18" charset="-127"/>
                <a:ea typeface="-윤고딕320" pitchFamily="18" charset="-127"/>
              </a:rPr>
              <a:t> 정의서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-윤고딕320" pitchFamily="18" charset="-127"/>
                <a:ea typeface="-윤고딕320" pitchFamily="18" charset="-127"/>
              </a:rPr>
              <a:t>  </a:t>
            </a:r>
            <a:r>
              <a:rPr lang="en-US" altLang="ko-KR" b="1" dirty="0" smtClean="0">
                <a:solidFill>
                  <a:schemeClr val="bg1">
                    <a:lumMod val="85000"/>
                  </a:schemeClr>
                </a:solidFill>
                <a:latin typeface="-윤고딕320" pitchFamily="18" charset="-127"/>
                <a:ea typeface="-윤고딕320" pitchFamily="18" charset="-127"/>
              </a:rPr>
              <a:t>8.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-윤고딕320" pitchFamily="18" charset="-127"/>
                <a:ea typeface="-윤고딕320" pitchFamily="18" charset="-127"/>
              </a:rPr>
              <a:t>시퀀스 다이어그램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-윤고딕320" pitchFamily="18" charset="-127"/>
                <a:ea typeface="-윤고딕320" pitchFamily="18" charset="-127"/>
              </a:rPr>
              <a:t>  </a:t>
            </a:r>
            <a:r>
              <a:rPr lang="en-US" altLang="ko-KR" b="1" dirty="0" smtClean="0">
                <a:latin typeface="-윤고딕320" pitchFamily="18" charset="-127"/>
                <a:ea typeface="-윤고딕320" pitchFamily="18" charset="-127"/>
              </a:rPr>
              <a:t>9. 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관계 다이어그램</a:t>
            </a:r>
            <a:endParaRPr lang="en-US" altLang="ko-KR" dirty="0" smtClean="0"/>
          </a:p>
          <a:p>
            <a:pPr algn="ctr">
              <a:lnSpc>
                <a:spcPts val="2600"/>
              </a:lnSpc>
            </a:pP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10.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테이블 정의서</a:t>
            </a:r>
            <a:r>
              <a:rPr lang="en-US" altLang="ko-KR" dirty="0"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 11.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스토리보드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-윤고딕320" pitchFamily="18" charset="-127"/>
                <a:ea typeface="-윤고딕320" pitchFamily="18" charset="-127"/>
              </a:rPr>
              <a:t>12. </a:t>
            </a:r>
            <a:r>
              <a:rPr lang="ko-KR" altLang="en-US" dirty="0" err="1" smtClean="0">
                <a:solidFill>
                  <a:schemeClr val="bg1">
                    <a:lumMod val="85000"/>
                  </a:schemeClr>
                </a:solidFill>
                <a:latin typeface="-윤고딕320" pitchFamily="18" charset="-127"/>
                <a:ea typeface="-윤고딕320" pitchFamily="18" charset="-127"/>
              </a:rPr>
              <a:t>느낀점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76636" y="4314582"/>
            <a:ext cx="65527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latin typeface="-윤고딕320" pitchFamily="18" charset="-127"/>
                <a:ea typeface="-윤고딕320" pitchFamily="18" charset="-127"/>
              </a:rPr>
              <a:t>궁금한점이</a:t>
            </a:r>
            <a:r>
              <a:rPr lang="ko-KR" altLang="en-US" sz="800" dirty="0" smtClean="0">
                <a:latin typeface="-윤고딕320" pitchFamily="18" charset="-127"/>
                <a:ea typeface="-윤고딕320" pitchFamily="18" charset="-127"/>
              </a:rPr>
              <a:t> 생기면 별도 시간에 문의 주시기 바랍니다</a:t>
            </a:r>
            <a:endParaRPr lang="en-US" altLang="ko-KR" sz="800" dirty="0" smtClean="0">
              <a:latin typeface="-윤고딕320" pitchFamily="18" charset="-127"/>
              <a:ea typeface="-윤고딕320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388675" y="-8501"/>
            <a:ext cx="3158145" cy="411864"/>
            <a:chOff x="6742021" y="-8501"/>
            <a:chExt cx="2819491" cy="411864"/>
          </a:xfrm>
        </p:grpSpPr>
        <p:sp>
          <p:nvSpPr>
            <p:cNvPr id="11" name="직사각형 10"/>
            <p:cNvSpPr/>
            <p:nvPr/>
          </p:nvSpPr>
          <p:spPr>
            <a:xfrm>
              <a:off x="6742021" y="-8501"/>
              <a:ext cx="2819491" cy="41186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42700" y="14722"/>
              <a:ext cx="2680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spc="300" dirty="0" smtClean="0">
                  <a:solidFill>
                    <a:schemeClr val="bg1"/>
                  </a:solidFill>
                  <a:latin typeface="-윤고딕310" pitchFamily="18" charset="-127"/>
                  <a:ea typeface="-윤고딕310" pitchFamily="18" charset="-127"/>
                </a:rPr>
                <a:t>${STUDY.</a:t>
              </a:r>
              <a:r>
                <a:rPr lang="en-US" altLang="ko-KR" sz="1800" spc="300" dirty="0" smtClean="0">
                  <a:solidFill>
                    <a:schemeClr val="bg1"/>
                  </a:solidFill>
                  <a:latin typeface="-윤고딕360" pitchFamily="18" charset="-127"/>
                  <a:ea typeface="-윤고딕360" pitchFamily="18" charset="-127"/>
                </a:rPr>
                <a:t>GROUPT.0</a:t>
              </a:r>
              <a:r>
                <a:rPr lang="en-US" altLang="ko-KR" sz="1800" spc="300" dirty="0" smtClean="0">
                  <a:solidFill>
                    <a:schemeClr val="bg1"/>
                  </a:solidFill>
                  <a:latin typeface="-윤고딕310" pitchFamily="18" charset="-127"/>
                  <a:ea typeface="-윤고딕310" pitchFamily="18" charset="-127"/>
                </a:rPr>
                <a:t>}</a:t>
              </a:r>
              <a:endParaRPr lang="ko-KR" altLang="en-US" sz="1800" spc="300" dirty="0"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04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97604"/>
            <a:ext cx="9908232" cy="36000"/>
          </a:xfrm>
          <a:prstGeom prst="rect">
            <a:avLst/>
          </a:prstGeom>
          <a:gradFill>
            <a:gsLst>
              <a:gs pos="0">
                <a:srgbClr val="FFC000"/>
              </a:gs>
              <a:gs pos="50000">
                <a:srgbClr val="FFC000"/>
              </a:gs>
              <a:gs pos="100000">
                <a:srgbClr val="FFC000">
                  <a:alpha val="24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8632" y="403363"/>
            <a:ext cx="346625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3200" dirty="0" smtClean="0">
                <a:latin typeface="-윤고딕330" pitchFamily="18" charset="-127"/>
                <a:ea typeface="-윤고딕330" pitchFamily="18" charset="-127"/>
              </a:rPr>
              <a:t>요구사항 명세서</a:t>
            </a:r>
            <a:endParaRPr lang="ko-KR" altLang="en-US" sz="32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32" y="403363"/>
            <a:ext cx="332224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-윤고딕330" pitchFamily="18" charset="-127"/>
                <a:ea typeface="-윤고딕330" pitchFamily="18" charset="-127"/>
              </a:rPr>
              <a:t>10. </a:t>
            </a:r>
            <a:r>
              <a:rPr lang="ko-KR" altLang="en-US" sz="3200" dirty="0" smtClean="0">
                <a:latin typeface="-윤고딕330" pitchFamily="18" charset="-127"/>
                <a:ea typeface="-윤고딕330" pitchFamily="18" charset="-127"/>
              </a:rPr>
              <a:t>테이블 정의서</a:t>
            </a:r>
            <a:endParaRPr lang="ko-KR" altLang="en-US" sz="3200" dirty="0"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388675" y="-8501"/>
            <a:ext cx="3158145" cy="411864"/>
            <a:chOff x="6742021" y="-8501"/>
            <a:chExt cx="2819491" cy="411864"/>
          </a:xfrm>
        </p:grpSpPr>
        <p:sp>
          <p:nvSpPr>
            <p:cNvPr id="10" name="직사각형 9"/>
            <p:cNvSpPr/>
            <p:nvPr/>
          </p:nvSpPr>
          <p:spPr>
            <a:xfrm>
              <a:off x="6742021" y="-8501"/>
              <a:ext cx="2819491" cy="41186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42700" y="14722"/>
              <a:ext cx="2680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spc="300" dirty="0" smtClean="0">
                  <a:solidFill>
                    <a:schemeClr val="bg1"/>
                  </a:solidFill>
                  <a:latin typeface="-윤고딕310" pitchFamily="18" charset="-127"/>
                  <a:ea typeface="-윤고딕310" pitchFamily="18" charset="-127"/>
                </a:rPr>
                <a:t>${STUDY.</a:t>
              </a:r>
              <a:r>
                <a:rPr lang="en-US" altLang="ko-KR" sz="1800" spc="300" dirty="0" smtClean="0">
                  <a:solidFill>
                    <a:schemeClr val="bg1"/>
                  </a:solidFill>
                  <a:latin typeface="-윤고딕360" pitchFamily="18" charset="-127"/>
                  <a:ea typeface="-윤고딕360" pitchFamily="18" charset="-127"/>
                </a:rPr>
                <a:t>GROUPT.8</a:t>
              </a:r>
              <a:r>
                <a:rPr lang="en-US" altLang="ko-KR" sz="1800" spc="300" dirty="0" smtClean="0">
                  <a:solidFill>
                    <a:schemeClr val="bg1"/>
                  </a:solidFill>
                  <a:latin typeface="-윤고딕310" pitchFamily="18" charset="-127"/>
                  <a:ea typeface="-윤고딕310" pitchFamily="18" charset="-127"/>
                </a:rPr>
                <a:t>}</a:t>
              </a:r>
              <a:endParaRPr lang="ko-KR" altLang="en-US" sz="1800" spc="300" dirty="0"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94297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953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97604"/>
            <a:ext cx="9908232" cy="36000"/>
          </a:xfrm>
          <a:prstGeom prst="rect">
            <a:avLst/>
          </a:prstGeom>
          <a:gradFill>
            <a:gsLst>
              <a:gs pos="0">
                <a:srgbClr val="FFC000"/>
              </a:gs>
              <a:gs pos="50000">
                <a:srgbClr val="FFC000"/>
              </a:gs>
              <a:gs pos="100000">
                <a:srgbClr val="FFC000">
                  <a:alpha val="24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8632" y="403363"/>
            <a:ext cx="346625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3200" dirty="0" smtClean="0">
                <a:latin typeface="-윤고딕330" pitchFamily="18" charset="-127"/>
                <a:ea typeface="-윤고딕330" pitchFamily="18" charset="-127"/>
              </a:rPr>
              <a:t>요구사항 명세서</a:t>
            </a:r>
            <a:endParaRPr lang="ko-KR" altLang="en-US" sz="32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32" y="403363"/>
            <a:ext cx="332224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-윤고딕330" pitchFamily="18" charset="-127"/>
                <a:ea typeface="-윤고딕330" pitchFamily="18" charset="-127"/>
              </a:rPr>
              <a:t>10. </a:t>
            </a:r>
            <a:r>
              <a:rPr lang="ko-KR" altLang="en-US" sz="3200" dirty="0" smtClean="0">
                <a:latin typeface="-윤고딕330" pitchFamily="18" charset="-127"/>
                <a:ea typeface="-윤고딕330" pitchFamily="18" charset="-127"/>
              </a:rPr>
              <a:t>테이블 정의서</a:t>
            </a:r>
            <a:endParaRPr lang="ko-KR" altLang="en-US" sz="3200" dirty="0"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388675" y="-8501"/>
            <a:ext cx="3158145" cy="411864"/>
            <a:chOff x="6742021" y="-8501"/>
            <a:chExt cx="2819491" cy="411864"/>
          </a:xfrm>
        </p:grpSpPr>
        <p:sp>
          <p:nvSpPr>
            <p:cNvPr id="10" name="직사각형 9"/>
            <p:cNvSpPr/>
            <p:nvPr/>
          </p:nvSpPr>
          <p:spPr>
            <a:xfrm>
              <a:off x="6742021" y="-8501"/>
              <a:ext cx="2819491" cy="41186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42700" y="14722"/>
              <a:ext cx="2680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spc="300" dirty="0" smtClean="0">
                  <a:solidFill>
                    <a:schemeClr val="bg1"/>
                  </a:solidFill>
                  <a:latin typeface="-윤고딕310" pitchFamily="18" charset="-127"/>
                  <a:ea typeface="-윤고딕310" pitchFamily="18" charset="-127"/>
                </a:rPr>
                <a:t>${STUDY.</a:t>
              </a:r>
              <a:r>
                <a:rPr lang="en-US" altLang="ko-KR" sz="1800" spc="300" dirty="0" smtClean="0">
                  <a:solidFill>
                    <a:schemeClr val="bg1"/>
                  </a:solidFill>
                  <a:latin typeface="-윤고딕360" pitchFamily="18" charset="-127"/>
                  <a:ea typeface="-윤고딕360" pitchFamily="18" charset="-127"/>
                </a:rPr>
                <a:t>GROUPT.8</a:t>
              </a:r>
              <a:r>
                <a:rPr lang="en-US" altLang="ko-KR" sz="1800" spc="300" dirty="0" smtClean="0">
                  <a:solidFill>
                    <a:schemeClr val="bg1"/>
                  </a:solidFill>
                  <a:latin typeface="-윤고딕310" pitchFamily="18" charset="-127"/>
                  <a:ea typeface="-윤고딕310" pitchFamily="18" charset="-127"/>
                </a:rPr>
                <a:t>}</a:t>
              </a:r>
              <a:endParaRPr lang="ko-KR" altLang="en-US" sz="1800" spc="300" dirty="0"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143000"/>
            <a:ext cx="94869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521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97604"/>
            <a:ext cx="9908232" cy="36000"/>
          </a:xfrm>
          <a:prstGeom prst="rect">
            <a:avLst/>
          </a:prstGeom>
          <a:gradFill>
            <a:gsLst>
              <a:gs pos="0">
                <a:srgbClr val="FFC000"/>
              </a:gs>
              <a:gs pos="50000">
                <a:srgbClr val="FFC000"/>
              </a:gs>
              <a:gs pos="100000">
                <a:srgbClr val="FFC000">
                  <a:alpha val="24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8632" y="403363"/>
            <a:ext cx="346625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3200" dirty="0" smtClean="0">
                <a:latin typeface="-윤고딕330" pitchFamily="18" charset="-127"/>
                <a:ea typeface="-윤고딕330" pitchFamily="18" charset="-127"/>
              </a:rPr>
              <a:t>요구사항 명세서</a:t>
            </a:r>
            <a:endParaRPr lang="ko-KR" altLang="en-US" sz="32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32" y="403363"/>
            <a:ext cx="332224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-윤고딕330" pitchFamily="18" charset="-127"/>
                <a:ea typeface="-윤고딕330" pitchFamily="18" charset="-127"/>
              </a:rPr>
              <a:t>10. </a:t>
            </a:r>
            <a:r>
              <a:rPr lang="ko-KR" altLang="en-US" sz="3200" dirty="0" smtClean="0">
                <a:latin typeface="-윤고딕330" pitchFamily="18" charset="-127"/>
                <a:ea typeface="-윤고딕330" pitchFamily="18" charset="-127"/>
              </a:rPr>
              <a:t>테이블 정의서</a:t>
            </a:r>
            <a:endParaRPr lang="ko-KR" altLang="en-US" sz="3200" dirty="0"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388675" y="-8501"/>
            <a:ext cx="3158145" cy="411864"/>
            <a:chOff x="6742021" y="-8501"/>
            <a:chExt cx="2819491" cy="411864"/>
          </a:xfrm>
        </p:grpSpPr>
        <p:sp>
          <p:nvSpPr>
            <p:cNvPr id="10" name="직사각형 9"/>
            <p:cNvSpPr/>
            <p:nvPr/>
          </p:nvSpPr>
          <p:spPr>
            <a:xfrm>
              <a:off x="6742021" y="-8501"/>
              <a:ext cx="2819491" cy="41186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42700" y="14722"/>
              <a:ext cx="2680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spc="300" dirty="0" smtClean="0">
                  <a:solidFill>
                    <a:schemeClr val="bg1"/>
                  </a:solidFill>
                  <a:latin typeface="-윤고딕310" pitchFamily="18" charset="-127"/>
                  <a:ea typeface="-윤고딕310" pitchFamily="18" charset="-127"/>
                </a:rPr>
                <a:t>${STUDY.</a:t>
              </a:r>
              <a:r>
                <a:rPr lang="en-US" altLang="ko-KR" sz="1800" spc="300" dirty="0" smtClean="0">
                  <a:solidFill>
                    <a:schemeClr val="bg1"/>
                  </a:solidFill>
                  <a:latin typeface="-윤고딕360" pitchFamily="18" charset="-127"/>
                  <a:ea typeface="-윤고딕360" pitchFamily="18" charset="-127"/>
                </a:rPr>
                <a:t>GROUPT.8</a:t>
              </a:r>
              <a:r>
                <a:rPr lang="en-US" altLang="ko-KR" sz="1800" spc="300" dirty="0" smtClean="0">
                  <a:solidFill>
                    <a:schemeClr val="bg1"/>
                  </a:solidFill>
                  <a:latin typeface="-윤고딕310" pitchFamily="18" charset="-127"/>
                  <a:ea typeface="-윤고딕310" pitchFamily="18" charset="-127"/>
                </a:rPr>
                <a:t>}</a:t>
              </a:r>
              <a:endParaRPr lang="ko-KR" altLang="en-US" sz="1800" spc="300" dirty="0"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133475"/>
            <a:ext cx="945832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953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1321" y="2818433"/>
            <a:ext cx="8682185" cy="2928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ko-KR" altLang="en-US" dirty="0" smtClean="0"/>
              <a:t>기존 </a:t>
            </a:r>
            <a:r>
              <a:rPr lang="ko-KR" altLang="en-US" dirty="0" smtClean="0"/>
              <a:t>카페 방식의 </a:t>
            </a:r>
            <a:r>
              <a:rPr lang="ko-KR" altLang="en-US" dirty="0" err="1" smtClean="0"/>
              <a:t>그룹스터디</a:t>
            </a:r>
            <a:r>
              <a:rPr lang="ko-KR" altLang="en-US" dirty="0" smtClean="0"/>
              <a:t> 방식은 </a:t>
            </a:r>
            <a:r>
              <a:rPr lang="ko-KR" altLang="en-US" dirty="0" smtClean="0"/>
              <a:t>구성원 상호간 기본적 신뢰도가 없기에</a:t>
            </a:r>
            <a:endParaRPr lang="en-US" altLang="ko-KR" dirty="0" smtClean="0"/>
          </a:p>
          <a:p>
            <a:pPr>
              <a:lnSpc>
                <a:spcPts val="2800"/>
              </a:lnSpc>
            </a:pPr>
            <a:r>
              <a:rPr lang="ko-KR" altLang="en-US" b="1" dirty="0" smtClean="0"/>
              <a:t>그룹 </a:t>
            </a:r>
            <a:r>
              <a:rPr lang="ko-KR" altLang="en-US" b="1" dirty="0" err="1" smtClean="0"/>
              <a:t>스터디에</a:t>
            </a:r>
            <a:r>
              <a:rPr lang="ko-KR" altLang="en-US" b="1" dirty="0" smtClean="0"/>
              <a:t> 대한 신뢰성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지속 유지성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책임감등이 현저히 떨어지게 되는</a:t>
            </a:r>
            <a:endParaRPr lang="en-US" altLang="ko-KR" b="1" dirty="0" smtClean="0"/>
          </a:p>
          <a:p>
            <a:pPr>
              <a:lnSpc>
                <a:spcPts val="2800"/>
              </a:lnSpc>
            </a:pPr>
            <a:r>
              <a:rPr lang="ko-KR" altLang="en-US" b="1" dirty="0" smtClean="0"/>
              <a:t>문제점을 극복하고자 </a:t>
            </a:r>
            <a:r>
              <a:rPr lang="ko-KR" altLang="en-US" dirty="0" smtClean="0"/>
              <a:t>평가 시스템을 도입하여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신뢰성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지속유지성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책임성등에</a:t>
            </a:r>
            <a:endParaRPr lang="en-US" altLang="ko-KR" dirty="0" smtClean="0"/>
          </a:p>
          <a:p>
            <a:pPr>
              <a:lnSpc>
                <a:spcPts val="2800"/>
              </a:lnSpc>
            </a:pPr>
            <a:r>
              <a:rPr lang="ko-KR" altLang="en-US" dirty="0" smtClean="0"/>
              <a:t>기초 기반을 마련하게 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lnSpc>
                <a:spcPts val="2800"/>
              </a:lnSpc>
            </a:pPr>
            <a:endParaRPr lang="en-US" altLang="ko-KR" dirty="0" smtClean="0"/>
          </a:p>
          <a:p>
            <a:pPr>
              <a:lnSpc>
                <a:spcPts val="2800"/>
              </a:lnSpc>
            </a:pPr>
            <a:r>
              <a:rPr lang="ko-KR" altLang="en-US" dirty="0" err="1" smtClean="0"/>
              <a:t>스터디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그룹트</a:t>
            </a:r>
            <a:r>
              <a:rPr lang="ko-KR" altLang="en-US" dirty="0" smtClean="0"/>
              <a:t> 내에서 인간관계가 형성될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실력이 높은 그룹이나 </a:t>
            </a:r>
            <a:endParaRPr lang="en-US" altLang="ko-KR" dirty="0" smtClean="0"/>
          </a:p>
          <a:p>
            <a:pPr>
              <a:lnSpc>
                <a:spcPts val="2800"/>
              </a:lnSpc>
            </a:pPr>
            <a:r>
              <a:rPr lang="ko-KR" altLang="en-US" dirty="0" smtClean="0"/>
              <a:t>인원은 </a:t>
            </a:r>
            <a:r>
              <a:rPr lang="ko-KR" altLang="en-US" dirty="0" err="1" smtClean="0"/>
              <a:t>스터디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그룹트에서</a:t>
            </a:r>
            <a:r>
              <a:rPr lang="ko-KR" altLang="en-US" dirty="0" smtClean="0"/>
              <a:t> 강사로 활동을 할 수 있게 함으로</a:t>
            </a:r>
            <a:r>
              <a:rPr lang="en-US" altLang="ko-KR" dirty="0" smtClean="0"/>
              <a:t>,</a:t>
            </a:r>
          </a:p>
          <a:p>
            <a:pPr>
              <a:lnSpc>
                <a:spcPts val="2800"/>
              </a:lnSpc>
            </a:pPr>
            <a:r>
              <a:rPr lang="ko-KR" altLang="en-US" dirty="0" err="1" smtClean="0"/>
              <a:t>충성도를</a:t>
            </a:r>
            <a:r>
              <a:rPr lang="ko-KR" altLang="en-US" dirty="0" smtClean="0"/>
              <a:t> 이끌어내 지속적인 활동을 할 수 있는 플랫폼을 제공하고자 함</a:t>
            </a:r>
            <a:r>
              <a:rPr lang="en-US" altLang="ko-KR" dirty="0" smtClean="0"/>
              <a:t>.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388675" y="-8501"/>
            <a:ext cx="3158145" cy="411864"/>
            <a:chOff x="6742021" y="-8501"/>
            <a:chExt cx="2819491" cy="411864"/>
          </a:xfrm>
        </p:grpSpPr>
        <p:sp>
          <p:nvSpPr>
            <p:cNvPr id="7" name="직사각형 6"/>
            <p:cNvSpPr/>
            <p:nvPr/>
          </p:nvSpPr>
          <p:spPr>
            <a:xfrm>
              <a:off x="6742021" y="-8501"/>
              <a:ext cx="2819491" cy="41186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42700" y="14722"/>
              <a:ext cx="2680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spc="300" dirty="0" smtClean="0">
                  <a:solidFill>
                    <a:schemeClr val="bg1"/>
                  </a:solidFill>
                  <a:latin typeface="-윤고딕310" pitchFamily="18" charset="-127"/>
                  <a:ea typeface="-윤고딕310" pitchFamily="18" charset="-127"/>
                </a:rPr>
                <a:t>${STUDY.</a:t>
              </a:r>
              <a:r>
                <a:rPr lang="en-US" altLang="ko-KR" sz="1800" spc="300" dirty="0" smtClean="0">
                  <a:solidFill>
                    <a:schemeClr val="bg1"/>
                  </a:solidFill>
                  <a:latin typeface="-윤고딕360" pitchFamily="18" charset="-127"/>
                  <a:ea typeface="-윤고딕360" pitchFamily="18" charset="-127"/>
                </a:rPr>
                <a:t>GROUPT.1</a:t>
              </a:r>
              <a:r>
                <a:rPr lang="en-US" altLang="ko-KR" sz="1800" spc="300" dirty="0" smtClean="0">
                  <a:solidFill>
                    <a:schemeClr val="bg1"/>
                  </a:solidFill>
                  <a:latin typeface="-윤고딕310" pitchFamily="18" charset="-127"/>
                  <a:ea typeface="-윤고딕310" pitchFamily="18" charset="-127"/>
                </a:rPr>
                <a:t>}</a:t>
              </a:r>
              <a:endParaRPr lang="ko-KR" altLang="en-US" sz="1800" spc="300" dirty="0"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04528" y="908720"/>
            <a:ext cx="50820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err="1" smtClean="0">
                <a:latin typeface="-윤고딕310" pitchFamily="18" charset="-127"/>
                <a:ea typeface="-윤고딕310" pitchFamily="18" charset="-127"/>
              </a:rPr>
              <a:t>스터디</a:t>
            </a:r>
            <a:r>
              <a:rPr lang="ko-KR" altLang="en-US" sz="5400" dirty="0" err="1" smtClean="0">
                <a:latin typeface="-윤고딕330" pitchFamily="18" charset="-127"/>
                <a:ea typeface="-윤고딕330" pitchFamily="18" charset="-127"/>
              </a:rPr>
              <a:t>그룹트</a:t>
            </a:r>
            <a:r>
              <a:rPr lang="ko-KR" altLang="en-US" sz="5400" dirty="0" smtClean="0">
                <a:latin typeface="-윤고딕330" pitchFamily="18" charset="-127"/>
                <a:ea typeface="-윤고딕330" pitchFamily="18" charset="-127"/>
              </a:rPr>
              <a:t> </a:t>
            </a:r>
            <a:endParaRPr lang="en-US" altLang="ko-KR" sz="5400" dirty="0" smtClean="0">
              <a:latin typeface="-윤고딕330" pitchFamily="18" charset="-127"/>
              <a:ea typeface="-윤고딕330" pitchFamily="18" charset="-127"/>
            </a:endParaRPr>
          </a:p>
          <a:p>
            <a:r>
              <a:rPr lang="ko-KR" altLang="en-US" sz="5400" dirty="0" smtClean="0">
                <a:latin typeface="-윤고딕330" pitchFamily="18" charset="-127"/>
                <a:ea typeface="-윤고딕330" pitchFamily="18" charset="-127"/>
              </a:rPr>
              <a:t>개발배경</a:t>
            </a:r>
            <a:r>
              <a:rPr lang="ko-KR" altLang="en-US" sz="5400" dirty="0" smtClean="0">
                <a:latin typeface="-윤고딕330" pitchFamily="18" charset="-127"/>
                <a:ea typeface="-윤고딕330" pitchFamily="18" charset="-127"/>
              </a:rPr>
              <a:t> </a:t>
            </a:r>
            <a:endParaRPr lang="ko-KR" altLang="en-US" sz="5400" dirty="0"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192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755285" y="731553"/>
            <a:ext cx="3779136" cy="5472608"/>
          </a:xfrm>
          <a:prstGeom prst="roundRect">
            <a:avLst>
              <a:gd name="adj" fmla="val 6988"/>
            </a:avLst>
          </a:prstGeom>
          <a:solidFill>
            <a:schemeClr val="bg1"/>
          </a:solidFill>
          <a:ln>
            <a:noFill/>
          </a:ln>
          <a:effectLst>
            <a:outerShdw blurRad="254000" dist="50800" dir="5400000" sx="98000" sy="98000" algn="ctr" rotWithShape="0">
              <a:schemeClr val="tx1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01973" y="1091593"/>
            <a:ext cx="792088" cy="792088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444887" y="1552226"/>
            <a:ext cx="2632620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latin typeface="-윤고딕340" pitchFamily="18" charset="-127"/>
                <a:ea typeface="-윤고딕340" pitchFamily="18" charset="-127"/>
              </a:rPr>
              <a:t>차별</a:t>
            </a:r>
            <a:r>
              <a:rPr lang="ko-KR" altLang="en-US" sz="2800" dirty="0">
                <a:latin typeface="-윤고딕340" pitchFamily="18" charset="-127"/>
                <a:ea typeface="-윤고딕340" pitchFamily="18" charset="-127"/>
              </a:rPr>
              <a:t>성</a:t>
            </a:r>
            <a:endParaRPr lang="en-US" altLang="ko-KR" sz="2800" dirty="0">
              <a:latin typeface="-윤고딕340" pitchFamily="18" charset="-127"/>
              <a:ea typeface="-윤고딕340" pitchFamily="18" charset="-127"/>
            </a:endParaRPr>
          </a:p>
          <a:p>
            <a:endParaRPr lang="en-US" altLang="ko-KR" dirty="0" smtClean="0"/>
          </a:p>
          <a:p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그룹 </a:t>
            </a:r>
            <a:r>
              <a:rPr lang="ko-KR" altLang="en-US" dirty="0" err="1" smtClean="0">
                <a:latin typeface="-윤고딕330" pitchFamily="18" charset="-127"/>
                <a:ea typeface="-윤고딕330" pitchFamily="18" charset="-127"/>
              </a:rPr>
              <a:t>스터디와</a:t>
            </a:r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 강의</a:t>
            </a:r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,</a:t>
            </a:r>
          </a:p>
          <a:p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강사 그리고 </a:t>
            </a:r>
            <a:r>
              <a:rPr lang="ko-KR" altLang="en-US" dirty="0" smtClean="0">
                <a:solidFill>
                  <a:srgbClr val="22BFE7"/>
                </a:solidFill>
                <a:latin typeface="-윤고딕330" pitchFamily="18" charset="-127"/>
                <a:ea typeface="-윤고딕330" pitchFamily="18" charset="-127"/>
              </a:rPr>
              <a:t>평가시스템</a:t>
            </a:r>
            <a:endParaRPr lang="en-US" altLang="ko-KR" dirty="0" smtClean="0">
              <a:solidFill>
                <a:srgbClr val="22BFE7"/>
              </a:solidFill>
              <a:latin typeface="-윤고딕330" pitchFamily="18" charset="-127"/>
              <a:ea typeface="-윤고딕330" pitchFamily="18" charset="-127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유저간 </a:t>
            </a:r>
            <a:r>
              <a:rPr lang="ko-KR" altLang="en-US" sz="1200" dirty="0" err="1" smtClean="0">
                <a:solidFill>
                  <a:srgbClr val="22BFE7"/>
                </a:solidFill>
                <a:latin typeface="-윤고딕330" pitchFamily="18" charset="-127"/>
                <a:ea typeface="-윤고딕330" pitchFamily="18" charset="-127"/>
              </a:rPr>
              <a:t>스터디</a:t>
            </a:r>
            <a:r>
              <a:rPr lang="ko-KR" altLang="en-US" sz="1200" dirty="0" smtClean="0">
                <a:solidFill>
                  <a:srgbClr val="22BFE7"/>
                </a:solidFill>
                <a:latin typeface="-윤고딕330" pitchFamily="18" charset="-127"/>
                <a:ea typeface="-윤고딕330" pitchFamily="18" charset="-127"/>
              </a:rPr>
              <a:t> 플랫폼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 구현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강사와 유저간 강의 제공 구현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기존 확인 되지 않은 강의 판매에 국한된 서비스에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스터디그룹을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 만들어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이용 유저들간 </a:t>
            </a:r>
            <a:r>
              <a:rPr lang="ko-KR" altLang="en-US" sz="1200" dirty="0" smtClean="0">
                <a:solidFill>
                  <a:srgbClr val="22BFE7"/>
                </a:solidFill>
                <a:latin typeface="-윤고딕340" pitchFamily="18" charset="-127"/>
                <a:ea typeface="-윤고딕340" pitchFamily="18" charset="-127"/>
              </a:rPr>
              <a:t>평가 시스템</a:t>
            </a:r>
            <a:r>
              <a:rPr lang="ko-KR" altLang="en-US" sz="1200" dirty="0" smtClean="0">
                <a:solidFill>
                  <a:srgbClr val="22BFE7"/>
                </a:solidFill>
                <a:latin typeface="-윤고딕330" pitchFamily="18" charset="-127"/>
                <a:ea typeface="-윤고딕330" pitchFamily="18" charset="-127"/>
              </a:rPr>
              <a:t>을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도입 떨어지는 신뢰도를 높여 상호간 신뢰를 바탕으로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스터디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 그룹을 찾을 수 있다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96616" y="1271134"/>
            <a:ext cx="1678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300" dirty="0" smtClean="0">
                <a:solidFill>
                  <a:schemeClr val="bg1">
                    <a:lumMod val="75000"/>
                  </a:schemeClr>
                </a:solidFill>
                <a:latin typeface="-윤고딕340" pitchFamily="18" charset="-127"/>
                <a:ea typeface="-윤고딕340" pitchFamily="18" charset="-127"/>
              </a:rPr>
              <a:t>Andrew Kim</a:t>
            </a:r>
            <a:endParaRPr lang="ko-KR" altLang="en-US" sz="1200" spc="300" dirty="0">
              <a:solidFill>
                <a:schemeClr val="bg1">
                  <a:lumMod val="75000"/>
                </a:schemeClr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857787" y="1114513"/>
            <a:ext cx="439439" cy="43943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96616" y="2996952"/>
            <a:ext cx="1388604" cy="29698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541687" y="5589240"/>
            <a:ext cx="963041" cy="228199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565068" y="0"/>
            <a:ext cx="3779136" cy="1298550"/>
          </a:xfrm>
          <a:custGeom>
            <a:avLst/>
            <a:gdLst/>
            <a:ahLst/>
            <a:cxnLst/>
            <a:rect l="l" t="t" r="r" b="b"/>
            <a:pathLst>
              <a:path w="3779136" h="1298550">
                <a:moveTo>
                  <a:pt x="0" y="0"/>
                </a:moveTo>
                <a:lnTo>
                  <a:pt x="3779136" y="0"/>
                </a:lnTo>
                <a:lnTo>
                  <a:pt x="3779136" y="1034464"/>
                </a:lnTo>
                <a:cubicBezTo>
                  <a:pt x="3779136" y="1180315"/>
                  <a:pt x="3660901" y="1298550"/>
                  <a:pt x="3515050" y="1298550"/>
                </a:cubicBezTo>
                <a:lnTo>
                  <a:pt x="264086" y="1298550"/>
                </a:lnTo>
                <a:cubicBezTo>
                  <a:pt x="118235" y="1298550"/>
                  <a:pt x="0" y="1180315"/>
                  <a:pt x="0" y="10344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50800" dir="5400000" sx="98000" sy="98000" algn="ctr" rotWithShape="0">
              <a:schemeClr val="tx1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568838" y="1704194"/>
            <a:ext cx="3779136" cy="5153806"/>
          </a:xfrm>
          <a:custGeom>
            <a:avLst/>
            <a:gdLst/>
            <a:ahLst/>
            <a:cxnLst/>
            <a:rect l="l" t="t" r="r" b="b"/>
            <a:pathLst>
              <a:path w="3779136" h="5153806">
                <a:moveTo>
                  <a:pt x="264086" y="0"/>
                </a:moveTo>
                <a:lnTo>
                  <a:pt x="3515050" y="0"/>
                </a:lnTo>
                <a:cubicBezTo>
                  <a:pt x="3660901" y="0"/>
                  <a:pt x="3779136" y="118235"/>
                  <a:pt x="3779136" y="264086"/>
                </a:cubicBezTo>
                <a:lnTo>
                  <a:pt x="3779136" y="5153806"/>
                </a:lnTo>
                <a:lnTo>
                  <a:pt x="0" y="5153806"/>
                </a:lnTo>
                <a:lnTo>
                  <a:pt x="0" y="264086"/>
                </a:lnTo>
                <a:cubicBezTo>
                  <a:pt x="0" y="118235"/>
                  <a:pt x="118235" y="0"/>
                  <a:pt x="2640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50800" dir="5400000" sx="98000" sy="98000" algn="ctr" rotWithShape="0">
              <a:schemeClr val="tx1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169024" y="2188493"/>
            <a:ext cx="792088" cy="792088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153326" y="2584537"/>
            <a:ext cx="2632620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-윤고딕340" pitchFamily="18" charset="-127"/>
                <a:ea typeface="-윤고딕340" pitchFamily="18" charset="-127"/>
              </a:rPr>
              <a:t>2. </a:t>
            </a:r>
            <a:r>
              <a:rPr lang="ko-KR" altLang="en-US" sz="2800" dirty="0" smtClean="0">
                <a:latin typeface="-윤고딕340" pitchFamily="18" charset="-127"/>
                <a:ea typeface="-윤고딕340" pitchFamily="18" charset="-127"/>
              </a:rPr>
              <a:t>구현목표</a:t>
            </a:r>
            <a:endParaRPr lang="en-US" altLang="ko-KR" sz="2800" dirty="0">
              <a:latin typeface="-윤고딕340" pitchFamily="18" charset="-127"/>
              <a:ea typeface="-윤고딕340" pitchFamily="18" charset="-127"/>
            </a:endParaRPr>
          </a:p>
          <a:p>
            <a:endParaRPr lang="en-US" altLang="ko-KR" dirty="0" smtClean="0"/>
          </a:p>
          <a:p>
            <a:r>
              <a:rPr lang="en-US" altLang="ko-KR" sz="1800" dirty="0" smtClean="0"/>
              <a:t>1. </a:t>
            </a:r>
            <a:r>
              <a:rPr lang="ko-KR" altLang="en-US" sz="1800" dirty="0" err="1" smtClean="0"/>
              <a:t>스터디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매칭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-윤고딕330" pitchFamily="18" charset="-127"/>
                <a:ea typeface="-윤고딕330" pitchFamily="18" charset="-127"/>
              </a:rPr>
              <a:t>유저간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-윤고딕330" pitchFamily="18" charset="-127"/>
                <a:ea typeface="-윤고딕330" pitchFamily="18" charset="-127"/>
              </a:rPr>
              <a:t>스터디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-윤고딕330" pitchFamily="18" charset="-127"/>
                <a:ea typeface="-윤고딕330" pitchFamily="18" charset="-127"/>
              </a:rPr>
              <a:t>서비스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-윤고딕330" pitchFamily="18" charset="-127"/>
                <a:ea typeface="-윤고딕330" pitchFamily="18" charset="-127"/>
              </a:rPr>
              <a:t>, 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-윤고딕330" pitchFamily="18" charset="-127"/>
                <a:ea typeface="-윤고딕330" pitchFamily="18" charset="-127"/>
              </a:rPr>
              <a:t>팀장 팀원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" dirty="0" smtClean="0"/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강의 </a:t>
            </a:r>
            <a:r>
              <a:rPr lang="ko-KR" altLang="en-US" sz="1800" dirty="0" err="1" smtClean="0"/>
              <a:t>매칭</a:t>
            </a:r>
            <a:endParaRPr lang="en-US" altLang="ko-KR" sz="1800" dirty="0" smtClean="0"/>
          </a:p>
          <a:p>
            <a:pPr lvl="0"/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-윤고딕330" pitchFamily="18" charset="-127"/>
                <a:ea typeface="-윤고딕330" pitchFamily="18" charset="-127"/>
              </a:rPr>
              <a:t>강의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-윤고딕330" pitchFamily="18" charset="-127"/>
                <a:ea typeface="-윤고딕330" pitchFamily="18" charset="-127"/>
              </a:rPr>
              <a:t>매칭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-윤고딕330" pitchFamily="18" charset="-127"/>
                <a:ea typeface="-윤고딕330" pitchFamily="18" charset="-127"/>
              </a:rPr>
              <a:t> 서비스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-윤고딕330" pitchFamily="18" charset="-127"/>
                <a:ea typeface="-윤고딕330" pitchFamily="18" charset="-127"/>
              </a:rPr>
              <a:t>,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0"/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-윤고딕330" pitchFamily="18" charset="-127"/>
                <a:ea typeface="-윤고딕330" pitchFamily="18" charset="-127"/>
              </a:rPr>
              <a:t>직접 강사가 될 수 있는 서비스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2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평가 시스템</a:t>
            </a: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강의리뷰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,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유저간 상호 평가 시스템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0"/>
            <a:r>
              <a:rPr lang="en-US" altLang="ko-KR" sz="1800" dirty="0" smtClean="0">
                <a:solidFill>
                  <a:prstClr val="black"/>
                </a:solidFill>
              </a:rPr>
              <a:t>4. </a:t>
            </a:r>
            <a:r>
              <a:rPr lang="ko-KR" altLang="en-US" sz="1800" dirty="0" smtClean="0">
                <a:solidFill>
                  <a:prstClr val="black"/>
                </a:solidFill>
              </a:rPr>
              <a:t>부가 서비스</a:t>
            </a:r>
            <a:endParaRPr lang="ko-KR" altLang="en-US" sz="1800" dirty="0">
              <a:solidFill>
                <a:prstClr val="black"/>
              </a:solidFill>
            </a:endParaRPr>
          </a:p>
          <a:p>
            <a:pPr lvl="0"/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-윤고딕330" pitchFamily="18" charset="-127"/>
                <a:ea typeface="-윤고딕330" pitchFamily="18" charset="-127"/>
              </a:rPr>
              <a:t>이메일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-윤고딕330" pitchFamily="18" charset="-127"/>
                <a:ea typeface="-윤고딕330" pitchFamily="18" charset="-127"/>
              </a:rPr>
              <a:t> 인증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-윤고딕330" pitchFamily="18" charset="-127"/>
                <a:ea typeface="-윤고딕330" pitchFamily="18" charset="-127"/>
              </a:rPr>
              <a:t>문자 인증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-윤고딕330" pitchFamily="18" charset="-127"/>
                <a:ea typeface="-윤고딕330" pitchFamily="18" charset="-127"/>
              </a:rPr>
              <a:t>광고사용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0"/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-윤고딕330" pitchFamily="18" charset="-127"/>
                <a:ea typeface="-윤고딕330" pitchFamily="18" charset="-127"/>
              </a:rPr>
              <a:t>주소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-윤고딕330" pitchFamily="18" charset="-127"/>
                <a:ea typeface="-윤고딕330" pitchFamily="18" charset="-127"/>
              </a:rPr>
              <a:t>API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-윤고딕330" pitchFamily="18" charset="-127"/>
                <a:ea typeface="-윤고딕330" pitchFamily="18" charset="-127"/>
              </a:rPr>
              <a:t>연동 결제 연동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84900" y="2292797"/>
            <a:ext cx="1678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300" dirty="0" smtClean="0">
                <a:solidFill>
                  <a:schemeClr val="bg1">
                    <a:lumMod val="75000"/>
                  </a:schemeClr>
                </a:solidFill>
                <a:latin typeface="-윤고딕340" pitchFamily="18" charset="-127"/>
                <a:ea typeface="-윤고딕340" pitchFamily="18" charset="-127"/>
              </a:rPr>
              <a:t>Sandra Hoi</a:t>
            </a:r>
            <a:endParaRPr lang="ko-KR" altLang="en-US" sz="1200" spc="300" dirty="0">
              <a:solidFill>
                <a:schemeClr val="bg1">
                  <a:lumMod val="75000"/>
                </a:schemeClr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551226" y="2188493"/>
            <a:ext cx="543743" cy="54374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193658" y="548680"/>
            <a:ext cx="963041" cy="228199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193658" y="6237312"/>
            <a:ext cx="1388604" cy="29698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6388675" y="-8501"/>
            <a:ext cx="3158145" cy="411864"/>
            <a:chOff x="6742021" y="-8501"/>
            <a:chExt cx="2819491" cy="411864"/>
          </a:xfrm>
        </p:grpSpPr>
        <p:sp>
          <p:nvSpPr>
            <p:cNvPr id="33" name="직사각형 32"/>
            <p:cNvSpPr/>
            <p:nvPr/>
          </p:nvSpPr>
          <p:spPr>
            <a:xfrm>
              <a:off x="6742021" y="-8501"/>
              <a:ext cx="2819491" cy="41186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42700" y="14722"/>
              <a:ext cx="2680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spc="300" dirty="0" smtClean="0">
                  <a:solidFill>
                    <a:schemeClr val="bg1"/>
                  </a:solidFill>
                  <a:latin typeface="-윤고딕310" pitchFamily="18" charset="-127"/>
                  <a:ea typeface="-윤고딕310" pitchFamily="18" charset="-127"/>
                </a:rPr>
                <a:t>${STUDY.</a:t>
              </a:r>
              <a:r>
                <a:rPr lang="en-US" altLang="ko-KR" sz="1800" spc="300" dirty="0" smtClean="0">
                  <a:solidFill>
                    <a:schemeClr val="bg1"/>
                  </a:solidFill>
                  <a:latin typeface="-윤고딕360" pitchFamily="18" charset="-127"/>
                  <a:ea typeface="-윤고딕360" pitchFamily="18" charset="-127"/>
                </a:rPr>
                <a:t>GROUPT.2</a:t>
              </a:r>
              <a:r>
                <a:rPr lang="en-US" altLang="ko-KR" sz="1800" spc="300" dirty="0" smtClean="0">
                  <a:solidFill>
                    <a:schemeClr val="bg1"/>
                  </a:solidFill>
                  <a:latin typeface="-윤고딕310" pitchFamily="18" charset="-127"/>
                  <a:ea typeface="-윤고딕310" pitchFamily="18" charset="-127"/>
                </a:rPr>
                <a:t>}</a:t>
              </a:r>
              <a:endParaRPr lang="ko-KR" altLang="en-US" sz="1800" spc="300" dirty="0"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666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85" y="1163412"/>
            <a:ext cx="8866511" cy="5287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21152" y="-8501"/>
            <a:ext cx="3362693" cy="411864"/>
            <a:chOff x="6681739" y="-8501"/>
            <a:chExt cx="3002105" cy="411864"/>
          </a:xfrm>
        </p:grpSpPr>
        <p:sp>
          <p:nvSpPr>
            <p:cNvPr id="8" name="직사각형 7"/>
            <p:cNvSpPr/>
            <p:nvPr/>
          </p:nvSpPr>
          <p:spPr>
            <a:xfrm>
              <a:off x="6742021" y="-8501"/>
              <a:ext cx="2819491" cy="41186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81739" y="14722"/>
              <a:ext cx="30021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spc="300" dirty="0" smtClean="0">
                  <a:solidFill>
                    <a:schemeClr val="bg1"/>
                  </a:solidFill>
                  <a:latin typeface="-윤고딕310" pitchFamily="18" charset="-127"/>
                  <a:ea typeface="-윤고딕310" pitchFamily="18" charset="-127"/>
                </a:rPr>
                <a:t>${STUDY.</a:t>
              </a:r>
              <a:r>
                <a:rPr lang="en-US" altLang="ko-KR" sz="1800" spc="300" dirty="0" smtClean="0">
                  <a:solidFill>
                    <a:schemeClr val="bg1"/>
                  </a:solidFill>
                  <a:latin typeface="-윤고딕360" pitchFamily="18" charset="-127"/>
                  <a:ea typeface="-윤고딕360" pitchFamily="18" charset="-127"/>
                </a:rPr>
                <a:t>GROUPT.3</a:t>
              </a:r>
              <a:r>
                <a:rPr lang="en-US" altLang="ko-KR" sz="1800" spc="300" dirty="0" smtClean="0">
                  <a:solidFill>
                    <a:schemeClr val="bg1"/>
                  </a:solidFill>
                  <a:latin typeface="-윤고딕310" pitchFamily="18" charset="-127"/>
                  <a:ea typeface="-윤고딕310" pitchFamily="18" charset="-127"/>
                </a:rPr>
                <a:t>}</a:t>
              </a:r>
              <a:endParaRPr lang="ko-KR" altLang="en-US" sz="1800" spc="300" dirty="0"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0" y="697604"/>
            <a:ext cx="9908232" cy="36000"/>
          </a:xfrm>
          <a:prstGeom prst="rect">
            <a:avLst/>
          </a:prstGeom>
          <a:gradFill>
            <a:gsLst>
              <a:gs pos="0">
                <a:srgbClr val="FFC000"/>
              </a:gs>
              <a:gs pos="50000">
                <a:srgbClr val="FFC000"/>
              </a:gs>
              <a:gs pos="100000">
                <a:srgbClr val="FFC000">
                  <a:alpha val="24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8632" y="403363"/>
            <a:ext cx="310621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-윤고딕330" pitchFamily="18" charset="-127"/>
                <a:ea typeface="-윤고딕330" pitchFamily="18" charset="-127"/>
              </a:rPr>
              <a:t>3. </a:t>
            </a:r>
            <a:r>
              <a:rPr lang="ko-KR" altLang="en-US" sz="3200" dirty="0" smtClean="0">
                <a:latin typeface="-윤고딕330" pitchFamily="18" charset="-127"/>
                <a:ea typeface="-윤고딕330" pitchFamily="18" charset="-127"/>
              </a:rPr>
              <a:t>프로젝트 일정</a:t>
            </a:r>
            <a:endParaRPr lang="ko-KR" altLang="en-US" sz="3200" dirty="0"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057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01" y="1221131"/>
            <a:ext cx="8790160" cy="4512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6388675" y="-8501"/>
            <a:ext cx="3158145" cy="411864"/>
            <a:chOff x="6742021" y="-8501"/>
            <a:chExt cx="2819491" cy="411864"/>
          </a:xfrm>
        </p:grpSpPr>
        <p:sp>
          <p:nvSpPr>
            <p:cNvPr id="6" name="직사각형 5"/>
            <p:cNvSpPr/>
            <p:nvPr/>
          </p:nvSpPr>
          <p:spPr>
            <a:xfrm>
              <a:off x="6742021" y="-8501"/>
              <a:ext cx="2819491" cy="41186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2700" y="14722"/>
              <a:ext cx="2680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spc="300" dirty="0" smtClean="0">
                  <a:solidFill>
                    <a:schemeClr val="bg1"/>
                  </a:solidFill>
                  <a:latin typeface="-윤고딕310" pitchFamily="18" charset="-127"/>
                  <a:ea typeface="-윤고딕310" pitchFamily="18" charset="-127"/>
                </a:rPr>
                <a:t>${STUDY.</a:t>
              </a:r>
              <a:r>
                <a:rPr lang="en-US" altLang="ko-KR" sz="1800" spc="300" dirty="0" smtClean="0">
                  <a:solidFill>
                    <a:schemeClr val="bg1"/>
                  </a:solidFill>
                  <a:latin typeface="-윤고딕360" pitchFamily="18" charset="-127"/>
                  <a:ea typeface="-윤고딕360" pitchFamily="18" charset="-127"/>
                </a:rPr>
                <a:t>GROUPT.4</a:t>
              </a:r>
              <a:r>
                <a:rPr lang="en-US" altLang="ko-KR" sz="1800" spc="300" dirty="0" smtClean="0">
                  <a:solidFill>
                    <a:schemeClr val="bg1"/>
                  </a:solidFill>
                  <a:latin typeface="-윤고딕310" pitchFamily="18" charset="-127"/>
                  <a:ea typeface="-윤고딕310" pitchFamily="18" charset="-127"/>
                </a:rPr>
                <a:t>}</a:t>
              </a:r>
              <a:endParaRPr lang="ko-KR" altLang="en-US" sz="1800" spc="300" dirty="0"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697604"/>
            <a:ext cx="9908232" cy="36000"/>
          </a:xfrm>
          <a:prstGeom prst="rect">
            <a:avLst/>
          </a:prstGeom>
          <a:gradFill>
            <a:gsLst>
              <a:gs pos="0">
                <a:srgbClr val="FFC000"/>
              </a:gs>
              <a:gs pos="50000">
                <a:srgbClr val="FFC000"/>
              </a:gs>
              <a:gs pos="100000">
                <a:srgbClr val="FFC000">
                  <a:alpha val="24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78632" y="403363"/>
            <a:ext cx="382629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3200" dirty="0" smtClean="0">
                <a:latin typeface="-윤고딕330" pitchFamily="18" charset="-127"/>
                <a:ea typeface="-윤고딕330" pitchFamily="18" charset="-127"/>
              </a:rPr>
              <a:t>요구사항 명세서 </a:t>
            </a:r>
            <a:r>
              <a:rPr lang="en-US" altLang="ko-KR" sz="3200" dirty="0" smtClean="0">
                <a:latin typeface="-윤고딕330" pitchFamily="18" charset="-127"/>
                <a:ea typeface="-윤고딕330" pitchFamily="18" charset="-127"/>
              </a:rPr>
              <a:t>1</a:t>
            </a:r>
            <a:endParaRPr lang="ko-KR" altLang="en-US" sz="3200" dirty="0"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026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388675" y="-8501"/>
            <a:ext cx="3158145" cy="411864"/>
            <a:chOff x="6742021" y="-8501"/>
            <a:chExt cx="2819491" cy="411864"/>
          </a:xfrm>
        </p:grpSpPr>
        <p:sp>
          <p:nvSpPr>
            <p:cNvPr id="5" name="직사각형 4"/>
            <p:cNvSpPr/>
            <p:nvPr/>
          </p:nvSpPr>
          <p:spPr>
            <a:xfrm>
              <a:off x="6742021" y="-8501"/>
              <a:ext cx="2819491" cy="41186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42700" y="14722"/>
              <a:ext cx="2680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spc="300" dirty="0" smtClean="0">
                  <a:solidFill>
                    <a:schemeClr val="bg1"/>
                  </a:solidFill>
                  <a:latin typeface="-윤고딕310" pitchFamily="18" charset="-127"/>
                  <a:ea typeface="-윤고딕310" pitchFamily="18" charset="-127"/>
                </a:rPr>
                <a:t>${STUDY.</a:t>
              </a:r>
              <a:r>
                <a:rPr lang="en-US" altLang="ko-KR" sz="1800" spc="300" dirty="0" smtClean="0">
                  <a:solidFill>
                    <a:schemeClr val="bg1"/>
                  </a:solidFill>
                  <a:latin typeface="-윤고딕360" pitchFamily="18" charset="-127"/>
                  <a:ea typeface="-윤고딕360" pitchFamily="18" charset="-127"/>
                </a:rPr>
                <a:t>GROUPT.5</a:t>
              </a:r>
              <a:r>
                <a:rPr lang="en-US" altLang="ko-KR" sz="1800" spc="300" dirty="0" smtClean="0">
                  <a:solidFill>
                    <a:schemeClr val="bg1"/>
                  </a:solidFill>
                  <a:latin typeface="-윤고딕310" pitchFamily="18" charset="-127"/>
                  <a:ea typeface="-윤고딕310" pitchFamily="18" charset="-127"/>
                </a:rPr>
                <a:t>}</a:t>
              </a:r>
              <a:endParaRPr lang="ko-KR" altLang="en-US" sz="1800" spc="300" dirty="0"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0" y="697604"/>
            <a:ext cx="9908232" cy="36000"/>
          </a:xfrm>
          <a:prstGeom prst="rect">
            <a:avLst/>
          </a:prstGeom>
          <a:gradFill>
            <a:gsLst>
              <a:gs pos="0">
                <a:srgbClr val="FFC000"/>
              </a:gs>
              <a:gs pos="50000">
                <a:srgbClr val="FFC000"/>
              </a:gs>
              <a:gs pos="100000">
                <a:srgbClr val="FFC000">
                  <a:alpha val="24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64" y="1221130"/>
            <a:ext cx="8784976" cy="5357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8632" y="403363"/>
            <a:ext cx="382629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3200" dirty="0" smtClean="0">
                <a:latin typeface="-윤고딕330" pitchFamily="18" charset="-127"/>
                <a:ea typeface="-윤고딕330" pitchFamily="18" charset="-127"/>
              </a:rPr>
              <a:t>요구사항 명세서 </a:t>
            </a:r>
            <a:r>
              <a:rPr lang="en-US" altLang="ko-KR" sz="3200" dirty="0" smtClean="0">
                <a:latin typeface="-윤고딕330" pitchFamily="18" charset="-127"/>
                <a:ea typeface="-윤고딕330" pitchFamily="18" charset="-127"/>
              </a:rPr>
              <a:t>2</a:t>
            </a:r>
            <a:endParaRPr lang="ko-KR" altLang="en-US" sz="3200" dirty="0"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160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388675" y="-8501"/>
            <a:ext cx="3158145" cy="411864"/>
            <a:chOff x="6742021" y="-8501"/>
            <a:chExt cx="2819491" cy="411864"/>
          </a:xfrm>
        </p:grpSpPr>
        <p:sp>
          <p:nvSpPr>
            <p:cNvPr id="5" name="직사각형 4"/>
            <p:cNvSpPr/>
            <p:nvPr/>
          </p:nvSpPr>
          <p:spPr>
            <a:xfrm>
              <a:off x="6742021" y="-8501"/>
              <a:ext cx="2819491" cy="41186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42700" y="14722"/>
              <a:ext cx="2680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spc="300" dirty="0" smtClean="0">
                  <a:solidFill>
                    <a:schemeClr val="bg1"/>
                  </a:solidFill>
                  <a:latin typeface="-윤고딕310" pitchFamily="18" charset="-127"/>
                  <a:ea typeface="-윤고딕310" pitchFamily="18" charset="-127"/>
                </a:rPr>
                <a:t>${STUDY.</a:t>
              </a:r>
              <a:r>
                <a:rPr lang="en-US" altLang="ko-KR" sz="1800" spc="300" dirty="0" smtClean="0">
                  <a:solidFill>
                    <a:schemeClr val="bg1"/>
                  </a:solidFill>
                  <a:latin typeface="-윤고딕360" pitchFamily="18" charset="-127"/>
                  <a:ea typeface="-윤고딕360" pitchFamily="18" charset="-127"/>
                </a:rPr>
                <a:t>GROUPT.6</a:t>
              </a:r>
              <a:r>
                <a:rPr lang="en-US" altLang="ko-KR" sz="1800" spc="300" dirty="0" smtClean="0">
                  <a:solidFill>
                    <a:schemeClr val="bg1"/>
                  </a:solidFill>
                  <a:latin typeface="-윤고딕310" pitchFamily="18" charset="-127"/>
                  <a:ea typeface="-윤고딕310" pitchFamily="18" charset="-127"/>
                </a:rPr>
                <a:t>}</a:t>
              </a:r>
              <a:endParaRPr lang="ko-KR" altLang="en-US" sz="1800" spc="300" dirty="0"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0" y="697604"/>
            <a:ext cx="9908232" cy="36000"/>
          </a:xfrm>
          <a:prstGeom prst="rect">
            <a:avLst/>
          </a:prstGeom>
          <a:gradFill>
            <a:gsLst>
              <a:gs pos="0">
                <a:srgbClr val="FFC000"/>
              </a:gs>
              <a:gs pos="50000">
                <a:srgbClr val="FFC000"/>
              </a:gs>
              <a:gs pos="100000">
                <a:srgbClr val="FFC000">
                  <a:alpha val="24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8632" y="403363"/>
            <a:ext cx="346625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3200" dirty="0" smtClean="0">
                <a:latin typeface="-윤고딕330" pitchFamily="18" charset="-127"/>
                <a:ea typeface="-윤고딕330" pitchFamily="18" charset="-127"/>
              </a:rPr>
              <a:t>요구사항 명세서</a:t>
            </a:r>
            <a:endParaRPr lang="ko-KR" altLang="en-US" sz="3200" dirty="0"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01" y="1201515"/>
            <a:ext cx="8784976" cy="3995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8632" y="403363"/>
            <a:ext cx="382629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3200" dirty="0" smtClean="0">
                <a:latin typeface="-윤고딕330" pitchFamily="18" charset="-127"/>
                <a:ea typeface="-윤고딕330" pitchFamily="18" charset="-127"/>
              </a:rPr>
              <a:t>요구사항 명세서 </a:t>
            </a:r>
            <a:r>
              <a:rPr lang="en-US" altLang="ko-KR" sz="3200" dirty="0" smtClean="0">
                <a:latin typeface="-윤고딕330" pitchFamily="18" charset="-127"/>
                <a:ea typeface="-윤고딕330" pitchFamily="18" charset="-127"/>
              </a:rPr>
              <a:t>3</a:t>
            </a:r>
            <a:endParaRPr lang="ko-KR" altLang="en-US" sz="3200" dirty="0"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524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97604"/>
            <a:ext cx="9908232" cy="36000"/>
          </a:xfrm>
          <a:prstGeom prst="rect">
            <a:avLst/>
          </a:prstGeom>
          <a:gradFill>
            <a:gsLst>
              <a:gs pos="0">
                <a:srgbClr val="FFC000"/>
              </a:gs>
              <a:gs pos="50000">
                <a:srgbClr val="FFC000"/>
              </a:gs>
              <a:gs pos="100000">
                <a:srgbClr val="FFC000">
                  <a:alpha val="24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8632" y="403363"/>
            <a:ext cx="346625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3200" dirty="0" smtClean="0">
                <a:latin typeface="-윤고딕330" pitchFamily="18" charset="-127"/>
                <a:ea typeface="-윤고딕330" pitchFamily="18" charset="-127"/>
              </a:rPr>
              <a:t>요구사항 명세서</a:t>
            </a:r>
            <a:endParaRPr lang="ko-KR" altLang="en-US" sz="32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32" y="403363"/>
            <a:ext cx="461838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-윤고딕330" pitchFamily="18" charset="-127"/>
                <a:ea typeface="-윤고딕330" pitchFamily="18" charset="-127"/>
              </a:rPr>
              <a:t>6. USE CASE</a:t>
            </a:r>
            <a:r>
              <a:rPr lang="ko-KR" altLang="en-US" sz="3200" dirty="0" smtClean="0">
                <a:latin typeface="-윤고딕330" pitchFamily="18" charset="-127"/>
                <a:ea typeface="-윤고딕330" pitchFamily="18" charset="-127"/>
              </a:rPr>
              <a:t> 다이어그램 </a:t>
            </a:r>
            <a:endParaRPr lang="ko-KR" altLang="en-US" sz="3200" dirty="0"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388675" y="-8501"/>
            <a:ext cx="3158145" cy="411864"/>
            <a:chOff x="6742021" y="-8501"/>
            <a:chExt cx="2819491" cy="411864"/>
          </a:xfrm>
        </p:grpSpPr>
        <p:sp>
          <p:nvSpPr>
            <p:cNvPr id="10" name="직사각형 9"/>
            <p:cNvSpPr/>
            <p:nvPr/>
          </p:nvSpPr>
          <p:spPr>
            <a:xfrm>
              <a:off x="6742021" y="-8501"/>
              <a:ext cx="2819491" cy="41186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42700" y="14722"/>
              <a:ext cx="2680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spc="300" dirty="0" smtClean="0">
                  <a:solidFill>
                    <a:schemeClr val="bg1"/>
                  </a:solidFill>
                  <a:latin typeface="-윤고딕310" pitchFamily="18" charset="-127"/>
                  <a:ea typeface="-윤고딕310" pitchFamily="18" charset="-127"/>
                </a:rPr>
                <a:t>${STUDY.</a:t>
              </a:r>
              <a:r>
                <a:rPr lang="en-US" altLang="ko-KR" sz="1800" spc="300" dirty="0" smtClean="0">
                  <a:solidFill>
                    <a:schemeClr val="bg1"/>
                  </a:solidFill>
                  <a:latin typeface="-윤고딕360" pitchFamily="18" charset="-127"/>
                  <a:ea typeface="-윤고딕360" pitchFamily="18" charset="-127"/>
                </a:rPr>
                <a:t>GROUPT.7</a:t>
              </a:r>
              <a:r>
                <a:rPr lang="en-US" altLang="ko-KR" sz="1800" spc="300" dirty="0" smtClean="0">
                  <a:solidFill>
                    <a:schemeClr val="bg1"/>
                  </a:solidFill>
                  <a:latin typeface="-윤고딕310" pitchFamily="18" charset="-127"/>
                  <a:ea typeface="-윤고딕310" pitchFamily="18" charset="-127"/>
                </a:rPr>
                <a:t>}</a:t>
              </a:r>
              <a:endParaRPr lang="ko-KR" altLang="en-US" sz="1800" spc="300" dirty="0"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16" y="988138"/>
            <a:ext cx="8366975" cy="5763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023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470</Words>
  <Application>Microsoft Office PowerPoint</Application>
  <PresentationFormat>A4 용지(210x297mm)</PresentationFormat>
  <Paragraphs>105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굴림</vt:lpstr>
      <vt:lpstr>Arial</vt:lpstr>
      <vt:lpstr>-윤고딕360</vt:lpstr>
      <vt:lpstr>-윤고딕320</vt:lpstr>
      <vt:lpstr>맑은 고딕</vt:lpstr>
      <vt:lpstr>-윤고딕330</vt:lpstr>
      <vt:lpstr>바탕체</vt:lpstr>
      <vt:lpstr>-윤고딕310</vt:lpstr>
      <vt:lpstr>-윤고딕340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ku kim</dc:creator>
  <cp:lastModifiedBy>ku kim</cp:lastModifiedBy>
  <cp:revision>116</cp:revision>
  <dcterms:created xsi:type="dcterms:W3CDTF">2018-05-03T10:54:07Z</dcterms:created>
  <dcterms:modified xsi:type="dcterms:W3CDTF">2018-06-10T09:10:18Z</dcterms:modified>
</cp:coreProperties>
</file>