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36"/>
  </p:notesMasterIdLst>
  <p:sldIdLst>
    <p:sldId id="289" r:id="rId2"/>
    <p:sldId id="290" r:id="rId3"/>
    <p:sldId id="291" r:id="rId4"/>
    <p:sldId id="257" r:id="rId5"/>
    <p:sldId id="263" r:id="rId6"/>
    <p:sldId id="264" r:id="rId7"/>
    <p:sldId id="265" r:id="rId8"/>
    <p:sldId id="266" r:id="rId9"/>
    <p:sldId id="267" r:id="rId10"/>
    <p:sldId id="288" r:id="rId11"/>
    <p:sldId id="268" r:id="rId12"/>
    <p:sldId id="269" r:id="rId13"/>
    <p:sldId id="25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6" r:id="rId23"/>
    <p:sldId id="259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61" r:id="rId34"/>
    <p:sldId id="292" r:id="rId3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11" autoAdjust="0"/>
  </p:normalViewPr>
  <p:slideViewPr>
    <p:cSldViewPr snapToGrid="0" snapToObjects="1">
      <p:cViewPr varScale="1">
        <p:scale>
          <a:sx n="91" d="100"/>
          <a:sy n="91" d="100"/>
        </p:scale>
        <p:origin x="-16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53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5D353-2B88-3E47-9B0A-CA1E1947447E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55BBF-CC80-3740-8B9A-CAC95BB1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3/30/17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3/30/17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me/milosvasic" TargetMode="External"/><Relationship Id="rId4" Type="http://schemas.openxmlformats.org/officeDocument/2006/relationships/hyperlink" Target="http://fundamental-kotlin.com/" TargetMode="External"/><Relationship Id="rId5" Type="http://schemas.openxmlformats.org/officeDocument/2006/relationships/hyperlink" Target="https://github.com/milos85vasic" TargetMode="External"/><Relationship Id="rId6" Type="http://schemas.openxmlformats.org/officeDocument/2006/relationships/hyperlink" Target="mailto:milos85vasic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undamental-kotlin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kotlinserbia/" TargetMode="External"/><Relationship Id="rId4" Type="http://schemas.openxmlformats.org/officeDocument/2006/relationships/hyperlink" Target="https://www.meetup.com/Serbia-Kotlin-User-Group" TargetMode="External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kotlin_serbia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damental-kotlin.com/" TargetMode="External"/><Relationship Id="rId4" Type="http://schemas.openxmlformats.org/officeDocument/2006/relationships/hyperlink" Target="https://github.com/milos85vasic/Kotlin-Serbi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otlinlang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me/milosvasic" TargetMode="External"/><Relationship Id="rId4" Type="http://schemas.openxmlformats.org/officeDocument/2006/relationships/hyperlink" Target="http://fundamental-kotlin.com/" TargetMode="External"/><Relationship Id="rId5" Type="http://schemas.openxmlformats.org/officeDocument/2006/relationships/hyperlink" Target="https://github.com/milos85vasic" TargetMode="External"/><Relationship Id="rId6" Type="http://schemas.openxmlformats.org/officeDocument/2006/relationships/hyperlink" Target="mailto:milos85vasic@gmail.com" TargetMode="External"/><Relationship Id="rId7" Type="http://schemas.openxmlformats.org/officeDocument/2006/relationships/hyperlink" Target="https://twitter.com/kotlin_serbia" TargetMode="External"/><Relationship Id="rId8" Type="http://schemas.openxmlformats.org/officeDocument/2006/relationships/hyperlink" Target="https://www.facebook.com/kotlinserbia/" TargetMode="External"/><Relationship Id="rId9" Type="http://schemas.openxmlformats.org/officeDocument/2006/relationships/hyperlink" Target="https://www.meetup.com/Serbia-Kotlin-User-Grou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undamental-kotli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2825"/>
            <a:ext cx="7543800" cy="2593975"/>
          </a:xfrm>
        </p:spPr>
        <p:txBody>
          <a:bodyPr/>
          <a:lstStyle/>
          <a:p>
            <a:pPr algn="ctr"/>
            <a:r>
              <a:rPr lang="en-US" sz="5500" b="1" dirty="0" smtClean="0"/>
              <a:t>BASICS OF KOTLIN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620" y="2724506"/>
            <a:ext cx="6461760" cy="1066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500" b="1" dirty="0" smtClean="0">
                <a:solidFill>
                  <a:schemeClr val="tx1"/>
                </a:solidFill>
                <a:latin typeface="Cambria"/>
                <a:cs typeface="Cambria"/>
              </a:rPr>
              <a:t>working with collections, generics and delegates</a:t>
            </a:r>
            <a:endParaRPr lang="en-US" sz="3500" b="1" dirty="0">
              <a:solidFill>
                <a:schemeClr val="tx1"/>
              </a:solidFill>
              <a:latin typeface="Cambria"/>
              <a:cs typeface="Cambria"/>
            </a:endParaRPr>
          </a:p>
          <a:p>
            <a:endParaRPr lang="en-US" dirty="0">
              <a:latin typeface="Cambria"/>
              <a:cs typeface="Cambr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7347" y="4681646"/>
            <a:ext cx="2848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Cambria"/>
              <a:cs typeface="Cambria"/>
            </a:endParaRPr>
          </a:p>
          <a:p>
            <a:endParaRPr lang="en-US" b="1" dirty="0" smtClean="0">
              <a:latin typeface="Cambria"/>
              <a:cs typeface="Cambria"/>
            </a:endParaRPr>
          </a:p>
          <a:p>
            <a:r>
              <a:rPr lang="en-US" b="1" dirty="0" err="1" smtClean="0">
                <a:latin typeface="Cambria"/>
                <a:cs typeface="Cambria"/>
              </a:rPr>
              <a:t>Miloš</a:t>
            </a:r>
            <a:r>
              <a:rPr lang="en-US" b="1" dirty="0" smtClean="0">
                <a:latin typeface="Cambria"/>
                <a:cs typeface="Cambria"/>
              </a:rPr>
              <a:t> </a:t>
            </a:r>
            <a:r>
              <a:rPr lang="en-US" b="1" dirty="0" err="1" smtClean="0">
                <a:latin typeface="Cambria"/>
                <a:cs typeface="Cambria"/>
              </a:rPr>
              <a:t>Vasić</a:t>
            </a:r>
            <a:r>
              <a:rPr lang="en-US" b="1" dirty="0" smtClean="0">
                <a:latin typeface="Cambria"/>
                <a:cs typeface="Cambria"/>
              </a:rPr>
              <a:t>, </a:t>
            </a:r>
          </a:p>
          <a:p>
            <a:r>
              <a:rPr lang="en-US" b="1" dirty="0" smtClean="0">
                <a:latin typeface="Cambria"/>
                <a:cs typeface="Cambria"/>
              </a:rPr>
              <a:t>29.03.2017.</a:t>
            </a:r>
            <a:endParaRPr lang="en-US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194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// We remove all members that are &gt; 2</a:t>
            </a:r>
          </a:p>
          <a:p>
            <a:pPr marL="114300" indent="0">
              <a:buNone/>
            </a:pPr>
            <a:r>
              <a:rPr lang="en-US" sz="2000" i="1" dirty="0" err="1" smtClean="0">
                <a:latin typeface="Cambria"/>
                <a:cs typeface="Cambria"/>
              </a:rPr>
              <a:t>mutableSet.removeIf</a:t>
            </a:r>
            <a:r>
              <a:rPr lang="en-US" sz="2000" i="1" dirty="0" smtClean="0">
                <a:latin typeface="Cambria"/>
                <a:cs typeface="Cambria"/>
              </a:rPr>
              <a:t> </a:t>
            </a:r>
            <a:r>
              <a:rPr lang="en-US" sz="2000" b="1" i="1" dirty="0" smtClean="0">
                <a:latin typeface="Cambria"/>
                <a:cs typeface="Cambria"/>
              </a:rPr>
              <a:t>{ </a:t>
            </a:r>
            <a:r>
              <a:rPr lang="en-US" sz="2000" i="1" dirty="0" smtClean="0">
                <a:latin typeface="Cambria"/>
                <a:cs typeface="Cambria"/>
              </a:rPr>
              <a:t>x </a:t>
            </a:r>
            <a:r>
              <a:rPr lang="en-US" sz="2000" b="1" i="1" dirty="0" smtClean="0">
                <a:latin typeface="Cambria"/>
                <a:cs typeface="Cambria"/>
              </a:rPr>
              <a:t>-&gt; </a:t>
            </a:r>
            <a:r>
              <a:rPr lang="en-US" sz="2000" i="1" dirty="0" smtClean="0">
                <a:latin typeface="Cambria"/>
                <a:cs typeface="Cambria"/>
              </a:rPr>
              <a:t>x &gt; 2 </a:t>
            </a:r>
            <a:r>
              <a:rPr lang="en-US" sz="2000" b="1" i="1" dirty="0" smtClean="0">
                <a:latin typeface="Cambria"/>
                <a:cs typeface="Cambria"/>
              </a:rPr>
              <a:t>}</a:t>
            </a:r>
            <a:br>
              <a:rPr lang="en-US" sz="2000" b="1" i="1" dirty="0" smtClean="0">
                <a:latin typeface="Cambria"/>
                <a:cs typeface="Cambria"/>
              </a:rPr>
            </a:br>
            <a:r>
              <a:rPr lang="en-US" sz="2000" b="1" i="1" dirty="0" smtClean="0">
                <a:latin typeface="Cambria"/>
                <a:cs typeface="Cambria"/>
              </a:rPr>
              <a:t>  </a:t>
            </a:r>
          </a:p>
          <a:p>
            <a:pPr marL="114300" indent="0">
              <a:buNone/>
            </a:pP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// Outputs 2 and 1 (:: meaning direct access to reference)</a:t>
            </a:r>
          </a:p>
          <a:p>
            <a:pPr marL="114300" indent="0">
              <a:buNone/>
            </a:pPr>
            <a:r>
              <a:rPr lang="en-US" sz="2000" i="1" dirty="0" err="1" smtClean="0">
                <a:latin typeface="Cambria"/>
                <a:cs typeface="Cambria"/>
              </a:rPr>
              <a:t>mutableSet.forEach</a:t>
            </a:r>
            <a:r>
              <a:rPr lang="en-US" sz="2000" i="1" dirty="0" smtClean="0">
                <a:latin typeface="Cambria"/>
                <a:cs typeface="Cambria"/>
              </a:rPr>
              <a:t>(::</a:t>
            </a:r>
            <a:r>
              <a:rPr lang="en-US" sz="2000" i="1" dirty="0" err="1" smtClean="0">
                <a:latin typeface="Cambria"/>
                <a:cs typeface="Cambria"/>
              </a:rPr>
              <a:t>println</a:t>
            </a:r>
            <a:r>
              <a:rPr lang="en-US" sz="2000" i="1" dirty="0" smtClean="0">
                <a:latin typeface="Cambria"/>
                <a:cs typeface="Cambria"/>
              </a:rPr>
              <a:t>) </a:t>
            </a:r>
            <a:r>
              <a:rPr lang="en-US" sz="2000" dirty="0" smtClean="0">
                <a:latin typeface="Cambria"/>
                <a:cs typeface="Cambria"/>
              </a:rPr>
              <a:t/>
            </a:r>
            <a:br>
              <a:rPr lang="en-US" sz="2000" dirty="0" smtClean="0">
                <a:latin typeface="Cambria"/>
                <a:cs typeface="Cambria"/>
              </a:rPr>
            </a:br>
            <a:endParaRPr lang="en-US" sz="2000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078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 smtClean="0">
                <a:latin typeface="Cambria"/>
                <a:cs typeface="Cambria"/>
              </a:rPr>
              <a:t>Accessing to members:</a:t>
            </a:r>
          </a:p>
          <a:p>
            <a:pPr marL="114300" indent="0">
              <a:buNone/>
            </a:pPr>
            <a:endParaRPr lang="en-US" dirty="0" smtClean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//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Access to element at first position:</a:t>
            </a:r>
            <a:endParaRPr lang="en-US" sz="2000" i="1" dirty="0">
              <a:solidFill>
                <a:srgbClr val="7F7F7F"/>
              </a:solidFill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x = </a:t>
            </a:r>
            <a:r>
              <a:rPr lang="en-US" sz="2000" i="1" dirty="0" err="1">
                <a:latin typeface="Cambria"/>
                <a:cs typeface="Cambria"/>
              </a:rPr>
              <a:t>mutableList</a:t>
            </a:r>
            <a:r>
              <a:rPr lang="en-US" sz="2000" i="1" dirty="0">
                <a:latin typeface="Cambria"/>
                <a:cs typeface="Cambria"/>
              </a:rPr>
              <a:t>[0] </a:t>
            </a:r>
            <a:endParaRPr lang="en-US" sz="2000" i="1" dirty="0" smtClean="0">
              <a:latin typeface="Cambria"/>
              <a:cs typeface="Cambria"/>
            </a:endParaRPr>
          </a:p>
          <a:p>
            <a:pPr marL="114300" indent="0">
              <a:buNone/>
            </a:pPr>
            <a:endParaRPr lang="en-US" sz="2000" i="1" dirty="0" smtClean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We get element mapped to "something” key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 smtClean="0">
                <a:latin typeface="Cambria"/>
                <a:cs typeface="Cambria"/>
              </a:rPr>
              <a:t>val</a:t>
            </a:r>
            <a:r>
              <a:rPr lang="en-US" sz="2000" i="1" dirty="0" smtClean="0">
                <a:latin typeface="Cambria"/>
                <a:cs typeface="Cambria"/>
              </a:rPr>
              <a:t> </a:t>
            </a:r>
            <a:r>
              <a:rPr lang="en-US" sz="2000" i="1" dirty="0">
                <a:latin typeface="Cambria"/>
                <a:cs typeface="Cambria"/>
              </a:rPr>
              <a:t>y = </a:t>
            </a:r>
            <a:r>
              <a:rPr lang="en-US" sz="2000" i="1" dirty="0" err="1">
                <a:latin typeface="Cambria"/>
                <a:cs typeface="Cambria"/>
              </a:rPr>
              <a:t>mutableMap</a:t>
            </a:r>
            <a:r>
              <a:rPr lang="en-US" sz="2000" i="1" dirty="0">
                <a:latin typeface="Cambria"/>
                <a:cs typeface="Cambria"/>
              </a:rPr>
              <a:t>["something"</a:t>
            </a:r>
            <a:r>
              <a:rPr lang="en-US" sz="2000" i="1" dirty="0" smtClean="0">
                <a:latin typeface="Cambria"/>
                <a:cs typeface="Cambria"/>
              </a:rPr>
              <a:t>]</a:t>
            </a:r>
            <a:endParaRPr lang="en-US" sz="2000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946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b="1" dirty="0" smtClean="0">
                <a:latin typeface="Cambria"/>
                <a:cs typeface="Cambria"/>
              </a:rPr>
              <a:t>Iterating through collections:</a:t>
            </a:r>
          </a:p>
          <a:p>
            <a:pPr marL="114300" indent="0">
              <a:buNone/>
            </a:pPr>
            <a:endParaRPr lang="en-US" dirty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i="1" dirty="0" err="1">
                <a:latin typeface="Cambria"/>
                <a:cs typeface="Cambria"/>
              </a:rPr>
              <a:t>mutableList.forEach</a:t>
            </a:r>
            <a:r>
              <a:rPr lang="en-US" i="1" dirty="0">
                <a:latin typeface="Cambria"/>
                <a:cs typeface="Cambria"/>
              </a:rPr>
              <a:t> </a:t>
            </a:r>
            <a:r>
              <a:rPr lang="en-US" b="1" i="1" dirty="0">
                <a:latin typeface="Cambria"/>
                <a:cs typeface="Cambria"/>
              </a:rPr>
              <a:t>{ </a:t>
            </a:r>
            <a:r>
              <a:rPr lang="en-US" i="1" dirty="0">
                <a:latin typeface="Cambria"/>
                <a:cs typeface="Cambria"/>
              </a:rPr>
              <a:t>x </a:t>
            </a:r>
            <a:r>
              <a:rPr lang="en-US" b="1" i="1" dirty="0">
                <a:latin typeface="Cambria"/>
                <a:cs typeface="Cambria"/>
              </a:rPr>
              <a:t>-&gt; </a:t>
            </a:r>
            <a:r>
              <a:rPr lang="en-US" i="1" dirty="0" err="1">
                <a:latin typeface="Cambria"/>
                <a:cs typeface="Cambria"/>
              </a:rPr>
              <a:t>doSomething</a:t>
            </a:r>
            <a:r>
              <a:rPr lang="en-US" i="1" dirty="0">
                <a:latin typeface="Cambria"/>
                <a:cs typeface="Cambria"/>
              </a:rPr>
              <a:t>(x) </a:t>
            </a:r>
            <a:r>
              <a:rPr lang="en-US" b="1" i="1" dirty="0">
                <a:latin typeface="Cambria"/>
                <a:cs typeface="Cambria"/>
              </a:rPr>
              <a:t>}</a:t>
            </a:r>
            <a:br>
              <a:rPr lang="en-US" b="1" i="1" dirty="0">
                <a:latin typeface="Cambria"/>
                <a:cs typeface="Cambria"/>
              </a:rPr>
            </a:b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// or (conversion of lambda to reference)</a:t>
            </a:r>
            <a:r>
              <a:rPr lang="en-US" i="1" dirty="0">
                <a:latin typeface="Cambria"/>
                <a:cs typeface="Cambria"/>
              </a:rPr>
              <a:t/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 err="1" smtClean="0">
                <a:latin typeface="Cambria"/>
                <a:cs typeface="Cambria"/>
              </a:rPr>
              <a:t>mutableList.forEach</a:t>
            </a:r>
            <a:r>
              <a:rPr lang="en-US" i="1" dirty="0">
                <a:latin typeface="Cambria"/>
                <a:cs typeface="Cambria"/>
              </a:rPr>
              <a:t>(::</a:t>
            </a:r>
            <a:r>
              <a:rPr lang="en-US" i="1" dirty="0" err="1">
                <a:latin typeface="Cambria"/>
                <a:cs typeface="Cambria"/>
              </a:rPr>
              <a:t>doSomething</a:t>
            </a:r>
            <a:r>
              <a:rPr lang="en-US" i="1" dirty="0" smtClean="0">
                <a:latin typeface="Cambria"/>
                <a:cs typeface="Cambria"/>
              </a:rPr>
              <a:t>)</a:t>
            </a:r>
          </a:p>
          <a:p>
            <a:pPr marL="114300" indent="0">
              <a:buNone/>
            </a:pPr>
            <a:r>
              <a:rPr lang="en-US" i="1" dirty="0">
                <a:latin typeface="Cambria"/>
                <a:cs typeface="Cambria"/>
              </a:rPr>
              <a:t/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// </a:t>
            </a: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if we need index for each element:</a:t>
            </a:r>
            <a:r>
              <a:rPr lang="en-US" i="1" dirty="0" smtClean="0">
                <a:latin typeface="Cambria"/>
                <a:cs typeface="Cambria"/>
              </a:rPr>
              <a:t/>
            </a:r>
            <a:br>
              <a:rPr lang="en-US" i="1" dirty="0" smtClean="0">
                <a:latin typeface="Cambria"/>
                <a:cs typeface="Cambria"/>
              </a:rPr>
            </a:br>
            <a:r>
              <a:rPr lang="en-US" i="1" dirty="0" err="1" smtClean="0">
                <a:latin typeface="Cambria"/>
                <a:cs typeface="Cambria"/>
              </a:rPr>
              <a:t>mutableList.forEachIndexed</a:t>
            </a:r>
            <a:r>
              <a:rPr lang="en-US" i="1" dirty="0" smtClean="0">
                <a:latin typeface="Cambria"/>
                <a:cs typeface="Cambria"/>
              </a:rPr>
              <a:t> </a:t>
            </a:r>
            <a:r>
              <a:rPr lang="en-US" b="1" i="1" dirty="0" smtClean="0">
                <a:latin typeface="Cambria"/>
                <a:cs typeface="Cambria"/>
              </a:rPr>
              <a:t>{ </a:t>
            </a:r>
          </a:p>
          <a:p>
            <a:pPr marL="114300" indent="0">
              <a:buNone/>
            </a:pPr>
            <a:r>
              <a:rPr lang="en-US" i="1" dirty="0" smtClean="0">
                <a:latin typeface="Cambria"/>
                <a:cs typeface="Cambria"/>
              </a:rPr>
              <a:t>	index</a:t>
            </a:r>
            <a:r>
              <a:rPr lang="en-US" i="1" dirty="0">
                <a:latin typeface="Cambria"/>
                <a:cs typeface="Cambria"/>
              </a:rPr>
              <a:t>, item </a:t>
            </a:r>
            <a:r>
              <a:rPr lang="en-US" b="1" i="1" dirty="0">
                <a:latin typeface="Cambria"/>
                <a:cs typeface="Cambria"/>
              </a:rPr>
              <a:t>-&gt; </a:t>
            </a:r>
            <a:r>
              <a:rPr lang="en-US" i="1" dirty="0" err="1">
                <a:latin typeface="Cambria"/>
                <a:cs typeface="Cambria"/>
              </a:rPr>
              <a:t>doSomething</a:t>
            </a:r>
            <a:r>
              <a:rPr lang="en-US" i="1" dirty="0">
                <a:latin typeface="Cambria"/>
                <a:cs typeface="Cambria"/>
              </a:rPr>
              <a:t>(index, item) </a:t>
            </a:r>
            <a:endParaRPr lang="en-US" i="1" dirty="0" smtClean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b="1" i="1" dirty="0" smtClean="0">
                <a:latin typeface="Cambria"/>
                <a:cs typeface="Cambria"/>
              </a:rPr>
              <a:t>}</a:t>
            </a:r>
            <a:r>
              <a:rPr lang="en-US" b="1" i="1" dirty="0">
                <a:latin typeface="Cambria"/>
                <a:cs typeface="Cambria"/>
              </a:rPr>
              <a:t/>
            </a:r>
            <a:br>
              <a:rPr lang="en-US" b="1" i="1" dirty="0">
                <a:latin typeface="Cambria"/>
                <a:cs typeface="Cambria"/>
              </a:rPr>
            </a:br>
            <a:endParaRPr lang="en-US" b="1" i="1" dirty="0" smtClean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/ </a:t>
            </a: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or we can apply filter if needed:</a:t>
            </a:r>
            <a:r>
              <a:rPr lang="en-US" i="1" dirty="0">
                <a:latin typeface="Cambria"/>
                <a:cs typeface="Cambria"/>
              </a:rPr>
              <a:t/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 err="1">
                <a:latin typeface="Cambria"/>
                <a:cs typeface="Cambria"/>
              </a:rPr>
              <a:t>mutableList</a:t>
            </a:r>
            <a:r>
              <a:rPr lang="en-US" i="1" dirty="0">
                <a:latin typeface="Cambria"/>
                <a:cs typeface="Cambria"/>
              </a:rPr>
              <a:t/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>        .filter </a:t>
            </a:r>
            <a:r>
              <a:rPr lang="en-US" b="1" i="1" dirty="0">
                <a:latin typeface="Cambria"/>
                <a:cs typeface="Cambria"/>
              </a:rPr>
              <a:t>{ </a:t>
            </a:r>
            <a:r>
              <a:rPr lang="en-US" i="1" dirty="0">
                <a:latin typeface="Cambria"/>
                <a:cs typeface="Cambria"/>
              </a:rPr>
              <a:t>x </a:t>
            </a:r>
            <a:r>
              <a:rPr lang="en-US" b="1" i="1" dirty="0">
                <a:latin typeface="Cambria"/>
                <a:cs typeface="Cambria"/>
              </a:rPr>
              <a:t>-&gt; </a:t>
            </a:r>
            <a:r>
              <a:rPr lang="en-US" i="1" dirty="0">
                <a:latin typeface="Cambria"/>
                <a:cs typeface="Cambria"/>
              </a:rPr>
              <a:t>x &gt;= 4 </a:t>
            </a:r>
            <a:r>
              <a:rPr lang="en-US" b="1" i="1" dirty="0">
                <a:latin typeface="Cambria"/>
                <a:cs typeface="Cambria"/>
              </a:rPr>
              <a:t>}</a:t>
            </a:r>
            <a:br>
              <a:rPr lang="en-US" b="1" i="1" dirty="0">
                <a:latin typeface="Cambria"/>
                <a:cs typeface="Cambria"/>
              </a:rPr>
            </a:br>
            <a:r>
              <a:rPr lang="en-US" b="1" i="1" dirty="0">
                <a:latin typeface="Cambria"/>
                <a:cs typeface="Cambria"/>
              </a:rPr>
              <a:t>        </a:t>
            </a:r>
            <a:r>
              <a:rPr lang="en-US" i="1" dirty="0">
                <a:latin typeface="Cambria"/>
                <a:cs typeface="Cambria"/>
              </a:rPr>
              <a:t>.</a:t>
            </a:r>
            <a:r>
              <a:rPr lang="en-US" i="1" dirty="0" err="1">
                <a:latin typeface="Cambria"/>
                <a:cs typeface="Cambria"/>
              </a:rPr>
              <a:t>forEach</a:t>
            </a:r>
            <a:r>
              <a:rPr lang="en-US" i="1" dirty="0">
                <a:latin typeface="Cambria"/>
                <a:cs typeface="Cambria"/>
              </a:rPr>
              <a:t>(::</a:t>
            </a:r>
            <a:r>
              <a:rPr lang="en-US" i="1" dirty="0" err="1">
                <a:latin typeface="Cambria"/>
                <a:cs typeface="Cambria"/>
              </a:rPr>
              <a:t>printl</a:t>
            </a:r>
            <a:r>
              <a:rPr lang="en-US" dirty="0" err="1"/>
              <a:t>n</a:t>
            </a:r>
            <a:r>
              <a:rPr lang="en-US" dirty="0"/>
              <a:t>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87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 smtClean="0"/>
              <a:t>Generics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Generic classes:</a:t>
            </a:r>
          </a:p>
          <a:p>
            <a:endParaRPr lang="en-US" dirty="0"/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*</a:t>
            </a:r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*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Simple class that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can take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anything and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use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it to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print.</a:t>
            </a:r>
          </a:p>
          <a:p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* 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'in' means that this type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can only be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consumed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*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but never produced.</a:t>
            </a:r>
            <a:endParaRPr lang="en-US" sz="2000" i="1" dirty="0" smtClean="0">
              <a:solidFill>
                <a:srgbClr val="7F7F7F"/>
              </a:solidFill>
              <a:latin typeface="Cambria"/>
              <a:cs typeface="Cambria"/>
            </a:endParaRPr>
          </a:p>
          <a:p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class Printer&lt;in T&gt; </a:t>
            </a:r>
            <a:r>
              <a:rPr lang="en-US" sz="2000" i="1" dirty="0" smtClean="0">
                <a:latin typeface="Cambria"/>
                <a:cs typeface="Cambria"/>
              </a:rPr>
              <a:t>{</a:t>
            </a:r>
            <a:br>
              <a:rPr lang="en-US" sz="2000" i="1" dirty="0" smtClean="0">
                <a:latin typeface="Cambria"/>
                <a:cs typeface="Cambria"/>
              </a:rPr>
            </a:br>
            <a:r>
              <a:rPr lang="en-US" sz="2000" i="1" dirty="0" smtClean="0">
                <a:latin typeface="Cambria"/>
                <a:cs typeface="Cambria"/>
              </a:rPr>
              <a:t>	fun </a:t>
            </a:r>
            <a:r>
              <a:rPr lang="en-US" sz="2000" i="1" dirty="0">
                <a:latin typeface="Cambria"/>
                <a:cs typeface="Cambria"/>
              </a:rPr>
              <a:t>print(item: T) = </a:t>
            </a:r>
            <a:r>
              <a:rPr lang="en-US" sz="2000" i="1" dirty="0" err="1">
                <a:latin typeface="Cambria"/>
                <a:cs typeface="Cambria"/>
              </a:rPr>
              <a:t>println</a:t>
            </a:r>
            <a:r>
              <a:rPr lang="en-US" sz="2000" i="1" dirty="0">
                <a:latin typeface="Cambria"/>
                <a:cs typeface="Cambria"/>
              </a:rPr>
              <a:t>("Item [ $item ]")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103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 Builder that generates instances of T </a:t>
            </a:r>
            <a:endParaRPr lang="en-US" sz="2000" i="1" dirty="0" smtClean="0">
              <a:solidFill>
                <a:srgbClr val="7F7F7F"/>
              </a:solidFill>
              <a:latin typeface="Cambria"/>
              <a:cs typeface="Cambria"/>
            </a:endParaRPr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*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based on parameter of P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type.</a:t>
            </a:r>
            <a:endParaRPr lang="en-US" sz="2000" i="1" dirty="0">
              <a:solidFill>
                <a:srgbClr val="7F7F7F"/>
              </a:solidFill>
              <a:latin typeface="Cambria"/>
              <a:cs typeface="Cambria"/>
            </a:endParaRPr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*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'out' means that this type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can only be produced </a:t>
            </a:r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but never consumed.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abstract class Builder&lt;in P, out T&gt; { </a:t>
            </a:r>
          </a:p>
          <a:p>
            <a:pPr lvl="1"/>
            <a:r>
              <a:rPr lang="en-US" i="1" dirty="0" smtClean="0">
                <a:latin typeface="Cambria"/>
                <a:cs typeface="Cambria"/>
              </a:rPr>
              <a:t>abstract </a:t>
            </a:r>
            <a:r>
              <a:rPr lang="en-US" i="1" dirty="0">
                <a:latin typeface="Cambria"/>
                <a:cs typeface="Cambria"/>
              </a:rPr>
              <a:t>fun build(</a:t>
            </a:r>
            <a:r>
              <a:rPr lang="en-US" i="1" dirty="0" err="1">
                <a:latin typeface="Cambria"/>
                <a:cs typeface="Cambria"/>
              </a:rPr>
              <a:t>param</a:t>
            </a:r>
            <a:r>
              <a:rPr lang="en-US" i="1" dirty="0">
                <a:latin typeface="Cambria"/>
                <a:cs typeface="Cambria"/>
              </a:rPr>
              <a:t>: P): </a:t>
            </a:r>
            <a:r>
              <a:rPr lang="en-US" i="1" dirty="0" smtClean="0">
                <a:latin typeface="Cambria"/>
                <a:cs typeface="Cambria"/>
              </a:rPr>
              <a:t>T</a:t>
            </a:r>
          </a:p>
          <a:p>
            <a:r>
              <a:rPr lang="en-US" sz="2000" i="1" dirty="0" smtClean="0">
                <a:latin typeface="Cambria"/>
                <a:cs typeface="Cambria"/>
              </a:rPr>
              <a:t>}</a:t>
            </a:r>
            <a:endParaRPr lang="en-US" sz="2000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448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 Builder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realization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class </a:t>
            </a:r>
            <a:r>
              <a:rPr lang="en-US" sz="2000" i="1" dirty="0" err="1">
                <a:latin typeface="Cambria"/>
                <a:cs typeface="Cambria"/>
              </a:rPr>
              <a:t>IntegerBuilder</a:t>
            </a:r>
            <a:r>
              <a:rPr lang="en-US" sz="2000" i="1" dirty="0">
                <a:latin typeface="Cambria"/>
                <a:cs typeface="Cambria"/>
              </a:rPr>
              <a:t> : Builder&lt;String, </a:t>
            </a:r>
            <a:r>
              <a:rPr lang="en-US" sz="2000" i="1" dirty="0" err="1">
                <a:latin typeface="Cambria"/>
                <a:cs typeface="Cambria"/>
              </a:rPr>
              <a:t>Int</a:t>
            </a:r>
            <a:r>
              <a:rPr lang="en-US" sz="2000" i="1" dirty="0">
                <a:latin typeface="Cambria"/>
                <a:cs typeface="Cambria"/>
              </a:rPr>
              <a:t>&gt;()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override fun build(</a:t>
            </a:r>
            <a:r>
              <a:rPr lang="en-US" sz="2000" i="1" dirty="0" err="1">
                <a:latin typeface="Cambria"/>
                <a:cs typeface="Cambria"/>
              </a:rPr>
              <a:t>param</a:t>
            </a:r>
            <a:r>
              <a:rPr lang="en-US" sz="2000" i="1" dirty="0">
                <a:latin typeface="Cambria"/>
                <a:cs typeface="Cambria"/>
              </a:rPr>
              <a:t>: String): </a:t>
            </a:r>
            <a:r>
              <a:rPr lang="en-US" sz="2000" i="1" dirty="0" err="1">
                <a:latin typeface="Cambria"/>
                <a:cs typeface="Cambria"/>
              </a:rPr>
              <a:t>Int</a:t>
            </a:r>
            <a:r>
              <a:rPr lang="en-US" sz="2000" i="1" dirty="0">
                <a:latin typeface="Cambria"/>
                <a:cs typeface="Cambria"/>
              </a:rPr>
              <a:t>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    return </a:t>
            </a:r>
            <a:r>
              <a:rPr lang="en-US" sz="2000" i="1" dirty="0" err="1">
                <a:latin typeface="Cambria"/>
                <a:cs typeface="Cambria"/>
              </a:rPr>
              <a:t>param.toInt</a:t>
            </a:r>
            <a:r>
              <a:rPr lang="en-US" sz="2000" i="1" dirty="0">
                <a:latin typeface="Cambria"/>
                <a:cs typeface="Cambria"/>
              </a:rPr>
              <a:t>()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}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4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7620000" cy="910695"/>
          </a:xfrm>
        </p:spPr>
        <p:txBody>
          <a:bodyPr/>
          <a:lstStyle/>
          <a:p>
            <a:pPr algn="ctr"/>
            <a:r>
              <a:rPr lang="en-US" sz="4500" b="1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6111"/>
            <a:ext cx="7620000" cy="5215467"/>
          </a:xfrm>
        </p:spPr>
        <p:txBody>
          <a:bodyPr>
            <a:noAutofit/>
          </a:bodyPr>
          <a:lstStyle/>
          <a:p>
            <a:r>
              <a:rPr lang="en-US" sz="2000" i="1" dirty="0">
                <a:solidFill>
                  <a:srgbClr val="7F7F7F"/>
                </a:solidFill>
              </a:rPr>
              <a:t>/**</a:t>
            </a:r>
            <a:br>
              <a:rPr lang="en-US" sz="2000" i="1" dirty="0">
                <a:solidFill>
                  <a:srgbClr val="7F7F7F"/>
                </a:solidFill>
              </a:rPr>
            </a:br>
            <a:r>
              <a:rPr lang="en-US" sz="2000" i="1" dirty="0">
                <a:solidFill>
                  <a:srgbClr val="7F7F7F"/>
                </a:solidFill>
              </a:rPr>
              <a:t> </a:t>
            </a:r>
            <a:r>
              <a:rPr lang="en-US" sz="2000" i="1" dirty="0" smtClean="0">
                <a:solidFill>
                  <a:srgbClr val="7F7F7F"/>
                </a:solidFill>
              </a:rPr>
              <a:t>*</a:t>
            </a:r>
            <a:r>
              <a:rPr lang="en-US" sz="2000" i="1" dirty="0">
                <a:solidFill>
                  <a:srgbClr val="7F7F7F"/>
                </a:solidFill>
              </a:rPr>
              <a:t> </a:t>
            </a:r>
            <a:r>
              <a:rPr lang="en-US" sz="2000" i="1" dirty="0" smtClean="0">
                <a:solidFill>
                  <a:srgbClr val="7F7F7F"/>
                </a:solidFill>
              </a:rPr>
              <a:t>Class takes </a:t>
            </a:r>
            <a:r>
              <a:rPr lang="en-US" sz="2000" i="1" dirty="0">
                <a:solidFill>
                  <a:srgbClr val="7F7F7F"/>
                </a:solidFill>
              </a:rPr>
              <a:t>collection and exposes min and max values.</a:t>
            </a:r>
            <a:br>
              <a:rPr lang="en-US" sz="2000" i="1" dirty="0">
                <a:solidFill>
                  <a:srgbClr val="7F7F7F"/>
                </a:solidFill>
              </a:rPr>
            </a:br>
            <a:r>
              <a:rPr lang="en-US" sz="2000" i="1" dirty="0">
                <a:solidFill>
                  <a:srgbClr val="7F7F7F"/>
                </a:solidFill>
              </a:rPr>
              <a:t> *</a:t>
            </a:r>
            <a:r>
              <a:rPr lang="en-US" sz="2000" i="1" dirty="0" smtClean="0">
                <a:solidFill>
                  <a:srgbClr val="7F7F7F"/>
                </a:solidFill>
              </a:rPr>
              <a:t> </a:t>
            </a:r>
            <a:r>
              <a:rPr lang="en-US" sz="2000" i="1" dirty="0">
                <a:solidFill>
                  <a:srgbClr val="7F7F7F"/>
                </a:solidFill>
              </a:rPr>
              <a:t>T is produced and </a:t>
            </a:r>
            <a:r>
              <a:rPr lang="en-US" sz="2000" i="1" dirty="0" smtClean="0">
                <a:solidFill>
                  <a:srgbClr val="7F7F7F"/>
                </a:solidFill>
              </a:rPr>
              <a:t>consumed and </a:t>
            </a:r>
            <a:r>
              <a:rPr lang="en-US" sz="2000" i="1" dirty="0">
                <a:solidFill>
                  <a:srgbClr val="7F7F7F"/>
                </a:solidFill>
              </a:rPr>
              <a:t>there is no 'in' or 'out</a:t>
            </a:r>
            <a:r>
              <a:rPr lang="en-US" sz="2000" i="1" dirty="0" smtClean="0">
                <a:solidFill>
                  <a:srgbClr val="7F7F7F"/>
                </a:solidFill>
              </a:rPr>
              <a:t>’.</a:t>
            </a:r>
          </a:p>
          <a:p>
            <a:r>
              <a:rPr lang="en-US" sz="2000" i="1" dirty="0" smtClean="0">
                <a:solidFill>
                  <a:srgbClr val="7F7F7F"/>
                </a:solidFill>
              </a:rPr>
              <a:t>* T in this example also must </a:t>
            </a:r>
            <a:r>
              <a:rPr lang="en-US" sz="2000" i="1" dirty="0">
                <a:solidFill>
                  <a:srgbClr val="7F7F7F"/>
                </a:solidFill>
              </a:rPr>
              <a:t>extend </a:t>
            </a:r>
            <a:r>
              <a:rPr lang="en-US" sz="2000" i="1" dirty="0" smtClean="0">
                <a:solidFill>
                  <a:srgbClr val="7F7F7F"/>
                </a:solidFill>
              </a:rPr>
              <a:t>Comparable.</a:t>
            </a:r>
          </a:p>
          <a:p>
            <a:r>
              <a:rPr lang="en-US" sz="2000" i="1" dirty="0" smtClean="0">
                <a:solidFill>
                  <a:srgbClr val="7F7F7F"/>
                </a:solidFill>
              </a:rPr>
              <a:t> </a:t>
            </a:r>
            <a:r>
              <a:rPr lang="en-US" sz="2000" i="1" dirty="0">
                <a:solidFill>
                  <a:srgbClr val="7F7F7F"/>
                </a:solidFill>
              </a:rPr>
              <a:t>*/</a:t>
            </a:r>
            <a:br>
              <a:rPr lang="en-US" sz="2000" i="1" dirty="0">
                <a:solidFill>
                  <a:srgbClr val="7F7F7F"/>
                </a:solidFill>
              </a:rPr>
            </a:br>
            <a:r>
              <a:rPr lang="en-US" sz="2000" dirty="0"/>
              <a:t>class Sorter&lt;T : Comparable&lt;T&gt;&gt;(items: List&lt;T&gt;)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private </a:t>
            </a:r>
            <a:r>
              <a:rPr lang="en-US" sz="2000" dirty="0" err="1"/>
              <a:t>val</a:t>
            </a:r>
            <a:r>
              <a:rPr lang="en-US" sz="2000" dirty="0"/>
              <a:t> sorted = </a:t>
            </a:r>
            <a:r>
              <a:rPr lang="en-US" sz="2000" dirty="0" err="1"/>
              <a:t>items.</a:t>
            </a:r>
            <a:r>
              <a:rPr lang="en-US" sz="2000" i="1" dirty="0" err="1"/>
              <a:t>sorted</a:t>
            </a:r>
            <a:r>
              <a:rPr lang="en-US" sz="2000" dirty="0"/>
              <a:t>(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br>
              <a:rPr lang="en-US" sz="2000" dirty="0" smtClean="0"/>
            </a:br>
            <a:r>
              <a:rPr lang="en-US" sz="2000" dirty="0" smtClean="0"/>
              <a:t>    fun </a:t>
            </a:r>
            <a:r>
              <a:rPr lang="en-US" sz="2000" dirty="0" err="1"/>
              <a:t>getMax</a:t>
            </a:r>
            <a:r>
              <a:rPr lang="en-US" sz="2000" dirty="0"/>
              <a:t>(): T {</a:t>
            </a:r>
            <a:br>
              <a:rPr lang="en-US" sz="2000" dirty="0"/>
            </a:br>
            <a:r>
              <a:rPr lang="en-US" sz="2000" dirty="0"/>
              <a:t>        return </a:t>
            </a:r>
            <a:r>
              <a:rPr lang="en-US" sz="2000" dirty="0" err="1"/>
              <a:t>sorted.</a:t>
            </a:r>
            <a:r>
              <a:rPr lang="en-US" sz="2000" i="1" dirty="0" err="1"/>
              <a:t>last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 smtClean="0"/>
              <a:t>   fun </a:t>
            </a:r>
            <a:r>
              <a:rPr lang="en-US" sz="2000" dirty="0" err="1"/>
              <a:t>getMin</a:t>
            </a:r>
            <a:r>
              <a:rPr lang="en-US" sz="2000" dirty="0"/>
              <a:t>(): T {</a:t>
            </a:r>
            <a:br>
              <a:rPr lang="en-US" sz="2000" dirty="0"/>
            </a:br>
            <a:r>
              <a:rPr lang="en-US" sz="2000" dirty="0"/>
              <a:t>        return </a:t>
            </a:r>
            <a:r>
              <a:rPr lang="en-US" sz="2000" dirty="0" err="1"/>
              <a:t>sorted.</a:t>
            </a:r>
            <a:r>
              <a:rPr lang="en-US" sz="2000" i="1" dirty="0" err="1"/>
              <a:t>first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555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integerPrinter</a:t>
            </a:r>
            <a:r>
              <a:rPr lang="en-US" sz="2000" i="1" dirty="0">
                <a:latin typeface="Cambria"/>
                <a:cs typeface="Cambria"/>
              </a:rPr>
              <a:t> = Printer&lt;</a:t>
            </a:r>
            <a:r>
              <a:rPr lang="en-US" sz="2000" i="1" dirty="0" err="1">
                <a:latin typeface="Cambria"/>
                <a:cs typeface="Cambria"/>
              </a:rPr>
              <a:t>Int</a:t>
            </a:r>
            <a:r>
              <a:rPr lang="en-US" sz="2000" i="1" dirty="0">
                <a:latin typeface="Cambria"/>
                <a:cs typeface="Cambria"/>
              </a:rPr>
              <a:t>&gt;()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stringPrinter</a:t>
            </a:r>
            <a:r>
              <a:rPr lang="en-US" sz="2000" i="1" dirty="0">
                <a:latin typeface="Cambria"/>
                <a:cs typeface="Cambria"/>
              </a:rPr>
              <a:t> = Printer&lt;String&gt;()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integerPrinter.print</a:t>
            </a:r>
            <a:r>
              <a:rPr lang="en-US" sz="2000" i="1" dirty="0">
                <a:latin typeface="Cambria"/>
                <a:cs typeface="Cambria"/>
              </a:rPr>
              <a:t>(2)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stringPrinter.print</a:t>
            </a:r>
            <a:r>
              <a:rPr lang="en-US" sz="2000" i="1" dirty="0">
                <a:latin typeface="Cambria"/>
                <a:cs typeface="Cambria"/>
              </a:rPr>
              <a:t>("Something"</a:t>
            </a:r>
            <a:r>
              <a:rPr lang="en-US" sz="2000" i="1" dirty="0" smtClean="0">
                <a:latin typeface="Cambria"/>
                <a:cs typeface="Cambria"/>
              </a:rPr>
              <a:t>)</a:t>
            </a:r>
          </a:p>
          <a:p>
            <a:endParaRPr lang="en-US" sz="2000" i="1" dirty="0">
              <a:latin typeface="Cambria"/>
              <a:cs typeface="Cambria"/>
            </a:endParaRPr>
          </a:p>
          <a:p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// ---</a:t>
            </a:r>
          </a:p>
          <a:p>
            <a:endParaRPr lang="en-US" sz="2000" i="1" dirty="0">
              <a:latin typeface="Cambria"/>
              <a:cs typeface="Cambria"/>
            </a:endParaRPr>
          </a:p>
          <a:p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intBuilder</a:t>
            </a:r>
            <a:r>
              <a:rPr lang="en-US" sz="2000" i="1" dirty="0">
                <a:latin typeface="Cambria"/>
                <a:cs typeface="Cambria"/>
              </a:rPr>
              <a:t> = </a:t>
            </a:r>
            <a:r>
              <a:rPr lang="en-US" sz="2000" i="1" dirty="0" err="1">
                <a:latin typeface="Cambria"/>
                <a:cs typeface="Cambria"/>
              </a:rPr>
              <a:t>IntegerBuilder</a:t>
            </a:r>
            <a:r>
              <a:rPr lang="en-US" sz="2000" i="1" dirty="0">
                <a:latin typeface="Cambria"/>
                <a:cs typeface="Cambria"/>
              </a:rPr>
              <a:t>()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x = </a:t>
            </a:r>
            <a:r>
              <a:rPr lang="en-US" sz="2000" i="1" dirty="0" err="1">
                <a:latin typeface="Cambria"/>
                <a:cs typeface="Cambria"/>
              </a:rPr>
              <a:t>intBuilder.build</a:t>
            </a:r>
            <a:r>
              <a:rPr lang="en-US" sz="2000" i="1" dirty="0">
                <a:latin typeface="Cambria"/>
                <a:cs typeface="Cambria"/>
              </a:rPr>
              <a:t>("1")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println</a:t>
            </a:r>
            <a:r>
              <a:rPr lang="en-US" sz="2000" i="1" dirty="0">
                <a:latin typeface="Cambria"/>
                <a:cs typeface="Cambria"/>
              </a:rPr>
              <a:t>("We build [ $x ]")</a:t>
            </a:r>
          </a:p>
        </p:txBody>
      </p:sp>
    </p:spTree>
    <p:extLst>
      <p:ext uri="{BB962C8B-B14F-4D97-AF65-F5344CB8AC3E}">
        <p14:creationId xmlns:p14="http://schemas.microsoft.com/office/powerpoint/2010/main" val="14939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list = </a:t>
            </a:r>
            <a:r>
              <a:rPr lang="en-US" sz="2000" i="1" dirty="0" err="1">
                <a:latin typeface="Cambria"/>
                <a:cs typeface="Cambria"/>
              </a:rPr>
              <a:t>listOf</a:t>
            </a:r>
            <a:r>
              <a:rPr lang="en-US" sz="2000" i="1" dirty="0">
                <a:latin typeface="Cambria"/>
                <a:cs typeface="Cambria"/>
              </a:rPr>
              <a:t>(2, 5, 1, 2, 6, 6, 8, 2, 1, 10, 3)</a:t>
            </a:r>
            <a:br>
              <a:rPr lang="en-US" sz="2000" i="1" dirty="0">
                <a:latin typeface="Cambria"/>
                <a:cs typeface="Cambria"/>
              </a:rPr>
            </a:br>
            <a:endParaRPr lang="en-US" sz="2000" i="1" dirty="0" smtClean="0">
              <a:latin typeface="Cambria"/>
              <a:cs typeface="Cambria"/>
            </a:endParaRPr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// We will not instantiate it via: Sorter&lt;</a:t>
            </a:r>
            <a:r>
              <a:rPr lang="en-US" sz="2000" i="1" dirty="0" err="1">
                <a:solidFill>
                  <a:srgbClr val="7F7F7F"/>
                </a:solidFill>
                <a:latin typeface="Cambria"/>
                <a:cs typeface="Cambria"/>
              </a:rPr>
              <a:t>Int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&gt;(list)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 since </a:t>
            </a:r>
            <a:r>
              <a:rPr lang="en-US" sz="2000" i="1" dirty="0" err="1">
                <a:solidFill>
                  <a:srgbClr val="7F7F7F"/>
                </a:solidFill>
                <a:latin typeface="Cambria"/>
                <a:cs typeface="Cambria"/>
              </a:rPr>
              <a:t>Kotlin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takes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type from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arguments.</a:t>
            </a:r>
            <a:endParaRPr lang="en-US" sz="2000" i="1" dirty="0">
              <a:solidFill>
                <a:srgbClr val="7F7F7F"/>
              </a:solidFill>
              <a:latin typeface="Cambria"/>
              <a:cs typeface="Cambria"/>
            </a:endParaRPr>
          </a:p>
          <a:p>
            <a:r>
              <a:rPr lang="en-US" sz="2000" i="1" dirty="0" err="1" smtClean="0">
                <a:latin typeface="Cambria"/>
                <a:cs typeface="Cambria"/>
              </a:rPr>
              <a:t>val</a:t>
            </a:r>
            <a:r>
              <a:rPr lang="en-US" sz="2000" i="1" dirty="0" smtClean="0">
                <a:latin typeface="Cambria"/>
                <a:cs typeface="Cambria"/>
              </a:rPr>
              <a:t> </a:t>
            </a:r>
            <a:r>
              <a:rPr lang="en-US" sz="2000" i="1" dirty="0">
                <a:latin typeface="Cambria"/>
                <a:cs typeface="Cambria"/>
              </a:rPr>
              <a:t>sorter = Sorter(list) </a:t>
            </a:r>
            <a:endParaRPr lang="en-US" sz="2000" i="1" dirty="0" smtClean="0">
              <a:latin typeface="Cambria"/>
              <a:cs typeface="Cambria"/>
            </a:endParaRPr>
          </a:p>
          <a:p>
            <a:endParaRPr lang="en-US" sz="2000" i="1" dirty="0" smtClean="0">
              <a:latin typeface="Cambria"/>
              <a:cs typeface="Cambria"/>
            </a:endParaRPr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//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Outputs: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[ 1 ][ 10 ]</a:t>
            </a:r>
            <a:endParaRPr lang="en-US" sz="2000" i="1" dirty="0" smtClean="0">
              <a:solidFill>
                <a:srgbClr val="7F7F7F"/>
              </a:solidFill>
              <a:latin typeface="Cambria"/>
              <a:cs typeface="Cambria"/>
            </a:endParaRPr>
          </a:p>
          <a:p>
            <a:r>
              <a:rPr lang="en-US" sz="2000" i="1" dirty="0" err="1" smtClean="0">
                <a:latin typeface="Cambria"/>
                <a:cs typeface="Cambria"/>
              </a:rPr>
              <a:t>println</a:t>
            </a:r>
            <a:r>
              <a:rPr lang="en-US" sz="2000" i="1" dirty="0">
                <a:latin typeface="Cambria"/>
                <a:cs typeface="Cambria"/>
              </a:rPr>
              <a:t>("[ ${</a:t>
            </a:r>
            <a:r>
              <a:rPr lang="en-US" sz="2000" i="1" dirty="0" err="1">
                <a:latin typeface="Cambria"/>
                <a:cs typeface="Cambria"/>
              </a:rPr>
              <a:t>sorter.getMin</a:t>
            </a:r>
            <a:r>
              <a:rPr lang="en-US" sz="2000" i="1" dirty="0">
                <a:latin typeface="Cambria"/>
                <a:cs typeface="Cambria"/>
              </a:rPr>
              <a:t>()} ][ ${</a:t>
            </a:r>
            <a:r>
              <a:rPr lang="en-US" sz="2000" i="1" dirty="0" err="1">
                <a:latin typeface="Cambria"/>
                <a:cs typeface="Cambria"/>
              </a:rPr>
              <a:t>sorter.getMax</a:t>
            </a:r>
            <a:r>
              <a:rPr lang="en-US" sz="2000" i="1" dirty="0">
                <a:latin typeface="Cambria"/>
                <a:cs typeface="Cambria"/>
              </a:rPr>
              <a:t>()} ]"</a:t>
            </a:r>
            <a:r>
              <a:rPr lang="en-US" sz="2000" i="1" dirty="0" smtClean="0">
                <a:latin typeface="Cambria"/>
                <a:cs typeface="Cambria"/>
              </a:rPr>
              <a:t>)</a:t>
            </a:r>
            <a:endParaRPr lang="en-US" sz="2000" i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735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mbria"/>
                <a:cs typeface="Cambria"/>
              </a:rPr>
              <a:t>Generic functions:</a:t>
            </a:r>
            <a:endParaRPr lang="en-US" b="1" dirty="0">
              <a:latin typeface="Cambria"/>
              <a:cs typeface="Cambria"/>
            </a:endParaRPr>
          </a:p>
          <a:p>
            <a:endParaRPr lang="en-US" dirty="0" smtClean="0">
              <a:latin typeface="Cambria"/>
              <a:cs typeface="Cambria"/>
            </a:endParaRPr>
          </a:p>
          <a:p>
            <a:r>
              <a:rPr lang="en-US" sz="2000" i="1" dirty="0">
                <a:latin typeface="Cambria"/>
                <a:cs typeface="Cambria"/>
              </a:rPr>
              <a:t>class </a:t>
            </a:r>
            <a:r>
              <a:rPr lang="en-US" sz="2000" i="1" dirty="0" err="1">
                <a:latin typeface="Cambria"/>
                <a:cs typeface="Cambria"/>
              </a:rPr>
              <a:t>EngineDiagnostics</a:t>
            </a:r>
            <a:r>
              <a:rPr lang="en-US" sz="2000" i="1" dirty="0">
                <a:latin typeface="Cambria"/>
                <a:cs typeface="Cambria"/>
              </a:rPr>
              <a:t>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   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    *  Method check engine is generic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.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   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*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It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only takes classes that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are extending Engine class.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    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fun &lt;T : Engine&gt; </a:t>
            </a:r>
            <a:r>
              <a:rPr lang="en-US" sz="2000" i="1" dirty="0" err="1">
                <a:latin typeface="Cambria"/>
                <a:cs typeface="Cambria"/>
              </a:rPr>
              <a:t>checkEngine</a:t>
            </a:r>
            <a:r>
              <a:rPr lang="en-US" sz="2000" i="1" dirty="0">
                <a:latin typeface="Cambria"/>
                <a:cs typeface="Cambria"/>
              </a:rPr>
              <a:t>(engine: T)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    </a:t>
            </a:r>
            <a:r>
              <a:rPr lang="en-US" sz="2000" i="1" dirty="0" err="1">
                <a:latin typeface="Cambria"/>
                <a:cs typeface="Cambria"/>
              </a:rPr>
              <a:t>println</a:t>
            </a:r>
            <a:r>
              <a:rPr lang="en-US" sz="2000" i="1" dirty="0">
                <a:latin typeface="Cambria"/>
                <a:cs typeface="Cambria"/>
              </a:rPr>
              <a:t>(engine)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}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1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937"/>
            <a:ext cx="7620000" cy="1143000"/>
          </a:xfrm>
        </p:spPr>
        <p:txBody>
          <a:bodyPr/>
          <a:lstStyle/>
          <a:p>
            <a:pPr algn="ctr"/>
            <a:r>
              <a:rPr lang="en-US" b="1" dirty="0" err="1" smtClean="0"/>
              <a:t>Miloš</a:t>
            </a:r>
            <a:r>
              <a:rPr lang="en-US" b="1" dirty="0" smtClean="0"/>
              <a:t> </a:t>
            </a:r>
            <a:r>
              <a:rPr lang="en-US" b="1" dirty="0" err="1" smtClean="0"/>
              <a:t>Vasić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3870"/>
            <a:ext cx="7620000" cy="4150907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Software engineer at Robert Bosch </a:t>
            </a:r>
            <a:r>
              <a:rPr lang="en-US" dirty="0" err="1" smtClean="0"/>
              <a:t>d.o.o</a:t>
            </a:r>
            <a:r>
              <a:rPr lang="en-US" dirty="0" smtClean="0"/>
              <a:t>.</a:t>
            </a:r>
          </a:p>
          <a:p>
            <a:pPr>
              <a:buFont typeface="Arial"/>
              <a:buChar char="•"/>
            </a:pPr>
            <a:r>
              <a:rPr lang="en-US" dirty="0"/>
              <a:t>Author of </a:t>
            </a:r>
            <a:r>
              <a:rPr lang="en-US" dirty="0">
                <a:hlinkClick r:id="rId2"/>
              </a:rPr>
              <a:t>Fundamental Kotlin</a:t>
            </a:r>
            <a:r>
              <a:rPr lang="en-US" dirty="0"/>
              <a:t> and open source enthusiast.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/>
              <a:t>Website: </a:t>
            </a:r>
            <a:r>
              <a:rPr lang="en-US" dirty="0" smtClean="0">
                <a:hlinkClick r:id="rId3"/>
              </a:rPr>
              <a:t>milosvasic.net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Book: </a:t>
            </a:r>
            <a:r>
              <a:rPr lang="en-US" dirty="0" smtClean="0">
                <a:hlinkClick r:id="rId4"/>
              </a:rPr>
              <a:t>fundamental-kotlin.com</a:t>
            </a:r>
            <a:endParaRPr lang="en-US" dirty="0" smtClean="0"/>
          </a:p>
          <a:p>
            <a:r>
              <a:rPr lang="en-US" dirty="0" smtClean="0"/>
              <a:t>GitHub: </a:t>
            </a:r>
            <a:r>
              <a:rPr lang="en-US" dirty="0" smtClean="0">
                <a:hlinkClick r:id="rId5"/>
              </a:rPr>
              <a:t>github.com/milos85vasic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smtClean="0">
                <a:hlinkClick r:id="rId6"/>
              </a:rPr>
              <a:t>milos85vasic@gmail.com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7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 Engine abstraction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abstract class Engine </a:t>
            </a:r>
            <a:r>
              <a:rPr lang="en-US" sz="2000" i="1" dirty="0" smtClean="0">
                <a:latin typeface="Cambria"/>
                <a:cs typeface="Cambria"/>
              </a:rPr>
              <a:t>{</a:t>
            </a:r>
            <a:br>
              <a:rPr lang="en-US" sz="2000" i="1" dirty="0" smtClean="0">
                <a:latin typeface="Cambria"/>
                <a:cs typeface="Cambria"/>
              </a:rPr>
            </a:br>
            <a:r>
              <a:rPr lang="en-US" sz="2000" i="1" dirty="0" smtClean="0">
                <a:latin typeface="Cambria"/>
                <a:cs typeface="Cambria"/>
              </a:rPr>
              <a:t>    abstract </a:t>
            </a: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power: Long 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override fun </a:t>
            </a:r>
            <a:r>
              <a:rPr lang="en-US" sz="2000" i="1" dirty="0" err="1">
                <a:latin typeface="Cambria"/>
                <a:cs typeface="Cambria"/>
              </a:rPr>
              <a:t>toString</a:t>
            </a:r>
            <a:r>
              <a:rPr lang="en-US" sz="2000" i="1" dirty="0">
                <a:latin typeface="Cambria"/>
                <a:cs typeface="Cambria"/>
              </a:rPr>
              <a:t>(): String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    return "${this::</a:t>
            </a:r>
            <a:r>
              <a:rPr lang="en-US" sz="2000" i="1" dirty="0" err="1">
                <a:latin typeface="Cambria"/>
                <a:cs typeface="Cambria"/>
              </a:rPr>
              <a:t>class.simpleName</a:t>
            </a:r>
            <a:r>
              <a:rPr lang="en-US" sz="2000" i="1" dirty="0">
                <a:latin typeface="Cambria"/>
                <a:cs typeface="Cambria"/>
              </a:rPr>
              <a:t>} (power=$power)"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i="1" dirty="0" smtClean="0">
                <a:latin typeface="Cambria"/>
                <a:cs typeface="Cambria"/>
              </a:rPr>
              <a:t>}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93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 * Rocket engine</a:t>
            </a:r>
            <a:b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b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>class </a:t>
            </a:r>
            <a:r>
              <a:rPr lang="en-US" i="1" dirty="0" err="1">
                <a:latin typeface="Cambria"/>
                <a:cs typeface="Cambria"/>
              </a:rPr>
              <a:t>RocketEngine</a:t>
            </a:r>
            <a:r>
              <a:rPr lang="en-US" i="1" dirty="0">
                <a:latin typeface="Cambria"/>
                <a:cs typeface="Cambria"/>
              </a:rPr>
              <a:t> : Engine() {</a:t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>    override </a:t>
            </a:r>
            <a:r>
              <a:rPr lang="en-US" i="1" dirty="0" err="1">
                <a:latin typeface="Cambria"/>
                <a:cs typeface="Cambria"/>
              </a:rPr>
              <a:t>val</a:t>
            </a:r>
            <a:r>
              <a:rPr lang="en-US" i="1" dirty="0">
                <a:latin typeface="Cambria"/>
                <a:cs typeface="Cambria"/>
              </a:rPr>
              <a:t> power: Long</a:t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>        get() = 1000</a:t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>}</a:t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/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 * Truck engine</a:t>
            </a:r>
            <a:b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b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>class </a:t>
            </a:r>
            <a:r>
              <a:rPr lang="en-US" i="1" dirty="0" err="1">
                <a:latin typeface="Cambria"/>
                <a:cs typeface="Cambria"/>
              </a:rPr>
              <a:t>TruckEngine</a:t>
            </a:r>
            <a:r>
              <a:rPr lang="en-US" i="1" dirty="0">
                <a:latin typeface="Cambria"/>
                <a:cs typeface="Cambria"/>
              </a:rPr>
              <a:t> : Engine() {</a:t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>    override </a:t>
            </a:r>
            <a:r>
              <a:rPr lang="en-US" i="1" dirty="0" err="1">
                <a:latin typeface="Cambria"/>
                <a:cs typeface="Cambria"/>
              </a:rPr>
              <a:t>val</a:t>
            </a:r>
            <a:r>
              <a:rPr lang="en-US" i="1" dirty="0">
                <a:latin typeface="Cambria"/>
                <a:cs typeface="Cambria"/>
              </a:rPr>
              <a:t> power: Long</a:t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>        get() = </a:t>
            </a:r>
            <a:r>
              <a:rPr lang="en-US" i="1" dirty="0" smtClean="0">
                <a:latin typeface="Cambria"/>
                <a:cs typeface="Cambria"/>
              </a:rPr>
              <a:t>100</a:t>
            </a:r>
            <a:r>
              <a:rPr lang="en-US" i="1" dirty="0">
                <a:latin typeface="Cambria"/>
                <a:cs typeface="Cambria"/>
              </a:rPr>
              <a:t/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73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500" b="1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truckEngine</a:t>
            </a:r>
            <a:r>
              <a:rPr lang="en-US" sz="2000" i="1" dirty="0">
                <a:latin typeface="Cambria"/>
                <a:cs typeface="Cambria"/>
              </a:rPr>
              <a:t> = </a:t>
            </a:r>
            <a:r>
              <a:rPr lang="en-US" sz="2000" i="1" dirty="0" err="1">
                <a:latin typeface="Cambria"/>
                <a:cs typeface="Cambria"/>
              </a:rPr>
              <a:t>TruckEngine</a:t>
            </a:r>
            <a:r>
              <a:rPr lang="en-US" sz="2000" i="1" dirty="0">
                <a:latin typeface="Cambria"/>
                <a:cs typeface="Cambria"/>
              </a:rPr>
              <a:t>()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rocketEngine</a:t>
            </a:r>
            <a:r>
              <a:rPr lang="en-US" sz="2000" i="1" dirty="0">
                <a:latin typeface="Cambria"/>
                <a:cs typeface="Cambria"/>
              </a:rPr>
              <a:t> = </a:t>
            </a:r>
            <a:r>
              <a:rPr lang="en-US" sz="2000" i="1" dirty="0" err="1">
                <a:latin typeface="Cambria"/>
                <a:cs typeface="Cambria"/>
              </a:rPr>
              <a:t>RocketEngine</a:t>
            </a:r>
            <a:r>
              <a:rPr lang="en-US" sz="2000" i="1" dirty="0">
                <a:latin typeface="Cambria"/>
                <a:cs typeface="Cambria"/>
              </a:rPr>
              <a:t>()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diagnostics = </a:t>
            </a:r>
            <a:r>
              <a:rPr lang="en-US" sz="2000" i="1" dirty="0" err="1">
                <a:latin typeface="Cambria"/>
                <a:cs typeface="Cambria"/>
              </a:rPr>
              <a:t>EngineDiagnostics</a:t>
            </a:r>
            <a:r>
              <a:rPr lang="en-US" sz="2000" i="1" dirty="0">
                <a:latin typeface="Cambria"/>
                <a:cs typeface="Cambria"/>
              </a:rPr>
              <a:t>()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diagnostics.checkEngine</a:t>
            </a:r>
            <a:r>
              <a:rPr lang="en-US" sz="2000" i="1" dirty="0">
                <a:latin typeface="Cambria"/>
                <a:cs typeface="Cambria"/>
              </a:rPr>
              <a:t>(</a:t>
            </a:r>
            <a:r>
              <a:rPr lang="en-US" sz="2000" i="1" dirty="0" err="1">
                <a:latin typeface="Cambria"/>
                <a:cs typeface="Cambria"/>
              </a:rPr>
              <a:t>truckEngine</a:t>
            </a:r>
            <a:r>
              <a:rPr lang="en-US" sz="2000" i="1" dirty="0">
                <a:latin typeface="Cambria"/>
                <a:cs typeface="Cambria"/>
              </a:rPr>
              <a:t>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diagnostics.checkEngine</a:t>
            </a:r>
            <a:r>
              <a:rPr lang="en-US" sz="2000" i="1" dirty="0">
                <a:latin typeface="Cambria"/>
                <a:cs typeface="Cambria"/>
              </a:rPr>
              <a:t>(</a:t>
            </a:r>
            <a:r>
              <a:rPr lang="en-US" sz="2000" i="1" dirty="0" err="1">
                <a:latin typeface="Cambria"/>
                <a:cs typeface="Cambria"/>
              </a:rPr>
              <a:t>rocketEngine</a:t>
            </a:r>
            <a:r>
              <a:rPr lang="en-US" sz="2000" i="1" dirty="0" smtClean="0">
                <a:latin typeface="Cambria"/>
                <a:cs typeface="Cambria"/>
              </a:rPr>
              <a:t>)</a:t>
            </a:r>
          </a:p>
          <a:p>
            <a:endParaRPr lang="en-US" sz="2000" i="1" dirty="0">
              <a:latin typeface="Cambria"/>
              <a:cs typeface="Cambria"/>
            </a:endParaRPr>
          </a:p>
          <a:p>
            <a:r>
              <a:rPr lang="en-US" sz="2000" dirty="0" smtClean="0">
                <a:latin typeface="Cambria"/>
                <a:cs typeface="Cambria"/>
              </a:rPr>
              <a:t>Output:</a:t>
            </a:r>
          </a:p>
          <a:p>
            <a:endParaRPr lang="en-US" sz="2000" i="1" dirty="0">
              <a:latin typeface="Cambria"/>
              <a:cs typeface="Cambria"/>
            </a:endParaRPr>
          </a:p>
          <a:p>
            <a:r>
              <a:rPr lang="en-US" sz="2000" i="1" dirty="0" err="1">
                <a:latin typeface="Cambria"/>
                <a:cs typeface="Cambria"/>
              </a:rPr>
              <a:t>TruckEngine</a:t>
            </a:r>
            <a:r>
              <a:rPr lang="en-US" sz="2000" i="1" dirty="0">
                <a:latin typeface="Cambria"/>
                <a:cs typeface="Cambria"/>
              </a:rPr>
              <a:t> (power=100)</a:t>
            </a:r>
          </a:p>
          <a:p>
            <a:r>
              <a:rPr lang="en-US" sz="2000" i="1" dirty="0" err="1">
                <a:latin typeface="Cambria"/>
                <a:cs typeface="Cambria"/>
              </a:rPr>
              <a:t>RocketEngine</a:t>
            </a:r>
            <a:r>
              <a:rPr lang="en-US" sz="2000" i="1" dirty="0">
                <a:latin typeface="Cambria"/>
                <a:cs typeface="Cambria"/>
              </a:rPr>
              <a:t> (power=1000)</a:t>
            </a:r>
            <a:endParaRPr lang="en-US" sz="2000" i="1" dirty="0" smtClean="0">
              <a:latin typeface="Cambria"/>
              <a:cs typeface="Cambria"/>
            </a:endParaRP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296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Delegates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100" b="1" dirty="0">
                <a:latin typeface="Cambria"/>
                <a:cs typeface="Cambria"/>
              </a:rPr>
              <a:t>Delegating behavior:</a:t>
            </a:r>
            <a:endParaRPr lang="en-US" sz="3100" b="1" dirty="0" smtClean="0">
              <a:latin typeface="Cambria"/>
              <a:cs typeface="Cambria"/>
            </a:endParaRPr>
          </a:p>
          <a:p>
            <a:endParaRPr lang="en-US" dirty="0" smtClean="0"/>
          </a:p>
          <a:p>
            <a:r>
              <a:rPr lang="en-US" sz="2600" i="1" dirty="0">
                <a:solidFill>
                  <a:srgbClr val="7F7F7F"/>
                </a:solidFill>
                <a:latin typeface="Cambria"/>
                <a:cs typeface="Cambria"/>
              </a:rPr>
              <a:t>// We delegate Flying </a:t>
            </a:r>
            <a:r>
              <a:rPr lang="en-US" sz="2600" i="1" dirty="0" smtClean="0">
                <a:solidFill>
                  <a:srgbClr val="7F7F7F"/>
                </a:solidFill>
                <a:latin typeface="Cambria"/>
                <a:cs typeface="Cambria"/>
              </a:rPr>
              <a:t>to passed Flying instance.</a:t>
            </a:r>
            <a:endParaRPr lang="en-US" sz="2600" i="1" dirty="0">
              <a:solidFill>
                <a:srgbClr val="7F7F7F"/>
              </a:solidFill>
              <a:latin typeface="Cambria"/>
              <a:cs typeface="Cambria"/>
            </a:endParaRPr>
          </a:p>
          <a:p>
            <a:r>
              <a:rPr lang="en-US" sz="2600" i="1" dirty="0">
                <a:latin typeface="Cambria"/>
                <a:cs typeface="Cambria"/>
              </a:rPr>
              <a:t>class Traveling(</a:t>
            </a:r>
            <a:r>
              <a:rPr lang="en-US" sz="2600" i="1" u="sng" dirty="0">
                <a:latin typeface="Cambria"/>
                <a:cs typeface="Cambria"/>
              </a:rPr>
              <a:t>fly: Flying</a:t>
            </a:r>
            <a:r>
              <a:rPr lang="en-US" sz="2600" i="1" dirty="0">
                <a:latin typeface="Cambria"/>
                <a:cs typeface="Cambria"/>
              </a:rPr>
              <a:t>) : </a:t>
            </a:r>
            <a:r>
              <a:rPr lang="en-US" sz="2600" b="1" i="1" dirty="0">
                <a:latin typeface="Cambria"/>
                <a:cs typeface="Cambria"/>
              </a:rPr>
              <a:t>Flying by </a:t>
            </a:r>
            <a:r>
              <a:rPr lang="en-US" sz="2600" b="1" i="1" dirty="0" smtClean="0">
                <a:latin typeface="Cambria"/>
                <a:cs typeface="Cambria"/>
              </a:rPr>
              <a:t>fly</a:t>
            </a:r>
          </a:p>
          <a:p>
            <a:pPr marL="114300" indent="0">
              <a:buNone/>
            </a:pPr>
            <a:endParaRPr lang="en-US" sz="2600" i="1" dirty="0" smtClean="0">
              <a:latin typeface="Cambria"/>
              <a:cs typeface="Cambria"/>
            </a:endParaRPr>
          </a:p>
          <a:p>
            <a:r>
              <a:rPr lang="en-US" sz="2600" i="1" dirty="0">
                <a:latin typeface="Cambria"/>
                <a:cs typeface="Cambria"/>
              </a:rPr>
              <a:t>interface Flying {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>    fun fly()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>}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/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>class Plane : Flying {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>    override fun fly() {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>        </a:t>
            </a:r>
            <a:r>
              <a:rPr lang="en-US" sz="2600" i="1" dirty="0" err="1">
                <a:latin typeface="Cambria"/>
                <a:cs typeface="Cambria"/>
              </a:rPr>
              <a:t>println</a:t>
            </a:r>
            <a:r>
              <a:rPr lang="en-US" sz="2600" i="1" dirty="0">
                <a:latin typeface="Cambria"/>
                <a:cs typeface="Cambria"/>
              </a:rPr>
              <a:t>("PLANE")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>    }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>}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/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>class Zeppelin : Flying {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>    override fun fly() {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>        </a:t>
            </a:r>
            <a:r>
              <a:rPr lang="en-US" sz="2600" i="1" dirty="0" err="1">
                <a:latin typeface="Cambria"/>
                <a:cs typeface="Cambria"/>
              </a:rPr>
              <a:t>println</a:t>
            </a:r>
            <a:r>
              <a:rPr lang="en-US" sz="2600" i="1" dirty="0">
                <a:latin typeface="Cambria"/>
                <a:cs typeface="Cambria"/>
              </a:rPr>
              <a:t>("ZEPPELIN")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>
                <a:latin typeface="Cambria"/>
                <a:cs typeface="Cambria"/>
              </a:rPr>
              <a:t>    }</a:t>
            </a:r>
            <a:br>
              <a:rPr lang="en-US" sz="2600" i="1" dirty="0">
                <a:latin typeface="Cambria"/>
                <a:cs typeface="Cambria"/>
              </a:rPr>
            </a:br>
            <a:r>
              <a:rPr lang="en-US" sz="2600" i="1" dirty="0" smtClean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479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plane = Plane()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zeppelin = Zeppelin()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travelByPlane</a:t>
            </a:r>
            <a:r>
              <a:rPr lang="en-US" sz="2000" i="1" dirty="0">
                <a:latin typeface="Cambria"/>
                <a:cs typeface="Cambria"/>
              </a:rPr>
              <a:t> = Traveling(plane)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travelByZeppelin</a:t>
            </a:r>
            <a:r>
              <a:rPr lang="en-US" sz="2000" i="1" dirty="0">
                <a:latin typeface="Cambria"/>
                <a:cs typeface="Cambria"/>
              </a:rPr>
              <a:t> = Traveling(zeppelin)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travelByPlane.fly</a:t>
            </a:r>
            <a:r>
              <a:rPr lang="en-US" sz="2000" i="1" dirty="0">
                <a:latin typeface="Cambria"/>
                <a:cs typeface="Cambria"/>
              </a:rPr>
              <a:t>()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//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Outputs: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PLANE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travelByZeppelin.fly</a:t>
            </a:r>
            <a:r>
              <a:rPr lang="en-US" sz="2000" i="1" dirty="0">
                <a:latin typeface="Cambria"/>
                <a:cs typeface="Cambria"/>
              </a:rPr>
              <a:t>()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//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Outputs: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ZEPPELIN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97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mbria"/>
                <a:cs typeface="Cambria"/>
              </a:rPr>
              <a:t>Delegating properties:</a:t>
            </a:r>
          </a:p>
          <a:p>
            <a:endParaRPr lang="en-US" dirty="0"/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* We delegate salary property to </a:t>
            </a:r>
            <a:r>
              <a:rPr lang="en-US" sz="2000" i="1" dirty="0" err="1">
                <a:solidFill>
                  <a:srgbClr val="7F7F7F"/>
                </a:solidFill>
                <a:latin typeface="Cambria"/>
                <a:cs typeface="Cambria"/>
              </a:rPr>
              <a:t>SalaryDelegate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class.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class Worker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b="1" i="1" u="sng" dirty="0" err="1">
                <a:latin typeface="Cambria"/>
                <a:cs typeface="Cambria"/>
              </a:rPr>
              <a:t>var</a:t>
            </a:r>
            <a:r>
              <a:rPr lang="en-US" sz="2000" b="1" i="1" u="sng" dirty="0">
                <a:latin typeface="Cambria"/>
                <a:cs typeface="Cambria"/>
              </a:rPr>
              <a:t> salary: </a:t>
            </a:r>
            <a:r>
              <a:rPr lang="en-US" sz="2000" b="1" i="1" u="sng" dirty="0" err="1">
                <a:latin typeface="Cambria"/>
                <a:cs typeface="Cambria"/>
              </a:rPr>
              <a:t>Int</a:t>
            </a:r>
            <a:r>
              <a:rPr lang="en-US" sz="2000" b="1" i="1" u="sng" dirty="0">
                <a:latin typeface="Cambria"/>
                <a:cs typeface="Cambria"/>
              </a:rPr>
              <a:t> by </a:t>
            </a:r>
            <a:r>
              <a:rPr lang="en-US" sz="2000" b="1" i="1" u="sng" dirty="0" err="1">
                <a:latin typeface="Cambria"/>
                <a:cs typeface="Cambria"/>
              </a:rPr>
              <a:t>SalaryDelegate</a:t>
            </a:r>
            <a:r>
              <a:rPr lang="en-US" sz="2000" b="1" i="1" u="sng" dirty="0">
                <a:latin typeface="Cambria"/>
                <a:cs typeface="Cambria"/>
              </a:rPr>
              <a:t>(</a:t>
            </a:r>
            <a:r>
              <a:rPr lang="en-US" sz="2000" b="1" i="1" u="sng" dirty="0" err="1">
                <a:latin typeface="Cambria"/>
                <a:cs typeface="Cambria"/>
              </a:rPr>
              <a:t>BaseSalaryCalculation</a:t>
            </a:r>
            <a:r>
              <a:rPr lang="en-US" sz="2000" b="1" i="1" u="sng" dirty="0">
                <a:latin typeface="Cambria"/>
                <a:cs typeface="Cambria"/>
              </a:rPr>
              <a:t>())</a:t>
            </a:r>
            <a:br>
              <a:rPr lang="en-US" sz="2000" b="1" i="1" u="sng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}</a:t>
            </a:r>
            <a:endParaRPr lang="en-US" sz="2000" i="1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803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18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1800" i="1" dirty="0">
                <a:solidFill>
                  <a:srgbClr val="7F7F7F"/>
                </a:solidFill>
                <a:latin typeface="Cambria"/>
                <a:cs typeface="Cambria"/>
              </a:rPr>
              <a:t> * To become property delegate </a:t>
            </a:r>
            <a:r>
              <a:rPr lang="en-US" sz="1800" i="1" dirty="0" smtClean="0">
                <a:solidFill>
                  <a:srgbClr val="7F7F7F"/>
                </a:solidFill>
                <a:latin typeface="Cambria"/>
                <a:cs typeface="Cambria"/>
              </a:rPr>
              <a:t>first we must implement</a:t>
            </a:r>
            <a:br>
              <a:rPr lang="en-US" sz="1800" i="1" dirty="0" smtClean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1800" i="1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1800" i="1" dirty="0" smtClean="0">
                <a:solidFill>
                  <a:srgbClr val="7F7F7F"/>
                </a:solidFill>
                <a:latin typeface="Cambria"/>
                <a:cs typeface="Cambria"/>
              </a:rPr>
              <a:t>* </a:t>
            </a:r>
            <a:r>
              <a:rPr lang="en-US" sz="1800" i="1" dirty="0" err="1" smtClean="0">
                <a:solidFill>
                  <a:srgbClr val="7F7F7F"/>
                </a:solidFill>
                <a:latin typeface="Cambria"/>
                <a:cs typeface="Cambria"/>
              </a:rPr>
              <a:t>ReadWriteProperty</a:t>
            </a:r>
            <a:r>
              <a:rPr lang="en-US" sz="1800" i="1" dirty="0" smtClean="0">
                <a:solidFill>
                  <a:srgbClr val="7F7F7F"/>
                </a:solidFill>
                <a:latin typeface="Cambria"/>
                <a:cs typeface="Cambria"/>
              </a:rPr>
              <a:t>.</a:t>
            </a:r>
            <a:r>
              <a:rPr lang="en-US" sz="18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18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1800" i="1" dirty="0" smtClean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1800" i="1" dirty="0">
                <a:solidFill>
                  <a:srgbClr val="7F7F7F"/>
                </a:solidFill>
                <a:latin typeface="Cambria"/>
                <a:cs typeface="Cambria"/>
              </a:rPr>
              <a:t>*/</a:t>
            </a:r>
            <a:br>
              <a:rPr lang="en-US" sz="18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1800" i="1" dirty="0">
                <a:latin typeface="Cambria"/>
                <a:cs typeface="Cambria"/>
              </a:rPr>
              <a:t>class </a:t>
            </a:r>
            <a:r>
              <a:rPr lang="en-US" sz="1800" i="1" dirty="0" err="1">
                <a:latin typeface="Cambria"/>
                <a:cs typeface="Cambria"/>
              </a:rPr>
              <a:t>SalaryDelegate</a:t>
            </a:r>
            <a:r>
              <a:rPr lang="en-US" sz="1800" i="1" dirty="0">
                <a:latin typeface="Cambria"/>
                <a:cs typeface="Cambria"/>
              </a:rPr>
              <a:t>(</a:t>
            </a:r>
            <a:r>
              <a:rPr lang="en-US" sz="1800" i="1" dirty="0" err="1">
                <a:latin typeface="Cambria"/>
                <a:cs typeface="Cambria"/>
              </a:rPr>
              <a:t>val</a:t>
            </a:r>
            <a:r>
              <a:rPr lang="en-US" sz="1800" i="1" dirty="0">
                <a:latin typeface="Cambria"/>
                <a:cs typeface="Cambria"/>
              </a:rPr>
              <a:t> calculation: </a:t>
            </a:r>
            <a:r>
              <a:rPr lang="en-US" sz="1800" i="1" dirty="0" err="1">
                <a:latin typeface="Cambria"/>
                <a:cs typeface="Cambria"/>
              </a:rPr>
              <a:t>SalaryCalculation</a:t>
            </a:r>
            <a:r>
              <a:rPr lang="en-US" sz="1800" i="1" dirty="0">
                <a:latin typeface="Cambria"/>
                <a:cs typeface="Cambria"/>
              </a:rPr>
              <a:t>) </a:t>
            </a:r>
            <a:r>
              <a:rPr lang="en-US" sz="1800" i="1" dirty="0" smtClean="0">
                <a:latin typeface="Cambria"/>
                <a:cs typeface="Cambria"/>
              </a:rPr>
              <a:t>: 	</a:t>
            </a:r>
            <a:r>
              <a:rPr lang="en-US" sz="1800" i="1" dirty="0" err="1" smtClean="0">
                <a:latin typeface="Cambria"/>
                <a:cs typeface="Cambria"/>
              </a:rPr>
              <a:t>ReadWriteProperty</a:t>
            </a:r>
            <a:r>
              <a:rPr lang="en-US" sz="1800" i="1" dirty="0">
                <a:latin typeface="Cambria"/>
                <a:cs typeface="Cambria"/>
              </a:rPr>
              <a:t>&lt;Any, </a:t>
            </a:r>
            <a:r>
              <a:rPr lang="en-US" sz="1800" i="1" dirty="0" err="1">
                <a:latin typeface="Cambria"/>
                <a:cs typeface="Cambria"/>
              </a:rPr>
              <a:t>Int</a:t>
            </a:r>
            <a:r>
              <a:rPr lang="en-US" sz="1800" i="1" dirty="0">
                <a:latin typeface="Cambria"/>
                <a:cs typeface="Cambria"/>
              </a:rPr>
              <a:t>&gt; </a:t>
            </a:r>
            <a:r>
              <a:rPr lang="en-US" sz="1800" i="1" dirty="0" smtClean="0">
                <a:latin typeface="Cambria"/>
                <a:cs typeface="Cambria"/>
              </a:rPr>
              <a:t/>
            </a:r>
            <a:br>
              <a:rPr lang="en-US" sz="1800" i="1" dirty="0" smtClean="0">
                <a:latin typeface="Cambria"/>
                <a:cs typeface="Cambria"/>
              </a:rPr>
            </a:br>
            <a:r>
              <a:rPr lang="en-US" sz="1800" i="1" dirty="0" smtClean="0">
                <a:latin typeface="Cambria"/>
                <a:cs typeface="Cambria"/>
              </a:rPr>
              <a:t>{</a:t>
            </a:r>
            <a:r>
              <a:rPr lang="en-US" sz="1800" i="1" dirty="0">
                <a:latin typeface="Cambria"/>
                <a:cs typeface="Cambria"/>
              </a:rPr>
              <a:t/>
            </a:r>
            <a:br>
              <a:rPr lang="en-US" sz="1800" i="1" dirty="0">
                <a:latin typeface="Cambria"/>
                <a:cs typeface="Cambria"/>
              </a:rPr>
            </a:br>
            <a:r>
              <a:rPr lang="en-US" sz="1800" i="1" dirty="0">
                <a:latin typeface="Cambria"/>
                <a:cs typeface="Cambria"/>
              </a:rPr>
              <a:t>    private </a:t>
            </a:r>
            <a:r>
              <a:rPr lang="en-US" sz="1800" i="1" dirty="0" err="1">
                <a:latin typeface="Cambria"/>
                <a:cs typeface="Cambria"/>
              </a:rPr>
              <a:t>var</a:t>
            </a:r>
            <a:r>
              <a:rPr lang="en-US" sz="1800" i="1" dirty="0">
                <a:latin typeface="Cambria"/>
                <a:cs typeface="Cambria"/>
              </a:rPr>
              <a:t> salary = 0</a:t>
            </a:r>
            <a:br>
              <a:rPr lang="en-US" sz="1800" i="1" dirty="0">
                <a:latin typeface="Cambria"/>
                <a:cs typeface="Cambria"/>
              </a:rPr>
            </a:br>
            <a:r>
              <a:rPr lang="en-US" sz="1800" i="1" dirty="0">
                <a:latin typeface="Cambria"/>
                <a:cs typeface="Cambria"/>
              </a:rPr>
              <a:t/>
            </a:r>
            <a:br>
              <a:rPr lang="en-US" sz="1800" i="1" dirty="0">
                <a:latin typeface="Cambria"/>
                <a:cs typeface="Cambria"/>
              </a:rPr>
            </a:br>
            <a:r>
              <a:rPr lang="en-US" sz="1800" i="1" dirty="0">
                <a:latin typeface="Cambria"/>
                <a:cs typeface="Cambria"/>
              </a:rPr>
              <a:t>    override fun </a:t>
            </a:r>
            <a:r>
              <a:rPr lang="en-US" sz="1800" i="1" dirty="0" err="1">
                <a:latin typeface="Cambria"/>
                <a:cs typeface="Cambria"/>
              </a:rPr>
              <a:t>getValue</a:t>
            </a:r>
            <a:r>
              <a:rPr lang="en-US" sz="1800" i="1" dirty="0">
                <a:latin typeface="Cambria"/>
                <a:cs typeface="Cambria"/>
              </a:rPr>
              <a:t>(</a:t>
            </a:r>
            <a:r>
              <a:rPr lang="en-US" sz="1800" i="1" dirty="0" err="1">
                <a:latin typeface="Cambria"/>
                <a:cs typeface="Cambria"/>
              </a:rPr>
              <a:t>thisRef</a:t>
            </a:r>
            <a:r>
              <a:rPr lang="en-US" sz="1800" i="1" dirty="0">
                <a:latin typeface="Cambria"/>
                <a:cs typeface="Cambria"/>
              </a:rPr>
              <a:t>: Any, property: </a:t>
            </a:r>
            <a:r>
              <a:rPr lang="en-US" sz="1800" i="1" dirty="0" err="1">
                <a:latin typeface="Cambria"/>
                <a:cs typeface="Cambria"/>
              </a:rPr>
              <a:t>KProperty</a:t>
            </a:r>
            <a:r>
              <a:rPr lang="en-US" sz="1800" i="1" dirty="0">
                <a:latin typeface="Cambria"/>
                <a:cs typeface="Cambria"/>
              </a:rPr>
              <a:t>&lt;*&gt;): </a:t>
            </a:r>
            <a:r>
              <a:rPr lang="en-US" sz="1800" i="1" dirty="0" err="1">
                <a:latin typeface="Cambria"/>
                <a:cs typeface="Cambria"/>
              </a:rPr>
              <a:t>Int</a:t>
            </a:r>
            <a:r>
              <a:rPr lang="en-US" sz="1800" i="1" dirty="0">
                <a:latin typeface="Cambria"/>
                <a:cs typeface="Cambria"/>
              </a:rPr>
              <a:t> {</a:t>
            </a:r>
            <a:br>
              <a:rPr lang="en-US" sz="1800" i="1" dirty="0">
                <a:latin typeface="Cambria"/>
                <a:cs typeface="Cambria"/>
              </a:rPr>
            </a:br>
            <a:r>
              <a:rPr lang="en-US" sz="1800" i="1" dirty="0">
                <a:latin typeface="Cambria"/>
                <a:cs typeface="Cambria"/>
              </a:rPr>
              <a:t>        return salary</a:t>
            </a:r>
            <a:br>
              <a:rPr lang="en-US" sz="1800" i="1" dirty="0">
                <a:latin typeface="Cambria"/>
                <a:cs typeface="Cambria"/>
              </a:rPr>
            </a:br>
            <a:r>
              <a:rPr lang="en-US" sz="1800" i="1" dirty="0">
                <a:latin typeface="Cambria"/>
                <a:cs typeface="Cambria"/>
              </a:rPr>
              <a:t>    }</a:t>
            </a:r>
            <a:br>
              <a:rPr lang="en-US" sz="1800" i="1" dirty="0">
                <a:latin typeface="Cambria"/>
                <a:cs typeface="Cambria"/>
              </a:rPr>
            </a:br>
            <a:r>
              <a:rPr lang="en-US" sz="1800" i="1" dirty="0">
                <a:latin typeface="Cambria"/>
                <a:cs typeface="Cambria"/>
              </a:rPr>
              <a:t/>
            </a:r>
            <a:br>
              <a:rPr lang="en-US" sz="1800" i="1" dirty="0">
                <a:latin typeface="Cambria"/>
                <a:cs typeface="Cambria"/>
              </a:rPr>
            </a:br>
            <a:r>
              <a:rPr lang="en-US" sz="1800" i="1" dirty="0">
                <a:latin typeface="Cambria"/>
                <a:cs typeface="Cambria"/>
              </a:rPr>
              <a:t>    override fun </a:t>
            </a:r>
            <a:r>
              <a:rPr lang="en-US" sz="1800" i="1" dirty="0" err="1">
                <a:latin typeface="Cambria"/>
                <a:cs typeface="Cambria"/>
              </a:rPr>
              <a:t>setValue</a:t>
            </a:r>
            <a:r>
              <a:rPr lang="en-US" sz="1800" i="1" dirty="0">
                <a:latin typeface="Cambria"/>
                <a:cs typeface="Cambria"/>
              </a:rPr>
              <a:t>(</a:t>
            </a:r>
            <a:r>
              <a:rPr lang="en-US" sz="1800" i="1" dirty="0" err="1">
                <a:latin typeface="Cambria"/>
                <a:cs typeface="Cambria"/>
              </a:rPr>
              <a:t>thisRef</a:t>
            </a:r>
            <a:r>
              <a:rPr lang="en-US" sz="1800" i="1" dirty="0">
                <a:latin typeface="Cambria"/>
                <a:cs typeface="Cambria"/>
              </a:rPr>
              <a:t>: Any, property: </a:t>
            </a:r>
            <a:r>
              <a:rPr lang="en-US" sz="1800" i="1" dirty="0" err="1">
                <a:latin typeface="Cambria"/>
                <a:cs typeface="Cambria"/>
              </a:rPr>
              <a:t>KProperty</a:t>
            </a:r>
            <a:r>
              <a:rPr lang="en-US" sz="1800" i="1" dirty="0">
                <a:latin typeface="Cambria"/>
                <a:cs typeface="Cambria"/>
              </a:rPr>
              <a:t>&lt;*&gt;, value: </a:t>
            </a:r>
            <a:r>
              <a:rPr lang="en-US" sz="1800" i="1" dirty="0" err="1">
                <a:latin typeface="Cambria"/>
                <a:cs typeface="Cambria"/>
              </a:rPr>
              <a:t>Int</a:t>
            </a:r>
            <a:r>
              <a:rPr lang="en-US" sz="1800" i="1" dirty="0">
                <a:latin typeface="Cambria"/>
                <a:cs typeface="Cambria"/>
              </a:rPr>
              <a:t>) {</a:t>
            </a:r>
            <a:br>
              <a:rPr lang="en-US" sz="1800" i="1" dirty="0">
                <a:latin typeface="Cambria"/>
                <a:cs typeface="Cambria"/>
              </a:rPr>
            </a:br>
            <a:r>
              <a:rPr lang="en-US" sz="1800" i="1" dirty="0">
                <a:latin typeface="Cambria"/>
                <a:cs typeface="Cambria"/>
              </a:rPr>
              <a:t>        salary = </a:t>
            </a:r>
            <a:r>
              <a:rPr lang="en-US" sz="1800" i="1" dirty="0" err="1">
                <a:latin typeface="Cambria"/>
                <a:cs typeface="Cambria"/>
              </a:rPr>
              <a:t>calculation.calculate</a:t>
            </a:r>
            <a:r>
              <a:rPr lang="en-US" sz="1800" i="1" dirty="0">
                <a:latin typeface="Cambria"/>
                <a:cs typeface="Cambria"/>
              </a:rPr>
              <a:t>(value)</a:t>
            </a:r>
            <a:br>
              <a:rPr lang="en-US" sz="1800" i="1" dirty="0">
                <a:latin typeface="Cambria"/>
                <a:cs typeface="Cambria"/>
              </a:rPr>
            </a:br>
            <a:r>
              <a:rPr lang="en-US" sz="1800" i="1" dirty="0">
                <a:latin typeface="Cambria"/>
                <a:cs typeface="Cambria"/>
              </a:rPr>
              <a:t>    }</a:t>
            </a:r>
            <a:br>
              <a:rPr lang="en-US" sz="1800" i="1" dirty="0">
                <a:latin typeface="Cambria"/>
                <a:cs typeface="Cambria"/>
              </a:rPr>
            </a:br>
            <a:r>
              <a:rPr lang="en-US" sz="1800" i="1" dirty="0">
                <a:latin typeface="Cambria"/>
                <a:cs typeface="Cambria"/>
              </a:rPr>
              <a:t>}</a:t>
            </a:r>
            <a:endParaRPr lang="en-US" sz="1800" i="1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6353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*</a:t>
            </a:r>
            <a:b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* Salary.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class </a:t>
            </a:r>
            <a:r>
              <a:rPr lang="en-US" sz="2000" i="1" dirty="0" err="1">
                <a:latin typeface="Cambria"/>
                <a:cs typeface="Cambria"/>
              </a:rPr>
              <a:t>BaseSalaryCalculation</a:t>
            </a:r>
            <a:r>
              <a:rPr lang="en-US" sz="2000" i="1" dirty="0">
                <a:latin typeface="Cambria"/>
                <a:cs typeface="Cambria"/>
              </a:rPr>
              <a:t> : </a:t>
            </a:r>
            <a:r>
              <a:rPr lang="en-US" sz="2000" i="1" dirty="0" err="1">
                <a:latin typeface="Cambria"/>
                <a:cs typeface="Cambria"/>
              </a:rPr>
              <a:t>SalaryCalculation</a:t>
            </a:r>
            <a:r>
              <a:rPr lang="en-US" sz="2000" i="1" dirty="0">
                <a:latin typeface="Cambria"/>
                <a:cs typeface="Cambria"/>
              </a:rPr>
              <a:t>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override fun calculate(</a:t>
            </a:r>
            <a:r>
              <a:rPr lang="en-US" sz="2000" i="1" dirty="0" err="1">
                <a:latin typeface="Cambria"/>
                <a:cs typeface="Cambria"/>
              </a:rPr>
              <a:t>salaryBase</a:t>
            </a:r>
            <a:r>
              <a:rPr lang="en-US" sz="2000" i="1" dirty="0">
                <a:latin typeface="Cambria"/>
                <a:cs typeface="Cambria"/>
              </a:rPr>
              <a:t>: </a:t>
            </a:r>
            <a:r>
              <a:rPr lang="en-US" sz="2000" i="1" dirty="0" err="1">
                <a:latin typeface="Cambria"/>
                <a:cs typeface="Cambria"/>
              </a:rPr>
              <a:t>Int</a:t>
            </a:r>
            <a:r>
              <a:rPr lang="en-US" sz="2000" i="1" dirty="0">
                <a:latin typeface="Cambria"/>
                <a:cs typeface="Cambria"/>
              </a:rPr>
              <a:t>): </a:t>
            </a:r>
            <a:r>
              <a:rPr lang="en-US" sz="2000" i="1" dirty="0" err="1">
                <a:latin typeface="Cambria"/>
                <a:cs typeface="Cambria"/>
              </a:rPr>
              <a:t>Int</a:t>
            </a:r>
            <a:r>
              <a:rPr lang="en-US" sz="2000" i="1" dirty="0">
                <a:latin typeface="Cambria"/>
                <a:cs typeface="Cambria"/>
              </a:rPr>
              <a:t>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    return </a:t>
            </a:r>
            <a:r>
              <a:rPr lang="en-US" sz="2000" i="1" dirty="0" err="1">
                <a:latin typeface="Cambria"/>
                <a:cs typeface="Cambria"/>
              </a:rPr>
              <a:t>salaryBase</a:t>
            </a:r>
            <a:r>
              <a:rPr lang="en-US" sz="2000" i="1" dirty="0">
                <a:latin typeface="Cambria"/>
                <a:cs typeface="Cambria"/>
              </a:rPr>
              <a:t> * 100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}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smtClean="0">
                <a:latin typeface="Cambria"/>
                <a:cs typeface="Cambria"/>
              </a:rPr>
              <a:t>}</a:t>
            </a:r>
          </a:p>
          <a:p>
            <a:endParaRPr lang="en-US" sz="2000" i="1" dirty="0">
              <a:latin typeface="Cambria"/>
              <a:cs typeface="Cambria"/>
            </a:endParaRPr>
          </a:p>
          <a:p>
            <a:r>
              <a:rPr lang="en-US" sz="2000" i="1" dirty="0">
                <a:latin typeface="Cambria"/>
                <a:cs typeface="Cambria"/>
              </a:rPr>
              <a:t>interface </a:t>
            </a:r>
            <a:r>
              <a:rPr lang="en-US" sz="2000" i="1" dirty="0" err="1">
                <a:latin typeface="Cambria"/>
                <a:cs typeface="Cambria"/>
              </a:rPr>
              <a:t>SalaryCalculation</a:t>
            </a:r>
            <a:r>
              <a:rPr lang="en-US" sz="2000" i="1" dirty="0">
                <a:latin typeface="Cambria"/>
                <a:cs typeface="Cambria"/>
              </a:rPr>
              <a:t>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fun calculate(</a:t>
            </a:r>
            <a:r>
              <a:rPr lang="en-US" sz="2000" i="1" dirty="0" err="1">
                <a:latin typeface="Cambria"/>
                <a:cs typeface="Cambria"/>
              </a:rPr>
              <a:t>salaryBase</a:t>
            </a:r>
            <a:r>
              <a:rPr lang="en-US" sz="2000" i="1" dirty="0">
                <a:latin typeface="Cambria"/>
                <a:cs typeface="Cambria"/>
              </a:rPr>
              <a:t>: </a:t>
            </a:r>
            <a:r>
              <a:rPr lang="en-US" sz="2000" i="1" dirty="0" err="1">
                <a:latin typeface="Cambria"/>
                <a:cs typeface="Cambria"/>
              </a:rPr>
              <a:t>Int</a:t>
            </a:r>
            <a:r>
              <a:rPr lang="en-US" sz="2000" i="1" dirty="0">
                <a:latin typeface="Cambria"/>
                <a:cs typeface="Cambria"/>
              </a:rPr>
              <a:t>): </a:t>
            </a:r>
            <a:r>
              <a:rPr lang="en-US" sz="2000" i="1" dirty="0" err="1">
                <a:latin typeface="Cambria"/>
                <a:cs typeface="Cambria"/>
              </a:rPr>
              <a:t>Int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smtClean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21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Finally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,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we run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our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code.</a:t>
            </a:r>
            <a:b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*/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fun main(</a:t>
            </a:r>
            <a:r>
              <a:rPr lang="en-US" sz="2000" i="1" dirty="0" err="1">
                <a:latin typeface="Cambria"/>
                <a:cs typeface="Cambria"/>
              </a:rPr>
              <a:t>args</a:t>
            </a:r>
            <a:r>
              <a:rPr lang="en-US" sz="2000" i="1" dirty="0">
                <a:latin typeface="Cambria"/>
                <a:cs typeface="Cambria"/>
              </a:rPr>
              <a:t>: Array&lt;String&gt;)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worker = Worker()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i="1" dirty="0" err="1">
                <a:latin typeface="Cambria"/>
                <a:cs typeface="Cambria"/>
              </a:rPr>
              <a:t>worker.salary</a:t>
            </a:r>
            <a:r>
              <a:rPr lang="en-US" sz="2000" i="1" dirty="0">
                <a:latin typeface="Cambria"/>
                <a:cs typeface="Cambria"/>
              </a:rPr>
              <a:t> = 10</a:t>
            </a:r>
            <a:br>
              <a:rPr lang="en-US" sz="2000" i="1" dirty="0">
                <a:latin typeface="Cambria"/>
                <a:cs typeface="Cambria"/>
              </a:rPr>
            </a:br>
            <a:endParaRPr lang="en-US" sz="2000" i="1" dirty="0" smtClean="0">
              <a:latin typeface="Cambria"/>
              <a:cs typeface="Cambria"/>
            </a:endParaRPr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//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Outputs 1000.</a:t>
            </a:r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// by executing the code from </a:t>
            </a:r>
            <a:r>
              <a:rPr lang="en-US" sz="2000" i="1" dirty="0" err="1">
                <a:solidFill>
                  <a:srgbClr val="7F7F7F"/>
                </a:solidFill>
                <a:latin typeface="Cambria"/>
                <a:cs typeface="Cambria"/>
              </a:rPr>
              <a:t>BaseSalaryCalculation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class.</a:t>
            </a:r>
          </a:p>
          <a:p>
            <a:r>
              <a:rPr lang="en-US" sz="2000" i="1" dirty="0" smtClean="0">
                <a:latin typeface="Cambria"/>
                <a:cs typeface="Cambria"/>
              </a:rPr>
              <a:t>    </a:t>
            </a:r>
            <a:r>
              <a:rPr lang="en-US" sz="2000" i="1" dirty="0" err="1">
                <a:latin typeface="Cambria"/>
                <a:cs typeface="Cambria"/>
              </a:rPr>
              <a:t>println</a:t>
            </a:r>
            <a:r>
              <a:rPr lang="en-US" sz="2000" i="1" dirty="0">
                <a:latin typeface="Cambria"/>
                <a:cs typeface="Cambria"/>
              </a:rPr>
              <a:t>("Worker earned [ ${</a:t>
            </a:r>
            <a:r>
              <a:rPr lang="en-US" sz="2000" i="1" dirty="0" err="1">
                <a:latin typeface="Cambria"/>
                <a:cs typeface="Cambria"/>
              </a:rPr>
              <a:t>worker.salary</a:t>
            </a:r>
            <a:r>
              <a:rPr lang="en-US" sz="2000" i="1" dirty="0">
                <a:latin typeface="Cambria"/>
                <a:cs typeface="Cambria"/>
              </a:rPr>
              <a:t>} </a:t>
            </a:r>
            <a:r>
              <a:rPr lang="en-US" sz="2000" i="1" dirty="0" smtClean="0">
                <a:latin typeface="Cambria"/>
                <a:cs typeface="Cambria"/>
              </a:rPr>
              <a:t>]") 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smtClean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9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88" y="1480610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ambria"/>
                <a:cs typeface="Cambria"/>
              </a:rPr>
              <a:t>Lazy initialization:</a:t>
            </a:r>
            <a:endParaRPr lang="en-US" b="1" dirty="0">
              <a:latin typeface="Cambria"/>
              <a:cs typeface="Cambria"/>
            </a:endParaRPr>
          </a:p>
          <a:p>
            <a:endParaRPr lang="en-US" dirty="0" smtClean="0"/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 Class that uses lazy initialization to initialize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its field.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class </a:t>
            </a:r>
            <a:r>
              <a:rPr lang="en-US" sz="2000" i="1" dirty="0" err="1">
                <a:latin typeface="Cambria"/>
                <a:cs typeface="Cambria"/>
              </a:rPr>
              <a:t>PostgreClient</a:t>
            </a:r>
            <a:r>
              <a:rPr lang="en-US" sz="2000" i="1" dirty="0">
                <a:latin typeface="Cambria"/>
                <a:cs typeface="Cambria"/>
              </a:rPr>
              <a:t>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    *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Lazy initialization.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    */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database by lazy </a:t>
            </a:r>
            <a:r>
              <a:rPr lang="en-US" sz="2000" b="1" i="1" dirty="0">
                <a:latin typeface="Cambria"/>
                <a:cs typeface="Cambria"/>
              </a:rPr>
              <a:t>{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// by using 'lazy' delegate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    Database("</a:t>
            </a:r>
            <a:r>
              <a:rPr lang="en-US" sz="2000" i="1" dirty="0" err="1">
                <a:latin typeface="Cambria"/>
                <a:cs typeface="Cambria"/>
              </a:rPr>
              <a:t>PostgreSQL</a:t>
            </a:r>
            <a:r>
              <a:rPr lang="en-US" sz="2000" i="1" dirty="0">
                <a:latin typeface="Cambria"/>
                <a:cs typeface="Cambria"/>
              </a:rPr>
              <a:t>")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b="1" i="1" dirty="0">
                <a:latin typeface="Cambria"/>
                <a:cs typeface="Cambria"/>
              </a:rPr>
              <a:t>}</a:t>
            </a:r>
            <a:br>
              <a:rPr lang="en-US" sz="2000" b="1" i="1" dirty="0">
                <a:latin typeface="Cambria"/>
                <a:cs typeface="Cambria"/>
              </a:rPr>
            </a:br>
            <a:r>
              <a:rPr lang="en-US" sz="2000" b="1" i="1" dirty="0">
                <a:latin typeface="Cambria"/>
                <a:cs typeface="Cambria"/>
              </a:rPr>
              <a:t/>
            </a:r>
            <a:br>
              <a:rPr lang="en-US" sz="2000" b="1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}</a:t>
            </a:r>
            <a:endParaRPr lang="en-US" sz="2000" i="1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373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937"/>
            <a:ext cx="7620000" cy="1143000"/>
          </a:xfrm>
        </p:spPr>
        <p:txBody>
          <a:bodyPr/>
          <a:lstStyle/>
          <a:p>
            <a:pPr algn="ctr"/>
            <a:r>
              <a:rPr lang="en-US" b="1" dirty="0" err="1" smtClean="0"/>
              <a:t>Kotlin</a:t>
            </a:r>
            <a:r>
              <a:rPr lang="en-US" b="1" dirty="0" smtClean="0"/>
              <a:t> user group Serbia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9889"/>
            <a:ext cx="7620000" cy="214488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https://twitter.com/</a:t>
            </a:r>
            <a:r>
              <a:rPr lang="en-US" dirty="0" smtClean="0">
                <a:hlinkClick r:id="rId2"/>
              </a:rPr>
              <a:t>kotlin_serbia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https://www.facebook.com/kotlinserbia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https://www.meetup.com/Serbia-Kotlin-User-</a:t>
            </a:r>
            <a:r>
              <a:rPr lang="en-US" dirty="0" smtClean="0">
                <a:hlinkClick r:id="rId4"/>
              </a:rPr>
              <a:t>Group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kotlin_serbia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83" y="1602269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8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latin typeface="Cambria"/>
                <a:cs typeface="Cambria"/>
              </a:rPr>
              <a:t>class Database(</a:t>
            </a: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type: String)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i="1" dirty="0" err="1">
                <a:latin typeface="Cambria"/>
                <a:cs typeface="Cambria"/>
              </a:rPr>
              <a:t>init</a:t>
            </a:r>
            <a:r>
              <a:rPr lang="en-US" sz="2000" i="1" dirty="0">
                <a:latin typeface="Cambria"/>
                <a:cs typeface="Cambria"/>
              </a:rPr>
              <a:t>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    </a:t>
            </a:r>
            <a:r>
              <a:rPr lang="en-US" sz="2000" i="1" dirty="0" err="1">
                <a:latin typeface="Cambria"/>
                <a:cs typeface="Cambria"/>
              </a:rPr>
              <a:t>println</a:t>
            </a:r>
            <a:r>
              <a:rPr lang="en-US" sz="2000" i="1" dirty="0">
                <a:latin typeface="Cambria"/>
                <a:cs typeface="Cambria"/>
              </a:rPr>
              <a:t>("Initializing $type")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}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}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fun main(</a:t>
            </a:r>
            <a:r>
              <a:rPr lang="en-US" sz="2000" i="1" dirty="0" err="1">
                <a:latin typeface="Cambria"/>
                <a:cs typeface="Cambria"/>
              </a:rPr>
              <a:t>args</a:t>
            </a:r>
            <a:r>
              <a:rPr lang="en-US" sz="2000" i="1" dirty="0">
                <a:latin typeface="Cambria"/>
                <a:cs typeface="Cambria"/>
              </a:rPr>
              <a:t>: Array&lt;String&gt;)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client = </a:t>
            </a:r>
            <a:r>
              <a:rPr lang="en-US" sz="2000" i="1" dirty="0" err="1">
                <a:latin typeface="Cambria"/>
                <a:cs typeface="Cambria"/>
              </a:rPr>
              <a:t>PostgreClient</a:t>
            </a:r>
            <a:r>
              <a:rPr lang="en-US" sz="2000" i="1" dirty="0">
                <a:latin typeface="Cambria"/>
                <a:cs typeface="Cambria"/>
              </a:rPr>
              <a:t>()</a:t>
            </a:r>
            <a:br>
              <a:rPr lang="en-US" sz="2000" i="1" dirty="0">
                <a:latin typeface="Cambria"/>
                <a:cs typeface="Cambria"/>
              </a:rPr>
            </a:br>
            <a:endParaRPr lang="en-US" sz="2000" i="1" dirty="0" smtClean="0">
              <a:latin typeface="Cambria"/>
              <a:cs typeface="Cambria"/>
            </a:endParaRPr>
          </a:p>
          <a:p>
            <a:pPr lvl="1"/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/ Initialization will be </a:t>
            </a: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executed here</a:t>
            </a:r>
          </a:p>
          <a:p>
            <a:r>
              <a:rPr lang="en-US" sz="2000" i="1" dirty="0" smtClean="0">
                <a:latin typeface="Cambria"/>
                <a:cs typeface="Cambria"/>
              </a:rPr>
              <a:t>    </a:t>
            </a: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database = </a:t>
            </a:r>
            <a:r>
              <a:rPr lang="en-US" sz="2000" i="1" dirty="0" err="1">
                <a:latin typeface="Cambria"/>
                <a:cs typeface="Cambria"/>
              </a:rPr>
              <a:t>client.database</a:t>
            </a:r>
            <a:r>
              <a:rPr lang="en-US" sz="2000" i="1" dirty="0">
                <a:latin typeface="Cambria"/>
                <a:cs typeface="Cambria"/>
              </a:rPr>
              <a:t> </a:t>
            </a:r>
            <a:endParaRPr lang="en-US" sz="2000" i="1" dirty="0" smtClean="0">
              <a:latin typeface="Cambria"/>
              <a:cs typeface="Cambria"/>
            </a:endParaRPr>
          </a:p>
          <a:p>
            <a:pPr lvl="1"/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// </a:t>
            </a: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a</a:t>
            </a: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nd each time when we access property,</a:t>
            </a: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it will not be </a:t>
            </a:r>
            <a:b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// executed again.</a:t>
            </a:r>
          </a:p>
          <a:p>
            <a:r>
              <a:rPr lang="en-US" sz="2000" i="1" dirty="0" smtClean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47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mbria"/>
                <a:cs typeface="Cambria"/>
              </a:rPr>
              <a:t>Observable delegate:</a:t>
            </a:r>
            <a:endParaRPr lang="en-US" b="1" dirty="0">
              <a:latin typeface="Cambria"/>
              <a:cs typeface="Cambria"/>
            </a:endParaRPr>
          </a:p>
          <a:p>
            <a:endParaRPr lang="en-US" dirty="0" smtClean="0"/>
          </a:p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 Stock value with observer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delegate.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class Stock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smtClean="0">
                <a:latin typeface="Cambria"/>
                <a:cs typeface="Cambria"/>
              </a:rPr>
              <a:t>    </a:t>
            </a:r>
            <a:r>
              <a:rPr lang="en-US" sz="2000" i="1" u="sng" dirty="0" err="1">
                <a:latin typeface="Cambria"/>
                <a:cs typeface="Cambria"/>
              </a:rPr>
              <a:t>var</a:t>
            </a:r>
            <a:r>
              <a:rPr lang="en-US" sz="2000" i="1" u="sng" dirty="0">
                <a:latin typeface="Cambria"/>
                <a:cs typeface="Cambria"/>
              </a:rPr>
              <a:t> value : </a:t>
            </a:r>
            <a:r>
              <a:rPr lang="en-US" sz="2000" i="1" u="sng" dirty="0" err="1">
                <a:latin typeface="Cambria"/>
                <a:cs typeface="Cambria"/>
              </a:rPr>
              <a:t>Int</a:t>
            </a:r>
            <a:r>
              <a:rPr lang="en-US" sz="2000" i="1" u="sng" dirty="0">
                <a:latin typeface="Cambria"/>
                <a:cs typeface="Cambria"/>
              </a:rPr>
              <a:t> </a:t>
            </a:r>
            <a:r>
              <a:rPr lang="en-US" sz="2000" b="1" i="1" u="sng" dirty="0">
                <a:latin typeface="Cambria"/>
                <a:cs typeface="Cambria"/>
              </a:rPr>
              <a:t>by </a:t>
            </a:r>
            <a:r>
              <a:rPr lang="en-US" sz="2000" b="1" i="1" u="sng" dirty="0" err="1">
                <a:latin typeface="Cambria"/>
                <a:cs typeface="Cambria"/>
              </a:rPr>
              <a:t>Delegates.observable</a:t>
            </a:r>
            <a:r>
              <a:rPr lang="en-US" sz="2000" b="1" i="1" u="sng" dirty="0">
                <a:latin typeface="Cambria"/>
                <a:cs typeface="Cambria"/>
              </a:rPr>
              <a:t>(0)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b="1" i="1" dirty="0" smtClean="0">
                <a:latin typeface="Cambria"/>
                <a:cs typeface="Cambria"/>
              </a:rPr>
              <a:t>{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smtClean="0">
                <a:latin typeface="Cambria"/>
                <a:cs typeface="Cambria"/>
              </a:rPr>
              <a:t>        </a:t>
            </a:r>
            <a:r>
              <a:rPr lang="en-US" sz="2000" i="1" dirty="0">
                <a:latin typeface="Cambria"/>
                <a:cs typeface="Cambria"/>
              </a:rPr>
              <a:t>property, old, new </a:t>
            </a:r>
            <a:r>
              <a:rPr lang="en-US" sz="2000" b="1" i="1" dirty="0">
                <a:latin typeface="Cambria"/>
                <a:cs typeface="Cambria"/>
              </a:rPr>
              <a:t>-&gt; </a:t>
            </a:r>
            <a:endParaRPr lang="en-US" sz="2000" b="1" i="1" dirty="0" smtClean="0">
              <a:latin typeface="Cambria"/>
              <a:cs typeface="Cambria"/>
            </a:endParaRPr>
          </a:p>
          <a:p>
            <a:pPr marL="777240" lvl="2" indent="0">
              <a:buNone/>
            </a:pPr>
            <a:r>
              <a:rPr lang="en-US" sz="2000" i="1" dirty="0" smtClean="0">
                <a:latin typeface="Cambria"/>
                <a:cs typeface="Cambria"/>
              </a:rPr>
              <a:t>		</a:t>
            </a:r>
            <a:r>
              <a:rPr lang="en-US" sz="2000" i="1" dirty="0" err="1" smtClean="0">
                <a:latin typeface="Cambria"/>
                <a:cs typeface="Cambria"/>
              </a:rPr>
              <a:t>println</a:t>
            </a:r>
            <a:r>
              <a:rPr lang="en-US" sz="2000" i="1" dirty="0" smtClean="0">
                <a:latin typeface="Cambria"/>
                <a:cs typeface="Cambria"/>
              </a:rPr>
              <a:t>(</a:t>
            </a:r>
          </a:p>
          <a:p>
            <a:pPr marL="777240" lvl="2" indent="0">
              <a:buNone/>
            </a:pPr>
            <a:r>
              <a:rPr lang="en-US" sz="2000" i="1" dirty="0">
                <a:latin typeface="Cambria"/>
                <a:cs typeface="Cambria"/>
              </a:rPr>
              <a:t>	</a:t>
            </a:r>
            <a:r>
              <a:rPr lang="en-US" sz="2000" i="1" dirty="0" smtClean="0">
                <a:latin typeface="Cambria"/>
                <a:cs typeface="Cambria"/>
              </a:rPr>
              <a:t>		"</a:t>
            </a:r>
            <a:r>
              <a:rPr lang="en-US" sz="2000" i="1" dirty="0">
                <a:latin typeface="Cambria"/>
                <a:cs typeface="Cambria"/>
              </a:rPr>
              <a:t>${</a:t>
            </a:r>
            <a:r>
              <a:rPr lang="en-US" sz="2000" i="1" dirty="0" err="1">
                <a:latin typeface="Cambria"/>
                <a:cs typeface="Cambria"/>
              </a:rPr>
              <a:t>property.name</a:t>
            </a:r>
            <a:r>
              <a:rPr lang="en-US" sz="2000" i="1" dirty="0">
                <a:latin typeface="Cambria"/>
                <a:cs typeface="Cambria"/>
              </a:rPr>
              <a:t>}: [ $old ] -&gt; [ $new </a:t>
            </a:r>
            <a:r>
              <a:rPr lang="en-US" sz="2000" i="1" dirty="0" smtClean="0">
                <a:latin typeface="Cambria"/>
                <a:cs typeface="Cambria"/>
              </a:rPr>
              <a:t>]”</a:t>
            </a:r>
          </a:p>
          <a:p>
            <a:pPr marL="777240" lvl="2" indent="0">
              <a:buNone/>
            </a:pPr>
            <a:r>
              <a:rPr lang="en-US" sz="2000" i="1" dirty="0">
                <a:latin typeface="Cambria"/>
                <a:cs typeface="Cambria"/>
              </a:rPr>
              <a:t>	</a:t>
            </a:r>
            <a:r>
              <a:rPr lang="en-US" sz="2000" i="1" dirty="0" smtClean="0">
                <a:latin typeface="Cambria"/>
                <a:cs typeface="Cambria"/>
              </a:rPr>
              <a:t>	)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b="1" i="1" dirty="0" smtClean="0">
                <a:latin typeface="Cambria"/>
                <a:cs typeface="Cambria"/>
              </a:rPr>
              <a:t>}</a:t>
            </a:r>
          </a:p>
          <a:p>
            <a:pPr marL="777240" lvl="2" indent="0">
              <a:buNone/>
            </a:pPr>
            <a:r>
              <a:rPr lang="en-US" sz="2000" i="1" dirty="0" smtClean="0">
                <a:latin typeface="Cambria"/>
                <a:cs typeface="Cambri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03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 We will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set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stock values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here.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fun main(</a:t>
            </a:r>
            <a:r>
              <a:rPr lang="en-US" sz="2000" i="1" dirty="0" err="1">
                <a:latin typeface="Cambria"/>
                <a:cs typeface="Cambria"/>
              </a:rPr>
              <a:t>args</a:t>
            </a:r>
            <a:r>
              <a:rPr lang="en-US" sz="2000" i="1" dirty="0">
                <a:latin typeface="Cambria"/>
                <a:cs typeface="Cambria"/>
              </a:rPr>
              <a:t>: Array&lt;String&gt;) {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stock = Stock()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i="1" dirty="0" err="1">
                <a:latin typeface="Cambria"/>
                <a:cs typeface="Cambria"/>
              </a:rPr>
              <a:t>stock.value</a:t>
            </a:r>
            <a:r>
              <a:rPr lang="en-US" sz="2000" i="1" dirty="0">
                <a:latin typeface="Cambria"/>
                <a:cs typeface="Cambria"/>
              </a:rPr>
              <a:t> = 10  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//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Outputs: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value: [ 0 ] -&gt; [ 10 ]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i="1" dirty="0" err="1">
                <a:latin typeface="Cambria"/>
                <a:cs typeface="Cambria"/>
              </a:rPr>
              <a:t>stock.value</a:t>
            </a:r>
            <a:r>
              <a:rPr lang="en-US" sz="2000" i="1" dirty="0">
                <a:latin typeface="Cambria"/>
                <a:cs typeface="Cambria"/>
              </a:rPr>
              <a:t> = 100 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//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Outputs: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value: [ 10 ] -&gt; [ 100 ]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    </a:t>
            </a:r>
            <a:r>
              <a:rPr lang="en-US" sz="2000" i="1" dirty="0" err="1">
                <a:latin typeface="Cambria"/>
                <a:cs typeface="Cambria"/>
              </a:rPr>
              <a:t>stock.value</a:t>
            </a:r>
            <a:r>
              <a:rPr lang="en-US" sz="2000" i="1" dirty="0">
                <a:latin typeface="Cambria"/>
                <a:cs typeface="Cambria"/>
              </a:rPr>
              <a:t> = 1000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//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Outputs: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value: [ 100 ] -&gt; [ 1000 ]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>
                <a:latin typeface="Cambria"/>
                <a:cs typeface="Cambria"/>
              </a:rPr>
              <a:t>}</a:t>
            </a:r>
            <a:endParaRPr lang="en-US" sz="2000" i="1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168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http://kotlinlang.org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2. </a:t>
            </a:r>
            <a:r>
              <a:rPr lang="en-US" dirty="0" smtClean="0">
                <a:hlinkClick r:id="rId3"/>
              </a:rPr>
              <a:t>Fundamental </a:t>
            </a:r>
            <a:r>
              <a:rPr lang="en-US" dirty="0" err="1" smtClean="0">
                <a:hlinkClick r:id="rId3"/>
              </a:rPr>
              <a:t>Kotlin</a:t>
            </a:r>
            <a:r>
              <a:rPr lang="en-US" dirty="0" smtClean="0"/>
              <a:t>, </a:t>
            </a:r>
            <a:r>
              <a:rPr lang="en-US" dirty="0" err="1" smtClean="0"/>
              <a:t>Miloš</a:t>
            </a:r>
            <a:r>
              <a:rPr lang="en-US" dirty="0" smtClean="0"/>
              <a:t> </a:t>
            </a:r>
            <a:r>
              <a:rPr lang="en-US" dirty="0" err="1" smtClean="0"/>
              <a:t>Vasić</a:t>
            </a:r>
            <a:r>
              <a:rPr lang="en-US" dirty="0" smtClean="0"/>
              <a:t>, 2016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Cambria"/>
                <a:cs typeface="Cambria"/>
              </a:rPr>
              <a:t>Code used in examples is located here:</a:t>
            </a:r>
            <a:endParaRPr lang="en-US" dirty="0"/>
          </a:p>
          <a:p>
            <a:r>
              <a:rPr lang="en-US" dirty="0">
                <a:latin typeface="Cambria"/>
                <a:cs typeface="Cambria"/>
                <a:hlinkClick r:id="rId4"/>
              </a:rPr>
              <a:t>https://github.com/milos85vasic/Kotlin-Serbia</a:t>
            </a:r>
            <a:endParaRPr lang="en-US" dirty="0">
              <a:latin typeface="Cambria"/>
              <a:cs typeface="Cambria"/>
            </a:endParaRPr>
          </a:p>
          <a:p>
            <a:endParaRPr lang="en-US" dirty="0">
              <a:latin typeface="Cambria"/>
              <a:cs typeface="Cambria"/>
            </a:endParaRPr>
          </a:p>
          <a:p>
            <a:r>
              <a:rPr lang="en-US" b="1" dirty="0" err="1">
                <a:latin typeface="Cambria"/>
                <a:cs typeface="Cambria"/>
              </a:rPr>
              <a:t>G</a:t>
            </a:r>
            <a:r>
              <a:rPr lang="en-US" b="1" dirty="0" err="1" smtClean="0">
                <a:latin typeface="Cambria"/>
                <a:cs typeface="Cambria"/>
              </a:rPr>
              <a:t>it</a:t>
            </a:r>
            <a:r>
              <a:rPr lang="en-US" b="1" dirty="0" smtClean="0">
                <a:latin typeface="Cambria"/>
                <a:cs typeface="Cambria"/>
              </a:rPr>
              <a:t> repository:</a:t>
            </a:r>
            <a:endParaRPr lang="en-US" dirty="0">
              <a:latin typeface="Cambria"/>
              <a:cs typeface="Cambria"/>
            </a:endParaRPr>
          </a:p>
          <a:p>
            <a:r>
              <a:rPr lang="en-US" dirty="0">
                <a:latin typeface="Cambria"/>
                <a:cs typeface="Cambria"/>
                <a:hlinkClick r:id="rId4"/>
              </a:rPr>
              <a:t>https://github.com/milos85vasic/Kotlin-Serbia.git</a:t>
            </a:r>
            <a:endParaRPr lang="en-US" dirty="0">
              <a:latin typeface="Cambria"/>
              <a:cs typeface="Cambr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3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889" y="274637"/>
            <a:ext cx="7470423" cy="953029"/>
          </a:xfrm>
        </p:spPr>
        <p:txBody>
          <a:bodyPr/>
          <a:lstStyle/>
          <a:p>
            <a:r>
              <a:rPr lang="en-US" sz="4500" b="1" dirty="0" err="1" smtClean="0"/>
              <a:t>Miloš</a:t>
            </a:r>
            <a:r>
              <a:rPr lang="en-US" sz="4500" b="1" dirty="0" smtClean="0"/>
              <a:t> </a:t>
            </a:r>
            <a:r>
              <a:rPr lang="en-US" sz="4500" b="1" dirty="0" err="1" smtClean="0"/>
              <a:t>Vasić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667"/>
            <a:ext cx="7761112" cy="21872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"/>
                <a:cs typeface="Cambria"/>
              </a:rPr>
              <a:t>Software engineer at Robert Bosch </a:t>
            </a:r>
            <a:r>
              <a:rPr lang="en-US" sz="2000" dirty="0" err="1">
                <a:latin typeface="Cambria"/>
                <a:cs typeface="Cambria"/>
              </a:rPr>
              <a:t>d.o.o</a:t>
            </a:r>
            <a:r>
              <a:rPr lang="en-US" sz="2000" dirty="0" smtClean="0">
                <a:latin typeface="Cambria"/>
                <a:cs typeface="Cambria"/>
              </a:rPr>
              <a:t>.</a:t>
            </a:r>
          </a:p>
          <a:p>
            <a:r>
              <a:rPr lang="en-US" sz="2000" dirty="0" smtClean="0">
                <a:latin typeface="Cambria"/>
                <a:cs typeface="Cambria"/>
              </a:rPr>
              <a:t>Author </a:t>
            </a:r>
            <a:r>
              <a:rPr lang="en-US" sz="2000" dirty="0">
                <a:latin typeface="Cambria"/>
                <a:cs typeface="Cambria"/>
              </a:rPr>
              <a:t>of </a:t>
            </a:r>
            <a:r>
              <a:rPr lang="en-US" sz="2000" dirty="0">
                <a:latin typeface="Cambria"/>
                <a:cs typeface="Cambria"/>
                <a:hlinkClick r:id="rId2"/>
              </a:rPr>
              <a:t>Fundamental Kotlin</a:t>
            </a:r>
            <a:r>
              <a:rPr lang="en-US" sz="2000" dirty="0">
                <a:latin typeface="Cambria"/>
                <a:cs typeface="Cambria"/>
              </a:rPr>
              <a:t> and open source enthusiast.</a:t>
            </a:r>
            <a:br>
              <a:rPr lang="en-US" sz="2000" dirty="0">
                <a:latin typeface="Cambria"/>
                <a:cs typeface="Cambria"/>
              </a:rPr>
            </a:br>
            <a:endParaRPr lang="en-US" sz="2000" dirty="0" smtClean="0">
              <a:latin typeface="Cambria"/>
              <a:cs typeface="Cambria"/>
            </a:endParaRPr>
          </a:p>
          <a:p>
            <a:r>
              <a:rPr lang="en-US" sz="2000" dirty="0" smtClean="0">
                <a:latin typeface="Cambria"/>
                <a:cs typeface="Cambria"/>
              </a:rPr>
              <a:t>Website</a:t>
            </a:r>
            <a:r>
              <a:rPr lang="en-US" sz="2000" dirty="0">
                <a:latin typeface="Cambria"/>
                <a:cs typeface="Cambria"/>
              </a:rPr>
              <a:t>: </a:t>
            </a:r>
            <a:r>
              <a:rPr lang="en-US" sz="2000" dirty="0" smtClean="0">
                <a:latin typeface="Cambria"/>
                <a:cs typeface="Cambria"/>
                <a:hlinkClick r:id="rId3"/>
              </a:rPr>
              <a:t>milosvasic.net</a:t>
            </a:r>
            <a:endParaRPr lang="en-US" sz="2000" dirty="0" smtClean="0">
              <a:latin typeface="Cambria"/>
              <a:cs typeface="Cambria"/>
            </a:endParaRPr>
          </a:p>
          <a:p>
            <a:r>
              <a:rPr lang="en-US" sz="2000" dirty="0">
                <a:latin typeface="Cambria"/>
                <a:cs typeface="Cambria"/>
              </a:rPr>
              <a:t>Book: </a:t>
            </a:r>
            <a:r>
              <a:rPr lang="en-US" sz="2000" dirty="0">
                <a:latin typeface="Cambria"/>
                <a:cs typeface="Cambria"/>
                <a:hlinkClick r:id="rId4"/>
              </a:rPr>
              <a:t>fundamental-kotlin.com</a:t>
            </a:r>
            <a:endParaRPr lang="en-US" sz="2000" dirty="0">
              <a:latin typeface="Cambria"/>
              <a:cs typeface="Cambria"/>
            </a:endParaRPr>
          </a:p>
          <a:p>
            <a:r>
              <a:rPr lang="en-US" sz="2000" dirty="0" err="1" smtClean="0">
                <a:latin typeface="Cambria"/>
                <a:cs typeface="Cambria"/>
              </a:rPr>
              <a:t>GitHub</a:t>
            </a:r>
            <a:r>
              <a:rPr lang="en-US" sz="2000" dirty="0">
                <a:latin typeface="Cambria"/>
                <a:cs typeface="Cambria"/>
              </a:rPr>
              <a:t>: </a:t>
            </a:r>
            <a:r>
              <a:rPr lang="en-US" sz="2000" dirty="0">
                <a:latin typeface="Cambria"/>
                <a:cs typeface="Cambria"/>
                <a:hlinkClick r:id="rId5"/>
              </a:rPr>
              <a:t>github.com/milos85vasic</a:t>
            </a:r>
            <a:endParaRPr lang="en-US" sz="2000" dirty="0">
              <a:latin typeface="Cambria"/>
              <a:cs typeface="Cambria"/>
            </a:endParaRPr>
          </a:p>
          <a:p>
            <a:r>
              <a:rPr lang="en-US" sz="2000" dirty="0">
                <a:latin typeface="Cambria"/>
                <a:cs typeface="Cambria"/>
              </a:rPr>
              <a:t>E-Mail: </a:t>
            </a:r>
            <a:r>
              <a:rPr lang="en-US" sz="2000" dirty="0">
                <a:latin typeface="Cambria"/>
                <a:cs typeface="Cambria"/>
                <a:hlinkClick r:id="rId6"/>
              </a:rPr>
              <a:t>milos85vasic@gmail.com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7888" y="3795886"/>
            <a:ext cx="7470423" cy="1034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 err="1" smtClean="0"/>
              <a:t>Kotlin</a:t>
            </a:r>
            <a:r>
              <a:rPr lang="en-US" sz="4500" b="1" dirty="0" smtClean="0"/>
              <a:t> user group Serbia</a:t>
            </a:r>
            <a:endParaRPr lang="en-US" sz="45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6712" y="4938885"/>
            <a:ext cx="7608712" cy="1792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mbria"/>
                <a:cs typeface="Cambria"/>
                <a:hlinkClick r:id="rId7"/>
              </a:rPr>
              <a:t>https://twitter.com/</a:t>
            </a:r>
            <a:r>
              <a:rPr lang="en-US" sz="2000" dirty="0" smtClean="0">
                <a:latin typeface="Cambria"/>
                <a:cs typeface="Cambria"/>
                <a:hlinkClick r:id="rId7"/>
              </a:rPr>
              <a:t>kotlin_serbia</a:t>
            </a:r>
            <a:endParaRPr lang="en-US" sz="2000" dirty="0" smtClean="0">
              <a:latin typeface="Cambria"/>
              <a:cs typeface="Cambria"/>
            </a:endParaRPr>
          </a:p>
          <a:p>
            <a:r>
              <a:rPr lang="en-US" sz="2000" dirty="0">
                <a:latin typeface="Cambria"/>
                <a:cs typeface="Cambria"/>
                <a:hlinkClick r:id="rId8"/>
              </a:rPr>
              <a:t>https://www.facebook.com/kotlinserbia</a:t>
            </a:r>
            <a:r>
              <a:rPr lang="en-US" sz="2000" dirty="0" smtClean="0">
                <a:latin typeface="Cambria"/>
                <a:cs typeface="Cambria"/>
                <a:hlinkClick r:id="rId8"/>
              </a:rPr>
              <a:t>/</a:t>
            </a:r>
            <a:endParaRPr lang="en-US" sz="2000" dirty="0" smtClean="0">
              <a:latin typeface="Cambria"/>
              <a:cs typeface="Cambria"/>
            </a:endParaRPr>
          </a:p>
          <a:p>
            <a:r>
              <a:rPr lang="en-US" sz="2000" dirty="0">
                <a:latin typeface="Cambria"/>
                <a:cs typeface="Cambria"/>
                <a:hlinkClick r:id="rId9"/>
              </a:rPr>
              <a:t>https://www.meetup.com/Serbia-Kotlin-User-</a:t>
            </a:r>
            <a:r>
              <a:rPr lang="en-US" sz="2000" dirty="0" smtClean="0">
                <a:latin typeface="Cambria"/>
                <a:cs typeface="Cambria"/>
                <a:hlinkClick r:id="rId9"/>
              </a:rPr>
              <a:t>Group</a:t>
            </a:r>
            <a:endParaRPr lang="en-US" sz="2000" dirty="0" smtClean="0">
              <a:latin typeface="Cambria"/>
              <a:cs typeface="Cambr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1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Collections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sr-Latn-CS" dirty="0" smtClean="0">
                <a:latin typeface="Cambria"/>
                <a:cs typeface="Cambria"/>
              </a:rPr>
              <a:t>Kotlin has two types of collections: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Cambria"/>
                <a:cs typeface="Cambria"/>
              </a:rPr>
              <a:t>m</a:t>
            </a:r>
            <a:r>
              <a:rPr lang="sr-Latn-CS" dirty="0" smtClean="0">
                <a:latin typeface="Cambria"/>
                <a:cs typeface="Cambria"/>
              </a:rPr>
              <a:t>utable (we can change collection’s content)</a:t>
            </a:r>
          </a:p>
          <a:p>
            <a:pPr>
              <a:buFont typeface="Arial"/>
              <a:buChar char="•"/>
            </a:pPr>
            <a:r>
              <a:rPr lang="en-US" dirty="0" err="1">
                <a:latin typeface="Cambria"/>
                <a:cs typeface="Cambria"/>
              </a:rPr>
              <a:t>i</a:t>
            </a:r>
            <a:r>
              <a:rPr lang="sr-Latn-CS" dirty="0" smtClean="0">
                <a:latin typeface="Cambria"/>
                <a:cs typeface="Cambria"/>
              </a:rPr>
              <a:t>mmutable (we can’t change collection’s content)</a:t>
            </a:r>
          </a:p>
          <a:p>
            <a:pPr>
              <a:buFont typeface="Arial"/>
              <a:buChar char="•"/>
            </a:pPr>
            <a:endParaRPr lang="sr-Latn-CS" dirty="0" smtClean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sr-Latn-CS" dirty="0" smtClean="0">
                <a:latin typeface="Cambria"/>
                <a:cs typeface="Cambria"/>
              </a:rPr>
              <a:t>Most frequently used collections are:</a:t>
            </a:r>
          </a:p>
          <a:p>
            <a:pPr>
              <a:buFont typeface="Arial"/>
              <a:buChar char="•"/>
            </a:pPr>
            <a:r>
              <a:rPr lang="sr-Latn-CS" dirty="0" smtClean="0">
                <a:latin typeface="Cambria"/>
                <a:cs typeface="Cambria"/>
              </a:rPr>
              <a:t>lists</a:t>
            </a:r>
          </a:p>
          <a:p>
            <a:pPr>
              <a:buFont typeface="Arial"/>
              <a:buChar char="•"/>
            </a:pPr>
            <a:r>
              <a:rPr lang="sr-Latn-CS" dirty="0" smtClean="0">
                <a:latin typeface="Cambria"/>
                <a:cs typeface="Cambria"/>
              </a:rPr>
              <a:t>maps 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Cambria"/>
                <a:cs typeface="Cambria"/>
              </a:rPr>
              <a:t>s</a:t>
            </a:r>
            <a:r>
              <a:rPr lang="sr-Latn-CS" dirty="0" smtClean="0">
                <a:latin typeface="Cambria"/>
                <a:cs typeface="Cambria"/>
              </a:rPr>
              <a:t>ets</a:t>
            </a:r>
          </a:p>
          <a:p>
            <a:pPr marL="114300" indent="0">
              <a:buNone/>
            </a:pPr>
            <a:endParaRPr lang="sr-Latn-CS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7674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latin typeface="Cambria"/>
                <a:cs typeface="Cambria"/>
              </a:rPr>
              <a:t>Differences between mutable and immutable collections are the easiest to explain on example of lists.</a:t>
            </a:r>
          </a:p>
          <a:p>
            <a:pPr marL="114300" indent="0">
              <a:buNone/>
            </a:pPr>
            <a:endParaRPr lang="en-US" dirty="0" smtClean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dirty="0" smtClean="0">
                <a:latin typeface="Cambria"/>
                <a:cs typeface="Cambria"/>
              </a:rPr>
              <a:t>Immutable lists implement interface </a:t>
            </a:r>
            <a:r>
              <a:rPr lang="en-US" b="1" dirty="0">
                <a:latin typeface="Cambria"/>
                <a:cs typeface="Cambria"/>
              </a:rPr>
              <a:t>List&lt;out T&gt; </a:t>
            </a:r>
            <a:r>
              <a:rPr lang="en-US" dirty="0" smtClean="0">
                <a:latin typeface="Cambria"/>
                <a:cs typeface="Cambria"/>
              </a:rPr>
              <a:t>which gives class the following functionalities: </a:t>
            </a:r>
            <a:r>
              <a:rPr lang="en-US" b="1" dirty="0" smtClean="0">
                <a:latin typeface="Cambria"/>
                <a:cs typeface="Cambria"/>
              </a:rPr>
              <a:t>size </a:t>
            </a:r>
            <a:r>
              <a:rPr lang="en-US" dirty="0">
                <a:latin typeface="Cambria"/>
                <a:cs typeface="Cambria"/>
              </a:rPr>
              <a:t>i </a:t>
            </a:r>
            <a:r>
              <a:rPr lang="en-US" b="1" dirty="0" smtClean="0">
                <a:latin typeface="Cambria"/>
                <a:cs typeface="Cambria"/>
              </a:rPr>
              <a:t>get</a:t>
            </a:r>
            <a:r>
              <a:rPr lang="en-US" dirty="0" smtClean="0">
                <a:latin typeface="Cambria"/>
                <a:cs typeface="Cambria"/>
              </a:rPr>
              <a:t>.</a:t>
            </a:r>
          </a:p>
          <a:p>
            <a:pPr marL="114300" indent="0">
              <a:buNone/>
            </a:pPr>
            <a:r>
              <a:rPr lang="en-US" dirty="0" smtClean="0">
                <a:latin typeface="Cambria"/>
                <a:cs typeface="Cambria"/>
              </a:rPr>
              <a:t> </a:t>
            </a:r>
          </a:p>
          <a:p>
            <a:pPr marL="114300" indent="0">
              <a:buNone/>
            </a:pPr>
            <a:r>
              <a:rPr lang="en-US" dirty="0" smtClean="0">
                <a:latin typeface="Cambria"/>
                <a:cs typeface="Cambria"/>
              </a:rPr>
              <a:t>Mutable functionalities are gained by implementing </a:t>
            </a:r>
            <a:r>
              <a:rPr lang="en-US" b="1" dirty="0">
                <a:latin typeface="Cambria"/>
                <a:cs typeface="Cambria"/>
              </a:rPr>
              <a:t>MutableList&lt;T</a:t>
            </a:r>
            <a:r>
              <a:rPr lang="en-US" b="1" dirty="0" smtClean="0">
                <a:latin typeface="Cambria"/>
                <a:cs typeface="Cambria"/>
              </a:rPr>
              <a:t>&gt; </a:t>
            </a:r>
            <a:r>
              <a:rPr lang="en-US" dirty="0" smtClean="0">
                <a:latin typeface="Cambria"/>
                <a:cs typeface="Cambria"/>
              </a:rPr>
              <a:t>interface, which gives </a:t>
            </a:r>
            <a:r>
              <a:rPr lang="en-US" b="1" dirty="0" smtClean="0">
                <a:latin typeface="Cambria"/>
                <a:cs typeface="Cambria"/>
              </a:rPr>
              <a:t>add</a:t>
            </a:r>
            <a:r>
              <a:rPr lang="en-US" dirty="0">
                <a:latin typeface="Cambria"/>
                <a:cs typeface="Cambria"/>
              </a:rPr>
              <a:t>, </a:t>
            </a:r>
            <a:r>
              <a:rPr lang="en-US" b="1" dirty="0" err="1">
                <a:latin typeface="Cambria"/>
                <a:cs typeface="Cambria"/>
              </a:rPr>
              <a:t>addAll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and </a:t>
            </a:r>
            <a:r>
              <a:rPr lang="en-US" b="1" dirty="0">
                <a:latin typeface="Cambria"/>
                <a:cs typeface="Cambria"/>
              </a:rPr>
              <a:t>remove</a:t>
            </a:r>
            <a:r>
              <a:rPr lang="en-US" dirty="0">
                <a:latin typeface="Cambria"/>
                <a:cs typeface="Cambria"/>
              </a:rPr>
              <a:t> </a:t>
            </a:r>
            <a:r>
              <a:rPr lang="en-US" dirty="0" smtClean="0">
                <a:latin typeface="Cambria"/>
                <a:cs typeface="Cambria"/>
              </a:rPr>
              <a:t>functionalities.</a:t>
            </a:r>
            <a:endParaRPr lang="en-US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905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smtClean="0">
                <a:latin typeface="Cambria"/>
                <a:cs typeface="Cambria"/>
              </a:rPr>
              <a:t>Instantiation of immutable collections:</a:t>
            </a:r>
          </a:p>
          <a:p>
            <a:pPr marL="114300" indent="0">
              <a:buNone/>
            </a:pPr>
            <a:endParaRPr lang="en-US" dirty="0" smtClean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/>
                <a:cs typeface="Cambria"/>
              </a:rPr>
              <a:t> * Immutable </a:t>
            </a:r>
            <a:r>
              <a:rPr 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/>
                <a:cs typeface="Cambria"/>
              </a:rPr>
              <a:t>lists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/>
                <a:cs typeface="Cambria"/>
              </a:rPr>
              <a:t> */</a:t>
            </a:r>
            <a:r>
              <a:rPr lang="en-US" sz="2000" i="1" dirty="0">
                <a:latin typeface="Cambria"/>
                <a:cs typeface="Cambria"/>
              </a:rPr>
              <a:t/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immutableList</a:t>
            </a:r>
            <a:r>
              <a:rPr lang="en-US" sz="2000" i="1" dirty="0">
                <a:latin typeface="Cambria"/>
                <a:cs typeface="Cambria"/>
              </a:rPr>
              <a:t> = </a:t>
            </a:r>
            <a:r>
              <a:rPr lang="en-US" sz="2000" i="1" dirty="0" err="1">
                <a:latin typeface="Cambria"/>
                <a:cs typeface="Cambria"/>
              </a:rPr>
              <a:t>listOf</a:t>
            </a:r>
            <a:r>
              <a:rPr lang="en-US" sz="2000" i="1" dirty="0">
                <a:latin typeface="Cambria"/>
                <a:cs typeface="Cambria"/>
              </a:rPr>
              <a:t>(2, 4, 6)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immutableList2 = </a:t>
            </a:r>
            <a:r>
              <a:rPr lang="en-US" sz="2000" i="1" dirty="0" err="1">
                <a:latin typeface="Cambria"/>
                <a:cs typeface="Cambria"/>
              </a:rPr>
              <a:t>listOf</a:t>
            </a:r>
            <a:r>
              <a:rPr lang="en-US" sz="2000" i="1" dirty="0">
                <a:latin typeface="Cambria"/>
                <a:cs typeface="Cambria"/>
              </a:rPr>
              <a:t>("Some", "Word")</a:t>
            </a:r>
          </a:p>
          <a:p>
            <a:pPr marL="114300" indent="0">
              <a:buNone/>
            </a:pPr>
            <a:endParaRPr lang="en-US" sz="2000" i="1" dirty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 Immutable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maps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immutableMap</a:t>
            </a:r>
            <a:r>
              <a:rPr lang="en-US" sz="2000" i="1" dirty="0">
                <a:latin typeface="Cambria"/>
                <a:cs typeface="Cambria"/>
              </a:rPr>
              <a:t> = </a:t>
            </a:r>
            <a:r>
              <a:rPr lang="en-US" sz="2000" i="1" dirty="0" err="1">
                <a:latin typeface="Cambria"/>
                <a:cs typeface="Cambria"/>
              </a:rPr>
              <a:t>mapOf</a:t>
            </a:r>
            <a:r>
              <a:rPr lang="en-US" sz="2000" i="1" dirty="0">
                <a:latin typeface="Cambria"/>
                <a:cs typeface="Cambria"/>
              </a:rPr>
              <a:t>("something" to 1, "else" to 2)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immutableMap2 = </a:t>
            </a:r>
            <a:r>
              <a:rPr lang="en-US" sz="2000" i="1" dirty="0" err="1">
                <a:latin typeface="Cambria"/>
                <a:cs typeface="Cambria"/>
              </a:rPr>
              <a:t>mapOf</a:t>
            </a:r>
            <a:r>
              <a:rPr lang="en-US" sz="2000" i="1" dirty="0">
                <a:latin typeface="Cambria"/>
                <a:cs typeface="Cambria"/>
              </a:rPr>
              <a:t>(Pair(1, "Plane"), Pair(2, "Car"))</a:t>
            </a:r>
          </a:p>
        </p:txBody>
      </p:sp>
    </p:spTree>
    <p:extLst>
      <p:ext uri="{BB962C8B-B14F-4D97-AF65-F5344CB8AC3E}">
        <p14:creationId xmlns:p14="http://schemas.microsoft.com/office/powerpoint/2010/main" val="61134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 Immutable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sets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immutableSet</a:t>
            </a:r>
            <a:r>
              <a:rPr lang="en-US" sz="2000" i="1" dirty="0">
                <a:latin typeface="Cambria"/>
                <a:cs typeface="Cambria"/>
              </a:rPr>
              <a:t> = </a:t>
            </a:r>
            <a:r>
              <a:rPr lang="en-US" sz="2000" i="1" dirty="0" err="1">
                <a:latin typeface="Cambria"/>
                <a:cs typeface="Cambria"/>
              </a:rPr>
              <a:t>setOf</a:t>
            </a:r>
            <a:r>
              <a:rPr lang="en-US" sz="2000" i="1" dirty="0">
                <a:latin typeface="Cambria"/>
                <a:cs typeface="Cambria"/>
              </a:rPr>
              <a:t>(2, 2, 3) </a:t>
            </a:r>
            <a:r>
              <a:rPr lang="en-US" sz="2000" i="1" dirty="0">
                <a:solidFill>
                  <a:schemeClr val="accent4"/>
                </a:solidFill>
                <a:latin typeface="Cambria"/>
                <a:cs typeface="Cambria"/>
              </a:rPr>
              <a:t>// </a:t>
            </a:r>
            <a:r>
              <a:rPr lang="en-US" sz="2000" i="1" dirty="0" smtClean="0">
                <a:solidFill>
                  <a:schemeClr val="accent4"/>
                </a:solidFill>
                <a:latin typeface="Cambria"/>
                <a:cs typeface="Cambria"/>
              </a:rPr>
              <a:t>It only has members 2 and 3</a:t>
            </a:r>
            <a:r>
              <a:rPr lang="en-US" sz="2000" i="1" dirty="0" smtClean="0">
                <a:solidFill>
                  <a:schemeClr val="accent3"/>
                </a:solidFill>
                <a:latin typeface="Cambria"/>
                <a:cs typeface="Cambria"/>
              </a:rPr>
              <a:t>.</a:t>
            </a:r>
          </a:p>
          <a:p>
            <a:pPr marL="114300" indent="0">
              <a:buNone/>
            </a:pP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// Outputs 2 and 3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(: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: meaning direct access to reference)</a:t>
            </a:r>
          </a:p>
          <a:p>
            <a:pPr marL="114300" indent="0">
              <a:buNone/>
            </a:pPr>
            <a:r>
              <a:rPr lang="en-US" sz="2000" i="1" dirty="0" err="1" smtClean="0">
                <a:latin typeface="Cambria"/>
                <a:cs typeface="Cambria"/>
              </a:rPr>
              <a:t>immutableSet.forEach</a:t>
            </a:r>
            <a:r>
              <a:rPr lang="en-US" sz="2000" i="1" dirty="0">
                <a:latin typeface="Cambria"/>
                <a:cs typeface="Cambria"/>
              </a:rPr>
              <a:t>(::</a:t>
            </a:r>
            <a:r>
              <a:rPr lang="en-US" sz="2000" i="1" dirty="0" err="1">
                <a:latin typeface="Cambria"/>
                <a:cs typeface="Cambria"/>
              </a:rPr>
              <a:t>println</a:t>
            </a:r>
            <a:r>
              <a:rPr lang="en-US" sz="2000" i="1" dirty="0" smtClean="0">
                <a:latin typeface="Cambria"/>
                <a:cs typeface="Cambria"/>
              </a:rPr>
              <a:t>)</a:t>
            </a:r>
          </a:p>
          <a:p>
            <a:pPr marL="114300" indent="0">
              <a:buNone/>
            </a:pPr>
            <a:endParaRPr lang="en-US" dirty="0" smtClean="0">
              <a:latin typeface="Cambria"/>
              <a:cs typeface="Cambria"/>
            </a:endParaRPr>
          </a:p>
          <a:p>
            <a:pPr marL="114300" indent="0">
              <a:buNone/>
            </a:pPr>
            <a:endParaRPr lang="en-US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922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1" dirty="0" smtClean="0">
                <a:latin typeface="Cambria"/>
                <a:cs typeface="Cambria"/>
              </a:rPr>
              <a:t>Instantiation of mutable collections:</a:t>
            </a:r>
          </a:p>
          <a:p>
            <a:pPr marL="114300" indent="0">
              <a:buNone/>
            </a:pPr>
            <a:endParaRPr lang="en-US" dirty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 * </a:t>
            </a: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Mutable lists</a:t>
            </a:r>
            <a:b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  <a:t>*/</a:t>
            </a:r>
            <a:br>
              <a:rPr lang="en-US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i="1" dirty="0" err="1">
                <a:latin typeface="Cambria"/>
                <a:cs typeface="Cambria"/>
              </a:rPr>
              <a:t>val</a:t>
            </a:r>
            <a:r>
              <a:rPr lang="en-US" i="1" dirty="0">
                <a:latin typeface="Cambria"/>
                <a:cs typeface="Cambria"/>
              </a:rPr>
              <a:t> </a:t>
            </a:r>
            <a:r>
              <a:rPr lang="en-US" i="1" dirty="0" err="1">
                <a:latin typeface="Cambria"/>
                <a:cs typeface="Cambria"/>
              </a:rPr>
              <a:t>mutableList</a:t>
            </a:r>
            <a:r>
              <a:rPr lang="en-US" i="1" dirty="0">
                <a:latin typeface="Cambria"/>
                <a:cs typeface="Cambria"/>
              </a:rPr>
              <a:t> = </a:t>
            </a:r>
            <a:r>
              <a:rPr lang="en-US" i="1" dirty="0" err="1">
                <a:latin typeface="Cambria"/>
                <a:cs typeface="Cambria"/>
              </a:rPr>
              <a:t>mutableListOf</a:t>
            </a:r>
            <a:r>
              <a:rPr lang="en-US" i="1" dirty="0">
                <a:latin typeface="Cambria"/>
                <a:cs typeface="Cambria"/>
              </a:rPr>
              <a:t>(2, 4, 6)</a:t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 err="1">
                <a:latin typeface="Cambria"/>
                <a:cs typeface="Cambria"/>
              </a:rPr>
              <a:t>val</a:t>
            </a:r>
            <a:r>
              <a:rPr lang="en-US" i="1" dirty="0">
                <a:latin typeface="Cambria"/>
                <a:cs typeface="Cambria"/>
              </a:rPr>
              <a:t> mutableList2 = </a:t>
            </a:r>
            <a:r>
              <a:rPr lang="en-US" i="1" dirty="0" err="1">
                <a:latin typeface="Cambria"/>
                <a:cs typeface="Cambria"/>
              </a:rPr>
              <a:t>mutableListOf</a:t>
            </a:r>
            <a:r>
              <a:rPr lang="en-US" i="1" dirty="0">
                <a:latin typeface="Cambria"/>
                <a:cs typeface="Cambria"/>
              </a:rPr>
              <a:t>("Some", "Word")</a:t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 err="1">
                <a:latin typeface="Cambria"/>
                <a:cs typeface="Cambria"/>
              </a:rPr>
              <a:t>val</a:t>
            </a:r>
            <a:r>
              <a:rPr lang="en-US" i="1" dirty="0">
                <a:latin typeface="Cambria"/>
                <a:cs typeface="Cambria"/>
              </a:rPr>
              <a:t> mutableList3 = </a:t>
            </a:r>
            <a:r>
              <a:rPr lang="en-US" i="1" dirty="0" err="1">
                <a:latin typeface="Cambria"/>
                <a:cs typeface="Cambria"/>
              </a:rPr>
              <a:t>mutableListOf</a:t>
            </a:r>
            <a:r>
              <a:rPr lang="en-US" i="1" dirty="0">
                <a:latin typeface="Cambria"/>
                <a:cs typeface="Cambria"/>
              </a:rPr>
              <a:t>&lt;String&gt;()</a:t>
            </a:r>
            <a:endParaRPr lang="en-US" i="1" dirty="0" smtClean="0">
              <a:latin typeface="Cambria"/>
              <a:cs typeface="Cambria"/>
            </a:endParaRPr>
          </a:p>
          <a:p>
            <a:pPr marL="114300" indent="0">
              <a:buNone/>
            </a:pPr>
            <a:endParaRPr lang="en-US" i="1" dirty="0" smtClean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// We can also remove some members.</a:t>
            </a:r>
            <a:r>
              <a:rPr lang="en-US" i="1" dirty="0" smtClean="0">
                <a:latin typeface="Cambria"/>
                <a:cs typeface="Cambria"/>
              </a:rPr>
              <a:t/>
            </a:r>
            <a:br>
              <a:rPr lang="en-US" i="1" dirty="0" smtClean="0">
                <a:latin typeface="Cambria"/>
                <a:cs typeface="Cambria"/>
              </a:rPr>
            </a:br>
            <a:r>
              <a:rPr lang="en-US" i="1" dirty="0" smtClean="0">
                <a:latin typeface="Cambria"/>
                <a:cs typeface="Cambria"/>
              </a:rPr>
              <a:t>mutableList2</a:t>
            </a:r>
            <a:r>
              <a:rPr lang="en-US" i="1" dirty="0">
                <a:latin typeface="Cambria"/>
                <a:cs typeface="Cambria"/>
              </a:rPr>
              <a:t>.remove("Word")</a:t>
            </a:r>
            <a:br>
              <a:rPr lang="en-US" i="1" dirty="0">
                <a:latin typeface="Cambria"/>
                <a:cs typeface="Cambria"/>
              </a:rPr>
            </a:br>
            <a:endParaRPr lang="en-US" i="1" dirty="0" smtClean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i="1" dirty="0" smtClean="0">
                <a:solidFill>
                  <a:srgbClr val="7F7F7F"/>
                </a:solidFill>
                <a:latin typeface="Cambria"/>
                <a:cs typeface="Cambria"/>
              </a:rPr>
              <a:t>// or add</a:t>
            </a:r>
          </a:p>
          <a:p>
            <a:pPr marL="114300" indent="0">
              <a:buNone/>
            </a:pPr>
            <a:r>
              <a:rPr lang="en-US" i="1" dirty="0" smtClean="0">
                <a:latin typeface="Cambria"/>
                <a:cs typeface="Cambria"/>
              </a:rPr>
              <a:t>mutableList3</a:t>
            </a:r>
            <a:r>
              <a:rPr lang="en-US" i="1" dirty="0">
                <a:latin typeface="Cambria"/>
                <a:cs typeface="Cambria"/>
              </a:rPr>
              <a:t>.add("Car")</a:t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>mutableList2.add("Plane")</a:t>
            </a:r>
            <a:br>
              <a:rPr lang="en-US" i="1" dirty="0">
                <a:latin typeface="Cambria"/>
                <a:cs typeface="Cambria"/>
              </a:rPr>
            </a:br>
            <a:r>
              <a:rPr lang="en-US" i="1" dirty="0">
                <a:latin typeface="Cambria"/>
                <a:cs typeface="Cambria"/>
              </a:rPr>
              <a:t>mutableList2.addAll(mutableList3)</a:t>
            </a:r>
            <a:endParaRPr lang="en-US" i="1" dirty="0" smtClean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327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 Mutable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maps</a:t>
            </a:r>
            <a:b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mutableMap</a:t>
            </a:r>
            <a:r>
              <a:rPr lang="en-US" sz="2000" i="1" dirty="0">
                <a:latin typeface="Cambria"/>
                <a:cs typeface="Cambria"/>
              </a:rPr>
              <a:t> = </a:t>
            </a:r>
            <a:r>
              <a:rPr lang="en-US" sz="2000" i="1" dirty="0" err="1">
                <a:latin typeface="Cambria"/>
                <a:cs typeface="Cambria"/>
              </a:rPr>
              <a:t>mutableMapOf</a:t>
            </a:r>
            <a:r>
              <a:rPr lang="en-US" sz="2000" i="1" dirty="0">
                <a:latin typeface="Cambria"/>
                <a:cs typeface="Cambria"/>
              </a:rPr>
              <a:t>("something" to 1, "else" to 2)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val</a:t>
            </a:r>
            <a:r>
              <a:rPr lang="en-US" sz="2000" i="1" dirty="0">
                <a:latin typeface="Cambria"/>
                <a:cs typeface="Cambria"/>
              </a:rPr>
              <a:t> mutableMap2 = </a:t>
            </a:r>
            <a:r>
              <a:rPr lang="en-US" sz="2000" i="1" dirty="0" err="1">
                <a:latin typeface="Cambria"/>
                <a:cs typeface="Cambria"/>
              </a:rPr>
              <a:t>mutableMapOf</a:t>
            </a:r>
            <a:r>
              <a:rPr lang="en-US" sz="2000" i="1" dirty="0">
                <a:latin typeface="Cambria"/>
                <a:cs typeface="Cambria"/>
              </a:rPr>
              <a:t>(Pair(1, "Plane"), Pair(2, "Car")</a:t>
            </a:r>
            <a:r>
              <a:rPr lang="en-US" sz="2000" i="1" dirty="0" smtClean="0">
                <a:latin typeface="Cambria"/>
                <a:cs typeface="Cambria"/>
              </a:rPr>
              <a:t>)</a:t>
            </a:r>
          </a:p>
          <a:p>
            <a:pPr marL="114300" indent="0">
              <a:buNone/>
            </a:pPr>
            <a:endParaRPr lang="en-US" sz="2000" i="1" dirty="0">
              <a:latin typeface="Cambria"/>
              <a:cs typeface="Cambria"/>
            </a:endParaRPr>
          </a:p>
          <a:p>
            <a:pPr marL="114300" indent="0">
              <a:buNone/>
            </a:pP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/**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 Mutable </a:t>
            </a: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sets</a:t>
            </a: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/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  <a:t> */</a:t>
            </a:r>
            <a:br>
              <a:rPr lang="en-US" sz="2000" i="1" dirty="0">
                <a:solidFill>
                  <a:srgbClr val="7F7F7F"/>
                </a:solidFill>
                <a:latin typeface="Cambria"/>
                <a:cs typeface="Cambria"/>
              </a:rPr>
            </a:br>
            <a:r>
              <a:rPr lang="en-US" sz="2000" i="1" dirty="0" smtClean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lang="en-US" sz="2000" i="1" dirty="0">
                <a:solidFill>
                  <a:srgbClr val="808080"/>
                </a:solidFill>
                <a:latin typeface="Cambria"/>
                <a:cs typeface="Cambria"/>
              </a:rPr>
              <a:t>// It will have only 2 and 3 without any duplicates.</a:t>
            </a:r>
            <a:br>
              <a:rPr lang="en-US" sz="2000" i="1" dirty="0">
                <a:solidFill>
                  <a:srgbClr val="808080"/>
                </a:solidFill>
                <a:latin typeface="Cambria"/>
                <a:cs typeface="Cambria"/>
              </a:rPr>
            </a:br>
            <a:r>
              <a:rPr lang="en-US" sz="2000" i="1" dirty="0" err="1" smtClean="0">
                <a:latin typeface="Cambria"/>
                <a:cs typeface="Cambria"/>
              </a:rPr>
              <a:t>val</a:t>
            </a:r>
            <a:r>
              <a:rPr lang="en-US" sz="2000" i="1" dirty="0" smtClean="0">
                <a:latin typeface="Cambria"/>
                <a:cs typeface="Cambria"/>
              </a:rPr>
              <a:t> </a:t>
            </a:r>
            <a:r>
              <a:rPr lang="en-US" sz="2000" i="1" dirty="0" err="1">
                <a:latin typeface="Cambria"/>
                <a:cs typeface="Cambria"/>
              </a:rPr>
              <a:t>mutableSet</a:t>
            </a:r>
            <a:r>
              <a:rPr lang="en-US" sz="2000" i="1" dirty="0">
                <a:latin typeface="Cambria"/>
                <a:cs typeface="Cambria"/>
              </a:rPr>
              <a:t> = </a:t>
            </a:r>
            <a:r>
              <a:rPr lang="en-US" sz="2000" i="1" dirty="0" err="1">
                <a:latin typeface="Cambria"/>
                <a:cs typeface="Cambria"/>
              </a:rPr>
              <a:t>mutableSetOf</a:t>
            </a:r>
            <a:r>
              <a:rPr lang="en-US" sz="2000" i="1" dirty="0">
                <a:latin typeface="Cambria"/>
                <a:cs typeface="Cambria"/>
              </a:rPr>
              <a:t>(2, 2, 3) </a:t>
            </a:r>
            <a:r>
              <a:rPr lang="en-US" sz="2000" i="1" dirty="0" smtClean="0">
                <a:latin typeface="Cambria"/>
                <a:cs typeface="Cambria"/>
              </a:rPr>
              <a:t/>
            </a:r>
            <a:br>
              <a:rPr lang="en-US" sz="2000" i="1" dirty="0" smtClean="0">
                <a:latin typeface="Cambria"/>
                <a:cs typeface="Cambria"/>
              </a:rPr>
            </a:br>
            <a:r>
              <a:rPr lang="en-US" sz="2000" i="1" dirty="0" err="1" smtClean="0">
                <a:latin typeface="Cambria"/>
                <a:cs typeface="Cambria"/>
              </a:rPr>
              <a:t>mutableSet.add</a:t>
            </a:r>
            <a:r>
              <a:rPr lang="en-US" sz="2000" i="1" dirty="0">
                <a:latin typeface="Cambria"/>
                <a:cs typeface="Cambria"/>
              </a:rPr>
              <a:t>(1)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mutableSet.add</a:t>
            </a:r>
            <a:r>
              <a:rPr lang="en-US" sz="2000" i="1" dirty="0">
                <a:latin typeface="Cambria"/>
                <a:cs typeface="Cambria"/>
              </a:rPr>
              <a:t>(4)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mutableSet.add</a:t>
            </a:r>
            <a:r>
              <a:rPr lang="en-US" sz="2000" i="1" dirty="0">
                <a:latin typeface="Cambria"/>
                <a:cs typeface="Cambria"/>
              </a:rPr>
              <a:t>(5)</a:t>
            </a:r>
            <a:br>
              <a:rPr lang="en-US" sz="2000" i="1" dirty="0">
                <a:latin typeface="Cambria"/>
                <a:cs typeface="Cambria"/>
              </a:rPr>
            </a:br>
            <a:r>
              <a:rPr lang="en-US" sz="2000" i="1" dirty="0" err="1">
                <a:latin typeface="Cambria"/>
                <a:cs typeface="Cambria"/>
              </a:rPr>
              <a:t>mutableSet.add</a:t>
            </a:r>
            <a:r>
              <a:rPr lang="en-US" sz="2000" i="1" dirty="0">
                <a:latin typeface="Cambria"/>
                <a:cs typeface="Cambria"/>
              </a:rPr>
              <a:t>(55</a:t>
            </a:r>
            <a:r>
              <a:rPr lang="en-US" sz="2000" i="1" dirty="0" smtClean="0">
                <a:latin typeface="Cambria"/>
                <a:cs typeface="Cambri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9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456</TotalTime>
  <Words>506</Words>
  <Application>Microsoft Macintosh PowerPoint</Application>
  <PresentationFormat>On-screen Show (4:3)</PresentationFormat>
  <Paragraphs>185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Adjacency</vt:lpstr>
      <vt:lpstr>BASICS OF KOTLIN </vt:lpstr>
      <vt:lpstr>Miloš Vasić</vt:lpstr>
      <vt:lpstr>Kotlin user group Serbia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Collections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Delegates</vt:lpstr>
      <vt:lpstr>Delegates</vt:lpstr>
      <vt:lpstr>Delegates</vt:lpstr>
      <vt:lpstr>Delegates</vt:lpstr>
      <vt:lpstr>Delegates</vt:lpstr>
      <vt:lpstr>Delegates</vt:lpstr>
      <vt:lpstr>Delegates</vt:lpstr>
      <vt:lpstr>Delegates</vt:lpstr>
      <vt:lpstr>Delegates</vt:lpstr>
      <vt:lpstr>Delegates</vt:lpstr>
      <vt:lpstr>References:</vt:lpstr>
      <vt:lpstr>Miloš Vasić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KOTLINA </dc:title>
  <dc:creator>Maja irichanin</dc:creator>
  <cp:lastModifiedBy>mac os</cp:lastModifiedBy>
  <cp:revision>420</cp:revision>
  <dcterms:created xsi:type="dcterms:W3CDTF">2017-03-18T10:21:11Z</dcterms:created>
  <dcterms:modified xsi:type="dcterms:W3CDTF">2017-03-30T13:38:24Z</dcterms:modified>
</cp:coreProperties>
</file>