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64" r:id="rId8"/>
    <p:sldId id="268" r:id="rId9"/>
    <p:sldId id="265" r:id="rId10"/>
    <p:sldId id="266" r:id="rId11"/>
    <p:sldId id="271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5" r:id="rId31"/>
    <p:sldId id="26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2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03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71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03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85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57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39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1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58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3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62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37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1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3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F3CA-D3E9-FA4E-A419-06B08412E21E}" type="datetimeFigureOut">
              <a:rPr kumimoji="1" lang="zh-TW" altLang="en-US" smtClean="0"/>
              <a:t>2017/11/28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BB6B34-2373-CB4C-BA85-F79E77427DB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935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hiro.apache.org/reference.html" TargetMode="External"/><Relationship Id="rId4" Type="http://schemas.openxmlformats.org/officeDocument/2006/relationships/hyperlink" Target="http://shiro.apache.org/spring.htm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iro.apache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otlinSpringBoot/ksb_with_shi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4334" y="2131265"/>
            <a:ext cx="10909738" cy="1646302"/>
          </a:xfrm>
        </p:spPr>
        <p:txBody>
          <a:bodyPr/>
          <a:lstStyle/>
          <a:p>
            <a:r>
              <a:rPr kumimoji="1" lang="en-US" altLang="zh-CN" sz="7200" dirty="0" smtClean="0"/>
              <a:t>Kotlin</a:t>
            </a:r>
            <a:r>
              <a:rPr kumimoji="1" lang="zh-CN" altLang="en-US" sz="7200" dirty="0" smtClean="0"/>
              <a:t> </a:t>
            </a:r>
            <a:r>
              <a:rPr kumimoji="1" lang="en-US" altLang="zh-CN" sz="7200" dirty="0" smtClean="0"/>
              <a:t>+</a:t>
            </a:r>
            <a:r>
              <a:rPr kumimoji="1" lang="zh-CN" altLang="en-US" sz="7200" dirty="0" smtClean="0"/>
              <a:t> </a:t>
            </a:r>
            <a:r>
              <a:rPr kumimoji="1" lang="en-US" altLang="zh-TW" sz="7200" dirty="0" smtClean="0"/>
              <a:t>Spring Boot</a:t>
            </a:r>
            <a:r>
              <a:rPr kumimoji="1" lang="zh-CN" altLang="en-US" sz="7200" dirty="0" smtClean="0"/>
              <a:t> ：</a:t>
            </a:r>
            <a:r>
              <a:rPr kumimoji="1" lang="en-US" altLang="zh-CN" sz="7200" dirty="0" smtClean="0"/>
              <a:t/>
            </a:r>
            <a:br>
              <a:rPr kumimoji="1" lang="en-US" altLang="zh-CN" sz="7200" dirty="0" smtClean="0"/>
            </a:br>
            <a:r>
              <a:rPr kumimoji="1" lang="zh-CN" altLang="en-US" sz="7200" dirty="0" smtClean="0"/>
              <a:t>下一代 </a:t>
            </a:r>
            <a:r>
              <a:rPr kumimoji="1" lang="en-US" altLang="zh-CN" sz="7200" dirty="0" smtClean="0"/>
              <a:t>Java</a:t>
            </a:r>
            <a:r>
              <a:rPr kumimoji="1" lang="zh-CN" altLang="en-US" sz="7200" dirty="0" smtClean="0"/>
              <a:t> 服务端开发</a:t>
            </a:r>
            <a:endParaRPr kumimoji="1"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63508" y="3956240"/>
            <a:ext cx="7766936" cy="109689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东海陈光剑</a:t>
            </a:r>
            <a:endParaRPr kumimoji="1" lang="zh-TW" alt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999153" y="4156079"/>
            <a:ext cx="2976011" cy="2151466"/>
            <a:chOff x="3030325" y="3898717"/>
            <a:chExt cx="2976011" cy="215146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325" y="3898717"/>
              <a:ext cx="2165715" cy="2151466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5743" y="4174724"/>
              <a:ext cx="1620593" cy="1620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89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360156" cy="1320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获取用户的角色和权限信息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67" y="0"/>
            <a:ext cx="7912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zh-TW" b="1" dirty="0" err="1"/>
              <a:t>Shiro</a:t>
            </a:r>
            <a:r>
              <a:rPr lang="zh-TW" altLang="tr-TR" b="1" dirty="0"/>
              <a:t>内置的</a:t>
            </a:r>
            <a:r>
              <a:rPr lang="tr-TR" altLang="zh-TW" b="1" dirty="0" err="1"/>
              <a:t>FilterChain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26" y="1707025"/>
            <a:ext cx="85217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49517" y="2554013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800" smtClean="0">
                <a:solidFill>
                  <a:schemeClr val="accent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项目综合实战</a:t>
            </a:r>
            <a:endParaRPr kumimoji="1" lang="zh-TW" altLang="en-US" sz="8800" dirty="0">
              <a:solidFill>
                <a:schemeClr val="accent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451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0"/>
            <a:ext cx="9807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 工程依赖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compile </a:t>
            </a:r>
            <a:r>
              <a:rPr lang="en-US" altLang="zh-TW" b="1" dirty="0">
                <a:solidFill>
                  <a:srgbClr val="658ABA"/>
                </a:solidFill>
              </a:rPr>
              <a:t>group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b="1" dirty="0" err="1">
                <a:solidFill>
                  <a:srgbClr val="658ABA"/>
                </a:solidFill>
              </a:rPr>
              <a:t>org.apache.shiro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658ABA"/>
                </a:solidFill>
              </a:rPr>
              <a:t>name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b="1" dirty="0" err="1">
                <a:solidFill>
                  <a:srgbClr val="658ABA"/>
                </a:solidFill>
              </a:rPr>
              <a:t>shiro</a:t>
            </a:r>
            <a:r>
              <a:rPr lang="en-US" altLang="zh-TW" b="1" dirty="0">
                <a:solidFill>
                  <a:srgbClr val="658ABA"/>
                </a:solidFill>
              </a:rPr>
              <a:t>-spring'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658ABA"/>
                </a:solidFill>
              </a:rPr>
              <a:t>version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'1.4.0'</a:t>
            </a:r>
            <a:br>
              <a:rPr lang="en-US" altLang="zh-TW" b="1" dirty="0">
                <a:solidFill>
                  <a:srgbClr val="658ABA"/>
                </a:solidFill>
              </a:rPr>
            </a:br>
            <a:r>
              <a:rPr lang="en-US" altLang="zh-TW" dirty="0"/>
              <a:t>compile </a:t>
            </a:r>
            <a:r>
              <a:rPr lang="en-US" altLang="zh-TW" b="1" dirty="0">
                <a:solidFill>
                  <a:srgbClr val="658ABA"/>
                </a:solidFill>
              </a:rPr>
              <a:t>group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b="1" dirty="0" err="1">
                <a:solidFill>
                  <a:srgbClr val="658ABA"/>
                </a:solidFill>
              </a:rPr>
              <a:t>org.apache.shiro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658ABA"/>
                </a:solidFill>
              </a:rPr>
              <a:t>name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b="1" dirty="0" err="1">
                <a:solidFill>
                  <a:srgbClr val="658ABA"/>
                </a:solidFill>
              </a:rPr>
              <a:t>shiro-ehcache</a:t>
            </a:r>
            <a:r>
              <a:rPr lang="en-US" altLang="zh-TW" b="1" dirty="0">
                <a:solidFill>
                  <a:srgbClr val="658ABA"/>
                </a:solidFill>
              </a:rPr>
              <a:t>'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658ABA"/>
                </a:solidFill>
              </a:rPr>
              <a:t>version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658ABA"/>
                </a:solidFill>
              </a:rPr>
              <a:t>'1.4.0'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73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</a:t>
            </a:r>
            <a:r>
              <a:rPr kumimoji="1" lang="zh-CN" altLang="en-US" dirty="0" smtClean="0"/>
              <a:t>结构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3" y="968531"/>
            <a:ext cx="8366666" cy="57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673"/>
            <a:ext cx="12192000" cy="38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311"/>
            <a:ext cx="12192000" cy="42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02"/>
            <a:ext cx="12192000" cy="67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155700"/>
            <a:ext cx="114427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9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4075" y="1759431"/>
            <a:ext cx="10266284" cy="1320800"/>
          </a:xfrm>
        </p:spPr>
        <p:txBody>
          <a:bodyPr>
            <a:noAutofit/>
          </a:bodyPr>
          <a:lstStyle/>
          <a:p>
            <a:pPr algn="r"/>
            <a:r>
              <a:rPr kumimoji="1" lang="zh-CN" altLang="en-US" sz="6000" dirty="0" smtClean="0"/>
              <a:t>第</a:t>
            </a:r>
            <a:r>
              <a:rPr kumimoji="1" lang="en-US" altLang="zh-CN" sz="6000" dirty="0"/>
              <a:t>4</a:t>
            </a:r>
            <a:r>
              <a:rPr kumimoji="1" lang="zh-CN" altLang="en-US" sz="6000" dirty="0"/>
              <a:t>讲 </a:t>
            </a:r>
            <a:r>
              <a:rPr kumimoji="1" lang="en-US" altLang="zh-CN" sz="6000" dirty="0" err="1" smtClean="0"/>
              <a:t>Kotlin</a:t>
            </a:r>
            <a:r>
              <a:rPr kumimoji="1" lang="en-US" altLang="zh-CN" sz="6000" dirty="0" smtClean="0"/>
              <a:t> + Spring </a:t>
            </a:r>
            <a:r>
              <a:rPr kumimoji="1" lang="en-US" altLang="zh-CN" sz="6000" dirty="0"/>
              <a:t>Boot </a:t>
            </a:r>
            <a:r>
              <a:rPr kumimoji="1" lang="en-US" altLang="zh-CN" sz="6000" dirty="0" smtClean="0"/>
              <a:t>\</a:t>
            </a:r>
            <a:r>
              <a:rPr kumimoji="1" lang="zh-CN" altLang="en-US" sz="6000" dirty="0" smtClean="0"/>
              <a:t>集成 </a:t>
            </a:r>
            <a:r>
              <a:rPr kumimoji="1" lang="en-US" altLang="zh-CN" sz="6000" dirty="0" err="1"/>
              <a:t>Shiro</a:t>
            </a:r>
            <a:r>
              <a:rPr kumimoji="1" lang="en-US" altLang="zh-CN" sz="6000" dirty="0"/>
              <a:t> </a:t>
            </a:r>
            <a:r>
              <a:rPr kumimoji="1" lang="zh-CN" altLang="en-US" sz="6000" dirty="0" smtClean="0"/>
              <a:t>实现权限控制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3411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5" y="0"/>
            <a:ext cx="10473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639613"/>
            <a:ext cx="10894556" cy="1320800"/>
          </a:xfrm>
        </p:spPr>
        <p:txBody>
          <a:bodyPr>
            <a:noAutofit/>
          </a:bodyPr>
          <a:lstStyle/>
          <a:p>
            <a:r>
              <a:rPr lang="en-US" altLang="zh-CN" sz="4400" b="1" dirty="0" smtClean="0"/>
              <a:t>@Service</a:t>
            </a:r>
            <a:r>
              <a:rPr lang="en-US" altLang="zh-TW" sz="4400" b="1" dirty="0" smtClean="0"/>
              <a:t/>
            </a:r>
            <a:br>
              <a:rPr lang="en-US" altLang="zh-TW" sz="4400" b="1" dirty="0" smtClean="0"/>
            </a:br>
            <a:r>
              <a:rPr lang="en-US" altLang="zh-TW" sz="4400" b="1" dirty="0" smtClean="0"/>
              <a:t>class </a:t>
            </a:r>
            <a:r>
              <a:rPr lang="en-US" altLang="zh-TW" sz="4400" dirty="0" err="1"/>
              <a:t>ShiroRealm</a:t>
            </a:r>
            <a:r>
              <a:rPr lang="en-US" altLang="zh-TW" sz="4400" dirty="0"/>
              <a:t> : </a:t>
            </a:r>
            <a:r>
              <a:rPr lang="en-US" altLang="zh-TW" sz="4400" dirty="0" err="1"/>
              <a:t>AuthorizingRealm</a:t>
            </a:r>
            <a:r>
              <a:rPr lang="en-US" altLang="zh-TW" sz="4400" dirty="0"/>
              <a:t>()</a:t>
            </a:r>
            <a:endParaRPr kumimoji="1"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677334" y="3074304"/>
            <a:ext cx="6096000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altLang="zh-TW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@Configuration</a:t>
            </a:r>
            <a:br>
              <a:rPr lang="en-US" altLang="zh-TW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US" altLang="zh-TW" sz="36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ShiroConfig</a:t>
            </a:r>
            <a:endParaRPr lang="zh-TW" alt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9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03" y="262759"/>
            <a:ext cx="8596668" cy="1320800"/>
          </a:xfrm>
        </p:spPr>
        <p:txBody>
          <a:bodyPr/>
          <a:lstStyle/>
          <a:p>
            <a:r>
              <a:rPr lang="en-US" altLang="zh-TW" dirty="0" err="1"/>
              <a:t>LoginController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12192000" cy="56507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85898" y="262759"/>
            <a:ext cx="2028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>
                <a:solidFill>
                  <a:schemeClr val="accent1"/>
                </a:solidFill>
              </a:rPr>
              <a:t>login.ftl</a:t>
            </a:r>
          </a:p>
        </p:txBody>
      </p:sp>
    </p:spTree>
    <p:extLst>
      <p:ext uri="{BB962C8B-B14F-4D97-AF65-F5344CB8AC3E}">
        <p14:creationId xmlns:p14="http://schemas.microsoft.com/office/powerpoint/2010/main" val="115398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启用 </a:t>
            </a:r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 注解式权限控制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413000"/>
            <a:ext cx="10833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Shiro</a:t>
            </a:r>
            <a:r>
              <a:rPr kumimoji="1" lang="zh-CN" altLang="en-US" dirty="0" smtClean="0"/>
              <a:t> 权限校验的 ：统一异常处理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91" y="1585091"/>
            <a:ext cx="10706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运行测试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88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" y="0"/>
            <a:ext cx="1090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6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" y="0"/>
            <a:ext cx="1090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1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" y="0"/>
            <a:ext cx="1090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" y="0"/>
            <a:ext cx="1090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90898" y="507640"/>
            <a:ext cx="3042611" cy="1320800"/>
          </a:xfrm>
        </p:spPr>
        <p:txBody>
          <a:bodyPr>
            <a:normAutofit/>
          </a:bodyPr>
          <a:lstStyle/>
          <a:p>
            <a:r>
              <a:rPr kumimoji="1" lang="zh-CN" altLang="en-US" sz="5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简介</a:t>
            </a:r>
            <a:endParaRPr kumimoji="1" lang="zh-TW" altLang="en-US" sz="5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38130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Simple. Java. Security</a:t>
            </a:r>
            <a:r>
              <a:rPr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</a:p>
          <a:p>
            <a:pPr marL="0" indent="0">
              <a:buNone/>
            </a:pP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2"/>
              </a:rPr>
              <a:t>http</a:t>
            </a:r>
            <a:r>
              <a:rPr kumimoji="1" lang="en-US" altLang="zh-TW" sz="2000" dirty="0">
                <a:latin typeface="Microsoft JhengHei" charset="-120"/>
                <a:ea typeface="Microsoft JhengHei" charset="-120"/>
                <a:cs typeface="Microsoft JhengHei" charset="-120"/>
                <a:hlinkClick r:id="rId2"/>
              </a:rPr>
              <a:t>://shiro.apache.org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2"/>
              </a:rPr>
              <a:t>/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r>
              <a:rPr kumimoji="1" lang="en-US" altLang="zh-TW" sz="2000" dirty="0"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http://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3"/>
              </a:rPr>
              <a:t>shiro.apache.org/reference.html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endParaRPr kumimoji="1"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Java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安全框架</a:t>
            </a:r>
            <a:r>
              <a:rPr lang="en-US" alt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,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执行身份验证、授权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、</a:t>
            </a:r>
            <a:r>
              <a:rPr lang="zh-CN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加密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和</a:t>
            </a: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会话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管理</a:t>
            </a:r>
            <a:r>
              <a:rPr lang="zh-CN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等功能</a:t>
            </a:r>
            <a:r>
              <a:rPr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CN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与 </a:t>
            </a:r>
            <a:r>
              <a:rPr kumimoji="1" lang="en-US" altLang="zh-CN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Spring</a:t>
            </a:r>
            <a:r>
              <a:rPr kumimoji="1" lang="zh-CN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集成：</a:t>
            </a:r>
            <a:endParaRPr kumimoji="1"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r>
              <a:rPr kumimoji="1" lang="en-US" altLang="zh-TW" sz="2000" dirty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http://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  <a:hlinkClick r:id="rId4"/>
              </a:rPr>
              <a:t>shiro.apache.org/spring.html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buNone/>
            </a:pP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81" y="318115"/>
            <a:ext cx="3975100" cy="167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850898"/>
            <a:ext cx="11110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三个核心组件：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Subject, 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SecurityManager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zh-TW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和 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Realms.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57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" y="0"/>
            <a:ext cx="10908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00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本讲实例工程源代码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github.com/KotlinSpringBoot/ksb_with_shiro</a:t>
            </a:r>
            <a:endParaRPr kumimoji="1" lang="en-US" altLang="zh-TW" smtClean="0"/>
          </a:p>
          <a:p>
            <a:pPr marL="400050" lvl="1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37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三个核心组件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1765739"/>
            <a:ext cx="6256866" cy="42756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Subject</a:t>
            </a:r>
            <a:r>
              <a:rPr lang="zh-TW" altLang="en-US" dirty="0"/>
              <a:t>：“当前操作用户</a:t>
            </a:r>
            <a:r>
              <a:rPr lang="zh-TW" altLang="en-US" dirty="0" smtClean="0"/>
              <a:t>”</a:t>
            </a:r>
            <a:r>
              <a:rPr lang="zh-CN" altLang="en-US" dirty="0" smtClean="0"/>
              <a:t>。</a:t>
            </a:r>
            <a:r>
              <a:rPr lang="en-US" altLang="zh-TW" dirty="0" smtClean="0"/>
              <a:t>Subject</a:t>
            </a:r>
            <a:r>
              <a:rPr lang="zh-TW" altLang="en-US" dirty="0"/>
              <a:t>代表了当前用户的安全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en-US" altLang="zh-TW" dirty="0" err="1" smtClean="0"/>
              <a:t>SecurityManager</a:t>
            </a:r>
            <a:r>
              <a:rPr lang="zh-CN" altLang="en-US" dirty="0" smtClean="0"/>
              <a:t> ： </a:t>
            </a:r>
            <a:r>
              <a:rPr lang="zh-TW" altLang="en-US" dirty="0" smtClean="0"/>
              <a:t>则</a:t>
            </a:r>
            <a:r>
              <a:rPr lang="zh-TW" altLang="en-US" dirty="0"/>
              <a:t>管理所有用户的安全</a:t>
            </a:r>
            <a:r>
              <a:rPr lang="zh-TW" altLang="en-US" dirty="0" smtClean="0"/>
              <a:t>操作</a:t>
            </a:r>
            <a:r>
              <a:rPr lang="zh-CN" altLang="en-US" dirty="0" smtClean="0"/>
              <a:t>。</a:t>
            </a:r>
            <a:r>
              <a:rPr lang="zh-CN" altLang="en-US" dirty="0"/>
              <a:t> </a:t>
            </a:r>
            <a:r>
              <a:rPr lang="en-US" altLang="zh-CN" dirty="0" err="1"/>
              <a:t>Shiro</a:t>
            </a:r>
            <a:r>
              <a:rPr lang="zh-CN" altLang="en-US" dirty="0"/>
              <a:t>框架的核心，典型的</a:t>
            </a:r>
            <a:r>
              <a:rPr lang="en-US" altLang="zh-CN" dirty="0"/>
              <a:t>Facade</a:t>
            </a:r>
            <a:r>
              <a:rPr lang="zh-CN" altLang="en-US" dirty="0"/>
              <a:t>模式，</a:t>
            </a:r>
            <a:r>
              <a:rPr lang="en-US" altLang="zh-CN" dirty="0" err="1"/>
              <a:t>Shiro</a:t>
            </a:r>
            <a:r>
              <a:rPr lang="zh-CN" altLang="en-US" dirty="0"/>
              <a:t>通过</a:t>
            </a:r>
            <a:r>
              <a:rPr lang="en-US" altLang="zh-CN" dirty="0" err="1"/>
              <a:t>SecurityManager</a:t>
            </a:r>
            <a:r>
              <a:rPr lang="zh-CN" altLang="en-US" dirty="0"/>
              <a:t>来管理内部组件实例，并通过它来提供安全管理的各种服务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TW" dirty="0"/>
              <a:t>Realm</a:t>
            </a:r>
            <a:r>
              <a:rPr lang="zh-TW" altLang="en-US" dirty="0"/>
              <a:t>： </a:t>
            </a:r>
            <a:r>
              <a:rPr lang="en-US" altLang="zh-TW" dirty="0"/>
              <a:t>Realm</a:t>
            </a:r>
            <a:r>
              <a:rPr lang="zh-TW" altLang="en-US" dirty="0"/>
              <a:t>充当了</a:t>
            </a:r>
            <a:r>
              <a:rPr lang="en-US" altLang="zh-TW" dirty="0" err="1"/>
              <a:t>Shiro</a:t>
            </a:r>
            <a:r>
              <a:rPr lang="zh-TW" altLang="en-US" dirty="0"/>
              <a:t>与应用安全数据间的“桥梁”或者“连接器”。也就是说，当对用户执行认证（登录）和授权（访问控制）验证时，</a:t>
            </a:r>
            <a:r>
              <a:rPr lang="en-US" altLang="zh-TW" dirty="0" err="1"/>
              <a:t>Shiro</a:t>
            </a:r>
            <a:r>
              <a:rPr lang="zh-TW" altLang="en-US" dirty="0"/>
              <a:t>会从应用配置的</a:t>
            </a:r>
            <a:r>
              <a:rPr lang="en-US" altLang="zh-TW" dirty="0"/>
              <a:t>Realm</a:t>
            </a:r>
            <a:r>
              <a:rPr lang="zh-TW" altLang="en-US" dirty="0"/>
              <a:t>中查找用户及其权限信息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Realm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实质上是一个安全相关的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DAO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：它封装了数据源的连接细节，并在需要时将相关数据提供给</a:t>
            </a: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Shiro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。当配置</a:t>
            </a: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Shiro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时，你必须至少指定一个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Realm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，用于认证和（或）授权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TW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Shiro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内置了可以连接大量安全数据源（又名目录）的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Realm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，如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LDAP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、关系数据库（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JDBC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）、类似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INI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的文本配置资源以及属性文件等。如果缺省的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Realm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不能满足需求，你还可以插入代表自定义数据源的自己的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Realm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实现。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765739"/>
            <a:ext cx="5257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运行原理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2" y="1469696"/>
            <a:ext cx="6477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2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 </a:t>
            </a:r>
            <a:r>
              <a:rPr lang="zh-CN" altLang="en-US" b="1" dirty="0" smtClean="0"/>
              <a:t>获取</a:t>
            </a:r>
            <a:r>
              <a:rPr lang="en-US" altLang="zh-TW" b="1" dirty="0" smtClean="0"/>
              <a:t> </a:t>
            </a:r>
            <a:r>
              <a:rPr lang="en-US" altLang="zh-TW" b="1" dirty="0"/>
              <a:t>Subject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37" y="2171099"/>
            <a:ext cx="4775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Subject </a:t>
            </a:r>
            <a:r>
              <a:rPr lang="en-US" altLang="zh-TW" b="1" dirty="0" smtClean="0"/>
              <a:t>Login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登陆授权</a:t>
            </a:r>
            <a:endParaRPr kumimoji="1"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10778942" cy="3880773"/>
          </a:xfrm>
        </p:spPr>
        <p:txBody>
          <a:bodyPr/>
          <a:lstStyle/>
          <a:p>
            <a:r>
              <a:rPr lang="zh-TW" altLang="en-US" dirty="0"/>
              <a:t>使用用户的登录信息创建令</a:t>
            </a:r>
            <a:r>
              <a:rPr lang="zh-TW" altLang="en-US" dirty="0" smtClean="0"/>
              <a:t>牌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sz="1400" dirty="0" err="1" smtClean="0"/>
              <a:t>AuthenticationToken</a:t>
            </a:r>
            <a:r>
              <a:rPr lang="zh-CN" altLang="en-US" sz="1400" dirty="0" smtClean="0"/>
              <a:t> </a:t>
            </a:r>
            <a:r>
              <a:rPr lang="en-US" altLang="zh-TW" sz="1400" dirty="0" smtClean="0"/>
              <a:t>token </a:t>
            </a:r>
            <a:r>
              <a:rPr lang="en-US" altLang="zh-TW" sz="1400" dirty="0"/>
              <a:t>= </a:t>
            </a:r>
            <a:r>
              <a:rPr lang="en-US" altLang="zh-TW" sz="1400" dirty="0" smtClean="0">
                <a:solidFill>
                  <a:srgbClr val="0000FF"/>
                </a:solidFill>
                <a:latin typeface="Courier New" charset="0"/>
              </a:rPr>
              <a:t>new</a:t>
            </a:r>
            <a:r>
              <a:rPr lang="en-US" altLang="zh-TW" sz="1400" dirty="0" smtClean="0"/>
              <a:t> </a:t>
            </a:r>
            <a:r>
              <a:rPr lang="en-US" altLang="zh-TW" sz="1400" dirty="0" err="1"/>
              <a:t>UsernamePasswordToken</a:t>
            </a:r>
            <a:r>
              <a:rPr lang="en-US" altLang="zh-TW" sz="1400" dirty="0"/>
              <a:t>(username, password);</a:t>
            </a:r>
            <a:endParaRPr lang="zh-TW" altLang="en-US" sz="1400" dirty="0"/>
          </a:p>
          <a:p>
            <a:r>
              <a:rPr lang="zh-TW" altLang="en-US" dirty="0"/>
              <a:t>执行登陆</a:t>
            </a:r>
            <a:r>
              <a:rPr lang="zh-TW" altLang="en-US" dirty="0" smtClean="0"/>
              <a:t>动作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18" y="3318423"/>
            <a:ext cx="7133782" cy="899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467" y="486913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Handle Failed Login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74" y="4869136"/>
            <a:ext cx="4457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2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Subject’s Session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Session session = </a:t>
            </a:r>
            <a:r>
              <a:rPr lang="en-US" altLang="zh-TW" dirty="0" err="1"/>
              <a:t>subject.getSession</a:t>
            </a:r>
            <a:r>
              <a:rPr lang="en-US" altLang="zh-TW" dirty="0"/>
              <a:t>();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01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Realm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缓存</a:t>
            </a:r>
            <a:r>
              <a:rPr lang="zh-TW" altLang="en-US" dirty="0" smtClean="0"/>
              <a:t>机制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TW" dirty="0" err="1" smtClean="0"/>
              <a:t>Ehcache</a:t>
            </a:r>
            <a:r>
              <a:rPr lang="en-US" altLang="zh-CN" dirty="0" smtClean="0"/>
              <a:t>(</a:t>
            </a:r>
            <a:r>
              <a:rPr lang="zh-TW" altLang="en-US" dirty="0"/>
              <a:t>将原本只能存储在内存中的数据通过算法保存到硬盘上，再根据需求依次取出</a:t>
            </a:r>
            <a:r>
              <a:rPr lang="en-US" altLang="zh-CN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散列</a:t>
            </a:r>
            <a:r>
              <a:rPr lang="zh-CN" altLang="en-US" dirty="0" smtClean="0"/>
              <a:t>与</a:t>
            </a:r>
            <a:r>
              <a:rPr lang="zh-TW" altLang="en-US" dirty="0" smtClean="0"/>
              <a:t>加密</a:t>
            </a:r>
            <a:r>
              <a:rPr lang="zh-TW" altLang="en-US" dirty="0"/>
              <a:t>算法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66" y="3517462"/>
            <a:ext cx="5232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574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426</Words>
  <Application>Microsoft Macintosh PowerPoint</Application>
  <PresentationFormat>寬螢幕</PresentationFormat>
  <Paragraphs>47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Courier New</vt:lpstr>
      <vt:lpstr>Microsoft JhengHei</vt:lpstr>
      <vt:lpstr>Trebuchet MS</vt:lpstr>
      <vt:lpstr>Wingdings 3</vt:lpstr>
      <vt:lpstr>方正姚体</vt:lpstr>
      <vt:lpstr>华文新魏</vt:lpstr>
      <vt:lpstr>微軟正黑體</vt:lpstr>
      <vt:lpstr>Arial</vt:lpstr>
      <vt:lpstr>Arial</vt:lpstr>
      <vt:lpstr>平面</vt:lpstr>
      <vt:lpstr>Kotlin + Spring Boot ： 下一代 Java 服务端开发</vt:lpstr>
      <vt:lpstr>第4讲 Kotlin + Spring Boot \集成 Shiro 实现权限控制</vt:lpstr>
      <vt:lpstr>简介</vt:lpstr>
      <vt:lpstr>三个核心组件</vt:lpstr>
      <vt:lpstr>运行原理</vt:lpstr>
      <vt:lpstr> 获取 Subject</vt:lpstr>
      <vt:lpstr>Subject Login：登陆授权</vt:lpstr>
      <vt:lpstr>Subject’s Session</vt:lpstr>
      <vt:lpstr>实现Realm</vt:lpstr>
      <vt:lpstr>获取用户的角色和权限信息</vt:lpstr>
      <vt:lpstr>Shiro内置的FilterChain</vt:lpstr>
      <vt:lpstr>PowerPoint 簡報</vt:lpstr>
      <vt:lpstr>PowerPoint 簡報</vt:lpstr>
      <vt:lpstr>Shiro 工程依赖</vt:lpstr>
      <vt:lpstr>表结构</vt:lpstr>
      <vt:lpstr>PowerPoint 簡報</vt:lpstr>
      <vt:lpstr>PowerPoint 簡報</vt:lpstr>
      <vt:lpstr>PowerPoint 簡報</vt:lpstr>
      <vt:lpstr>PowerPoint 簡報</vt:lpstr>
      <vt:lpstr>PowerPoint 簡報</vt:lpstr>
      <vt:lpstr>@Service class ShiroRealm : AuthorizingRealm()</vt:lpstr>
      <vt:lpstr>LoginController</vt:lpstr>
      <vt:lpstr>启用 Shiro 注解式权限控制</vt:lpstr>
      <vt:lpstr> Shiro 权限校验的 ：统一异常处理</vt:lpstr>
      <vt:lpstr>运行测试</vt:lpstr>
      <vt:lpstr>PowerPoint 簡報</vt:lpstr>
      <vt:lpstr>PowerPoint 簡報</vt:lpstr>
      <vt:lpstr>PowerPoint 簡報</vt:lpstr>
      <vt:lpstr>PowerPoint 簡報</vt:lpstr>
      <vt:lpstr>PowerPoint 簡報</vt:lpstr>
      <vt:lpstr>小结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极简教程</dc:title>
  <dc:creator>jack Chen</dc:creator>
  <cp:lastModifiedBy>jack Chen</cp:lastModifiedBy>
  <cp:revision>175</cp:revision>
  <dcterms:created xsi:type="dcterms:W3CDTF">2017-11-25T02:57:44Z</dcterms:created>
  <dcterms:modified xsi:type="dcterms:W3CDTF">2017-11-28T18:47:49Z</dcterms:modified>
</cp:coreProperties>
</file>