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Lora"/>
      <p:regular r:id="rId43"/>
      <p:bold r:id="rId44"/>
      <p:italic r:id="rId45"/>
      <p:boldItalic r:id="rId46"/>
    </p:embeddedFont>
    <p:embeddedFont>
      <p:font typeface="Quattrocen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Lora-bold.fntdata"/><Relationship Id="rId43" Type="http://schemas.openxmlformats.org/officeDocument/2006/relationships/font" Target="fonts/Lora-regular.fntdata"/><Relationship Id="rId46" Type="http://schemas.openxmlformats.org/officeDocument/2006/relationships/font" Target="fonts/Lora-boldItalic.fntdata"/><Relationship Id="rId45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-6025" y="46661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" name="Shape 64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-6025" y="4513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Comparison">
    <p:bg>
      <p:bgPr>
        <a:solidFill>
          <a:srgbClr val="2B2B2B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-25" y="510300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817450" y="307341"/>
            <a:ext cx="405900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265625" y="510300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 txBox="1"/>
          <p:nvPr/>
        </p:nvSpPr>
        <p:spPr>
          <a:xfrm>
            <a:off x="411100" y="907650"/>
            <a:ext cx="38784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7F7F7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4980400" y="907650"/>
            <a:ext cx="38784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7F7F7"/>
                </a:solidFill>
                <a:latin typeface="Courier New"/>
                <a:ea typeface="Courier New"/>
                <a:cs typeface="Courier New"/>
                <a:sym typeface="Courier New"/>
              </a:rPr>
              <a:t>Kotlin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de Example">
    <p:bg>
      <p:bgPr>
        <a:solidFill>
          <a:srgbClr val="2B2B2B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-25" y="510300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817450" y="307341"/>
            <a:ext cx="405900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265625" y="510300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8349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28857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" name="Shape 54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/>
          <p:nvPr/>
        </p:nvSpPr>
        <p:spPr>
          <a:xfrm>
            <a:off x="817475" y="928766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twitter.com/andyjbowes" TargetMode="External"/><Relationship Id="rId4" Type="http://schemas.openxmlformats.org/officeDocument/2006/relationships/hyperlink" Target="mailto:andy.bowes@bjss.com" TargetMode="External"/><Relationship Id="rId5" Type="http://schemas.openxmlformats.org/officeDocument/2006/relationships/hyperlink" Target="http://andybowes.me.u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slidescarnival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996625" y="2003900"/>
            <a:ext cx="7691100" cy="624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</a:t>
            </a:r>
            <a:r>
              <a:rPr lang="en">
                <a:highlight>
                  <a:srgbClr val="FFCD00"/>
                </a:highlight>
              </a:rPr>
              <a:t>Kotlin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75" name="Shape 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996612" y="2627898"/>
            <a:ext cx="81108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should I consider yet another programming language?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381250" y="922675"/>
            <a:ext cx="6884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JVM Languages considered before finding Kotlin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381250" y="1440325"/>
            <a:ext cx="73839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Closure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Lisp-based JVM language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Smaller user community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Dynamically typed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Tooling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Plugins for Eclipse, Gradle &amp; Maven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Dynamic typing &amp; lack of refactoring support means I wouldn’t want to support/develop a large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381250" y="922675"/>
            <a:ext cx="6527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JVM Languages considered before finding Kotlin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381250" y="1440325"/>
            <a:ext cx="73839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Frege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Haskell-based JVM language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Strictly functional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Very small user community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Statically typed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 of tooling support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Lack of maturity &amp; 3rd Party libraries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Java interoperability is complex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ctrTitle"/>
          </p:nvPr>
        </p:nvSpPr>
        <p:spPr>
          <a:xfrm>
            <a:off x="1267800" y="2910625"/>
            <a:ext cx="6608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10 reasons to consider Kotlin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as your next language 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/>
          <p:nvPr/>
        </p:nvSpPr>
        <p:spPr>
          <a:xfrm>
            <a:off x="3470250" y="56698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921550" y="1088832"/>
            <a:ext cx="1306852" cy="1159797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100% Java Interoperability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381250" y="161870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code compiles to pure Java byte-code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Kotlin classes can invoke methods in Java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classes can invoke Kotlin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Kotlin can use standard Java libraries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Many Kotlin specific libraries are available but can continue to use familiar Java libraries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incremental migration to Kotlin from Java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Deploy mixed applications as a single artifact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Statically Typed Language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381250" y="1618700"/>
            <a:ext cx="7539600" cy="226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variables, parameters &amp; return values have a statically defined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variables/return types are inferred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the IDE to suggest appropriate 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Fewer runtime errors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Refactoring can be performed with more confidence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2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381250" y="922675"/>
            <a:ext cx="38757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Data Objects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Define DTO’s in a single line of code</a:t>
            </a:r>
            <a:br>
              <a:rPr lang="en"/>
            </a:b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User(</a:t>
            </a:r>
            <a:r>
              <a:rPr b="1" lang="en" sz="12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id:String, </a:t>
            </a:r>
            <a:r>
              <a:rPr b="1" lang="en" sz="12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name:</a:t>
            </a: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String,</a:t>
            </a: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age:</a:t>
            </a:r>
            <a:r>
              <a:rPr lang="en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Int)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DTO is immutable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Mutable properties use </a:t>
            </a:r>
            <a:r>
              <a:rPr b="1" lang="en" sz="12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en"/>
              <a:t>rather than </a:t>
            </a:r>
            <a:r>
              <a:rPr b="1" lang="en" sz="12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Automatically generates boiler-plate code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Property accessors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equals()/hashCode()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toString()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copy() - allows properties to be modified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Classes default to ‘closed’ (Java final)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3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B2B2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Data Objects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75700" y="1238800"/>
            <a:ext cx="42219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java.util.Date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final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final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final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Person(String id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forename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surname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 dateOfBirth)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id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forename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surname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dateOfBirth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getForename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getSurname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187" name="Shape 187"/>
          <p:cNvSpPr txBox="1"/>
          <p:nvPr/>
        </p:nvSpPr>
        <p:spPr>
          <a:xfrm>
            <a:off x="4697600" y="1238800"/>
            <a:ext cx="42219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java.util.Date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 class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Person(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val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val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val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Date)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Data Objects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75700" y="1238800"/>
            <a:ext cx="42219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getDateOfBirth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(Object o)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 o)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(o ==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|| getClass() != o.getClass())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Person person = (Person) o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.equals(person.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.equals(person.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if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.equals(person.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.equals(person.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194" name="Shape 194"/>
          <p:cNvSpPr txBox="1"/>
          <p:nvPr/>
        </p:nvSpPr>
        <p:spPr>
          <a:xfrm>
            <a:off x="4697600" y="1238800"/>
            <a:ext cx="42219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Nothing to see here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Data Objects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75700" y="1238800"/>
            <a:ext cx="42219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.hashCode()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31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result +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.hashCode()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31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result +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.hashCode()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31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 result +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.hashCode()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"Person{"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"id='"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", forename='"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forename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", surname='"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surname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", dateOfBirth="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dateOfBirth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'}'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201" name="Shape 201"/>
          <p:cNvSpPr txBox="1"/>
          <p:nvPr/>
        </p:nvSpPr>
        <p:spPr>
          <a:xfrm>
            <a:off x="4697600" y="1238800"/>
            <a:ext cx="42219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Still nothing to see here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381250" y="922675"/>
            <a:ext cx="5645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more Null Pointer Exceptions </a:t>
            </a:r>
            <a:r>
              <a:rPr baseline="30000" lang="en"/>
              <a:t>*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to explicitly state that variable/parameter allows nulls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b="1"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name: String</a:t>
            </a:r>
            <a:r>
              <a:rPr lang="en"/>
              <a:t> - Cannot be assigned null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b="1"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name: String?</a:t>
            </a:r>
            <a:r>
              <a:rPr lang="en"/>
              <a:t> - Can be set to a value or null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Unsafe calls are prevented by the compiler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check potentially null objects before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 use Safe Calls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name?.length    - returns the length or null</a:t>
            </a:r>
          </a:p>
          <a:p>
            <a:pPr indent="-317500" lvl="1" marL="914400" rtl="0">
              <a:spcBef>
                <a:spcPts val="0"/>
              </a:spcBef>
              <a:buSzPct val="100000"/>
              <a:buFont typeface="Verdana"/>
              <a:buChar char="○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user?.department?.head?.name   - can chain nullable calls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Elvis Operator </a:t>
            </a:r>
            <a:r>
              <a:rPr lang="en" sz="1400"/>
              <a:t>(thanks for nothing Groovy)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4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8114456" y="196270"/>
            <a:ext cx="685905" cy="726402"/>
            <a:chOff x="5290150" y="1636700"/>
            <a:chExt cx="425025" cy="429875"/>
          </a:xfrm>
        </p:grpSpPr>
        <p:sp>
          <p:nvSpPr>
            <p:cNvPr id="210" name="Shape 210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/>
        </p:nvSpPr>
        <p:spPr>
          <a:xfrm>
            <a:off x="870875" y="4691149"/>
            <a:ext cx="8110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baseline="30000" lang="en"/>
              <a:t>*  </a:t>
            </a:r>
            <a:r>
              <a:rPr lang="en"/>
              <a:t>Unless you </a:t>
            </a:r>
            <a:r>
              <a:rPr lang="en" u="sng"/>
              <a:t>really</a:t>
            </a:r>
            <a:r>
              <a:rPr lang="en"/>
              <a:t> want them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2371500" y="2093775"/>
            <a:ext cx="5760600" cy="202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Andy Bowes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Kotlin has made coding fun &amp; productive again.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89" name="Shape 89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7073" r="7082" t="0"/>
          <a:stretch/>
        </p:blipFill>
        <p:spPr>
          <a:xfrm>
            <a:off x="834600" y="861910"/>
            <a:ext cx="1133700" cy="11336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381225" y="301250"/>
            <a:ext cx="50607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Null Safety - Compile Time Checks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34275" y="933025"/>
            <a:ext cx="82752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getCheckNulls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 Int{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a: String =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2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compilation error, attempt to assign Null to NonNull variable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// To allow nulls, we can declare a variable as nullable string, written String?: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b: String? =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Call a function that returns a Nullable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lang="en" sz="1200">
                <a:solidFill>
                  <a:srgbClr val="FF000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Compilation Error, invoking method on potentially Null Object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if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 !=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A9B7C6"/>
                </a:solidFill>
                <a:highlight>
                  <a:srgbClr val="223C2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Can now execute method on the variable after Null check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 = b?.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length or Null as an Int?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b?.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?: -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either the length of the String or -1 if b is 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381250" y="922675"/>
            <a:ext cx="5645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Casting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Type checks with the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/>
              <a:t> or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!is</a:t>
            </a:r>
            <a:r>
              <a:rPr i="1" lang="en"/>
              <a:t> </a:t>
            </a:r>
            <a:r>
              <a:rPr lang="en"/>
              <a:t>operator 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Compiler tracks </a:t>
            </a: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/>
              <a:t> checks and performs automatic cast</a:t>
            </a:r>
            <a:br>
              <a:rPr lang="en"/>
            </a:b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No need to create extra variables for cast results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5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Smart Casting Examples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66800" y="1407275"/>
            <a:ext cx="881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Pass generic object into the 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demo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(x: Any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y:Any?)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9B7C6"/>
                </a:solidFill>
                <a:highlight>
                  <a:srgbClr val="223C23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x is automatically cast to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The compiler is smart enough to know a cast to be safe if a negative check leads to a return: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!is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String)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9B7C6"/>
                </a:solidFill>
                <a:highlight>
                  <a:srgbClr val="223C23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x is automatically cast to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// Can be applied to each option in a when() 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when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(y)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-&gt; 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9B7C6"/>
                </a:solidFill>
                <a:highlight>
                  <a:srgbClr val="223C23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-&gt; 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9B7C6"/>
                </a:solidFill>
                <a:highlight>
                  <a:srgbClr val="223C23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IntArray -&gt; 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9B7C6"/>
                </a:solidFill>
                <a:highlight>
                  <a:srgbClr val="223C23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Unsafe Cast - will fail if x is Null or Not a String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answer: String = y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Handle Null values &amp; Strings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answer2: String? = y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Safe Cast - Casts to String or null if Cast fails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answer3: String? = y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as?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Very similar to Python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Also applies to Constructors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Default Values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Reduces the need for overloaded methods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b="1"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fun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read(b: Array&lt;Byte&gt;, off: Int = 0, len: Int = b.size())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Named Arguments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Improves readability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Pick relevant parameters at invocation </a:t>
            </a:r>
          </a:p>
          <a:p>
            <a:pPr indent="-228600" lvl="1" marL="914400" rtl="0">
              <a:spcBef>
                <a:spcPts val="600"/>
              </a:spcBef>
              <a:buChar char="○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read(bytes,len=1024)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6</a:t>
            </a:r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1381250" y="883375"/>
            <a:ext cx="5645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Named Function Parameters with defaults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381225" y="301250"/>
            <a:ext cx="52785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Overloaded Constructors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56775" y="1318075"/>
            <a:ext cx="4231800" cy="3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MyHashMap&lt;</a:t>
            </a:r>
            <a:r>
              <a:rPr lang="en" sz="900">
                <a:solidFill>
                  <a:srgbClr val="50787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507874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final double 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DEFAULT_FILLFACTOR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static final int 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DEFAULT_CAPACITY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int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private final double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fillFactor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MyHashMap(){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DEFAULT_CAPACITY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MyHashMap(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capacity)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(capacity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DEFAULT_FILLFACTOR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MyHashMap(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double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fillFactor)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fillFactor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fillFactor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this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capacity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capacity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5054300" y="1318075"/>
            <a:ext cx="3878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MyHashMapKt&lt;</a:t>
            </a:r>
            <a:r>
              <a:rPr lang="en" sz="900">
                <a:solidFill>
                  <a:srgbClr val="20999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20999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:Int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		   val </a:t>
            </a:r>
            <a:r>
              <a:rPr lang="en" sz="9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fillFactory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:Double = </a:t>
            </a:r>
            <a:r>
              <a:rPr lang="en" sz="9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 sz="9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Add functions onto existing classes even those in stdlib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No need to create a sub-classes to extend functionality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For example: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b="1" lang="en" sz="14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fun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MutableList&lt;Int&gt;.swap(index1: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Int,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index2: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Int)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tmp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[index1]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'this' corresponds to the list</a:t>
            </a:r>
            <a:b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[index1]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[index2]</a:t>
            </a:r>
            <a:b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en" sz="1400">
                <a:solidFill>
                  <a:srgbClr val="0037B3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[index2]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tmp</a:t>
            </a:r>
            <a:br>
              <a:rPr lang="en" sz="14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This method is now available on </a:t>
            </a:r>
            <a:r>
              <a:rPr lang="en" u="sng">
                <a:solidFill>
                  <a:schemeClr val="dk1"/>
                </a:solidFill>
              </a:rPr>
              <a:t>all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MutableList&lt;Int&gt;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7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1381250" y="883375"/>
            <a:ext cx="5645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Extension Functions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Extension Methods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61400" y="1010850"/>
            <a:ext cx="76212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String.</a:t>
            </a: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toCamelCase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: String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		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map </a:t>
            </a:r>
            <a:r>
              <a:rPr b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it </a:t>
            </a:r>
            <a:r>
              <a:rPr b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it.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capitalize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joinToString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467CD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separator =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(args: Array&lt;String&gt;)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test"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toCamelCase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"ANOTHer Test Case"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toCamelCase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Functions can be defined as variables &amp; passed as parameters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Kotlin can ‘inline’ some of these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8-style Streaming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 collections as ‘Sequences’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Lazily evaluated Collections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Similar to Python Generators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tail recursion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Optimises recursion to a standard loop structure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Avoids stack overflow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8</a:t>
            </a: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1381250" y="883375"/>
            <a:ext cx="5645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Functional Programming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Synchronised Locks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94650" y="901875"/>
            <a:ext cx="5708400" cy="4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java.io.File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java.util.concurrent.locks.Lock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java.util.concurrent.locks.ReentrantLock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inline fun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20999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(lock:Lock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body: () -&gt; </a:t>
            </a:r>
            <a:r>
              <a:rPr lang="en" sz="1100">
                <a:solidFill>
                  <a:srgbClr val="20999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" sz="1100">
                <a:solidFill>
                  <a:srgbClr val="20999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lock.lock()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lock.unlock()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FileAccess(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File){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final val </a:t>
            </a:r>
            <a:r>
              <a:rPr lang="en" sz="1100">
                <a:solidFill>
                  <a:srgbClr val="A9B7C6"/>
                </a:solidFill>
                <a:highlight>
                  <a:srgbClr val="40332B"/>
                </a:highlight>
                <a:latin typeface="Courier New"/>
                <a:ea typeface="Courier New"/>
                <a:cs typeface="Courier New"/>
                <a:sym typeface="Courier New"/>
              </a:rPr>
              <a:t>myLock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Lock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A9B7C6"/>
                </a:solidFill>
                <a:highlight>
                  <a:srgbClr val="40332B"/>
                </a:highlight>
                <a:latin typeface="Courier New"/>
                <a:ea typeface="Courier New"/>
                <a:cs typeface="Courier New"/>
                <a:sym typeface="Courier New"/>
              </a:rPr>
              <a:t>myLock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= ReentrantLock()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writeToFile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(contents: ByteArray)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A9B7C6"/>
                </a:solidFill>
                <a:highlight>
                  <a:srgbClr val="344134"/>
                </a:highlight>
                <a:latin typeface="Courier New"/>
                <a:ea typeface="Courier New"/>
                <a:cs typeface="Courier New"/>
                <a:sym typeface="Courier New"/>
              </a:rPr>
              <a:t>myLock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writeBytes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(contents)</a:t>
            </a: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Supports standard Java Inheritance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Extend single parent class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Implement multiple interfaces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Abstract interfaces can define properties &amp;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Implementation by composition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Zero boilerplate coding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Compiler automatically generates forwarding functions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870865" y="922675"/>
            <a:ext cx="286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9</a:t>
            </a:r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1381250" y="883375"/>
            <a:ext cx="5645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Inheritance &amp; Composition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2105050" y="1019550"/>
            <a:ext cx="4933800" cy="203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good programmers do programming not because they expect to get paid or get adulation by the public, but because it is fun to program.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527500" y="3399275"/>
            <a:ext cx="4933800" cy="56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Linus Torvalds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Interfaces with Properties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32475" y="1139700"/>
            <a:ext cx="70662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User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capitaliseName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 String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PrivateUser(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override val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String) : User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SubscribingUser(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String) : User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override val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=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substringBefore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'@'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solidFill>
                  <a:srgbClr val="A9B7C6"/>
                </a:solidFill>
                <a:highlight>
                  <a:srgbClr val="344134"/>
                </a:highlight>
                <a:latin typeface="Courier New"/>
                <a:ea typeface="Courier New"/>
                <a:cs typeface="Courier New"/>
                <a:sym typeface="Courier New"/>
              </a:rPr>
              <a:t>FacebookUser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accountId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Int) : User {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override val 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nickname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getFacebookName(</a:t>
            </a:r>
            <a:r>
              <a:rPr lang="en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accountId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81225" y="301250"/>
            <a:ext cx="420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by Composition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52500" y="991025"/>
            <a:ext cx="78390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BaseImpl(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Int) : Base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Closeable{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ClosableImpl():Closeable{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i="1"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"Closing item"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Delegate function calls to classes which implement the interfaces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**/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Derived(b: Base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c: Closeable) : Base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Closeable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(args: Array&lt;String&gt;)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derived = Derived(BaseImpl(</a:t>
            </a:r>
            <a:r>
              <a:rPr lang="en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ClosableImpl())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derived.print()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derived.close()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1381250" y="1460150"/>
            <a:ext cx="75396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Integrates with Android Studio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Both developed by JetBrains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Programmatic layout development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Implemented by Anko library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Produces smaller code base than XML layouts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Simplifies integration with SQLite database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41143" y="922675"/>
            <a:ext cx="397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10</a:t>
            </a:r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1381250" y="883375"/>
            <a:ext cx="56451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Development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81225" y="301243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Programming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40600" y="1729350"/>
            <a:ext cx="43704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verticalLayout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 = editText()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button(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"Say Hello"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"Hello, 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name.text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175" y="2103850"/>
            <a:ext cx="3878399" cy="93580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/>
        </p:nvSpPr>
        <p:spPr>
          <a:xfrm>
            <a:off x="540600" y="991025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Uses Anko DSL to create a simple layout with a field and a button.</a:t>
            </a:r>
            <a:br>
              <a:rPr lang="en">
                <a:solidFill>
                  <a:schemeClr val="lt1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Include lambda expression to add listener to button click.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Kotlin Summary - Part 1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865900" y="1651075"/>
            <a:ext cx="24738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Concise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Reduction of code verbosity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Increases clarity &amp; maintainability.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Programs typically 30% smaller than Java.</a:t>
            </a: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34050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Safe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Statically Typed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Null Checking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Safe Casting</a:t>
            </a:r>
          </a:p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606062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Supported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Developed by JetBrains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Active Community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Multiple IDEs inc IntelliJ &amp; Eclipse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4" name="Shape 31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5" name="Shape 31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Kotlin Summary - Part 2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865900" y="1651075"/>
            <a:ext cx="24738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Compatible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100% compatible with Java classes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Can reuse existing Java libraries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Reuse existing Java build processes</a:t>
            </a:r>
          </a:p>
        </p:txBody>
      </p:sp>
      <p:sp>
        <p:nvSpPr>
          <p:cNvPr id="325" name="Shape 325"/>
          <p:cNvSpPr txBox="1"/>
          <p:nvPr>
            <p:ph idx="2" type="body"/>
          </p:nvPr>
        </p:nvSpPr>
        <p:spPr>
          <a:xfrm>
            <a:off x="3405011" y="1651075"/>
            <a:ext cx="2334000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Portable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Runs anywhere that you can install a Java 1.6+ JVM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Deployed as standard Java application</a:t>
            </a:r>
          </a:p>
        </p:txBody>
      </p:sp>
      <p:sp>
        <p:nvSpPr>
          <p:cNvPr id="326" name="Shape 326"/>
          <p:cNvSpPr txBox="1"/>
          <p:nvPr>
            <p:ph idx="3" type="body"/>
          </p:nvPr>
        </p:nvSpPr>
        <p:spPr>
          <a:xfrm>
            <a:off x="6060623" y="1651075"/>
            <a:ext cx="2333999" cy="31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Versatile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Multitude of environments: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Server Side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Rich Client - JavaFX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Android Apps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 compiles to JavaScript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7" name="Shape 32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28" name="Shape 32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@AndyJBowes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andy.bowes@bjss.com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http://andybowes.me.uk</a:t>
            </a:r>
          </a:p>
        </p:txBody>
      </p:sp>
      <p:cxnSp>
        <p:nvCxnSpPr>
          <p:cNvPr id="337" name="Shape 33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8" name="Shape 338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39" name="Shape 33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0" name="Shape 34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1" name="Shape 34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42" name="Shape 34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0" name="Shape 35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51" name="Shape 35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60" name="Shape 360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361" name="Shape 36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376" name="Shape 37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382" name="Shape 38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0719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6568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9" name="Shape 389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390" name="Shape 390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Shape 394"/>
          <p:cNvSpPr/>
          <p:nvPr/>
        </p:nvSpPr>
        <p:spPr>
          <a:xfrm>
            <a:off x="42848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396" name="Shape 396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04" name="Shape 404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20422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6077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31778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7541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2" name="Shape 412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13" name="Shape 413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16" name="Shape 41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19" name="Shape 419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23" name="Shape 423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31" name="Shape 43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38" name="Shape 43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26143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44" name="Shape 444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447" name="Shape 447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453" name="Shape 453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456" name="Shape 45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464" name="Shape 464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470" name="Shape 470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479" name="Shape 47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484" name="Shape 484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489" name="Shape 489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494" name="Shape 494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97" name="Shape 497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00" name="Shape 500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Shape 502"/>
          <p:cNvSpPr/>
          <p:nvPr/>
        </p:nvSpPr>
        <p:spPr>
          <a:xfrm>
            <a:off x="43176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04" name="Shape 50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07" name="Shape 507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Shape 515"/>
          <p:cNvSpPr/>
          <p:nvPr/>
        </p:nvSpPr>
        <p:spPr>
          <a:xfrm>
            <a:off x="14849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9634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7" name="Shape 517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18" name="Shape 518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Shape 520"/>
          <p:cNvSpPr/>
          <p:nvPr/>
        </p:nvSpPr>
        <p:spPr>
          <a:xfrm>
            <a:off x="37346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1" name="Shape 521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22" name="Shape 52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Shape 524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25" name="Shape 52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Shape 529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30" name="Shape 530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Shape 533"/>
          <p:cNvSpPr/>
          <p:nvPr/>
        </p:nvSpPr>
        <p:spPr>
          <a:xfrm>
            <a:off x="49076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4" name="Shape 534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35" name="Shape 535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42" name="Shape 542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552" name="Shape 552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556" name="Shape 556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560" name="Shape 56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566" name="Shape 566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569" name="Shape 569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577" name="Shape 577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584" name="Shape 58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587" name="Shape 58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Shape 591"/>
          <p:cNvSpPr/>
          <p:nvPr/>
        </p:nvSpPr>
        <p:spPr>
          <a:xfrm>
            <a:off x="8866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31773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26123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37408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5" name="Shape 595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596" name="Shape 596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05" name="Shape 605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08" name="Shape 608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15" name="Shape 615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23" name="Shape 623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27" name="Shape 627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34" name="Shape 634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38" name="Shape 638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42" name="Shape 642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648" name="Shape 648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676" name="Shape 676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00" name="Shape 700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15" name="Shape 715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19" name="Shape 719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26" name="Shape 72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Shape 734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35" name="Shape 735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Shape 738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39" name="Shape 739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45" name="Shape 745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753" name="Shape 753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760" name="Shape 760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70" name="Shape 77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782" name="Shape 782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788" name="Shape 788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96" name="Shape 79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799" name="Shape 79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Shape 804"/>
          <p:cNvSpPr/>
          <p:nvPr/>
        </p:nvSpPr>
        <p:spPr>
          <a:xfrm>
            <a:off x="7436055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6552218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6837753" y="30973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‘</a:t>
            </a:r>
            <a:r>
              <a:rPr lang="en">
                <a:highlight>
                  <a:srgbClr val="FFCD00"/>
                </a:highlight>
              </a:rPr>
              <a:t>Kotlin’</a:t>
            </a:r>
            <a:r>
              <a:rPr lang="en"/>
              <a:t>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‘New’ programming language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Developed since 2011, v1.0 released Feb 2016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Developed by JetBrains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Makers of IntelliJ &amp; Android Studio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on Java Virtual Machine (JVM)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‘Better Java’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Named after an island in the Baltic Sea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381250" y="922675"/>
            <a:ext cx="6468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was I looking for a new language?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210400" y="1199700"/>
            <a:ext cx="6809700" cy="370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Experience of a number of languages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Mainly Java &amp; 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Pros - Terse code, good support for functional coding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Cons - Dynamically typed, uncompiled.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Pros - JVM provides portability, Statically Typed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Cons - Verbose, functional coding via interfaces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Learning a new language also changes the way that you use your existing language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381250" y="922675"/>
            <a:ext cx="6468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 of ideal language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341600" y="1139700"/>
            <a:ext cx="6809700" cy="386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Runs on multiple platforms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Natively compiled or via JVM/CLR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Statically typed &amp; compiled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True support for functional programming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Terse &amp; productive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Wide community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20000"/>
              <a:buFont typeface="Quattrocento Sans"/>
              <a:buChar char="○"/>
            </a:pPr>
            <a:r>
              <a:rPr lang="en"/>
              <a:t>Build tools (Gradle, Maven)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20000"/>
              <a:buFont typeface="Quattrocento Sans"/>
              <a:buChar char="○"/>
            </a:pPr>
            <a:r>
              <a:rPr lang="en"/>
              <a:t>IDEs - IntelliJ, Eclipse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20000"/>
              <a:buFont typeface="Quattrocento Sans"/>
              <a:buChar char="○"/>
            </a:pPr>
            <a:r>
              <a:rPr lang="en"/>
              <a:t>Availablity of frameworks (HTTP, JSON, …)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■"/>
            </a:pPr>
            <a:r>
              <a:rPr lang="en"/>
              <a:t>Ability to reuse existing libraries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381250" y="922675"/>
            <a:ext cx="64680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 of ideal language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341600" y="1139700"/>
            <a:ext cx="6809700" cy="386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Potential compiled languages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Go - Google, statically typed with garbage collection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Rust - Mozilla, safe, concurrent systems language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</a:pPr>
            <a:r>
              <a:rPr lang="en"/>
              <a:t>Decided JVM provided better platform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Portable to more target platforms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Better instrumentation &amp; support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Less ‘lock-in’, easier to switch to alternative language.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280569" y="907918"/>
            <a:ext cx="5655599" cy="43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wrong with plain old </a:t>
            </a:r>
            <a:r>
              <a:rPr lang="en">
                <a:highlight>
                  <a:srgbClr val="FFCD00"/>
                </a:highlight>
              </a:rPr>
              <a:t>Java</a:t>
            </a:r>
            <a:r>
              <a:rPr lang="en"/>
              <a:t> 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381250" y="1438075"/>
            <a:ext cx="6809700" cy="34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It’s verbose.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Too much ‘boilerplate’ code.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overload methods/constructors.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Runtime Errors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Null Pointers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 Cast exceptions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 paradigm is still an afterthought.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 8 over-promised &amp; under-delivered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Lambda functions treated as instances of interfaces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 sz="1000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Function&lt;</a:t>
            </a:r>
            <a:r>
              <a:rPr lang="en" sz="1000">
                <a:solidFill>
                  <a:srgbClr val="008855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000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000">
                <a:solidFill>
                  <a:srgbClr val="008855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n" sz="1000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&gt; atoi = s -&gt; </a:t>
            </a:r>
            <a:r>
              <a:rPr lang="en" sz="1000">
                <a:solidFill>
                  <a:srgbClr val="008855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n" sz="1000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.valueOf(s);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]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0" name="Shape 13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381250" y="922675"/>
            <a:ext cx="7230900" cy="43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JVM Languages considered before finding Kotlin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81250" y="1440325"/>
            <a:ext cx="73839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‘go-to’ next generation JVM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Large development &amp; user community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 programming is almost mandatory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Steep Learning Curve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Operational overloading makes code obscure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API Documentation reads like a academic exercise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Conclusion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 Enjoyed writing Scala but would hate to maintain it !!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