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7"/>
  </p:notesMasterIdLst>
  <p:sldIdLst>
    <p:sldId id="256" r:id="rId2"/>
    <p:sldId id="257" r:id="rId3"/>
    <p:sldId id="258" r:id="rId4"/>
    <p:sldId id="259" r:id="rId5"/>
    <p:sldId id="260" r:id="rId6"/>
    <p:sldId id="269" r:id="rId7"/>
    <p:sldId id="261" r:id="rId8"/>
    <p:sldId id="264" r:id="rId9"/>
    <p:sldId id="279" r:id="rId10"/>
    <p:sldId id="275" r:id="rId11"/>
    <p:sldId id="262" r:id="rId12"/>
    <p:sldId id="263" r:id="rId13"/>
    <p:sldId id="276" r:id="rId14"/>
    <p:sldId id="267" r:id="rId15"/>
    <p:sldId id="270" r:id="rId16"/>
    <p:sldId id="277" r:id="rId17"/>
    <p:sldId id="271" r:id="rId18"/>
    <p:sldId id="272" r:id="rId19"/>
    <p:sldId id="278" r:id="rId20"/>
    <p:sldId id="273" r:id="rId21"/>
    <p:sldId id="274" r:id="rId22"/>
    <p:sldId id="268" r:id="rId23"/>
    <p:sldId id="265" r:id="rId24"/>
    <p:sldId id="266"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15" autoAdjust="0"/>
  </p:normalViewPr>
  <p:slideViewPr>
    <p:cSldViewPr snapToGrid="0">
      <p:cViewPr varScale="1">
        <p:scale>
          <a:sx n="93" d="100"/>
          <a:sy n="93" d="100"/>
        </p:scale>
        <p:origin x="12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7CBD8-68C2-4AE8-918D-6A1BFDEB343F}"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886F4-4666-4B3D-9448-64E644E4CF29}" type="slidenum">
              <a:rPr lang="en-US" smtClean="0"/>
              <a:t>‹#›</a:t>
            </a:fld>
            <a:endParaRPr lang="en-US"/>
          </a:p>
        </p:txBody>
      </p:sp>
    </p:spTree>
    <p:extLst>
      <p:ext uri="{BB962C8B-B14F-4D97-AF65-F5344CB8AC3E}">
        <p14:creationId xmlns:p14="http://schemas.microsoft.com/office/powerpoint/2010/main" val="136051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Opening:</a:t>
            </a:r>
          </a:p>
          <a:p>
            <a:endParaRPr lang="en-US" dirty="0"/>
          </a:p>
          <a:p>
            <a:r>
              <a:rPr lang="en-US" dirty="0"/>
              <a:t>Kevin will intro</a:t>
            </a:r>
          </a:p>
        </p:txBody>
      </p:sp>
      <p:sp>
        <p:nvSpPr>
          <p:cNvPr id="4" name="Slide Number Placeholder 3"/>
          <p:cNvSpPr>
            <a:spLocks noGrp="1"/>
          </p:cNvSpPr>
          <p:nvPr>
            <p:ph type="sldNum" sz="quarter" idx="5"/>
          </p:nvPr>
        </p:nvSpPr>
        <p:spPr/>
        <p:txBody>
          <a:bodyPr/>
          <a:lstStyle/>
          <a:p>
            <a:fld id="{7D5886F4-4666-4B3D-9448-64E644E4CF29}" type="slidenum">
              <a:rPr lang="en-US" smtClean="0"/>
              <a:t>1</a:t>
            </a:fld>
            <a:endParaRPr lang="en-US"/>
          </a:p>
        </p:txBody>
      </p:sp>
    </p:spTree>
    <p:extLst>
      <p:ext uri="{BB962C8B-B14F-4D97-AF65-F5344CB8AC3E}">
        <p14:creationId xmlns:p14="http://schemas.microsoft.com/office/powerpoint/2010/main" val="2935716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 Ann</a:t>
            </a:r>
          </a:p>
          <a:p>
            <a:endParaRPr lang="en-US" dirty="0"/>
          </a:p>
          <a:p>
            <a:r>
              <a:rPr lang="en-US" dirty="0">
                <a:solidFill>
                  <a:schemeClr val="accent2">
                    <a:lumMod val="60000"/>
                    <a:lumOff val="40000"/>
                  </a:schemeClr>
                </a:solidFill>
              </a:rPr>
              <a:t>Automobile Prices</a:t>
            </a:r>
            <a:br>
              <a:rPr lang="en-US" dirty="0">
                <a:solidFill>
                  <a:schemeClr val="accent2">
                    <a:lumMod val="60000"/>
                    <a:lumOff val="40000"/>
                  </a:schemeClr>
                </a:solidFill>
              </a:rPr>
            </a:br>
            <a:r>
              <a:rPr lang="en-US" dirty="0">
                <a:solidFill>
                  <a:schemeClr val="accent2">
                    <a:lumMod val="60000"/>
                    <a:lumOff val="40000"/>
                  </a:schemeClr>
                </a:solidFill>
              </a:rPr>
              <a:t>Food Prices</a:t>
            </a:r>
            <a:br>
              <a:rPr lang="en-US" dirty="0">
                <a:solidFill>
                  <a:schemeClr val="accent2">
                    <a:lumMod val="60000"/>
                    <a:lumOff val="40000"/>
                  </a:schemeClr>
                </a:solidFill>
              </a:rPr>
            </a:br>
            <a:r>
              <a:rPr lang="en-US" dirty="0">
                <a:solidFill>
                  <a:schemeClr val="accent2">
                    <a:lumMod val="60000"/>
                    <a:lumOff val="40000"/>
                  </a:schemeClr>
                </a:solidFill>
              </a:rPr>
              <a:t>Electricity Prices</a:t>
            </a:r>
            <a:br>
              <a:rPr lang="en-US" dirty="0">
                <a:solidFill>
                  <a:schemeClr val="accent2">
                    <a:lumMod val="60000"/>
                    <a:lumOff val="40000"/>
                  </a:schemeClr>
                </a:solidFill>
              </a:rPr>
            </a:br>
            <a:r>
              <a:rPr lang="en-US" dirty="0">
                <a:solidFill>
                  <a:schemeClr val="accent2">
                    <a:lumMod val="60000"/>
                    <a:lumOff val="40000"/>
                  </a:schemeClr>
                </a:solidFill>
              </a:rPr>
              <a:t>Gasoline Prices</a:t>
            </a:r>
            <a:br>
              <a:rPr lang="en-US" dirty="0">
                <a:solidFill>
                  <a:schemeClr val="accent2">
                    <a:lumMod val="60000"/>
                    <a:lumOff val="40000"/>
                  </a:schemeClr>
                </a:solidFill>
              </a:rPr>
            </a:br>
            <a:r>
              <a:rPr lang="en-US" dirty="0">
                <a:solidFill>
                  <a:schemeClr val="accent2">
                    <a:lumMod val="60000"/>
                    <a:lumOff val="40000"/>
                  </a:schemeClr>
                </a:solidFill>
              </a:rPr>
              <a:t>Toilet Paper Prices</a:t>
            </a:r>
            <a:endParaRPr lang="en-US" dirty="0"/>
          </a:p>
          <a:p>
            <a:endParaRPr lang="en-US" dirty="0"/>
          </a:p>
          <a:p>
            <a:r>
              <a:rPr lang="en-US" dirty="0"/>
              <a:t>Affect most </a:t>
            </a:r>
            <a:r>
              <a:rPr lang="en-US" dirty="0" err="1"/>
              <a:t>americans</a:t>
            </a:r>
            <a:r>
              <a:rPr lang="en-US" dirty="0"/>
              <a:t> / daily life</a:t>
            </a:r>
          </a:p>
          <a:p>
            <a:r>
              <a:rPr lang="en-US" dirty="0"/>
              <a:t>Covid, oil crash (2014-2016)</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2">
                    <a:lumMod val="60000"/>
                    <a:lumOff val="40000"/>
                  </a:schemeClr>
                </a:solidFill>
                <a:latin typeface="Slack-Lato"/>
              </a:rPr>
              <a:t>* </a:t>
            </a:r>
            <a:r>
              <a:rPr lang="en-US" b="0" i="0" dirty="0">
                <a:solidFill>
                  <a:schemeClr val="accent2">
                    <a:lumMod val="60000"/>
                    <a:lumOff val="40000"/>
                  </a:schemeClr>
                </a:solidFill>
                <a:effectLst/>
                <a:latin typeface="Slack-Lato"/>
              </a:rPr>
              <a:t>Which world events are heavily visible in a variety of commodity prices?</a:t>
            </a:r>
            <a:br>
              <a:rPr lang="en-US" b="0" i="0" dirty="0">
                <a:solidFill>
                  <a:schemeClr val="accent2">
                    <a:lumMod val="60000"/>
                    <a:lumOff val="40000"/>
                  </a:schemeClr>
                </a:solidFill>
                <a:effectLst/>
                <a:latin typeface="Slack-Lato"/>
              </a:rPr>
            </a:b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Do prices decrease to normal after world events?</a:t>
            </a:r>
            <a:br>
              <a:rPr lang="en-US" b="0" i="0" dirty="0">
                <a:solidFill>
                  <a:schemeClr val="accent2">
                    <a:lumMod val="60000"/>
                    <a:lumOff val="40000"/>
                  </a:schemeClr>
                </a:solidFill>
                <a:effectLst/>
                <a:latin typeface="Slack-Lato"/>
              </a:rPr>
            </a:b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Are there any items that appear to have been affected uniquely by one major event?</a:t>
            </a:r>
            <a:br>
              <a:rPr lang="en-US" b="0" i="0" dirty="0">
                <a:solidFill>
                  <a:schemeClr val="accent2">
                    <a:lumMod val="60000"/>
                    <a:lumOff val="40000"/>
                  </a:schemeClr>
                </a:solidFill>
                <a:effectLst/>
                <a:latin typeface="Slack-Lato"/>
              </a:rPr>
            </a:b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How does each items price increase compare to yearly inflation?</a:t>
            </a:r>
            <a:endParaRPr lang="en-US" dirty="0"/>
          </a:p>
          <a:p>
            <a:endParaRPr lang="en-US" dirty="0"/>
          </a:p>
        </p:txBody>
      </p:sp>
      <p:sp>
        <p:nvSpPr>
          <p:cNvPr id="4" name="Slide Number Placeholder 3"/>
          <p:cNvSpPr>
            <a:spLocks noGrp="1"/>
          </p:cNvSpPr>
          <p:nvPr>
            <p:ph type="sldNum" sz="quarter" idx="5"/>
          </p:nvPr>
        </p:nvSpPr>
        <p:spPr/>
        <p:txBody>
          <a:bodyPr/>
          <a:lstStyle/>
          <a:p>
            <a:fld id="{7D5886F4-4666-4B3D-9448-64E644E4CF29}" type="slidenum">
              <a:rPr lang="en-US" smtClean="0"/>
              <a:t>10</a:t>
            </a:fld>
            <a:endParaRPr lang="en-US"/>
          </a:p>
        </p:txBody>
      </p:sp>
    </p:spTree>
    <p:extLst>
      <p:ext uri="{BB962C8B-B14F-4D97-AF65-F5344CB8AC3E}">
        <p14:creationId xmlns:p14="http://schemas.microsoft.com/office/powerpoint/2010/main" val="1620802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 Ann</a:t>
            </a:r>
          </a:p>
          <a:p>
            <a:endParaRPr lang="en-US" dirty="0"/>
          </a:p>
          <a:p>
            <a:r>
              <a:rPr lang="en-US" dirty="0">
                <a:solidFill>
                  <a:schemeClr val="accent2">
                    <a:lumMod val="60000"/>
                    <a:lumOff val="40000"/>
                  </a:schemeClr>
                </a:solidFill>
              </a:rPr>
              <a:t>Automobile Prices, Food Prices, Electricity Prices, Gasoline Prices, Toilet Paper Prices</a:t>
            </a:r>
            <a:endParaRPr lang="en-US" dirty="0"/>
          </a:p>
          <a:p>
            <a:endParaRPr lang="en-US" dirty="0"/>
          </a:p>
          <a:p>
            <a:r>
              <a:rPr lang="en-US" dirty="0"/>
              <a:t>Covid, oil crash (2014-2016)</a:t>
            </a:r>
          </a:p>
          <a:p>
            <a:r>
              <a:rPr lang="en-US" dirty="0"/>
              <a:t>-Covid peaked all of these </a:t>
            </a:r>
          </a:p>
          <a:p>
            <a:r>
              <a:rPr lang="en-US" dirty="0"/>
              <a:t>-Many of these were affected mainly by covid</a:t>
            </a:r>
          </a:p>
          <a:p>
            <a:r>
              <a:rPr lang="en-US" dirty="0"/>
              <a:t>-gasoline is an example that was affected previously (was high and dropped)</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chemeClr val="accent2">
                    <a:lumMod val="60000"/>
                    <a:lumOff val="40000"/>
                  </a:schemeClr>
                </a:solidFill>
                <a:effectLst/>
                <a:latin typeface="Slack-Lato"/>
              </a:rPr>
              <a:t>Which world events are heavily visible in a variety of commodity prices?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chemeClr val="accent2">
                    <a:lumMod val="60000"/>
                    <a:lumOff val="40000"/>
                  </a:schemeClr>
                </a:solidFill>
                <a:effectLst/>
                <a:latin typeface="Slack-Lato"/>
              </a:rPr>
              <a:t>* Are there any items that appear to have been affected uniquely by one major event?</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How does each items price increase compare to yearly inflation?</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D5886F4-4666-4B3D-9448-64E644E4CF29}" type="slidenum">
              <a:rPr lang="en-US" smtClean="0"/>
              <a:t>11</a:t>
            </a:fld>
            <a:endParaRPr lang="en-US"/>
          </a:p>
        </p:txBody>
      </p:sp>
    </p:spTree>
    <p:extLst>
      <p:ext uri="{BB962C8B-B14F-4D97-AF65-F5344CB8AC3E}">
        <p14:creationId xmlns:p14="http://schemas.microsoft.com/office/powerpoint/2010/main" val="2987627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 Ann</a:t>
            </a:r>
          </a:p>
          <a:p>
            <a:endParaRPr lang="en-US" dirty="0"/>
          </a:p>
          <a:p>
            <a:r>
              <a:rPr lang="en-US" dirty="0"/>
              <a:t>Gasoline prices you can really see the volatility</a:t>
            </a:r>
          </a:p>
          <a:p>
            <a:endParaRPr lang="en-US" dirty="0"/>
          </a:p>
        </p:txBody>
      </p:sp>
      <p:sp>
        <p:nvSpPr>
          <p:cNvPr id="4" name="Slide Number Placeholder 3"/>
          <p:cNvSpPr>
            <a:spLocks noGrp="1"/>
          </p:cNvSpPr>
          <p:nvPr>
            <p:ph type="sldNum" sz="quarter" idx="5"/>
          </p:nvPr>
        </p:nvSpPr>
        <p:spPr/>
        <p:txBody>
          <a:bodyPr/>
          <a:lstStyle/>
          <a:p>
            <a:fld id="{7D5886F4-4666-4B3D-9448-64E644E4CF29}" type="slidenum">
              <a:rPr lang="en-US" smtClean="0"/>
              <a:t>12</a:t>
            </a:fld>
            <a:endParaRPr lang="en-US"/>
          </a:p>
        </p:txBody>
      </p:sp>
    </p:spTree>
    <p:extLst>
      <p:ext uri="{BB962C8B-B14F-4D97-AF65-F5344CB8AC3E}">
        <p14:creationId xmlns:p14="http://schemas.microsoft.com/office/powerpoint/2010/main" val="3408200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Navya</a:t>
            </a:r>
          </a:p>
          <a:p>
            <a:endParaRPr lang="en-US" dirty="0"/>
          </a:p>
          <a:p>
            <a:r>
              <a:rPr lang="en-US" sz="1200" dirty="0">
                <a:solidFill>
                  <a:schemeClr val="accent2">
                    <a:lumMod val="60000"/>
                    <a:lumOff val="40000"/>
                  </a:schemeClr>
                </a:solidFill>
              </a:rPr>
              <a:t>Banana</a:t>
            </a:r>
            <a:br>
              <a:rPr lang="en-US" sz="1200" dirty="0">
                <a:solidFill>
                  <a:schemeClr val="accent2">
                    <a:lumMod val="60000"/>
                    <a:lumOff val="40000"/>
                  </a:schemeClr>
                </a:solidFill>
              </a:rPr>
            </a:br>
            <a:r>
              <a:rPr lang="en-US" sz="1200" dirty="0">
                <a:solidFill>
                  <a:schemeClr val="accent2">
                    <a:lumMod val="60000"/>
                    <a:lumOff val="40000"/>
                  </a:schemeClr>
                </a:solidFill>
              </a:rPr>
              <a:t>Air Freight Prices</a:t>
            </a:r>
            <a:br>
              <a:rPr lang="en-US" sz="1200" dirty="0">
                <a:solidFill>
                  <a:schemeClr val="accent2">
                    <a:lumMod val="60000"/>
                    <a:lumOff val="40000"/>
                  </a:schemeClr>
                </a:solidFill>
              </a:rPr>
            </a:br>
            <a:r>
              <a:rPr lang="en-US" sz="1200" dirty="0">
                <a:solidFill>
                  <a:schemeClr val="accent2">
                    <a:lumMod val="60000"/>
                    <a:lumOff val="40000"/>
                  </a:schemeClr>
                </a:solidFill>
              </a:rPr>
              <a:t>Water Freight Prices</a:t>
            </a:r>
            <a:br>
              <a:rPr lang="en-US" sz="1200" dirty="0">
                <a:solidFill>
                  <a:schemeClr val="accent2">
                    <a:lumMod val="60000"/>
                    <a:lumOff val="40000"/>
                  </a:schemeClr>
                </a:solidFill>
              </a:rPr>
            </a:br>
            <a:r>
              <a:rPr lang="en-US" sz="1200" dirty="0">
                <a:solidFill>
                  <a:schemeClr val="accent2">
                    <a:lumMod val="60000"/>
                    <a:lumOff val="40000"/>
                  </a:schemeClr>
                </a:solidFill>
              </a:rPr>
              <a:t>Land Freight Prices</a:t>
            </a:r>
            <a:br>
              <a:rPr lang="en-US" sz="1200" dirty="0">
                <a:solidFill>
                  <a:schemeClr val="accent2">
                    <a:lumMod val="60000"/>
                    <a:lumOff val="40000"/>
                  </a:schemeClr>
                </a:solidFill>
              </a:rPr>
            </a:br>
            <a:r>
              <a:rPr lang="en-US" sz="1200" dirty="0">
                <a:solidFill>
                  <a:schemeClr val="accent2">
                    <a:lumMod val="60000"/>
                    <a:lumOff val="40000"/>
                  </a:schemeClr>
                </a:solidFill>
              </a:rPr>
              <a:t>Gasoline Prices</a:t>
            </a:r>
          </a:p>
          <a:p>
            <a:endParaRPr lang="en-US" dirty="0"/>
          </a:p>
          <a:p>
            <a:r>
              <a:rPr lang="en-US" dirty="0"/>
              <a:t>Ever Given   (Evergreen was the company) </a:t>
            </a:r>
          </a:p>
          <a:p>
            <a:r>
              <a:rPr lang="en-US" dirty="0"/>
              <a:t>Mostly affected by crude oil price – decreased 2014-2016</a:t>
            </a:r>
          </a:p>
          <a:p>
            <a:r>
              <a:rPr lang="en-US" dirty="0"/>
              <a:t>Banana and gasoline line up / correlate</a:t>
            </a:r>
          </a:p>
          <a:p>
            <a:r>
              <a:rPr lang="en-US" dirty="0"/>
              <a:t>Land freight less affected by Ever Given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2">
                    <a:lumMod val="60000"/>
                    <a:lumOff val="40000"/>
                  </a:schemeClr>
                </a:solidFill>
                <a:latin typeface="Slack-Lato"/>
              </a:rPr>
              <a:t>* </a:t>
            </a:r>
            <a:r>
              <a:rPr lang="en-US" b="0" i="0" dirty="0">
                <a:solidFill>
                  <a:schemeClr val="accent2">
                    <a:lumMod val="60000"/>
                    <a:lumOff val="40000"/>
                  </a:schemeClr>
                </a:solidFill>
                <a:effectLst/>
                <a:latin typeface="Slack-Lato"/>
              </a:rPr>
              <a:t>Which world events are heavily visible in a variety of commodity prices?</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Do prices decrease to normal after world events?</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Are there any items that appear to have been affected uniquely by one major event?</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How does each items price increase compare to yearly inflation?</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D5886F4-4666-4B3D-9448-64E644E4CF29}" type="slidenum">
              <a:rPr lang="en-US" smtClean="0"/>
              <a:t>13</a:t>
            </a:fld>
            <a:endParaRPr lang="en-US"/>
          </a:p>
        </p:txBody>
      </p:sp>
    </p:spTree>
    <p:extLst>
      <p:ext uri="{BB962C8B-B14F-4D97-AF65-F5344CB8AC3E}">
        <p14:creationId xmlns:p14="http://schemas.microsoft.com/office/powerpoint/2010/main" val="2501720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Navya</a:t>
            </a:r>
          </a:p>
          <a:p>
            <a:endParaRPr lang="en-US" dirty="0"/>
          </a:p>
          <a:p>
            <a:r>
              <a:rPr lang="en-US" sz="1200" dirty="0">
                <a:solidFill>
                  <a:schemeClr val="accent2">
                    <a:lumMod val="60000"/>
                    <a:lumOff val="40000"/>
                  </a:schemeClr>
                </a:solidFill>
              </a:rPr>
              <a:t>Banana</a:t>
            </a:r>
            <a:br>
              <a:rPr lang="en-US" sz="1200" dirty="0">
                <a:solidFill>
                  <a:schemeClr val="accent2">
                    <a:lumMod val="60000"/>
                    <a:lumOff val="40000"/>
                  </a:schemeClr>
                </a:solidFill>
              </a:rPr>
            </a:br>
            <a:r>
              <a:rPr lang="en-US" sz="1200" dirty="0">
                <a:solidFill>
                  <a:schemeClr val="accent2">
                    <a:lumMod val="60000"/>
                    <a:lumOff val="40000"/>
                  </a:schemeClr>
                </a:solidFill>
              </a:rPr>
              <a:t>Air Freight Prices</a:t>
            </a:r>
            <a:br>
              <a:rPr lang="en-US" sz="1200" dirty="0">
                <a:solidFill>
                  <a:schemeClr val="accent2">
                    <a:lumMod val="60000"/>
                    <a:lumOff val="40000"/>
                  </a:schemeClr>
                </a:solidFill>
              </a:rPr>
            </a:br>
            <a:r>
              <a:rPr lang="en-US" sz="1200" dirty="0">
                <a:solidFill>
                  <a:schemeClr val="accent2">
                    <a:lumMod val="60000"/>
                    <a:lumOff val="40000"/>
                  </a:schemeClr>
                </a:solidFill>
              </a:rPr>
              <a:t>Water Freight Prices</a:t>
            </a:r>
            <a:br>
              <a:rPr lang="en-US" sz="1200" dirty="0">
                <a:solidFill>
                  <a:schemeClr val="accent2">
                    <a:lumMod val="60000"/>
                    <a:lumOff val="40000"/>
                  </a:schemeClr>
                </a:solidFill>
              </a:rPr>
            </a:br>
            <a:r>
              <a:rPr lang="en-US" sz="1200" dirty="0">
                <a:solidFill>
                  <a:schemeClr val="accent2">
                    <a:lumMod val="60000"/>
                    <a:lumOff val="40000"/>
                  </a:schemeClr>
                </a:solidFill>
              </a:rPr>
              <a:t>Land Freight Prices</a:t>
            </a:r>
            <a:br>
              <a:rPr lang="en-US" sz="1200" dirty="0">
                <a:solidFill>
                  <a:schemeClr val="accent2">
                    <a:lumMod val="60000"/>
                    <a:lumOff val="40000"/>
                  </a:schemeClr>
                </a:solidFill>
              </a:rPr>
            </a:br>
            <a:r>
              <a:rPr lang="en-US" sz="1200" dirty="0">
                <a:solidFill>
                  <a:schemeClr val="accent2">
                    <a:lumMod val="60000"/>
                    <a:lumOff val="40000"/>
                  </a:schemeClr>
                </a:solidFill>
              </a:rPr>
              <a:t>Gasoline Prices</a:t>
            </a:r>
          </a:p>
          <a:p>
            <a:endParaRPr lang="en-US" dirty="0"/>
          </a:p>
          <a:p>
            <a:r>
              <a:rPr lang="en-US" dirty="0"/>
              <a:t>Ever Given   (Evergreen was the company) </a:t>
            </a:r>
          </a:p>
          <a:p>
            <a:r>
              <a:rPr lang="en-US" dirty="0"/>
              <a:t>Mostly affected by crude oil price – decreased 2014-2016</a:t>
            </a:r>
          </a:p>
          <a:p>
            <a:r>
              <a:rPr lang="en-US" dirty="0"/>
              <a:t>Banana and gasoline line up / correlate</a:t>
            </a:r>
          </a:p>
          <a:p>
            <a:r>
              <a:rPr lang="en-US" dirty="0"/>
              <a:t>Land freight less affected by Ever Given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2">
                    <a:lumMod val="60000"/>
                    <a:lumOff val="40000"/>
                  </a:schemeClr>
                </a:solidFill>
                <a:latin typeface="Slack-Lato"/>
              </a:rPr>
              <a:t>* </a:t>
            </a:r>
            <a:r>
              <a:rPr lang="en-US" b="0" i="0" dirty="0">
                <a:solidFill>
                  <a:schemeClr val="accent2">
                    <a:lumMod val="60000"/>
                    <a:lumOff val="40000"/>
                  </a:schemeClr>
                </a:solidFill>
                <a:effectLst/>
                <a:latin typeface="Slack-Lato"/>
              </a:rPr>
              <a:t>Which world events are heavily visible in a variety of commodity prices?</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Do prices decrease to normal after world events?</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Are there any items that appear to have been affected uniquely by one major event?</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How does each items price increase compare to yearly inflation?</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D5886F4-4666-4B3D-9448-64E644E4CF29}" type="slidenum">
              <a:rPr lang="en-US" smtClean="0"/>
              <a:t>14</a:t>
            </a:fld>
            <a:endParaRPr lang="en-US"/>
          </a:p>
        </p:txBody>
      </p:sp>
    </p:spTree>
    <p:extLst>
      <p:ext uri="{BB962C8B-B14F-4D97-AF65-F5344CB8AC3E}">
        <p14:creationId xmlns:p14="http://schemas.microsoft.com/office/powerpoint/2010/main" val="978441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Navya</a:t>
            </a:r>
          </a:p>
          <a:p>
            <a:endParaRPr lang="en-US" dirty="0"/>
          </a:p>
          <a:p>
            <a:r>
              <a:rPr lang="en-US" dirty="0"/>
              <a:t>3% change – gasoline again has a lot of variance. </a:t>
            </a:r>
          </a:p>
          <a:p>
            <a:r>
              <a:rPr lang="en-US" dirty="0"/>
              <a:t>Others are steady other than a 2022 peak near the Ever Given</a:t>
            </a:r>
          </a:p>
          <a:p>
            <a:r>
              <a:rPr lang="en-US" dirty="0"/>
              <a:t>2019 peak is covid</a:t>
            </a:r>
          </a:p>
          <a:p>
            <a:endParaRPr lang="en-US" dirty="0"/>
          </a:p>
          <a:p>
            <a:r>
              <a:rPr lang="en-US" sz="1200" dirty="0">
                <a:solidFill>
                  <a:schemeClr val="accent2">
                    <a:lumMod val="60000"/>
                    <a:lumOff val="40000"/>
                  </a:schemeClr>
                </a:solidFill>
              </a:rPr>
              <a:t>Banana</a:t>
            </a:r>
            <a:br>
              <a:rPr lang="en-US" sz="1200" dirty="0">
                <a:solidFill>
                  <a:schemeClr val="accent2">
                    <a:lumMod val="60000"/>
                    <a:lumOff val="40000"/>
                  </a:schemeClr>
                </a:solidFill>
              </a:rPr>
            </a:br>
            <a:r>
              <a:rPr lang="en-US" sz="1200" dirty="0">
                <a:solidFill>
                  <a:schemeClr val="accent2">
                    <a:lumMod val="60000"/>
                    <a:lumOff val="40000"/>
                  </a:schemeClr>
                </a:solidFill>
              </a:rPr>
              <a:t>Air Freight Prices</a:t>
            </a:r>
            <a:br>
              <a:rPr lang="en-US" sz="1200" dirty="0">
                <a:solidFill>
                  <a:schemeClr val="accent2">
                    <a:lumMod val="60000"/>
                    <a:lumOff val="40000"/>
                  </a:schemeClr>
                </a:solidFill>
              </a:rPr>
            </a:br>
            <a:r>
              <a:rPr lang="en-US" sz="1200" dirty="0">
                <a:solidFill>
                  <a:schemeClr val="accent2">
                    <a:lumMod val="60000"/>
                    <a:lumOff val="40000"/>
                  </a:schemeClr>
                </a:solidFill>
              </a:rPr>
              <a:t>Water Freight Prices</a:t>
            </a:r>
            <a:br>
              <a:rPr lang="en-US" sz="1200" dirty="0">
                <a:solidFill>
                  <a:schemeClr val="accent2">
                    <a:lumMod val="60000"/>
                    <a:lumOff val="40000"/>
                  </a:schemeClr>
                </a:solidFill>
              </a:rPr>
            </a:br>
            <a:r>
              <a:rPr lang="en-US" sz="1200" dirty="0">
                <a:solidFill>
                  <a:schemeClr val="accent2">
                    <a:lumMod val="60000"/>
                    <a:lumOff val="40000"/>
                  </a:schemeClr>
                </a:solidFill>
              </a:rPr>
              <a:t>Land Freight Prices</a:t>
            </a:r>
            <a:br>
              <a:rPr lang="en-US" sz="1200" dirty="0">
                <a:solidFill>
                  <a:schemeClr val="accent2">
                    <a:lumMod val="60000"/>
                    <a:lumOff val="40000"/>
                  </a:schemeClr>
                </a:solidFill>
              </a:rPr>
            </a:br>
            <a:r>
              <a:rPr lang="en-US" sz="1200" dirty="0">
                <a:solidFill>
                  <a:schemeClr val="accent2">
                    <a:lumMod val="60000"/>
                    <a:lumOff val="40000"/>
                  </a:schemeClr>
                </a:solidFill>
              </a:rPr>
              <a:t>Gasoline Prices</a:t>
            </a:r>
          </a:p>
          <a:p>
            <a:endParaRPr lang="en-US" dirty="0"/>
          </a:p>
          <a:p>
            <a:r>
              <a:rPr lang="en-US" dirty="0"/>
              <a:t>Ever Given   (Evergreen was the company) </a:t>
            </a:r>
          </a:p>
          <a:p>
            <a:r>
              <a:rPr lang="en-US" dirty="0"/>
              <a:t>Mostly affected by crude oil price – decreased 2014-2016</a:t>
            </a:r>
          </a:p>
          <a:p>
            <a:r>
              <a:rPr lang="en-US" dirty="0"/>
              <a:t>Banana and gasoline line up / correlate</a:t>
            </a:r>
          </a:p>
          <a:p>
            <a:r>
              <a:rPr lang="en-US" dirty="0"/>
              <a:t>Land freight less affected by Ever Given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2">
                    <a:lumMod val="60000"/>
                    <a:lumOff val="40000"/>
                  </a:schemeClr>
                </a:solidFill>
                <a:latin typeface="Slack-Lato"/>
              </a:rPr>
              <a:t>* </a:t>
            </a:r>
            <a:r>
              <a:rPr lang="en-US" b="0" i="0" dirty="0">
                <a:solidFill>
                  <a:schemeClr val="accent2">
                    <a:lumMod val="60000"/>
                    <a:lumOff val="40000"/>
                  </a:schemeClr>
                </a:solidFill>
                <a:effectLst/>
                <a:latin typeface="Slack-Lato"/>
              </a:rPr>
              <a:t>Which world events are heavily visible in a variety of commodity prices?</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Do prices decrease to normal after world events?</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Are there any items that appear to have been affected uniquely by one major event?</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How does each items price increase compare to yearly inflation?</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D5886F4-4666-4B3D-9448-64E644E4CF29}" type="slidenum">
              <a:rPr lang="en-US" smtClean="0"/>
              <a:t>15</a:t>
            </a:fld>
            <a:endParaRPr lang="en-US"/>
          </a:p>
        </p:txBody>
      </p:sp>
    </p:spTree>
    <p:extLst>
      <p:ext uri="{BB962C8B-B14F-4D97-AF65-F5344CB8AC3E}">
        <p14:creationId xmlns:p14="http://schemas.microsoft.com/office/powerpoint/2010/main" val="883044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Nelson</a:t>
            </a:r>
          </a:p>
          <a:p>
            <a:endParaRPr lang="en-US" dirty="0"/>
          </a:p>
          <a:p>
            <a:r>
              <a:rPr lang="en-US" sz="1200" dirty="0">
                <a:solidFill>
                  <a:schemeClr val="accent2">
                    <a:lumMod val="60000"/>
                    <a:lumOff val="40000"/>
                  </a:schemeClr>
                </a:solidFill>
              </a:rPr>
              <a:t>Semiconductor Manufacturing Machinery Prices   - Russia Ukraine – Neon is primarily sourced from Ukraine and is used in chip manufacturing</a:t>
            </a:r>
          </a:p>
          <a:p>
            <a:r>
              <a:rPr lang="en-US" sz="1200" dirty="0">
                <a:solidFill>
                  <a:schemeClr val="accent2">
                    <a:lumMod val="60000"/>
                    <a:lumOff val="40000"/>
                  </a:schemeClr>
                </a:solidFill>
              </a:rPr>
              <a:t>Also peak in 2018 – probably a bit of Covid and trade tension</a:t>
            </a:r>
            <a:br>
              <a:rPr lang="en-US" sz="1200" dirty="0">
                <a:solidFill>
                  <a:schemeClr val="accent2">
                    <a:lumMod val="60000"/>
                    <a:lumOff val="40000"/>
                  </a:schemeClr>
                </a:solidFill>
              </a:rPr>
            </a:br>
            <a:r>
              <a:rPr lang="en-US" sz="1200" dirty="0">
                <a:solidFill>
                  <a:schemeClr val="accent2">
                    <a:lumMod val="60000"/>
                    <a:lumOff val="40000"/>
                  </a:schemeClr>
                </a:solidFill>
              </a:rPr>
              <a:t>Water Freight Prices – appear to correlate with the semiconductor price data – points to affects by the Russia Ukraine </a:t>
            </a:r>
            <a:r>
              <a:rPr lang="en-US" sz="1200" dirty="0" err="1">
                <a:solidFill>
                  <a:schemeClr val="accent2">
                    <a:lumMod val="60000"/>
                    <a:lumOff val="40000"/>
                  </a:schemeClr>
                </a:solidFill>
              </a:rPr>
              <a:t>confict</a:t>
            </a:r>
            <a:br>
              <a:rPr lang="en-US" sz="1200" dirty="0">
                <a:solidFill>
                  <a:schemeClr val="accent2">
                    <a:lumMod val="60000"/>
                    <a:lumOff val="40000"/>
                  </a:schemeClr>
                </a:solidFill>
              </a:rPr>
            </a:br>
            <a:r>
              <a:rPr lang="en-US" sz="1200" dirty="0">
                <a:solidFill>
                  <a:schemeClr val="accent2">
                    <a:lumMod val="60000"/>
                    <a:lumOff val="40000"/>
                  </a:schemeClr>
                </a:solidFill>
              </a:rPr>
              <a:t>Food Prices – also appear to correlate with the semiconductor price data – points to affects by the Russia Ukraine </a:t>
            </a:r>
            <a:r>
              <a:rPr lang="en-US" sz="1200" dirty="0" err="1">
                <a:solidFill>
                  <a:schemeClr val="accent2">
                    <a:lumMod val="60000"/>
                    <a:lumOff val="40000"/>
                  </a:schemeClr>
                </a:solidFill>
              </a:rPr>
              <a:t>confict</a:t>
            </a:r>
            <a:endParaRPr lang="en-US" sz="1200" dirty="0">
              <a:solidFill>
                <a:schemeClr val="accent2">
                  <a:lumMod val="60000"/>
                  <a:lumOff val="40000"/>
                </a:schemeClr>
              </a:solidFill>
            </a:endParaRPr>
          </a:p>
          <a:p>
            <a:endParaRPr lang="en-US" dirty="0"/>
          </a:p>
          <a:p>
            <a:r>
              <a:rPr lang="en-US" dirty="0"/>
              <a:t>Water freight prices returned to normal post 2020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2">
                    <a:lumMod val="60000"/>
                    <a:lumOff val="40000"/>
                  </a:schemeClr>
                </a:solidFill>
                <a:latin typeface="Slack-Lato"/>
              </a:rPr>
              <a:t>* </a:t>
            </a:r>
            <a:r>
              <a:rPr lang="en-US" b="0" i="0" dirty="0">
                <a:solidFill>
                  <a:schemeClr val="accent2">
                    <a:lumMod val="60000"/>
                    <a:lumOff val="40000"/>
                  </a:schemeClr>
                </a:solidFill>
                <a:effectLst/>
                <a:latin typeface="Slack-Lato"/>
              </a:rPr>
              <a:t>Which world events are heavily visible in a variety of commodity prices?</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Do prices decrease to normal after world events? </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Are there any items that appear to have been affected uniquely by one major event?</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How does each items price increase compare to yearly inflation?</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D5886F4-4666-4B3D-9448-64E644E4CF29}" type="slidenum">
              <a:rPr lang="en-US" smtClean="0"/>
              <a:t>16</a:t>
            </a:fld>
            <a:endParaRPr lang="en-US"/>
          </a:p>
        </p:txBody>
      </p:sp>
    </p:spTree>
    <p:extLst>
      <p:ext uri="{BB962C8B-B14F-4D97-AF65-F5344CB8AC3E}">
        <p14:creationId xmlns:p14="http://schemas.microsoft.com/office/powerpoint/2010/main" val="492714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Nelson</a:t>
            </a:r>
          </a:p>
          <a:p>
            <a:endParaRPr lang="en-US" dirty="0"/>
          </a:p>
          <a:p>
            <a:r>
              <a:rPr lang="en-US" sz="1200" dirty="0">
                <a:solidFill>
                  <a:schemeClr val="accent2">
                    <a:lumMod val="60000"/>
                    <a:lumOff val="40000"/>
                  </a:schemeClr>
                </a:solidFill>
              </a:rPr>
              <a:t>Semiconductor Manufacturing Machinery Prices   - Russia Ukraine – Neon is primarily sourced from Ukraine and is used in chip manufacturing</a:t>
            </a:r>
          </a:p>
          <a:p>
            <a:r>
              <a:rPr lang="en-US" sz="1200" dirty="0">
                <a:solidFill>
                  <a:schemeClr val="accent2">
                    <a:lumMod val="60000"/>
                    <a:lumOff val="40000"/>
                  </a:schemeClr>
                </a:solidFill>
              </a:rPr>
              <a:t>Also peak in 2018 – probably a bit of Covid and trade tension</a:t>
            </a:r>
            <a:br>
              <a:rPr lang="en-US" sz="1200" dirty="0">
                <a:solidFill>
                  <a:schemeClr val="accent2">
                    <a:lumMod val="60000"/>
                    <a:lumOff val="40000"/>
                  </a:schemeClr>
                </a:solidFill>
              </a:rPr>
            </a:br>
            <a:r>
              <a:rPr lang="en-US" sz="1200" dirty="0">
                <a:solidFill>
                  <a:schemeClr val="accent2">
                    <a:lumMod val="60000"/>
                    <a:lumOff val="40000"/>
                  </a:schemeClr>
                </a:solidFill>
              </a:rPr>
              <a:t>Water Freight Prices – appear to correlate with the semiconductor price data – points to affects by the Russia Ukraine </a:t>
            </a:r>
            <a:r>
              <a:rPr lang="en-US" sz="1200" dirty="0" err="1">
                <a:solidFill>
                  <a:schemeClr val="accent2">
                    <a:lumMod val="60000"/>
                    <a:lumOff val="40000"/>
                  </a:schemeClr>
                </a:solidFill>
              </a:rPr>
              <a:t>confict</a:t>
            </a:r>
            <a:br>
              <a:rPr lang="en-US" sz="1200" dirty="0">
                <a:solidFill>
                  <a:schemeClr val="accent2">
                    <a:lumMod val="60000"/>
                    <a:lumOff val="40000"/>
                  </a:schemeClr>
                </a:solidFill>
              </a:rPr>
            </a:br>
            <a:r>
              <a:rPr lang="en-US" sz="1200" dirty="0">
                <a:solidFill>
                  <a:schemeClr val="accent2">
                    <a:lumMod val="60000"/>
                    <a:lumOff val="40000"/>
                  </a:schemeClr>
                </a:solidFill>
              </a:rPr>
              <a:t>Food Prices – also appear to correlate with the semiconductor price data – points to affects by the Russia Ukraine </a:t>
            </a:r>
            <a:r>
              <a:rPr lang="en-US" sz="1200" dirty="0" err="1">
                <a:solidFill>
                  <a:schemeClr val="accent2">
                    <a:lumMod val="60000"/>
                    <a:lumOff val="40000"/>
                  </a:schemeClr>
                </a:solidFill>
              </a:rPr>
              <a:t>confict</a:t>
            </a:r>
            <a:endParaRPr lang="en-US" sz="1200" dirty="0">
              <a:solidFill>
                <a:schemeClr val="accent2">
                  <a:lumMod val="60000"/>
                  <a:lumOff val="40000"/>
                </a:schemeClr>
              </a:solidFill>
            </a:endParaRPr>
          </a:p>
          <a:p>
            <a:endParaRPr lang="en-US" dirty="0"/>
          </a:p>
          <a:p>
            <a:r>
              <a:rPr lang="en-US" dirty="0"/>
              <a:t>Water freight prices returned to normal post 2020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2">
                    <a:lumMod val="60000"/>
                    <a:lumOff val="40000"/>
                  </a:schemeClr>
                </a:solidFill>
                <a:latin typeface="Slack-Lato"/>
              </a:rPr>
              <a:t>* </a:t>
            </a:r>
            <a:r>
              <a:rPr lang="en-US" b="0" i="0" dirty="0">
                <a:solidFill>
                  <a:schemeClr val="accent2">
                    <a:lumMod val="60000"/>
                    <a:lumOff val="40000"/>
                  </a:schemeClr>
                </a:solidFill>
                <a:effectLst/>
                <a:latin typeface="Slack-Lato"/>
              </a:rPr>
              <a:t>Which world events are heavily visible in a variety of commodity prices?</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Do prices decrease to normal after world events? </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Are there any items that appear to have been affected uniquely by one major event?</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How does each items price increase compare to yearly inflation?</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D5886F4-4666-4B3D-9448-64E644E4CF29}" type="slidenum">
              <a:rPr lang="en-US" smtClean="0"/>
              <a:t>17</a:t>
            </a:fld>
            <a:endParaRPr lang="en-US"/>
          </a:p>
        </p:txBody>
      </p:sp>
    </p:spTree>
    <p:extLst>
      <p:ext uri="{BB962C8B-B14F-4D97-AF65-F5344CB8AC3E}">
        <p14:creationId xmlns:p14="http://schemas.microsoft.com/office/powerpoint/2010/main" val="851322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Nelson</a:t>
            </a:r>
          </a:p>
          <a:p>
            <a:endParaRPr lang="en-US" dirty="0"/>
          </a:p>
          <a:p>
            <a:r>
              <a:rPr lang="en-US" sz="1200" dirty="0">
                <a:solidFill>
                  <a:schemeClr val="accent2">
                    <a:lumMod val="60000"/>
                    <a:lumOff val="40000"/>
                  </a:schemeClr>
                </a:solidFill>
              </a:rPr>
              <a:t>Semiconductor Manufacturing Machinery Prices   - Russia Ukraine – Neon is primarily sourced from Ukraine and is used in chip manufacturing</a:t>
            </a:r>
          </a:p>
          <a:p>
            <a:r>
              <a:rPr lang="en-US" sz="1200" dirty="0">
                <a:solidFill>
                  <a:schemeClr val="accent2">
                    <a:lumMod val="60000"/>
                    <a:lumOff val="40000"/>
                  </a:schemeClr>
                </a:solidFill>
              </a:rPr>
              <a:t>Also peak in 2018 – probably a bit of Covid and trade tension</a:t>
            </a:r>
            <a:br>
              <a:rPr lang="en-US" sz="1200" dirty="0">
                <a:solidFill>
                  <a:schemeClr val="accent2">
                    <a:lumMod val="60000"/>
                    <a:lumOff val="40000"/>
                  </a:schemeClr>
                </a:solidFill>
              </a:rPr>
            </a:br>
            <a:r>
              <a:rPr lang="en-US" sz="1200" dirty="0">
                <a:solidFill>
                  <a:schemeClr val="accent2">
                    <a:lumMod val="60000"/>
                    <a:lumOff val="40000"/>
                  </a:schemeClr>
                </a:solidFill>
              </a:rPr>
              <a:t>Water Freight Prices – appear to correlate with the semiconductor price data – points to affects by the Russia Ukraine </a:t>
            </a:r>
            <a:r>
              <a:rPr lang="en-US" sz="1200" dirty="0" err="1">
                <a:solidFill>
                  <a:schemeClr val="accent2">
                    <a:lumMod val="60000"/>
                    <a:lumOff val="40000"/>
                  </a:schemeClr>
                </a:solidFill>
              </a:rPr>
              <a:t>confict</a:t>
            </a:r>
            <a:br>
              <a:rPr lang="en-US" sz="1200" dirty="0">
                <a:solidFill>
                  <a:schemeClr val="accent2">
                    <a:lumMod val="60000"/>
                    <a:lumOff val="40000"/>
                  </a:schemeClr>
                </a:solidFill>
              </a:rPr>
            </a:br>
            <a:r>
              <a:rPr lang="en-US" sz="1200" dirty="0">
                <a:solidFill>
                  <a:schemeClr val="accent2">
                    <a:lumMod val="60000"/>
                    <a:lumOff val="40000"/>
                  </a:schemeClr>
                </a:solidFill>
              </a:rPr>
              <a:t>Food Prices – also appear to correlate with the semiconductor price data – points to affects by the Russia Ukraine </a:t>
            </a:r>
            <a:r>
              <a:rPr lang="en-US" sz="1200" dirty="0" err="1">
                <a:solidFill>
                  <a:schemeClr val="accent2">
                    <a:lumMod val="60000"/>
                    <a:lumOff val="40000"/>
                  </a:schemeClr>
                </a:solidFill>
              </a:rPr>
              <a:t>confict</a:t>
            </a:r>
            <a:endParaRPr lang="en-US" sz="1200" dirty="0">
              <a:solidFill>
                <a:schemeClr val="accent2">
                  <a:lumMod val="60000"/>
                  <a:lumOff val="40000"/>
                </a:schemeClr>
              </a:solidFill>
            </a:endParaRPr>
          </a:p>
          <a:p>
            <a:endParaRPr lang="en-US" dirty="0"/>
          </a:p>
          <a:p>
            <a:r>
              <a:rPr lang="en-US" dirty="0"/>
              <a:t>Water freight prices returned to normal post 2020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2">
                    <a:lumMod val="60000"/>
                    <a:lumOff val="40000"/>
                  </a:schemeClr>
                </a:solidFill>
                <a:latin typeface="Slack-Lato"/>
              </a:rPr>
              <a:t>* </a:t>
            </a:r>
            <a:r>
              <a:rPr lang="en-US" b="0" i="0" dirty="0">
                <a:solidFill>
                  <a:schemeClr val="accent2">
                    <a:lumMod val="60000"/>
                    <a:lumOff val="40000"/>
                  </a:schemeClr>
                </a:solidFill>
                <a:effectLst/>
                <a:latin typeface="Slack-Lato"/>
              </a:rPr>
              <a:t>Which world events are heavily visible in a variety of commodity prices?</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Do prices decrease to normal after world events? </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Are there any items that appear to have been affected uniquely by one major event?</a:t>
            </a: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How does each items price increase compare to yearly inflation?</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D5886F4-4666-4B3D-9448-64E644E4CF29}" type="slidenum">
              <a:rPr lang="en-US" smtClean="0"/>
              <a:t>18</a:t>
            </a:fld>
            <a:endParaRPr lang="en-US"/>
          </a:p>
        </p:txBody>
      </p:sp>
    </p:spTree>
    <p:extLst>
      <p:ext uri="{BB962C8B-B14F-4D97-AF65-F5344CB8AC3E}">
        <p14:creationId xmlns:p14="http://schemas.microsoft.com/office/powerpoint/2010/main" val="1690416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a:t>
            </a:r>
          </a:p>
          <a:p>
            <a:endParaRPr lang="en-US" dirty="0"/>
          </a:p>
          <a:p>
            <a:endParaRPr lang="en-US" dirty="0"/>
          </a:p>
        </p:txBody>
      </p:sp>
      <p:sp>
        <p:nvSpPr>
          <p:cNvPr id="4" name="Slide Number Placeholder 3"/>
          <p:cNvSpPr>
            <a:spLocks noGrp="1"/>
          </p:cNvSpPr>
          <p:nvPr>
            <p:ph type="sldNum" sz="quarter" idx="5"/>
          </p:nvPr>
        </p:nvSpPr>
        <p:spPr/>
        <p:txBody>
          <a:bodyPr/>
          <a:lstStyle/>
          <a:p>
            <a:fld id="{7D5886F4-4666-4B3D-9448-64E644E4CF29}" type="slidenum">
              <a:rPr lang="en-US" smtClean="0"/>
              <a:t>19</a:t>
            </a:fld>
            <a:endParaRPr lang="en-US"/>
          </a:p>
        </p:txBody>
      </p:sp>
    </p:spTree>
    <p:extLst>
      <p:ext uri="{BB962C8B-B14F-4D97-AF65-F5344CB8AC3E}">
        <p14:creationId xmlns:p14="http://schemas.microsoft.com/office/powerpoint/2010/main" val="3009598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a:t>
            </a:r>
          </a:p>
        </p:txBody>
      </p:sp>
      <p:sp>
        <p:nvSpPr>
          <p:cNvPr id="4" name="Slide Number Placeholder 3"/>
          <p:cNvSpPr>
            <a:spLocks noGrp="1"/>
          </p:cNvSpPr>
          <p:nvPr>
            <p:ph type="sldNum" sz="quarter" idx="5"/>
          </p:nvPr>
        </p:nvSpPr>
        <p:spPr/>
        <p:txBody>
          <a:bodyPr/>
          <a:lstStyle/>
          <a:p>
            <a:fld id="{7D5886F4-4666-4B3D-9448-64E644E4CF29}" type="slidenum">
              <a:rPr lang="en-US" smtClean="0"/>
              <a:t>2</a:t>
            </a:fld>
            <a:endParaRPr lang="en-US"/>
          </a:p>
        </p:txBody>
      </p:sp>
    </p:spTree>
    <p:extLst>
      <p:ext uri="{BB962C8B-B14F-4D97-AF65-F5344CB8AC3E}">
        <p14:creationId xmlns:p14="http://schemas.microsoft.com/office/powerpoint/2010/main" val="1863863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a:t>
            </a:r>
          </a:p>
          <a:p>
            <a:endParaRPr lang="en-US" dirty="0"/>
          </a:p>
          <a:p>
            <a:r>
              <a:rPr lang="en-US" sz="1200" dirty="0">
                <a:solidFill>
                  <a:schemeClr val="accent2">
                    <a:lumMod val="60000"/>
                    <a:lumOff val="40000"/>
                  </a:schemeClr>
                </a:solidFill>
              </a:rPr>
              <a:t>Egg Prices</a:t>
            </a:r>
            <a:br>
              <a:rPr lang="en-US" sz="1200" dirty="0">
                <a:solidFill>
                  <a:schemeClr val="accent2">
                    <a:lumMod val="60000"/>
                    <a:lumOff val="40000"/>
                  </a:schemeClr>
                </a:solidFill>
              </a:rPr>
            </a:br>
            <a:r>
              <a:rPr lang="en-US" sz="1200" dirty="0">
                <a:solidFill>
                  <a:schemeClr val="accent2">
                    <a:lumMod val="60000"/>
                    <a:lumOff val="40000"/>
                  </a:schemeClr>
                </a:solidFill>
              </a:rPr>
              <a:t>Shelter (rent) Prices</a:t>
            </a:r>
            <a:br>
              <a:rPr lang="en-US" sz="1200" dirty="0">
                <a:solidFill>
                  <a:schemeClr val="accent2">
                    <a:lumMod val="60000"/>
                    <a:lumOff val="40000"/>
                  </a:schemeClr>
                </a:solidFill>
              </a:rPr>
            </a:br>
            <a:r>
              <a:rPr lang="en-US" sz="1200" dirty="0">
                <a:solidFill>
                  <a:schemeClr val="accent2">
                    <a:lumMod val="60000"/>
                    <a:lumOff val="40000"/>
                  </a:schemeClr>
                </a:solidFill>
              </a:rPr>
              <a:t>Television Prices</a:t>
            </a:r>
            <a:endParaRPr lang="en-US" dirty="0"/>
          </a:p>
        </p:txBody>
      </p:sp>
      <p:sp>
        <p:nvSpPr>
          <p:cNvPr id="4" name="Slide Number Placeholder 3"/>
          <p:cNvSpPr>
            <a:spLocks noGrp="1"/>
          </p:cNvSpPr>
          <p:nvPr>
            <p:ph type="sldNum" sz="quarter" idx="5"/>
          </p:nvPr>
        </p:nvSpPr>
        <p:spPr/>
        <p:txBody>
          <a:bodyPr/>
          <a:lstStyle/>
          <a:p>
            <a:fld id="{7D5886F4-4666-4B3D-9448-64E644E4CF29}" type="slidenum">
              <a:rPr lang="en-US" smtClean="0"/>
              <a:t>20</a:t>
            </a:fld>
            <a:endParaRPr lang="en-US"/>
          </a:p>
        </p:txBody>
      </p:sp>
    </p:spTree>
    <p:extLst>
      <p:ext uri="{BB962C8B-B14F-4D97-AF65-F5344CB8AC3E}">
        <p14:creationId xmlns:p14="http://schemas.microsoft.com/office/powerpoint/2010/main" val="77051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a:t>
            </a:r>
          </a:p>
          <a:p>
            <a:endParaRPr lang="en-US" dirty="0"/>
          </a:p>
          <a:p>
            <a:r>
              <a:rPr lang="en-US" sz="1200" dirty="0">
                <a:solidFill>
                  <a:schemeClr val="accent2">
                    <a:lumMod val="60000"/>
                    <a:lumOff val="40000"/>
                  </a:schemeClr>
                </a:solidFill>
              </a:rPr>
              <a:t>Egg Prices</a:t>
            </a:r>
            <a:br>
              <a:rPr lang="en-US" sz="1200" dirty="0">
                <a:solidFill>
                  <a:schemeClr val="accent2">
                    <a:lumMod val="60000"/>
                    <a:lumOff val="40000"/>
                  </a:schemeClr>
                </a:solidFill>
              </a:rPr>
            </a:br>
            <a:r>
              <a:rPr lang="en-US" sz="1200" dirty="0">
                <a:solidFill>
                  <a:schemeClr val="accent2">
                    <a:lumMod val="60000"/>
                    <a:lumOff val="40000"/>
                  </a:schemeClr>
                </a:solidFill>
              </a:rPr>
              <a:t>Shelter (rent) Prices</a:t>
            </a:r>
            <a:br>
              <a:rPr lang="en-US" sz="1200" dirty="0">
                <a:solidFill>
                  <a:schemeClr val="accent2">
                    <a:lumMod val="60000"/>
                    <a:lumOff val="40000"/>
                  </a:schemeClr>
                </a:solidFill>
              </a:rPr>
            </a:br>
            <a:r>
              <a:rPr lang="en-US" sz="1200" dirty="0">
                <a:solidFill>
                  <a:schemeClr val="accent2">
                    <a:lumMod val="60000"/>
                    <a:lumOff val="40000"/>
                  </a:schemeClr>
                </a:solidFill>
              </a:rPr>
              <a:t>Television Prices</a:t>
            </a:r>
            <a:endParaRPr lang="en-US" dirty="0"/>
          </a:p>
          <a:p>
            <a:endParaRPr lang="en-US" dirty="0"/>
          </a:p>
        </p:txBody>
      </p:sp>
      <p:sp>
        <p:nvSpPr>
          <p:cNvPr id="4" name="Slide Number Placeholder 3"/>
          <p:cNvSpPr>
            <a:spLocks noGrp="1"/>
          </p:cNvSpPr>
          <p:nvPr>
            <p:ph type="sldNum" sz="quarter" idx="5"/>
          </p:nvPr>
        </p:nvSpPr>
        <p:spPr/>
        <p:txBody>
          <a:bodyPr/>
          <a:lstStyle/>
          <a:p>
            <a:fld id="{7D5886F4-4666-4B3D-9448-64E644E4CF29}" type="slidenum">
              <a:rPr lang="en-US" smtClean="0"/>
              <a:t>21</a:t>
            </a:fld>
            <a:endParaRPr lang="en-US"/>
          </a:p>
        </p:txBody>
      </p:sp>
    </p:spTree>
    <p:extLst>
      <p:ext uri="{BB962C8B-B14F-4D97-AF65-F5344CB8AC3E}">
        <p14:creationId xmlns:p14="http://schemas.microsoft.com/office/powerpoint/2010/main" val="3311515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a:t>
            </a:r>
          </a:p>
          <a:p>
            <a:endParaRPr lang="en-US" dirty="0"/>
          </a:p>
          <a:p>
            <a:endParaRPr lang="en-US" dirty="0"/>
          </a:p>
        </p:txBody>
      </p:sp>
      <p:sp>
        <p:nvSpPr>
          <p:cNvPr id="4" name="Slide Number Placeholder 3"/>
          <p:cNvSpPr>
            <a:spLocks noGrp="1"/>
          </p:cNvSpPr>
          <p:nvPr>
            <p:ph type="sldNum" sz="quarter" idx="5"/>
          </p:nvPr>
        </p:nvSpPr>
        <p:spPr/>
        <p:txBody>
          <a:bodyPr/>
          <a:lstStyle/>
          <a:p>
            <a:fld id="{7D5886F4-4666-4B3D-9448-64E644E4CF29}" type="slidenum">
              <a:rPr lang="en-US" smtClean="0"/>
              <a:t>22</a:t>
            </a:fld>
            <a:endParaRPr lang="en-US"/>
          </a:p>
        </p:txBody>
      </p:sp>
    </p:spTree>
    <p:extLst>
      <p:ext uri="{BB962C8B-B14F-4D97-AF65-F5344CB8AC3E}">
        <p14:creationId xmlns:p14="http://schemas.microsoft.com/office/powerpoint/2010/main" val="658739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a:t>
            </a:r>
          </a:p>
        </p:txBody>
      </p:sp>
      <p:sp>
        <p:nvSpPr>
          <p:cNvPr id="4" name="Slide Number Placeholder 3"/>
          <p:cNvSpPr>
            <a:spLocks noGrp="1"/>
          </p:cNvSpPr>
          <p:nvPr>
            <p:ph type="sldNum" sz="quarter" idx="5"/>
          </p:nvPr>
        </p:nvSpPr>
        <p:spPr/>
        <p:txBody>
          <a:bodyPr/>
          <a:lstStyle/>
          <a:p>
            <a:fld id="{7D5886F4-4666-4B3D-9448-64E644E4CF29}" type="slidenum">
              <a:rPr lang="en-US" smtClean="0"/>
              <a:t>23</a:t>
            </a:fld>
            <a:endParaRPr lang="en-US"/>
          </a:p>
        </p:txBody>
      </p:sp>
    </p:spTree>
    <p:extLst>
      <p:ext uri="{BB962C8B-B14F-4D97-AF65-F5344CB8AC3E}">
        <p14:creationId xmlns:p14="http://schemas.microsoft.com/office/powerpoint/2010/main" val="1808614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a:t>
            </a:r>
          </a:p>
        </p:txBody>
      </p:sp>
      <p:sp>
        <p:nvSpPr>
          <p:cNvPr id="4" name="Slide Number Placeholder 3"/>
          <p:cNvSpPr>
            <a:spLocks noGrp="1"/>
          </p:cNvSpPr>
          <p:nvPr>
            <p:ph type="sldNum" sz="quarter" idx="5"/>
          </p:nvPr>
        </p:nvSpPr>
        <p:spPr/>
        <p:txBody>
          <a:bodyPr/>
          <a:lstStyle/>
          <a:p>
            <a:fld id="{7D5886F4-4666-4B3D-9448-64E644E4CF29}" type="slidenum">
              <a:rPr lang="en-US" smtClean="0"/>
              <a:t>24</a:t>
            </a:fld>
            <a:endParaRPr lang="en-US"/>
          </a:p>
        </p:txBody>
      </p:sp>
    </p:spTree>
    <p:extLst>
      <p:ext uri="{BB962C8B-B14F-4D97-AF65-F5344CB8AC3E}">
        <p14:creationId xmlns:p14="http://schemas.microsoft.com/office/powerpoint/2010/main" val="939894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 Ann</a:t>
            </a:r>
          </a:p>
        </p:txBody>
      </p:sp>
      <p:sp>
        <p:nvSpPr>
          <p:cNvPr id="4" name="Slide Number Placeholder 3"/>
          <p:cNvSpPr>
            <a:spLocks noGrp="1"/>
          </p:cNvSpPr>
          <p:nvPr>
            <p:ph type="sldNum" sz="quarter" idx="5"/>
          </p:nvPr>
        </p:nvSpPr>
        <p:spPr/>
        <p:txBody>
          <a:bodyPr/>
          <a:lstStyle/>
          <a:p>
            <a:fld id="{7D5886F4-4666-4B3D-9448-64E644E4CF29}" type="slidenum">
              <a:rPr lang="en-US" smtClean="0"/>
              <a:t>25</a:t>
            </a:fld>
            <a:endParaRPr lang="en-US"/>
          </a:p>
        </p:txBody>
      </p:sp>
    </p:spTree>
    <p:extLst>
      <p:ext uri="{BB962C8B-B14F-4D97-AF65-F5344CB8AC3E}">
        <p14:creationId xmlns:p14="http://schemas.microsoft.com/office/powerpoint/2010/main" val="49732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a:t>
            </a:r>
          </a:p>
        </p:txBody>
      </p:sp>
      <p:sp>
        <p:nvSpPr>
          <p:cNvPr id="4" name="Slide Number Placeholder 3"/>
          <p:cNvSpPr>
            <a:spLocks noGrp="1"/>
          </p:cNvSpPr>
          <p:nvPr>
            <p:ph type="sldNum" sz="quarter" idx="5"/>
          </p:nvPr>
        </p:nvSpPr>
        <p:spPr/>
        <p:txBody>
          <a:bodyPr/>
          <a:lstStyle/>
          <a:p>
            <a:fld id="{7D5886F4-4666-4B3D-9448-64E644E4CF29}" type="slidenum">
              <a:rPr lang="en-US" smtClean="0"/>
              <a:t>3</a:t>
            </a:fld>
            <a:endParaRPr lang="en-US"/>
          </a:p>
        </p:txBody>
      </p:sp>
    </p:spTree>
    <p:extLst>
      <p:ext uri="{BB962C8B-B14F-4D97-AF65-F5344CB8AC3E}">
        <p14:creationId xmlns:p14="http://schemas.microsoft.com/office/powerpoint/2010/main" val="1533255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a:t>
            </a:r>
          </a:p>
        </p:txBody>
      </p:sp>
      <p:sp>
        <p:nvSpPr>
          <p:cNvPr id="4" name="Slide Number Placeholder 3"/>
          <p:cNvSpPr>
            <a:spLocks noGrp="1"/>
          </p:cNvSpPr>
          <p:nvPr>
            <p:ph type="sldNum" sz="quarter" idx="5"/>
          </p:nvPr>
        </p:nvSpPr>
        <p:spPr/>
        <p:txBody>
          <a:bodyPr/>
          <a:lstStyle/>
          <a:p>
            <a:fld id="{7D5886F4-4666-4B3D-9448-64E644E4CF29}" type="slidenum">
              <a:rPr lang="en-US" smtClean="0"/>
              <a:t>4</a:t>
            </a:fld>
            <a:endParaRPr lang="en-US"/>
          </a:p>
        </p:txBody>
      </p:sp>
    </p:spTree>
    <p:extLst>
      <p:ext uri="{BB962C8B-B14F-4D97-AF65-F5344CB8AC3E}">
        <p14:creationId xmlns:p14="http://schemas.microsoft.com/office/powerpoint/2010/main" val="249656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a:t>
            </a:r>
          </a:p>
          <a:p>
            <a:r>
              <a:rPr lang="en-US" dirty="0"/>
              <a:t>-Where from</a:t>
            </a:r>
          </a:p>
          <a:p>
            <a:endParaRPr lang="en-US" dirty="0"/>
          </a:p>
          <a:p>
            <a:r>
              <a:rPr lang="en-US" dirty="0"/>
              <a:t>Ryan</a:t>
            </a:r>
          </a:p>
          <a:p>
            <a:r>
              <a:rPr lang="en-US" dirty="0"/>
              <a:t>-define BLS, PPI, CPI</a:t>
            </a:r>
          </a:p>
        </p:txBody>
      </p:sp>
      <p:sp>
        <p:nvSpPr>
          <p:cNvPr id="4" name="Slide Number Placeholder 3"/>
          <p:cNvSpPr>
            <a:spLocks noGrp="1"/>
          </p:cNvSpPr>
          <p:nvPr>
            <p:ph type="sldNum" sz="quarter" idx="5"/>
          </p:nvPr>
        </p:nvSpPr>
        <p:spPr/>
        <p:txBody>
          <a:bodyPr/>
          <a:lstStyle/>
          <a:p>
            <a:fld id="{7D5886F4-4666-4B3D-9448-64E644E4CF29}" type="slidenum">
              <a:rPr lang="en-US" smtClean="0"/>
              <a:t>5</a:t>
            </a:fld>
            <a:endParaRPr lang="en-US"/>
          </a:p>
        </p:txBody>
      </p:sp>
    </p:spTree>
    <p:extLst>
      <p:ext uri="{BB962C8B-B14F-4D97-AF65-F5344CB8AC3E}">
        <p14:creationId xmlns:p14="http://schemas.microsoft.com/office/powerpoint/2010/main" val="321063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 </a:t>
            </a:r>
          </a:p>
          <a:p>
            <a:r>
              <a:rPr lang="en-US" dirty="0"/>
              <a:t>Data includes series ID, price, 3-Month % Change, Date</a:t>
            </a:r>
          </a:p>
          <a:p>
            <a:r>
              <a:rPr lang="en-US" dirty="0"/>
              <a:t>Data is normalized </a:t>
            </a:r>
          </a:p>
        </p:txBody>
      </p:sp>
      <p:sp>
        <p:nvSpPr>
          <p:cNvPr id="4" name="Slide Number Placeholder 3"/>
          <p:cNvSpPr>
            <a:spLocks noGrp="1"/>
          </p:cNvSpPr>
          <p:nvPr>
            <p:ph type="sldNum" sz="quarter" idx="5"/>
          </p:nvPr>
        </p:nvSpPr>
        <p:spPr/>
        <p:txBody>
          <a:bodyPr/>
          <a:lstStyle/>
          <a:p>
            <a:fld id="{7D5886F4-4666-4B3D-9448-64E644E4CF29}" type="slidenum">
              <a:rPr lang="en-US" smtClean="0"/>
              <a:t>6</a:t>
            </a:fld>
            <a:endParaRPr lang="en-US"/>
          </a:p>
        </p:txBody>
      </p:sp>
    </p:spTree>
    <p:extLst>
      <p:ext uri="{BB962C8B-B14F-4D97-AF65-F5344CB8AC3E}">
        <p14:creationId xmlns:p14="http://schemas.microsoft.com/office/powerpoint/2010/main" val="1588158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a:t>
            </a:r>
          </a:p>
        </p:txBody>
      </p:sp>
      <p:sp>
        <p:nvSpPr>
          <p:cNvPr id="4" name="Slide Number Placeholder 3"/>
          <p:cNvSpPr>
            <a:spLocks noGrp="1"/>
          </p:cNvSpPr>
          <p:nvPr>
            <p:ph type="sldNum" sz="quarter" idx="5"/>
          </p:nvPr>
        </p:nvSpPr>
        <p:spPr/>
        <p:txBody>
          <a:bodyPr/>
          <a:lstStyle/>
          <a:p>
            <a:fld id="{7D5886F4-4666-4B3D-9448-64E644E4CF29}" type="slidenum">
              <a:rPr lang="en-US" smtClean="0"/>
              <a:t>7</a:t>
            </a:fld>
            <a:endParaRPr lang="en-US"/>
          </a:p>
        </p:txBody>
      </p:sp>
    </p:spTree>
    <p:extLst>
      <p:ext uri="{BB962C8B-B14F-4D97-AF65-F5344CB8AC3E}">
        <p14:creationId xmlns:p14="http://schemas.microsoft.com/office/powerpoint/2010/main" val="2787717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a:t>
            </a:r>
          </a:p>
        </p:txBody>
      </p:sp>
      <p:sp>
        <p:nvSpPr>
          <p:cNvPr id="4" name="Slide Number Placeholder 3"/>
          <p:cNvSpPr>
            <a:spLocks noGrp="1"/>
          </p:cNvSpPr>
          <p:nvPr>
            <p:ph type="sldNum" sz="quarter" idx="5"/>
          </p:nvPr>
        </p:nvSpPr>
        <p:spPr/>
        <p:txBody>
          <a:bodyPr/>
          <a:lstStyle/>
          <a:p>
            <a:fld id="{7D5886F4-4666-4B3D-9448-64E644E4CF29}" type="slidenum">
              <a:rPr lang="en-US" smtClean="0"/>
              <a:t>8</a:t>
            </a:fld>
            <a:endParaRPr lang="en-US"/>
          </a:p>
        </p:txBody>
      </p:sp>
    </p:spTree>
    <p:extLst>
      <p:ext uri="{BB962C8B-B14F-4D97-AF65-F5344CB8AC3E}">
        <p14:creationId xmlns:p14="http://schemas.microsoft.com/office/powerpoint/2010/main" val="2747897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lumMod val="60000"/>
                    <a:lumOff val="40000"/>
                  </a:schemeClr>
                </a:solidFill>
                <a:latin typeface="Slack-Lato"/>
              </a:rPr>
              <a:t>Jo Ann</a:t>
            </a:r>
          </a:p>
          <a:p>
            <a:endParaRPr lang="en-US" dirty="0">
              <a:solidFill>
                <a:schemeClr val="accent2">
                  <a:lumMod val="60000"/>
                  <a:lumOff val="40000"/>
                </a:schemeClr>
              </a:solidFill>
              <a:latin typeface="Slack-Lato"/>
            </a:endParaRPr>
          </a:p>
          <a:p>
            <a:r>
              <a:rPr lang="en-US" dirty="0">
                <a:solidFill>
                  <a:schemeClr val="accent2">
                    <a:lumMod val="60000"/>
                    <a:lumOff val="40000"/>
                  </a:schemeClr>
                </a:solidFill>
                <a:latin typeface="Slack-Lato"/>
              </a:rPr>
              <a:t>* </a:t>
            </a:r>
            <a:r>
              <a:rPr lang="en-US" b="0" i="0" dirty="0">
                <a:solidFill>
                  <a:schemeClr val="accent2">
                    <a:lumMod val="60000"/>
                    <a:lumOff val="40000"/>
                  </a:schemeClr>
                </a:solidFill>
                <a:effectLst/>
                <a:latin typeface="Slack-Lato"/>
              </a:rPr>
              <a:t>Which world events are heavily visible in a variety of commodity prices?</a:t>
            </a:r>
            <a:br>
              <a:rPr lang="en-US" b="0" i="0" dirty="0">
                <a:solidFill>
                  <a:schemeClr val="accent2">
                    <a:lumMod val="60000"/>
                    <a:lumOff val="40000"/>
                  </a:schemeClr>
                </a:solidFill>
                <a:effectLst/>
                <a:latin typeface="Slack-Lato"/>
              </a:rPr>
            </a:b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Do prices decrease to normal after world events?</a:t>
            </a:r>
            <a:br>
              <a:rPr lang="en-US" b="0" i="0" dirty="0">
                <a:solidFill>
                  <a:schemeClr val="accent2">
                    <a:lumMod val="60000"/>
                    <a:lumOff val="40000"/>
                  </a:schemeClr>
                </a:solidFill>
                <a:effectLst/>
                <a:latin typeface="Slack-Lato"/>
              </a:rPr>
            </a:b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Are there any items that appear to have been affected uniquely by one major event?</a:t>
            </a:r>
            <a:br>
              <a:rPr lang="en-US" b="0" i="0" dirty="0">
                <a:solidFill>
                  <a:schemeClr val="accent2">
                    <a:lumMod val="60000"/>
                    <a:lumOff val="40000"/>
                  </a:schemeClr>
                </a:solidFill>
                <a:effectLst/>
                <a:latin typeface="Slack-Lato"/>
              </a:rPr>
            </a:b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How does each items price increase compare to yearly inflation?</a:t>
            </a:r>
            <a:endParaRPr lang="en-US" dirty="0"/>
          </a:p>
        </p:txBody>
      </p:sp>
      <p:sp>
        <p:nvSpPr>
          <p:cNvPr id="4" name="Slide Number Placeholder 3"/>
          <p:cNvSpPr>
            <a:spLocks noGrp="1"/>
          </p:cNvSpPr>
          <p:nvPr>
            <p:ph type="sldNum" sz="quarter" idx="5"/>
          </p:nvPr>
        </p:nvSpPr>
        <p:spPr/>
        <p:txBody>
          <a:bodyPr/>
          <a:lstStyle/>
          <a:p>
            <a:fld id="{7D5886F4-4666-4B3D-9448-64E644E4CF29}" type="slidenum">
              <a:rPr lang="en-US" smtClean="0"/>
              <a:t>9</a:t>
            </a:fld>
            <a:endParaRPr lang="en-US"/>
          </a:p>
        </p:txBody>
      </p:sp>
    </p:spTree>
    <p:extLst>
      <p:ext uri="{BB962C8B-B14F-4D97-AF65-F5344CB8AC3E}">
        <p14:creationId xmlns:p14="http://schemas.microsoft.com/office/powerpoint/2010/main" val="235057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38219-6E45-4D12-B767-46F92D5844D4}"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2393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1528726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2345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2404891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53725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0847626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430B8-6059-41E5-A5DC-C07A76F5859A}"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45431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D0CB7-D16E-4358-B7F4-EA4A24554592}" type="datetime1">
              <a:rPr lang="en-US" smtClean="0"/>
              <a:t>5/17/2023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35392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296A2-D8F0-4E17-BFD0-A6C902250D59}"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3308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08C9C-1ACB-4C84-A002-C7E0E45B937A}"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8562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9AF2A5-B297-4977-9E5B-4D3050E23689}"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5447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127434-4794-409A-9547-04789BA47588}" type="datetime1">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3576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658635-357A-4E3D-B824-A5CEFDB8449C}" type="datetime1">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7492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6FF77-2719-4AD0-8740-0B90FF5D1EFB}" type="datetime1">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9833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441C83-1089-48B9-8B65-293D4C236D35}"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8581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2FE45-CC1E-47DB-8B82-6CF0636FBDB8}"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962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FC8E16-3C03-4238-9C6F-B34F3D10F77E}" type="datetime1">
              <a:rPr lang="en-US" smtClean="0"/>
              <a:t>5/17/2023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057956549"/>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84AB-1866-F189-FDF1-43E76254E850}"/>
              </a:ext>
            </a:extLst>
          </p:cNvPr>
          <p:cNvSpPr>
            <a:spLocks noGrp="1"/>
          </p:cNvSpPr>
          <p:nvPr>
            <p:ph type="ctrTitle"/>
          </p:nvPr>
        </p:nvSpPr>
        <p:spPr>
          <a:xfrm>
            <a:off x="484552" y="1122362"/>
            <a:ext cx="5769103" cy="4403367"/>
          </a:xfrm>
        </p:spPr>
        <p:txBody>
          <a:bodyPr>
            <a:normAutofit fontScale="90000"/>
          </a:bodyPr>
          <a:lstStyle/>
          <a:p>
            <a:pPr algn="l"/>
            <a:r>
              <a:rPr lang="en-US" dirty="0"/>
              <a:t>		Project 1</a:t>
            </a:r>
            <a:br>
              <a:rPr lang="en-US" dirty="0"/>
            </a:br>
            <a:r>
              <a:rPr lang="en-US" dirty="0"/>
              <a:t> 	 	 Team 3</a:t>
            </a:r>
            <a:br>
              <a:rPr lang="en-US" dirty="0"/>
            </a:br>
            <a:br>
              <a:rPr lang="en-US" dirty="0"/>
            </a:br>
            <a:r>
              <a:rPr lang="en-US" sz="6000" dirty="0"/>
              <a:t>Analyzing the Effects of World Events on Prices</a:t>
            </a:r>
            <a:endParaRPr lang="en-US" dirty="0"/>
          </a:p>
        </p:txBody>
      </p:sp>
      <p:pic>
        <p:nvPicPr>
          <p:cNvPr id="4" name="Picture 3" descr="Jigsaw puzzles in plastic figures">
            <a:extLst>
              <a:ext uri="{FF2B5EF4-FFF2-40B4-BE49-F238E27FC236}">
                <a16:creationId xmlns:a16="http://schemas.microsoft.com/office/drawing/2014/main" id="{7662E21F-4FA9-9FF6-8A94-2F60D497A182}"/>
              </a:ext>
            </a:extLst>
          </p:cNvPr>
          <p:cNvPicPr>
            <a:picLocks noChangeAspect="1"/>
          </p:cNvPicPr>
          <p:nvPr/>
        </p:nvPicPr>
        <p:blipFill rotWithShape="1">
          <a:blip r:embed="rId3"/>
          <a:srcRect l="21244" r="17076"/>
          <a:stretch/>
        </p:blipFill>
        <p:spPr>
          <a:xfrm>
            <a:off x="6083645" y="10"/>
            <a:ext cx="6108356" cy="6857990"/>
          </a:xfrm>
          <a:prstGeom prst="rect">
            <a:avLst/>
          </a:prstGeom>
        </p:spPr>
      </p:pic>
    </p:spTree>
    <p:extLst>
      <p:ext uri="{BB962C8B-B14F-4D97-AF65-F5344CB8AC3E}">
        <p14:creationId xmlns:p14="http://schemas.microsoft.com/office/powerpoint/2010/main" val="699760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5D962B-5DF6-2C2C-30EB-EADE3991DA0F}"/>
              </a:ext>
            </a:extLst>
          </p:cNvPr>
          <p:cNvSpPr txBox="1"/>
          <p:nvPr/>
        </p:nvSpPr>
        <p:spPr>
          <a:xfrm>
            <a:off x="658761" y="193363"/>
            <a:ext cx="8423787" cy="7294305"/>
          </a:xfrm>
          <a:prstGeom prst="rect">
            <a:avLst/>
          </a:prstGeom>
          <a:noFill/>
        </p:spPr>
        <p:txBody>
          <a:bodyPr wrap="square">
            <a:spAutoFit/>
          </a:bodyPr>
          <a:lstStyle/>
          <a:p>
            <a:pPr algn="l"/>
            <a:endParaRPr lang="en-US" b="0" i="0" dirty="0">
              <a:solidFill>
                <a:srgbClr val="1D1C1D"/>
              </a:solidFill>
              <a:effectLst/>
              <a:latin typeface="Slack-Lato"/>
            </a:endParaRPr>
          </a:p>
          <a:p>
            <a:r>
              <a:rPr lang="en-US" b="1" dirty="0">
                <a:solidFill>
                  <a:srgbClr val="1D1C1D"/>
                </a:solidFill>
                <a:latin typeface="Slack-Lato"/>
              </a:rPr>
              <a:t>Major influences</a:t>
            </a:r>
            <a:endParaRPr lang="en-US" b="1" i="0" dirty="0">
              <a:solidFill>
                <a:srgbClr val="1D1C1D"/>
              </a:solidFill>
              <a:effectLst/>
              <a:latin typeface="Slack-Lato"/>
            </a:endParaRPr>
          </a:p>
          <a:p>
            <a:pPr algn="l"/>
            <a:endParaRPr lang="en-US" b="0" i="0" dirty="0">
              <a:solidFill>
                <a:srgbClr val="1D1C1D"/>
              </a:solidFill>
              <a:effectLst/>
              <a:latin typeface="Slack-Lato"/>
            </a:endParaRPr>
          </a:p>
          <a:p>
            <a:pPr algn="l"/>
            <a:r>
              <a:rPr lang="en-US" b="0" i="0" dirty="0">
                <a:solidFill>
                  <a:srgbClr val="1D1C1D"/>
                </a:solidFill>
                <a:effectLst/>
                <a:latin typeface="Slack-Lato"/>
              </a:rPr>
              <a:t>1. </a:t>
            </a:r>
            <a:r>
              <a:rPr lang="en-US" b="1" i="0" dirty="0">
                <a:solidFill>
                  <a:srgbClr val="1D1C1D"/>
                </a:solidFill>
                <a:effectLst/>
                <a:latin typeface="Slack-Lato"/>
              </a:rPr>
              <a:t>COVID-19 Pandemic </a:t>
            </a:r>
            <a:r>
              <a:rPr lang="en-US" b="0" i="0" dirty="0">
                <a:solidFill>
                  <a:srgbClr val="1D1C1D"/>
                </a:solidFill>
                <a:effectLst/>
                <a:latin typeface="Slack-Lato"/>
              </a:rPr>
              <a:t>(2019-present): The coronavirus disease pandemic caused by the novel coronavirus (SARS-CoV-2) has had a significant global impact, resulting in millions of infections and deaths, as well as widespread social and economic disruptions.</a:t>
            </a:r>
          </a:p>
          <a:p>
            <a:pPr algn="l"/>
            <a:endParaRPr lang="en-US" dirty="0">
              <a:solidFill>
                <a:srgbClr val="1D1C1D"/>
              </a:solidFill>
              <a:latin typeface="Slack-Lato"/>
            </a:endParaRPr>
          </a:p>
          <a:p>
            <a:r>
              <a:rPr lang="en-US" b="0" i="0" dirty="0">
                <a:solidFill>
                  <a:srgbClr val="1D1C1D"/>
                </a:solidFill>
                <a:effectLst/>
                <a:latin typeface="Slack-Lato"/>
              </a:rPr>
              <a:t>2. </a:t>
            </a:r>
            <a:r>
              <a:rPr lang="en-US" b="1" i="0" dirty="0">
                <a:solidFill>
                  <a:srgbClr val="1D1C1D"/>
                </a:solidFill>
                <a:effectLst/>
                <a:latin typeface="Slack-Lato"/>
              </a:rPr>
              <a:t>Oil Price Crash </a:t>
            </a:r>
            <a:r>
              <a:rPr lang="en-US" b="0" i="0" dirty="0">
                <a:solidFill>
                  <a:srgbClr val="1D1C1D"/>
                </a:solidFill>
                <a:effectLst/>
                <a:latin typeface="Slack-Lato"/>
              </a:rPr>
              <a:t>(2014-2016): In mid-2014, global oil prices began a steep decline. The price drop was attributed to a combination of factors, including a surge in global oil production, particularly from U.S. shale oil, slowing global economic growth, and a decision by OPEC (Organization of the Petroleum Exporting Countries) to maintain production levels rather than cut them. This led to an oversupply of oil in the market. As a result, oil prices fell from over $100 per barrel in mid-2014 to around $30 per barrel in early 2016.</a:t>
            </a:r>
          </a:p>
          <a:p>
            <a:endParaRPr lang="en-US" b="0" i="0" dirty="0">
              <a:solidFill>
                <a:srgbClr val="1D1C1D"/>
              </a:solidFill>
              <a:effectLst/>
              <a:latin typeface="Slack-Lato"/>
            </a:endParaRPr>
          </a:p>
          <a:p>
            <a:r>
              <a:rPr lang="en-US" b="1" dirty="0">
                <a:solidFill>
                  <a:srgbClr val="1D1C1D"/>
                </a:solidFill>
                <a:latin typeface="Slack-Lato"/>
              </a:rPr>
              <a:t>Minor influences</a:t>
            </a:r>
            <a:endParaRPr lang="en-US" dirty="0">
              <a:solidFill>
                <a:srgbClr val="1D1C1D"/>
              </a:solidFill>
              <a:latin typeface="Slack-Lato"/>
            </a:endParaRPr>
          </a:p>
          <a:p>
            <a:endParaRPr lang="en-US" b="0" i="0" dirty="0">
              <a:solidFill>
                <a:srgbClr val="1D1C1D"/>
              </a:solidFill>
              <a:effectLst/>
              <a:latin typeface="Slack-Lato"/>
            </a:endParaRPr>
          </a:p>
          <a:p>
            <a:r>
              <a:rPr lang="en-US" dirty="0">
                <a:solidFill>
                  <a:srgbClr val="1D1C1D"/>
                </a:solidFill>
                <a:latin typeface="Slack-Lato"/>
              </a:rPr>
              <a:t>3. </a:t>
            </a:r>
            <a:r>
              <a:rPr lang="en-US" b="0" i="0" dirty="0">
                <a:solidFill>
                  <a:srgbClr val="1D1C1D"/>
                </a:solidFill>
                <a:effectLst/>
                <a:latin typeface="Slack-Lato"/>
              </a:rPr>
              <a:t>Russia-Ukraine conflict (February 2022-present): On 24 February 2022, Russia invaded and occupied parts of Ukraine in a major escalation of the Russo-Ukrainian War, which had begun in 2014.</a:t>
            </a:r>
            <a:endParaRPr lang="en-US" dirty="0">
              <a:solidFill>
                <a:srgbClr val="1D1C1D"/>
              </a:solidFill>
              <a:latin typeface="Slack-Lato"/>
            </a:endParaRPr>
          </a:p>
          <a:p>
            <a:endParaRPr lang="en-US" dirty="0">
              <a:solidFill>
                <a:srgbClr val="1D1C1D"/>
              </a:solidFill>
              <a:latin typeface="Slack-Lato"/>
            </a:endParaRPr>
          </a:p>
          <a:p>
            <a:pPr algn="l"/>
            <a:endParaRPr lang="en-US" dirty="0">
              <a:solidFill>
                <a:srgbClr val="1D1C1D"/>
              </a:solidFill>
              <a:latin typeface="Slack-Lato"/>
            </a:endParaRPr>
          </a:p>
          <a:p>
            <a:pPr algn="l"/>
            <a:endParaRPr lang="en-US" dirty="0">
              <a:solidFill>
                <a:srgbClr val="1D1C1D"/>
              </a:solidFill>
              <a:latin typeface="Slack-Lato"/>
            </a:endParaRPr>
          </a:p>
          <a:p>
            <a:pPr algn="l"/>
            <a:endParaRPr lang="en-US" b="0" i="0" dirty="0">
              <a:solidFill>
                <a:srgbClr val="1D1C1D"/>
              </a:solidFill>
              <a:effectLst/>
              <a:latin typeface="Slack-Lato"/>
            </a:endParaRPr>
          </a:p>
          <a:p>
            <a:pPr algn="l"/>
            <a:endParaRPr lang="en-US" b="0" i="0" dirty="0">
              <a:solidFill>
                <a:srgbClr val="1D1C1D"/>
              </a:solidFill>
              <a:effectLst/>
              <a:latin typeface="Slack-Lato"/>
            </a:endParaRPr>
          </a:p>
          <a:p>
            <a:pPr algn="l"/>
            <a:endParaRPr lang="en-US" b="0" i="0" dirty="0">
              <a:solidFill>
                <a:srgbClr val="1D1C1D"/>
              </a:solidFill>
              <a:effectLst/>
              <a:latin typeface="Slack-Lato"/>
            </a:endParaRPr>
          </a:p>
        </p:txBody>
      </p:sp>
    </p:spTree>
    <p:extLst>
      <p:ext uri="{BB962C8B-B14F-4D97-AF65-F5344CB8AC3E}">
        <p14:creationId xmlns:p14="http://schemas.microsoft.com/office/powerpoint/2010/main" val="1187151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E31C41-EB06-46C5-E090-4082A43193C5}"/>
              </a:ext>
            </a:extLst>
          </p:cNvPr>
          <p:cNvSpPr>
            <a:spLocks noGrp="1"/>
          </p:cNvSpPr>
          <p:nvPr>
            <p:ph type="title"/>
          </p:nvPr>
        </p:nvSpPr>
        <p:spPr>
          <a:xfrm>
            <a:off x="598676" y="4709652"/>
            <a:ext cx="8899285" cy="1922206"/>
          </a:xfrm>
        </p:spPr>
        <p:txBody>
          <a:bodyPr>
            <a:normAutofit/>
          </a:bodyPr>
          <a:lstStyle/>
          <a:p>
            <a:r>
              <a:rPr lang="en-US" dirty="0">
                <a:solidFill>
                  <a:schemeClr val="accent2">
                    <a:lumMod val="60000"/>
                    <a:lumOff val="40000"/>
                  </a:schemeClr>
                </a:solidFill>
              </a:rPr>
              <a:t>Automobile Prices</a:t>
            </a:r>
            <a:br>
              <a:rPr lang="en-US" dirty="0">
                <a:solidFill>
                  <a:schemeClr val="accent2">
                    <a:lumMod val="60000"/>
                    <a:lumOff val="40000"/>
                  </a:schemeClr>
                </a:solidFill>
              </a:rPr>
            </a:br>
            <a:r>
              <a:rPr lang="en-US" dirty="0">
                <a:solidFill>
                  <a:schemeClr val="accent2">
                    <a:lumMod val="60000"/>
                    <a:lumOff val="40000"/>
                  </a:schemeClr>
                </a:solidFill>
              </a:rPr>
              <a:t>Food Prices</a:t>
            </a:r>
            <a:br>
              <a:rPr lang="en-US" dirty="0">
                <a:solidFill>
                  <a:schemeClr val="accent2">
                    <a:lumMod val="60000"/>
                    <a:lumOff val="40000"/>
                  </a:schemeClr>
                </a:solidFill>
              </a:rPr>
            </a:br>
            <a:r>
              <a:rPr lang="en-US" dirty="0">
                <a:solidFill>
                  <a:schemeClr val="accent2">
                    <a:lumMod val="60000"/>
                    <a:lumOff val="40000"/>
                  </a:schemeClr>
                </a:solidFill>
              </a:rPr>
              <a:t>Electricity Prices</a:t>
            </a:r>
            <a:br>
              <a:rPr lang="en-US" dirty="0">
                <a:solidFill>
                  <a:schemeClr val="accent2">
                    <a:lumMod val="60000"/>
                    <a:lumOff val="40000"/>
                  </a:schemeClr>
                </a:solidFill>
              </a:rPr>
            </a:br>
            <a:r>
              <a:rPr lang="en-US" dirty="0">
                <a:solidFill>
                  <a:schemeClr val="accent2">
                    <a:lumMod val="60000"/>
                    <a:lumOff val="40000"/>
                  </a:schemeClr>
                </a:solidFill>
              </a:rPr>
              <a:t>Gasoline Prices</a:t>
            </a:r>
            <a:br>
              <a:rPr lang="en-US" dirty="0">
                <a:solidFill>
                  <a:schemeClr val="accent2">
                    <a:lumMod val="60000"/>
                    <a:lumOff val="40000"/>
                  </a:schemeClr>
                </a:solidFill>
              </a:rPr>
            </a:br>
            <a:r>
              <a:rPr lang="en-US" dirty="0">
                <a:solidFill>
                  <a:schemeClr val="accent2">
                    <a:lumMod val="60000"/>
                    <a:lumOff val="40000"/>
                  </a:schemeClr>
                </a:solidFill>
              </a:rPr>
              <a:t>Toilet Paper Prices</a:t>
            </a:r>
          </a:p>
        </p:txBody>
      </p:sp>
      <p:sp>
        <p:nvSpPr>
          <p:cNvPr id="5" name="Content Placeholder 4">
            <a:extLst>
              <a:ext uri="{FF2B5EF4-FFF2-40B4-BE49-F238E27FC236}">
                <a16:creationId xmlns:a16="http://schemas.microsoft.com/office/drawing/2014/main" id="{978CFFF4-CF67-7688-EAEB-50145D3963D4}"/>
              </a:ext>
            </a:extLst>
          </p:cNvPr>
          <p:cNvSpPr>
            <a:spLocks noGrp="1"/>
          </p:cNvSpPr>
          <p:nvPr>
            <p:ph type="body" sz="half" idx="2"/>
          </p:nvPr>
        </p:nvSpPr>
        <p:spPr>
          <a:xfrm>
            <a:off x="598676" y="4013367"/>
            <a:ext cx="8596667" cy="800768"/>
          </a:xfrm>
        </p:spPr>
        <p:txBody>
          <a:bodyPr/>
          <a:lstStyle/>
          <a:p>
            <a:pPr marL="0" indent="0">
              <a:buNone/>
            </a:pPr>
            <a:r>
              <a:rPr lang="en-US" dirty="0"/>
              <a:t>	</a:t>
            </a:r>
          </a:p>
        </p:txBody>
      </p:sp>
      <p:pic>
        <p:nvPicPr>
          <p:cNvPr id="3" name="Picture 2" descr="A picture containing screenshot, line, graphics&#10;&#10;Description automatically generated">
            <a:extLst>
              <a:ext uri="{FF2B5EF4-FFF2-40B4-BE49-F238E27FC236}">
                <a16:creationId xmlns:a16="http://schemas.microsoft.com/office/drawing/2014/main" id="{10CEBA60-D60F-F537-C1FA-05E7A0EB0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21" y="-153383"/>
            <a:ext cx="10537232" cy="5268615"/>
          </a:xfrm>
          <a:prstGeom prst="rect">
            <a:avLst/>
          </a:prstGeom>
        </p:spPr>
      </p:pic>
    </p:spTree>
    <p:extLst>
      <p:ext uri="{BB962C8B-B14F-4D97-AF65-F5344CB8AC3E}">
        <p14:creationId xmlns:p14="http://schemas.microsoft.com/office/powerpoint/2010/main" val="200872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1834A1E-E8DE-DCD3-250A-23829EC15896}"/>
              </a:ext>
            </a:extLst>
          </p:cNvPr>
          <p:cNvSpPr>
            <a:spLocks noGrp="1"/>
          </p:cNvSpPr>
          <p:nvPr>
            <p:ph type="title"/>
          </p:nvPr>
        </p:nvSpPr>
        <p:spPr>
          <a:xfrm>
            <a:off x="1044334" y="5223933"/>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3 Month Percent Change</a:t>
            </a:r>
          </a:p>
        </p:txBody>
      </p:sp>
      <p:pic>
        <p:nvPicPr>
          <p:cNvPr id="6" name="Picture 5">
            <a:extLst>
              <a:ext uri="{FF2B5EF4-FFF2-40B4-BE49-F238E27FC236}">
                <a16:creationId xmlns:a16="http://schemas.microsoft.com/office/drawing/2014/main" id="{B71F8D65-C7B8-FFC5-FE24-14BA57F83E8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2737" y="-153383"/>
            <a:ext cx="10523199" cy="5268615"/>
          </a:xfrm>
          <a:prstGeom prst="rect">
            <a:avLst/>
          </a:prstGeom>
        </p:spPr>
      </p:pic>
    </p:spTree>
    <p:extLst>
      <p:ext uri="{BB962C8B-B14F-4D97-AF65-F5344CB8AC3E}">
        <p14:creationId xmlns:p14="http://schemas.microsoft.com/office/powerpoint/2010/main" val="728686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5D962B-5DF6-2C2C-30EB-EADE3991DA0F}"/>
              </a:ext>
            </a:extLst>
          </p:cNvPr>
          <p:cNvSpPr txBox="1"/>
          <p:nvPr/>
        </p:nvSpPr>
        <p:spPr>
          <a:xfrm>
            <a:off x="658761" y="193363"/>
            <a:ext cx="8423787" cy="7171194"/>
          </a:xfrm>
          <a:prstGeom prst="rect">
            <a:avLst/>
          </a:prstGeom>
          <a:noFill/>
        </p:spPr>
        <p:txBody>
          <a:bodyPr wrap="square">
            <a:spAutoFit/>
          </a:bodyPr>
          <a:lstStyle/>
          <a:p>
            <a:pPr algn="l"/>
            <a:endParaRPr lang="en-US" b="0" i="0" dirty="0">
              <a:solidFill>
                <a:srgbClr val="1D1C1D"/>
              </a:solidFill>
              <a:effectLst/>
              <a:latin typeface="Slack-Lato"/>
            </a:endParaRPr>
          </a:p>
          <a:p>
            <a:r>
              <a:rPr lang="en-US" b="1" dirty="0">
                <a:solidFill>
                  <a:srgbClr val="1D1C1D"/>
                </a:solidFill>
                <a:latin typeface="Slack-Lato"/>
              </a:rPr>
              <a:t>Major influences</a:t>
            </a:r>
            <a:endParaRPr lang="en-US" b="1" i="0" dirty="0">
              <a:solidFill>
                <a:srgbClr val="1D1C1D"/>
              </a:solidFill>
              <a:effectLst/>
              <a:latin typeface="Slack-Lato"/>
            </a:endParaRPr>
          </a:p>
          <a:p>
            <a:pPr algn="l"/>
            <a:endParaRPr lang="en-US" b="0" i="0" dirty="0">
              <a:solidFill>
                <a:srgbClr val="1D1C1D"/>
              </a:solidFill>
              <a:effectLst/>
              <a:latin typeface="Slack-Lato"/>
            </a:endParaRPr>
          </a:p>
          <a:p>
            <a:pPr algn="l"/>
            <a:r>
              <a:rPr lang="en-US" sz="1400" b="0" i="0" dirty="0">
                <a:solidFill>
                  <a:srgbClr val="1D1C1D"/>
                </a:solidFill>
                <a:effectLst/>
                <a:latin typeface="Slack-Lato"/>
              </a:rPr>
              <a:t>1. </a:t>
            </a:r>
            <a:r>
              <a:rPr lang="en-US" sz="1400" b="1" i="0" dirty="0">
                <a:solidFill>
                  <a:srgbClr val="1D1C1D"/>
                </a:solidFill>
                <a:effectLst/>
                <a:latin typeface="Slack-Lato"/>
              </a:rPr>
              <a:t>COVID-19 Pandemic </a:t>
            </a:r>
            <a:r>
              <a:rPr lang="en-US" sz="1400" b="0" i="0" dirty="0">
                <a:solidFill>
                  <a:srgbClr val="1D1C1D"/>
                </a:solidFill>
                <a:effectLst/>
                <a:latin typeface="Slack-Lato"/>
              </a:rPr>
              <a:t>(2019-present): The coronavirus disease pandemic caused by the novel coronavirus (SARS-CoV-2) has had a significant global impact, resulting in millions of infections and deaths, as well as widespread social and economic disruptions.</a:t>
            </a:r>
          </a:p>
          <a:p>
            <a:pPr algn="l"/>
            <a:endParaRPr lang="en-US" sz="1400" dirty="0">
              <a:solidFill>
                <a:srgbClr val="1D1C1D"/>
              </a:solidFill>
              <a:latin typeface="Slack-Lato"/>
            </a:endParaRPr>
          </a:p>
          <a:p>
            <a:r>
              <a:rPr lang="en-US" sz="1400" b="0" i="0" dirty="0">
                <a:solidFill>
                  <a:srgbClr val="1D1C1D"/>
                </a:solidFill>
                <a:effectLst/>
                <a:latin typeface="Slack-Lato"/>
              </a:rPr>
              <a:t>2. </a:t>
            </a:r>
            <a:r>
              <a:rPr lang="en-US" sz="1400" b="1" i="0" dirty="0">
                <a:solidFill>
                  <a:srgbClr val="1D1C1D"/>
                </a:solidFill>
                <a:effectLst/>
                <a:latin typeface="Slack-Lato"/>
              </a:rPr>
              <a:t>Oil Price Crash </a:t>
            </a:r>
            <a:r>
              <a:rPr lang="en-US" sz="1400" b="0" i="0" dirty="0">
                <a:solidFill>
                  <a:srgbClr val="1D1C1D"/>
                </a:solidFill>
                <a:effectLst/>
                <a:latin typeface="Slack-Lato"/>
              </a:rPr>
              <a:t>(2014-2016): In mid-2014, global oil prices began a steep decline. The price drop was attributed to a combination of factors, including a surge in global oil production, particularly from U.S. shale oil, slowing global economic growth, and a decision by OPEC (Organization of the Petroleum Exporting Countries) to maintain production levels rather than cut them. This led to an oversupply of oil in the market. As a result, oil prices fell from over $100 per barrel in mid-2014 to around $30 per barrel in early 2016.</a:t>
            </a:r>
          </a:p>
          <a:p>
            <a:endParaRPr lang="en-US" b="0" i="0" dirty="0">
              <a:solidFill>
                <a:srgbClr val="1D1C1D"/>
              </a:solidFill>
              <a:effectLst/>
              <a:latin typeface="Slack-Lato"/>
            </a:endParaRPr>
          </a:p>
          <a:p>
            <a:r>
              <a:rPr lang="en-US" sz="1800" dirty="0">
                <a:solidFill>
                  <a:srgbClr val="1D1C1D"/>
                </a:solidFill>
                <a:latin typeface="Slack-Lato"/>
              </a:rPr>
              <a:t>3. </a:t>
            </a:r>
            <a:r>
              <a:rPr lang="en-US" sz="1800" b="1" dirty="0">
                <a:solidFill>
                  <a:srgbClr val="1D1C1D"/>
                </a:solidFill>
                <a:latin typeface="Slack-Lato"/>
              </a:rPr>
              <a:t>Ever Given </a:t>
            </a:r>
            <a:r>
              <a:rPr lang="en-US" sz="1800" dirty="0">
                <a:solidFill>
                  <a:srgbClr val="1D1C1D"/>
                </a:solidFill>
                <a:latin typeface="Slack-Lato"/>
              </a:rPr>
              <a:t>(March 2021): While traveling from </a:t>
            </a:r>
            <a:r>
              <a:rPr lang="en-US" sz="1800" dirty="0" err="1">
                <a:solidFill>
                  <a:srgbClr val="1D1C1D"/>
                </a:solidFill>
                <a:latin typeface="Slack-Lato"/>
              </a:rPr>
              <a:t>Tanjung</a:t>
            </a:r>
            <a:r>
              <a:rPr lang="en-US" sz="1800" dirty="0">
                <a:solidFill>
                  <a:srgbClr val="1D1C1D"/>
                </a:solidFill>
                <a:latin typeface="Slack-Lato"/>
              </a:rPr>
              <a:t> Pelepas in Malaysia[9] to Rotterdam in the Netherlands under Captain Krishnan </a:t>
            </a:r>
            <a:r>
              <a:rPr lang="en-US" sz="1800" dirty="0" err="1">
                <a:solidFill>
                  <a:srgbClr val="1D1C1D"/>
                </a:solidFill>
                <a:latin typeface="Slack-Lato"/>
              </a:rPr>
              <a:t>Kanthavel</a:t>
            </a:r>
            <a:r>
              <a:rPr lang="en-US" sz="1800" dirty="0">
                <a:solidFill>
                  <a:srgbClr val="1D1C1D"/>
                </a:solidFill>
                <a:latin typeface="Slack-Lato"/>
              </a:rPr>
              <a:t>, the ship ran aground in the Suez Canal, blocking the channel. The Suez canal handles approximately 12% of global trade.</a:t>
            </a:r>
            <a:endParaRPr lang="en-US" b="0" i="0" dirty="0">
              <a:solidFill>
                <a:srgbClr val="1D1C1D"/>
              </a:solidFill>
              <a:effectLst/>
              <a:latin typeface="Slack-Lato"/>
            </a:endParaRPr>
          </a:p>
          <a:p>
            <a:endParaRPr lang="en-US" b="0" i="0" dirty="0">
              <a:solidFill>
                <a:srgbClr val="1D1C1D"/>
              </a:solidFill>
              <a:effectLst/>
              <a:latin typeface="Slack-Lato"/>
            </a:endParaRPr>
          </a:p>
          <a:p>
            <a:r>
              <a:rPr lang="en-US" b="1" dirty="0">
                <a:solidFill>
                  <a:srgbClr val="1D1C1D"/>
                </a:solidFill>
                <a:latin typeface="Slack-Lato"/>
              </a:rPr>
              <a:t>Minor influences</a:t>
            </a:r>
            <a:endParaRPr lang="en-US" b="1" i="0" dirty="0">
              <a:solidFill>
                <a:srgbClr val="1D1C1D"/>
              </a:solidFill>
              <a:effectLst/>
              <a:latin typeface="Slack-Lato"/>
            </a:endParaRPr>
          </a:p>
          <a:p>
            <a:endParaRPr lang="en-US" b="0" i="0" dirty="0">
              <a:solidFill>
                <a:srgbClr val="1D1C1D"/>
              </a:solidFill>
              <a:effectLst/>
              <a:latin typeface="Slack-Lato"/>
            </a:endParaRPr>
          </a:p>
          <a:p>
            <a:r>
              <a:rPr lang="en-US" sz="1400" dirty="0">
                <a:solidFill>
                  <a:srgbClr val="1D1C1D"/>
                </a:solidFill>
                <a:latin typeface="Slack-Lato"/>
              </a:rPr>
              <a:t>4. </a:t>
            </a:r>
            <a:r>
              <a:rPr lang="en-US" sz="1400" i="0" dirty="0">
                <a:solidFill>
                  <a:srgbClr val="1D1C1D"/>
                </a:solidFill>
                <a:effectLst/>
                <a:latin typeface="Slack-Lato"/>
              </a:rPr>
              <a:t>Russia-Ukraine conflict </a:t>
            </a:r>
            <a:r>
              <a:rPr lang="en-US" sz="1400" b="0" i="0" dirty="0">
                <a:solidFill>
                  <a:srgbClr val="1D1C1D"/>
                </a:solidFill>
                <a:effectLst/>
                <a:latin typeface="Slack-Lato"/>
              </a:rPr>
              <a:t>(February 2022-present): On 24 February 2022, Russia invaded and occupied parts of Ukraine in a major escalation of the Russo-Ukrainian War, which had begun in 2014.</a:t>
            </a:r>
            <a:endParaRPr lang="en-US" sz="1400" dirty="0">
              <a:solidFill>
                <a:srgbClr val="1D1C1D"/>
              </a:solidFill>
              <a:latin typeface="Slack-Lato"/>
            </a:endParaRPr>
          </a:p>
          <a:p>
            <a:endParaRPr lang="en-US" dirty="0">
              <a:solidFill>
                <a:srgbClr val="1D1C1D"/>
              </a:solidFill>
              <a:latin typeface="Slack-Lato"/>
            </a:endParaRPr>
          </a:p>
          <a:p>
            <a:pPr algn="l"/>
            <a:endParaRPr lang="en-US" dirty="0">
              <a:solidFill>
                <a:srgbClr val="1D1C1D"/>
              </a:solidFill>
              <a:latin typeface="Slack-Lato"/>
            </a:endParaRPr>
          </a:p>
          <a:p>
            <a:pPr algn="l"/>
            <a:endParaRPr lang="en-US" dirty="0">
              <a:solidFill>
                <a:srgbClr val="1D1C1D"/>
              </a:solidFill>
              <a:latin typeface="Slack-Lato"/>
            </a:endParaRPr>
          </a:p>
          <a:p>
            <a:pPr algn="l"/>
            <a:endParaRPr lang="en-US" b="0" i="0" dirty="0">
              <a:solidFill>
                <a:srgbClr val="1D1C1D"/>
              </a:solidFill>
              <a:effectLst/>
              <a:latin typeface="Slack-Lato"/>
            </a:endParaRPr>
          </a:p>
          <a:p>
            <a:pPr algn="l"/>
            <a:endParaRPr lang="en-US" b="0" i="0" dirty="0">
              <a:solidFill>
                <a:srgbClr val="1D1C1D"/>
              </a:solidFill>
              <a:effectLst/>
              <a:latin typeface="Slack-Lato"/>
            </a:endParaRPr>
          </a:p>
          <a:p>
            <a:pPr algn="l"/>
            <a:endParaRPr lang="en-US" b="0" i="0" dirty="0">
              <a:solidFill>
                <a:srgbClr val="1D1C1D"/>
              </a:solidFill>
              <a:effectLst/>
              <a:latin typeface="Slack-Lato"/>
            </a:endParaRPr>
          </a:p>
        </p:txBody>
      </p:sp>
    </p:spTree>
    <p:extLst>
      <p:ext uri="{BB962C8B-B14F-4D97-AF65-F5344CB8AC3E}">
        <p14:creationId xmlns:p14="http://schemas.microsoft.com/office/powerpoint/2010/main" val="35226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17E5-9C10-0F09-5DD9-6682D415223D}"/>
              </a:ext>
            </a:extLst>
          </p:cNvPr>
          <p:cNvSpPr>
            <a:spLocks noGrp="1"/>
          </p:cNvSpPr>
          <p:nvPr>
            <p:ph type="title"/>
          </p:nvPr>
        </p:nvSpPr>
        <p:spPr>
          <a:xfrm>
            <a:off x="657669" y="4817807"/>
            <a:ext cx="8596667" cy="1523999"/>
          </a:xfrm>
        </p:spPr>
        <p:txBody>
          <a:bodyPr>
            <a:normAutofit fontScale="90000"/>
          </a:bodyPr>
          <a:lstStyle/>
          <a:p>
            <a:r>
              <a:rPr lang="en-US" sz="2400" dirty="0">
                <a:solidFill>
                  <a:schemeClr val="accent2">
                    <a:lumMod val="60000"/>
                    <a:lumOff val="40000"/>
                  </a:schemeClr>
                </a:solidFill>
              </a:rPr>
              <a:t>Banana</a:t>
            </a:r>
            <a:br>
              <a:rPr lang="en-US" sz="2400" dirty="0">
                <a:solidFill>
                  <a:schemeClr val="accent2">
                    <a:lumMod val="60000"/>
                    <a:lumOff val="40000"/>
                  </a:schemeClr>
                </a:solidFill>
              </a:rPr>
            </a:br>
            <a:r>
              <a:rPr lang="en-US" sz="2400" dirty="0">
                <a:solidFill>
                  <a:schemeClr val="accent2">
                    <a:lumMod val="60000"/>
                    <a:lumOff val="40000"/>
                  </a:schemeClr>
                </a:solidFill>
              </a:rPr>
              <a:t>Air Freight Prices</a:t>
            </a:r>
            <a:br>
              <a:rPr lang="en-US" sz="2400" dirty="0">
                <a:solidFill>
                  <a:schemeClr val="accent2">
                    <a:lumMod val="60000"/>
                    <a:lumOff val="40000"/>
                  </a:schemeClr>
                </a:solidFill>
              </a:rPr>
            </a:br>
            <a:r>
              <a:rPr lang="en-US" sz="2400" dirty="0">
                <a:solidFill>
                  <a:schemeClr val="accent2">
                    <a:lumMod val="60000"/>
                    <a:lumOff val="40000"/>
                  </a:schemeClr>
                </a:solidFill>
              </a:rPr>
              <a:t>Water Freight Prices</a:t>
            </a:r>
            <a:br>
              <a:rPr lang="en-US" sz="2400" dirty="0">
                <a:solidFill>
                  <a:schemeClr val="accent2">
                    <a:lumMod val="60000"/>
                    <a:lumOff val="40000"/>
                  </a:schemeClr>
                </a:solidFill>
              </a:rPr>
            </a:br>
            <a:r>
              <a:rPr lang="en-US" sz="2400" dirty="0">
                <a:solidFill>
                  <a:schemeClr val="accent2">
                    <a:lumMod val="60000"/>
                    <a:lumOff val="40000"/>
                  </a:schemeClr>
                </a:solidFill>
              </a:rPr>
              <a:t>Land Freight Prices</a:t>
            </a:r>
            <a:br>
              <a:rPr lang="en-US" sz="2400" dirty="0">
                <a:solidFill>
                  <a:schemeClr val="accent2">
                    <a:lumMod val="60000"/>
                    <a:lumOff val="40000"/>
                  </a:schemeClr>
                </a:solidFill>
              </a:rPr>
            </a:br>
            <a:r>
              <a:rPr lang="en-US" sz="2400" dirty="0">
                <a:solidFill>
                  <a:schemeClr val="accent2">
                    <a:lumMod val="60000"/>
                    <a:lumOff val="40000"/>
                  </a:schemeClr>
                </a:solidFill>
              </a:rPr>
              <a:t>Gasoline Prices</a:t>
            </a:r>
            <a:endParaRPr lang="en-US" dirty="0"/>
          </a:p>
        </p:txBody>
      </p:sp>
      <p:pic>
        <p:nvPicPr>
          <p:cNvPr id="6" name="Picture 5">
            <a:extLst>
              <a:ext uri="{FF2B5EF4-FFF2-40B4-BE49-F238E27FC236}">
                <a16:creationId xmlns:a16="http://schemas.microsoft.com/office/drawing/2014/main" id="{A83FA4E5-F6F2-D348-91FC-7D219D82AD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2737" y="-153383"/>
            <a:ext cx="10523199" cy="5268615"/>
          </a:xfrm>
          <a:prstGeom prst="rect">
            <a:avLst/>
          </a:prstGeom>
        </p:spPr>
      </p:pic>
    </p:spTree>
    <p:extLst>
      <p:ext uri="{BB962C8B-B14F-4D97-AF65-F5344CB8AC3E}">
        <p14:creationId xmlns:p14="http://schemas.microsoft.com/office/powerpoint/2010/main" val="752002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A46CDC8-4BA7-1952-63E3-688AD8BA08F4}"/>
              </a:ext>
            </a:extLst>
          </p:cNvPr>
          <p:cNvSpPr>
            <a:spLocks noGrp="1"/>
          </p:cNvSpPr>
          <p:nvPr>
            <p:ph type="title"/>
          </p:nvPr>
        </p:nvSpPr>
        <p:spPr>
          <a:xfrm>
            <a:off x="747252" y="5014452"/>
            <a:ext cx="8526750" cy="894735"/>
          </a:xfrm>
        </p:spPr>
        <p:txBody>
          <a:bodyPr/>
          <a:lstStyle/>
          <a:p>
            <a:r>
              <a:rPr lang="en-US" sz="3600" kern="1200" dirty="0">
                <a:solidFill>
                  <a:schemeClr val="accent1"/>
                </a:solidFill>
                <a:latin typeface="+mj-lt"/>
                <a:ea typeface="+mj-ea"/>
                <a:cs typeface="+mj-cs"/>
              </a:rPr>
              <a:t>3 Month Percent Change</a:t>
            </a:r>
            <a:endParaRPr lang="en-US" dirty="0"/>
          </a:p>
        </p:txBody>
      </p:sp>
      <p:pic>
        <p:nvPicPr>
          <p:cNvPr id="5" name="Picture 4">
            <a:extLst>
              <a:ext uri="{FF2B5EF4-FFF2-40B4-BE49-F238E27FC236}">
                <a16:creationId xmlns:a16="http://schemas.microsoft.com/office/drawing/2014/main" id="{A96A6257-ABFD-4FC5-0904-96AD340901B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2737" y="-153383"/>
            <a:ext cx="10523199" cy="5268614"/>
          </a:xfrm>
          <a:prstGeom prst="rect">
            <a:avLst/>
          </a:prstGeom>
        </p:spPr>
      </p:pic>
    </p:spTree>
    <p:extLst>
      <p:ext uri="{BB962C8B-B14F-4D97-AF65-F5344CB8AC3E}">
        <p14:creationId xmlns:p14="http://schemas.microsoft.com/office/powerpoint/2010/main" val="3465891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5D962B-5DF6-2C2C-30EB-EADE3991DA0F}"/>
              </a:ext>
            </a:extLst>
          </p:cNvPr>
          <p:cNvSpPr txBox="1"/>
          <p:nvPr/>
        </p:nvSpPr>
        <p:spPr>
          <a:xfrm>
            <a:off x="658761" y="193363"/>
            <a:ext cx="8423787" cy="6771084"/>
          </a:xfrm>
          <a:prstGeom prst="rect">
            <a:avLst/>
          </a:prstGeom>
          <a:noFill/>
        </p:spPr>
        <p:txBody>
          <a:bodyPr wrap="square">
            <a:spAutoFit/>
          </a:bodyPr>
          <a:lstStyle/>
          <a:p>
            <a:pPr algn="l"/>
            <a:endParaRPr lang="en-US" b="0" i="0" dirty="0">
              <a:solidFill>
                <a:srgbClr val="1D1C1D"/>
              </a:solidFill>
              <a:effectLst/>
              <a:latin typeface="Slack-Lato"/>
            </a:endParaRPr>
          </a:p>
          <a:p>
            <a:r>
              <a:rPr lang="en-US" b="1" dirty="0">
                <a:solidFill>
                  <a:srgbClr val="1D1C1D"/>
                </a:solidFill>
                <a:latin typeface="Slack-Lato"/>
              </a:rPr>
              <a:t>Major influences</a:t>
            </a:r>
            <a:endParaRPr lang="en-US" b="1" i="0" dirty="0">
              <a:solidFill>
                <a:srgbClr val="1D1C1D"/>
              </a:solidFill>
              <a:effectLst/>
              <a:latin typeface="Slack-Lato"/>
            </a:endParaRPr>
          </a:p>
          <a:p>
            <a:endParaRPr lang="en-US" b="0" i="0" dirty="0">
              <a:solidFill>
                <a:srgbClr val="1D1C1D"/>
              </a:solidFill>
              <a:effectLst/>
              <a:latin typeface="Slack-Lato"/>
            </a:endParaRPr>
          </a:p>
          <a:p>
            <a:r>
              <a:rPr lang="en-US" sz="1800" b="0" i="0" dirty="0">
                <a:solidFill>
                  <a:srgbClr val="1D1C1D"/>
                </a:solidFill>
                <a:effectLst/>
                <a:latin typeface="Slack-Lato"/>
              </a:rPr>
              <a:t>1. </a:t>
            </a:r>
            <a:r>
              <a:rPr lang="en-US" sz="1800" b="1" i="0" dirty="0">
                <a:solidFill>
                  <a:srgbClr val="1D1C1D"/>
                </a:solidFill>
                <a:effectLst/>
                <a:latin typeface="Slack-Lato"/>
              </a:rPr>
              <a:t>Russia-Ukraine conflict</a:t>
            </a:r>
            <a:r>
              <a:rPr lang="en-US" sz="1800" b="0" i="0" dirty="0">
                <a:solidFill>
                  <a:srgbClr val="1D1C1D"/>
                </a:solidFill>
                <a:effectLst/>
                <a:latin typeface="Slack-Lato"/>
              </a:rPr>
              <a:t> (February 2022-present): On 24 February 2022, Russia invaded and occupied parts of Ukraine in a major escalation of the Russo-Ukrainian War, which had begun in 2014.</a:t>
            </a:r>
          </a:p>
          <a:p>
            <a:pPr marL="342900" indent="-342900">
              <a:buAutoNum type="arabicPeriod"/>
            </a:pPr>
            <a:endParaRPr lang="en-US" sz="1800" dirty="0">
              <a:solidFill>
                <a:srgbClr val="1D1C1D"/>
              </a:solidFill>
              <a:latin typeface="Slack-Lato"/>
            </a:endParaRPr>
          </a:p>
          <a:p>
            <a:r>
              <a:rPr lang="en-US" sz="1400" dirty="0">
                <a:solidFill>
                  <a:srgbClr val="1D1C1D"/>
                </a:solidFill>
                <a:latin typeface="Slack-Lato"/>
              </a:rPr>
              <a:t>2. </a:t>
            </a:r>
            <a:r>
              <a:rPr lang="en-US" sz="1400" b="1" dirty="0">
                <a:solidFill>
                  <a:srgbClr val="1D1C1D"/>
                </a:solidFill>
                <a:latin typeface="Slack-Lato"/>
              </a:rPr>
              <a:t>Ever Given </a:t>
            </a:r>
            <a:r>
              <a:rPr lang="en-US" sz="1400" dirty="0">
                <a:solidFill>
                  <a:srgbClr val="1D1C1D"/>
                </a:solidFill>
                <a:latin typeface="Slack-Lato"/>
              </a:rPr>
              <a:t>(March 2021): While traveling from </a:t>
            </a:r>
            <a:r>
              <a:rPr lang="en-US" sz="1400" dirty="0" err="1">
                <a:solidFill>
                  <a:srgbClr val="1D1C1D"/>
                </a:solidFill>
                <a:latin typeface="Slack-Lato"/>
              </a:rPr>
              <a:t>Tanjung</a:t>
            </a:r>
            <a:r>
              <a:rPr lang="en-US" sz="1400" dirty="0">
                <a:solidFill>
                  <a:srgbClr val="1D1C1D"/>
                </a:solidFill>
                <a:latin typeface="Slack-Lato"/>
              </a:rPr>
              <a:t> Pelepas in Malaysia[9] to Rotterdam in the Netherlands under Captain Krishnan </a:t>
            </a:r>
            <a:r>
              <a:rPr lang="en-US" sz="1400" dirty="0" err="1">
                <a:solidFill>
                  <a:srgbClr val="1D1C1D"/>
                </a:solidFill>
                <a:latin typeface="Slack-Lato"/>
              </a:rPr>
              <a:t>Kanthavel</a:t>
            </a:r>
            <a:r>
              <a:rPr lang="en-US" sz="1400" dirty="0">
                <a:solidFill>
                  <a:srgbClr val="1D1C1D"/>
                </a:solidFill>
                <a:latin typeface="Slack-Lato"/>
              </a:rPr>
              <a:t>, the ship ran aground in the Suez Canal, blocking the channel. The Suez canal handles approximately 12% of global trade.</a:t>
            </a:r>
          </a:p>
          <a:p>
            <a:endParaRPr lang="en-US" sz="1400" dirty="0">
              <a:solidFill>
                <a:srgbClr val="1D1C1D"/>
              </a:solidFill>
              <a:latin typeface="Slack-Lato"/>
            </a:endParaRPr>
          </a:p>
          <a:p>
            <a:r>
              <a:rPr lang="en-US" sz="1400" b="0" i="0" dirty="0">
                <a:solidFill>
                  <a:srgbClr val="1D1C1D"/>
                </a:solidFill>
                <a:effectLst/>
                <a:latin typeface="Slack-Lato"/>
              </a:rPr>
              <a:t>3. </a:t>
            </a:r>
            <a:r>
              <a:rPr lang="en-US" sz="1400" b="1" i="0" dirty="0">
                <a:solidFill>
                  <a:srgbClr val="1D1C1D"/>
                </a:solidFill>
                <a:effectLst/>
                <a:latin typeface="Slack-Lato"/>
              </a:rPr>
              <a:t>Oil Price Crash </a:t>
            </a:r>
            <a:r>
              <a:rPr lang="en-US" sz="1400" b="0" i="0" dirty="0">
                <a:solidFill>
                  <a:srgbClr val="1D1C1D"/>
                </a:solidFill>
                <a:effectLst/>
                <a:latin typeface="Slack-Lato"/>
              </a:rPr>
              <a:t>(2014-2016): In mid-2014, global oil prices began a steep decline. The price drop was attributed to a combination of factors, including a surge in global oil production, particularly from U.S. shale oil, slowing global economic growth, and a decision by OPEC (Organization of the Petroleum Exporting Countries) to maintain production levels rather than cut them. This led to an oversupply of oil in the market. As a result, oil prices fell from over $100 per barrel in mid-2014 to around $30 per barrel in early 2016.</a:t>
            </a:r>
          </a:p>
          <a:p>
            <a:endParaRPr lang="en-US" sz="1400" dirty="0">
              <a:solidFill>
                <a:srgbClr val="1D1C1D"/>
              </a:solidFill>
              <a:latin typeface="Slack-Lato"/>
            </a:endParaRPr>
          </a:p>
          <a:p>
            <a:r>
              <a:rPr lang="en-US" sz="1400" b="0" i="0" dirty="0">
                <a:solidFill>
                  <a:srgbClr val="1D1C1D"/>
                </a:solidFill>
                <a:effectLst/>
                <a:latin typeface="Slack-Lato"/>
              </a:rPr>
              <a:t>4. </a:t>
            </a:r>
            <a:r>
              <a:rPr lang="en-US" sz="1400" b="1" i="0" dirty="0">
                <a:solidFill>
                  <a:srgbClr val="1D1C1D"/>
                </a:solidFill>
                <a:effectLst/>
                <a:latin typeface="Slack-Lato"/>
              </a:rPr>
              <a:t>COVID-19 Pandemic</a:t>
            </a:r>
            <a:r>
              <a:rPr lang="en-US" sz="1400" b="0" i="0" dirty="0">
                <a:solidFill>
                  <a:srgbClr val="1D1C1D"/>
                </a:solidFill>
                <a:effectLst/>
                <a:latin typeface="Slack-Lato"/>
              </a:rPr>
              <a:t> (2019-present): The coronavirus disease pandemic caused by the novel coronavirus (SARS-CoV-2) has had a significant global impact, resulting in millions of infections and deaths, as well as widespread social and economic disruptions.</a:t>
            </a:r>
          </a:p>
          <a:p>
            <a:endParaRPr lang="en-US" b="0" i="0" dirty="0">
              <a:solidFill>
                <a:srgbClr val="1D1C1D"/>
              </a:solidFill>
              <a:effectLst/>
              <a:latin typeface="Slack-Lato"/>
            </a:endParaRPr>
          </a:p>
          <a:p>
            <a:endParaRPr lang="en-US" dirty="0">
              <a:solidFill>
                <a:srgbClr val="1D1C1D"/>
              </a:solidFill>
              <a:latin typeface="Slack-Lato"/>
            </a:endParaRPr>
          </a:p>
          <a:p>
            <a:pPr algn="l"/>
            <a:endParaRPr lang="en-US" dirty="0">
              <a:solidFill>
                <a:srgbClr val="1D1C1D"/>
              </a:solidFill>
              <a:latin typeface="Slack-Lato"/>
            </a:endParaRPr>
          </a:p>
          <a:p>
            <a:pPr algn="l"/>
            <a:endParaRPr lang="en-US" dirty="0">
              <a:solidFill>
                <a:srgbClr val="1D1C1D"/>
              </a:solidFill>
              <a:latin typeface="Slack-Lato"/>
            </a:endParaRPr>
          </a:p>
          <a:p>
            <a:pPr algn="l"/>
            <a:endParaRPr lang="en-US" b="0" i="0" dirty="0">
              <a:solidFill>
                <a:srgbClr val="1D1C1D"/>
              </a:solidFill>
              <a:effectLst/>
              <a:latin typeface="Slack-Lato"/>
            </a:endParaRPr>
          </a:p>
          <a:p>
            <a:pPr algn="l"/>
            <a:endParaRPr lang="en-US" b="0" i="0" dirty="0">
              <a:solidFill>
                <a:srgbClr val="1D1C1D"/>
              </a:solidFill>
              <a:effectLst/>
              <a:latin typeface="Slack-Lato"/>
            </a:endParaRPr>
          </a:p>
          <a:p>
            <a:pPr algn="l"/>
            <a:endParaRPr lang="en-US" b="0" i="0" dirty="0">
              <a:solidFill>
                <a:srgbClr val="1D1C1D"/>
              </a:solidFill>
              <a:effectLst/>
              <a:latin typeface="Slack-Lato"/>
            </a:endParaRPr>
          </a:p>
        </p:txBody>
      </p:sp>
    </p:spTree>
    <p:extLst>
      <p:ext uri="{BB962C8B-B14F-4D97-AF65-F5344CB8AC3E}">
        <p14:creationId xmlns:p14="http://schemas.microsoft.com/office/powerpoint/2010/main" val="1367743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2ACB-5087-AC0F-13F8-241E3DD5D48C}"/>
              </a:ext>
            </a:extLst>
          </p:cNvPr>
          <p:cNvSpPr>
            <a:spLocks noGrp="1"/>
          </p:cNvSpPr>
          <p:nvPr>
            <p:ph type="title"/>
          </p:nvPr>
        </p:nvSpPr>
        <p:spPr>
          <a:xfrm>
            <a:off x="585253" y="5152103"/>
            <a:ext cx="8596668" cy="1320800"/>
          </a:xfrm>
        </p:spPr>
        <p:txBody>
          <a:bodyPr>
            <a:noAutofit/>
          </a:bodyPr>
          <a:lstStyle/>
          <a:p>
            <a:r>
              <a:rPr lang="en-US" sz="2800" dirty="0">
                <a:solidFill>
                  <a:schemeClr val="accent2">
                    <a:lumMod val="60000"/>
                    <a:lumOff val="40000"/>
                  </a:schemeClr>
                </a:solidFill>
              </a:rPr>
              <a:t>Semiconductor Manufacturing Machinery Prices</a:t>
            </a:r>
            <a:br>
              <a:rPr lang="en-US" sz="2800" dirty="0">
                <a:solidFill>
                  <a:schemeClr val="accent2">
                    <a:lumMod val="60000"/>
                    <a:lumOff val="40000"/>
                  </a:schemeClr>
                </a:solidFill>
              </a:rPr>
            </a:br>
            <a:r>
              <a:rPr lang="en-US" sz="2800" dirty="0">
                <a:solidFill>
                  <a:schemeClr val="accent2">
                    <a:lumMod val="60000"/>
                    <a:lumOff val="40000"/>
                  </a:schemeClr>
                </a:solidFill>
              </a:rPr>
              <a:t>Water Freight Prices</a:t>
            </a:r>
            <a:br>
              <a:rPr lang="en-US" sz="2800" dirty="0">
                <a:solidFill>
                  <a:schemeClr val="accent2">
                    <a:lumMod val="60000"/>
                    <a:lumOff val="40000"/>
                  </a:schemeClr>
                </a:solidFill>
              </a:rPr>
            </a:br>
            <a:r>
              <a:rPr lang="en-US" sz="2800" dirty="0">
                <a:solidFill>
                  <a:schemeClr val="accent2">
                    <a:lumMod val="60000"/>
                    <a:lumOff val="40000"/>
                  </a:schemeClr>
                </a:solidFill>
              </a:rPr>
              <a:t>Food Prices</a:t>
            </a:r>
            <a:endParaRPr lang="en-US" sz="2800" dirty="0"/>
          </a:p>
        </p:txBody>
      </p:sp>
      <p:pic>
        <p:nvPicPr>
          <p:cNvPr id="6" name="Picture 5">
            <a:extLst>
              <a:ext uri="{FF2B5EF4-FFF2-40B4-BE49-F238E27FC236}">
                <a16:creationId xmlns:a16="http://schemas.microsoft.com/office/drawing/2014/main" id="{12F1E472-0767-ED69-33F7-6A8CB58F63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2737" y="-153383"/>
            <a:ext cx="10523199" cy="5268614"/>
          </a:xfrm>
          <a:prstGeom prst="rect">
            <a:avLst/>
          </a:prstGeom>
        </p:spPr>
      </p:pic>
    </p:spTree>
    <p:extLst>
      <p:ext uri="{BB962C8B-B14F-4D97-AF65-F5344CB8AC3E}">
        <p14:creationId xmlns:p14="http://schemas.microsoft.com/office/powerpoint/2010/main" val="2933803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285FD-5F2B-F4AE-DE06-F48A311B1A68}"/>
              </a:ext>
            </a:extLst>
          </p:cNvPr>
          <p:cNvSpPr>
            <a:spLocks noGrp="1"/>
          </p:cNvSpPr>
          <p:nvPr>
            <p:ph type="title"/>
          </p:nvPr>
        </p:nvSpPr>
        <p:spPr>
          <a:xfrm>
            <a:off x="569179" y="5380962"/>
            <a:ext cx="8596668" cy="1320800"/>
          </a:xfrm>
        </p:spPr>
        <p:txBody>
          <a:bodyPr/>
          <a:lstStyle/>
          <a:p>
            <a:r>
              <a:rPr lang="en-US" sz="3600" kern="1200" dirty="0">
                <a:solidFill>
                  <a:schemeClr val="accent1"/>
                </a:solidFill>
                <a:latin typeface="+mj-lt"/>
                <a:ea typeface="+mj-ea"/>
                <a:cs typeface="+mj-cs"/>
              </a:rPr>
              <a:t>3 Month Percent Change</a:t>
            </a:r>
            <a:endParaRPr lang="en-US" dirty="0"/>
          </a:p>
        </p:txBody>
      </p:sp>
      <p:pic>
        <p:nvPicPr>
          <p:cNvPr id="6" name="Picture 5">
            <a:extLst>
              <a:ext uri="{FF2B5EF4-FFF2-40B4-BE49-F238E27FC236}">
                <a16:creationId xmlns:a16="http://schemas.microsoft.com/office/drawing/2014/main" id="{5149B135-D0B0-0B94-B408-473AE463369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2737" y="-153383"/>
            <a:ext cx="10523199" cy="5268614"/>
          </a:xfrm>
          <a:prstGeom prst="rect">
            <a:avLst/>
          </a:prstGeom>
        </p:spPr>
      </p:pic>
    </p:spTree>
    <p:extLst>
      <p:ext uri="{BB962C8B-B14F-4D97-AF65-F5344CB8AC3E}">
        <p14:creationId xmlns:p14="http://schemas.microsoft.com/office/powerpoint/2010/main" val="2937789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5D962B-5DF6-2C2C-30EB-EADE3991DA0F}"/>
              </a:ext>
            </a:extLst>
          </p:cNvPr>
          <p:cNvSpPr txBox="1"/>
          <p:nvPr/>
        </p:nvSpPr>
        <p:spPr>
          <a:xfrm>
            <a:off x="658761" y="193363"/>
            <a:ext cx="8423787" cy="8002191"/>
          </a:xfrm>
          <a:prstGeom prst="rect">
            <a:avLst/>
          </a:prstGeom>
          <a:noFill/>
        </p:spPr>
        <p:txBody>
          <a:bodyPr wrap="square">
            <a:spAutoFit/>
          </a:bodyPr>
          <a:lstStyle/>
          <a:p>
            <a:pPr algn="l"/>
            <a:endParaRPr lang="en-US" b="0" i="0" dirty="0">
              <a:solidFill>
                <a:srgbClr val="1D1C1D"/>
              </a:solidFill>
              <a:effectLst/>
              <a:latin typeface="Slack-Lato"/>
            </a:endParaRPr>
          </a:p>
          <a:p>
            <a:r>
              <a:rPr lang="en-US" b="1" dirty="0">
                <a:solidFill>
                  <a:srgbClr val="1D1C1D"/>
                </a:solidFill>
                <a:latin typeface="Slack-Lato"/>
              </a:rPr>
              <a:t>Major influences</a:t>
            </a:r>
            <a:endParaRPr lang="en-US" b="1" i="0" dirty="0">
              <a:solidFill>
                <a:srgbClr val="1D1C1D"/>
              </a:solidFill>
              <a:effectLst/>
              <a:latin typeface="Slack-Lato"/>
            </a:endParaRPr>
          </a:p>
          <a:p>
            <a:endParaRPr lang="en-US" b="0" i="0" dirty="0">
              <a:solidFill>
                <a:srgbClr val="1D1C1D"/>
              </a:solidFill>
              <a:effectLst/>
              <a:latin typeface="Slack-Lato"/>
            </a:endParaRPr>
          </a:p>
          <a:p>
            <a:r>
              <a:rPr lang="en-US" dirty="0">
                <a:solidFill>
                  <a:srgbClr val="1D1C1D"/>
                </a:solidFill>
                <a:latin typeface="Slack-Lato"/>
              </a:rPr>
              <a:t>1. </a:t>
            </a:r>
            <a:r>
              <a:rPr lang="en-US" b="1" dirty="0">
                <a:solidFill>
                  <a:srgbClr val="1D1C1D"/>
                </a:solidFill>
                <a:latin typeface="Slack-Lato"/>
              </a:rPr>
              <a:t>Avian Flu </a:t>
            </a:r>
            <a:r>
              <a:rPr lang="en-US" dirty="0">
                <a:solidFill>
                  <a:srgbClr val="1D1C1D"/>
                </a:solidFill>
                <a:latin typeface="Slack-Lato"/>
              </a:rPr>
              <a:t>(2014-2015)(2022-2023)</a:t>
            </a:r>
          </a:p>
          <a:p>
            <a:pPr marL="342900" indent="-342900">
              <a:buAutoNum type="arabicPeriod"/>
            </a:pPr>
            <a:endParaRPr lang="en-US" dirty="0">
              <a:solidFill>
                <a:srgbClr val="1D1C1D"/>
              </a:solidFill>
              <a:latin typeface="Slack-Lato"/>
            </a:endParaRPr>
          </a:p>
          <a:p>
            <a:r>
              <a:rPr lang="en-US" dirty="0">
                <a:solidFill>
                  <a:srgbClr val="1D1C1D"/>
                </a:solidFill>
                <a:latin typeface="Slack-Lato"/>
              </a:rPr>
              <a:t>2</a:t>
            </a:r>
            <a:r>
              <a:rPr lang="en-US" sz="1800" dirty="0">
                <a:solidFill>
                  <a:srgbClr val="1D1C1D"/>
                </a:solidFill>
                <a:latin typeface="Slack-Lato"/>
              </a:rPr>
              <a:t>. </a:t>
            </a:r>
            <a:r>
              <a:rPr lang="en-US" sz="1800" b="1" dirty="0">
                <a:solidFill>
                  <a:srgbClr val="1D1C1D"/>
                </a:solidFill>
                <a:latin typeface="Slack-Lato"/>
              </a:rPr>
              <a:t>Ever Given </a:t>
            </a:r>
            <a:r>
              <a:rPr lang="en-US" sz="1800" dirty="0">
                <a:solidFill>
                  <a:srgbClr val="1D1C1D"/>
                </a:solidFill>
                <a:latin typeface="Slack-Lato"/>
              </a:rPr>
              <a:t>(March 2021): While traveling from </a:t>
            </a:r>
            <a:r>
              <a:rPr lang="en-US" sz="1800" dirty="0" err="1">
                <a:solidFill>
                  <a:srgbClr val="1D1C1D"/>
                </a:solidFill>
                <a:latin typeface="Slack-Lato"/>
              </a:rPr>
              <a:t>Tanjung</a:t>
            </a:r>
            <a:r>
              <a:rPr lang="en-US" sz="1800" dirty="0">
                <a:solidFill>
                  <a:srgbClr val="1D1C1D"/>
                </a:solidFill>
                <a:latin typeface="Slack-Lato"/>
              </a:rPr>
              <a:t> Pelepas in Malaysia[9] to Rotterdam in the Netherlands under Captain Krishnan </a:t>
            </a:r>
            <a:r>
              <a:rPr lang="en-US" sz="1800" dirty="0" err="1">
                <a:solidFill>
                  <a:srgbClr val="1D1C1D"/>
                </a:solidFill>
                <a:latin typeface="Slack-Lato"/>
              </a:rPr>
              <a:t>Kanthavel</a:t>
            </a:r>
            <a:r>
              <a:rPr lang="en-US" sz="1800" dirty="0">
                <a:solidFill>
                  <a:srgbClr val="1D1C1D"/>
                </a:solidFill>
                <a:latin typeface="Slack-Lato"/>
              </a:rPr>
              <a:t>, the ship ran aground in the Suez Canal, blocking the channel. The Suez canal handles approximately 12% of global trade.</a:t>
            </a:r>
          </a:p>
          <a:p>
            <a:endParaRPr lang="en-US" b="0" i="0" dirty="0">
              <a:solidFill>
                <a:srgbClr val="1D1C1D"/>
              </a:solidFill>
              <a:effectLst/>
              <a:latin typeface="Slack-Lato"/>
            </a:endParaRPr>
          </a:p>
          <a:p>
            <a:r>
              <a:rPr lang="en-US" dirty="0">
                <a:solidFill>
                  <a:srgbClr val="1D1C1D"/>
                </a:solidFill>
                <a:latin typeface="Slack-Lato"/>
              </a:rPr>
              <a:t>3</a:t>
            </a:r>
            <a:r>
              <a:rPr lang="en-US" sz="1800" b="0" i="0" dirty="0">
                <a:solidFill>
                  <a:srgbClr val="1D1C1D"/>
                </a:solidFill>
                <a:effectLst/>
                <a:latin typeface="Slack-Lato"/>
              </a:rPr>
              <a:t>. </a:t>
            </a:r>
            <a:r>
              <a:rPr lang="en-US" sz="1800" b="1" i="0" dirty="0">
                <a:solidFill>
                  <a:srgbClr val="1D1C1D"/>
                </a:solidFill>
                <a:effectLst/>
                <a:latin typeface="Slack-Lato"/>
              </a:rPr>
              <a:t>COVID-19 Pandemic</a:t>
            </a:r>
            <a:r>
              <a:rPr lang="en-US" sz="1800" b="0" i="0" dirty="0">
                <a:solidFill>
                  <a:srgbClr val="1D1C1D"/>
                </a:solidFill>
                <a:effectLst/>
                <a:latin typeface="Slack-Lato"/>
              </a:rPr>
              <a:t> (2019-present): The coronavirus disease pandemic caused by the novel coronavirus (SARS-CoV-2) has had a significant global impact, resulting in millions of infections and deaths, as well as widespread social and economic disruptions.</a:t>
            </a:r>
          </a:p>
          <a:p>
            <a:endParaRPr lang="en-US" dirty="0">
              <a:solidFill>
                <a:srgbClr val="1D1C1D"/>
              </a:solidFill>
              <a:latin typeface="Slack-Lato"/>
            </a:endParaRPr>
          </a:p>
          <a:p>
            <a:endParaRPr lang="en-US" sz="1800" b="0" i="0" dirty="0">
              <a:solidFill>
                <a:srgbClr val="1D1C1D"/>
              </a:solidFill>
              <a:effectLst/>
              <a:latin typeface="Slack-Lato"/>
            </a:endParaRPr>
          </a:p>
          <a:p>
            <a:endParaRPr lang="en-US" dirty="0">
              <a:solidFill>
                <a:srgbClr val="1D1C1D"/>
              </a:solidFill>
              <a:latin typeface="Slack-Lato"/>
            </a:endParaRPr>
          </a:p>
          <a:p>
            <a:r>
              <a:rPr lang="en-US" sz="1800" b="0" i="0" dirty="0">
                <a:solidFill>
                  <a:srgbClr val="1D1C1D"/>
                </a:solidFill>
                <a:effectLst/>
                <a:latin typeface="Slack-Lato"/>
              </a:rPr>
              <a:t>Other datasets are surprisingly consistent (such as </a:t>
            </a:r>
            <a:r>
              <a:rPr lang="en-US" sz="1800" b="1" i="0" dirty="0">
                <a:solidFill>
                  <a:srgbClr val="1D1C1D"/>
                </a:solidFill>
                <a:effectLst/>
                <a:latin typeface="Slack-Lato"/>
              </a:rPr>
              <a:t>shelter</a:t>
            </a:r>
            <a:r>
              <a:rPr lang="en-US" sz="1800" b="0" i="0" dirty="0">
                <a:solidFill>
                  <a:srgbClr val="1D1C1D"/>
                </a:solidFill>
                <a:effectLst/>
                <a:latin typeface="Slack-Lato"/>
              </a:rPr>
              <a:t>).</a:t>
            </a:r>
          </a:p>
          <a:p>
            <a:endParaRPr lang="en-US" dirty="0">
              <a:solidFill>
                <a:srgbClr val="1D1C1D"/>
              </a:solidFill>
              <a:latin typeface="Slack-Lato"/>
            </a:endParaRPr>
          </a:p>
          <a:p>
            <a:endParaRPr lang="en-US" sz="1800" b="0" i="0" dirty="0">
              <a:solidFill>
                <a:srgbClr val="1D1C1D"/>
              </a:solidFill>
              <a:effectLst/>
              <a:latin typeface="Slack-Lato"/>
            </a:endParaRPr>
          </a:p>
          <a:p>
            <a:endParaRPr lang="en-US" sz="1800" b="0" i="0" dirty="0">
              <a:solidFill>
                <a:srgbClr val="1D1C1D"/>
              </a:solidFill>
              <a:effectLst/>
              <a:latin typeface="Slack-Lato"/>
            </a:endParaRPr>
          </a:p>
          <a:p>
            <a:endParaRPr lang="en-US" sz="1400" dirty="0">
              <a:solidFill>
                <a:srgbClr val="1D1C1D"/>
              </a:solidFill>
              <a:latin typeface="Slack-Lato"/>
            </a:endParaRPr>
          </a:p>
          <a:p>
            <a:endParaRPr lang="en-US" sz="1400" dirty="0">
              <a:solidFill>
                <a:srgbClr val="1D1C1D"/>
              </a:solidFill>
              <a:latin typeface="Slack-Lato"/>
            </a:endParaRPr>
          </a:p>
          <a:p>
            <a:endParaRPr lang="en-US" b="0" i="0" dirty="0">
              <a:solidFill>
                <a:srgbClr val="1D1C1D"/>
              </a:solidFill>
              <a:effectLst/>
              <a:latin typeface="Slack-Lato"/>
            </a:endParaRPr>
          </a:p>
          <a:p>
            <a:endParaRPr lang="en-US" dirty="0">
              <a:solidFill>
                <a:srgbClr val="1D1C1D"/>
              </a:solidFill>
              <a:latin typeface="Slack-Lato"/>
            </a:endParaRPr>
          </a:p>
          <a:p>
            <a:pPr algn="l"/>
            <a:endParaRPr lang="en-US" dirty="0">
              <a:solidFill>
                <a:srgbClr val="1D1C1D"/>
              </a:solidFill>
              <a:latin typeface="Slack-Lato"/>
            </a:endParaRPr>
          </a:p>
          <a:p>
            <a:pPr algn="l"/>
            <a:endParaRPr lang="en-US" dirty="0">
              <a:solidFill>
                <a:srgbClr val="1D1C1D"/>
              </a:solidFill>
              <a:latin typeface="Slack-Lato"/>
            </a:endParaRPr>
          </a:p>
          <a:p>
            <a:pPr algn="l"/>
            <a:endParaRPr lang="en-US" b="0" i="0" dirty="0">
              <a:solidFill>
                <a:srgbClr val="1D1C1D"/>
              </a:solidFill>
              <a:effectLst/>
              <a:latin typeface="Slack-Lato"/>
            </a:endParaRPr>
          </a:p>
          <a:p>
            <a:pPr algn="l"/>
            <a:endParaRPr lang="en-US" b="0" i="0" dirty="0">
              <a:solidFill>
                <a:srgbClr val="1D1C1D"/>
              </a:solidFill>
              <a:effectLst/>
              <a:latin typeface="Slack-Lato"/>
            </a:endParaRPr>
          </a:p>
          <a:p>
            <a:pPr algn="l"/>
            <a:endParaRPr lang="en-US" b="0" i="0" dirty="0">
              <a:solidFill>
                <a:srgbClr val="1D1C1D"/>
              </a:solidFill>
              <a:effectLst/>
              <a:latin typeface="Slack-Lato"/>
            </a:endParaRPr>
          </a:p>
        </p:txBody>
      </p:sp>
    </p:spTree>
    <p:extLst>
      <p:ext uri="{BB962C8B-B14F-4D97-AF65-F5344CB8AC3E}">
        <p14:creationId xmlns:p14="http://schemas.microsoft.com/office/powerpoint/2010/main" val="176707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a:extLst>
              <a:ext uri="{FF2B5EF4-FFF2-40B4-BE49-F238E27FC236}">
                <a16:creationId xmlns:a16="http://schemas.microsoft.com/office/drawing/2014/main" id="{FEBA6DC7-6DFA-8B43-3BE5-C0F3BCCBD9F9}"/>
              </a:ext>
            </a:extLst>
          </p:cNvPr>
          <p:cNvPicPr>
            <a:picLocks noChangeAspect="1"/>
          </p:cNvPicPr>
          <p:nvPr/>
        </p:nvPicPr>
        <p:blipFill rotWithShape="1">
          <a:blip r:embed="rId3"/>
          <a:srcRect l="9091" t="3934" b="23533"/>
          <a:stretch/>
        </p:blipFill>
        <p:spPr>
          <a:xfrm>
            <a:off x="21" y="2"/>
            <a:ext cx="12191979" cy="6857998"/>
          </a:xfrm>
          <a:prstGeom prst="rect">
            <a:avLst/>
          </a:prstGeom>
        </p:spPr>
      </p:pic>
      <p:sp>
        <p:nvSpPr>
          <p:cNvPr id="21" name="Isosceles Triangle 20">
            <a:extLst>
              <a:ext uri="{FF2B5EF4-FFF2-40B4-BE49-F238E27FC236}">
                <a16:creationId xmlns:a16="http://schemas.microsoft.com/office/drawing/2014/main" id="{3167F201-EA3A-41F3-8305-5985A44A9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Parallelogram 22">
            <a:extLst>
              <a:ext uri="{FF2B5EF4-FFF2-40B4-BE49-F238E27FC236}">
                <a16:creationId xmlns:a16="http://schemas.microsoft.com/office/drawing/2014/main" id="{FFD44D11-B1C5-420A-9591-370DC8BAA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bg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9FF46BC6-C78D-47E7-87CF-A1DD38B02B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E3C958F-F320-49F4-9AB7-FD2F51A771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1C4DC544-6AEA-484E-A978-32384E2F9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A1F1470C-B594-449D-A8CD-EB7BC15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B809F8B1-FE88-427F-98C6-1B8CFED8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5AC0BB-A231-7F2E-A46E-18494D1C6042}"/>
              </a:ext>
            </a:extLst>
          </p:cNvPr>
          <p:cNvSpPr>
            <a:spLocks noGrp="1"/>
          </p:cNvSpPr>
          <p:nvPr>
            <p:ph type="title"/>
          </p:nvPr>
        </p:nvSpPr>
        <p:spPr>
          <a:xfrm>
            <a:off x="1151116" y="1678665"/>
            <a:ext cx="8122888" cy="2369131"/>
          </a:xfrm>
        </p:spPr>
        <p:txBody>
          <a:bodyPr vert="horz" lIns="91440" tIns="45720" rIns="91440" bIns="45720" rtlCol="0" anchor="b">
            <a:normAutofit/>
          </a:bodyPr>
          <a:lstStyle/>
          <a:p>
            <a:pPr>
              <a:lnSpc>
                <a:spcPct val="90000"/>
              </a:lnSpc>
            </a:pPr>
            <a:r>
              <a:rPr lang="en-US" sz="3800" dirty="0"/>
              <a:t>Hypothesis: World Events have significant affects on prices of products and goods.</a:t>
            </a:r>
          </a:p>
        </p:txBody>
      </p:sp>
      <p:sp>
        <p:nvSpPr>
          <p:cNvPr id="35" name="Rectangle 27">
            <a:extLst>
              <a:ext uri="{FF2B5EF4-FFF2-40B4-BE49-F238E27FC236}">
                <a16:creationId xmlns:a16="http://schemas.microsoft.com/office/drawing/2014/main" id="{2050D290-680D-48D7-9488-498F59E54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E8C81616-E276-41D8-92C5-1C891FE99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86BBDB21-2BF1-4C2F-A790-19FBC789C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E78FF87C-9F4A-4F75-998D-3ECB6543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23553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121D-6638-09CE-6B9B-9500ABC1BFE7}"/>
              </a:ext>
            </a:extLst>
          </p:cNvPr>
          <p:cNvSpPr>
            <a:spLocks noGrp="1"/>
          </p:cNvSpPr>
          <p:nvPr>
            <p:ph type="title"/>
          </p:nvPr>
        </p:nvSpPr>
        <p:spPr>
          <a:xfrm>
            <a:off x="864693" y="4965851"/>
            <a:ext cx="8497254" cy="1474278"/>
          </a:xfrm>
        </p:spPr>
        <p:txBody>
          <a:bodyPr>
            <a:noAutofit/>
          </a:bodyPr>
          <a:lstStyle/>
          <a:p>
            <a:r>
              <a:rPr lang="en-US" sz="1800" dirty="0">
                <a:solidFill>
                  <a:schemeClr val="accent2">
                    <a:lumMod val="60000"/>
                    <a:lumOff val="40000"/>
                  </a:schemeClr>
                </a:solidFill>
              </a:rPr>
              <a:t>Egg Prices</a:t>
            </a:r>
            <a:br>
              <a:rPr lang="en-US" sz="1800" dirty="0">
                <a:solidFill>
                  <a:schemeClr val="accent2">
                    <a:lumMod val="60000"/>
                    <a:lumOff val="40000"/>
                  </a:schemeClr>
                </a:solidFill>
              </a:rPr>
            </a:br>
            <a:r>
              <a:rPr lang="en-US" sz="1800" dirty="0">
                <a:solidFill>
                  <a:schemeClr val="accent2">
                    <a:lumMod val="60000"/>
                    <a:lumOff val="40000"/>
                  </a:schemeClr>
                </a:solidFill>
              </a:rPr>
              <a:t>Shelter (rent) Prices</a:t>
            </a:r>
            <a:br>
              <a:rPr lang="en-US" sz="1800" dirty="0">
                <a:solidFill>
                  <a:schemeClr val="accent2">
                    <a:lumMod val="60000"/>
                    <a:lumOff val="40000"/>
                  </a:schemeClr>
                </a:solidFill>
              </a:rPr>
            </a:br>
            <a:r>
              <a:rPr lang="en-US" sz="1800" dirty="0">
                <a:solidFill>
                  <a:schemeClr val="accent2">
                    <a:lumMod val="60000"/>
                    <a:lumOff val="40000"/>
                  </a:schemeClr>
                </a:solidFill>
              </a:rPr>
              <a:t>Television Prices</a:t>
            </a:r>
            <a:endParaRPr lang="en-US" sz="1800" dirty="0"/>
          </a:p>
        </p:txBody>
      </p:sp>
      <p:pic>
        <p:nvPicPr>
          <p:cNvPr id="6" name="Picture 5">
            <a:extLst>
              <a:ext uri="{FF2B5EF4-FFF2-40B4-BE49-F238E27FC236}">
                <a16:creationId xmlns:a16="http://schemas.microsoft.com/office/drawing/2014/main" id="{3D0BAB89-B3FB-0EEE-2167-56D6BA776EA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2737" y="-153383"/>
            <a:ext cx="10523199" cy="5268614"/>
          </a:xfrm>
          <a:prstGeom prst="rect">
            <a:avLst/>
          </a:prstGeom>
        </p:spPr>
      </p:pic>
    </p:spTree>
    <p:extLst>
      <p:ext uri="{BB962C8B-B14F-4D97-AF65-F5344CB8AC3E}">
        <p14:creationId xmlns:p14="http://schemas.microsoft.com/office/powerpoint/2010/main" val="4117965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2DD15-77EC-FC7A-71B4-2AECDE9FB3FD}"/>
              </a:ext>
            </a:extLst>
          </p:cNvPr>
          <p:cNvSpPr>
            <a:spLocks noGrp="1"/>
          </p:cNvSpPr>
          <p:nvPr>
            <p:ph type="title"/>
          </p:nvPr>
        </p:nvSpPr>
        <p:spPr>
          <a:xfrm>
            <a:off x="677334" y="5380962"/>
            <a:ext cx="8596668" cy="1320800"/>
          </a:xfrm>
        </p:spPr>
        <p:txBody>
          <a:bodyPr/>
          <a:lstStyle/>
          <a:p>
            <a:r>
              <a:rPr lang="en-US" sz="3600" kern="1200" dirty="0">
                <a:solidFill>
                  <a:schemeClr val="accent1"/>
                </a:solidFill>
                <a:latin typeface="+mj-lt"/>
                <a:ea typeface="+mj-ea"/>
                <a:cs typeface="+mj-cs"/>
              </a:rPr>
              <a:t>3 Month Percent Change</a:t>
            </a:r>
            <a:endParaRPr lang="en-US" dirty="0"/>
          </a:p>
        </p:txBody>
      </p:sp>
      <p:pic>
        <p:nvPicPr>
          <p:cNvPr id="6" name="Picture 5">
            <a:extLst>
              <a:ext uri="{FF2B5EF4-FFF2-40B4-BE49-F238E27FC236}">
                <a16:creationId xmlns:a16="http://schemas.microsoft.com/office/drawing/2014/main" id="{97531503-C43E-EE81-806C-BF0BF9D0F0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2737" y="-153383"/>
            <a:ext cx="10523199" cy="5268614"/>
          </a:xfrm>
          <a:prstGeom prst="rect">
            <a:avLst/>
          </a:prstGeom>
        </p:spPr>
      </p:pic>
    </p:spTree>
    <p:extLst>
      <p:ext uri="{BB962C8B-B14F-4D97-AF65-F5344CB8AC3E}">
        <p14:creationId xmlns:p14="http://schemas.microsoft.com/office/powerpoint/2010/main" val="3630406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03BC-D5F5-44F6-FCA2-BE948FA81A2E}"/>
              </a:ext>
            </a:extLst>
          </p:cNvPr>
          <p:cNvSpPr>
            <a:spLocks noGrp="1"/>
          </p:cNvSpPr>
          <p:nvPr>
            <p:ph type="title"/>
          </p:nvPr>
        </p:nvSpPr>
        <p:spPr>
          <a:xfrm>
            <a:off x="677334" y="609600"/>
            <a:ext cx="8596668" cy="442452"/>
          </a:xfrm>
        </p:spPr>
        <p:txBody>
          <a:bodyPr>
            <a:normAutofit fontScale="90000"/>
          </a:bodyPr>
          <a:lstStyle/>
          <a:p>
            <a:r>
              <a:rPr lang="en-US" dirty="0"/>
              <a:t>Volatility Comparison</a:t>
            </a:r>
          </a:p>
        </p:txBody>
      </p:sp>
      <p:pic>
        <p:nvPicPr>
          <p:cNvPr id="7" name="Content Placeholder 6" descr="A picture containing darkness, black, sky, night&#10;&#10;Description automatically generated">
            <a:extLst>
              <a:ext uri="{FF2B5EF4-FFF2-40B4-BE49-F238E27FC236}">
                <a16:creationId xmlns:a16="http://schemas.microsoft.com/office/drawing/2014/main" id="{D3E8082F-1CD8-B7FE-4682-DD6B0FFD54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2408" y="1362751"/>
            <a:ext cx="9017992" cy="5410795"/>
          </a:xfrm>
        </p:spPr>
      </p:pic>
    </p:spTree>
    <p:extLst>
      <p:ext uri="{BB962C8B-B14F-4D97-AF65-F5344CB8AC3E}">
        <p14:creationId xmlns:p14="http://schemas.microsoft.com/office/powerpoint/2010/main" val="2651104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1BE5035-3C06-5AB8-DE0D-B8B26E4A0516}"/>
              </a:ext>
            </a:extLst>
          </p:cNvPr>
          <p:cNvSpPr txBox="1"/>
          <p:nvPr/>
        </p:nvSpPr>
        <p:spPr>
          <a:xfrm>
            <a:off x="735165" y="1220803"/>
            <a:ext cx="8512277" cy="5047536"/>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1D1C1D"/>
                </a:solidFill>
                <a:effectLst/>
                <a:latin typeface="Slack-Lato"/>
              </a:rPr>
              <a:t>Syrian Civil War (2011-present): The conflict in Syria escalated in 2013 and has resulted in a devastating humanitarian crisis and regional instability.</a:t>
            </a:r>
          </a:p>
          <a:p>
            <a:pPr marL="285750" indent="-285750" algn="l">
              <a:buFont typeface="Arial" panose="020B0604020202020204" pitchFamily="34" charset="0"/>
              <a:buChar char="•"/>
            </a:pPr>
            <a:endParaRPr lang="en-US" sz="1400" dirty="0">
              <a:solidFill>
                <a:srgbClr val="1D1C1D"/>
              </a:solidFill>
              <a:latin typeface="Slack-Lato"/>
            </a:endParaRPr>
          </a:p>
          <a:p>
            <a:pPr marL="285750" indent="-285750" algn="l">
              <a:buFont typeface="Arial" panose="020B0604020202020204" pitchFamily="34" charset="0"/>
              <a:buChar char="•"/>
            </a:pPr>
            <a:r>
              <a:rPr lang="en-US" sz="1400" b="0" i="0" dirty="0">
                <a:solidFill>
                  <a:srgbClr val="1D1C1D"/>
                </a:solidFill>
                <a:effectLst/>
                <a:latin typeface="Slack-Lato"/>
              </a:rPr>
              <a:t>Ukraine Crisis (2013-2014): Protests erupted in Ukraine after the government rejected closer ties with the European Union, leading to political turmoil and the eventual annexation of Crimea by Russia.</a:t>
            </a:r>
          </a:p>
          <a:p>
            <a:pPr marL="285750" indent="-285750" algn="l">
              <a:buFont typeface="Arial" panose="020B0604020202020204" pitchFamily="34" charset="0"/>
              <a:buChar char="•"/>
            </a:pPr>
            <a:endParaRPr lang="en-US" sz="1400" dirty="0">
              <a:solidFill>
                <a:srgbClr val="1D1C1D"/>
              </a:solidFill>
              <a:latin typeface="Slack-Lato"/>
            </a:endParaRPr>
          </a:p>
          <a:p>
            <a:pPr marL="285750" indent="-285750" algn="l">
              <a:buFont typeface="Arial" panose="020B0604020202020204" pitchFamily="34" charset="0"/>
              <a:buChar char="•"/>
            </a:pPr>
            <a:r>
              <a:rPr lang="en-US" sz="1400" b="0" i="0" dirty="0">
                <a:solidFill>
                  <a:srgbClr val="1D1C1D"/>
                </a:solidFill>
                <a:effectLst/>
                <a:latin typeface="Slack-Lato"/>
              </a:rPr>
              <a:t>Ebola Outbreak (2014-2016): The Ebola virus outbreak in West Africa resulted in thousands of deaths and raised global concerns about public health preparedness.</a:t>
            </a:r>
          </a:p>
          <a:p>
            <a:pPr marL="285750" indent="-285750" algn="l">
              <a:buFont typeface="Arial" panose="020B0604020202020204" pitchFamily="34" charset="0"/>
              <a:buChar char="•"/>
            </a:pPr>
            <a:endParaRPr lang="en-US" sz="1400" dirty="0">
              <a:solidFill>
                <a:srgbClr val="1D1C1D"/>
              </a:solidFill>
              <a:latin typeface="Slack-Lato"/>
            </a:endParaRPr>
          </a:p>
          <a:p>
            <a:pPr marL="285750" indent="-285750" algn="l">
              <a:buFont typeface="Arial" panose="020B0604020202020204" pitchFamily="34" charset="0"/>
              <a:buChar char="•"/>
            </a:pPr>
            <a:r>
              <a:rPr lang="en-US" sz="1400" dirty="0">
                <a:solidFill>
                  <a:srgbClr val="1D1C1D"/>
                </a:solidFill>
                <a:latin typeface="Slack-Lato"/>
              </a:rPr>
              <a:t>Bird Flu (2014-2015)(2022-2023):</a:t>
            </a:r>
          </a:p>
          <a:p>
            <a:pPr marL="285750" indent="-285750" algn="l">
              <a:buFont typeface="Arial" panose="020B0604020202020204" pitchFamily="34" charset="0"/>
              <a:buChar char="•"/>
            </a:pPr>
            <a:endParaRPr lang="en-US" sz="1400" dirty="0">
              <a:solidFill>
                <a:srgbClr val="1D1C1D"/>
              </a:solidFill>
              <a:latin typeface="Slack-Lato"/>
            </a:endParaRPr>
          </a:p>
          <a:p>
            <a:pPr marL="285750" indent="-285750" algn="l">
              <a:buFont typeface="Arial" panose="020B0604020202020204" pitchFamily="34" charset="0"/>
              <a:buChar char="•"/>
            </a:pPr>
            <a:r>
              <a:rPr lang="en-US" sz="1400" b="0" i="0" dirty="0">
                <a:solidFill>
                  <a:srgbClr val="1D1C1D"/>
                </a:solidFill>
                <a:effectLst/>
                <a:latin typeface="Slack-Lato"/>
              </a:rPr>
              <a:t>Oil Price Crash (2014-2016): In mid-2014, global oil prices began a steep decline. The price drop was attributed to a combination of factors, including a surge in global oil production, particularly from U.S. shale oil, slowing global economic growth, and a decision by OPEC (Organization of the Petroleum Exporting Countries) to maintain production levels rather than cut them. This led to an oversupply of oil in the market. As a result, oil prices fell from over $100 per barrel in mid-2014 to around $30 per barrel in early 2016.</a:t>
            </a:r>
          </a:p>
          <a:p>
            <a:pPr marL="285750" indent="-285750" algn="l">
              <a:buFont typeface="Arial" panose="020B0604020202020204" pitchFamily="34" charset="0"/>
              <a:buChar char="•"/>
            </a:pPr>
            <a:endParaRPr lang="en-US" sz="1400" dirty="0">
              <a:solidFill>
                <a:srgbClr val="1D1C1D"/>
              </a:solidFill>
              <a:latin typeface="Slack-Lato"/>
            </a:endParaRPr>
          </a:p>
          <a:p>
            <a:pPr marL="285750" indent="-285750" algn="l">
              <a:buFont typeface="Arial" panose="020B0604020202020204" pitchFamily="34" charset="0"/>
              <a:buChar char="•"/>
            </a:pPr>
            <a:r>
              <a:rPr lang="en-US" sz="1400" b="0" i="0" dirty="0">
                <a:solidFill>
                  <a:srgbClr val="1D1C1D"/>
                </a:solidFill>
                <a:effectLst/>
                <a:latin typeface="Slack-Lato"/>
              </a:rPr>
              <a:t>Russia-Ukraine conflict (February 2022-present): On 24 February 2022, Russia invaded and occupied parts of Ukraine in a major escalation of the Russo-Ukrainian War, which had begun in 2014.</a:t>
            </a:r>
          </a:p>
          <a:p>
            <a:pPr marL="285750" indent="-285750" algn="l">
              <a:buFont typeface="Arial" panose="020B0604020202020204" pitchFamily="34" charset="0"/>
              <a:buChar char="•"/>
            </a:pPr>
            <a:endParaRPr lang="en-US" sz="1400" dirty="0">
              <a:solidFill>
                <a:srgbClr val="1D1C1D"/>
              </a:solidFill>
              <a:latin typeface="Slack-Lato"/>
            </a:endParaRPr>
          </a:p>
          <a:p>
            <a:pPr marL="285750" indent="-285750" algn="l">
              <a:buFont typeface="Arial" panose="020B0604020202020204" pitchFamily="34" charset="0"/>
              <a:buChar char="•"/>
            </a:pPr>
            <a:r>
              <a:rPr lang="en-US" sz="1400" dirty="0">
                <a:solidFill>
                  <a:srgbClr val="1D1C1D"/>
                </a:solidFill>
                <a:latin typeface="Slack-Lato"/>
              </a:rPr>
              <a:t>Ever Given (March 2021): While traveling from </a:t>
            </a:r>
            <a:r>
              <a:rPr lang="en-US" sz="1400" dirty="0" err="1">
                <a:solidFill>
                  <a:srgbClr val="1D1C1D"/>
                </a:solidFill>
                <a:latin typeface="Slack-Lato"/>
              </a:rPr>
              <a:t>Tanjung</a:t>
            </a:r>
            <a:r>
              <a:rPr lang="en-US" sz="1400" dirty="0">
                <a:solidFill>
                  <a:srgbClr val="1D1C1D"/>
                </a:solidFill>
                <a:latin typeface="Slack-Lato"/>
              </a:rPr>
              <a:t> Pelepas in Malaysia[9] to Rotterdam in the Netherlands under Captain Krishnan </a:t>
            </a:r>
            <a:r>
              <a:rPr lang="en-US" sz="1400" dirty="0" err="1">
                <a:solidFill>
                  <a:srgbClr val="1D1C1D"/>
                </a:solidFill>
                <a:latin typeface="Slack-Lato"/>
              </a:rPr>
              <a:t>Kanthavel</a:t>
            </a:r>
            <a:r>
              <a:rPr lang="en-US" sz="1400" dirty="0">
                <a:solidFill>
                  <a:srgbClr val="1D1C1D"/>
                </a:solidFill>
                <a:latin typeface="Slack-Lato"/>
              </a:rPr>
              <a:t>, the ship ran aground in the Suez Canal, blocking the channel. The Suez canal handles approximately 12% of global trade.</a:t>
            </a:r>
            <a:endParaRPr lang="en-US" sz="1400" b="0" i="0" dirty="0">
              <a:solidFill>
                <a:srgbClr val="1D1C1D"/>
              </a:solidFill>
              <a:effectLst/>
              <a:latin typeface="Slack-Lato"/>
            </a:endParaRPr>
          </a:p>
        </p:txBody>
      </p:sp>
      <p:sp>
        <p:nvSpPr>
          <p:cNvPr id="5" name="TextBox 4">
            <a:extLst>
              <a:ext uri="{FF2B5EF4-FFF2-40B4-BE49-F238E27FC236}">
                <a16:creationId xmlns:a16="http://schemas.microsoft.com/office/drawing/2014/main" id="{CDB7BB44-FE42-9B37-B3E7-C59F12D0422E}"/>
              </a:ext>
            </a:extLst>
          </p:cNvPr>
          <p:cNvSpPr txBox="1"/>
          <p:nvPr/>
        </p:nvSpPr>
        <p:spPr>
          <a:xfrm>
            <a:off x="5805182" y="6488668"/>
            <a:ext cx="6386819" cy="369332"/>
          </a:xfrm>
          <a:prstGeom prst="rect">
            <a:avLst/>
          </a:prstGeom>
          <a:noFill/>
        </p:spPr>
        <p:txBody>
          <a:bodyPr wrap="square">
            <a:spAutoFit/>
          </a:bodyPr>
          <a:lstStyle/>
          <a:p>
            <a:r>
              <a:rPr lang="en-US" b="0" i="0" dirty="0">
                <a:solidFill>
                  <a:srgbClr val="1D1C1D"/>
                </a:solidFill>
                <a:effectLst/>
                <a:latin typeface="Slack-Lato"/>
              </a:rPr>
              <a:t>*Results from history.com, theceomagazine.com, and Wikipedia</a:t>
            </a:r>
            <a:endParaRPr lang="en-US" dirty="0"/>
          </a:p>
        </p:txBody>
      </p:sp>
      <p:sp>
        <p:nvSpPr>
          <p:cNvPr id="6" name="Title 1">
            <a:extLst>
              <a:ext uri="{FF2B5EF4-FFF2-40B4-BE49-F238E27FC236}">
                <a16:creationId xmlns:a16="http://schemas.microsoft.com/office/drawing/2014/main" id="{AD1C3E6F-8C73-7238-A87F-C4D8A822D73F}"/>
              </a:ext>
            </a:extLst>
          </p:cNvPr>
          <p:cNvSpPr txBox="1">
            <a:spLocks/>
          </p:cNvSpPr>
          <p:nvPr/>
        </p:nvSpPr>
        <p:spPr>
          <a:xfrm>
            <a:off x="677334" y="609600"/>
            <a:ext cx="8596668" cy="442452"/>
          </a:xfrm>
          <a:prstGeom prst="rect">
            <a:avLst/>
          </a:prstGeom>
        </p:spPr>
        <p:txBody>
          <a:bodyPr>
            <a:normAutofit fontScale="7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World Events we considered</a:t>
            </a:r>
          </a:p>
        </p:txBody>
      </p:sp>
    </p:spTree>
    <p:extLst>
      <p:ext uri="{BB962C8B-B14F-4D97-AF65-F5344CB8AC3E}">
        <p14:creationId xmlns:p14="http://schemas.microsoft.com/office/powerpoint/2010/main" val="3928039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5D962B-5DF6-2C2C-30EB-EADE3991DA0F}"/>
              </a:ext>
            </a:extLst>
          </p:cNvPr>
          <p:cNvSpPr txBox="1"/>
          <p:nvPr/>
        </p:nvSpPr>
        <p:spPr>
          <a:xfrm>
            <a:off x="767818" y="1191653"/>
            <a:ext cx="8423787" cy="5047536"/>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1D1C1D"/>
                </a:solidFill>
                <a:effectLst/>
                <a:latin typeface="Slack-Lato"/>
              </a:rPr>
              <a:t>Paris Climate Agreement (2015): The international climate agreement was adopted by nearly 200 countries, aiming to combat climate change and limit global warming.</a:t>
            </a:r>
          </a:p>
          <a:p>
            <a:pPr marL="285750" indent="-285750" algn="l">
              <a:buFont typeface="Arial" panose="020B0604020202020204" pitchFamily="34" charset="0"/>
              <a:buChar char="•"/>
            </a:pPr>
            <a:endParaRPr lang="en-US" sz="1400" b="0" i="0" dirty="0">
              <a:solidFill>
                <a:srgbClr val="1D1C1D"/>
              </a:solidFill>
              <a:effectLst/>
              <a:latin typeface="Slack-Lato"/>
            </a:endParaRPr>
          </a:p>
          <a:p>
            <a:pPr marL="285750" indent="-285750" algn="l">
              <a:buFont typeface="Arial" panose="020B0604020202020204" pitchFamily="34" charset="0"/>
              <a:buChar char="•"/>
            </a:pPr>
            <a:r>
              <a:rPr lang="en-US" sz="1400" b="0" i="0" dirty="0">
                <a:solidFill>
                  <a:srgbClr val="1D1C1D"/>
                </a:solidFill>
                <a:effectLst/>
                <a:latin typeface="Slack-Lato"/>
              </a:rPr>
              <a:t>Brexit Referendum (2016): The United Kingdom held a referendum on leaving the European Union, resulting in a majority vote in favor of Brexit.</a:t>
            </a:r>
          </a:p>
          <a:p>
            <a:pPr marL="285750" indent="-285750" algn="l">
              <a:buFont typeface="Arial" panose="020B0604020202020204" pitchFamily="34" charset="0"/>
              <a:buChar char="•"/>
            </a:pPr>
            <a:endParaRPr lang="en-US" sz="1400" b="0" i="0" dirty="0">
              <a:solidFill>
                <a:srgbClr val="1D1C1D"/>
              </a:solidFill>
              <a:effectLst/>
              <a:latin typeface="Slack-Lato"/>
            </a:endParaRPr>
          </a:p>
          <a:p>
            <a:pPr marL="285750" indent="-285750" algn="l">
              <a:buFont typeface="Arial" panose="020B0604020202020204" pitchFamily="34" charset="0"/>
              <a:buChar char="•"/>
            </a:pPr>
            <a:r>
              <a:rPr lang="en-US" sz="1400" b="0" i="0" dirty="0">
                <a:solidFill>
                  <a:srgbClr val="1D1C1D"/>
                </a:solidFill>
                <a:effectLst/>
                <a:latin typeface="Slack-Lato"/>
              </a:rPr>
              <a:t>U.S. Presidential Election (2016): Donald Trump, a Republican candidate, was elected as the 45th President of the United States, defeating Hillary Clinton.</a:t>
            </a:r>
          </a:p>
          <a:p>
            <a:pPr marL="285750" indent="-285750" algn="l">
              <a:buFont typeface="Arial" panose="020B0604020202020204" pitchFamily="34" charset="0"/>
              <a:buChar char="•"/>
            </a:pPr>
            <a:endParaRPr lang="en-US" sz="1400" b="0" i="0" dirty="0">
              <a:solidFill>
                <a:srgbClr val="1D1C1D"/>
              </a:solidFill>
              <a:effectLst/>
              <a:latin typeface="Slack-Lato"/>
            </a:endParaRPr>
          </a:p>
          <a:p>
            <a:pPr marL="285750" indent="-285750" algn="l">
              <a:buFont typeface="Arial" panose="020B0604020202020204" pitchFamily="34" charset="0"/>
              <a:buChar char="•"/>
            </a:pPr>
            <a:r>
              <a:rPr lang="en-US" sz="1400" b="0" i="0" dirty="0">
                <a:solidFill>
                  <a:srgbClr val="1D1C1D"/>
                </a:solidFill>
                <a:effectLst/>
                <a:latin typeface="Slack-Lato"/>
              </a:rPr>
              <a:t>Rohingya Crisis (2017-present): The persecution of Rohingya Muslims in Myanmar led to a massive refugee crisis, with thousands fleeing to neighboring Bangladesh.</a:t>
            </a:r>
          </a:p>
          <a:p>
            <a:pPr marL="285750" indent="-285750" algn="l">
              <a:buFont typeface="Arial" panose="020B0604020202020204" pitchFamily="34" charset="0"/>
              <a:buChar char="•"/>
            </a:pPr>
            <a:endParaRPr lang="en-US" sz="1400" b="0" i="0" dirty="0">
              <a:solidFill>
                <a:srgbClr val="1D1C1D"/>
              </a:solidFill>
              <a:effectLst/>
              <a:latin typeface="Slack-Lato"/>
            </a:endParaRPr>
          </a:p>
          <a:p>
            <a:pPr marL="285750" indent="-285750" algn="l">
              <a:buFont typeface="Arial" panose="020B0604020202020204" pitchFamily="34" charset="0"/>
              <a:buChar char="•"/>
            </a:pPr>
            <a:r>
              <a:rPr lang="en-US" sz="1400" b="0" i="0" dirty="0">
                <a:solidFill>
                  <a:srgbClr val="1D1C1D"/>
                </a:solidFill>
                <a:effectLst/>
                <a:latin typeface="Slack-Lato"/>
              </a:rPr>
              <a:t>North Korea Nuclear Crisis (2017-2018): North Korea conducted several missile tests and engaged in a war of words with the United States, raising concerns about nuclear weapons proliferation.</a:t>
            </a:r>
          </a:p>
          <a:p>
            <a:pPr marL="285750" indent="-285750" algn="l">
              <a:buFont typeface="Arial" panose="020B0604020202020204" pitchFamily="34" charset="0"/>
              <a:buChar char="•"/>
            </a:pPr>
            <a:endParaRPr lang="en-US" sz="1400" b="0" i="0" dirty="0">
              <a:solidFill>
                <a:srgbClr val="1D1C1D"/>
              </a:solidFill>
              <a:effectLst/>
              <a:latin typeface="Slack-Lato"/>
            </a:endParaRPr>
          </a:p>
          <a:p>
            <a:pPr marL="285750" indent="-285750" algn="l">
              <a:buFont typeface="Arial" panose="020B0604020202020204" pitchFamily="34" charset="0"/>
              <a:buChar char="•"/>
            </a:pPr>
            <a:r>
              <a:rPr lang="en-US" sz="1400" b="0" i="0" dirty="0">
                <a:solidFill>
                  <a:srgbClr val="1D1C1D"/>
                </a:solidFill>
                <a:effectLst/>
                <a:latin typeface="Slack-Lato"/>
              </a:rPr>
              <a:t>COVID-19 Pandemic (2019-present): The coronavirus disease pandemic caused by the novel coronavirus (SARS-CoV-2) has had a significant global impact, resulting in millions of infections and deaths, as well as widespread social and economic disruptions.</a:t>
            </a:r>
          </a:p>
          <a:p>
            <a:pPr marL="285750" indent="-285750" algn="l">
              <a:buFont typeface="Arial" panose="020B0604020202020204" pitchFamily="34" charset="0"/>
              <a:buChar char="•"/>
            </a:pPr>
            <a:endParaRPr lang="en-US" sz="1400" b="0" i="0" dirty="0">
              <a:solidFill>
                <a:srgbClr val="1D1C1D"/>
              </a:solidFill>
              <a:effectLst/>
              <a:latin typeface="Slack-Lato"/>
            </a:endParaRPr>
          </a:p>
          <a:p>
            <a:pPr marL="285750" indent="-285750">
              <a:buFont typeface="Arial" panose="020B0604020202020204" pitchFamily="34" charset="0"/>
              <a:buChar char="•"/>
            </a:pPr>
            <a:r>
              <a:rPr lang="en-US" sz="1400" dirty="0">
                <a:solidFill>
                  <a:srgbClr val="1D1C1D"/>
                </a:solidFill>
                <a:latin typeface="Slack-Lato"/>
              </a:rPr>
              <a:t>Black Lives Matter Protests (2020-present): Following the killing of George Floyd by a police officer in Minneapolis, protests against racial inequality and police brutality spread across the United States and around the world.</a:t>
            </a:r>
          </a:p>
          <a:p>
            <a:pPr marL="285750" indent="-285750" algn="l">
              <a:buFont typeface="Arial" panose="020B0604020202020204" pitchFamily="34" charset="0"/>
              <a:buChar char="•"/>
            </a:pPr>
            <a:endParaRPr lang="en-US" sz="1400" b="0" i="0" dirty="0">
              <a:solidFill>
                <a:srgbClr val="1D1C1D"/>
              </a:solidFill>
              <a:effectLst/>
              <a:latin typeface="Slack-Lato"/>
            </a:endParaRPr>
          </a:p>
        </p:txBody>
      </p:sp>
      <p:sp>
        <p:nvSpPr>
          <p:cNvPr id="4" name="TextBox 3">
            <a:extLst>
              <a:ext uri="{FF2B5EF4-FFF2-40B4-BE49-F238E27FC236}">
                <a16:creationId xmlns:a16="http://schemas.microsoft.com/office/drawing/2014/main" id="{672108C3-D028-2659-A5A8-14536123F290}"/>
              </a:ext>
            </a:extLst>
          </p:cNvPr>
          <p:cNvSpPr txBox="1"/>
          <p:nvPr/>
        </p:nvSpPr>
        <p:spPr>
          <a:xfrm>
            <a:off x="5805182" y="6488668"/>
            <a:ext cx="6386819" cy="369332"/>
          </a:xfrm>
          <a:prstGeom prst="rect">
            <a:avLst/>
          </a:prstGeom>
          <a:noFill/>
        </p:spPr>
        <p:txBody>
          <a:bodyPr wrap="square">
            <a:spAutoFit/>
          </a:bodyPr>
          <a:lstStyle/>
          <a:p>
            <a:r>
              <a:rPr lang="en-US" b="0" i="0" dirty="0">
                <a:solidFill>
                  <a:srgbClr val="1D1C1D"/>
                </a:solidFill>
                <a:effectLst/>
                <a:latin typeface="Slack-Lato"/>
              </a:rPr>
              <a:t>*Results from history.com, theceomagazine.com, and Wikipedia</a:t>
            </a:r>
            <a:endParaRPr lang="en-US" dirty="0"/>
          </a:p>
        </p:txBody>
      </p:sp>
      <p:sp>
        <p:nvSpPr>
          <p:cNvPr id="5" name="Title 1">
            <a:extLst>
              <a:ext uri="{FF2B5EF4-FFF2-40B4-BE49-F238E27FC236}">
                <a16:creationId xmlns:a16="http://schemas.microsoft.com/office/drawing/2014/main" id="{7C68C850-49EE-0A32-FF36-8AE8F0C7B62D}"/>
              </a:ext>
            </a:extLst>
          </p:cNvPr>
          <p:cNvSpPr txBox="1">
            <a:spLocks/>
          </p:cNvSpPr>
          <p:nvPr/>
        </p:nvSpPr>
        <p:spPr>
          <a:xfrm>
            <a:off x="677334" y="609600"/>
            <a:ext cx="8596668" cy="442452"/>
          </a:xfrm>
          <a:prstGeom prst="rect">
            <a:avLst/>
          </a:prstGeom>
        </p:spPr>
        <p:txBody>
          <a:bodyPr>
            <a:normAutofit fontScale="7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World Events we considered</a:t>
            </a:r>
          </a:p>
        </p:txBody>
      </p:sp>
    </p:spTree>
    <p:extLst>
      <p:ext uri="{BB962C8B-B14F-4D97-AF65-F5344CB8AC3E}">
        <p14:creationId xmlns:p14="http://schemas.microsoft.com/office/powerpoint/2010/main" val="2528522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07AD-30F7-9085-9251-CECED410ACF4}"/>
              </a:ext>
            </a:extLst>
          </p:cNvPr>
          <p:cNvSpPr>
            <a:spLocks noGrp="1"/>
          </p:cNvSpPr>
          <p:nvPr>
            <p:ph type="title"/>
          </p:nvPr>
        </p:nvSpPr>
        <p:spPr>
          <a:xfrm>
            <a:off x="677334" y="609599"/>
            <a:ext cx="8596668" cy="5584724"/>
          </a:xfrm>
        </p:spPr>
        <p:txBody>
          <a:bodyPr>
            <a:normAutofit fontScale="90000"/>
          </a:bodyPr>
          <a:lstStyle/>
          <a:p>
            <a:r>
              <a:rPr lang="en-US" dirty="0"/>
              <a:t>Conclusions:</a:t>
            </a:r>
            <a:br>
              <a:rPr lang="en-US" dirty="0"/>
            </a:br>
            <a:br>
              <a:rPr lang="en-US" dirty="0"/>
            </a:br>
            <a:r>
              <a:rPr lang="en-US" sz="2200" dirty="0"/>
              <a:t>Which world events are heavily visible in a variety of commodity prices?</a:t>
            </a:r>
            <a:br>
              <a:rPr lang="en-US" sz="2200" dirty="0"/>
            </a:br>
            <a:r>
              <a:rPr lang="en-US" sz="2200" dirty="0"/>
              <a:t>	Oil Crash in trade, Covid 19, Ever Given, Ukraine/Russian War, Avian 	Flu</a:t>
            </a:r>
            <a:br>
              <a:rPr lang="en-US" sz="2200" dirty="0"/>
            </a:br>
            <a:br>
              <a:rPr lang="en-US" sz="2200" dirty="0"/>
            </a:br>
            <a:r>
              <a:rPr lang="en-US" sz="2200" dirty="0"/>
              <a:t>Do prices decrease to normal after world events?</a:t>
            </a:r>
            <a:br>
              <a:rPr lang="en-US" sz="2200" dirty="0"/>
            </a:br>
            <a:r>
              <a:rPr lang="en-US" sz="2200" dirty="0"/>
              <a:t>	Gasoline, toilet paper, water freight, eggs have all in the 	past 	increased and returned to a normal price</a:t>
            </a:r>
            <a:br>
              <a:rPr lang="en-US" sz="2200" dirty="0"/>
            </a:br>
            <a:br>
              <a:rPr lang="en-US" sz="2200" dirty="0"/>
            </a:br>
            <a:r>
              <a:rPr lang="en-US" sz="2200" dirty="0"/>
              <a:t>Are there any items that appear to have been affected uniquely by one major event?</a:t>
            </a:r>
            <a:br>
              <a:rPr lang="en-US" sz="2200" dirty="0"/>
            </a:br>
            <a:r>
              <a:rPr lang="en-US" sz="2200" dirty="0"/>
              <a:t>	Many items are affected by many world events, but 	shelter 	pricing was unique in being affected by legislation 	during covid.  </a:t>
            </a:r>
            <a:br>
              <a:rPr lang="en-US" sz="2200" dirty="0"/>
            </a:br>
            <a:r>
              <a:rPr lang="en-US" sz="2700" dirty="0"/>
              <a:t>	</a:t>
            </a:r>
            <a:br>
              <a:rPr lang="en-US" sz="2700" dirty="0"/>
            </a:br>
            <a:r>
              <a:rPr lang="en-US" sz="2700" dirty="0"/>
              <a:t>	</a:t>
            </a:r>
            <a:br>
              <a:rPr lang="en-US" sz="2700" dirty="0"/>
            </a:br>
            <a:endParaRPr lang="en-US" dirty="0"/>
          </a:p>
        </p:txBody>
      </p:sp>
    </p:spTree>
    <p:extLst>
      <p:ext uri="{BB962C8B-B14F-4D97-AF65-F5344CB8AC3E}">
        <p14:creationId xmlns:p14="http://schemas.microsoft.com/office/powerpoint/2010/main" val="7367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3EC8-B0F1-5163-BCEC-7B77130751B1}"/>
              </a:ext>
            </a:extLst>
          </p:cNvPr>
          <p:cNvSpPr>
            <a:spLocks noGrp="1"/>
          </p:cNvSpPr>
          <p:nvPr>
            <p:ph type="title"/>
          </p:nvPr>
        </p:nvSpPr>
        <p:spPr>
          <a:xfrm>
            <a:off x="677334" y="609599"/>
            <a:ext cx="8596668" cy="5742563"/>
          </a:xfrm>
        </p:spPr>
        <p:txBody>
          <a:bodyPr>
            <a:normAutofit fontScale="90000"/>
          </a:bodyPr>
          <a:lstStyle/>
          <a:p>
            <a:r>
              <a:rPr lang="en-US" sz="4000" b="1" dirty="0">
                <a:solidFill>
                  <a:schemeClr val="accent2">
                    <a:lumMod val="60000"/>
                    <a:lumOff val="40000"/>
                  </a:schemeClr>
                </a:solidFill>
                <a:latin typeface="Slack-Lato"/>
              </a:rPr>
              <a:t>Primary Questions:</a:t>
            </a:r>
            <a:br>
              <a:rPr lang="en-US" dirty="0">
                <a:solidFill>
                  <a:schemeClr val="accent2">
                    <a:lumMod val="60000"/>
                    <a:lumOff val="40000"/>
                  </a:schemeClr>
                </a:solidFill>
                <a:latin typeface="Slack-Lato"/>
              </a:rPr>
            </a:br>
            <a:br>
              <a:rPr lang="en-US" dirty="0">
                <a:solidFill>
                  <a:schemeClr val="accent2">
                    <a:lumMod val="60000"/>
                    <a:lumOff val="40000"/>
                  </a:schemeClr>
                </a:solidFill>
                <a:latin typeface="Slack-Lato"/>
              </a:rPr>
            </a:br>
            <a:r>
              <a:rPr lang="en-US" dirty="0">
                <a:solidFill>
                  <a:schemeClr val="accent2">
                    <a:lumMod val="60000"/>
                    <a:lumOff val="40000"/>
                  </a:schemeClr>
                </a:solidFill>
                <a:latin typeface="Slack-Lato"/>
              </a:rPr>
              <a:t>* </a:t>
            </a:r>
            <a:r>
              <a:rPr lang="en-US" b="0" i="0" dirty="0">
                <a:solidFill>
                  <a:schemeClr val="accent2">
                    <a:lumMod val="60000"/>
                    <a:lumOff val="40000"/>
                  </a:schemeClr>
                </a:solidFill>
                <a:effectLst/>
                <a:latin typeface="Slack-Lato"/>
              </a:rPr>
              <a:t>Which world events are heavily visible in a variety of commodity prices?</a:t>
            </a:r>
            <a:br>
              <a:rPr lang="en-US" b="0" i="0" dirty="0">
                <a:solidFill>
                  <a:schemeClr val="accent2">
                    <a:lumMod val="60000"/>
                    <a:lumOff val="40000"/>
                  </a:schemeClr>
                </a:solidFill>
                <a:effectLst/>
                <a:latin typeface="Slack-Lato"/>
              </a:rPr>
            </a:b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Do prices decrease to normal after world events?</a:t>
            </a:r>
            <a:br>
              <a:rPr lang="en-US" b="0" i="0" dirty="0">
                <a:solidFill>
                  <a:schemeClr val="accent2">
                    <a:lumMod val="60000"/>
                    <a:lumOff val="40000"/>
                  </a:schemeClr>
                </a:solidFill>
                <a:effectLst/>
                <a:latin typeface="Slack-Lato"/>
              </a:rPr>
            </a:br>
            <a:br>
              <a:rPr lang="en-US" b="0" i="0" dirty="0">
                <a:solidFill>
                  <a:schemeClr val="accent2">
                    <a:lumMod val="60000"/>
                    <a:lumOff val="40000"/>
                  </a:schemeClr>
                </a:solidFill>
                <a:effectLst/>
                <a:latin typeface="Slack-Lato"/>
              </a:rPr>
            </a:br>
            <a:r>
              <a:rPr lang="en-US" b="0" i="0" dirty="0">
                <a:solidFill>
                  <a:schemeClr val="accent2">
                    <a:lumMod val="60000"/>
                    <a:lumOff val="40000"/>
                  </a:schemeClr>
                </a:solidFill>
                <a:effectLst/>
                <a:latin typeface="Slack-Lato"/>
              </a:rPr>
              <a:t>* Are there any items that appear to have been affected uniquely by one major event?</a:t>
            </a:r>
            <a:br>
              <a:rPr lang="en-US" b="0" i="0" dirty="0">
                <a:solidFill>
                  <a:schemeClr val="accent2">
                    <a:lumMod val="60000"/>
                    <a:lumOff val="40000"/>
                  </a:schemeClr>
                </a:solidFill>
                <a:effectLst/>
                <a:latin typeface="Slack-Lato"/>
              </a:rPr>
            </a:br>
            <a:endParaRPr lang="en-US" dirty="0"/>
          </a:p>
        </p:txBody>
      </p:sp>
    </p:spTree>
    <p:extLst>
      <p:ext uri="{BB962C8B-B14F-4D97-AF65-F5344CB8AC3E}">
        <p14:creationId xmlns:p14="http://schemas.microsoft.com/office/powerpoint/2010/main" val="428114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07AD-30F7-9085-9251-CECED410ACF4}"/>
              </a:ext>
            </a:extLst>
          </p:cNvPr>
          <p:cNvSpPr>
            <a:spLocks noGrp="1"/>
          </p:cNvSpPr>
          <p:nvPr>
            <p:ph type="title"/>
          </p:nvPr>
        </p:nvSpPr>
        <p:spPr>
          <a:xfrm>
            <a:off x="677334" y="609599"/>
            <a:ext cx="8596668" cy="5584724"/>
          </a:xfrm>
        </p:spPr>
        <p:txBody>
          <a:bodyPr>
            <a:normAutofit fontScale="90000"/>
          </a:bodyPr>
          <a:lstStyle/>
          <a:p>
            <a:r>
              <a:rPr lang="en-US" dirty="0"/>
              <a:t>Major World Events in question:</a:t>
            </a:r>
            <a:br>
              <a:rPr lang="en-US" dirty="0"/>
            </a:br>
            <a:br>
              <a:rPr lang="en-US" dirty="0"/>
            </a:br>
            <a:r>
              <a:rPr lang="en-US" dirty="0"/>
              <a:t>	Oil Crash: 2014-2016</a:t>
            </a:r>
            <a:br>
              <a:rPr lang="en-US" dirty="0"/>
            </a:br>
            <a:br>
              <a:rPr lang="en-US" dirty="0"/>
            </a:br>
            <a:r>
              <a:rPr lang="en-US" dirty="0"/>
              <a:t>	Covid 19: March 2020</a:t>
            </a:r>
            <a:br>
              <a:rPr lang="en-US" dirty="0"/>
            </a:br>
            <a:br>
              <a:rPr lang="en-US" dirty="0"/>
            </a:br>
            <a:r>
              <a:rPr lang="en-US" dirty="0"/>
              <a:t>	Ever Given: March 2021</a:t>
            </a:r>
            <a:br>
              <a:rPr lang="en-US" dirty="0"/>
            </a:br>
            <a:br>
              <a:rPr lang="en-US" dirty="0"/>
            </a:br>
            <a:r>
              <a:rPr lang="en-US" dirty="0"/>
              <a:t>	Ukraine/Russian War: March 2021</a:t>
            </a:r>
            <a:br>
              <a:rPr lang="en-US" dirty="0"/>
            </a:br>
            <a:br>
              <a:rPr lang="en-US" dirty="0"/>
            </a:br>
            <a:r>
              <a:rPr lang="en-US" dirty="0"/>
              <a:t>	Avian Flu: 2016 &amp; February 2022</a:t>
            </a:r>
            <a:br>
              <a:rPr lang="en-US" dirty="0"/>
            </a:br>
            <a:endParaRPr lang="en-US" dirty="0"/>
          </a:p>
        </p:txBody>
      </p:sp>
    </p:spTree>
    <p:extLst>
      <p:ext uri="{BB962C8B-B14F-4D97-AF65-F5344CB8AC3E}">
        <p14:creationId xmlns:p14="http://schemas.microsoft.com/office/powerpoint/2010/main" val="125456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D14C-D8EB-DBC4-1436-9A1B6DF31A13}"/>
              </a:ext>
            </a:extLst>
          </p:cNvPr>
          <p:cNvSpPr>
            <a:spLocks noGrp="1"/>
          </p:cNvSpPr>
          <p:nvPr>
            <p:ph type="title"/>
          </p:nvPr>
        </p:nvSpPr>
        <p:spPr/>
        <p:txBody>
          <a:bodyPr/>
          <a:lstStyle/>
          <a:p>
            <a:r>
              <a:rPr lang="en-US" dirty="0"/>
              <a:t>Import of API and CSV data </a:t>
            </a:r>
            <a:br>
              <a:rPr lang="en-US" dirty="0"/>
            </a:br>
            <a:r>
              <a:rPr lang="en-US" dirty="0"/>
              <a:t>Source: US Bureau of Labor Statistics</a:t>
            </a:r>
          </a:p>
        </p:txBody>
      </p:sp>
      <p:pic>
        <p:nvPicPr>
          <p:cNvPr id="8" name="Picture 7">
            <a:extLst>
              <a:ext uri="{FF2B5EF4-FFF2-40B4-BE49-F238E27FC236}">
                <a16:creationId xmlns:a16="http://schemas.microsoft.com/office/drawing/2014/main" id="{170367E7-A0E9-11BB-34C0-8D4CCBA2BF86}"/>
              </a:ext>
            </a:extLst>
          </p:cNvPr>
          <p:cNvPicPr>
            <a:picLocks noChangeAspect="1"/>
          </p:cNvPicPr>
          <p:nvPr/>
        </p:nvPicPr>
        <p:blipFill>
          <a:blip r:embed="rId3"/>
          <a:stretch>
            <a:fillRect/>
          </a:stretch>
        </p:blipFill>
        <p:spPr>
          <a:xfrm>
            <a:off x="896068" y="2332223"/>
            <a:ext cx="9286217" cy="1179896"/>
          </a:xfrm>
          <a:prstGeom prst="rect">
            <a:avLst/>
          </a:prstGeom>
        </p:spPr>
      </p:pic>
    </p:spTree>
    <p:extLst>
      <p:ext uri="{BB962C8B-B14F-4D97-AF65-F5344CB8AC3E}">
        <p14:creationId xmlns:p14="http://schemas.microsoft.com/office/powerpoint/2010/main" val="406990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34DF10-CCD9-4C60-0F71-4B1A7B5FAB9E}"/>
              </a:ext>
            </a:extLst>
          </p:cNvPr>
          <p:cNvPicPr>
            <a:picLocks noChangeAspect="1"/>
          </p:cNvPicPr>
          <p:nvPr/>
        </p:nvPicPr>
        <p:blipFill>
          <a:blip r:embed="rId3"/>
          <a:stretch>
            <a:fillRect/>
          </a:stretch>
        </p:blipFill>
        <p:spPr>
          <a:xfrm>
            <a:off x="1226275" y="725838"/>
            <a:ext cx="6856181" cy="4585117"/>
          </a:xfrm>
          <a:prstGeom prst="rect">
            <a:avLst/>
          </a:prstGeom>
        </p:spPr>
      </p:pic>
      <p:sp>
        <p:nvSpPr>
          <p:cNvPr id="6" name="Title 1">
            <a:extLst>
              <a:ext uri="{FF2B5EF4-FFF2-40B4-BE49-F238E27FC236}">
                <a16:creationId xmlns:a16="http://schemas.microsoft.com/office/drawing/2014/main" id="{0056EE32-D6D0-DD06-FF17-C7D2D9CC0ED9}"/>
              </a:ext>
            </a:extLst>
          </p:cNvPr>
          <p:cNvSpPr txBox="1">
            <a:spLocks/>
          </p:cNvSpPr>
          <p:nvPr/>
        </p:nvSpPr>
        <p:spPr>
          <a:xfrm>
            <a:off x="683233" y="-21901"/>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Import of API and CSV data</a:t>
            </a:r>
          </a:p>
        </p:txBody>
      </p:sp>
      <p:pic>
        <p:nvPicPr>
          <p:cNvPr id="4" name="Picture 3">
            <a:extLst>
              <a:ext uri="{FF2B5EF4-FFF2-40B4-BE49-F238E27FC236}">
                <a16:creationId xmlns:a16="http://schemas.microsoft.com/office/drawing/2014/main" id="{ABF67918-032E-C232-8C1B-099A4E185F55}"/>
              </a:ext>
            </a:extLst>
          </p:cNvPr>
          <p:cNvPicPr>
            <a:picLocks noChangeAspect="1"/>
          </p:cNvPicPr>
          <p:nvPr/>
        </p:nvPicPr>
        <p:blipFill>
          <a:blip r:embed="rId4"/>
          <a:stretch>
            <a:fillRect/>
          </a:stretch>
        </p:blipFill>
        <p:spPr>
          <a:xfrm>
            <a:off x="1226275" y="5315690"/>
            <a:ext cx="6856181" cy="1507434"/>
          </a:xfrm>
          <a:prstGeom prst="rect">
            <a:avLst/>
          </a:prstGeom>
        </p:spPr>
      </p:pic>
    </p:spTree>
    <p:extLst>
      <p:ext uri="{BB962C8B-B14F-4D97-AF65-F5344CB8AC3E}">
        <p14:creationId xmlns:p14="http://schemas.microsoft.com/office/powerpoint/2010/main" val="81939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72D07-BAFA-592A-7EEC-91280BD552CB}"/>
              </a:ext>
            </a:extLst>
          </p:cNvPr>
          <p:cNvSpPr>
            <a:spLocks noGrp="1"/>
          </p:cNvSpPr>
          <p:nvPr>
            <p:ph type="title" idx="4294967295"/>
          </p:nvPr>
        </p:nvSpPr>
        <p:spPr>
          <a:xfrm>
            <a:off x="707918" y="609600"/>
            <a:ext cx="11285466" cy="5496232"/>
          </a:xfrm>
        </p:spPr>
        <p:txBody>
          <a:bodyPr>
            <a:noAutofit/>
          </a:bodyPr>
          <a:lstStyle/>
          <a:p>
            <a:r>
              <a:rPr lang="en-US" sz="3200" b="1" i="0" dirty="0">
                <a:solidFill>
                  <a:schemeClr val="accent2">
                    <a:lumMod val="60000"/>
                    <a:lumOff val="40000"/>
                  </a:schemeClr>
                </a:solidFill>
                <a:effectLst/>
                <a:latin typeface="Slack-Lato"/>
              </a:rPr>
              <a:t>Collected Datasets</a:t>
            </a:r>
            <a:br>
              <a:rPr lang="en-US" sz="2400" b="0" i="0" dirty="0">
                <a:solidFill>
                  <a:schemeClr val="accent2">
                    <a:lumMod val="60000"/>
                    <a:lumOff val="40000"/>
                  </a:schemeClr>
                </a:solidFill>
                <a:effectLst/>
                <a:latin typeface="Slack-Lato"/>
              </a:rPr>
            </a:br>
            <a:r>
              <a:rPr lang="en-US" sz="2400" b="0" i="0" dirty="0">
                <a:solidFill>
                  <a:schemeClr val="accent2">
                    <a:lumMod val="60000"/>
                    <a:lumOff val="40000"/>
                  </a:schemeClr>
                </a:solidFill>
                <a:effectLst/>
                <a:latin typeface="Slack-Lato"/>
              </a:rPr>
              <a:t>Air freight prices</a:t>
            </a:r>
            <a:br>
              <a:rPr lang="en-US" sz="2400" b="0" i="0" dirty="0">
                <a:solidFill>
                  <a:schemeClr val="accent2">
                    <a:lumMod val="60000"/>
                    <a:lumOff val="40000"/>
                  </a:schemeClr>
                </a:solidFill>
                <a:effectLst/>
                <a:latin typeface="Slack-Lato"/>
              </a:rPr>
            </a:br>
            <a:r>
              <a:rPr lang="en-US" sz="2400" b="0" i="0" dirty="0">
                <a:solidFill>
                  <a:schemeClr val="accent2">
                    <a:lumMod val="60000"/>
                    <a:lumOff val="40000"/>
                  </a:schemeClr>
                </a:solidFill>
                <a:effectLst/>
                <a:latin typeface="Slack-Lato"/>
              </a:rPr>
              <a:t>Water freight prices</a:t>
            </a:r>
            <a:br>
              <a:rPr lang="en-US" sz="2400" b="0" i="0" dirty="0">
                <a:solidFill>
                  <a:schemeClr val="accent2">
                    <a:lumMod val="60000"/>
                    <a:lumOff val="40000"/>
                  </a:schemeClr>
                </a:solidFill>
                <a:effectLst/>
                <a:latin typeface="Slack-Lato"/>
              </a:rPr>
            </a:br>
            <a:r>
              <a:rPr lang="en-US" sz="2400" b="0" i="0" dirty="0">
                <a:solidFill>
                  <a:schemeClr val="accent2">
                    <a:lumMod val="60000"/>
                    <a:lumOff val="40000"/>
                  </a:schemeClr>
                </a:solidFill>
                <a:effectLst/>
                <a:latin typeface="Slack-Lato"/>
              </a:rPr>
              <a:t>Land freight prices</a:t>
            </a:r>
            <a:br>
              <a:rPr lang="en-US" sz="2400" b="0" i="0" dirty="0">
                <a:solidFill>
                  <a:schemeClr val="accent2">
                    <a:lumMod val="60000"/>
                    <a:lumOff val="40000"/>
                  </a:schemeClr>
                </a:solidFill>
                <a:effectLst/>
                <a:latin typeface="Slack-Lato"/>
              </a:rPr>
            </a:br>
            <a:r>
              <a:rPr lang="en-US" sz="2400" b="0" i="0" dirty="0">
                <a:solidFill>
                  <a:schemeClr val="accent2">
                    <a:lumMod val="60000"/>
                    <a:lumOff val="40000"/>
                  </a:schemeClr>
                </a:solidFill>
                <a:effectLst/>
                <a:latin typeface="Slack-Lato"/>
              </a:rPr>
              <a:t>Electricity prices</a:t>
            </a:r>
            <a:br>
              <a:rPr lang="en-US" sz="2400" b="0" i="0" dirty="0">
                <a:solidFill>
                  <a:schemeClr val="accent2">
                    <a:lumMod val="60000"/>
                    <a:lumOff val="40000"/>
                  </a:schemeClr>
                </a:solidFill>
                <a:effectLst/>
                <a:latin typeface="Slack-Lato"/>
              </a:rPr>
            </a:br>
            <a:r>
              <a:rPr lang="en-US" sz="2400" b="0" i="0" dirty="0">
                <a:solidFill>
                  <a:schemeClr val="accent2">
                    <a:lumMod val="60000"/>
                    <a:lumOff val="40000"/>
                  </a:schemeClr>
                </a:solidFill>
                <a:effectLst/>
                <a:latin typeface="Slack-Lato"/>
              </a:rPr>
              <a:t>Gasoline prices</a:t>
            </a:r>
            <a:br>
              <a:rPr lang="en-US" sz="2400" b="0" i="0" dirty="0">
                <a:solidFill>
                  <a:schemeClr val="accent2">
                    <a:lumMod val="60000"/>
                    <a:lumOff val="40000"/>
                  </a:schemeClr>
                </a:solidFill>
                <a:effectLst/>
                <a:latin typeface="Slack-Lato"/>
              </a:rPr>
            </a:br>
            <a:r>
              <a:rPr lang="en-US" sz="2400" b="0" i="0" dirty="0">
                <a:solidFill>
                  <a:schemeClr val="accent2">
                    <a:lumMod val="60000"/>
                    <a:lumOff val="40000"/>
                  </a:schemeClr>
                </a:solidFill>
                <a:effectLst/>
                <a:latin typeface="Slack-Lato"/>
              </a:rPr>
              <a:t>New and used automobile prices</a:t>
            </a:r>
            <a:br>
              <a:rPr lang="en-US" sz="2400" b="0" i="0" dirty="0">
                <a:solidFill>
                  <a:schemeClr val="accent2">
                    <a:lumMod val="60000"/>
                    <a:lumOff val="40000"/>
                  </a:schemeClr>
                </a:solidFill>
                <a:effectLst/>
                <a:latin typeface="Slack-Lato"/>
              </a:rPr>
            </a:br>
            <a:r>
              <a:rPr lang="en-US" sz="2400" b="0" i="0" dirty="0">
                <a:solidFill>
                  <a:schemeClr val="accent2">
                    <a:lumMod val="60000"/>
                    <a:lumOff val="40000"/>
                  </a:schemeClr>
                </a:solidFill>
                <a:effectLst/>
                <a:latin typeface="Slack-Lato"/>
              </a:rPr>
              <a:t>General food prices</a:t>
            </a:r>
            <a:br>
              <a:rPr lang="en-US" sz="2400" b="0" i="0" dirty="0">
                <a:solidFill>
                  <a:schemeClr val="accent2">
                    <a:lumMod val="60000"/>
                    <a:lumOff val="40000"/>
                  </a:schemeClr>
                </a:solidFill>
                <a:effectLst/>
                <a:latin typeface="Slack-Lato"/>
              </a:rPr>
            </a:br>
            <a:r>
              <a:rPr lang="en-US" sz="2400" b="0" i="0" dirty="0">
                <a:solidFill>
                  <a:schemeClr val="accent2">
                    <a:lumMod val="60000"/>
                    <a:lumOff val="40000"/>
                  </a:schemeClr>
                </a:solidFill>
                <a:effectLst/>
                <a:latin typeface="Slack-Lato"/>
              </a:rPr>
              <a:t>Banana prices</a:t>
            </a:r>
            <a:br>
              <a:rPr lang="en-US" sz="2400" b="0" i="0" dirty="0">
                <a:solidFill>
                  <a:schemeClr val="accent2">
                    <a:lumMod val="60000"/>
                    <a:lumOff val="40000"/>
                  </a:schemeClr>
                </a:solidFill>
                <a:effectLst/>
                <a:latin typeface="Slack-Lato"/>
              </a:rPr>
            </a:br>
            <a:r>
              <a:rPr lang="en-US" sz="2400" b="0" i="0" dirty="0">
                <a:solidFill>
                  <a:schemeClr val="accent2">
                    <a:lumMod val="60000"/>
                    <a:lumOff val="40000"/>
                  </a:schemeClr>
                </a:solidFill>
                <a:effectLst/>
                <a:latin typeface="Slack-Lato"/>
              </a:rPr>
              <a:t>Egg prices</a:t>
            </a:r>
            <a:br>
              <a:rPr lang="en-US" sz="2400" b="0" i="0" dirty="0">
                <a:solidFill>
                  <a:schemeClr val="accent2">
                    <a:lumMod val="60000"/>
                    <a:lumOff val="40000"/>
                  </a:schemeClr>
                </a:solidFill>
                <a:effectLst/>
                <a:latin typeface="Slack-Lato"/>
              </a:rPr>
            </a:br>
            <a:r>
              <a:rPr lang="en-US" sz="2400" b="0" i="0" dirty="0">
                <a:solidFill>
                  <a:schemeClr val="accent2">
                    <a:lumMod val="60000"/>
                    <a:lumOff val="40000"/>
                  </a:schemeClr>
                </a:solidFill>
                <a:effectLst/>
                <a:latin typeface="Slack-Lato"/>
              </a:rPr>
              <a:t>Shelter (rent) prices</a:t>
            </a:r>
            <a:br>
              <a:rPr lang="en-US" sz="2400" b="0" i="0" dirty="0">
                <a:solidFill>
                  <a:schemeClr val="accent2">
                    <a:lumMod val="60000"/>
                    <a:lumOff val="40000"/>
                  </a:schemeClr>
                </a:solidFill>
                <a:effectLst/>
                <a:latin typeface="Slack-Lato"/>
              </a:rPr>
            </a:br>
            <a:r>
              <a:rPr lang="en-US" sz="2400" b="0" i="0" dirty="0">
                <a:solidFill>
                  <a:schemeClr val="accent2">
                    <a:lumMod val="60000"/>
                    <a:lumOff val="40000"/>
                  </a:schemeClr>
                </a:solidFill>
                <a:effectLst/>
                <a:latin typeface="Slack-Lato"/>
              </a:rPr>
              <a:t>Toilet paper prices</a:t>
            </a:r>
            <a:br>
              <a:rPr lang="en-US" sz="2400" b="0" i="0" dirty="0">
                <a:solidFill>
                  <a:schemeClr val="accent2">
                    <a:lumMod val="60000"/>
                    <a:lumOff val="40000"/>
                  </a:schemeClr>
                </a:solidFill>
                <a:effectLst/>
                <a:latin typeface="Slack-Lato"/>
              </a:rPr>
            </a:br>
            <a:r>
              <a:rPr lang="en-US" sz="2400" b="0" i="0" dirty="0">
                <a:solidFill>
                  <a:schemeClr val="accent2">
                    <a:lumMod val="60000"/>
                    <a:lumOff val="40000"/>
                  </a:schemeClr>
                </a:solidFill>
                <a:effectLst/>
                <a:latin typeface="Slack-Lato"/>
              </a:rPr>
              <a:t>Television prices</a:t>
            </a:r>
            <a:br>
              <a:rPr lang="en-US" sz="2400" b="0" i="0" dirty="0">
                <a:solidFill>
                  <a:schemeClr val="accent2">
                    <a:lumMod val="60000"/>
                    <a:lumOff val="40000"/>
                  </a:schemeClr>
                </a:solidFill>
                <a:effectLst/>
                <a:latin typeface="Slack-Lato"/>
              </a:rPr>
            </a:br>
            <a:r>
              <a:rPr lang="en-US" sz="2400" b="0" i="0" dirty="0">
                <a:solidFill>
                  <a:schemeClr val="accent2">
                    <a:lumMod val="60000"/>
                    <a:lumOff val="40000"/>
                  </a:schemeClr>
                </a:solidFill>
                <a:effectLst/>
                <a:latin typeface="Slack-Lato"/>
              </a:rPr>
              <a:t>Semiconductor manufacturing machinery prices</a:t>
            </a:r>
            <a:endParaRPr lang="en-US" sz="2400" dirty="0">
              <a:solidFill>
                <a:schemeClr val="accent2">
                  <a:lumMod val="60000"/>
                  <a:lumOff val="40000"/>
                </a:schemeClr>
              </a:solidFill>
            </a:endParaRPr>
          </a:p>
        </p:txBody>
      </p:sp>
    </p:spTree>
    <p:extLst>
      <p:ext uri="{BB962C8B-B14F-4D97-AF65-F5344CB8AC3E}">
        <p14:creationId xmlns:p14="http://schemas.microsoft.com/office/powerpoint/2010/main" val="4178439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05E5-3BA1-A3F9-025A-03BD3FECD095}"/>
              </a:ext>
            </a:extLst>
          </p:cNvPr>
          <p:cNvSpPr>
            <a:spLocks noGrp="1"/>
          </p:cNvSpPr>
          <p:nvPr>
            <p:ph type="title"/>
          </p:nvPr>
        </p:nvSpPr>
        <p:spPr>
          <a:xfrm>
            <a:off x="683234" y="0"/>
            <a:ext cx="8596668" cy="658761"/>
          </a:xfrm>
        </p:spPr>
        <p:txBody>
          <a:bodyPr/>
          <a:lstStyle/>
          <a:p>
            <a:r>
              <a:rPr lang="en-US" dirty="0"/>
              <a:t>All correlation Matrix</a:t>
            </a:r>
          </a:p>
        </p:txBody>
      </p:sp>
      <p:pic>
        <p:nvPicPr>
          <p:cNvPr id="10" name="Picture 9" descr="A screenshot of a computer screen&#10;&#10;Description automatically generated with low confidence">
            <a:extLst>
              <a:ext uri="{FF2B5EF4-FFF2-40B4-BE49-F238E27FC236}">
                <a16:creationId xmlns:a16="http://schemas.microsoft.com/office/drawing/2014/main" id="{8F2E93C8-D632-F6DF-8541-3C31798A9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526" y="482187"/>
            <a:ext cx="7880146" cy="7071934"/>
          </a:xfrm>
          <a:prstGeom prst="rect">
            <a:avLst/>
          </a:prstGeom>
        </p:spPr>
      </p:pic>
    </p:spTree>
    <p:extLst>
      <p:ext uri="{BB962C8B-B14F-4D97-AF65-F5344CB8AC3E}">
        <p14:creationId xmlns:p14="http://schemas.microsoft.com/office/powerpoint/2010/main" val="680258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F51A-4FC2-D180-081F-76377517814D}"/>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440007C3-FC6B-0552-35C3-2A5C70588C80}"/>
              </a:ext>
            </a:extLst>
          </p:cNvPr>
          <p:cNvSpPr>
            <a:spLocks noGrp="1"/>
          </p:cNvSpPr>
          <p:nvPr>
            <p:ph idx="1"/>
          </p:nvPr>
        </p:nvSpPr>
        <p:spPr/>
        <p:txBody>
          <a:bodyPr/>
          <a:lstStyle/>
          <a:p>
            <a:r>
              <a:rPr lang="en-US" dirty="0"/>
              <a:t>Discuss major events for the dataset</a:t>
            </a:r>
          </a:p>
          <a:p>
            <a:r>
              <a:rPr lang="en-US" dirty="0"/>
              <a:t>Unique trends</a:t>
            </a:r>
          </a:p>
          <a:p>
            <a:r>
              <a:rPr lang="en-US" dirty="0"/>
              <a:t>Did prices return to normal for past events?</a:t>
            </a:r>
          </a:p>
          <a:p>
            <a:endParaRPr lang="en-US" dirty="0"/>
          </a:p>
          <a:p>
            <a:endParaRPr lang="en-US" dirty="0"/>
          </a:p>
          <a:p>
            <a:endParaRPr lang="en-US" dirty="0"/>
          </a:p>
        </p:txBody>
      </p:sp>
    </p:spTree>
    <p:extLst>
      <p:ext uri="{BB962C8B-B14F-4D97-AF65-F5344CB8AC3E}">
        <p14:creationId xmlns:p14="http://schemas.microsoft.com/office/powerpoint/2010/main" val="40530917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2257</TotalTime>
  <Words>2875</Words>
  <Application>Microsoft Office PowerPoint</Application>
  <PresentationFormat>Widescreen</PresentationFormat>
  <Paragraphs>260</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Slack-Lato</vt:lpstr>
      <vt:lpstr>Trebuchet MS</vt:lpstr>
      <vt:lpstr>Wingdings 3</vt:lpstr>
      <vt:lpstr>Facet</vt:lpstr>
      <vt:lpstr>  Project 1      Team 3  Analyzing the Effects of World Events on Prices</vt:lpstr>
      <vt:lpstr>Hypothesis: World Events have significant affects on prices of products and goods.</vt:lpstr>
      <vt:lpstr>Primary Questions:  * Which world events are heavily visible in a variety of commodity prices?  * Do prices decrease to normal after world events?  * Are there any items that appear to have been affected uniquely by one major event? </vt:lpstr>
      <vt:lpstr>Major World Events in question:   Oil Crash: 2014-2016   Covid 19: March 2020   Ever Given: March 2021   Ukraine/Russian War: March 2021   Avian Flu: 2016 &amp; February 2022 </vt:lpstr>
      <vt:lpstr>Import of API and CSV data  Source: US Bureau of Labor Statistics</vt:lpstr>
      <vt:lpstr>PowerPoint Presentation</vt:lpstr>
      <vt:lpstr>Collected Datasets Air freight prices Water freight prices Land freight prices Electricity prices Gasoline prices New and used automobile prices General food prices Banana prices Egg prices Shelter (rent) prices Toilet paper prices Television prices Semiconductor manufacturing machinery prices</vt:lpstr>
      <vt:lpstr>All correlation Matrix</vt:lpstr>
      <vt:lpstr>Datasets</vt:lpstr>
      <vt:lpstr>PowerPoint Presentation</vt:lpstr>
      <vt:lpstr>Automobile Prices Food Prices Electricity Prices Gasoline Prices Toilet Paper Prices</vt:lpstr>
      <vt:lpstr>3 Month Percent Change</vt:lpstr>
      <vt:lpstr>PowerPoint Presentation</vt:lpstr>
      <vt:lpstr>Banana Air Freight Prices Water Freight Prices Land Freight Prices Gasoline Prices</vt:lpstr>
      <vt:lpstr>3 Month Percent Change</vt:lpstr>
      <vt:lpstr>PowerPoint Presentation</vt:lpstr>
      <vt:lpstr>Semiconductor Manufacturing Machinery Prices Water Freight Prices Food Prices</vt:lpstr>
      <vt:lpstr>3 Month Percent Change</vt:lpstr>
      <vt:lpstr>PowerPoint Presentation</vt:lpstr>
      <vt:lpstr>Egg Prices Shelter (rent) Prices Television Prices</vt:lpstr>
      <vt:lpstr>3 Month Percent Change</vt:lpstr>
      <vt:lpstr>Volatility Comparison</vt:lpstr>
      <vt:lpstr>PowerPoint Presentation</vt:lpstr>
      <vt:lpstr>PowerPoint Presentation</vt:lpstr>
      <vt:lpstr>Conclusions:  Which world events are heavily visible in a variety of commodity prices?  Oil Crash in trade, Covid 19, Ever Given, Ukraine/Russian War, Avian  Flu  Do prices decrease to normal after world events?  Gasoline, toilet paper, water freight, eggs have all in the  past  increased and returned to a normal price  Are there any items that appear to have been affected uniquely by one major event?  Many items are affected by many world events, but  shelter  pricing was unique in being affected by legislation  during covid.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1     Team 3  Analysis of selected World Events inflation</dc:title>
  <dc:creator>Jo Ann Millegan</dc:creator>
  <cp:lastModifiedBy>Ryan</cp:lastModifiedBy>
  <cp:revision>13</cp:revision>
  <dcterms:created xsi:type="dcterms:W3CDTF">2023-05-17T00:07:04Z</dcterms:created>
  <dcterms:modified xsi:type="dcterms:W3CDTF">2023-05-18T21:48:21Z</dcterms:modified>
</cp:coreProperties>
</file>