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A563C-4F42-4503-9088-EBC5C3944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EFA3D-F9A8-4225-A961-7DCCDDDA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CCAE-8D42-415B-A7F9-0E0EAAE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E0E33-AF4F-4F52-93F9-1BB5891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1AD99-0EC3-4D41-A34D-A73835F3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FF0A5-C0EE-4176-87BD-A83D2E96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D1F01-4B2B-4D3E-83D2-E5CF73464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A8BA4-D904-4100-B73F-FEAE430F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B5E2C-B849-433F-BEE1-0B5DEE9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0DFF1-4EC0-4C76-81BC-48AA38C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BAF6E6-B2F2-481D-B320-393296D7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3BCCCE-E7D4-404F-88CA-E38B58C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6AFB7-89A2-4B95-BCD5-D7A6F081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FBEE1-45FD-4690-80DE-69425BE4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AC6FE-C473-4865-BB53-D22EF8C4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31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A738-3EA4-4B37-922B-182D8D4F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61743-7554-48E1-A0BC-90F4F8D2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DC877-29BF-44D9-9E22-8D5502FA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3BAAA-BD18-4D0E-B009-98967112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189B0-9F57-4FC2-B3B8-9F66286B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2605D-4873-4F0C-89AF-82F70EC5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7D0C3-963A-4385-A229-F810350F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B3E70-E0E3-44B3-BC50-C1D4CD8D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688421-4B20-4837-BB02-83890063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D97EF3-9D2B-4581-AE7D-E18EE6BF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512F6-0E66-4888-A7FC-49BB7A6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22606-BDCA-49BE-A4C8-A013E66F1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B84475-C801-4A48-8B81-0A0838DF3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164925-A9C6-4AF6-9B86-8ED3C8C4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B892A-0AED-4966-9E2B-0D697473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D9CC2-0047-4E08-8978-5B4C7981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91B98-E9A6-403F-BAD6-9024EBDD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D4F07-BE85-4E7A-9CE1-78CE0F0D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26CFAC-AB59-4EDE-9BF9-98C7BE4B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2A30CF-6166-4B4F-928B-4455237E8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E9A7DC-340C-417A-AD0E-1D42275E2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FAEA5A-3265-46A9-BBA7-BA964452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56EBB3-378C-4101-AF3A-ADC40DA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FBF927-3EFA-4FE1-8068-F91806BB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5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1E480-7AD8-4AFC-A86A-B5987CC3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DB3B6-56D1-4683-B9F2-2FC6B9E9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294FE8-1C11-48BE-A891-0FBF4E41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E6CB1-6072-4EB1-94D3-692ED37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FA7272-FBE2-418B-95E4-9A52312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38A7BA-17CA-412D-8195-FD595372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F48B7-9D7F-4A86-B0B0-D912AC5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4E934-09D3-4074-85CE-29323978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332F9-120E-48CD-B40C-4D3B9057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E84096-F7BA-4584-B42E-072DF4098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1FC02-511E-4F75-ACBE-602FBC3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29CB6-9DA0-4853-8750-F73A7674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AB7FE-BC8F-4602-8A20-AC2016F5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9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56B72-5339-4310-866F-842F1AE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F1CF1F-5150-4A6B-A417-AEC51C2D2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63CB1-6E13-4A76-855D-FD370B29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CF27DE-12CE-490D-B2AE-41B240A1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5A544-7EBF-443E-8055-5BDC0610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3EEA45-F4D1-45F6-8D90-86E2EDA6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5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65F7C-6123-4ED8-AE1E-9143271A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1DC367-7763-47D0-A534-A9A139D2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36872-2980-4E30-BDFE-74A303FF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1492-D95B-4C9F-858E-629D2F1A7393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A54A9-E999-490B-B563-EDEBE020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E83E8C-AEEB-4550-9786-55C1558CB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15A8-5678-4B05-BC23-F38B9B43A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7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99FF-2A37-43E6-A3CA-142EA50B1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D4A0F5-33C1-4428-A205-89DF4665E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09DCD-3046-45EC-B0FA-CBB918DC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Графическое представление рядов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9106F-5477-404E-ACB3-AA089FD7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Полигон частот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069C62-26A8-40AA-8EB0-BB3CD7C2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1" y="2305050"/>
            <a:ext cx="7657158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09DCD-3046-45EC-B0FA-CBB918DC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интервальный ряд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9106F-5477-404E-ACB3-AA089FD7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ранжированная выборка</a:t>
            </a:r>
          </a:p>
          <a:p>
            <a:r>
              <a:rPr lang="ru-RU" dirty="0"/>
              <a:t>Вся область разбивается на </a:t>
            </a:r>
            <a:r>
              <a:rPr lang="en-US" dirty="0"/>
              <a:t>K </a:t>
            </a:r>
            <a:r>
              <a:rPr lang="ru-RU" dirty="0"/>
              <a:t>равных интервалов</a:t>
            </a:r>
          </a:p>
          <a:p>
            <a:r>
              <a:rPr lang="ru-RU" dirty="0"/>
              <a:t>Для каждого интервала =</a:t>
            </a:r>
            <a:r>
              <a:rPr lang="en-US" dirty="0"/>
              <a:t>&gt;</a:t>
            </a:r>
            <a:r>
              <a:rPr lang="ru-RU" dirty="0"/>
              <a:t> относительная частота изучаемого признака</a:t>
            </a:r>
          </a:p>
          <a:p>
            <a:r>
              <a:rPr lang="ru-RU" dirty="0"/>
              <a:t>Строится таблица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104F73-789E-4C5E-A2CF-B2B4E8FC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2" y="4155591"/>
            <a:ext cx="929615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DB667-D6C1-44AD-A496-1738E46C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FAB23-0366-48B7-BDEA-AAC69CD8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Избегать расслоенных выборок (разбивать их на классы)</a:t>
            </a:r>
          </a:p>
          <a:p>
            <a:r>
              <a:rPr lang="ru-RU" dirty="0"/>
              <a:t>Не использовать слишком широкие и слишком узкие интервалы.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F8128C-68A7-4206-A3A5-9C962919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39" y="3158985"/>
            <a:ext cx="6710922" cy="26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09DCD-3046-45EC-B0FA-CBB918DC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Графическое представление рядов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9106F-5477-404E-ACB3-AA089FD7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Гистограмма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EB506F-CF08-4085-B897-0DE8CA84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48" y="2204768"/>
            <a:ext cx="5549348" cy="40889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8FF6AD-7160-4BF2-B50D-D89A5B64C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4" y="2186631"/>
            <a:ext cx="5884793" cy="41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2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58002-D430-409D-8BCD-935B55B2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Кумулята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61BEEC-C876-4A6B-A3DB-911AE168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772" y="1690688"/>
            <a:ext cx="9194456" cy="40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615ED-A365-4128-91A0-4CF21AE5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Кумулята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486BEF-7F08-4DC6-8E27-FE37D040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95ADC1-197B-4521-9377-7A5E8D18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38" y="1998662"/>
            <a:ext cx="6842324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973C-9E5C-40B9-BCEE-5FA613E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оценки параметров генеральной совокупности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4C846-323F-460F-8A9D-6A2CCB00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Точечная оценка</a:t>
            </a:r>
          </a:p>
          <a:p>
            <a:r>
              <a:rPr lang="ru-RU" dirty="0"/>
              <a:t>Средние значения – генеральная и выборочная</a:t>
            </a:r>
          </a:p>
          <a:p>
            <a:r>
              <a:rPr lang="ru-RU" dirty="0"/>
              <a:t>Дисперсии – генеральная и выборочная</a:t>
            </a:r>
          </a:p>
          <a:p>
            <a:r>
              <a:rPr lang="ru-RU" dirty="0"/>
              <a:t>Мода – значение признака, наиболее часто встречающееся в вариационном ряду</a:t>
            </a:r>
          </a:p>
          <a:p>
            <a:r>
              <a:rPr lang="ru-RU" dirty="0"/>
              <a:t>Медиана – значение признака, относительно которого вариационный ряд делится на две равные по числу вариантов части</a:t>
            </a:r>
          </a:p>
          <a:p>
            <a:pPr marL="0" indent="0">
              <a:buNone/>
            </a:pPr>
            <a:r>
              <a:rPr lang="ru-RU" b="1" dirty="0"/>
              <a:t>Свойства:</a:t>
            </a:r>
          </a:p>
          <a:p>
            <a:r>
              <a:rPr lang="ru-RU" dirty="0" err="1"/>
              <a:t>Несмещённость</a:t>
            </a:r>
            <a:r>
              <a:rPr lang="ru-RU" dirty="0"/>
              <a:t> – мат-ожидание выборочного параметра при любых объемах выборки «достаточно близко» или совпадает с его генеральным значением</a:t>
            </a:r>
          </a:p>
          <a:p>
            <a:r>
              <a:rPr lang="ru-RU" dirty="0"/>
              <a:t>Состоятельность – с ростом числа наблюдений оценка стремится к истинному значению (то есть, дисперсия оценки стремится к 0)</a:t>
            </a:r>
          </a:p>
        </p:txBody>
      </p:sp>
    </p:spTree>
    <p:extLst>
      <p:ext uri="{BB962C8B-B14F-4D97-AF65-F5344CB8AC3E}">
        <p14:creationId xmlns:p14="http://schemas.microsoft.com/office/powerpoint/2010/main" val="362587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BF554-FEC1-472F-AC42-042B9EA5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CA6FA-E18E-4D89-9CF4-DC51C6D7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Эффективная оценка </a:t>
            </a:r>
            <a:r>
              <a:rPr lang="ru-RU" dirty="0"/>
              <a:t>– оценка с минимальной дисперсией при ограниченном числе опытов.</a:t>
            </a:r>
          </a:p>
        </p:txBody>
      </p:sp>
    </p:spTree>
    <p:extLst>
      <p:ext uri="{BB962C8B-B14F-4D97-AF65-F5344CB8AC3E}">
        <p14:creationId xmlns:p14="http://schemas.microsoft.com/office/powerpoint/2010/main" val="149537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EFBA2-AB8B-4AFD-8298-9B83736C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9609" cy="608910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для расчёта средних степенных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3FFE0B-B01B-4A08-A48A-109DADB99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28" y="1053896"/>
            <a:ext cx="6368876" cy="4750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B427B2-C4A3-4855-834F-7A9BBEA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32" y="5595384"/>
            <a:ext cx="6368876" cy="10472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1908D1-AF0F-48AE-B346-272F3C3D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408" y="1687201"/>
            <a:ext cx="4242564" cy="3195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C70D3-D794-4A06-83F2-E02BC9648676}"/>
              </a:ext>
            </a:extLst>
          </p:cNvPr>
          <p:cNvSpPr txBox="1"/>
          <p:nvPr/>
        </p:nvSpPr>
        <p:spPr>
          <a:xfrm>
            <a:off x="270150" y="5863739"/>
            <a:ext cx="514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Понятие о средних</a:t>
            </a:r>
          </a:p>
        </p:txBody>
      </p:sp>
    </p:spTree>
    <p:extLst>
      <p:ext uri="{BB962C8B-B14F-4D97-AF65-F5344CB8AC3E}">
        <p14:creationId xmlns:p14="http://schemas.microsoft.com/office/powerpoint/2010/main" val="355438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6D30C-8BB1-4E43-9B9F-A80F59B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Интервальная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4A514-3CBA-44F1-B6F6-10AA0846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DB8003-2C8F-4A6A-8355-3BDFBEF7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88" y="1825625"/>
            <a:ext cx="8991224" cy="38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32CBE-8417-490A-BBAC-751A14D1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48E72-117A-45DE-88BC-EB8C62CD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Статистическая совокупность </a:t>
            </a:r>
            <a:r>
              <a:rPr lang="ru-RU" dirty="0"/>
              <a:t>– группа, состоящая из большого числа относительно однородных объектов, взятых вместе в известных границах пространства и времени.</a:t>
            </a:r>
          </a:p>
          <a:p>
            <a:r>
              <a:rPr lang="ru-RU" dirty="0"/>
              <a:t>Статистическая совокупность формируется по признакам: количественные и качественные.</a:t>
            </a:r>
          </a:p>
          <a:p>
            <a:r>
              <a:rPr lang="ru-RU" b="1" dirty="0"/>
              <a:t>Количественные</a:t>
            </a:r>
            <a:r>
              <a:rPr lang="ru-RU" dirty="0"/>
              <a:t> признаки выражаются числами.</a:t>
            </a:r>
          </a:p>
          <a:p>
            <a:r>
              <a:rPr lang="ru-RU" b="1" dirty="0"/>
              <a:t>Качественные</a:t>
            </a:r>
            <a:r>
              <a:rPr lang="ru-RU" dirty="0"/>
              <a:t> характеризуют некоторое свойство или состояние элементов совокупности</a:t>
            </a:r>
          </a:p>
        </p:txBody>
      </p:sp>
    </p:spTree>
    <p:extLst>
      <p:ext uri="{BB962C8B-B14F-4D97-AF65-F5344CB8AC3E}">
        <p14:creationId xmlns:p14="http://schemas.microsoft.com/office/powerpoint/2010/main" val="196967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6D30C-8BB1-4E43-9B9F-A80F59B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Интервальная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4A514-3CBA-44F1-B6F6-10AA0846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350C5A-C2EB-4014-8D5B-75045A68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6" y="1825625"/>
            <a:ext cx="10005764" cy="35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8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F9B4E-5B90-4F91-BE27-7F7CCEA8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CAF046-5D1E-45D5-BD2E-DF4954DB6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827" y="2667949"/>
            <a:ext cx="9656346" cy="15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9E68-0837-4CAD-83E6-6443A54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98CEB-B3A4-411D-AB08-DF5B42FE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Генеральная совокупность </a:t>
            </a:r>
            <a:r>
              <a:rPr lang="ru-RU" dirty="0"/>
              <a:t>– состоит из набора всех значений интересуемого признака</a:t>
            </a:r>
          </a:p>
          <a:p>
            <a:pPr marL="0" indent="0" algn="ctr">
              <a:buNone/>
            </a:pPr>
            <a:r>
              <a:rPr lang="en-US" i="1" dirty="0"/>
              <a:t>X, Y, Z</a:t>
            </a:r>
          </a:p>
          <a:p>
            <a:r>
              <a:rPr lang="ru-RU" b="1" dirty="0"/>
              <a:t>Выборка</a:t>
            </a:r>
            <a:r>
              <a:rPr lang="ru-RU" dirty="0"/>
              <a:t> – некоторая часть генеральной совокупности – множество объектов, случайным образом отобранных из генеральной совокупности для изучения определенного признака.</a:t>
            </a:r>
          </a:p>
          <a:p>
            <a:pPr marL="0" indent="0" algn="ctr">
              <a:buNone/>
            </a:pPr>
            <a:r>
              <a:rPr lang="en-US" i="1" dirty="0"/>
              <a:t>x, y, z</a:t>
            </a:r>
          </a:p>
          <a:p>
            <a:r>
              <a:rPr lang="ru-RU" b="1" dirty="0"/>
              <a:t>Объем выборки </a:t>
            </a:r>
            <a:r>
              <a:rPr lang="ru-RU" dirty="0"/>
              <a:t>– число элементов в выборке.</a:t>
            </a:r>
          </a:p>
        </p:txBody>
      </p:sp>
    </p:spTree>
    <p:extLst>
      <p:ext uri="{BB962C8B-B14F-4D97-AF65-F5344CB8AC3E}">
        <p14:creationId xmlns:p14="http://schemas.microsoft.com/office/powerpoint/2010/main" val="377202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6C029-B0E2-4FEB-A680-894B4B49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отбора выборок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A2F34-4ACF-4A65-88E4-0C4C08FF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Простой случайный бесповторный отбор</a:t>
            </a:r>
          </a:p>
          <a:p>
            <a:r>
              <a:rPr lang="ru-RU" dirty="0"/>
              <a:t>Простой случайный повторный отбор</a:t>
            </a:r>
          </a:p>
          <a:p>
            <a:r>
              <a:rPr lang="ru-RU" dirty="0"/>
              <a:t>Типический</a:t>
            </a:r>
          </a:p>
          <a:p>
            <a:r>
              <a:rPr lang="ru-RU" dirty="0"/>
              <a:t>Механический</a:t>
            </a:r>
          </a:p>
          <a:p>
            <a:r>
              <a:rPr lang="ru-RU" dirty="0"/>
              <a:t>Серийный</a:t>
            </a:r>
          </a:p>
          <a:p>
            <a:r>
              <a:rPr lang="ru-RU" dirty="0"/>
              <a:t>Двухстадийный</a:t>
            </a:r>
          </a:p>
        </p:txBody>
      </p:sp>
    </p:spTree>
    <p:extLst>
      <p:ext uri="{BB962C8B-B14F-4D97-AF65-F5344CB8AC3E}">
        <p14:creationId xmlns:p14="http://schemas.microsoft.com/office/powerpoint/2010/main" val="192903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3DB40-C575-4FF5-BB73-A161159F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выборочного наблюдения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887B4-C37C-418F-A6DF-9546D9E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регистрации</a:t>
            </a:r>
          </a:p>
          <a:p>
            <a:r>
              <a:rPr lang="ru-RU" dirty="0"/>
              <a:t>Ошибка репрезентативности – разность между выборочными и генеральными характеристиками совокупности</a:t>
            </a:r>
          </a:p>
        </p:txBody>
      </p:sp>
    </p:spTree>
    <p:extLst>
      <p:ext uri="{BB962C8B-B14F-4D97-AF65-F5344CB8AC3E}">
        <p14:creationId xmlns:p14="http://schemas.microsoft.com/office/powerpoint/2010/main" val="1949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57361-41DD-4CE5-BD47-38F043FB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Статистическое распределение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CFCA4-07EA-49E0-AC3E-712F58F4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Наблюдаемые значения признака – </a:t>
            </a:r>
            <a:r>
              <a:rPr lang="ru-RU" b="1" dirty="0"/>
              <a:t>варианты</a:t>
            </a:r>
          </a:p>
          <a:p>
            <a:r>
              <a:rPr lang="ru-RU" dirty="0"/>
              <a:t>Запись (1) – </a:t>
            </a:r>
            <a:r>
              <a:rPr lang="ru-RU" b="1" dirty="0"/>
              <a:t>простой</a:t>
            </a:r>
            <a:r>
              <a:rPr lang="ru-RU" dirty="0"/>
              <a:t> или </a:t>
            </a:r>
            <a:r>
              <a:rPr lang="ru-RU" b="1" dirty="0"/>
              <a:t>ранжированный</a:t>
            </a:r>
            <a:r>
              <a:rPr lang="ru-RU" dirty="0"/>
              <a:t> </a:t>
            </a:r>
            <a:r>
              <a:rPr lang="ru-RU" b="1" dirty="0"/>
              <a:t>вариационный ряд</a:t>
            </a:r>
          </a:p>
          <a:p>
            <a:r>
              <a:rPr lang="en-US" b="1" dirty="0" err="1"/>
              <a:t>n</a:t>
            </a:r>
            <a:r>
              <a:rPr lang="en-US" b="1" baseline="-25000" dirty="0" err="1"/>
              <a:t>i</a:t>
            </a:r>
            <a:r>
              <a:rPr lang="en-US" b="1" dirty="0"/>
              <a:t> – </a:t>
            </a:r>
            <a:r>
              <a:rPr lang="ru-RU" b="1" dirty="0"/>
              <a:t>частоты </a:t>
            </a:r>
            <a:r>
              <a:rPr lang="ru-RU" dirty="0"/>
              <a:t>или</a:t>
            </a:r>
            <a:r>
              <a:rPr lang="ru-RU" b="1" dirty="0"/>
              <a:t> веса                     относительные частоты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1AE27C-12CC-48D6-8F7C-C25077B4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19" y="1269518"/>
            <a:ext cx="9533961" cy="31832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5C27A8-D9CA-4EAC-98D3-12FD0A0D5EEE}"/>
              </a:ext>
            </a:extLst>
          </p:cNvPr>
          <p:cNvSpPr/>
          <p:nvPr/>
        </p:nvSpPr>
        <p:spPr>
          <a:xfrm>
            <a:off x="5446643" y="3538328"/>
            <a:ext cx="5907157" cy="79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34C50F-C19B-4668-A2C6-90ED89853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53" y="5317367"/>
            <a:ext cx="1370035" cy="7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62F38-74AE-45BD-A601-D0FDA19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2F8A9-154E-43CF-9B45-15A734C1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удобства варианты ранжированной выборки и их частоты записывают в таблицу – </a:t>
            </a:r>
            <a:r>
              <a:rPr lang="ru-RU" b="1" dirty="0"/>
              <a:t>статистическое распределение выборки </a:t>
            </a:r>
            <a:r>
              <a:rPr lang="ru-RU" dirty="0"/>
              <a:t>признака:</a:t>
            </a:r>
          </a:p>
          <a:p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BBF9EA-C8EB-48F4-8D45-DA635CD2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84" y="3221072"/>
            <a:ext cx="7509632" cy="15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6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E13DC-555A-4925-BA58-8F9FEC8E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631B60-4DDE-4992-B52C-8436F3D65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43" y="2315110"/>
            <a:ext cx="9653713" cy="22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0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7381-C8F3-4DC3-8D90-A5B35BD8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Вариация признака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284BC-C515-4BA3-8881-3338ED99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Дискретная</a:t>
            </a:r>
            <a:r>
              <a:rPr lang="ru-RU" dirty="0"/>
              <a:t> – отдельные значения отличаются на некоторую </a:t>
            </a:r>
            <a:r>
              <a:rPr lang="ru-RU" b="1" dirty="0"/>
              <a:t>конечную</a:t>
            </a:r>
            <a:r>
              <a:rPr lang="ru-RU" dirty="0"/>
              <a:t>  (целую) величину -</a:t>
            </a:r>
            <a:r>
              <a:rPr lang="en-US" dirty="0"/>
              <a:t>&gt; </a:t>
            </a:r>
            <a:r>
              <a:rPr lang="ru-RU" b="1" dirty="0"/>
              <a:t>дискретный вариационный ряд</a:t>
            </a:r>
          </a:p>
          <a:p>
            <a:r>
              <a:rPr lang="ru-RU" b="1" dirty="0"/>
              <a:t>Непрерывная</a:t>
            </a:r>
            <a:r>
              <a:rPr lang="ru-RU" dirty="0"/>
              <a:t> – значения могут отличаться друг от друга </a:t>
            </a:r>
            <a:r>
              <a:rPr lang="ru-RU" b="1" dirty="0"/>
              <a:t>на сколь угодно малую</a:t>
            </a:r>
            <a:r>
              <a:rPr lang="ru-RU" dirty="0"/>
              <a:t> величину -</a:t>
            </a:r>
            <a:r>
              <a:rPr lang="en-US" dirty="0"/>
              <a:t>&gt; </a:t>
            </a:r>
            <a:r>
              <a:rPr lang="ru-RU" b="1" dirty="0"/>
              <a:t>непрерывный вариационный ряд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97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379</Words>
  <Application>Microsoft Office PowerPoint</Application>
  <PresentationFormat>Широкоэкранный</PresentationFormat>
  <Paragraphs>67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Статистика</vt:lpstr>
      <vt:lpstr>Статистика</vt:lpstr>
      <vt:lpstr>Презентация PowerPoint</vt:lpstr>
      <vt:lpstr>Способы отбора выборок</vt:lpstr>
      <vt:lpstr>Ошибки выборочного наблюдения</vt:lpstr>
      <vt:lpstr>Статистическое распределение выборки</vt:lpstr>
      <vt:lpstr>Презентация PowerPoint</vt:lpstr>
      <vt:lpstr>Пример</vt:lpstr>
      <vt:lpstr>Вариация признака</vt:lpstr>
      <vt:lpstr>Графическое представление рядов распределения</vt:lpstr>
      <vt:lpstr>Статистический интервальный ряд распределения</vt:lpstr>
      <vt:lpstr>Замечания</vt:lpstr>
      <vt:lpstr>Графическое представление рядов распределения</vt:lpstr>
      <vt:lpstr>Кумулята</vt:lpstr>
      <vt:lpstr>Кумулята</vt:lpstr>
      <vt:lpstr>Статистические оценки параметров генеральной совокупности</vt:lpstr>
      <vt:lpstr>Презентация PowerPoint</vt:lpstr>
      <vt:lpstr>Таблица для расчёта средних степенных</vt:lpstr>
      <vt:lpstr>Интервальная оценка</vt:lpstr>
      <vt:lpstr>Интервальная оценка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</dc:title>
  <dc:creator>Марков Роман Владимирович</dc:creator>
  <cp:lastModifiedBy>Марков Роман Владимирович</cp:lastModifiedBy>
  <cp:revision>2</cp:revision>
  <dcterms:created xsi:type="dcterms:W3CDTF">2022-10-05T21:15:52Z</dcterms:created>
  <dcterms:modified xsi:type="dcterms:W3CDTF">2022-10-07T11:06:43Z</dcterms:modified>
</cp:coreProperties>
</file>