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36" d="100"/>
          <a:sy n="36" d="100"/>
        </p:scale>
        <p:origin x="7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658B2-5E85-46D8-805E-652EEECCF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1AB5DF-9354-470A-9AAF-BFAC78EB7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70A8A6-2D6C-4A30-B1D8-FAA63529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D93-6102-440B-8A2D-693EC15BAE40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1BAF1B-6E4E-4788-8DA6-D20F6C9E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2B88BB-7798-4C3D-8F2B-3F8FE1EF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FDA3-103E-4FF4-BF3A-A3ACED11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37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6B475-7811-4B0F-88DF-5657E5EB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03CA2D-334E-417D-A297-1E23E8395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5E4FBB-4F36-4A05-A948-146286C7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D93-6102-440B-8A2D-693EC15BAE40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1524A9-E1CD-4F70-81BC-FCBE5F80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B7A2D2-6522-432F-A9FB-ACF7256C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FDA3-103E-4FF4-BF3A-A3ACED11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68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A9D507-1E0F-433F-9FFA-85741CD10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F471D0-33ED-4832-95A0-7495CC54F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03BDD0-DAEE-41AB-AB59-18F3959B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D93-6102-440B-8A2D-693EC15BAE40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D4F3FA-CDDF-4639-8E66-53B50298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82A71-1DF2-4747-9D4F-2F702996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FDA3-103E-4FF4-BF3A-A3ACED11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89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0C3FE-97DA-466E-AB21-34138AE6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F893E2-7D85-4DA1-989B-C29E66595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C1E7EE-3324-486F-9C7F-87560CCF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D93-6102-440B-8A2D-693EC15BAE40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D841F4-16A0-4B23-8129-B73F92E4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69C440-2D8C-460D-BE7B-0E204D42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FDA3-103E-4FF4-BF3A-A3ACED11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52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33F98-26EC-4481-853D-37F2E51A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891916-36CF-492D-B3BC-D48B2CC62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5D33D2-335D-4DE8-A7C7-889DFB78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D93-6102-440B-8A2D-693EC15BAE40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28D002-1D60-42A2-8308-0A4FE772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41C939-82CB-4FEB-98EB-C479395D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FDA3-103E-4FF4-BF3A-A3ACED11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18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FAF06-2253-4E89-A347-5CDB086E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9A2229-D08D-4029-A889-86AD0E5EA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CE48BC-D842-449C-99D9-2647DC834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68A0DD-AB40-4449-A920-9D18F84F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D93-6102-440B-8A2D-693EC15BAE40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A8220C-8854-41B4-B1D6-101B603A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AE8DDD-15F1-4005-8213-1B6FBD65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FDA3-103E-4FF4-BF3A-A3ACED11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46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12E0D-501A-45A7-88E4-C94FF603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C5DF74-FE4E-4D7B-B3CC-94974BAE2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AB8048-BF73-480F-9C8D-D8625D01A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76EE23-1729-4FEA-87F3-7F809ED17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81265E-7B75-4460-9FB2-114BFAD8F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5B0787-F073-4987-8517-946A43CF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D93-6102-440B-8A2D-693EC15BAE40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65E659E-693A-45C4-BD09-CF3C48AB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7E7F60-5F59-4482-A7CB-98970BBC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FDA3-103E-4FF4-BF3A-A3ACED11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27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564A6-3F5F-42FE-8FC0-951E8C23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D4EC65-66F5-422F-8F80-C1A6237D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D93-6102-440B-8A2D-693EC15BAE40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33A75D0-E374-4256-85F6-2F4B653F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A84184-AA53-4FA7-81FB-20DD258B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FDA3-103E-4FF4-BF3A-A3ACED11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5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B063D5-4501-4B3F-9D63-CA502865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D93-6102-440B-8A2D-693EC15BAE40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020D9A-89F6-41BF-A972-4B658FEE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7BD7D9-D2AD-499C-8940-D2DA86A1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FDA3-103E-4FF4-BF3A-A3ACED11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96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F705E-32E4-4482-B6D2-AE69356E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EB3D62-DA9E-41BE-B1B5-15C1D9733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0CF110-E01A-4A0E-87A3-274C9A035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CC49A2-223F-47DA-9B81-A43352F0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D93-6102-440B-8A2D-693EC15BAE40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91379A-F3A1-4786-A986-74A3CFE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F34B36-CB28-4D17-9E54-B8577404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FDA3-103E-4FF4-BF3A-A3ACED11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90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7F09F-5CAE-4FF3-B7BE-02E82708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9B8510-0190-45B4-8B92-C80BCA6EA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A49945-ABB2-4BE5-B7EB-6D28016A7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C163B3-F056-4245-A623-766BD981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D93-6102-440B-8A2D-693EC15BAE40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068549-2F6F-4B15-978A-C8061CFC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734922-3A17-46F2-9489-7F8EB26E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FDA3-103E-4FF4-BF3A-A3ACED11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98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47C80-F811-47B8-BA97-FCA6C0F4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6F3288-F204-4EEE-B474-DDA3F01B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1AE8BE-3BB3-4760-AA9B-16922D75C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3AD93-6102-440B-8A2D-693EC15BAE40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F0C5A-8158-44FD-A119-5D6C66040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5E60C6-8B1D-49F2-A60E-9CDD98105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FDA3-103E-4FF4-BF3A-A3ACED11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22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DACAA-CA6B-4CEB-9429-891C59FBE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оптимизации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1F412E-ECD1-464E-B485-964E45370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2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F6F96-3B4A-4965-A53F-3A7F3BC5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постановка задач оптимизации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FA2E49-31C3-4292-A7A3-71EC05102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10515599" cy="450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F6F96-3B4A-4965-A53F-3A7F3BC5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r>
              <a:rPr lang="ru-RU" dirty="0"/>
              <a:t>Математическая постановка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FE1029-428D-42B1-AC66-C8210D89E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9014"/>
            <a:ext cx="10515599" cy="30005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DDC072-45DC-4D34-8A4E-CBB3A5432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9514"/>
            <a:ext cx="10515599" cy="227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9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D6A25-D9DB-4896-A6F1-C2E06D79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оптимальности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7B1405-7082-4E4E-A522-B61F2CE44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4832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Обычно оптимизируемая величина связана с экономичностью работы рассматриваемого объекта (аппарат, цех. завод). Оптимизируемый вариант работы объекта должен оцениваться какой-то количественной мерой - </a:t>
            </a:r>
            <a:r>
              <a:rPr lang="ru-RU" b="1" dirty="0"/>
              <a:t>критерием оптимальности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На основании выбранного критерия оптимальности составляется </a:t>
            </a:r>
            <a:r>
              <a:rPr lang="ru-RU" b="1" dirty="0"/>
              <a:t>целевая функция</a:t>
            </a:r>
            <a:r>
              <a:rPr lang="ru-RU" dirty="0"/>
              <a:t>, представляющая собой зависимость критерия оптимальности от параметров. влияющих на ее значение. Вид критерия оптимальности при целевой функции определяется конкретной задачей оптимизации. Таким образом, </a:t>
            </a:r>
            <a:r>
              <a:rPr lang="ru-RU" b="1" dirty="0"/>
              <a:t>задача оптимизации сводится к нахождению экстремума целевой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70422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D6A25-D9DB-4896-A6F1-C2E06D79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r>
              <a:rPr lang="ru-RU" dirty="0"/>
              <a:t>Критерии оптимальности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7B1405-7082-4E4E-A522-B61F2CE44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554"/>
            <a:ext cx="10515600" cy="5363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Рассмотрим более подробно требования, которые должны предъявляться к критерию оптимальности.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Критерий оптимальности должен выражаться количественно.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 должен быть единственным.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 должен отражать наиболее существенные стороны процесса.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Желательно, чтобы КО имел ясный физический смысл и легко рассчитывался.</a:t>
            </a:r>
          </a:p>
          <a:p>
            <a:pPr marL="0" indent="0">
              <a:buNone/>
            </a:pPr>
            <a:r>
              <a:rPr lang="ru-RU" dirty="0"/>
              <a:t>В том случае, когда случайные возмущения невелики и их воздействие на объект можно не учитывать, критерий оптимальности может быть представлен как функция входных. выходных я. управляющих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350996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D6A25-D9DB-4896-A6F1-C2E06D79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r>
              <a:rPr lang="ru-RU" dirty="0"/>
              <a:t>Критерии оптимальности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F6FCC9-3AA7-4910-97D9-7102B83F5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59" y="1371601"/>
            <a:ext cx="9605682" cy="485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9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19B97-A973-46CF-8F5C-00E26F33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оптимальности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26C50C-7617-4476-B3C5-9CE0F141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же случайные возмущения достаточно велики и их необходимо учитывать, то следует применять экспериментально-статистические методы, которые позволят получить модель объекта в виде функции, которая справедлива только для изученной локальной области и критерий оптимальности примет вид:</a:t>
            </a:r>
          </a:p>
          <a:p>
            <a:pPr marL="0" indent="0" algn="ctr">
              <a:buNone/>
            </a:pPr>
            <a:r>
              <a:rPr lang="en-US" sz="5400" i="1" dirty="0"/>
              <a:t>R=R(X,U)</a:t>
            </a:r>
            <a:endParaRPr lang="ru-RU" sz="5400" i="1" dirty="0"/>
          </a:p>
        </p:txBody>
      </p:sp>
    </p:spTree>
    <p:extLst>
      <p:ext uri="{BB962C8B-B14F-4D97-AF65-F5344CB8AC3E}">
        <p14:creationId xmlns:p14="http://schemas.microsoft.com/office/powerpoint/2010/main" val="363751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19B97-A973-46CF-8F5C-00E26F33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оптимальности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26C50C-7617-4476-B3C5-9CE0F141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же случайные возмущения достаточно велики и их необходимо учитывать, то следует применять экспериментально-статистические методы, которые позволят получить модель объекта в виде функции, которая справедлива только для изученной локальной области и критерий оптимальности примет вид:</a:t>
            </a:r>
          </a:p>
          <a:p>
            <a:pPr marL="0" indent="0" algn="ctr">
              <a:buNone/>
            </a:pPr>
            <a:r>
              <a:rPr lang="en-US" sz="5400" i="1" dirty="0"/>
              <a:t>R=R(X,U)</a:t>
            </a:r>
            <a:endParaRPr lang="ru-RU" sz="5400" i="1" dirty="0"/>
          </a:p>
        </p:txBody>
      </p:sp>
    </p:spTree>
    <p:extLst>
      <p:ext uri="{BB962C8B-B14F-4D97-AF65-F5344CB8AC3E}">
        <p14:creationId xmlns:p14="http://schemas.microsoft.com/office/powerpoint/2010/main" val="103505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F1C84-7997-414C-A173-4F909E63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оптимальности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260E16-4A96-4840-B771-79327C00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Критерий оптимальности называется </a:t>
            </a:r>
            <a:r>
              <a:rPr lang="ru-RU" b="1" dirty="0"/>
              <a:t>простым</a:t>
            </a:r>
            <a:r>
              <a:rPr lang="ru-RU" dirty="0"/>
              <a:t>, если требуется определить экстремум целевой </a:t>
            </a:r>
            <a:r>
              <a:rPr lang="ru-RU" i="1" dirty="0"/>
              <a:t>функции без задания условий </a:t>
            </a:r>
            <a:r>
              <a:rPr lang="ru-RU" dirty="0"/>
              <a:t>на какие-либо другие величины.</a:t>
            </a:r>
          </a:p>
          <a:p>
            <a:r>
              <a:rPr lang="ru-RU" dirty="0"/>
              <a:t>Критерий оптимальности называется </a:t>
            </a:r>
            <a:r>
              <a:rPr lang="ru-RU" b="1" dirty="0"/>
              <a:t>сложным</a:t>
            </a:r>
            <a:r>
              <a:rPr lang="ru-RU" dirty="0"/>
              <a:t>, если необходимо установить экстремум целевой функции </a:t>
            </a:r>
            <a:r>
              <a:rPr lang="ru-RU" i="1" dirty="0"/>
              <a:t>при некоторых условиях</a:t>
            </a:r>
            <a:r>
              <a:rPr lang="ru-RU" dirty="0"/>
              <a:t>, которые накладываются на ряд других величин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95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54BD4-44BC-44FB-92C7-D434A9EB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117124-C187-4E09-9F8E-D509E5B88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составить математическую модель объекта оптимизации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выбрать критерий оптимальности и составить целевую функцию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установить возможные ограничения, которые должны накладываться на переменные</a:t>
            </a:r>
          </a:p>
          <a:p>
            <a:r>
              <a:rPr lang="ru-RU" dirty="0"/>
              <a:t>выбрать метод оптимизации, который позволит найти экстремальные значения искомых величин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B93A82-8969-4C88-ADBB-81A3CA514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297" y="2227728"/>
            <a:ext cx="2617405" cy="7155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BD0E12-A5E8-4511-8A94-E7E1AEA95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181" y="3327399"/>
            <a:ext cx="3893637" cy="5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86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EF0E1-9644-4AD4-9F93-ABF81FF3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A984DD-74B6-42A7-A944-826A600FC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87153"/>
          </a:xfrm>
        </p:spPr>
        <p:txBody>
          <a:bodyPr>
            <a:normAutofit/>
          </a:bodyPr>
          <a:lstStyle/>
          <a:p>
            <a:r>
              <a:rPr lang="ru-RU" dirty="0"/>
              <a:t>По типу аргументов: дискретные и непрерывные</a:t>
            </a:r>
          </a:p>
          <a:p>
            <a:r>
              <a:rPr lang="ru-RU" dirty="0"/>
              <a:t>Вид функций </a:t>
            </a:r>
            <a:r>
              <a:rPr lang="en-US" i="1" dirty="0"/>
              <a:t>f, h, g</a:t>
            </a:r>
            <a:r>
              <a:rPr lang="ru-RU" dirty="0"/>
              <a:t> и размерность вектора </a:t>
            </a:r>
            <a:r>
              <a:rPr lang="en-US" i="1" dirty="0"/>
              <a:t>X</a:t>
            </a:r>
            <a:endParaRPr lang="ru-RU" i="1" dirty="0"/>
          </a:p>
          <a:p>
            <a:pPr lvl="1"/>
            <a:r>
              <a:rPr lang="ru-RU" i="1" dirty="0"/>
              <a:t>Задачи без ограничений, </a:t>
            </a:r>
            <a:r>
              <a:rPr lang="en-US" i="1" dirty="0"/>
              <a:t>X – </a:t>
            </a:r>
            <a:r>
              <a:rPr lang="ru-RU" i="1" dirty="0"/>
              <a:t>одномерный вектор – </a:t>
            </a:r>
            <a:r>
              <a:rPr lang="ru-RU" b="1" i="1" dirty="0"/>
              <a:t>с одной переменной</a:t>
            </a:r>
          </a:p>
          <a:p>
            <a:pPr lvl="1"/>
            <a:r>
              <a:rPr lang="ru-RU" i="1" dirty="0"/>
              <a:t>Функции </a:t>
            </a:r>
            <a:r>
              <a:rPr lang="en-US" i="1" dirty="0"/>
              <a:t>h b g </a:t>
            </a:r>
            <a:r>
              <a:rPr lang="ru-RU" i="1" dirty="0"/>
              <a:t>линейны – </a:t>
            </a:r>
            <a:r>
              <a:rPr lang="ru-RU" b="1" i="1" dirty="0"/>
              <a:t>с линейными ограничениями</a:t>
            </a:r>
          </a:p>
          <a:p>
            <a:pPr marL="457200" lvl="1" indent="0">
              <a:buNone/>
            </a:pPr>
            <a:r>
              <a:rPr lang="ru-RU" dirty="0"/>
              <a:t>В таких задачах целевые функции могут быть либо </a:t>
            </a:r>
            <a:r>
              <a:rPr lang="ru-RU" b="1" dirty="0"/>
              <a:t>линейными</a:t>
            </a:r>
            <a:r>
              <a:rPr lang="ru-RU" dirty="0"/>
              <a:t>, либо </a:t>
            </a:r>
            <a:r>
              <a:rPr lang="ru-RU" b="1" dirty="0"/>
              <a:t>нелинейными</a:t>
            </a:r>
            <a:r>
              <a:rPr lang="ru-RU" dirty="0"/>
              <a:t>. Задачи, которые содержат только линейные функции вектора непрерывных переменных </a:t>
            </a:r>
            <a:r>
              <a:rPr lang="ru-RU" i="1" dirty="0"/>
              <a:t>х,</a:t>
            </a:r>
            <a:r>
              <a:rPr lang="ru-RU" dirty="0"/>
              <a:t> называются</a:t>
            </a:r>
            <a:r>
              <a:rPr lang="ru-RU" b="1" dirty="0"/>
              <a:t> задачами линейного программирования</a:t>
            </a:r>
            <a:r>
              <a:rPr lang="ru-RU" dirty="0"/>
              <a:t>, в задачах </a:t>
            </a:r>
            <a:r>
              <a:rPr lang="ru-RU" b="1" dirty="0"/>
              <a:t>целочисленного программирования </a:t>
            </a:r>
            <a:r>
              <a:rPr lang="ru-RU" dirty="0"/>
              <a:t>компоненты вектора </a:t>
            </a:r>
            <a:r>
              <a:rPr lang="ru-RU" i="1" dirty="0"/>
              <a:t>х</a:t>
            </a:r>
            <a:r>
              <a:rPr lang="ru-RU" dirty="0"/>
              <a:t> должны принимать только целые значения.</a:t>
            </a:r>
          </a:p>
          <a:p>
            <a:pPr marL="457200" lvl="1" indent="0">
              <a:buNone/>
            </a:pPr>
            <a:r>
              <a:rPr lang="ru-RU" dirty="0"/>
              <a:t>Задачи с </a:t>
            </a:r>
            <a:r>
              <a:rPr lang="ru-RU" b="1" dirty="0"/>
              <a:t>нелинейной целевой функцией </a:t>
            </a:r>
            <a:r>
              <a:rPr lang="ru-RU" dirty="0"/>
              <a:t>и </a:t>
            </a:r>
            <a:r>
              <a:rPr lang="ru-RU" b="1" dirty="0"/>
              <a:t>линейными ограничениями </a:t>
            </a:r>
            <a:r>
              <a:rPr lang="ru-RU" dirty="0"/>
              <a:t>иногда называют </a:t>
            </a:r>
            <a:r>
              <a:rPr lang="ru-RU" b="1" dirty="0"/>
              <a:t>задачами нелинейного программирования </a:t>
            </a:r>
            <a:r>
              <a:rPr lang="ru-RU" dirty="0"/>
              <a:t>с линейными ограничениями.</a:t>
            </a:r>
          </a:p>
        </p:txBody>
      </p:sp>
    </p:spTree>
    <p:extLst>
      <p:ext uri="{BB962C8B-B14F-4D97-AF65-F5344CB8AC3E}">
        <p14:creationId xmlns:p14="http://schemas.microsoft.com/office/powerpoint/2010/main" val="35474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C3A8A-4ACA-4EE8-A88B-822FACAE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B37CB-22AE-4DB5-AADE-B74EA8FB0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Оптимизация в широком смысле слова находит применение в науке, технике и в любой другой области человеческой деятельности.</a:t>
            </a:r>
          </a:p>
          <a:p>
            <a:r>
              <a:rPr lang="ru-RU" b="1" dirty="0"/>
              <a:t>Оптимизация</a:t>
            </a:r>
            <a:r>
              <a:rPr lang="ru-RU" dirty="0"/>
              <a:t> - целенаправленная деятельность, заключающаяся в получении наилучших результатов при соответствующих условиях.</a:t>
            </a:r>
          </a:p>
        </p:txBody>
      </p:sp>
    </p:spTree>
    <p:extLst>
      <p:ext uri="{BB962C8B-B14F-4D97-AF65-F5344CB8AC3E}">
        <p14:creationId xmlns:p14="http://schemas.microsoft.com/office/powerpoint/2010/main" val="3688877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01127-BE54-4951-8263-8C41EB17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классификации задач оптимизации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A452C0-7132-41D2-B933-403414816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690688"/>
            <a:ext cx="8772525" cy="398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71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F9DC8-2685-4F65-A682-E2B13BC88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Одномерная оптимизация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8F5B20-CE04-4D77-ADE3-31A8F9608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096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8CCEE-CCB0-42CB-AD70-547486F9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49479-5FA2-4D9F-AECF-460D961CD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Сужение интервала неопределенности</a:t>
            </a:r>
          </a:p>
          <a:p>
            <a:r>
              <a:rPr lang="ru-RU" dirty="0"/>
              <a:t>Использование производных</a:t>
            </a:r>
          </a:p>
        </p:txBody>
      </p:sp>
    </p:spTree>
    <p:extLst>
      <p:ext uri="{BB962C8B-B14F-4D97-AF65-F5344CB8AC3E}">
        <p14:creationId xmlns:p14="http://schemas.microsoft.com/office/powerpoint/2010/main" val="942853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41EA1-96D5-49CB-88B1-4FE9B61D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Сужение интервала неопределенности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882A15-0BF0-4FAD-BF34-C90D02C4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76" y="1790513"/>
            <a:ext cx="10577247" cy="382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56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151DB-B7BE-4984-9D23-714B860C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поиск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902F624-2EEC-4AC8-92D3-15FE0076C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530" y="1547416"/>
            <a:ext cx="8204940" cy="376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151DB-B7BE-4984-9D23-714B860C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поиск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F2D6EE-9A2C-4655-80D8-F22AC15EE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3330"/>
            <a:ext cx="10545811" cy="387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07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151DB-B7BE-4984-9D23-714B860C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Унимодальные функции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06CD6B-CB54-42ED-BBFF-7A3490A0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Более эффективные методы можно построить, если предположить, что исследуемая функция имеет в рассматриваемом интервале только один минимум.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54CEDD-8390-4FC9-BF41-B29119608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62" y="3103399"/>
            <a:ext cx="10369675" cy="179579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F9A0BB-19C0-4418-846B-F7BE22ABD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423" y="4715295"/>
            <a:ext cx="8115152" cy="17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9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151DB-B7BE-4984-9D23-714B860C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Деление интервала пополам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0DC38A7-ADF9-4F16-A200-B13618644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220" y="1773191"/>
            <a:ext cx="7285560" cy="33116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DE000D-5E4E-4465-B04C-F3EC52873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483" y="5167312"/>
            <a:ext cx="4263033" cy="108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86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151DB-B7BE-4984-9D23-714B860C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золотого сечения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68F23C-4B93-4E00-8E45-4BAD6EC4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98" y="2282941"/>
            <a:ext cx="5239125" cy="229211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1A7556D-AE2A-4472-AF15-A20FB7635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279" y="2282941"/>
            <a:ext cx="4856522" cy="305203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331C16-DAFC-4172-B2C5-18DD475BF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334975"/>
            <a:ext cx="1232648" cy="78711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FEFBC2B-9D3E-417E-B15A-AF5FC2665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376" y="5334975"/>
            <a:ext cx="3498276" cy="7871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0617DE1-6426-4850-87EE-ECD97552C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5652" y="5529834"/>
            <a:ext cx="2247078" cy="59225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0F817B1-45B0-4013-B94A-FBFD5B799A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3654" y="5382959"/>
            <a:ext cx="3161940" cy="10885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F9E54BE-A587-4640-943B-371C4F1962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9351" y="638484"/>
            <a:ext cx="3974449" cy="114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79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151DB-B7BE-4984-9D23-714B860C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золотого сечения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B5E524-4FED-4F77-A693-40D63791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199" y="1241052"/>
            <a:ext cx="8099601" cy="50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2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A6E9B-F913-4AE3-91EA-61E20551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 оптимизации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AC9CC-94C6-458C-90B2-C7D570CAD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Наличие объекта оптимизации и цели оптимизации. </a:t>
            </a:r>
          </a:p>
          <a:p>
            <a:r>
              <a:rPr lang="ru-RU" dirty="0"/>
              <a:t>При этом формулировка каждой задачи оптимизации должна требовать экстремального значения лишь одной величины, то есть одновременно системе не должно приписываться два и более критерия оптимизации, так как практически всегда экстремум одного критерия не соответствует экстремуму другого.</a:t>
            </a:r>
          </a:p>
        </p:txBody>
      </p:sp>
    </p:spTree>
    <p:extLst>
      <p:ext uri="{BB962C8B-B14F-4D97-AF65-F5344CB8AC3E}">
        <p14:creationId xmlns:p14="http://schemas.microsoft.com/office/powerpoint/2010/main" val="1123964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AC4A1-CB5B-47D4-B274-9E922E78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методов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63E32E-2A88-461A-BAB3-78BCC20C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1410494"/>
            <a:ext cx="54768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09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B84AC-F071-4D55-81A9-800C0855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Ньютоновские методы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6AA956-6826-40E7-9B9F-FED97C81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Пусть функция </a:t>
            </a:r>
            <a:r>
              <a:rPr lang="en-US" i="1" dirty="0"/>
              <a:t>f(x)</a:t>
            </a:r>
            <a:r>
              <a:rPr lang="en-US" dirty="0"/>
              <a:t> </a:t>
            </a:r>
            <a:r>
              <a:rPr lang="ru-RU" dirty="0"/>
              <a:t>дважды дифференцируема. Как известно, условие минимума этой функции: </a:t>
            </a:r>
          </a:p>
          <a:p>
            <a:pPr marL="0" indent="0" algn="ctr">
              <a:buNone/>
            </a:pPr>
            <a:r>
              <a:rPr lang="en-US" i="1" dirty="0"/>
              <a:t>f’(x)=0</a:t>
            </a:r>
          </a:p>
          <a:p>
            <a:pPr marL="0" indent="0">
              <a:buNone/>
            </a:pPr>
            <a:r>
              <a:rPr lang="ru-RU" dirty="0"/>
              <a:t>Это необходимое условие. Достаточное:</a:t>
            </a:r>
          </a:p>
          <a:p>
            <a:pPr marL="0" indent="0" algn="ctr">
              <a:buNone/>
            </a:pPr>
            <a:r>
              <a:rPr lang="en-US" i="1" dirty="0"/>
              <a:t>f’’(x)&gt;0</a:t>
            </a:r>
          </a:p>
        </p:txBody>
      </p:sp>
    </p:spTree>
    <p:extLst>
      <p:ext uri="{BB962C8B-B14F-4D97-AF65-F5344CB8AC3E}">
        <p14:creationId xmlns:p14="http://schemas.microsoft.com/office/powerpoint/2010/main" val="369696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B84AC-F071-4D55-81A9-800C0855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Ньютоновские методы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6AA956-6826-40E7-9B9F-FED97C81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Итак, будем численно решать уравнение </a:t>
            </a:r>
            <a:r>
              <a:rPr lang="en-US" dirty="0"/>
              <a:t>	</a:t>
            </a:r>
            <a:r>
              <a:rPr lang="en-US" i="1" dirty="0"/>
              <a:t>f’(x)=0.</a:t>
            </a:r>
          </a:p>
          <a:p>
            <a:pPr marL="0" indent="0">
              <a:buNone/>
            </a:pPr>
            <a:r>
              <a:rPr lang="ru-RU" dirty="0"/>
              <a:t>Зададим некоторое начальное приближение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i="1" baseline="-25000" dirty="0"/>
              <a:t> </a:t>
            </a:r>
            <a:r>
              <a:rPr lang="ru-RU" dirty="0"/>
              <a:t>и разложим функцию в этой точке в ряд Тейлора до второго порядка.</a:t>
            </a:r>
            <a:endParaRPr lang="en-US" baseline="-25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520DC5-4163-4A96-B515-A80C9A2E4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030" y="3240742"/>
            <a:ext cx="6571939" cy="78137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014C58-BA7A-43E6-8B08-F9623EC5C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62" y="4022119"/>
            <a:ext cx="10699076" cy="165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53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B84AC-F071-4D55-81A9-800C0855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Ньютоновские методы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1B3798-99A6-4C83-8FCA-317F3281C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80" y="2981606"/>
            <a:ext cx="10592839" cy="17383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90108B-BC6D-4E65-AED6-97D25A25D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37" y="8594817"/>
            <a:ext cx="10515601" cy="166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97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B84AC-F071-4D55-81A9-800C0855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Ньютоновские методы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90108B-BC6D-4E65-AED6-97D25A25D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0725"/>
            <a:ext cx="10515601" cy="16682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686ECA-2071-4BCF-9E28-44FB2427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184" y="3763215"/>
            <a:ext cx="42481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65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B84AC-F071-4D55-81A9-800C0855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Ньютоновские методы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F7394E-A523-4FB4-8C34-95571B0CE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12524" cy="17383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ECA02A-CAE5-4B40-AED8-B3D15CA00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429000"/>
            <a:ext cx="10712523" cy="16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7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A6E9B-F913-4AE3-91EA-61E20551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 оптимизации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AC9CC-94C6-458C-90B2-C7D570CAD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2"/>
            </a:pPr>
            <a:r>
              <a:rPr lang="ru-RU" dirty="0"/>
              <a:t>Наличие ресурсов оптимизации, под которыми понимают возможность выбора значений некоторых параметров оптимизируемого объекта. </a:t>
            </a:r>
          </a:p>
          <a:p>
            <a:r>
              <a:rPr lang="ru-RU" dirty="0"/>
              <a:t>Объект должен обладать определенными степенями свободы - управляющими воздействиями.</a:t>
            </a:r>
          </a:p>
          <a:p>
            <a:pPr marL="0" indent="0">
              <a:buNone/>
            </a:pPr>
            <a:r>
              <a:rPr lang="ru-RU" dirty="0"/>
              <a:t>3.	Возможность количественной оценки оптимизируемой величины, поскольку только в этом случае можно сравнивать эффекты от выбора тех или иных управляющих воздействий.</a:t>
            </a:r>
          </a:p>
          <a:p>
            <a:pPr marL="0" indent="0">
              <a:buNone/>
            </a:pPr>
            <a:r>
              <a:rPr lang="ru-RU" dirty="0"/>
              <a:t>4.	Учет ограничений.</a:t>
            </a:r>
          </a:p>
        </p:txBody>
      </p:sp>
    </p:spTree>
    <p:extLst>
      <p:ext uri="{BB962C8B-B14F-4D97-AF65-F5344CB8AC3E}">
        <p14:creationId xmlns:p14="http://schemas.microsoft.com/office/powerpoint/2010/main" val="17227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AE1CB-AB34-462F-9996-CDA086B8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57F1FC-9E6A-4497-A294-11E22630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0" y="1784537"/>
            <a:ext cx="10870179" cy="328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5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AE1CB-AB34-462F-9996-CDA086B8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F4AF2B-D815-45DF-AE3D-9F97B000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014" y="1438275"/>
            <a:ext cx="9233971" cy="512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0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AE1CB-AB34-462F-9996-CDA086B8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7CB344-16BC-4238-B6E3-CB49651F9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41" y="1423162"/>
            <a:ext cx="9596718" cy="515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1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F6F96-3B4A-4965-A53F-3A7F3BC5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постановка задач оптимизации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DE5024-6144-48A8-A40E-EC7DA9507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Виды ограничений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6DD2BE-F869-466A-9A35-07EC00DB0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48" y="2579454"/>
            <a:ext cx="11214304" cy="284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4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F6F96-3B4A-4965-A53F-3A7F3BC5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постановка задач оптимизации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D099A7-967A-4BF5-A16E-192897CED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77" y="2069026"/>
            <a:ext cx="10810046" cy="27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864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720</Words>
  <Application>Microsoft Office PowerPoint</Application>
  <PresentationFormat>Широкоэкранный</PresentationFormat>
  <Paragraphs>78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Тема Office</vt:lpstr>
      <vt:lpstr>Теория оптимизации</vt:lpstr>
      <vt:lpstr>Презентация PowerPoint</vt:lpstr>
      <vt:lpstr>Постановка задачи оптимизации</vt:lpstr>
      <vt:lpstr>Постановка задачи оптимизации</vt:lpstr>
      <vt:lpstr>Примеры</vt:lpstr>
      <vt:lpstr>Примеры</vt:lpstr>
      <vt:lpstr>Примеры</vt:lpstr>
      <vt:lpstr>Математическая постановка задач оптимизации</vt:lpstr>
      <vt:lpstr>Математическая постановка задач оптимизации</vt:lpstr>
      <vt:lpstr>Математическая постановка задач оптимизации</vt:lpstr>
      <vt:lpstr>Математическая постановка </vt:lpstr>
      <vt:lpstr>Критерии оптимальности</vt:lpstr>
      <vt:lpstr>Критерии оптимальности</vt:lpstr>
      <vt:lpstr>Критерии оптимальности</vt:lpstr>
      <vt:lpstr>Критерии оптимальности</vt:lpstr>
      <vt:lpstr>Критерии оптимальности</vt:lpstr>
      <vt:lpstr>Критерии оптимальности</vt:lpstr>
      <vt:lpstr>Алгоритм</vt:lpstr>
      <vt:lpstr>Классификация задач</vt:lpstr>
      <vt:lpstr>Дерево классификации задач оптимизации</vt:lpstr>
      <vt:lpstr>Одномерная оптимизация</vt:lpstr>
      <vt:lpstr>Методы</vt:lpstr>
      <vt:lpstr>Сужение интервала неопределенности</vt:lpstr>
      <vt:lpstr>Общий поиск</vt:lpstr>
      <vt:lpstr>Общий поиск</vt:lpstr>
      <vt:lpstr>Унимодальные функции</vt:lpstr>
      <vt:lpstr>Деление интервала пополам</vt:lpstr>
      <vt:lpstr>Метод золотого сечения</vt:lpstr>
      <vt:lpstr>Метод золотого сечения</vt:lpstr>
      <vt:lpstr>Сравнение методов</vt:lpstr>
      <vt:lpstr>Ньютоновские методы</vt:lpstr>
      <vt:lpstr>Ньютоновские методы</vt:lpstr>
      <vt:lpstr>Ньютоновские методы</vt:lpstr>
      <vt:lpstr>Ньютоновские методы</vt:lpstr>
      <vt:lpstr>Ньютоновские методы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оптимизации</dc:title>
  <dc:creator>Марков Роман Владимирович</dc:creator>
  <cp:lastModifiedBy>Марков Роман Владимирович</cp:lastModifiedBy>
  <cp:revision>1</cp:revision>
  <dcterms:created xsi:type="dcterms:W3CDTF">2022-10-19T19:20:35Z</dcterms:created>
  <dcterms:modified xsi:type="dcterms:W3CDTF">2022-10-19T22:16:07Z</dcterms:modified>
</cp:coreProperties>
</file>