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ат Бухтияров" initials="МБ" lastIdx="1" clrIdx="0">
    <p:extLst>
      <p:ext uri="{19B8F6BF-5375-455C-9EA6-DF929625EA0E}">
        <p15:presenceInfo xmlns:p15="http://schemas.microsoft.com/office/powerpoint/2012/main" userId="f38713ad418c1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982D-AFAD-4EC0-8DBF-14B2A905504C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9B0E5-1362-4F1B-A60C-98BF216DE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55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9B0E5-1362-4F1B-A60C-98BF216DE5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9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70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8CB2-A0CC-4E1D-855C-424E4C5718D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D98BA-594B-448C-B3F2-059249288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Генератор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C4ADA8-76BB-4BF8-AA08-355073F3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4977905"/>
            <a:ext cx="4370895" cy="1077797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Презентация курсовой работы за второй семестр студента ФКТИ группы 9375 </a:t>
            </a:r>
            <a:r>
              <a:rPr lang="ru-RU" sz="1800" dirty="0" err="1"/>
              <a:t>Бухтиярова</a:t>
            </a:r>
            <a:r>
              <a:rPr lang="ru-RU" sz="1800" dirty="0"/>
              <a:t> Марата</a:t>
            </a:r>
          </a:p>
        </p:txBody>
      </p:sp>
    </p:spTree>
    <p:extLst>
      <p:ext uri="{BB962C8B-B14F-4D97-AF65-F5344CB8AC3E}">
        <p14:creationId xmlns:p14="http://schemas.microsoft.com/office/powerpoint/2010/main" val="298815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EAFE1-40AB-432A-8C50-67E0500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информации на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3359B-12F8-4C16-9356-DA6D90D7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этом шаге так же можно выделить несколько этапов:</a:t>
            </a:r>
          </a:p>
          <a:p>
            <a:r>
              <a:rPr lang="ru-RU" dirty="0"/>
              <a:t> расположение корректирующих узоров (если они есть), за их поиск отвечает метод </a:t>
            </a:r>
            <a:r>
              <a:rPr lang="en-US" dirty="0"/>
              <a:t>void </a:t>
            </a:r>
            <a:r>
              <a:rPr lang="en-US" dirty="0" err="1"/>
              <a:t>correctionPatternFiller</a:t>
            </a:r>
            <a:endParaRPr lang="ru-RU" dirty="0"/>
          </a:p>
          <a:p>
            <a:r>
              <a:rPr lang="ru-RU" dirty="0"/>
              <a:t> поиск размера холста – </a:t>
            </a:r>
            <a:r>
              <a:rPr lang="en-US" dirty="0"/>
              <a:t>void </a:t>
            </a:r>
            <a:r>
              <a:rPr lang="en-US" dirty="0" err="1"/>
              <a:t>sizeOfCanvasFinder</a:t>
            </a:r>
            <a:endParaRPr lang="ru-RU" dirty="0"/>
          </a:p>
          <a:p>
            <a:r>
              <a:rPr lang="ru-RU" dirty="0"/>
              <a:t> заполнение холста информацией – метод </a:t>
            </a:r>
            <a:r>
              <a:rPr lang="en-US" dirty="0"/>
              <a:t>void </a:t>
            </a:r>
            <a:r>
              <a:rPr lang="en-US" dirty="0" err="1"/>
              <a:t>qrCodeFiller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1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236995-4C86-4842-81B1-068A16BE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программы: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71B54B60-1D2C-4A33-B061-66232DA83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8" t="-129" r="52563" b="5145"/>
          <a:stretch/>
        </p:blipFill>
        <p:spPr>
          <a:xfrm>
            <a:off x="3458798" y="1329136"/>
            <a:ext cx="4978192" cy="5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0463B-DF13-48B0-9D95-59ED50FE9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4AE5B-A9BC-4F24-B97D-C5418D914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2E300-2996-43DC-9EFD-5DFA42D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771D8A8-5328-4786-8734-290D94309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курсовой работы по теме стеганография была выбрана задача реализовать генератор </a:t>
            </a:r>
            <a:r>
              <a:rPr lang="en-US" dirty="0" err="1"/>
              <a:t>qr</a:t>
            </a:r>
            <a:r>
              <a:rPr lang="ru-RU" dirty="0"/>
              <a:t>-кодов. </a:t>
            </a:r>
          </a:p>
          <a:p>
            <a:r>
              <a:rPr lang="ru-RU" dirty="0"/>
              <a:t>Стеганография – способ передачи и хранения информации с учётом сохранения в тайне самого факта такой передачи или хранения.</a:t>
            </a:r>
          </a:p>
          <a:p>
            <a:r>
              <a:rPr lang="ru-RU" dirty="0"/>
              <a:t>А, </a:t>
            </a:r>
            <a:r>
              <a:rPr lang="en-US" dirty="0" err="1"/>
              <a:t>qr</a:t>
            </a:r>
            <a:r>
              <a:rPr lang="ru-RU" dirty="0"/>
              <a:t>-код – монохроматическая картинка, содержащая в себе, закодированный текст, который можно расшифровать с помощью специальных приложений. 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ABFEDC-72C3-48EE-8224-F27FF37AB4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5" y="1881487"/>
            <a:ext cx="3515028" cy="35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CD0675-E146-4A47-A0D3-7BBD04F117FA}"/>
              </a:ext>
            </a:extLst>
          </p:cNvPr>
          <p:cNvSpPr/>
          <p:nvPr/>
        </p:nvSpPr>
        <p:spPr>
          <a:xfrm>
            <a:off x="7811566" y="5413808"/>
            <a:ext cx="223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Qr</a:t>
            </a:r>
            <a:r>
              <a:rPr lang="ru-RU" dirty="0"/>
              <a:t>-код сочетания «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код»</a:t>
            </a:r>
          </a:p>
        </p:txBody>
      </p:sp>
    </p:spTree>
    <p:extLst>
      <p:ext uri="{BB962C8B-B14F-4D97-AF65-F5344CB8AC3E}">
        <p14:creationId xmlns:p14="http://schemas.microsoft.com/office/powerpoint/2010/main" val="42268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2B659F-98FA-4D6B-AAE0-504274F6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dataEncoder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0BBEF-4FBC-46CF-A6A1-002179E5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В файле </a:t>
            </a:r>
            <a:r>
              <a:rPr lang="en-US" dirty="0" err="1"/>
              <a:t>dataEncoder.h</a:t>
            </a:r>
            <a:r>
              <a:rPr lang="en-US" dirty="0"/>
              <a:t> </a:t>
            </a:r>
            <a:r>
              <a:rPr lang="ru-RU" dirty="0"/>
              <a:t>определён класс </a:t>
            </a:r>
            <a:r>
              <a:rPr lang="en-US" dirty="0" err="1"/>
              <a:t>DataEncoder</a:t>
            </a:r>
            <a:r>
              <a:rPr lang="en-US" dirty="0"/>
              <a:t>,</a:t>
            </a:r>
            <a:r>
              <a:rPr lang="ru-RU" dirty="0"/>
              <a:t> который и отвечает за преобразование информации и создание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кода. На вход конструктора этого класса входит преобразуемый текст.  Ограничением по вводимому тексту служит максимальное кол-во бит (соответствующее 18672 бит, что соответствует 40 версии).  В этом классе определён 1-открытый метод </a:t>
            </a:r>
            <a:r>
              <a:rPr lang="en-US" dirty="0"/>
              <a:t>void print,</a:t>
            </a:r>
            <a:r>
              <a:rPr lang="ru-RU" dirty="0"/>
              <a:t> отвечающий за вывод созданного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кода. Из закрытых методов нужно отметить:</a:t>
            </a:r>
          </a:p>
          <a:p>
            <a:pPr lvl="1"/>
            <a:r>
              <a:rPr lang="ru-RU" dirty="0"/>
              <a:t> </a:t>
            </a:r>
            <a:r>
              <a:rPr lang="en-US" dirty="0"/>
              <a:t>void </a:t>
            </a:r>
            <a:r>
              <a:rPr lang="en-US" dirty="0" err="1"/>
              <a:t>blocksMerging</a:t>
            </a:r>
            <a:r>
              <a:rPr lang="en-US" dirty="0"/>
              <a:t> – </a:t>
            </a:r>
            <a:r>
              <a:rPr lang="ru-RU" dirty="0"/>
              <a:t>метод, возвращающий последовательность байт, на основе которой и строится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qrCodeFiller</a:t>
            </a:r>
            <a:r>
              <a:rPr lang="en-US" dirty="0"/>
              <a:t>  -</a:t>
            </a:r>
            <a:r>
              <a:rPr lang="ru-RU" dirty="0"/>
              <a:t> метод, создающий «картинку»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кода </a:t>
            </a:r>
          </a:p>
        </p:txBody>
      </p:sp>
    </p:spTree>
    <p:extLst>
      <p:ext uri="{BB962C8B-B14F-4D97-AF65-F5344CB8AC3E}">
        <p14:creationId xmlns:p14="http://schemas.microsoft.com/office/powerpoint/2010/main" val="6775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728F0-9C63-4882-B382-F5167B52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3A863-A883-4B5C-9570-4C1FF3E7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по созданию </a:t>
            </a:r>
            <a:r>
              <a:rPr lang="en-US" dirty="0" err="1"/>
              <a:t>Qr</a:t>
            </a:r>
            <a:r>
              <a:rPr lang="ru-RU" dirty="0"/>
              <a:t>-кода можно разбить на 6 основных шагов:</a:t>
            </a:r>
          </a:p>
          <a:p>
            <a:r>
              <a:rPr lang="ru-RU" dirty="0"/>
              <a:t> Кодирование данных</a:t>
            </a:r>
          </a:p>
          <a:p>
            <a:r>
              <a:rPr lang="ru-RU" dirty="0"/>
              <a:t> Добавление служебной информации</a:t>
            </a:r>
          </a:p>
          <a:p>
            <a:r>
              <a:rPr lang="ru-RU" dirty="0"/>
              <a:t> Разделение информации на блоки</a:t>
            </a:r>
          </a:p>
          <a:p>
            <a:r>
              <a:rPr lang="ru-RU" dirty="0"/>
              <a:t> Создание байтов коррекции</a:t>
            </a:r>
          </a:p>
          <a:p>
            <a:r>
              <a:rPr lang="ru-RU" dirty="0"/>
              <a:t> Объединение блоков</a:t>
            </a:r>
          </a:p>
          <a:p>
            <a:r>
              <a:rPr lang="ru-RU" dirty="0"/>
              <a:t> Размещение информации на </a:t>
            </a:r>
            <a:r>
              <a:rPr lang="en-US" dirty="0" err="1"/>
              <a:t>Qr</a:t>
            </a:r>
            <a:r>
              <a:rPr lang="ru-RU" dirty="0"/>
              <a:t>-коде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2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отвечающие за кодирование данных: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курсовой работе рассматривается вариант побайтового кодирования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binaryConverter</a:t>
            </a:r>
            <a:r>
              <a:rPr lang="en-US" dirty="0"/>
              <a:t> – </a:t>
            </a:r>
            <a:r>
              <a:rPr lang="ru-RU" dirty="0"/>
              <a:t>функция, которая преобразует текст, который нужно обработать, в строку бинарного кода. Изменения из этого метода забираются через ссылку(</a:t>
            </a:r>
            <a:r>
              <a:rPr lang="en-US" dirty="0"/>
              <a:t>vector&lt;bool&gt;&amp; </a:t>
            </a:r>
            <a:r>
              <a:rPr lang="en-US" dirty="0" err="1"/>
              <a:t>sequenceOfBit</a:t>
            </a:r>
            <a:r>
              <a:rPr lang="ru-RU" dirty="0"/>
              <a:t>) на последовательность бит. </a:t>
            </a:r>
          </a:p>
        </p:txBody>
      </p:sp>
    </p:spTree>
    <p:extLst>
      <p:ext uri="{BB962C8B-B14F-4D97-AF65-F5344CB8AC3E}">
        <p14:creationId xmlns:p14="http://schemas.microsoft.com/office/powerpoint/2010/main" val="26184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66B24-EDE3-4734-B69A-BEEBB8A2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служебной информации: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E2B865-5195-4045-8589-D534FEE4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этом этапе определяется уровень коррекции, в курсовой работе рассматривается уровень коррекции </a:t>
            </a:r>
            <a:r>
              <a:rPr lang="en-US" dirty="0"/>
              <a:t>M.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За выполнение этого этапа алгоритма отвечают 4 метода:</a:t>
            </a:r>
          </a:p>
          <a:p>
            <a:r>
              <a:rPr lang="en-US" dirty="0"/>
              <a:t>Int </a:t>
            </a:r>
            <a:r>
              <a:rPr lang="en-US" dirty="0" err="1"/>
              <a:t>versionNumber</a:t>
            </a:r>
            <a:r>
              <a:rPr lang="en-US" dirty="0"/>
              <a:t> – </a:t>
            </a:r>
            <a:r>
              <a:rPr lang="ru-RU" dirty="0"/>
              <a:t>отвечает за поиск номера версии</a:t>
            </a:r>
          </a:p>
          <a:p>
            <a:r>
              <a:rPr lang="en-US" dirty="0"/>
              <a:t>Void </a:t>
            </a:r>
            <a:r>
              <a:rPr lang="en-US" dirty="0" err="1"/>
              <a:t>intToBinary</a:t>
            </a:r>
            <a:r>
              <a:rPr lang="en-US" dirty="0"/>
              <a:t>, void addition1, void addition2  -</a:t>
            </a:r>
            <a:r>
              <a:rPr lang="ru-RU" dirty="0"/>
              <a:t> отвечают за добавление служебных полей (способ кодирования, кол-во данных)</a:t>
            </a:r>
          </a:p>
          <a:p>
            <a:r>
              <a:rPr lang="en-US" dirty="0"/>
              <a:t>Void </a:t>
            </a:r>
            <a:r>
              <a:rPr lang="en-US" dirty="0" err="1"/>
              <a:t>bitToIntConverter</a:t>
            </a:r>
            <a:r>
              <a:rPr lang="en-US" dirty="0"/>
              <a:t> – </a:t>
            </a:r>
            <a:r>
              <a:rPr lang="ru-RU" dirty="0"/>
              <a:t>переводит полученную последовательность бит в последовательность байт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8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информации на блоки: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blockFiller</a:t>
            </a:r>
            <a:r>
              <a:rPr lang="en-US" dirty="0"/>
              <a:t> – </a:t>
            </a:r>
            <a:r>
              <a:rPr lang="ru-RU" dirty="0"/>
              <a:t>метод отвечающий за реализацию разбиения потока байт на блоки</a:t>
            </a:r>
            <a:r>
              <a:rPr lang="en-US" dirty="0"/>
              <a:t>. </a:t>
            </a:r>
            <a:r>
              <a:rPr lang="ru-RU" dirty="0"/>
              <a:t>Последовательность байт</a:t>
            </a:r>
            <a:r>
              <a:rPr lang="en-US" dirty="0"/>
              <a:t> </a:t>
            </a:r>
            <a:r>
              <a:rPr lang="ru-RU" dirty="0"/>
              <a:t>разделяется на определённое для версии и уровня коррекции количество блоков. Если количество блоков равно одному, то этот этап пропускается.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5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BA4BF4-381E-443E-AB60-3BEAC71E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байтов коррекции: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7D299-0E9D-48BE-BDFB-15ED62228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- определение кол-ва байтов коррекции </a:t>
            </a:r>
          </a:p>
          <a:p>
            <a:r>
              <a:rPr lang="ru-RU" dirty="0"/>
              <a:t>- выбор генерирующего многочлена (за выполнение отвечает метод </a:t>
            </a:r>
            <a:r>
              <a:rPr lang="en-US" dirty="0" err="1"/>
              <a:t>polynomGenerator</a:t>
            </a:r>
            <a:r>
              <a:rPr lang="ru-RU" dirty="0"/>
              <a:t>)</a:t>
            </a:r>
          </a:p>
          <a:p>
            <a:r>
              <a:rPr lang="ru-RU" dirty="0"/>
              <a:t>- создание байтов коррекции (сюда входят методы: </a:t>
            </a:r>
            <a:r>
              <a:rPr lang="en-US" dirty="0"/>
              <a:t>int </a:t>
            </a:r>
            <a:r>
              <a:rPr lang="en-US" dirty="0" err="1"/>
              <a:t>galua</a:t>
            </a:r>
            <a:r>
              <a:rPr lang="ru-RU" dirty="0"/>
              <a:t> (возвращает значения из поля Галуа </a:t>
            </a:r>
            <a:r>
              <a:rPr lang="en-US" dirty="0"/>
              <a:t>G</a:t>
            </a:r>
            <a:r>
              <a:rPr lang="ru-RU" dirty="0"/>
              <a:t>(256)), </a:t>
            </a:r>
            <a:r>
              <a:rPr lang="en-US" dirty="0"/>
              <a:t>int </a:t>
            </a:r>
            <a:r>
              <a:rPr lang="en-US" dirty="0" err="1"/>
              <a:t>reverseGalua</a:t>
            </a:r>
            <a:r>
              <a:rPr lang="ru-RU" dirty="0"/>
              <a:t> (обратные значение поля Галуа), </a:t>
            </a:r>
            <a:r>
              <a:rPr lang="en-US" dirty="0"/>
              <a:t>void </a:t>
            </a:r>
            <a:r>
              <a:rPr lang="en-US" dirty="0" err="1"/>
              <a:t>correctionByteGenerator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63A6345-1810-45FB-900B-F76CFDDCB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278" t="12011" r="62841" b="11397"/>
          <a:stretch/>
        </p:blipFill>
        <p:spPr>
          <a:xfrm>
            <a:off x="7410250" y="926078"/>
            <a:ext cx="4091232" cy="435133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02CF2C-4409-4033-A6BD-AADDDA1425BF}"/>
              </a:ext>
            </a:extLst>
          </p:cNvPr>
          <p:cNvSpPr/>
          <p:nvPr/>
        </p:nvSpPr>
        <p:spPr>
          <a:xfrm>
            <a:off x="6661603" y="5459473"/>
            <a:ext cx="558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Часть значений поля Галуа для 256 значений (полная таблица содержится в файле </a:t>
            </a:r>
            <a:r>
              <a:rPr lang="en-US" dirty="0"/>
              <a:t>Algorithm.md)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1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блоков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blocksMerging</a:t>
            </a:r>
            <a:r>
              <a:rPr lang="en-US" dirty="0"/>
              <a:t> – </a:t>
            </a:r>
            <a:r>
              <a:rPr lang="ru-RU" dirty="0"/>
              <a:t>метод отвечающий за объединение блоков байтов данных  и блоков байтов коррекции. Из каждого блока данных по очереди берётся один байт информации, когда очередь доходит до последнего блока, из него берётся байт и очередь переходит к первому блоку. Так продолжается до тех пор, пока в каждом блоке не кончатся байты. Если в текущем блоке уже нет байт, то он пропускается. Аналогичным образом происходит обработка блоков байтов коррекции.</a:t>
            </a:r>
          </a:p>
        </p:txBody>
      </p:sp>
    </p:spTree>
    <p:extLst>
      <p:ext uri="{BB962C8B-B14F-4D97-AF65-F5344CB8AC3E}">
        <p14:creationId xmlns:p14="http://schemas.microsoft.com/office/powerpoint/2010/main" val="160083301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581</Words>
  <Application>Microsoft Office PowerPoint</Application>
  <PresentationFormat>Широкоэкранный</PresentationFormat>
  <Paragraphs>46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Галерея</vt:lpstr>
      <vt:lpstr>Генератор qr-кодов</vt:lpstr>
      <vt:lpstr>Вступление</vt:lpstr>
      <vt:lpstr>Класс dataEncoder:</vt:lpstr>
      <vt:lpstr>Описание Алгоритма:</vt:lpstr>
      <vt:lpstr>Метод отвечающие за кодирование данных:</vt:lpstr>
      <vt:lpstr>Добавление служебной информации:</vt:lpstr>
      <vt:lpstr>Разделение информации на блоки:</vt:lpstr>
      <vt:lpstr>Создание байтов коррекции:</vt:lpstr>
      <vt:lpstr>Объединение блоков</vt:lpstr>
      <vt:lpstr>Размещение информации на qr-коде</vt:lpstr>
      <vt:lpstr>Пример работы программы: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qr-кодов</dc:title>
  <dc:creator>Марат Бухтияров</dc:creator>
  <cp:lastModifiedBy>Марат Бухтияров</cp:lastModifiedBy>
  <cp:revision>34</cp:revision>
  <dcterms:created xsi:type="dcterms:W3CDTF">2020-05-26T07:57:13Z</dcterms:created>
  <dcterms:modified xsi:type="dcterms:W3CDTF">2020-05-27T13:03:32Z</dcterms:modified>
</cp:coreProperties>
</file>