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22" r:id="rId2"/>
    <p:sldId id="404" r:id="rId3"/>
    <p:sldId id="406" r:id="rId4"/>
    <p:sldId id="407" r:id="rId5"/>
    <p:sldId id="408" r:id="rId6"/>
    <p:sldId id="410" r:id="rId7"/>
    <p:sldId id="411" r:id="rId8"/>
    <p:sldId id="421" r:id="rId9"/>
    <p:sldId id="424" r:id="rId10"/>
    <p:sldId id="423" r:id="rId11"/>
    <p:sldId id="414" r:id="rId12"/>
    <p:sldId id="415" r:id="rId13"/>
    <p:sldId id="416" r:id="rId14"/>
    <p:sldId id="417" r:id="rId15"/>
    <p:sldId id="418" r:id="rId16"/>
    <p:sldId id="419" r:id="rId17"/>
    <p:sldId id="420" r:id="rId18"/>
  </p:sldIdLst>
  <p:sldSz cx="9144000" cy="6858000" type="screen4x3"/>
  <p:notesSz cx="6858000" cy="9947275"/>
  <p:custDataLst>
    <p:tags r:id="rId2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4" userDrawn="1">
          <p15:clr>
            <a:srgbClr val="A4A3A4"/>
          </p15:clr>
        </p15:guide>
        <p15:guide id="2" pos="219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333399"/>
    <a:srgbClr val="006666"/>
    <a:srgbClr val="EAEAEA"/>
    <a:srgbClr val="003366"/>
    <a:srgbClr val="CCECFF"/>
    <a:srgbClr val="99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5" autoAdjust="0"/>
    <p:restoredTop sz="92240" autoAdjust="0"/>
  </p:normalViewPr>
  <p:slideViewPr>
    <p:cSldViewPr>
      <p:cViewPr varScale="1">
        <p:scale>
          <a:sx n="75" d="100"/>
          <a:sy n="75" d="100"/>
        </p:scale>
        <p:origin x="785" y="29"/>
      </p:cViewPr>
      <p:guideLst>
        <p:guide orient="horz" pos="2160"/>
        <p:guide pos="2640"/>
      </p:guideLst>
    </p:cSldViewPr>
  </p:slideViewPr>
  <p:outlineViewPr>
    <p:cViewPr varScale="1">
      <p:scale>
        <a:sx n="170" d="200"/>
        <a:sy n="170" d="200"/>
      </p:scale>
      <p:origin x="0" y="-3382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946" y="90"/>
      </p:cViewPr>
      <p:guideLst>
        <p:guide orient="horz" pos="2914"/>
        <p:guide pos="21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02" cy="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t" anchorCtr="0" compatLnSpc="1">
            <a:prstTxWarp prst="textNoShape">
              <a:avLst/>
            </a:prstTxWarp>
          </a:bodyPr>
          <a:lstStyle>
            <a:lvl1pPr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395" y="0"/>
            <a:ext cx="2949001" cy="46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t" anchorCtr="0" compatLnSpc="1">
            <a:prstTxWarp prst="textNoShape">
              <a:avLst/>
            </a:prstTxWarp>
          </a:bodyPr>
          <a:lstStyle>
            <a:lvl1pPr algn="r"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59710"/>
            <a:ext cx="2949002" cy="4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b" anchorCtr="0" compatLnSpc="1">
            <a:prstTxWarp prst="textNoShape">
              <a:avLst/>
            </a:prstTxWarp>
          </a:bodyPr>
          <a:lstStyle>
            <a:lvl1pPr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395" y="9459710"/>
            <a:ext cx="2949001" cy="45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06" tIns="46303" rIns="92606" bIns="46303" numCol="1" anchor="b" anchorCtr="0" compatLnSpc="1">
            <a:prstTxWarp prst="textNoShape">
              <a:avLst/>
            </a:prstTxWarp>
          </a:bodyPr>
          <a:lstStyle>
            <a:lvl1pPr algn="r" defTabSz="453974">
              <a:lnSpc>
                <a:spcPct val="102000"/>
              </a:lnSpc>
              <a:spcBef>
                <a:spcPct val="5000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n"/>
              <a:defRPr sz="1300" smtClean="0"/>
            </a:lvl1pPr>
          </a:lstStyle>
          <a:p>
            <a:pPr>
              <a:defRPr/>
            </a:pPr>
            <a:fld id="{93396F42-8ADE-4E40-941D-F12E8E1BB5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427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1" y="1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8641" tIns="44320" rIns="88641" bIns="44320" anchor="ctr"/>
          <a:lstStyle>
            <a:lvl1pPr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51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365125"/>
            <a:ext cx="4649788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189000" y="4181549"/>
            <a:ext cx="6480000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99792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楷体" panose="02010609060101010101" pitchFamily="49" charset="-122"/>
        <a:ea typeface="楷体" panose="02010609060101010101" pitchFamily="49" charset="-122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71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710587" y="4513996"/>
            <a:ext cx="5412559" cy="509990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0373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75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8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613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80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33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2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118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8863" y="307975"/>
            <a:ext cx="4643437" cy="3482975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xfrm>
            <a:off x="710587" y="3853596"/>
            <a:ext cx="5412559" cy="607621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14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58863" y="320675"/>
            <a:ext cx="4643437" cy="3482975"/>
          </a:xfrm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xfrm>
            <a:off x="710587" y="4018696"/>
            <a:ext cx="5412559" cy="578570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17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4900" y="365125"/>
            <a:ext cx="4649788" cy="3487738"/>
          </a:xfrm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xfrm>
            <a:off x="710587" y="4513996"/>
            <a:ext cx="5412559" cy="509990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84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77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65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096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7305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829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03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22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1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88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30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384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title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GB"/>
              <a:t>一级</a:t>
            </a:r>
          </a:p>
          <a:p>
            <a:pPr lvl="1"/>
            <a:r>
              <a:rPr lang="zh-CN" altLang="en-GB"/>
              <a:t>二级</a:t>
            </a:r>
          </a:p>
          <a:p>
            <a:pPr lvl="2"/>
            <a:r>
              <a:rPr lang="zh-CN" altLang="en-GB"/>
              <a:t>三级</a:t>
            </a: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>
            <a:off x="457200" y="914400"/>
            <a:ext cx="8229600" cy="0"/>
          </a:xfrm>
          <a:prstGeom prst="line">
            <a:avLst/>
          </a:prstGeom>
          <a:noFill/>
          <a:ln w="50800">
            <a:solidFill>
              <a:srgbClr val="33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6364288"/>
            <a:ext cx="561498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>
              <a:spcBef>
                <a:spcPts val="875"/>
              </a:spcBef>
              <a:defRPr/>
            </a:pPr>
            <a:r>
              <a:rPr lang="zh-CN" altLang="en-GB" sz="1400">
                <a:solidFill>
                  <a:srgbClr val="3333CC"/>
                </a:solidFill>
                <a:ea typeface="宋体" panose="02010600030101010101" pitchFamily="2" charset="-122"/>
              </a:rPr>
              <a:t>计算概论（</a:t>
            </a:r>
            <a:r>
              <a:rPr lang="en-GB" altLang="zh-CN" sz="1400">
                <a:solidFill>
                  <a:srgbClr val="3333CC"/>
                </a:solidFill>
                <a:ea typeface="宋体" panose="02010600030101010101" pitchFamily="2" charset="-122"/>
              </a:rPr>
              <a:t>Python</a:t>
            </a:r>
            <a:r>
              <a:rPr lang="zh-CN" altLang="en-GB" sz="1400">
                <a:solidFill>
                  <a:srgbClr val="3333CC"/>
                </a:solidFill>
                <a:ea typeface="宋体" panose="02010600030101010101" pitchFamily="2" charset="-122"/>
              </a:rPr>
              <a:t>程序设计）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875463" y="6477000"/>
            <a:ext cx="1811337" cy="19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1pPr>
            <a:lvl2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2pPr>
            <a:lvl3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3pPr>
            <a:lvl4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4pPr>
            <a:lvl5pPr>
              <a:lnSpc>
                <a:spcPct val="116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5pPr>
            <a:lvl6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6pPr>
            <a:lvl7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7pPr>
            <a:lvl8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8pPr>
            <a:lvl9pPr defTabSz="449263" eaLnBrk="0" fontAlgn="base" hangingPunct="0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Luxi Sans" charset="0"/>
                <a:cs typeface="Luxi Sans" charset="0"/>
              </a:defRPr>
            </a:lvl9pPr>
          </a:lstStyle>
          <a:p>
            <a:pPr algn="r">
              <a:spcBef>
                <a:spcPts val="875"/>
              </a:spcBef>
              <a:defRPr/>
            </a:pPr>
            <a:r>
              <a:rPr lang="en-US" altLang="zh-CN" sz="1200" b="1" dirty="0">
                <a:solidFill>
                  <a:srgbClr val="3333CC"/>
                </a:solidFill>
                <a:ea typeface="宋体" panose="02010600030101010101" pitchFamily="2" charset="-122"/>
              </a:rPr>
              <a:t>-</a:t>
            </a:r>
            <a:fld id="{35C64319-469C-47CA-B27D-6D6029C217D8}" type="slidenum">
              <a:rPr lang="zh-CN" altLang="en-GB" sz="1200" b="1" smtClean="0">
                <a:solidFill>
                  <a:srgbClr val="3333CC"/>
                </a:solidFill>
                <a:ea typeface="宋体" panose="02010600030101010101" pitchFamily="2" charset="-122"/>
              </a:rPr>
              <a:pPr algn="r">
                <a:spcBef>
                  <a:spcPts val="875"/>
                </a:spcBef>
                <a:defRPr/>
              </a:pPr>
              <a:t>‹#›</a:t>
            </a:fld>
            <a:r>
              <a:rPr lang="en-US" altLang="zh-CN" sz="1200" b="1" dirty="0">
                <a:solidFill>
                  <a:srgbClr val="3333CC"/>
                </a:solidFill>
                <a:ea typeface="宋体" panose="02010600030101010101" pitchFamily="2" charset="-122"/>
              </a:rPr>
              <a:t>-</a:t>
            </a:r>
            <a:endParaRPr lang="zh-CN" altLang="en-GB" sz="1200" b="1" dirty="0">
              <a:solidFill>
                <a:srgbClr val="3333CC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3333CC"/>
        </a:buClr>
        <a:buSzPct val="100000"/>
        <a:buFont typeface="Arial" panose="020B0604020202020204" pitchFamily="34" charset="0"/>
        <a:defRPr sz="3200" b="1">
          <a:solidFill>
            <a:srgbClr val="3333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15367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9939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24511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908300" indent="-215900" algn="l" defTabSz="449263" rtl="0" eaLnBrk="0" fontAlgn="base" hangingPunct="0">
        <a:lnSpc>
          <a:spcPct val="12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2400" b="1">
          <a:solidFill>
            <a:srgbClr val="3333CC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9400" indent="-279400" algn="l" defTabSz="449263" rtl="0" fontAlgn="base">
        <a:spcBef>
          <a:spcPct val="50000"/>
        </a:spcBef>
        <a:spcAft>
          <a:spcPct val="0"/>
        </a:spcAft>
        <a:buClr>
          <a:srgbClr val="003366"/>
        </a:buClr>
        <a:buSzPct val="80000"/>
        <a:buFont typeface="Wingdings" panose="05000000000000000000" pitchFamily="2" charset="2"/>
        <a:buChar char="n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749300" indent="-279400" algn="l" defTabSz="449263" rtl="0" fontAlgn="base">
        <a:spcBef>
          <a:spcPct val="50000"/>
        </a:spcBef>
        <a:spcAft>
          <a:spcPct val="0"/>
        </a:spcAft>
        <a:buClr>
          <a:srgbClr val="3333CC"/>
        </a:buClr>
        <a:buSzPct val="80000"/>
        <a:buFont typeface="Wingdings" panose="05000000000000000000" pitchFamily="2" charset="2"/>
        <a:buChar char="q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2pPr>
      <a:lvl3pPr marL="1149350" indent="-209550" algn="l" defTabSz="449263" rtl="0" fontAlgn="base">
        <a:spcBef>
          <a:spcPct val="50000"/>
        </a:spcBef>
        <a:spcAft>
          <a:spcPct val="0"/>
        </a:spcAft>
        <a:buClr>
          <a:schemeClr val="hlink"/>
        </a:buClr>
        <a:buChar char="o"/>
        <a:defRPr sz="2200" b="1" kern="1200">
          <a:solidFill>
            <a:srgbClr val="000000"/>
          </a:solidFill>
          <a:latin typeface="+mn-lt"/>
          <a:ea typeface="+mn-ea"/>
          <a:cs typeface="+mn-cs"/>
        </a:defRPr>
      </a:lvl3pPr>
      <a:lvl4pPr marL="1749425" indent="-228600" algn="l" defTabSz="449263" rtl="0" eaLnBrk="0" fontAlgn="base" hangingPunct="0">
        <a:lnSpc>
          <a:spcPct val="102000"/>
        </a:lnSpc>
        <a:spcBef>
          <a:spcPts val="45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"/>
        <a:defRPr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4pPr>
      <a:lvl5pPr marL="2168525" indent="-228600" algn="l" defTabSz="449263" rtl="0" eaLnBrk="0" fontAlgn="base" hangingPunct="0">
        <a:lnSpc>
          <a:spcPct val="102000"/>
        </a:lnSpc>
        <a:spcBef>
          <a:spcPts val="450"/>
        </a:spcBef>
        <a:spcAft>
          <a:spcPct val="0"/>
        </a:spcAft>
        <a:buClr>
          <a:srgbClr val="CC3300"/>
        </a:buClr>
        <a:buSzPct val="100000"/>
        <a:buFont typeface="Wingdings" panose="05000000000000000000" pitchFamily="2" charset="2"/>
        <a:buChar char=""/>
        <a:defRPr kern="1200">
          <a:solidFill>
            <a:srgbClr val="000000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FA261CB-24FB-4A2F-9AFD-1A348A972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第十周上机课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FA73F4D-6ABA-42AA-B279-C415E5B45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字符串的使用</a:t>
            </a:r>
          </a:p>
        </p:txBody>
      </p:sp>
    </p:spTree>
    <p:extLst>
      <p:ext uri="{BB962C8B-B14F-4D97-AF65-F5344CB8AC3E}">
        <p14:creationId xmlns:p14="http://schemas.microsoft.com/office/powerpoint/2010/main" val="280831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DD57-4159-4B63-83B3-63619BC5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32268-5EB1-498F-9B16-26DD2F4D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方法</a:t>
            </a:r>
            <a:r>
              <a:rPr lang="en-US" altLang="zh-CN" sz="2000" dirty="0"/>
              <a:t>3</a:t>
            </a:r>
          </a:p>
          <a:p>
            <a:pPr marL="0" indent="0">
              <a:buNone/>
            </a:pPr>
            <a:r>
              <a:rPr lang="en-US" altLang="zh-CN" sz="2000" b="0" dirty="0" err="1"/>
              <a:t>stringLower</a:t>
            </a:r>
            <a:r>
              <a:rPr lang="en-US" altLang="zh-CN" sz="2000" b="0" dirty="0"/>
              <a:t> = </a:t>
            </a:r>
            <a:r>
              <a:rPr lang="en-US" altLang="zh-CN" sz="2000" b="0" dirty="0" err="1"/>
              <a:t>string.lower</a:t>
            </a:r>
            <a:r>
              <a:rPr lang="en-US" altLang="zh-CN" sz="2000" b="0" dirty="0"/>
              <a:t>()</a:t>
            </a:r>
          </a:p>
          <a:p>
            <a:pPr marL="0" indent="0">
              <a:buNone/>
            </a:pPr>
            <a:r>
              <a:rPr lang="en-US" altLang="zh-CN" sz="2000" b="0" dirty="0" err="1"/>
              <a:t>lst</a:t>
            </a:r>
            <a:r>
              <a:rPr lang="en-US" altLang="zh-CN" sz="2000" b="0" dirty="0"/>
              <a:t> = </a:t>
            </a:r>
            <a:r>
              <a:rPr lang="en-US" altLang="zh-CN" sz="2000" b="0" dirty="0" err="1"/>
              <a:t>stringLower.split</a:t>
            </a:r>
            <a:r>
              <a:rPr lang="en-US" altLang="zh-CN" sz="2000" b="0" dirty="0"/>
              <a:t>('</a:t>
            </a:r>
            <a:r>
              <a:rPr lang="en-US" altLang="zh-CN" sz="2000" b="0" dirty="0" err="1"/>
              <a:t>abcd</a:t>
            </a:r>
            <a:r>
              <a:rPr lang="en-US" altLang="zh-CN" sz="2000" b="0" dirty="0"/>
              <a:t>')</a:t>
            </a:r>
          </a:p>
          <a:p>
            <a:pPr marL="0" indent="0">
              <a:buNone/>
            </a:pPr>
            <a:r>
              <a:rPr lang="en-US" altLang="zh-CN" sz="2000" b="0" dirty="0" err="1"/>
              <a:t>stringTmp</a:t>
            </a:r>
            <a:r>
              <a:rPr lang="en-US" altLang="zh-CN" sz="2000" b="0" dirty="0"/>
              <a:t> = '</a:t>
            </a:r>
            <a:r>
              <a:rPr lang="en-US" altLang="zh-CN" sz="2000" b="0" dirty="0" err="1"/>
              <a:t>ABCD'.join</a:t>
            </a:r>
            <a:r>
              <a:rPr lang="en-US" altLang="zh-CN" sz="2000" b="0" dirty="0"/>
              <a:t>(</a:t>
            </a:r>
            <a:r>
              <a:rPr lang="en-US" altLang="zh-CN" sz="2000" b="0" dirty="0" err="1"/>
              <a:t>lst</a:t>
            </a:r>
            <a:r>
              <a:rPr lang="en-US" altLang="zh-CN" sz="2000" b="0" dirty="0"/>
              <a:t>)</a:t>
            </a:r>
          </a:p>
          <a:p>
            <a:pPr marL="0" indent="0">
              <a:buNone/>
            </a:pPr>
            <a:r>
              <a:rPr lang="en-US" altLang="zh-CN" sz="2000" b="0" dirty="0" err="1"/>
              <a:t>stringNew</a:t>
            </a:r>
            <a:r>
              <a:rPr lang="en-US" altLang="zh-CN" sz="2000" b="0" dirty="0"/>
              <a:t> = ''</a:t>
            </a:r>
          </a:p>
          <a:p>
            <a:pPr marL="0" indent="0">
              <a:buNone/>
            </a:pPr>
            <a:r>
              <a:rPr lang="en-US" altLang="zh-CN" sz="2000" b="0" dirty="0"/>
              <a:t>for 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 in range(</a:t>
            </a:r>
            <a:r>
              <a:rPr lang="en-US" altLang="zh-CN" sz="2000" b="0" dirty="0" err="1"/>
              <a:t>len</a:t>
            </a:r>
            <a:r>
              <a:rPr lang="en-US" altLang="zh-CN" sz="2000" b="0" dirty="0"/>
              <a:t>(string)):</a:t>
            </a:r>
          </a:p>
          <a:p>
            <a:pPr marL="0" indent="0">
              <a:buNone/>
            </a:pPr>
            <a:r>
              <a:rPr lang="en-US" altLang="zh-CN" sz="2000" b="0" dirty="0"/>
              <a:t>    </a:t>
            </a:r>
            <a:r>
              <a:rPr lang="en-US" altLang="zh-CN" sz="2000" b="0" dirty="0" err="1"/>
              <a:t>stringNew</a:t>
            </a:r>
            <a:r>
              <a:rPr lang="en-US" altLang="zh-CN" sz="2000" b="0" dirty="0"/>
              <a:t> += min(string[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], </a:t>
            </a:r>
            <a:r>
              <a:rPr lang="en-US" altLang="zh-CN" sz="2000" b="0" dirty="0" err="1"/>
              <a:t>stringTmp</a:t>
            </a:r>
            <a:r>
              <a:rPr lang="en-US" altLang="zh-CN" sz="2000" b="0" dirty="0"/>
              <a:t>[</a:t>
            </a:r>
            <a:r>
              <a:rPr lang="en-US" altLang="zh-CN" sz="2000" b="0" dirty="0" err="1"/>
              <a:t>i</a:t>
            </a:r>
            <a:r>
              <a:rPr lang="en-US" altLang="zh-CN" sz="2000" b="0" dirty="0"/>
              <a:t>])</a:t>
            </a:r>
          </a:p>
          <a:p>
            <a:pPr marL="0" indent="0">
              <a:buNone/>
            </a:pPr>
            <a:endParaRPr lang="en-US" altLang="zh-CN" sz="2000" b="0" dirty="0"/>
          </a:p>
          <a:p>
            <a:pPr marL="0" indent="0">
              <a:buNone/>
            </a:pPr>
            <a:r>
              <a:rPr lang="zh-CN" altLang="en-US" sz="2000" b="0" dirty="0"/>
              <a:t>思考：第九周作业第</a:t>
            </a:r>
            <a:r>
              <a:rPr lang="en-US" altLang="zh-CN" sz="2000" b="0" dirty="0"/>
              <a:t>2</a:t>
            </a:r>
            <a:r>
              <a:rPr lang="zh-CN" altLang="en-US" sz="2000" b="0" dirty="0"/>
              <a:t>题 </a:t>
            </a:r>
            <a:r>
              <a:rPr lang="zh-CN" altLang="en-US" sz="2000" dirty="0"/>
              <a:t>最长连续英文字母字符序列，</a:t>
            </a:r>
            <a:r>
              <a:rPr lang="zh-CN" altLang="en-US" sz="2000" b="0" dirty="0"/>
              <a:t>使用</a:t>
            </a:r>
            <a:r>
              <a:rPr lang="en-US" altLang="zh-CN" sz="2000" b="0" dirty="0" err="1"/>
              <a:t>isalpha</a:t>
            </a:r>
            <a:r>
              <a:rPr lang="en-US" altLang="zh-CN" sz="2000" b="0" dirty="0"/>
              <a:t>()</a:t>
            </a:r>
            <a:r>
              <a:rPr lang="zh-CN" altLang="en-US" sz="2000" b="0" dirty="0"/>
              <a:t>和</a:t>
            </a:r>
            <a:r>
              <a:rPr lang="en-US" altLang="zh-CN" sz="2000" b="0" dirty="0"/>
              <a:t>split()</a:t>
            </a:r>
            <a:r>
              <a:rPr lang="zh-CN" altLang="en-US" sz="2000" b="0" dirty="0"/>
              <a:t>来做</a:t>
            </a:r>
          </a:p>
          <a:p>
            <a:pPr marL="0" indent="0">
              <a:buNone/>
            </a:pP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66529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格式化操作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使用 </a:t>
            </a:r>
            <a:r>
              <a:rPr lang="en-US" altLang="zh-CN" dirty="0" err="1"/>
              <a:t>str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format </a:t>
            </a:r>
            <a:r>
              <a:rPr lang="zh-CN" altLang="en-US" dirty="0"/>
              <a:t>方法生成复杂格式的字符串</a:t>
            </a:r>
          </a:p>
          <a:p>
            <a:pPr>
              <a:spcBef>
                <a:spcPts val="1800"/>
              </a:spcBef>
              <a:defRPr/>
            </a:pPr>
            <a:r>
              <a:rPr lang="zh-CN" altLang="en-US" dirty="0"/>
              <a:t>使用形式：</a:t>
            </a:r>
            <a:r>
              <a:rPr lang="en-US" altLang="zh-CN" dirty="0" err="1">
                <a:solidFill>
                  <a:srgbClr val="C00000"/>
                </a:solidFill>
              </a:rPr>
              <a:t>s.format</a:t>
            </a:r>
            <a:r>
              <a:rPr lang="en-US" altLang="zh-CN" dirty="0">
                <a:solidFill>
                  <a:srgbClr val="C00000"/>
                </a:solidFill>
              </a:rPr>
              <a:t>(*</a:t>
            </a:r>
            <a:r>
              <a:rPr lang="en-US" altLang="zh-CN" dirty="0" err="1">
                <a:solidFill>
                  <a:srgbClr val="C00000"/>
                </a:solidFill>
              </a:rPr>
              <a:t>args</a:t>
            </a:r>
            <a:r>
              <a:rPr lang="en-US" altLang="zh-CN" dirty="0">
                <a:solidFill>
                  <a:srgbClr val="C00000"/>
                </a:solidFill>
              </a:rPr>
              <a:t>, **</a:t>
            </a:r>
            <a:r>
              <a:rPr lang="en-US" altLang="zh-CN" dirty="0" err="1">
                <a:solidFill>
                  <a:srgbClr val="C00000"/>
                </a:solidFill>
              </a:rPr>
              <a:t>kwargs</a:t>
            </a:r>
            <a:r>
              <a:rPr lang="en-US" altLang="zh-CN" dirty="0">
                <a:solidFill>
                  <a:srgbClr val="C00000"/>
                </a:solidFill>
              </a:rPr>
              <a:t>)	</a:t>
            </a:r>
            <a:r>
              <a:rPr lang="en-US" altLang="zh-CN" dirty="0">
                <a:solidFill>
                  <a:schemeClr val="tx1"/>
                </a:solidFill>
              </a:rPr>
              <a:t># </a:t>
            </a:r>
            <a:r>
              <a:rPr lang="zh-CN" altLang="en-US" dirty="0">
                <a:solidFill>
                  <a:schemeClr val="tx1"/>
                </a:solidFill>
              </a:rPr>
              <a:t>设 </a:t>
            </a:r>
            <a:r>
              <a:rPr lang="en-US" altLang="zh-CN" dirty="0">
                <a:solidFill>
                  <a:schemeClr val="tx1"/>
                </a:solidFill>
              </a:rPr>
              <a:t>s </a:t>
            </a:r>
            <a:r>
              <a:rPr lang="zh-CN" altLang="en-US" dirty="0">
                <a:solidFill>
                  <a:schemeClr val="tx1"/>
                </a:solidFill>
              </a:rPr>
              <a:t>是字符串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spcBef>
                <a:spcPts val="1200"/>
              </a:spcBef>
              <a:defRPr/>
            </a:pPr>
            <a:r>
              <a:rPr lang="en-US" altLang="zh-CN" dirty="0"/>
              <a:t>s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333399"/>
                </a:solidFill>
              </a:rPr>
              <a:t>格式串</a:t>
            </a:r>
            <a:r>
              <a:rPr lang="zh-CN" altLang="en-US" dirty="0"/>
              <a:t>，是描述</a:t>
            </a:r>
            <a:r>
              <a:rPr lang="zh-CN" altLang="en-US" dirty="0">
                <a:solidFill>
                  <a:srgbClr val="006666"/>
                </a:solidFill>
              </a:rPr>
              <a:t>格式化方式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结果串的框架</a:t>
            </a:r>
            <a:r>
              <a:rPr lang="en-US" altLang="zh-CN" dirty="0"/>
              <a:t>) </a:t>
            </a:r>
            <a:r>
              <a:rPr lang="zh-CN" altLang="en-US" dirty="0"/>
              <a:t>的字符串，其中可以有任意多个用 {...} 表示的位置 </a:t>
            </a:r>
            <a:r>
              <a:rPr lang="en-US" altLang="zh-CN" dirty="0"/>
              <a:t>(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333399"/>
                </a:solidFill>
              </a:rPr>
              <a:t>替换域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dirty="0"/>
              <a:t>*</a:t>
            </a:r>
            <a:r>
              <a:rPr lang="en-US" altLang="zh-CN" dirty="0" err="1"/>
              <a:t>args</a:t>
            </a:r>
            <a:r>
              <a:rPr lang="en-US" altLang="zh-CN" dirty="0"/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format </a:t>
            </a:r>
            <a:r>
              <a:rPr lang="zh-CN" altLang="en-US" dirty="0"/>
              <a:t>方法可以接受任意多个实参表达式</a:t>
            </a:r>
          </a:p>
          <a:p>
            <a:pPr lvl="1">
              <a:spcBef>
                <a:spcPts val="1200"/>
              </a:spcBef>
              <a:defRPr/>
            </a:pPr>
            <a:r>
              <a:rPr lang="zh-CN" altLang="en-US" dirty="0"/>
              <a:t>*</a:t>
            </a:r>
            <a:r>
              <a:rPr lang="en-US" altLang="zh-CN" dirty="0"/>
              <a:t>*</a:t>
            </a:r>
            <a:r>
              <a:rPr lang="en-US" altLang="zh-CN" dirty="0" err="1"/>
              <a:t>kwargs</a:t>
            </a:r>
            <a:r>
              <a:rPr lang="en-US" altLang="zh-CN" dirty="0"/>
              <a:t> </a:t>
            </a:r>
            <a:r>
              <a:rPr lang="zh-CN" altLang="en-US" dirty="0"/>
              <a:t>表示可以接受任意多个关键字实参</a:t>
            </a:r>
          </a:p>
          <a:p>
            <a:pPr lvl="1">
              <a:spcBef>
                <a:spcPts val="1800"/>
              </a:spcBef>
              <a:defRPr/>
            </a:pPr>
            <a:r>
              <a:rPr lang="zh-CN" altLang="en-US" dirty="0"/>
              <a:t>返回值：根据格式串 </a:t>
            </a:r>
            <a:r>
              <a:rPr lang="en-US" altLang="zh-CN" dirty="0"/>
              <a:t>s </a:t>
            </a:r>
            <a:r>
              <a:rPr lang="zh-CN" altLang="en-US" dirty="0"/>
              <a:t>处理参数得到的字符串，生成结果串时替换域分别用各实参的值经</a:t>
            </a:r>
            <a:r>
              <a:rPr lang="zh-CN" altLang="en-US" dirty="0">
                <a:solidFill>
                  <a:srgbClr val="006666"/>
                </a:solidFill>
              </a:rPr>
              <a:t>格式化</a:t>
            </a:r>
            <a:r>
              <a:rPr lang="zh-CN" altLang="en-US" dirty="0"/>
              <a:t>后产生的字符串替代</a:t>
            </a:r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dirty="0"/>
              <a:t>例："</a:t>
            </a:r>
            <a:r>
              <a:rPr lang="en-US" altLang="zh-CN" dirty="0"/>
              <a:t>The {} of 2 + 5 is {}"</a:t>
            </a:r>
            <a:r>
              <a:rPr lang="en-US" altLang="zh-CN" b="0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format</a:t>
            </a:r>
            <a:r>
              <a:rPr lang="en-US" altLang="zh-CN" dirty="0"/>
              <a:t>("sum", 1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/>
              <a:t>2)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生成的串：</a:t>
            </a:r>
            <a:r>
              <a:rPr lang="en-US" altLang="zh-CN" dirty="0"/>
              <a:t>(</a:t>
            </a:r>
            <a:r>
              <a:rPr lang="zh-CN" altLang="en-US" dirty="0"/>
              <a:t>生成输出时不处理数学上的正确性，</a:t>
            </a:r>
            <a:r>
              <a:rPr lang="zh-CN" altLang="en-US" dirty="0">
                <a:solidFill>
                  <a:srgbClr val="333399"/>
                </a:solidFill>
              </a:rPr>
              <a:t>只是串拼接</a:t>
            </a:r>
            <a:r>
              <a:rPr lang="en-US" altLang="zh-CN" dirty="0"/>
              <a:t>)</a:t>
            </a:r>
          </a:p>
          <a:p>
            <a:pPr lvl="1">
              <a:buNone/>
              <a:defRPr/>
            </a:pPr>
            <a:r>
              <a:rPr lang="zh-CN" altLang="en-US" dirty="0"/>
              <a:t>" </a:t>
            </a:r>
            <a:r>
              <a:rPr lang="en-US" altLang="zh-CN" dirty="0"/>
              <a:t>The sum of 2 + 5 is 3</a:t>
            </a:r>
            <a:r>
              <a:rPr lang="zh-CN" altLang="en-US" dirty="0"/>
              <a:t> "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7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格式化操作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调用 </a:t>
            </a:r>
            <a:r>
              <a:rPr lang="en-US" altLang="zh-CN" dirty="0" err="1"/>
              <a:t>s.format</a:t>
            </a:r>
            <a:r>
              <a:rPr lang="en-US" altLang="zh-CN" dirty="0"/>
              <a:t>(...) </a:t>
            </a:r>
            <a:r>
              <a:rPr lang="zh-CN" altLang="en-US" dirty="0"/>
              <a:t>生成一个字符串：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格式化串 </a:t>
            </a:r>
            <a:r>
              <a:rPr lang="en-US" altLang="zh-CN" dirty="0"/>
              <a:t>s </a:t>
            </a:r>
            <a:r>
              <a:rPr lang="zh-CN" altLang="en-US" dirty="0"/>
              <a:t>里除</a:t>
            </a:r>
            <a:r>
              <a:rPr lang="zh-CN" altLang="en-US" dirty="0">
                <a:solidFill>
                  <a:srgbClr val="333399"/>
                </a:solidFill>
              </a:rPr>
              <a:t>替换域</a:t>
            </a:r>
            <a:r>
              <a:rPr lang="zh-CN" altLang="en-US" dirty="0">
                <a:solidFill>
                  <a:schemeClr val="tx1"/>
                </a:solidFill>
              </a:rPr>
              <a:t>之</a:t>
            </a:r>
            <a:r>
              <a:rPr lang="zh-CN" altLang="en-US" dirty="0"/>
              <a:t>外的字符顺序 </a:t>
            </a:r>
            <a:r>
              <a:rPr lang="en-US" altLang="zh-CN" dirty="0"/>
              <a:t>(</a:t>
            </a:r>
            <a:r>
              <a:rPr lang="zh-CN" altLang="en-US" dirty="0"/>
              <a:t>按原样</a:t>
            </a:r>
            <a:r>
              <a:rPr lang="en-US" altLang="zh-CN" dirty="0"/>
              <a:t>) </a:t>
            </a:r>
            <a:r>
              <a:rPr lang="zh-CN" altLang="en-US" dirty="0"/>
              <a:t>拷贝到结果串，各个</a:t>
            </a:r>
            <a:r>
              <a:rPr lang="zh-CN" altLang="en-US" dirty="0">
                <a:solidFill>
                  <a:srgbClr val="333399"/>
                </a:solidFill>
              </a:rPr>
              <a:t>替换域</a:t>
            </a:r>
            <a:r>
              <a:rPr lang="zh-CN" altLang="en-US" dirty="0"/>
              <a:t>用 </a:t>
            </a:r>
            <a:r>
              <a:rPr lang="en-US" altLang="zh-CN" dirty="0"/>
              <a:t>format </a:t>
            </a:r>
            <a:r>
              <a:rPr lang="zh-CN" altLang="en-US" dirty="0"/>
              <a:t>的实参值生成的字符串替换</a:t>
            </a:r>
          </a:p>
          <a:p>
            <a:pPr lvl="2">
              <a:spcBef>
                <a:spcPts val="1200"/>
              </a:spcBef>
              <a:defRPr/>
            </a:pPr>
            <a:r>
              <a:rPr lang="zh-CN" altLang="en-US" dirty="0"/>
              <a:t>格式串 </a:t>
            </a:r>
            <a:r>
              <a:rPr lang="en-US" altLang="zh-CN" dirty="0"/>
              <a:t>s </a:t>
            </a:r>
            <a:r>
              <a:rPr lang="zh-CN" altLang="en-US" dirty="0"/>
              <a:t>描述结果的框架， </a:t>
            </a:r>
            <a:r>
              <a:rPr lang="en-US" altLang="zh-CN" dirty="0"/>
              <a:t>format </a:t>
            </a:r>
            <a:r>
              <a:rPr lang="zh-CN" altLang="en-US" dirty="0"/>
              <a:t>的实参填充片段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结果串里实际包含的花括号字符需要用双写 </a:t>
            </a:r>
            <a:r>
              <a:rPr lang="zh-CN" altLang="en-US" dirty="0">
                <a:solidFill>
                  <a:srgbClr val="006666"/>
                </a:solidFill>
              </a:rPr>
              <a:t>{{</a:t>
            </a:r>
            <a:r>
              <a:rPr lang="zh-CN" altLang="en-US" dirty="0"/>
              <a:t> 和 </a:t>
            </a:r>
            <a:r>
              <a:rPr lang="zh-CN" altLang="en-US" dirty="0">
                <a:solidFill>
                  <a:srgbClr val="006666"/>
                </a:solidFill>
              </a:rPr>
              <a:t>}}</a:t>
            </a:r>
            <a:r>
              <a:rPr lang="zh-CN" altLang="en-US" dirty="0"/>
              <a:t>  表示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格式化串</a:t>
            </a:r>
            <a:r>
              <a:rPr lang="zh-CN" altLang="en-US" dirty="0">
                <a:solidFill>
                  <a:srgbClr val="006666"/>
                </a:solidFill>
              </a:rPr>
              <a:t>就是</a:t>
            </a:r>
            <a:r>
              <a:rPr lang="zh-CN" altLang="en-US" dirty="0">
                <a:solidFill>
                  <a:schemeClr val="tx1"/>
                </a:solidFill>
              </a:rPr>
              <a:t>普通</a:t>
            </a:r>
            <a:r>
              <a:rPr lang="zh-CN" altLang="en-US" dirty="0"/>
              <a:t>字符串，可以把格式化串赋给变量而后通过变量使用</a:t>
            </a:r>
          </a:p>
          <a:p>
            <a:pPr eaLnBrk="1" hangingPunct="1">
              <a:defRPr/>
            </a:pPr>
            <a:r>
              <a:rPr lang="zh-CN" altLang="en-US" dirty="0"/>
              <a:t>理解格式化，需要弄清两件事：</a:t>
            </a:r>
          </a:p>
          <a:p>
            <a:pPr marL="927100" lvl="1" indent="-457200" eaLnBrk="1" hangingPunct="1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dirty="0"/>
              <a:t>如何用替换域描述对实际参数的格式化要求</a:t>
            </a:r>
          </a:p>
          <a:p>
            <a:pPr marL="927100" lvl="1" indent="-457200" eaLnBrk="1" hangingPunct="1">
              <a:spcBef>
                <a:spcPts val="1000"/>
              </a:spcBef>
              <a:buFont typeface="+mj-lt"/>
              <a:buAutoNum type="arabicPeriod"/>
              <a:defRPr/>
            </a:pPr>
            <a:r>
              <a:rPr lang="zh-CN" altLang="en-US" dirty="0"/>
              <a:t>实参与替换描述的匹配和代入关系</a:t>
            </a:r>
          </a:p>
          <a:p>
            <a:pPr>
              <a:defRPr/>
            </a:pPr>
            <a:r>
              <a:rPr lang="zh-CN" altLang="en-US" dirty="0"/>
              <a:t>详情见标准库手册 6.1.3 节，有许多繁琐细节；下面只介绍格式化操作的基本规则和常用实例</a:t>
            </a:r>
          </a:p>
        </p:txBody>
      </p:sp>
    </p:spTree>
    <p:extLst>
      <p:ext uri="{BB962C8B-B14F-4D97-AF65-F5344CB8AC3E}">
        <p14:creationId xmlns:p14="http://schemas.microsoft.com/office/powerpoint/2010/main" val="174315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格式化操作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dirty="0"/>
              <a:t>实参与替换域的匹配方式</a:t>
            </a:r>
            <a:endParaRPr lang="en-US" altLang="zh-CN" dirty="0"/>
          </a:p>
          <a:p>
            <a:pPr marL="927100" lvl="1" indent="-457200">
              <a:lnSpc>
                <a:spcPct val="9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/>
              <a:t>默认情况：按位置一一匹配</a:t>
            </a:r>
            <a:endParaRPr lang="en-US" altLang="zh-CN" dirty="0"/>
          </a:p>
          <a:p>
            <a:pPr lvl="2">
              <a:lnSpc>
                <a:spcPct val="9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"</a:t>
            </a:r>
            <a:r>
              <a:rPr lang="en-US" altLang="zh-CN" dirty="0"/>
              <a:t>A {} is {} but {}.".format(</a:t>
            </a:r>
            <a:r>
              <a:rPr lang="en-US" altLang="zh-CN" i="1" dirty="0">
                <a:latin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/>
              <a:t>)</a:t>
            </a:r>
          </a:p>
          <a:p>
            <a:pPr marL="927100" lvl="1" indent="-457200">
              <a:lnSpc>
                <a:spcPct val="9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/>
              <a:t>在替换域里用整数（按一般的下标规则</a:t>
            </a:r>
            <a:r>
              <a:rPr lang="en-US" altLang="zh-CN" dirty="0"/>
              <a:t>）</a:t>
            </a:r>
            <a:r>
              <a:rPr lang="zh-CN" altLang="en-US" dirty="0"/>
              <a:t>指明实参 </a:t>
            </a:r>
            <a:r>
              <a:rPr lang="en-US" altLang="zh-CN" dirty="0"/>
              <a:t>(</a:t>
            </a:r>
            <a:r>
              <a:rPr lang="zh-CN" altLang="en-US" dirty="0"/>
              <a:t>位置</a:t>
            </a:r>
            <a:r>
              <a:rPr lang="en-US" altLang="zh-CN" dirty="0"/>
              <a:t>)</a:t>
            </a:r>
            <a:endParaRPr lang="zh-CN" altLang="en-US" dirty="0"/>
          </a:p>
          <a:p>
            <a:pPr lvl="2">
              <a:lnSpc>
                <a:spcPct val="9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"</a:t>
            </a:r>
            <a:r>
              <a:rPr lang="en-US" altLang="zh-CN" dirty="0"/>
              <a:t>A {2} is {0} but {1}.".format(</a:t>
            </a:r>
            <a:r>
              <a:rPr lang="en-US" altLang="zh-CN" i="1" dirty="0">
                <a:latin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arg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/>
              <a:t>)</a:t>
            </a:r>
          </a:p>
          <a:p>
            <a:pPr lvl="2">
              <a:lnSpc>
                <a:spcPct val="95000"/>
              </a:lnSpc>
              <a:spcBef>
                <a:spcPts val="1200"/>
              </a:spcBef>
            </a:pPr>
            <a:r>
              <a:rPr lang="zh-CN" altLang="en-US" dirty="0"/>
              <a:t>实参顺序可以任意排列，替换域里根据需要指定实参，且可以重复用某个 </a:t>
            </a:r>
            <a:r>
              <a:rPr lang="en-US" altLang="zh-CN" dirty="0"/>
              <a:t>(</a:t>
            </a:r>
            <a:r>
              <a:rPr lang="zh-CN" altLang="en-US" dirty="0"/>
              <a:t>某些</a:t>
            </a:r>
            <a:r>
              <a:rPr lang="en-US" altLang="zh-CN" dirty="0"/>
              <a:t>) </a:t>
            </a:r>
            <a:r>
              <a:rPr lang="zh-CN" altLang="en-US" dirty="0"/>
              <a:t>实参</a:t>
            </a:r>
          </a:p>
          <a:p>
            <a:pPr marL="927100" lvl="1" indent="-457200">
              <a:lnSpc>
                <a:spcPct val="95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zh-CN" altLang="en-US" dirty="0"/>
              <a:t>可以在替换域里用名字指明关键字实参</a:t>
            </a:r>
          </a:p>
          <a:p>
            <a:pPr lvl="2">
              <a:lnSpc>
                <a:spcPct val="95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&gt;&gt;&gt; </a:t>
            </a:r>
            <a:r>
              <a:rPr lang="zh-CN" altLang="en-US" dirty="0"/>
              <a:t>"</a:t>
            </a:r>
            <a:r>
              <a:rPr lang="en-US" altLang="zh-CN" dirty="0"/>
              <a:t>The {noun} is {</a:t>
            </a:r>
            <a:r>
              <a:rPr lang="en-US" altLang="zh-CN" dirty="0" err="1"/>
              <a:t>adj</a:t>
            </a:r>
            <a:r>
              <a:rPr lang="en-US" altLang="zh-CN" dirty="0"/>
              <a:t>} but also {adj2}.".format(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		noun="pig", adj2="smart", </a:t>
            </a:r>
            <a:r>
              <a:rPr lang="en-US" altLang="zh-CN" dirty="0" err="1"/>
              <a:t>adj</a:t>
            </a:r>
            <a:r>
              <a:rPr lang="en-US" altLang="zh-CN" dirty="0"/>
              <a:t>="fat")</a:t>
            </a:r>
          </a:p>
          <a:p>
            <a:pPr lvl="2">
              <a:lnSpc>
                <a:spcPct val="9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	#</a:t>
            </a:r>
            <a:r>
              <a:rPr lang="zh-CN" altLang="en-US" dirty="0"/>
              <a:t> 产生： </a:t>
            </a:r>
            <a:r>
              <a:rPr lang="en-US" altLang="zh-CN" dirty="0"/>
              <a:t>"The pig is fat but also smart. “</a:t>
            </a:r>
          </a:p>
          <a:p>
            <a:pPr>
              <a:lnSpc>
                <a:spcPct val="95000"/>
              </a:lnSpc>
              <a:spcBef>
                <a:spcPts val="1200"/>
              </a:spcBef>
            </a:pPr>
            <a:r>
              <a:rPr lang="zh-CN" altLang="en-US" dirty="0"/>
              <a:t>默认情况下，对实参生成的字符串形式采用默认形式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63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格式化操作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ts val="1000"/>
              </a:spcBef>
            </a:pPr>
            <a:r>
              <a:rPr lang="zh-CN" altLang="en-US" sz="2000" dirty="0"/>
              <a:t>控制替换字符串的生成形式：替换域里，</a:t>
            </a:r>
            <a:r>
              <a:rPr lang="en-US" altLang="zh-CN" sz="2000" dirty="0"/>
              <a:t>(</a:t>
            </a:r>
            <a:r>
              <a:rPr lang="zh-CN" altLang="en-US" sz="2000" dirty="0"/>
              <a:t>在整数或关键字之后</a:t>
            </a:r>
            <a:r>
              <a:rPr lang="en-US" altLang="zh-CN" sz="2000" dirty="0"/>
              <a:t>) </a:t>
            </a:r>
            <a:r>
              <a:rPr lang="zh-CN" altLang="en-US" sz="2000" dirty="0"/>
              <a:t>可以有一个“</a:t>
            </a:r>
            <a:r>
              <a:rPr lang="zh-CN" altLang="en-US" sz="2000" dirty="0">
                <a:solidFill>
                  <a:srgbClr val="C00000"/>
                </a:solidFill>
              </a:rPr>
              <a:t>:</a:t>
            </a:r>
            <a:r>
              <a:rPr lang="zh-CN" altLang="en-US" sz="2000" dirty="0"/>
              <a:t>”，后跟一个</a:t>
            </a:r>
            <a:r>
              <a:rPr lang="zh-CN" altLang="en-US" sz="2000" dirty="0">
                <a:solidFill>
                  <a:srgbClr val="C00000"/>
                </a:solidFill>
              </a:rPr>
              <a:t>转换描述</a:t>
            </a:r>
            <a:r>
              <a:rPr lang="zh-CN" altLang="en-US" sz="2000" dirty="0"/>
              <a:t>，描述实参的转换方式</a:t>
            </a:r>
            <a:endParaRPr lang="en-US" altLang="zh-CN" sz="2000" dirty="0"/>
          </a:p>
          <a:p>
            <a:pPr>
              <a:lnSpc>
                <a:spcPct val="95000"/>
              </a:lnSpc>
              <a:spcBef>
                <a:spcPts val="1000"/>
              </a:spcBef>
            </a:pPr>
            <a:r>
              <a:rPr lang="zh-CN" altLang="en-US" sz="2000" dirty="0"/>
              <a:t>常用的转换描述项 </a:t>
            </a:r>
            <a:r>
              <a:rPr lang="en-US" altLang="zh-CN" sz="2000" dirty="0"/>
              <a:t>(</a:t>
            </a:r>
            <a:r>
              <a:rPr lang="zh-CN" altLang="en-US" sz="2000" dirty="0"/>
              <a:t>均可省略，如出现时须按下面的顺序</a:t>
            </a:r>
            <a:r>
              <a:rPr lang="en-US" altLang="zh-CN" sz="2000" dirty="0"/>
              <a:t>)</a:t>
            </a:r>
          </a:p>
          <a:p>
            <a:pPr lvl="1">
              <a:lnSpc>
                <a:spcPct val="95000"/>
              </a:lnSpc>
              <a:spcBef>
                <a:spcPts val="1000"/>
              </a:spcBef>
              <a:defRPr/>
            </a:pPr>
            <a:r>
              <a:rPr lang="zh-CN" altLang="en-US" sz="2000" dirty="0"/>
              <a:t>描述对齐方式的字符 &lt;, &gt;, 或 ^，分别表示该替换域内容采用居左, 居右或居中方式，可以在对齐字符前给一个填充字符 </a:t>
            </a:r>
            <a:r>
              <a:rPr lang="en-US" altLang="zh-CN" sz="2000" dirty="0"/>
              <a:t>(</a:t>
            </a:r>
            <a:r>
              <a:rPr lang="zh-CN" altLang="en-US" sz="2000" dirty="0"/>
              <a:t>默认空格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lvl="2">
              <a:lnSpc>
                <a:spcPct val="95000"/>
              </a:lnSpc>
              <a:spcBef>
                <a:spcPts val="1000"/>
              </a:spcBef>
              <a:defRPr/>
            </a:pPr>
            <a:r>
              <a:rPr lang="zh-CN" altLang="en-US" sz="2000" dirty="0"/>
              <a:t>无对齐描述时，字符串采用居左对齐，数值采用居右对齐</a:t>
            </a:r>
          </a:p>
          <a:p>
            <a:pPr lvl="1">
              <a:lnSpc>
                <a:spcPct val="95000"/>
              </a:lnSpc>
              <a:spcBef>
                <a:spcPts val="1000"/>
              </a:spcBef>
              <a:defRPr/>
            </a:pPr>
            <a:r>
              <a:rPr lang="zh-CN" altLang="en-US" sz="2000" dirty="0"/>
              <a:t>一个整数，表示本域的最小宽度，实际数据内容需要输出更多字符时可以输出得更宽；默认的输出宽度由实际数据内容确定</a:t>
            </a:r>
          </a:p>
          <a:p>
            <a:pPr lvl="1">
              <a:lnSpc>
                <a:spcPct val="95000"/>
              </a:lnSpc>
              <a:spcBef>
                <a:spcPts val="1000"/>
              </a:spcBef>
              <a:defRPr/>
            </a:pPr>
            <a:r>
              <a:rPr lang="zh-CN" altLang="en-US" sz="2000" dirty="0"/>
              <a:t>一个字符，表示转换类型：</a:t>
            </a:r>
            <a:r>
              <a:rPr lang="en-US" altLang="zh-CN" sz="2000" dirty="0"/>
              <a:t>s </a:t>
            </a:r>
            <a:r>
              <a:rPr lang="zh-CN" altLang="en-US" sz="2000" dirty="0"/>
              <a:t>表示字符串，</a:t>
            </a:r>
            <a:r>
              <a:rPr lang="en-US" altLang="zh-CN" sz="2000" dirty="0"/>
              <a:t>d </a:t>
            </a:r>
            <a:r>
              <a:rPr lang="zh-CN" altLang="en-US" sz="2000" dirty="0"/>
              <a:t>表示整数用十进制方式输出，</a:t>
            </a:r>
            <a:r>
              <a:rPr lang="en-US" altLang="zh-CN" sz="2000" dirty="0"/>
              <a:t>f </a:t>
            </a:r>
            <a:r>
              <a:rPr lang="zh-CN" altLang="en-US" sz="2000" dirty="0"/>
              <a:t>和 </a:t>
            </a:r>
            <a:r>
              <a:rPr lang="en-US" altLang="zh-CN" sz="2000" dirty="0"/>
              <a:t>F </a:t>
            </a:r>
            <a:r>
              <a:rPr lang="zh-CN" altLang="en-US" sz="2000" dirty="0"/>
              <a:t>表示用浮点数形式输出，</a:t>
            </a:r>
            <a:r>
              <a:rPr lang="en-US" altLang="zh-CN" sz="2000" dirty="0"/>
              <a:t>e </a:t>
            </a:r>
            <a:r>
              <a:rPr lang="zh-CN" altLang="en-US" sz="2000" dirty="0"/>
              <a:t>和 </a:t>
            </a:r>
            <a:r>
              <a:rPr lang="en-US" altLang="zh-CN" sz="2000" dirty="0"/>
              <a:t>E </a:t>
            </a:r>
            <a:r>
              <a:rPr lang="zh-CN" altLang="en-US" sz="2000" dirty="0"/>
              <a:t>表示用科学记数法输出，</a:t>
            </a:r>
            <a:r>
              <a:rPr lang="en-US" altLang="zh-CN" sz="2000" dirty="0"/>
              <a:t>g </a:t>
            </a:r>
            <a:r>
              <a:rPr lang="zh-CN" altLang="en-US" sz="2000" dirty="0"/>
              <a:t>和 </a:t>
            </a:r>
            <a:r>
              <a:rPr lang="en-US" altLang="zh-CN" sz="2000" dirty="0"/>
              <a:t>G </a:t>
            </a:r>
            <a:r>
              <a:rPr lang="zh-CN" altLang="en-US" sz="2000" dirty="0"/>
              <a:t>根据情况自动采用浮点形式或科学形式</a:t>
            </a:r>
          </a:p>
          <a:p>
            <a:pPr lvl="2">
              <a:lnSpc>
                <a:spcPct val="95000"/>
              </a:lnSpc>
              <a:spcBef>
                <a:spcPts val="1000"/>
              </a:spcBef>
              <a:defRPr/>
            </a:pPr>
            <a:r>
              <a:rPr lang="zh-CN" altLang="en-US" sz="2000" dirty="0"/>
              <a:t>默认是根据实际数据类型输出；整数可用浮点形式输出，但必须写出具体的输出形式 </a:t>
            </a:r>
            <a:r>
              <a:rPr lang="en-US" altLang="zh-CN" sz="2000" dirty="0"/>
              <a:t>f/e/g </a:t>
            </a:r>
            <a:r>
              <a:rPr lang="zh-CN" altLang="en-US" sz="2000" dirty="0"/>
              <a:t>等</a:t>
            </a:r>
          </a:p>
          <a:p>
            <a:pPr lvl="1">
              <a:lnSpc>
                <a:spcPct val="95000"/>
              </a:lnSpc>
              <a:spcBef>
                <a:spcPts val="1000"/>
              </a:spcBef>
              <a:defRPr/>
            </a:pPr>
            <a:r>
              <a:rPr lang="zh-CN" altLang="en-US" sz="2000" dirty="0"/>
              <a:t>对浮点数转换 </a:t>
            </a:r>
            <a:r>
              <a:rPr lang="en-US" altLang="zh-CN" sz="2000" dirty="0"/>
              <a:t>f </a:t>
            </a:r>
            <a:r>
              <a:rPr lang="zh-CN" altLang="en-US" sz="2000" dirty="0"/>
              <a:t>和 </a:t>
            </a:r>
            <a:r>
              <a:rPr lang="en-US" altLang="zh-CN" sz="2000" dirty="0"/>
              <a:t>F，</a:t>
            </a:r>
            <a:r>
              <a:rPr lang="zh-CN" altLang="en-US" sz="2000" dirty="0"/>
              <a:t>可以有圆点和一个整数表示浮点数输出中小数部分的位数 </a:t>
            </a:r>
            <a:r>
              <a:rPr lang="en-US" altLang="zh-CN" sz="2000" dirty="0"/>
              <a:t>(</a:t>
            </a:r>
            <a:r>
              <a:rPr lang="zh-CN" altLang="en-US" sz="2000" dirty="0"/>
              <a:t>精度</a:t>
            </a:r>
            <a:r>
              <a:rPr lang="en-US" altLang="zh-CN" sz="2000" dirty="0"/>
              <a:t>)</a:t>
            </a:r>
            <a:r>
              <a:rPr lang="zh-CN" altLang="en-US" sz="2000" dirty="0"/>
              <a:t>，默认输出精度为 6 位</a:t>
            </a:r>
          </a:p>
        </p:txBody>
      </p:sp>
    </p:spTree>
    <p:extLst>
      <p:ext uri="{BB962C8B-B14F-4D97-AF65-F5344CB8AC3E}">
        <p14:creationId xmlns:p14="http://schemas.microsoft.com/office/powerpoint/2010/main" val="158536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格式化操作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包含转换描述的替换域实例：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{:&lt;&lt;10</a:t>
            </a:r>
            <a:r>
              <a:rPr lang="en-US" altLang="zh-CN" dirty="0"/>
              <a:t>d}	</a:t>
            </a:r>
            <a:r>
              <a:rPr lang="zh-CN" altLang="en-US" dirty="0"/>
              <a:t>十进制整数形式，宽 10 字符，左对齐，填充 &lt;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{1:-&gt;10</a:t>
            </a:r>
            <a:r>
              <a:rPr lang="en-US" altLang="zh-CN" dirty="0"/>
              <a:t>s}	</a:t>
            </a:r>
            <a:r>
              <a:rPr lang="zh-CN" altLang="en-US" dirty="0"/>
              <a:t>第1个实参，字符串形式，宽10，右对齐，填充 </a:t>
            </a:r>
            <a:r>
              <a:rPr lang="en-US" altLang="zh-CN" dirty="0"/>
              <a:t>-</a:t>
            </a:r>
            <a:endParaRPr lang="zh-CN" altLang="en-US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{</a:t>
            </a:r>
            <a:r>
              <a:rPr lang="en-US" altLang="zh-CN" dirty="0"/>
              <a:t>price:10.2f}	</a:t>
            </a:r>
            <a:r>
              <a:rPr lang="zh-CN" altLang="en-US" dirty="0"/>
              <a:t>域名 </a:t>
            </a:r>
            <a:r>
              <a:rPr lang="en-US" altLang="zh-CN" dirty="0"/>
              <a:t>price</a:t>
            </a:r>
            <a:r>
              <a:rPr lang="zh-CN" altLang="en-US" dirty="0"/>
              <a:t>，浮点形式</a:t>
            </a:r>
            <a:r>
              <a:rPr lang="en-US" altLang="zh-CN" dirty="0"/>
              <a:t>，</a:t>
            </a:r>
            <a:r>
              <a:rPr lang="zh-CN" altLang="en-US" dirty="0"/>
              <a:t>宽10，小数点后2位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注意：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转换类型为 </a:t>
            </a:r>
            <a:r>
              <a:rPr lang="en-US" altLang="zh-CN" dirty="0"/>
              <a:t>s </a:t>
            </a:r>
            <a:r>
              <a:rPr lang="zh-CN" altLang="en-US" dirty="0"/>
              <a:t>时，实参必须是字符串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转换类型为 </a:t>
            </a:r>
            <a:r>
              <a:rPr lang="en-US" altLang="zh-CN" dirty="0"/>
              <a:t>d </a:t>
            </a:r>
            <a:r>
              <a:rPr lang="zh-CN" altLang="en-US" dirty="0"/>
              <a:t>时，实参必须是整数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转换类型是 </a:t>
            </a:r>
            <a:r>
              <a:rPr lang="en-US" altLang="zh-CN" dirty="0"/>
              <a:t>f/F/e/E/g/G </a:t>
            </a:r>
            <a:r>
              <a:rPr lang="zh-CN" altLang="en-US" dirty="0"/>
              <a:t>时，实参可以是整数或浮点数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/>
              <a:t>d </a:t>
            </a:r>
            <a:r>
              <a:rPr lang="zh-CN" altLang="en-US" dirty="0"/>
              <a:t>等整数转换类型不允许出现精度描述 </a:t>
            </a:r>
            <a:r>
              <a:rPr lang="en-US" altLang="zh-CN" dirty="0"/>
              <a:t>(</a:t>
            </a:r>
            <a:r>
              <a:rPr lang="zh-CN" altLang="en-US" dirty="0"/>
              <a:t>圆点加精度</a:t>
            </a:r>
            <a:r>
              <a:rPr lang="en-US" altLang="zh-CN" dirty="0"/>
              <a:t>)</a:t>
            </a:r>
            <a:endParaRPr lang="zh-CN" altLang="en-US" dirty="0"/>
          </a:p>
          <a:p>
            <a:pPr lvl="1" eaLnBrk="1" hangingPunct="1">
              <a:spcBef>
                <a:spcPts val="1200"/>
              </a:spcBef>
            </a:pPr>
            <a:r>
              <a:rPr lang="zh-CN" altLang="en-US" dirty="0"/>
              <a:t>非数值类型的转换中精度描述规定输出域的最大宽度</a:t>
            </a:r>
            <a:endParaRPr lang="en-US" altLang="zh-CN" dirty="0"/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zh-CN" altLang="en-US" dirty="0"/>
              <a:t>更多转换描述说明参见标准库手册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0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格式化操作实例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生成正弦和余弦函数表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800" dirty="0"/>
          </a:p>
          <a:p>
            <a:endParaRPr lang="en-US" altLang="zh-CN" sz="11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50" y="1621911"/>
            <a:ext cx="7304101" cy="35352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4575484"/>
            <a:ext cx="3968350" cy="2165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778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1296F-4DD1-B64D-BD5F-E30E6D9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f-string</a:t>
            </a:r>
            <a:r>
              <a:rPr kumimoji="1" lang="zh-CN" altLang="en-US" dirty="0"/>
              <a:t>格式化输出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D1CB02-6752-9948-8C16-0206838C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/>
              <a:t>是</a:t>
            </a:r>
            <a:r>
              <a:rPr lang="en" altLang="zh-CN" b="0" dirty="0"/>
              <a:t>format</a:t>
            </a:r>
            <a:r>
              <a:rPr lang="zh-CN" altLang="en-US" b="0" dirty="0"/>
              <a:t>格式化的基础上做了变动，核心使用思想和</a:t>
            </a:r>
            <a:r>
              <a:rPr lang="en" altLang="zh-CN" b="0" dirty="0"/>
              <a:t>format</a:t>
            </a:r>
            <a:r>
              <a:rPr lang="zh-CN" altLang="en-US" b="0" dirty="0"/>
              <a:t>一样</a:t>
            </a:r>
            <a:endParaRPr lang="en-US" altLang="zh-CN" b="0" dirty="0"/>
          </a:p>
          <a:p>
            <a:r>
              <a:rPr kumimoji="1" lang="zh-CN" altLang="en-US" dirty="0"/>
              <a:t>使用方法</a:t>
            </a:r>
            <a:endParaRPr kumimoji="1" lang="en-US" altLang="zh-CN" dirty="0"/>
          </a:p>
          <a:p>
            <a:pPr marL="469900" lvl="1" indent="0">
              <a:buNone/>
            </a:pPr>
            <a:r>
              <a:rPr lang="en" altLang="zh-CN" b="0" dirty="0"/>
              <a:t>f-string</a:t>
            </a:r>
            <a:r>
              <a:rPr lang="zh-CN" altLang="en-US" b="0" dirty="0"/>
              <a:t>用大括号</a:t>
            </a:r>
            <a:r>
              <a:rPr lang="en-US" altLang="zh-CN" b="0" dirty="0"/>
              <a:t>{ }</a:t>
            </a:r>
            <a:r>
              <a:rPr lang="zh-CN" altLang="en-US" b="0" dirty="0"/>
              <a:t>表示被替换字段，其中直接填入替换内容</a:t>
            </a:r>
            <a:endParaRPr lang="en-US" altLang="zh-CN" b="0" dirty="0"/>
          </a:p>
          <a:p>
            <a:pPr marL="469900" lvl="1" indent="0">
              <a:buNone/>
            </a:pPr>
            <a:endParaRPr kumimoji="1" lang="en-US" altLang="zh-CN" b="0" dirty="0"/>
          </a:p>
          <a:p>
            <a:pPr lvl="1"/>
            <a:endParaRPr kumimoji="1" lang="en-US" altLang="zh-CN" dirty="0"/>
          </a:p>
          <a:p>
            <a:pPr lvl="1"/>
            <a:r>
              <a:rPr lang="en" altLang="zh-CN" b="0" dirty="0"/>
              <a:t>f-string</a:t>
            </a:r>
            <a:r>
              <a:rPr lang="zh-CN" altLang="en-US" b="0" dirty="0"/>
              <a:t>的大括号</a:t>
            </a:r>
            <a:r>
              <a:rPr lang="en-US" altLang="zh-CN" b="0" dirty="0"/>
              <a:t>{ }</a:t>
            </a:r>
            <a:r>
              <a:rPr lang="zh-CN" altLang="en-US" b="0" dirty="0"/>
              <a:t>可以填入表达式或调用函数，</a:t>
            </a:r>
            <a:r>
              <a:rPr lang="en" altLang="zh-CN" b="0" dirty="0"/>
              <a:t>Python</a:t>
            </a:r>
            <a:r>
              <a:rPr lang="zh-CN" altLang="en-US" b="0" dirty="0"/>
              <a:t>会求出其结果并填入返回的字符串内</a:t>
            </a:r>
            <a:endParaRPr lang="en-US" altLang="zh-CN" b="0" dirty="0"/>
          </a:p>
          <a:p>
            <a:pPr lvl="1"/>
            <a:endParaRPr lang="en-US" altLang="zh-CN" b="0" dirty="0"/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8A0451-927E-8F49-B1C4-65005EA0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581128"/>
            <a:ext cx="4680520" cy="8030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E4E730-62C0-1240-846F-B6D79DB8BB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40"/>
          <a:stretch/>
        </p:blipFill>
        <p:spPr>
          <a:xfrm>
            <a:off x="1259632" y="2564904"/>
            <a:ext cx="475252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4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字符串基本处理和操作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在字符串上循环 </a:t>
            </a:r>
            <a:r>
              <a:rPr lang="en-US" altLang="zh-CN" dirty="0"/>
              <a:t>(</a:t>
            </a:r>
            <a:r>
              <a:rPr lang="zh-CN" altLang="en-US" dirty="0"/>
              <a:t>与表上循环类似</a:t>
            </a:r>
            <a:r>
              <a:rPr lang="en-US" altLang="zh-CN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dirty="0"/>
              <a:t>字符串是</a:t>
            </a:r>
            <a:r>
              <a:rPr lang="zh-CN" altLang="en-US" dirty="0">
                <a:solidFill>
                  <a:srgbClr val="C00000"/>
                </a:solidFill>
              </a:rPr>
              <a:t>不变</a:t>
            </a:r>
            <a:r>
              <a:rPr lang="zh-CN" altLang="en-US" dirty="0"/>
              <a:t>序列类型，支持所有不变序列类型的公共操作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zh-CN" altLang="en-US" dirty="0"/>
              <a:t>字符串的下标操作得到</a:t>
            </a:r>
            <a:r>
              <a:rPr lang="zh-CN" altLang="en-US" dirty="0">
                <a:solidFill>
                  <a:srgbClr val="333399"/>
                </a:solidFill>
              </a:rPr>
              <a:t>单字字符串</a:t>
            </a:r>
            <a:endParaRPr lang="en-US" altLang="zh-CN" dirty="0">
              <a:solidFill>
                <a:srgbClr val="333399"/>
              </a:solidFill>
            </a:endParaRPr>
          </a:p>
          <a:p>
            <a:pPr lvl="1">
              <a:spcBef>
                <a:spcPts val="1200"/>
              </a:spcBef>
            </a:pPr>
            <a:r>
              <a:rPr lang="zh-CN" altLang="en-US" dirty="0"/>
              <a:t>运算符 </a:t>
            </a:r>
            <a:r>
              <a:rPr lang="en-US" altLang="zh-CN" dirty="0">
                <a:solidFill>
                  <a:srgbClr val="C00000"/>
                </a:solidFill>
              </a:rPr>
              <a:t>in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>
                <a:solidFill>
                  <a:srgbClr val="C00000"/>
                </a:solidFill>
              </a:rPr>
              <a:t>not in</a:t>
            </a:r>
            <a:r>
              <a:rPr lang="en-US" altLang="zh-CN" dirty="0"/>
              <a:t> </a:t>
            </a:r>
            <a:r>
              <a:rPr lang="zh-CN" altLang="en-US" dirty="0"/>
              <a:t>判断一个字符串是否是另一字符串的子串，返回逻辑值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chemeClr val="tx1"/>
                </a:solidFill>
              </a:rPr>
              <a:t>max(s), min(s) </a:t>
            </a:r>
            <a:r>
              <a:rPr lang="zh-CN" altLang="en-US" dirty="0"/>
              <a:t>分别得到字符串 </a:t>
            </a:r>
            <a:r>
              <a:rPr lang="en-US" altLang="zh-CN" dirty="0"/>
              <a:t>s</a:t>
            </a:r>
            <a:r>
              <a:rPr lang="zh-CN" altLang="en-US" dirty="0"/>
              <a:t> 中编码值最大和最小的字符做成的单字串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olidFill>
                  <a:srgbClr val="C00000"/>
                </a:solidFill>
              </a:rPr>
              <a:t>s.index</a:t>
            </a:r>
            <a:r>
              <a:rPr lang="en-US" altLang="zh-CN" dirty="0">
                <a:solidFill>
                  <a:srgbClr val="C00000"/>
                </a:solidFill>
              </a:rPr>
              <a:t>(t)</a:t>
            </a:r>
            <a:r>
              <a:rPr lang="en-US" altLang="zh-CN" dirty="0"/>
              <a:t> </a:t>
            </a:r>
            <a:r>
              <a:rPr lang="zh-CN" altLang="en-US" dirty="0"/>
              <a:t>得到字符串 </a:t>
            </a:r>
            <a:r>
              <a:rPr lang="en-US" altLang="zh-CN" dirty="0"/>
              <a:t>t </a:t>
            </a:r>
            <a:r>
              <a:rPr lang="zh-CN" altLang="en-US" dirty="0"/>
              <a:t>首次在字符串 </a:t>
            </a:r>
            <a:r>
              <a:rPr lang="en-US" altLang="zh-CN" dirty="0"/>
              <a:t>s </a:t>
            </a:r>
            <a:r>
              <a:rPr lang="zh-CN" altLang="en-US" dirty="0"/>
              <a:t>里出现的位置，如果</a:t>
            </a:r>
            <a:r>
              <a:rPr lang="en-US" altLang="zh-CN" dirty="0"/>
              <a:t> s </a:t>
            </a:r>
            <a:r>
              <a:rPr lang="zh-CN" altLang="en-US" dirty="0"/>
              <a:t>里没有 </a:t>
            </a:r>
            <a:r>
              <a:rPr lang="en-US" altLang="zh-CN" dirty="0"/>
              <a:t>t</a:t>
            </a:r>
            <a:r>
              <a:rPr lang="zh-CN" altLang="en-US" dirty="0"/>
              <a:t>，报 </a:t>
            </a:r>
            <a:r>
              <a:rPr lang="en-US" altLang="zh-CN" dirty="0" err="1"/>
              <a:t>ValueError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solidFill>
                  <a:srgbClr val="C00000"/>
                </a:solidFill>
              </a:rPr>
              <a:t>s.count</a:t>
            </a:r>
            <a:r>
              <a:rPr lang="en-US" altLang="zh-CN" dirty="0">
                <a:solidFill>
                  <a:srgbClr val="C00000"/>
                </a:solidFill>
              </a:rPr>
              <a:t>(t)</a:t>
            </a:r>
            <a:r>
              <a:rPr lang="en-US" altLang="zh-CN" dirty="0"/>
              <a:t> </a:t>
            </a:r>
            <a:r>
              <a:rPr lang="zh-CN" altLang="en-US" dirty="0"/>
              <a:t>统计字符串 </a:t>
            </a:r>
            <a:r>
              <a:rPr lang="en-US" altLang="zh-CN" dirty="0"/>
              <a:t>t </a:t>
            </a:r>
            <a:r>
              <a:rPr lang="zh-CN" altLang="en-US" dirty="0"/>
              <a:t>在 </a:t>
            </a:r>
            <a:r>
              <a:rPr lang="en-US" altLang="zh-CN" dirty="0"/>
              <a:t>s</a:t>
            </a:r>
            <a:r>
              <a:rPr lang="zh-CN" altLang="en-US" dirty="0"/>
              <a:t> 里出现的次数 </a:t>
            </a:r>
            <a:r>
              <a:rPr lang="en-US" altLang="zh-CN" dirty="0"/>
              <a:t>(</a:t>
            </a:r>
            <a:r>
              <a:rPr lang="zh-CN" altLang="en-US" dirty="0"/>
              <a:t>从左至右，非重叠的出现</a:t>
            </a:r>
            <a:r>
              <a:rPr lang="en-US" altLang="zh-CN" dirty="0"/>
              <a:t>)</a:t>
            </a:r>
          </a:p>
          <a:p>
            <a:pPr marL="469900" lvl="1" indent="0">
              <a:spcBef>
                <a:spcPts val="1200"/>
              </a:spcBef>
              <a:buNone/>
            </a:pPr>
            <a:r>
              <a:rPr lang="en-US" altLang="zh-CN" dirty="0"/>
              <a:t>	&gt;&gt;&gt; </a:t>
            </a:r>
            <a:r>
              <a:rPr lang="es-ES" altLang="zh-CN" dirty="0"/>
              <a:t>"</a:t>
            </a:r>
            <a:r>
              <a:rPr lang="en-US" altLang="zh-CN" dirty="0" err="1"/>
              <a:t>ababababa</a:t>
            </a:r>
            <a:r>
              <a:rPr lang="es-ES" altLang="zh-CN" dirty="0"/>
              <a:t>"</a:t>
            </a:r>
            <a:r>
              <a:rPr lang="en-US" altLang="zh-CN" dirty="0"/>
              <a:t>.count(</a:t>
            </a:r>
            <a:r>
              <a:rPr lang="es-ES" altLang="zh-CN" dirty="0"/>
              <a:t>"</a:t>
            </a:r>
            <a:r>
              <a:rPr lang="en-US" altLang="zh-CN" dirty="0"/>
              <a:t>aba</a:t>
            </a:r>
            <a:r>
              <a:rPr lang="es-ES" altLang="zh-CN" dirty="0"/>
              <a:t>"</a:t>
            </a:r>
            <a:r>
              <a:rPr lang="en-US" altLang="zh-CN" dirty="0"/>
              <a:t>)</a:t>
            </a:r>
            <a:r>
              <a:rPr lang="zh-CN" altLang="en-US" dirty="0"/>
              <a:t>  </a:t>
            </a:r>
            <a:r>
              <a:rPr lang="en-US" altLang="zh-CN" dirty="0"/>
              <a:t>	#</a:t>
            </a:r>
            <a:r>
              <a:rPr lang="zh-CN" altLang="en-US" dirty="0"/>
              <a:t> 结果为 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69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字符串比较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zh-CN" altLang="en-US" dirty="0"/>
              <a:t>可用 ==, != 比较两个字符串的内容相等或者不等</a:t>
            </a:r>
            <a:endParaRPr lang="en-US" altLang="zh-CN" dirty="0"/>
          </a:p>
          <a:p>
            <a:pPr lvl="1">
              <a:spcBef>
                <a:spcPts val="1800"/>
              </a:spcBef>
              <a:defRPr/>
            </a:pPr>
            <a:r>
              <a:rPr lang="zh-CN" altLang="en-US" dirty="0"/>
              <a:t>注意：</a:t>
            </a:r>
            <a:r>
              <a:rPr lang="en-US" altLang="zh-CN" dirty="0"/>
              <a:t>Python </a:t>
            </a:r>
            <a:r>
              <a:rPr lang="zh-CN" altLang="en-US" dirty="0"/>
              <a:t>区分大小写字母</a:t>
            </a:r>
            <a:endParaRPr lang="en-US" altLang="zh-CN" dirty="0"/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dirty="0"/>
              <a:t>根据字符串上定义的</a:t>
            </a:r>
            <a:r>
              <a:rPr lang="zh-CN" altLang="en-US" dirty="0">
                <a:solidFill>
                  <a:srgbClr val="FF0000"/>
                </a:solidFill>
              </a:rPr>
              <a:t>字典序</a:t>
            </a:r>
            <a:r>
              <a:rPr lang="zh-CN" altLang="en-US" dirty="0">
                <a:solidFill>
                  <a:srgbClr val="003366"/>
                </a:solidFill>
              </a:rPr>
              <a:t>，</a:t>
            </a:r>
            <a:r>
              <a:rPr lang="zh-CN" altLang="en-US" dirty="0"/>
              <a:t>两个字符串可比较大小关系</a:t>
            </a:r>
            <a:endParaRPr lang="en-US" altLang="zh-CN" dirty="0"/>
          </a:p>
          <a:p>
            <a:pPr lvl="1">
              <a:spcBef>
                <a:spcPts val="1800"/>
              </a:spcBef>
              <a:defRPr/>
            </a:pPr>
            <a:r>
              <a:rPr lang="zh-CN" altLang="en-US" dirty="0"/>
              <a:t>字典序基于字符集合上的序定义，即字符的编码 </a:t>
            </a:r>
            <a:r>
              <a:rPr lang="en-US" altLang="zh-CN" dirty="0" err="1"/>
              <a:t>ord</a:t>
            </a:r>
            <a:r>
              <a:rPr lang="en-US" altLang="zh-CN" dirty="0"/>
              <a:t>(c)</a:t>
            </a:r>
          </a:p>
          <a:p>
            <a:pPr lvl="1">
              <a:spcBef>
                <a:spcPts val="1800"/>
              </a:spcBef>
              <a:defRPr/>
            </a:pPr>
            <a:r>
              <a:rPr lang="zh-CN" altLang="en-US" dirty="0"/>
              <a:t>字符串 </a:t>
            </a:r>
            <a:r>
              <a:rPr lang="en-US" altLang="zh-CN" dirty="0"/>
              <a:t>s &lt;</a:t>
            </a:r>
            <a:r>
              <a:rPr lang="zh-CN" altLang="en-US" dirty="0"/>
              <a:t> </a:t>
            </a:r>
            <a:r>
              <a:rPr lang="en-US" altLang="zh-CN" dirty="0"/>
              <a:t>t </a:t>
            </a:r>
            <a:r>
              <a:rPr lang="zh-CN" altLang="en-US" dirty="0"/>
              <a:t>的条件是，顺序比较两个串中各对应位置的字符</a:t>
            </a:r>
          </a:p>
          <a:p>
            <a:pPr marL="1074738" lvl="2" indent="-271463">
              <a:spcBef>
                <a:spcPts val="1200"/>
              </a:spcBef>
              <a:defRPr/>
            </a:pPr>
            <a:r>
              <a:rPr lang="zh-CN" altLang="en-US" dirty="0"/>
              <a:t>设发现第一对不同字符在 </a:t>
            </a:r>
            <a:r>
              <a:rPr lang="en-US" altLang="zh-CN" dirty="0" err="1"/>
              <a:t>i</a:t>
            </a:r>
            <a:r>
              <a:rPr lang="zh-CN" altLang="en-US" dirty="0"/>
              <a:t> 且 </a:t>
            </a:r>
            <a:r>
              <a:rPr lang="en-US" altLang="zh-CN" dirty="0"/>
              <a:t>ord(s[</a:t>
            </a:r>
            <a:r>
              <a:rPr lang="en-US" altLang="zh-CN" dirty="0" err="1"/>
              <a:t>i</a:t>
            </a:r>
            <a:r>
              <a:rPr lang="en-US" altLang="zh-CN" dirty="0"/>
              <a:t>]) &lt; </a:t>
            </a:r>
            <a:r>
              <a:rPr lang="en-US" altLang="zh-CN" dirty="0" err="1"/>
              <a:t>ord</a:t>
            </a:r>
            <a:r>
              <a:rPr lang="en-US" altLang="zh-CN" dirty="0"/>
              <a:t>(t[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；或者</a:t>
            </a:r>
          </a:p>
          <a:p>
            <a:pPr marL="1074738" lvl="2" indent="-271463">
              <a:spcBef>
                <a:spcPts val="1200"/>
              </a:spcBef>
              <a:defRPr/>
            </a:pPr>
            <a:r>
              <a:rPr lang="zh-CN" altLang="en-US" dirty="0"/>
              <a:t>两个串在能比较范围内的字符都相同，但 </a:t>
            </a:r>
            <a:r>
              <a:rPr lang="en-US" altLang="zh-CN" dirty="0"/>
              <a:t>s </a:t>
            </a:r>
            <a:r>
              <a:rPr lang="zh-CN" altLang="en-US" dirty="0"/>
              <a:t>较短</a:t>
            </a:r>
            <a:endParaRPr lang="en-US" altLang="zh-CN" dirty="0"/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dirty="0"/>
              <a:t>所有比较运算符 </a:t>
            </a:r>
            <a:r>
              <a:rPr lang="en-US" altLang="zh-CN" dirty="0"/>
              <a:t>(</a:t>
            </a:r>
            <a:r>
              <a:rPr lang="zh-CN" altLang="en-US" dirty="0"/>
              <a:t>==, !=</a:t>
            </a:r>
            <a:r>
              <a:rPr lang="en-US" altLang="zh-CN" dirty="0"/>
              <a:t>, </a:t>
            </a:r>
            <a:r>
              <a:rPr lang="zh-CN" altLang="en-US" dirty="0"/>
              <a:t>&lt;, &lt;=, &gt;, &gt;=</a:t>
            </a:r>
            <a:r>
              <a:rPr lang="en-US" altLang="zh-CN" dirty="0"/>
              <a:t>) </a:t>
            </a:r>
            <a:r>
              <a:rPr lang="zh-CN" altLang="en-US" dirty="0"/>
              <a:t>均可用于字符串</a:t>
            </a:r>
          </a:p>
          <a:p>
            <a:pPr lvl="1" eaLnBrk="1" hangingPunct="1">
              <a:spcBef>
                <a:spcPts val="1200"/>
              </a:spcBef>
              <a:defRPr/>
            </a:pPr>
            <a:r>
              <a:rPr lang="zh-CN" altLang="en-US" dirty="0"/>
              <a:t>两个字符串之间比较，&lt;, ==, &gt; 三者之一必定成立</a:t>
            </a:r>
          </a:p>
        </p:txBody>
      </p:sp>
    </p:spTree>
    <p:extLst>
      <p:ext uri="{BB962C8B-B14F-4D97-AF65-F5344CB8AC3E}">
        <p14:creationId xmlns:p14="http://schemas.microsoft.com/office/powerpoint/2010/main" val="380322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字符串操作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Python </a:t>
            </a:r>
            <a:r>
              <a:rPr lang="zh-CN" altLang="en-US" dirty="0"/>
              <a:t>为字符串对象定义了一批特殊函数</a:t>
            </a:r>
          </a:p>
          <a:p>
            <a:pPr lvl="1">
              <a:defRPr/>
            </a:pPr>
            <a:r>
              <a:rPr lang="zh-CN" altLang="en-US" dirty="0"/>
              <a:t>这些函数称为“方法”</a:t>
            </a:r>
            <a:r>
              <a:rPr lang="en-US" altLang="zh-CN" dirty="0"/>
              <a:t>(method)</a:t>
            </a:r>
            <a:r>
              <a:rPr lang="zh-CN" altLang="en-US" dirty="0"/>
              <a:t>，要通过</a:t>
            </a:r>
            <a:r>
              <a:rPr lang="zh-CN" altLang="en-US" dirty="0">
                <a:solidFill>
                  <a:srgbClr val="C00000"/>
                </a:solidFill>
              </a:rPr>
              <a:t>点号记法</a:t>
            </a:r>
            <a:r>
              <a:rPr lang="zh-CN" altLang="en-US" dirty="0"/>
              <a:t>使用</a:t>
            </a:r>
          </a:p>
          <a:p>
            <a:pPr lvl="2">
              <a:defRPr/>
            </a:pPr>
            <a:r>
              <a:rPr lang="zh-CN" altLang="en-US" dirty="0">
                <a:solidFill>
                  <a:schemeClr val="tx1"/>
                </a:solidFill>
              </a:rPr>
              <a:t>点号记法</a:t>
            </a:r>
            <a:r>
              <a:rPr lang="zh-CN" altLang="en-US" dirty="0"/>
              <a:t>就是在字符串 </a:t>
            </a:r>
            <a:r>
              <a:rPr lang="en-US" altLang="zh-CN" dirty="0"/>
              <a:t>(</a:t>
            </a:r>
            <a:r>
              <a:rPr lang="zh-CN" altLang="en-US" dirty="0"/>
              <a:t>或者值为字符串的变量</a:t>
            </a:r>
            <a:r>
              <a:rPr lang="en-US" altLang="zh-CN" dirty="0"/>
              <a:t>) </a:t>
            </a:r>
            <a:r>
              <a:rPr lang="zh-CN" altLang="en-US" dirty="0"/>
              <a:t>后写一个圆点符号，而后写函数名及实际参数</a:t>
            </a:r>
          </a:p>
          <a:p>
            <a:pPr lvl="1">
              <a:defRPr/>
            </a:pPr>
            <a:endParaRPr lang="zh-CN" altLang="en-US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常用的字符串分类</a:t>
            </a:r>
            <a:r>
              <a:rPr lang="zh-CN" altLang="en-US" dirty="0">
                <a:solidFill>
                  <a:srgbClr val="333399"/>
                </a:solidFill>
              </a:rPr>
              <a:t>谓词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完成判断，满足条件时返回 </a:t>
            </a:r>
            <a:r>
              <a:rPr lang="en-US" altLang="zh-CN" dirty="0"/>
              <a:t>True)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74A919-FB93-4DC3-B7DD-764CB544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05235"/>
              </p:ext>
            </p:extLst>
          </p:nvPr>
        </p:nvGraphicFramePr>
        <p:xfrm>
          <a:off x="539552" y="4149080"/>
          <a:ext cx="7920000" cy="17280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956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3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s.isupper()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 </a:t>
                      </a:r>
                      <a:r>
                        <a:rPr lang="zh-CN" sz="1800" b="1" kern="100" dirty="0">
                          <a:effectLst/>
                          <a:latin typeface="+mn-lt"/>
                        </a:rPr>
                        <a:t>不空且其中所有存在大小写的字符都是大写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+mn-lt"/>
                        </a:rPr>
                        <a:t>s.islower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()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 </a:t>
                      </a:r>
                      <a:r>
                        <a:rPr lang="zh-CN" sz="1800" b="1" kern="100" dirty="0">
                          <a:effectLst/>
                          <a:latin typeface="+mn-lt"/>
                        </a:rPr>
                        <a:t>不空且其中所有存在大小写的字符都是小写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+mn-lt"/>
                        </a:rPr>
                        <a:t>s.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isdigit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()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 </a:t>
                      </a:r>
                      <a:r>
                        <a:rPr lang="zh-CN" sz="1800" b="1" kern="100" dirty="0">
                          <a:effectLst/>
                          <a:latin typeface="+mn-lt"/>
                        </a:rPr>
                        <a:t>不空且其中所有字符都是数字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+mn-lt"/>
                        </a:rPr>
                        <a:t>s.</a:t>
                      </a:r>
                      <a:r>
                        <a:rPr lang="en-US" sz="18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isalpha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()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 </a:t>
                      </a:r>
                      <a:r>
                        <a:rPr lang="zh-CN" sz="1800" b="1" kern="100" dirty="0">
                          <a:effectLst/>
                          <a:latin typeface="+mn-lt"/>
                        </a:rPr>
                        <a:t>不空且其中所有字符都是字母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2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字符串是不变对象，以下方法</a:t>
            </a:r>
            <a:r>
              <a:rPr lang="zh-CN" altLang="en-US" dirty="0">
                <a:solidFill>
                  <a:srgbClr val="333399"/>
                </a:solidFill>
              </a:rPr>
              <a:t>生成新字符串</a:t>
            </a:r>
            <a:endParaRPr lang="en-US" altLang="zh-CN" dirty="0">
              <a:solidFill>
                <a:srgbClr val="3333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返回整数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0616"/>
              </p:ext>
            </p:extLst>
          </p:nvPr>
        </p:nvGraphicFramePr>
        <p:xfrm>
          <a:off x="612000" y="4312708"/>
          <a:ext cx="7920000" cy="1911914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8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0508">
                <a:tc>
                  <a:txBody>
                    <a:bodyPr/>
                    <a:lstStyle/>
                    <a:p>
                      <a:pPr indent="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s.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find</a:t>
                      </a:r>
                      <a:r>
                        <a:rPr lang="en-US" sz="1800" b="1" kern="100" dirty="0">
                          <a:effectLst/>
                        </a:rPr>
                        <a:t>(sub)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参数</a:t>
                      </a:r>
                      <a:r>
                        <a:rPr lang="en-US" altLang="zh-CN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effectLst/>
                        </a:rPr>
                        <a:t>sub </a:t>
                      </a:r>
                      <a:r>
                        <a:rPr lang="zh-CN" sz="1800" b="1" kern="100" dirty="0">
                          <a:effectLst/>
                        </a:rPr>
                        <a:t>是另一个串，查找并返回</a:t>
                      </a:r>
                      <a:r>
                        <a:rPr lang="en-US" altLang="zh-CN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effectLst/>
                        </a:rPr>
                        <a:t>sub </a:t>
                      </a:r>
                      <a:r>
                        <a:rPr lang="zh-CN" sz="1800" b="1" kern="100" dirty="0">
                          <a:effectLst/>
                        </a:rPr>
                        <a:t>在</a:t>
                      </a:r>
                      <a:r>
                        <a:rPr lang="en-US" altLang="zh-CN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effectLst/>
                        </a:rPr>
                        <a:t>s </a:t>
                      </a:r>
                      <a:r>
                        <a:rPr lang="zh-CN" sz="1800" b="1" kern="100" dirty="0">
                          <a:effectLst/>
                        </a:rPr>
                        <a:t>里第一次出现的位置，如果没有出现，函数返回</a:t>
                      </a:r>
                      <a:r>
                        <a:rPr lang="en-US" altLang="zh-CN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</a:p>
                    <a:p>
                      <a:pPr indent="0" algn="l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s.find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(sub, start, end)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等价于 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s[</a:t>
                      </a: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start:end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].find(sub)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406">
                <a:tc>
                  <a:txBody>
                    <a:bodyPr/>
                    <a:lstStyle/>
                    <a:p>
                      <a:pPr indent="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s.count(sub)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7200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统计</a:t>
                      </a:r>
                      <a:r>
                        <a:rPr lang="en-US" altLang="zh-CN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effectLst/>
                        </a:rPr>
                        <a:t>sub </a:t>
                      </a:r>
                      <a:r>
                        <a:rPr lang="zh-CN" sz="1800" b="1" kern="100" dirty="0">
                          <a:effectLst/>
                        </a:rPr>
                        <a:t>在</a:t>
                      </a:r>
                      <a:r>
                        <a:rPr lang="en-US" altLang="zh-CN" sz="1800" b="1" kern="100" dirty="0">
                          <a:effectLst/>
                        </a:rPr>
                        <a:t> </a:t>
                      </a:r>
                      <a:r>
                        <a:rPr lang="en-US" sz="1800" b="1" kern="100" dirty="0">
                          <a:effectLst/>
                        </a:rPr>
                        <a:t>s </a:t>
                      </a:r>
                      <a:r>
                        <a:rPr lang="zh-CN" sz="1800" b="1" kern="100" dirty="0">
                          <a:effectLst/>
                        </a:rPr>
                        <a:t>里互不重叠的出现的次数</a:t>
                      </a:r>
                      <a:endParaRPr lang="en-US" altLang="zh-CN" sz="1800" b="1" kern="100" dirty="0">
                        <a:effectLst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s.count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(sub, start, end)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</a:rPr>
                        <a:t> 等价于 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s[</a:t>
                      </a: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effectLst/>
                        </a:rPr>
                        <a:t>start:end</a:t>
                      </a:r>
                      <a:r>
                        <a:rPr lang="en-US" altLang="zh-CN" sz="1800" b="0" kern="100" dirty="0">
                          <a:solidFill>
                            <a:schemeClr val="tx1"/>
                          </a:solidFill>
                          <a:effectLst/>
                        </a:rPr>
                        <a:t>].count(sub)</a:t>
                      </a:r>
                      <a:endParaRPr lang="zh-CN" altLang="zh-CN" sz="1800" b="0" kern="1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B6166E2-F056-43B2-9832-52BECF647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94131"/>
              </p:ext>
            </p:extLst>
          </p:nvPr>
        </p:nvGraphicFramePr>
        <p:xfrm>
          <a:off x="539552" y="1556792"/>
          <a:ext cx="7920000" cy="224727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33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6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81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+mn-lt"/>
                        </a:rPr>
                        <a:t>s.lower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()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+mn-lt"/>
                        </a:rPr>
                        <a:t>返回 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s </a:t>
                      </a:r>
                      <a:r>
                        <a:rPr lang="zh-CN" sz="1800" b="1" kern="100" dirty="0">
                          <a:effectLst/>
                          <a:latin typeface="+mn-lt"/>
                        </a:rPr>
                        <a:t>的全小写拷贝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819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+mn-lt"/>
                        </a:rPr>
                        <a:t>s.upper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()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575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effectLst/>
                          <a:latin typeface="+mn-lt"/>
                        </a:rPr>
                        <a:t>返回</a:t>
                      </a:r>
                      <a:r>
                        <a:rPr lang="en-US" altLang="zh-CN" sz="1800" b="1" kern="1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00" dirty="0">
                          <a:effectLst/>
                          <a:latin typeface="+mn-lt"/>
                        </a:rPr>
                        <a:t>s </a:t>
                      </a:r>
                      <a:r>
                        <a:rPr lang="zh-CN" sz="1800" b="1" kern="100" dirty="0">
                          <a:effectLst/>
                          <a:latin typeface="+mn-lt"/>
                        </a:rPr>
                        <a:t>的全大写拷贝</a:t>
                      </a:r>
                      <a:endParaRPr 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819"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effectLst/>
                        </a:rPr>
                        <a:t>s.strip</a:t>
                      </a:r>
                      <a:r>
                        <a:rPr lang="en-US" altLang="zh-CN" sz="1800" b="1" kern="100" dirty="0">
                          <a:effectLst/>
                        </a:rPr>
                        <a:t>()</a:t>
                      </a:r>
                      <a:endParaRPr lang="zh-CN" alt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>
                          <a:effectLst/>
                        </a:rPr>
                        <a:t>删去</a:t>
                      </a:r>
                      <a:r>
                        <a:rPr lang="en-US" altLang="zh-CN" sz="1800" b="1" kern="100" dirty="0">
                          <a:effectLst/>
                        </a:rPr>
                        <a:t> s </a:t>
                      </a:r>
                      <a:r>
                        <a:rPr lang="zh-CN" altLang="zh-CN" sz="1800" b="1" kern="100" dirty="0">
                          <a:effectLst/>
                        </a:rPr>
                        <a:t>两端的空白字符</a:t>
                      </a:r>
                      <a:r>
                        <a:rPr lang="en-US" altLang="zh-CN" sz="1800" b="1" kern="100" dirty="0">
                          <a:effectLst/>
                        </a:rPr>
                        <a:t> (</a:t>
                      </a:r>
                      <a:r>
                        <a:rPr lang="zh-CN" altLang="zh-CN" sz="1800" b="1" kern="100" dirty="0">
                          <a:effectLst/>
                        </a:rPr>
                        <a:t>如果有</a:t>
                      </a:r>
                      <a:r>
                        <a:rPr lang="en-US" altLang="zh-CN" sz="1800" b="1" kern="100" dirty="0">
                          <a:effectLst/>
                        </a:rPr>
                        <a:t>)</a:t>
                      </a:r>
                      <a:endParaRPr lang="zh-CN" altLang="zh-CN" sz="1800" b="1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1250980"/>
                  </a:ext>
                </a:extLst>
              </a:tr>
              <a:tr h="56181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15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 err="1">
                          <a:effectLst/>
                        </a:rPr>
                        <a:t>s.</a:t>
                      </a:r>
                      <a:r>
                        <a:rPr lang="en-US" altLang="zh-CN" sz="1800" b="1" kern="100" dirty="0" err="1">
                          <a:solidFill>
                            <a:srgbClr val="FF0000"/>
                          </a:solidFill>
                          <a:effectLst/>
                        </a:rPr>
                        <a:t>replace</a:t>
                      </a:r>
                      <a:r>
                        <a:rPr lang="en-US" altLang="zh-CN" sz="1800" b="1" kern="100" dirty="0">
                          <a:effectLst/>
                        </a:rPr>
                        <a:t>(old, new)</a:t>
                      </a:r>
                      <a:endParaRPr lang="zh-CN" altLang="zh-CN" sz="1800" b="1" kern="100" dirty="0"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>
                          <a:effectLst/>
                        </a:rPr>
                        <a:t>建立字符串</a:t>
                      </a:r>
                      <a:r>
                        <a:rPr lang="en-US" altLang="zh-CN" sz="1800" b="1" kern="100" dirty="0">
                          <a:effectLst/>
                        </a:rPr>
                        <a:t> s </a:t>
                      </a:r>
                      <a:r>
                        <a:rPr lang="zh-CN" altLang="zh-CN" sz="1800" b="1" kern="100" dirty="0">
                          <a:effectLst/>
                        </a:rPr>
                        <a:t>的一个拷贝，其中把</a:t>
                      </a:r>
                      <a:r>
                        <a:rPr lang="en-US" altLang="zh-CN" sz="1800" b="1" kern="100" dirty="0">
                          <a:effectLst/>
                        </a:rPr>
                        <a:t> s </a:t>
                      </a:r>
                      <a:r>
                        <a:rPr lang="zh-CN" altLang="zh-CN" sz="1800" b="1" kern="100" dirty="0">
                          <a:effectLst/>
                        </a:rPr>
                        <a:t>里子串</a:t>
                      </a:r>
                      <a:r>
                        <a:rPr lang="en-US" altLang="zh-CN" sz="1800" b="1" kern="100" dirty="0">
                          <a:effectLst/>
                        </a:rPr>
                        <a:t> old </a:t>
                      </a:r>
                      <a:r>
                        <a:rPr lang="zh-CN" altLang="zh-CN" sz="1800" b="1" kern="100" dirty="0">
                          <a:effectLst/>
                        </a:rPr>
                        <a:t>的所有出现都替换成另一个串</a:t>
                      </a:r>
                      <a:r>
                        <a:rPr lang="en-US" altLang="zh-CN" sz="1800" b="1" kern="100" dirty="0">
                          <a:effectLst/>
                        </a:rPr>
                        <a:t> new</a:t>
                      </a:r>
                      <a:endParaRPr lang="zh-CN" altLang="zh-CN" sz="1800" b="1" kern="1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524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8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字符串和表之间转换的函数</a:t>
            </a:r>
            <a:endParaRPr lang="en-US" altLang="zh-CN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C00000"/>
                </a:solidFill>
              </a:rPr>
              <a:t>s.split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i="1" dirty="0" err="1">
                <a:solidFill>
                  <a:srgbClr val="C00000"/>
                </a:solidFill>
              </a:rPr>
              <a:t>sep</a:t>
            </a:r>
            <a:r>
              <a:rPr lang="en-US" altLang="zh-CN" i="1" dirty="0">
                <a:solidFill>
                  <a:srgbClr val="C00000"/>
                </a:solidFill>
              </a:rPr>
              <a:t>=None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i="1" dirty="0" err="1">
                <a:solidFill>
                  <a:srgbClr val="C00000"/>
                </a:solidFill>
              </a:rPr>
              <a:t>maxsplit</a:t>
            </a:r>
            <a:r>
              <a:rPr lang="en-US" altLang="zh-CN" i="1" dirty="0">
                <a:solidFill>
                  <a:srgbClr val="C00000"/>
                </a:solidFill>
              </a:rPr>
              <a:t>=-1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</a:p>
          <a:p>
            <a:pPr lvl="1" eaLnBrk="1" hangingPunct="1"/>
            <a:r>
              <a:rPr lang="zh-CN" altLang="en-US" dirty="0"/>
              <a:t>得到一个表，其中元素是切分字符串 </a:t>
            </a:r>
            <a:r>
              <a:rPr lang="en-US" altLang="zh-CN" dirty="0"/>
              <a:t>s </a:t>
            </a:r>
            <a:r>
              <a:rPr lang="zh-CN" altLang="en-US" dirty="0"/>
              <a:t>得到的一些子串</a:t>
            </a:r>
          </a:p>
          <a:p>
            <a:pPr lvl="1" eaLnBrk="1" hangingPunct="1"/>
            <a:r>
              <a:rPr lang="zh-CN" altLang="en-US" dirty="0"/>
              <a:t>通过 </a:t>
            </a:r>
            <a:r>
              <a:rPr lang="en-US" altLang="zh-CN" dirty="0" err="1"/>
              <a:t>sep</a:t>
            </a:r>
            <a:r>
              <a:rPr lang="en-US" altLang="zh-CN" dirty="0"/>
              <a:t> </a:t>
            </a:r>
            <a:r>
              <a:rPr lang="zh-CN" altLang="en-US" dirty="0"/>
              <a:t>参数可以指定切分方式 </a:t>
            </a:r>
            <a:r>
              <a:rPr lang="en-US" altLang="zh-CN" dirty="0"/>
              <a:t>(</a:t>
            </a:r>
            <a:r>
              <a:rPr lang="zh-CN" altLang="en-US" dirty="0"/>
              <a:t>分割符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如果不给 </a:t>
            </a:r>
            <a:r>
              <a:rPr lang="en-US" altLang="zh-CN" dirty="0" err="1"/>
              <a:t>sep</a:t>
            </a:r>
            <a:r>
              <a:rPr lang="en-US" altLang="zh-CN" dirty="0"/>
              <a:t> </a:t>
            </a:r>
            <a:r>
              <a:rPr lang="zh-CN" altLang="en-US" dirty="0"/>
              <a:t>，默认为是由连续空白字符 </a:t>
            </a:r>
            <a:r>
              <a:rPr lang="en-US" altLang="zh-CN" dirty="0"/>
              <a:t>(</a:t>
            </a:r>
            <a:r>
              <a:rPr lang="zh-CN" altLang="en-US" dirty="0"/>
              <a:t>空格</a:t>
            </a:r>
            <a:r>
              <a:rPr lang="en-US" altLang="zh-CN" dirty="0"/>
              <a:t>/</a:t>
            </a:r>
            <a:r>
              <a:rPr lang="zh-CN" altLang="en-US" dirty="0"/>
              <a:t>换行</a:t>
            </a:r>
            <a:r>
              <a:rPr lang="en-US" altLang="zh-CN" dirty="0"/>
              <a:t>/</a:t>
            </a:r>
            <a:r>
              <a:rPr lang="zh-CN" altLang="en-US" dirty="0"/>
              <a:t>制表符</a:t>
            </a:r>
            <a:r>
              <a:rPr lang="en-US" altLang="zh-CN" dirty="0"/>
              <a:t>) </a:t>
            </a:r>
            <a:r>
              <a:rPr lang="zh-CN" altLang="en-US" dirty="0"/>
              <a:t>切分的子串，同时丢掉开头或结尾的全部空白字符</a:t>
            </a:r>
          </a:p>
          <a:p>
            <a:pPr lvl="1" eaLnBrk="1" hangingPunct="1"/>
            <a:r>
              <a:rPr lang="en-US" altLang="zh-CN" dirty="0" err="1"/>
              <a:t>maxsplit</a:t>
            </a:r>
            <a:r>
              <a:rPr lang="en-US" altLang="zh-CN" dirty="0"/>
              <a:t> </a:t>
            </a:r>
            <a:r>
              <a:rPr lang="zh-CN" altLang="en-US" dirty="0"/>
              <a:t>参数指定 </a:t>
            </a:r>
            <a:r>
              <a:rPr lang="en-US" altLang="zh-CN" dirty="0"/>
              <a:t>(</a:t>
            </a:r>
            <a:r>
              <a:rPr lang="zh-CN" altLang="en-US" dirty="0"/>
              <a:t>从左向右处理时</a:t>
            </a:r>
            <a:r>
              <a:rPr lang="en-US" altLang="zh-CN" dirty="0"/>
              <a:t>) </a:t>
            </a:r>
            <a:r>
              <a:rPr lang="zh-CN" altLang="en-US" dirty="0"/>
              <a:t>最大切分项数</a:t>
            </a:r>
          </a:p>
          <a:p>
            <a:pPr lvl="2" eaLnBrk="1" hangingPunct="1"/>
            <a:r>
              <a:rPr lang="zh-CN" altLang="en-US" dirty="0"/>
              <a:t>到达指定项数后剩下的串作为一个子串放在结果表的最后</a:t>
            </a:r>
          </a:p>
          <a:p>
            <a:pPr lvl="2" eaLnBrk="1" hangingPunct="1"/>
            <a:r>
              <a:rPr lang="zh-CN" altLang="en-US" dirty="0"/>
              <a:t>默认值 </a:t>
            </a:r>
            <a:r>
              <a:rPr lang="en-US" altLang="zh-CN" dirty="0"/>
              <a:t>(</a:t>
            </a:r>
            <a:r>
              <a:rPr lang="zh-CN" altLang="en-US" dirty="0"/>
              <a:t>或值为  –1  时</a:t>
            </a:r>
            <a:r>
              <a:rPr lang="en-US" altLang="zh-CN" dirty="0"/>
              <a:t>) </a:t>
            </a:r>
            <a:r>
              <a:rPr lang="zh-CN" altLang="en-US" dirty="0"/>
              <a:t>表示要求做完整个串的切分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47976"/>
          <a:stretch/>
        </p:blipFill>
        <p:spPr>
          <a:xfrm>
            <a:off x="4451189" y="4941168"/>
            <a:ext cx="4513299" cy="1650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62429" r="14668"/>
          <a:stretch/>
        </p:blipFill>
        <p:spPr>
          <a:xfrm>
            <a:off x="251520" y="4941168"/>
            <a:ext cx="3851285" cy="11917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429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字符串和表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altLang="zh-CN" dirty="0" err="1">
                <a:solidFill>
                  <a:srgbClr val="C00000"/>
                </a:solidFill>
              </a:rPr>
              <a:t>sep.join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lst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相当于 </a:t>
            </a:r>
            <a:r>
              <a:rPr lang="en-US" altLang="zh-CN" dirty="0"/>
              <a:t>split </a:t>
            </a:r>
            <a:r>
              <a:rPr lang="zh-CN" altLang="en-US" dirty="0"/>
              <a:t>的逆操作，用串 </a:t>
            </a:r>
            <a:r>
              <a:rPr lang="en-US" altLang="zh-CN" dirty="0" err="1"/>
              <a:t>sep</a:t>
            </a:r>
            <a:r>
              <a:rPr lang="en-US" altLang="zh-CN" dirty="0"/>
              <a:t> </a:t>
            </a:r>
            <a:r>
              <a:rPr lang="zh-CN" altLang="en-US" dirty="0"/>
              <a:t>作为分隔符把表参数 </a:t>
            </a:r>
            <a:r>
              <a:rPr lang="en-US" altLang="zh-CN" dirty="0" err="1"/>
              <a:t>lst</a:t>
            </a:r>
            <a:r>
              <a:rPr lang="en-US" altLang="zh-CN" dirty="0"/>
              <a:t> (</a:t>
            </a:r>
            <a:r>
              <a:rPr lang="zh-CN" altLang="en-US" dirty="0"/>
              <a:t>其元素应是一些字符串</a:t>
            </a:r>
            <a:r>
              <a:rPr lang="en-US" altLang="zh-CN" dirty="0"/>
              <a:t>) </a:t>
            </a:r>
            <a:r>
              <a:rPr lang="zh-CN" altLang="en-US" dirty="0"/>
              <a:t>连成一个串</a:t>
            </a:r>
            <a:endParaRPr lang="en-US" altLang="zh-CN" dirty="0"/>
          </a:p>
          <a:p>
            <a:pPr lvl="1">
              <a:spcBef>
                <a:spcPts val="1200"/>
              </a:spcBef>
              <a:defRPr/>
            </a:pPr>
            <a:r>
              <a:rPr lang="en-US" altLang="zh-CN" dirty="0"/>
              <a:t>join </a:t>
            </a:r>
            <a:r>
              <a:rPr lang="zh-CN" altLang="en-US" dirty="0"/>
              <a:t>方法常用来构造长串，</a:t>
            </a:r>
            <a:r>
              <a:rPr lang="zh-CN" altLang="en-US" dirty="0">
                <a:solidFill>
                  <a:srgbClr val="333399"/>
                </a:solidFill>
              </a:rPr>
              <a:t>效率比串拼接等方法高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&gt;&gt;&gt; </a:t>
            </a:r>
            <a:r>
              <a:rPr lang="zh-CN" altLang="en-US" dirty="0"/>
              <a:t>", ".</a:t>
            </a:r>
            <a:r>
              <a:rPr lang="en-US" altLang="zh-CN" dirty="0"/>
              <a:t>join(["break", "continue", "return"]) </a:t>
            </a:r>
            <a:endParaRPr lang="zh-CN" altLang="en-US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# </a:t>
            </a:r>
            <a:r>
              <a:rPr lang="zh-CN" altLang="en-US" dirty="0"/>
              <a:t>将得到 </a:t>
            </a:r>
            <a:r>
              <a:rPr lang="en-US" altLang="zh-CN" dirty="0"/>
              <a:t>"break, continue, return"</a:t>
            </a:r>
          </a:p>
        </p:txBody>
      </p:sp>
    </p:spTree>
    <p:extLst>
      <p:ext uri="{BB962C8B-B14F-4D97-AF65-F5344CB8AC3E}">
        <p14:creationId xmlns:p14="http://schemas.microsoft.com/office/powerpoint/2010/main" val="33622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DD57-4159-4B63-83B3-63619BC5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32268-5EB1-498F-9B16-26DD2F4D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把字符串中的</a:t>
            </a:r>
            <a:r>
              <a:rPr lang="en-US" altLang="zh-CN" dirty="0"/>
              <a:t>'</a:t>
            </a:r>
            <a:r>
              <a:rPr lang="en-US" altLang="zh-CN" dirty="0" err="1"/>
              <a:t>abcd</a:t>
            </a:r>
            <a:r>
              <a:rPr lang="en-US" altLang="zh-CN" dirty="0"/>
              <a:t>','</a:t>
            </a:r>
            <a:r>
              <a:rPr lang="en-US" altLang="zh-CN" dirty="0" err="1"/>
              <a:t>abcD</a:t>
            </a:r>
            <a:r>
              <a:rPr lang="en-US" altLang="zh-CN" dirty="0"/>
              <a:t>','</a:t>
            </a:r>
            <a:r>
              <a:rPr lang="en-US" altLang="zh-CN" dirty="0" err="1"/>
              <a:t>AbCD</a:t>
            </a:r>
            <a:r>
              <a:rPr lang="en-US" altLang="zh-CN" dirty="0"/>
              <a:t>'...</a:t>
            </a:r>
            <a:r>
              <a:rPr lang="zh-CN" altLang="en-US" dirty="0"/>
              <a:t>全部替换成</a:t>
            </a:r>
            <a:r>
              <a:rPr lang="en-US" altLang="zh-CN" dirty="0"/>
              <a:t>'ABCD'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000" dirty="0"/>
              <a:t>方法</a:t>
            </a:r>
            <a:r>
              <a:rPr lang="en-US" altLang="zh-CN" sz="2000" dirty="0"/>
              <a:t>1</a:t>
            </a:r>
          </a:p>
          <a:p>
            <a:pPr marL="0" indent="0">
              <a:buNone/>
            </a:pPr>
            <a:r>
              <a:rPr lang="en-US" altLang="zh-CN" sz="2000" b="0" dirty="0"/>
              <a:t>string = </a:t>
            </a:r>
            <a:r>
              <a:rPr lang="en-US" altLang="zh-CN" sz="2000" b="0" dirty="0" err="1"/>
              <a:t>string.replace</a:t>
            </a:r>
            <a:r>
              <a:rPr lang="en-US" altLang="zh-CN" sz="2000" b="0" dirty="0"/>
              <a:t>('</a:t>
            </a:r>
            <a:r>
              <a:rPr lang="en-US" altLang="zh-CN" sz="2000" b="0" dirty="0" err="1"/>
              <a:t>abcd</a:t>
            </a:r>
            <a:r>
              <a:rPr lang="en-US" altLang="zh-CN" sz="2000" b="0" dirty="0"/>
              <a:t>','ABCD')</a:t>
            </a:r>
          </a:p>
          <a:p>
            <a:pPr marL="0" indent="0">
              <a:buNone/>
            </a:pPr>
            <a:r>
              <a:rPr lang="en-US" altLang="zh-CN" sz="2000" b="0" dirty="0"/>
              <a:t>string = </a:t>
            </a:r>
            <a:r>
              <a:rPr lang="en-US" altLang="zh-CN" sz="2000" b="0" dirty="0" err="1"/>
              <a:t>string.replace</a:t>
            </a:r>
            <a:r>
              <a:rPr lang="en-US" altLang="zh-CN" sz="2000" b="0" dirty="0"/>
              <a:t>('</a:t>
            </a:r>
            <a:r>
              <a:rPr lang="en-US" altLang="zh-CN" sz="2000" b="0" dirty="0" err="1"/>
              <a:t>abcD</a:t>
            </a:r>
            <a:r>
              <a:rPr lang="en-US" altLang="zh-CN" sz="2000" b="0" dirty="0"/>
              <a:t>','ABCD')</a:t>
            </a:r>
          </a:p>
          <a:p>
            <a:pPr marL="0" indent="0">
              <a:buNone/>
            </a:pPr>
            <a:r>
              <a:rPr lang="en-US" altLang="zh-CN" sz="2000" b="0" dirty="0"/>
              <a:t>string = </a:t>
            </a:r>
            <a:r>
              <a:rPr lang="en-US" altLang="zh-CN" sz="2000" b="0" dirty="0" err="1"/>
              <a:t>string.replace</a:t>
            </a:r>
            <a:r>
              <a:rPr lang="en-US" altLang="zh-CN" sz="2000" b="0" dirty="0"/>
              <a:t>('</a:t>
            </a:r>
            <a:r>
              <a:rPr lang="en-US" altLang="zh-CN" sz="2000" b="0" dirty="0" err="1"/>
              <a:t>abCd</a:t>
            </a:r>
            <a:r>
              <a:rPr lang="en-US" altLang="zh-CN" sz="2000" b="0" dirty="0"/>
              <a:t>','ABCD')</a:t>
            </a:r>
          </a:p>
          <a:p>
            <a:pPr marL="0" indent="0">
              <a:buNone/>
            </a:pPr>
            <a:r>
              <a:rPr lang="en-US" altLang="zh-CN" sz="2000" b="0" dirty="0"/>
              <a:t>......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345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5B239-B95B-4C10-8484-D02540C6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999716-209D-4040-A7FB-8475B32BE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方法</a:t>
            </a:r>
            <a:r>
              <a:rPr lang="en-US" altLang="zh-CN" sz="2000" dirty="0"/>
              <a:t>2</a:t>
            </a:r>
          </a:p>
          <a:p>
            <a:pPr marL="0" indent="0">
              <a:buNone/>
            </a:pPr>
            <a:r>
              <a:rPr lang="en-US" altLang="zh-CN" sz="2000" b="0" dirty="0" err="1"/>
              <a:t>stringLower</a:t>
            </a:r>
            <a:r>
              <a:rPr lang="en-US" altLang="zh-CN" sz="2000" b="0" dirty="0"/>
              <a:t> = </a:t>
            </a:r>
            <a:r>
              <a:rPr lang="en-US" altLang="zh-CN" sz="2000" b="0" dirty="0" err="1"/>
              <a:t>string.lower</a:t>
            </a:r>
            <a:r>
              <a:rPr lang="en-US" altLang="zh-CN" sz="2000" b="0" dirty="0"/>
              <a:t>()</a:t>
            </a:r>
          </a:p>
          <a:p>
            <a:pPr marL="0" indent="0">
              <a:buNone/>
            </a:pPr>
            <a:r>
              <a:rPr lang="en-US" altLang="zh-CN" sz="2000" b="0" dirty="0"/>
              <a:t>start, end = 0, </a:t>
            </a:r>
            <a:r>
              <a:rPr lang="en-US" altLang="zh-CN" sz="2000" b="0" dirty="0" err="1"/>
              <a:t>len</a:t>
            </a:r>
            <a:r>
              <a:rPr lang="en-US" altLang="zh-CN" sz="2000" b="0" dirty="0"/>
              <a:t>(string)</a:t>
            </a:r>
          </a:p>
          <a:p>
            <a:pPr marL="0" indent="0">
              <a:buNone/>
            </a:pPr>
            <a:r>
              <a:rPr lang="en-US" altLang="zh-CN" sz="2000" b="0" dirty="0"/>
              <a:t>while True:</a:t>
            </a:r>
          </a:p>
          <a:p>
            <a:pPr marL="0" indent="0">
              <a:buNone/>
            </a:pPr>
            <a:r>
              <a:rPr lang="en-US" altLang="zh-CN" sz="2000" b="0" dirty="0"/>
              <a:t>    index = </a:t>
            </a:r>
            <a:r>
              <a:rPr lang="en-US" altLang="zh-CN" sz="2000" b="0" dirty="0" err="1"/>
              <a:t>stringLower.find</a:t>
            </a:r>
            <a:r>
              <a:rPr lang="en-US" altLang="zh-CN" sz="2000" b="0" dirty="0"/>
              <a:t>('</a:t>
            </a:r>
            <a:r>
              <a:rPr lang="en-US" altLang="zh-CN" sz="2000" b="0" dirty="0" err="1"/>
              <a:t>abcd</a:t>
            </a:r>
            <a:r>
              <a:rPr lang="en-US" altLang="zh-CN" sz="2000" b="0" dirty="0"/>
              <a:t>', start, </a:t>
            </a:r>
            <a:r>
              <a:rPr lang="en-US" altLang="zh-CN" sz="2000" b="0" dirty="0" err="1"/>
              <a:t>len</a:t>
            </a:r>
            <a:r>
              <a:rPr lang="en-US" altLang="zh-CN" sz="2000" b="0" dirty="0"/>
              <a:t>(string))</a:t>
            </a:r>
          </a:p>
          <a:p>
            <a:pPr marL="0" indent="0">
              <a:buNone/>
            </a:pPr>
            <a:r>
              <a:rPr lang="en-US" altLang="zh-CN" sz="2000" b="0" dirty="0"/>
              <a:t>    if index == -1:</a:t>
            </a:r>
          </a:p>
          <a:p>
            <a:pPr marL="0" indent="0">
              <a:buNone/>
            </a:pPr>
            <a:r>
              <a:rPr lang="en-US" altLang="zh-CN" sz="2000" b="0" dirty="0"/>
              <a:t>        break</a:t>
            </a:r>
          </a:p>
          <a:p>
            <a:pPr marL="0" indent="0">
              <a:buNone/>
            </a:pPr>
            <a:r>
              <a:rPr lang="en-US" altLang="zh-CN" sz="2000" b="0" dirty="0"/>
              <a:t>    string = string[:index] + 'ABCD' + string[index+4:]</a:t>
            </a:r>
          </a:p>
          <a:p>
            <a:pPr marL="0" indent="0">
              <a:buNone/>
            </a:pPr>
            <a:r>
              <a:rPr lang="en-US" altLang="zh-CN" sz="2000" b="0" dirty="0"/>
              <a:t>    start = index+4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871893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[fleqn]{article}\pagestyle{empty}&#10;\usepackage{latexsym,amsfonts,amsmath}&#10;\begin{document}\large\boldmath&#10;\[&#10;&#10;\]&#10;\end{document}&#10;"/>
  <p:tag name="TEX2PS" val="latex $(base).tex; dvips -D $(res) -E -o $(base).ps $(base).dvi"/>
  <p:tag name="EXTERNALEDITCOMMAND" val="notepad %"/>
  <p:tag name="GHOSTSCRIPTCOMMAND" val="gswin32c"/>
  <p:tag name="DEFAULTFONTSIZE" val="10"/>
  <p:tag name="DEFAULTBITMAP" val="pngmono"/>
  <p:tag name="DEFAULTBLEND" val="False"/>
  <p:tag name="DEFAULTTRANSPARENT" val="False"/>
  <p:tag name="DEFAULTWORKAROUNDTRANSPARENCYBUG" val="False"/>
  <p:tag name="DEFAULTRESOLUTION" val="300"/>
  <p:tag name="DEFAULTWIDTH" val="348"/>
  <p:tag name="DEFAULTHEIGHT" val="200"/>
  <p:tag name="DEFAULTMAGNIFICATION" val="1.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zh-CN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21313</TotalTime>
  <Words>1939</Words>
  <Application>Microsoft Office PowerPoint</Application>
  <PresentationFormat>全屏显示(4:3)</PresentationFormat>
  <Paragraphs>165</Paragraphs>
  <Slides>17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Luxi Sans</vt:lpstr>
      <vt:lpstr>StarSymbol</vt:lpstr>
      <vt:lpstr>楷体</vt:lpstr>
      <vt:lpstr>宋体</vt:lpstr>
      <vt:lpstr>Arial</vt:lpstr>
      <vt:lpstr>Comic Sans MS</vt:lpstr>
      <vt:lpstr>Times New Roman</vt:lpstr>
      <vt:lpstr>Wingdings</vt:lpstr>
      <vt:lpstr>默认设计模板</vt:lpstr>
      <vt:lpstr>第十周上机课</vt:lpstr>
      <vt:lpstr>字符串基本处理和操作</vt:lpstr>
      <vt:lpstr>字符串比较</vt:lpstr>
      <vt:lpstr>字符串操作</vt:lpstr>
      <vt:lpstr>字符串操作</vt:lpstr>
      <vt:lpstr>字符串和表之间转换的函数</vt:lpstr>
      <vt:lpstr>字符串和表</vt:lpstr>
      <vt:lpstr>示例</vt:lpstr>
      <vt:lpstr>示例</vt:lpstr>
      <vt:lpstr>示例</vt:lpstr>
      <vt:lpstr>格式化操作</vt:lpstr>
      <vt:lpstr>格式化操作</vt:lpstr>
      <vt:lpstr>格式化操作</vt:lpstr>
      <vt:lpstr>格式化操作</vt:lpstr>
      <vt:lpstr>格式化操作</vt:lpstr>
      <vt:lpstr>格式化操作实例</vt:lpstr>
      <vt:lpstr>f-string格式化输出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 Slides</dc:title>
  <dc:creator>ray</dc:creator>
  <cp:lastModifiedBy>yjy</cp:lastModifiedBy>
  <cp:revision>870</cp:revision>
  <cp:lastPrinted>2019-05-07T07:24:29Z</cp:lastPrinted>
  <dcterms:modified xsi:type="dcterms:W3CDTF">2021-11-17T15:37:27Z</dcterms:modified>
</cp:coreProperties>
</file>