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432" r:id="rId2"/>
    <p:sldId id="433" r:id="rId3"/>
    <p:sldId id="413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5" r:id="rId12"/>
    <p:sldId id="435" r:id="rId13"/>
    <p:sldId id="428" r:id="rId14"/>
    <p:sldId id="429" r:id="rId15"/>
    <p:sldId id="430" r:id="rId16"/>
    <p:sldId id="437" r:id="rId17"/>
    <p:sldId id="431" r:id="rId18"/>
    <p:sldId id="436" r:id="rId19"/>
    <p:sldId id="438" r:id="rId20"/>
    <p:sldId id="439" r:id="rId21"/>
    <p:sldId id="440" r:id="rId22"/>
    <p:sldId id="441" r:id="rId23"/>
    <p:sldId id="442" r:id="rId24"/>
    <p:sldId id="443" r:id="rId25"/>
  </p:sldIdLst>
  <p:sldSz cx="9144000" cy="6858000" type="screen4x3"/>
  <p:notesSz cx="6858000" cy="9947275"/>
  <p:custDataLst>
    <p:tags r:id="rId28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4" userDrawn="1">
          <p15:clr>
            <a:srgbClr val="A4A3A4"/>
          </p15:clr>
        </p15:guide>
        <p15:guide id="2" pos="219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333399"/>
    <a:srgbClr val="006666"/>
    <a:srgbClr val="FFFF99"/>
    <a:srgbClr val="FFCC99"/>
    <a:srgbClr val="FFFFCC"/>
    <a:srgbClr val="003366"/>
    <a:srgbClr val="FF0000"/>
    <a:srgbClr val="EAEAEA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940" autoAdjust="0"/>
  </p:normalViewPr>
  <p:slideViewPr>
    <p:cSldViewPr>
      <p:cViewPr varScale="1">
        <p:scale>
          <a:sx n="93" d="100"/>
          <a:sy n="93" d="100"/>
        </p:scale>
        <p:origin x="2106" y="90"/>
      </p:cViewPr>
      <p:guideLst>
        <p:guide orient="horz" pos="2160"/>
        <p:guide pos="2653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46" y="90"/>
      </p:cViewPr>
      <p:guideLst>
        <p:guide orient="horz" pos="2914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002" cy="46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06" tIns="46303" rIns="92606" bIns="46303" numCol="1" anchor="t" anchorCtr="0" compatLnSpc="1">
            <a:prstTxWarp prst="textNoShape">
              <a:avLst/>
            </a:prstTxWarp>
          </a:bodyPr>
          <a:lstStyle>
            <a:lvl1pPr defTabSz="453974">
              <a:lnSpc>
                <a:spcPct val="102000"/>
              </a:lnSpc>
              <a:spcBef>
                <a:spcPct val="5000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n"/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395" y="0"/>
            <a:ext cx="2949001" cy="46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06" tIns="46303" rIns="92606" bIns="46303" numCol="1" anchor="t" anchorCtr="0" compatLnSpc="1">
            <a:prstTxWarp prst="textNoShape">
              <a:avLst/>
            </a:prstTxWarp>
          </a:bodyPr>
          <a:lstStyle>
            <a:lvl1pPr algn="r" defTabSz="453974">
              <a:lnSpc>
                <a:spcPct val="102000"/>
              </a:lnSpc>
              <a:spcBef>
                <a:spcPct val="5000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n"/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59710"/>
            <a:ext cx="2949002" cy="45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06" tIns="46303" rIns="92606" bIns="46303" numCol="1" anchor="b" anchorCtr="0" compatLnSpc="1">
            <a:prstTxWarp prst="textNoShape">
              <a:avLst/>
            </a:prstTxWarp>
          </a:bodyPr>
          <a:lstStyle>
            <a:lvl1pPr defTabSz="453974">
              <a:lnSpc>
                <a:spcPct val="102000"/>
              </a:lnSpc>
              <a:spcBef>
                <a:spcPct val="5000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n"/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395" y="9459710"/>
            <a:ext cx="2949001" cy="45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06" tIns="46303" rIns="92606" bIns="46303" numCol="1" anchor="b" anchorCtr="0" compatLnSpc="1">
            <a:prstTxWarp prst="textNoShape">
              <a:avLst/>
            </a:prstTxWarp>
          </a:bodyPr>
          <a:lstStyle>
            <a:lvl1pPr algn="r" defTabSz="453974">
              <a:lnSpc>
                <a:spcPct val="102000"/>
              </a:lnSpc>
              <a:spcBef>
                <a:spcPct val="5000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n"/>
              <a:defRPr sz="1300"/>
            </a:lvl1pPr>
          </a:lstStyle>
          <a:p>
            <a:pPr>
              <a:defRPr/>
            </a:pPr>
            <a:fld id="{F430F98A-AD24-4585-8DE7-4C1656C746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51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1" y="1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8641" tIns="44320" rIns="88641" bIns="44320" anchor="ctr"/>
          <a:lstStyle>
            <a:lvl1pPr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506413"/>
            <a:ext cx="4649788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434387" y="4514615"/>
            <a:ext cx="6062265" cy="499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6366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楷体" panose="02010609060101010101" pitchFamily="49" charset="-122"/>
        <a:ea typeface="楷体" panose="02010609060101010101" pitchFamily="49" charset="-122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4900" y="506413"/>
            <a:ext cx="4649788" cy="3486150"/>
          </a:xfrm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“通过了语法和类型检查的程序” </a:t>
            </a:r>
            <a:r>
              <a:rPr lang="en-US" altLang="zh-CN" dirty="0"/>
              <a:t>-&gt; IDE</a:t>
            </a:r>
            <a:r>
              <a:rPr lang="zh-CN" altLang="en-US" dirty="0"/>
              <a:t>没有提示，运行不报错</a:t>
            </a:r>
            <a:endParaRPr lang="en-US" altLang="zh-CN" dirty="0"/>
          </a:p>
          <a:p>
            <a:r>
              <a:rPr lang="zh-CN" altLang="en-US" dirty="0"/>
              <a:t>类比造飞机：设计飞机，造飞机，试飞，坠机，修改设计，迭代</a:t>
            </a:r>
          </a:p>
        </p:txBody>
      </p:sp>
    </p:spTree>
    <p:extLst>
      <p:ext uri="{BB962C8B-B14F-4D97-AF65-F5344CB8AC3E}">
        <p14:creationId xmlns:p14="http://schemas.microsoft.com/office/powerpoint/2010/main" val="2926005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4900" y="506413"/>
            <a:ext cx="4649788" cy="3486150"/>
          </a:xfrm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区别：一口气执行完，看到结果；执行到一半暂停，看变量执行到这里时的取值 </a:t>
            </a:r>
            <a:r>
              <a:rPr lang="en-US" altLang="zh-CN" dirty="0"/>
              <a:t>- </a:t>
            </a:r>
            <a:r>
              <a:rPr lang="zh-CN" altLang="en-US" dirty="0"/>
              <a:t>又分为一句一停和到断点才停</a:t>
            </a:r>
          </a:p>
        </p:txBody>
      </p:sp>
    </p:spTree>
    <p:extLst>
      <p:ext uri="{BB962C8B-B14F-4D97-AF65-F5344CB8AC3E}">
        <p14:creationId xmlns:p14="http://schemas.microsoft.com/office/powerpoint/2010/main" val="1693169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4900" y="506413"/>
            <a:ext cx="4649788" cy="3486150"/>
          </a:xfrm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02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4900" y="506413"/>
            <a:ext cx="4649788" cy="3486150"/>
          </a:xfrm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235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4900" y="506413"/>
            <a:ext cx="4649788" cy="3486150"/>
          </a:xfrm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763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6488" y="688975"/>
            <a:ext cx="4645025" cy="3484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20765" y="4516159"/>
            <a:ext cx="5490081" cy="5051521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016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4900" y="506413"/>
            <a:ext cx="4649788" cy="3486150"/>
          </a:xfrm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实践是检验真理的唯一标准。</a:t>
            </a:r>
          </a:p>
        </p:txBody>
      </p:sp>
    </p:spTree>
    <p:extLst>
      <p:ext uri="{BB962C8B-B14F-4D97-AF65-F5344CB8AC3E}">
        <p14:creationId xmlns:p14="http://schemas.microsoft.com/office/powerpoint/2010/main" val="1028234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4900" y="506413"/>
            <a:ext cx="4649788" cy="3486150"/>
          </a:xfrm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相对于输入输出的无穷无尽，我们测试程序时候的测试用例是非常有限的，怎样用有限的用例，尽可能地揭露出程序中存在的</a:t>
            </a:r>
            <a:r>
              <a:rPr lang="en-US" altLang="zh-CN" dirty="0"/>
              <a:t>bug</a:t>
            </a:r>
            <a:r>
              <a:rPr lang="zh-CN" altLang="en-US" dirty="0"/>
              <a:t>，是程序测试中一个关键的问题。</a:t>
            </a:r>
          </a:p>
        </p:txBody>
      </p:sp>
    </p:spTree>
    <p:extLst>
      <p:ext uri="{BB962C8B-B14F-4D97-AF65-F5344CB8AC3E}">
        <p14:creationId xmlns:p14="http://schemas.microsoft.com/office/powerpoint/2010/main" val="2738732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4900" y="506413"/>
            <a:ext cx="4649788" cy="3486150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一个函数，类似于流水线上的一道工序。先对每道工序做测试，然后再逐步地把相邻的工序拼在一起测试，最后就是对整条流水线做测试。</a:t>
            </a:r>
          </a:p>
        </p:txBody>
      </p:sp>
    </p:spTree>
    <p:extLst>
      <p:ext uri="{BB962C8B-B14F-4D97-AF65-F5344CB8AC3E}">
        <p14:creationId xmlns:p14="http://schemas.microsoft.com/office/powerpoint/2010/main" val="516092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4900" y="506413"/>
            <a:ext cx="4649788" cy="3486150"/>
          </a:xfrm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把程序当作一个黑箱子，对它内部的运行逻辑不关注，只看它的输入输出。</a:t>
            </a:r>
          </a:p>
        </p:txBody>
      </p:sp>
    </p:spTree>
    <p:extLst>
      <p:ext uri="{BB962C8B-B14F-4D97-AF65-F5344CB8AC3E}">
        <p14:creationId xmlns:p14="http://schemas.microsoft.com/office/powerpoint/2010/main" val="2385485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574675"/>
            <a:ext cx="4645025" cy="3484563"/>
          </a:xfrm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xfrm>
            <a:off x="720765" y="4376391"/>
            <a:ext cx="5490081" cy="52675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更准确地说是透明箱测试，就是说在测试的时候要结合程序内部的结构，来设计测试用例，希望在执行完这些用例之后程序的每一行代码都被执行过。最基础的是</a:t>
            </a:r>
            <a:r>
              <a:rPr lang="en-US" altLang="zh-CN" dirty="0"/>
              <a:t>if else</a:t>
            </a:r>
            <a:r>
              <a:rPr lang="zh-CN" altLang="en-US" dirty="0"/>
              <a:t>，每添加一个</a:t>
            </a:r>
            <a:r>
              <a:rPr lang="en-US" altLang="zh-CN" dirty="0"/>
              <a:t>if else</a:t>
            </a:r>
            <a:r>
              <a:rPr lang="zh-CN" altLang="en-US" dirty="0"/>
              <a:t>，程序就多了一个分支，需要两个测试用例各走一个分支。</a:t>
            </a:r>
            <a:r>
              <a:rPr lang="en-US" altLang="zh-CN" dirty="0"/>
              <a:t>while</a:t>
            </a:r>
            <a:r>
              <a:rPr lang="zh-CN" altLang="en-US" dirty="0"/>
              <a:t>循环，循环一次退出跟循环两次退出，相当于两条分支，所以一个</a:t>
            </a:r>
            <a:r>
              <a:rPr lang="en-US" altLang="zh-CN" dirty="0"/>
              <a:t>while</a:t>
            </a:r>
            <a:r>
              <a:rPr lang="zh-CN" altLang="en-US" dirty="0"/>
              <a:t>可以对应无穷</a:t>
            </a:r>
            <a:r>
              <a:rPr lang="en-US" altLang="zh-CN" dirty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583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632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4900" y="506413"/>
            <a:ext cx="4649788" cy="3486150"/>
          </a:xfrm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xfrm>
            <a:off x="720765" y="4516160"/>
            <a:ext cx="5490081" cy="395879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测试出问题之后，进行调试，基础的方法是检查代码，用肉眼一行一行地看代码。但是很多时候，写代码的思路有错误，引入了</a:t>
            </a:r>
            <a:r>
              <a:rPr lang="en-US" altLang="zh-CN" dirty="0"/>
              <a:t>bug</a:t>
            </a:r>
            <a:r>
              <a:rPr lang="zh-CN" altLang="en-US" dirty="0"/>
              <a:t>，调试的时候思路没变，所以还是看不出</a:t>
            </a:r>
            <a:r>
              <a:rPr lang="en-US" altLang="zh-CN" dirty="0"/>
              <a:t>bug</a:t>
            </a:r>
            <a:r>
              <a:rPr lang="zh-CN" altLang="en-US" dirty="0"/>
              <a:t>来。这个时候可以结合更多的测试用例，观察出错的规律，有助于缩小怀疑范围。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如果还是发现不了问题，就可以用一种更强大的方法，追踪程序运行。以流水线为例，如果站在流水线的尽头，看输出的东西有没有问题，那即时发现有问题，也很难想到到底哪一步有问题。如果站在流水线的旁边，跟着东西一起走，就很容易看出来。</a:t>
            </a:r>
          </a:p>
        </p:txBody>
      </p:sp>
    </p:spTree>
    <p:extLst>
      <p:ext uri="{BB962C8B-B14F-4D97-AF65-F5344CB8AC3E}">
        <p14:creationId xmlns:p14="http://schemas.microsoft.com/office/powerpoint/2010/main" val="276790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0508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7977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172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172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6702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652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1954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897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9987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0934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36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115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855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9034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title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一级</a:t>
            </a:r>
          </a:p>
          <a:p>
            <a:pPr lvl="1"/>
            <a:r>
              <a:rPr lang="zh-CN" altLang="en-GB"/>
              <a:t>二级</a:t>
            </a:r>
          </a:p>
          <a:p>
            <a:pPr lvl="2"/>
            <a:r>
              <a:rPr lang="zh-CN" altLang="en-GB"/>
              <a:t>三级</a:t>
            </a:r>
          </a:p>
        </p:txBody>
      </p:sp>
      <p:sp>
        <p:nvSpPr>
          <p:cNvPr id="1028" name="Line 3"/>
          <p:cNvSpPr>
            <a:spLocks noChangeShapeType="1"/>
          </p:cNvSpPr>
          <p:nvPr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5080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57200" y="6364288"/>
            <a:ext cx="5614988" cy="34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1pPr>
            <a:lvl2pPr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2pPr>
            <a:lvl3pPr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3pPr>
            <a:lvl4pPr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4pPr>
            <a:lvl5pPr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5pPr>
            <a:lvl6pPr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6pPr>
            <a:lvl7pPr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7pPr>
            <a:lvl8pPr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8pPr>
            <a:lvl9pPr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9pPr>
          </a:lstStyle>
          <a:p>
            <a:pPr>
              <a:spcBef>
                <a:spcPts val="875"/>
              </a:spcBef>
              <a:defRPr/>
            </a:pPr>
            <a:r>
              <a:rPr lang="zh-CN" altLang="en-GB" sz="1400" dirty="0">
                <a:solidFill>
                  <a:srgbClr val="3333CC"/>
                </a:solidFill>
                <a:ea typeface="宋体" panose="02010600030101010101" pitchFamily="2" charset="-122"/>
              </a:rPr>
              <a:t>计算概论 </a:t>
            </a:r>
            <a:r>
              <a:rPr lang="en-US" altLang="zh-CN" sz="1400" dirty="0">
                <a:solidFill>
                  <a:srgbClr val="3333CC"/>
                </a:solidFill>
                <a:ea typeface="宋体" panose="02010600030101010101" pitchFamily="2" charset="-122"/>
              </a:rPr>
              <a:t>(</a:t>
            </a:r>
            <a:r>
              <a:rPr lang="en-GB" altLang="zh-CN" sz="1400" dirty="0">
                <a:solidFill>
                  <a:srgbClr val="3333CC"/>
                </a:solidFill>
                <a:ea typeface="宋体" panose="02010600030101010101" pitchFamily="2" charset="-122"/>
              </a:rPr>
              <a:t>Python </a:t>
            </a:r>
            <a:r>
              <a:rPr lang="zh-CN" altLang="en-GB" sz="1400" dirty="0">
                <a:solidFill>
                  <a:srgbClr val="3333CC"/>
                </a:solidFill>
                <a:ea typeface="宋体" panose="02010600030101010101" pitchFamily="2" charset="-122"/>
              </a:rPr>
              <a:t>程序设计</a:t>
            </a:r>
            <a:r>
              <a:rPr lang="en-US" altLang="zh-CN" sz="1400" dirty="0">
                <a:solidFill>
                  <a:srgbClr val="3333CC"/>
                </a:solidFill>
                <a:ea typeface="宋体" panose="02010600030101010101" pitchFamily="2" charset="-122"/>
              </a:rPr>
              <a:t>)</a:t>
            </a:r>
            <a:endParaRPr lang="zh-CN" altLang="en-GB" sz="1400" dirty="0">
              <a:solidFill>
                <a:srgbClr val="3333CC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864350" y="6477000"/>
            <a:ext cx="1822450" cy="18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1pPr>
            <a:lvl2pPr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2pPr>
            <a:lvl3pPr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3pPr>
            <a:lvl4pPr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4pPr>
            <a:lvl5pPr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5pPr>
            <a:lvl6pPr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6pPr>
            <a:lvl7pPr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7pPr>
            <a:lvl8pPr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8pPr>
            <a:lvl9pPr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9pPr>
          </a:lstStyle>
          <a:p>
            <a:pPr algn="r">
              <a:spcBef>
                <a:spcPts val="875"/>
              </a:spcBef>
              <a:defRPr/>
            </a:pPr>
            <a:r>
              <a:rPr lang="zh-CN" altLang="en-GB" sz="1100" b="1" dirty="0">
                <a:solidFill>
                  <a:srgbClr val="3333CC"/>
                </a:solidFill>
                <a:ea typeface="宋体" panose="02010600030101010101" pitchFamily="2" charset="-122"/>
              </a:rPr>
              <a:t>-</a:t>
            </a:r>
            <a:fld id="{DD9003D2-3F46-451A-A08F-C043E9577743}" type="slidenum">
              <a:rPr lang="zh-CN" altLang="en-GB" sz="1100" b="1" smtClean="0">
                <a:solidFill>
                  <a:srgbClr val="3333CC"/>
                </a:solidFill>
                <a:ea typeface="宋体" panose="02010600030101010101" pitchFamily="2" charset="-122"/>
              </a:rPr>
              <a:pPr algn="r">
                <a:spcBef>
                  <a:spcPts val="875"/>
                </a:spcBef>
                <a:defRPr/>
              </a:pPr>
              <a:t>‹#›</a:t>
            </a:fld>
            <a:r>
              <a:rPr lang="zh-CN" altLang="en-GB" sz="1100" b="1" dirty="0">
                <a:solidFill>
                  <a:srgbClr val="3333CC"/>
                </a:solidFill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57200" y="6400800"/>
            <a:ext cx="82296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49263" rtl="0" eaLnBrk="0" fontAlgn="base" hangingPunct="0">
        <a:lnSpc>
          <a:spcPct val="124000"/>
        </a:lnSpc>
        <a:spcBef>
          <a:spcPct val="0"/>
        </a:spcBef>
        <a:spcAft>
          <a:spcPct val="0"/>
        </a:spcAft>
        <a:buClr>
          <a:srgbClr val="3333CC"/>
        </a:buClr>
        <a:buSzPct val="100000"/>
        <a:buFont typeface="Arial" panose="020B0604020202020204" pitchFamily="34" charset="0"/>
        <a:defRPr sz="3200" b="1" kern="1200">
          <a:solidFill>
            <a:srgbClr val="3333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24000"/>
        </a:lnSpc>
        <a:spcBef>
          <a:spcPct val="0"/>
        </a:spcBef>
        <a:spcAft>
          <a:spcPct val="0"/>
        </a:spcAft>
        <a:buClr>
          <a:srgbClr val="3333CC"/>
        </a:buClr>
        <a:buSzPct val="100000"/>
        <a:buFont typeface="Arial" panose="020B0604020202020204" pitchFamily="34" charset="0"/>
        <a:defRPr sz="3200" b="1">
          <a:solidFill>
            <a:srgbClr val="333399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defTabSz="449263" rtl="0" eaLnBrk="0" fontAlgn="base" hangingPunct="0">
        <a:lnSpc>
          <a:spcPct val="124000"/>
        </a:lnSpc>
        <a:spcBef>
          <a:spcPct val="0"/>
        </a:spcBef>
        <a:spcAft>
          <a:spcPct val="0"/>
        </a:spcAft>
        <a:buClr>
          <a:srgbClr val="3333CC"/>
        </a:buClr>
        <a:buSzPct val="100000"/>
        <a:buFont typeface="Arial" panose="020B0604020202020204" pitchFamily="34" charset="0"/>
        <a:defRPr sz="3200" b="1">
          <a:solidFill>
            <a:srgbClr val="333399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defTabSz="449263" rtl="0" eaLnBrk="0" fontAlgn="base" hangingPunct="0">
        <a:lnSpc>
          <a:spcPct val="124000"/>
        </a:lnSpc>
        <a:spcBef>
          <a:spcPct val="0"/>
        </a:spcBef>
        <a:spcAft>
          <a:spcPct val="0"/>
        </a:spcAft>
        <a:buClr>
          <a:srgbClr val="3333CC"/>
        </a:buClr>
        <a:buSzPct val="100000"/>
        <a:buFont typeface="Arial" panose="020B0604020202020204" pitchFamily="34" charset="0"/>
        <a:defRPr sz="3200" b="1">
          <a:solidFill>
            <a:srgbClr val="333399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defTabSz="449263" rtl="0" eaLnBrk="0" fontAlgn="base" hangingPunct="0">
        <a:lnSpc>
          <a:spcPct val="124000"/>
        </a:lnSpc>
        <a:spcBef>
          <a:spcPct val="0"/>
        </a:spcBef>
        <a:spcAft>
          <a:spcPct val="0"/>
        </a:spcAft>
        <a:buClr>
          <a:srgbClr val="3333CC"/>
        </a:buClr>
        <a:buSzPct val="100000"/>
        <a:buFont typeface="Arial" panose="020B0604020202020204" pitchFamily="34" charset="0"/>
        <a:defRPr sz="3200" b="1">
          <a:solidFill>
            <a:srgbClr val="333399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536700" indent="-215900" algn="l" defTabSz="449263" rtl="0" eaLnBrk="0" fontAlgn="base" hangingPunct="0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2400" b="1">
          <a:solidFill>
            <a:srgbClr val="3333CC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1993900" indent="-215900" algn="l" defTabSz="449263" rtl="0" eaLnBrk="0" fontAlgn="base" hangingPunct="0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2400" b="1">
          <a:solidFill>
            <a:srgbClr val="3333CC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2451100" indent="-215900" algn="l" defTabSz="449263" rtl="0" eaLnBrk="0" fontAlgn="base" hangingPunct="0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2400" b="1">
          <a:solidFill>
            <a:srgbClr val="3333CC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2908300" indent="-215900" algn="l" defTabSz="449263" rtl="0" eaLnBrk="0" fontAlgn="base" hangingPunct="0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2400" b="1">
          <a:solidFill>
            <a:srgbClr val="3333CC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79400" indent="-279400" algn="l" defTabSz="449263" rtl="0" fontAlgn="base">
        <a:spcBef>
          <a:spcPct val="50000"/>
        </a:spcBef>
        <a:spcAft>
          <a:spcPct val="0"/>
        </a:spcAft>
        <a:buClr>
          <a:srgbClr val="003366"/>
        </a:buClr>
        <a:buSzPct val="80000"/>
        <a:buFont typeface="Wingdings" panose="05000000000000000000" pitchFamily="2" charset="2"/>
        <a:buChar char="n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749300" indent="-279400" algn="l" defTabSz="449263" rtl="0" fontAlgn="base">
        <a:spcBef>
          <a:spcPct val="50000"/>
        </a:spcBef>
        <a:spcAft>
          <a:spcPct val="0"/>
        </a:spcAft>
        <a:buClr>
          <a:srgbClr val="3333CC"/>
        </a:buClr>
        <a:buSzPct val="80000"/>
        <a:buFont typeface="Wingdings" panose="05000000000000000000" pitchFamily="2" charset="2"/>
        <a:buChar char="q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149350" indent="-209550" algn="l" defTabSz="449263" rtl="0" fontAlgn="base">
        <a:spcBef>
          <a:spcPct val="50000"/>
        </a:spcBef>
        <a:spcAft>
          <a:spcPct val="0"/>
        </a:spcAft>
        <a:buClr>
          <a:schemeClr val="hlink"/>
        </a:buClr>
        <a:buChar char="o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1749425" indent="-228600" algn="l" defTabSz="449263" rtl="0" eaLnBrk="0" fontAlgn="base" hangingPunct="0">
        <a:lnSpc>
          <a:spcPct val="102000"/>
        </a:lnSpc>
        <a:spcBef>
          <a:spcPts val="450"/>
        </a:spcBef>
        <a:spcAft>
          <a:spcPct val="0"/>
        </a:spcAft>
        <a:buClr>
          <a:srgbClr val="CC3300"/>
        </a:buClr>
        <a:buSzPct val="100000"/>
        <a:buFont typeface="Wingdings" panose="05000000000000000000" pitchFamily="2" charset="2"/>
        <a:buChar char=""/>
        <a:defRPr kern="1200">
          <a:solidFill>
            <a:srgbClr val="000000"/>
          </a:solidFill>
          <a:latin typeface="Comic Sans MS" panose="030F0702030302020204" pitchFamily="66" charset="0"/>
          <a:ea typeface="+mn-ea"/>
          <a:cs typeface="+mn-cs"/>
        </a:defRPr>
      </a:lvl4pPr>
      <a:lvl5pPr marL="2168525" indent="-228600" algn="l" defTabSz="449263" rtl="0" eaLnBrk="0" fontAlgn="base" hangingPunct="0">
        <a:lnSpc>
          <a:spcPct val="102000"/>
        </a:lnSpc>
        <a:spcBef>
          <a:spcPts val="450"/>
        </a:spcBef>
        <a:spcAft>
          <a:spcPct val="0"/>
        </a:spcAft>
        <a:buClr>
          <a:srgbClr val="CC3300"/>
        </a:buClr>
        <a:buSzPct val="100000"/>
        <a:buFont typeface="Wingdings" panose="05000000000000000000" pitchFamily="2" charset="2"/>
        <a:buChar char=""/>
        <a:defRPr kern="1200">
          <a:solidFill>
            <a:srgbClr val="000000"/>
          </a:solidFill>
          <a:latin typeface="Comic Sans MS" panose="030F07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D6CC4-8CF2-4777-89D4-4C9CC3F6A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第六周上机课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0E817E-5511-4FCE-AFC5-3409D2C73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程序的测试与调试</a:t>
            </a:r>
            <a:endParaRPr lang="en-US" altLang="zh-CN" dirty="0"/>
          </a:p>
          <a:p>
            <a:r>
              <a:rPr lang="en-US" altLang="zh-CN" dirty="0"/>
              <a:t>&amp;</a:t>
            </a:r>
            <a:r>
              <a:rPr lang="zh-CN" altLang="en-US" dirty="0"/>
              <a:t>讲解第五周作业</a:t>
            </a:r>
          </a:p>
        </p:txBody>
      </p:sp>
    </p:spTree>
    <p:extLst>
      <p:ext uri="{BB962C8B-B14F-4D97-AF65-F5344CB8AC3E}">
        <p14:creationId xmlns:p14="http://schemas.microsoft.com/office/powerpoint/2010/main" val="1047930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白箱测试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语句和路径覆盖的例子：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def </a:t>
            </a:r>
            <a:r>
              <a:rPr lang="en-US" altLang="zh-CN" dirty="0" err="1"/>
              <a:t>isPrime</a:t>
            </a:r>
            <a:r>
              <a:rPr lang="en-US" altLang="zh-CN" dirty="0"/>
              <a:t>(n) :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if</a:t>
            </a:r>
            <a:r>
              <a:rPr lang="en-US" altLang="zh-CN" dirty="0"/>
              <a:t> n &lt; 2: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    return False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k = 2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while</a:t>
            </a:r>
            <a:r>
              <a:rPr lang="en-US" altLang="zh-CN" dirty="0"/>
              <a:t> k * k &lt;= n :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00FF"/>
                </a:solidFill>
              </a:rPr>
              <a:t>if</a:t>
            </a:r>
            <a:r>
              <a:rPr lang="en-US" altLang="zh-CN" dirty="0"/>
              <a:t> n % k == 0 :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        return False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    k += 1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return True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考虑语句的覆盖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考虑路径“覆盖”</a:t>
            </a:r>
          </a:p>
        </p:txBody>
      </p:sp>
    </p:spTree>
    <p:extLst>
      <p:ext uri="{BB962C8B-B14F-4D97-AF65-F5344CB8AC3E}">
        <p14:creationId xmlns:p14="http://schemas.microsoft.com/office/powerpoint/2010/main" val="157112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程序调试 </a:t>
            </a:r>
            <a:r>
              <a:rPr lang="en-US" altLang="zh-CN" dirty="0"/>
              <a:t>(Debugging)</a:t>
            </a:r>
            <a:endParaRPr lang="zh-CN" alt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排除程序中的错误，主要靠人</a:t>
            </a:r>
            <a:r>
              <a:rPr lang="zh-CN" altLang="en-US" dirty="0">
                <a:solidFill>
                  <a:srgbClr val="0000FF"/>
                </a:solidFill>
              </a:rPr>
              <a:t>观察和分析</a:t>
            </a:r>
            <a:r>
              <a:rPr lang="zh-CN" altLang="en-US" dirty="0"/>
              <a:t>，基本方法：</a:t>
            </a:r>
          </a:p>
          <a:p>
            <a:pPr lvl="1" eaLnBrk="1" hangingPunct="1"/>
            <a:r>
              <a:rPr lang="zh-CN" altLang="en-US" dirty="0"/>
              <a:t>人工检查代码，根据已知的错误情况设法确定出错的原因</a:t>
            </a:r>
          </a:p>
          <a:p>
            <a:pPr lvl="1" eaLnBrk="1" hangingPunct="1"/>
            <a:r>
              <a:rPr lang="zh-CN" altLang="en-US" dirty="0"/>
              <a:t>设计有针对性的数据，</a:t>
            </a:r>
            <a:r>
              <a:rPr lang="zh-CN" altLang="en-US" dirty="0">
                <a:solidFill>
                  <a:srgbClr val="0000FF"/>
                </a:solidFill>
              </a:rPr>
              <a:t>设法使错误重现或不出现</a:t>
            </a:r>
            <a:r>
              <a:rPr lang="zh-CN" altLang="en-US" dirty="0"/>
              <a:t>，排除疑问</a:t>
            </a:r>
          </a:p>
          <a:p>
            <a:pPr lvl="1" eaLnBrk="1" hangingPunct="1"/>
            <a:r>
              <a:rPr lang="zh-CN" altLang="en-US" dirty="0"/>
              <a:t>确定错误根源后设法修改代码，消除错误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</a:rPr>
              <a:t>良好的程序结构</a:t>
            </a:r>
            <a:r>
              <a:rPr lang="zh-CN" altLang="en-US" dirty="0"/>
              <a:t>有助于确定错误原因和修改程序、消除错误</a:t>
            </a:r>
            <a:endParaRPr lang="en-US" altLang="zh-CN" dirty="0"/>
          </a:p>
          <a:p>
            <a:pPr eaLnBrk="1" hangingPunct="1">
              <a:spcBef>
                <a:spcPts val="1200"/>
              </a:spcBef>
            </a:pPr>
            <a:r>
              <a:rPr lang="zh-CN" altLang="en-US" dirty="0"/>
              <a:t>如果通过人工检查代码的方式无法确认和消除错误，可以通过</a:t>
            </a:r>
            <a:r>
              <a:rPr lang="zh-CN" altLang="en-US" dirty="0">
                <a:solidFill>
                  <a:srgbClr val="0000FF"/>
                </a:solidFill>
              </a:rPr>
              <a:t>追踪程序运行过程</a:t>
            </a:r>
            <a:r>
              <a:rPr lang="zh-CN" altLang="en-US" dirty="0"/>
              <a:t>的方式进一步仔细检查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/>
              <a:t>常用方法：在程序一些关键点加入打印语句 </a:t>
            </a:r>
            <a:r>
              <a:rPr lang="en-US" altLang="zh-CN" dirty="0"/>
              <a:t>(</a:t>
            </a:r>
            <a:r>
              <a:rPr lang="zh-CN" altLang="en-US" dirty="0"/>
              <a:t>如用 </a:t>
            </a:r>
            <a:r>
              <a:rPr lang="en-US" altLang="zh-CN" dirty="0"/>
              <a:t>print)</a:t>
            </a:r>
            <a:r>
              <a:rPr lang="zh-CN" altLang="en-US" dirty="0"/>
              <a:t>，输入一些变量 </a:t>
            </a:r>
            <a:r>
              <a:rPr lang="en-US" altLang="zh-CN" dirty="0"/>
              <a:t>(</a:t>
            </a:r>
            <a:r>
              <a:rPr lang="zh-CN" altLang="en-US" dirty="0"/>
              <a:t>表达式</a:t>
            </a:r>
            <a:r>
              <a:rPr lang="en-US" altLang="zh-CN" dirty="0"/>
              <a:t>) </a:t>
            </a:r>
            <a:r>
              <a:rPr lang="zh-CN" altLang="en-US" dirty="0"/>
              <a:t>的值，帮助判断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/>
              <a:t>利用 </a:t>
            </a:r>
            <a:r>
              <a:rPr lang="en-US" altLang="zh-CN" dirty="0"/>
              <a:t>debug </a:t>
            </a:r>
            <a:r>
              <a:rPr lang="zh-CN" altLang="en-US" dirty="0"/>
              <a:t>工具，如 </a:t>
            </a:r>
            <a:r>
              <a:rPr lang="en-US" altLang="zh-CN" dirty="0"/>
              <a:t>IDLE </a:t>
            </a:r>
            <a:r>
              <a:rPr lang="zh-CN" altLang="en-US" dirty="0"/>
              <a:t>或者 </a:t>
            </a:r>
            <a:r>
              <a:rPr lang="en-US" altLang="zh-CN" dirty="0" err="1"/>
              <a:t>Pycharm</a:t>
            </a:r>
            <a:r>
              <a:rPr lang="en-US" altLang="zh-CN" dirty="0"/>
              <a:t> </a:t>
            </a:r>
            <a:r>
              <a:rPr lang="zh-CN" altLang="en-US" dirty="0"/>
              <a:t>中有关功能</a:t>
            </a:r>
          </a:p>
          <a:p>
            <a:pPr marL="469900" lvl="1" indent="0" eaLnBrk="1" hangingPunct="1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908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67989C-08D6-4572-A460-1CE77BEA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第二节</a:t>
            </a:r>
            <a:br>
              <a:rPr lang="en-US" altLang="zh-CN" dirty="0"/>
            </a:br>
            <a:r>
              <a:rPr lang="en-US" altLang="zh-CN" dirty="0"/>
              <a:t>Python</a:t>
            </a:r>
            <a:r>
              <a:rPr lang="zh-CN" altLang="en-US" dirty="0"/>
              <a:t>程序测试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736B6D-C5E1-4ED8-AB57-350B520F0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388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IDLE </a:t>
            </a:r>
            <a:r>
              <a:rPr lang="zh-CN" altLang="en-US"/>
              <a:t>调试功能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 </a:t>
            </a:r>
            <a:r>
              <a:rPr lang="en-US" altLang="zh-CN" dirty="0"/>
              <a:t>IDLE </a:t>
            </a:r>
            <a:r>
              <a:rPr lang="zh-CN" altLang="en-US" dirty="0"/>
              <a:t>的调试器可以比较方便地查看程序执行中的状态和状态变化情况，寻找程序错误的线索</a:t>
            </a:r>
          </a:p>
          <a:p>
            <a:pPr eaLnBrk="1" hangingPunct="1"/>
            <a:r>
              <a:rPr lang="en-US" altLang="zh-CN" dirty="0"/>
              <a:t>IDLE </a:t>
            </a:r>
            <a:r>
              <a:rPr lang="zh-CN" altLang="en-US" dirty="0"/>
              <a:t>里默认的 </a:t>
            </a:r>
            <a:r>
              <a:rPr lang="en-US" altLang="zh-CN" dirty="0"/>
              <a:t>run 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0000FF"/>
                </a:solidFill>
              </a:rPr>
              <a:t>执行当前模块的所有代码</a:t>
            </a:r>
            <a:endParaRPr lang="en-US" altLang="zh-CN" dirty="0">
              <a:solidFill>
                <a:srgbClr val="0000FF"/>
              </a:solidFill>
            </a:endParaRPr>
          </a:p>
          <a:p>
            <a:pPr eaLnBrk="1" hangingPunct="1"/>
            <a:r>
              <a:rPr lang="zh-CN" altLang="en-US" dirty="0"/>
              <a:t>调试功能是执行到一半暂停：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/>
              <a:t>提供了一组</a:t>
            </a:r>
            <a:r>
              <a:rPr lang="zh-CN" altLang="en-US" dirty="0">
                <a:solidFill>
                  <a:srgbClr val="0000FF"/>
                </a:solidFill>
              </a:rPr>
              <a:t>控制程序的执行</a:t>
            </a:r>
            <a:r>
              <a:rPr lang="zh-CN" altLang="en-US" dirty="0"/>
              <a:t>过程的操作</a:t>
            </a:r>
          </a:p>
          <a:p>
            <a:pPr lvl="2" eaLnBrk="1" hangingPunct="1">
              <a:spcBef>
                <a:spcPts val="1200"/>
              </a:spcBef>
            </a:pPr>
            <a:r>
              <a:rPr lang="zh-CN" altLang="en-US" dirty="0"/>
              <a:t>单步执行，一次执行一个语句</a:t>
            </a:r>
          </a:p>
          <a:p>
            <a:pPr lvl="2" eaLnBrk="1" hangingPunct="1">
              <a:spcBef>
                <a:spcPts val="1200"/>
              </a:spcBef>
            </a:pPr>
            <a:r>
              <a:rPr lang="zh-CN" altLang="en-US" dirty="0"/>
              <a:t>进入</a:t>
            </a:r>
            <a:r>
              <a:rPr lang="en-US" altLang="zh-CN" dirty="0"/>
              <a:t>/</a:t>
            </a:r>
            <a:r>
              <a:rPr lang="zh-CN" altLang="en-US" dirty="0"/>
              <a:t>完成函数，或者一步完成一个函数调用的执行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/>
              <a:t>在代码中设置</a:t>
            </a:r>
            <a:r>
              <a:rPr lang="zh-CN" altLang="en-US" dirty="0">
                <a:solidFill>
                  <a:srgbClr val="0000FF"/>
                </a:solidFill>
              </a:rPr>
              <a:t>断点</a:t>
            </a:r>
            <a:r>
              <a:rPr lang="zh-CN" altLang="en-US" dirty="0"/>
              <a:t>，要求执行暂停在断点等待检查和命令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/>
              <a:t>程序暂停时，检查当前函数和其他尚未结束的函数的状态 </a:t>
            </a:r>
            <a:r>
              <a:rPr lang="en-US" altLang="zh-CN" dirty="0"/>
              <a:t>(</a:t>
            </a:r>
            <a:r>
              <a:rPr lang="zh-CN" altLang="en-US" dirty="0"/>
              <a:t>局部变量、非局部变量和全局变量的</a:t>
            </a:r>
            <a:r>
              <a:rPr lang="zh-CN" altLang="en-US" dirty="0">
                <a:solidFill>
                  <a:srgbClr val="0000FF"/>
                </a:solidFill>
              </a:rPr>
              <a:t>取值情况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24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IDLE </a:t>
            </a:r>
            <a:r>
              <a:rPr lang="zh-CN" altLang="en-US"/>
              <a:t>调试功能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Python Shell </a:t>
            </a:r>
            <a:r>
              <a:rPr lang="zh-CN" altLang="en-US" dirty="0"/>
              <a:t>窗口的 </a:t>
            </a:r>
            <a:r>
              <a:rPr lang="en-US" altLang="zh-CN" dirty="0"/>
              <a:t>Debug </a:t>
            </a:r>
            <a:r>
              <a:rPr lang="zh-CN" altLang="en-US" dirty="0"/>
              <a:t>菜单，提供主要调试功能</a:t>
            </a:r>
          </a:p>
          <a:p>
            <a:pPr lvl="1" eaLnBrk="1" hangingPunct="1"/>
            <a:r>
              <a:rPr lang="en-US" altLang="zh-CN" dirty="0"/>
              <a:t>Debugger </a:t>
            </a:r>
            <a:r>
              <a:rPr lang="zh-CN" altLang="en-US" dirty="0"/>
              <a:t>项启动</a:t>
            </a:r>
            <a:r>
              <a:rPr lang="zh-CN" altLang="en-US" dirty="0">
                <a:solidFill>
                  <a:srgbClr val="0000FF"/>
                </a:solidFill>
              </a:rPr>
              <a:t>调试器</a:t>
            </a:r>
            <a:r>
              <a:rPr lang="zh-CN" altLang="en-US" dirty="0"/>
              <a:t>窗口</a:t>
            </a:r>
            <a:endParaRPr lang="en-US" altLang="zh-CN" dirty="0"/>
          </a:p>
          <a:p>
            <a:pPr lvl="2"/>
            <a:r>
              <a:rPr lang="zh-CN" altLang="en-US" dirty="0"/>
              <a:t>进入调试模式，使程序以调试方式执行</a:t>
            </a:r>
            <a:endParaRPr lang="en-US" altLang="zh-CN" dirty="0"/>
          </a:p>
          <a:p>
            <a:pPr lvl="2"/>
            <a:r>
              <a:rPr lang="zh-CN" altLang="en-US" dirty="0"/>
              <a:t>关闭调试器窗口导致系统退出调试模式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EFB9FB-B13D-40B5-A3C0-6C1F03E075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8" t="4896" r="16479" b="-2820"/>
          <a:stretch/>
        </p:blipFill>
        <p:spPr>
          <a:xfrm>
            <a:off x="1691680" y="3284984"/>
            <a:ext cx="5142639" cy="222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17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程序调试</a:t>
            </a:r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启动 </a:t>
            </a:r>
            <a:r>
              <a:rPr lang="en-US" altLang="zh-CN" dirty="0"/>
              <a:t>Debugger (</a:t>
            </a:r>
            <a:r>
              <a:rPr lang="zh-CN" altLang="en-US" dirty="0"/>
              <a:t>调试器</a:t>
            </a:r>
            <a:r>
              <a:rPr lang="en-US" altLang="zh-CN" dirty="0"/>
              <a:t>)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系统显示 [</a:t>
            </a:r>
            <a:r>
              <a:rPr lang="en-US" altLang="zh-CN" dirty="0"/>
              <a:t>DEBUG ON]，</a:t>
            </a:r>
            <a:r>
              <a:rPr lang="zh-CN" altLang="en-US" dirty="0"/>
              <a:t>执行将在调试器控制下进行</a:t>
            </a:r>
          </a:p>
          <a:p>
            <a:pPr lvl="1" eaLnBrk="1" hangingPunct="1"/>
            <a:r>
              <a:rPr lang="zh-CN" altLang="en-US" dirty="0"/>
              <a:t>可选显示 </a:t>
            </a:r>
            <a:r>
              <a:rPr lang="en-US" altLang="zh-CN" dirty="0"/>
              <a:t>Stack (</a:t>
            </a:r>
            <a:r>
              <a:rPr lang="zh-CN" altLang="en-US" dirty="0"/>
              <a:t>运行栈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Source (</a:t>
            </a:r>
            <a:r>
              <a:rPr lang="zh-CN" altLang="en-US" dirty="0"/>
              <a:t>源代码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Locals (</a:t>
            </a:r>
            <a:r>
              <a:rPr lang="zh-CN" altLang="en-US" dirty="0"/>
              <a:t>局部定义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 err="1"/>
              <a:t>Globals</a:t>
            </a:r>
            <a:r>
              <a:rPr lang="en-US" altLang="zh-CN" dirty="0"/>
              <a:t> (</a:t>
            </a:r>
            <a:r>
              <a:rPr lang="zh-CN" altLang="en-US" dirty="0"/>
              <a:t>全局定义</a:t>
            </a:r>
            <a:r>
              <a:rPr lang="en-US" altLang="zh-CN" dirty="0"/>
              <a:t>)</a:t>
            </a:r>
            <a:endParaRPr lang="zh-CN" altLang="en-US" dirty="0"/>
          </a:p>
          <a:p>
            <a:pPr eaLnBrk="1" hangingPunct="1"/>
            <a:r>
              <a:rPr lang="zh-CN" altLang="en-US" dirty="0"/>
              <a:t>调试器的运行控制按钮：</a:t>
            </a:r>
          </a:p>
          <a:p>
            <a:pPr lvl="1" eaLnBrk="1" hangingPunct="1"/>
            <a:r>
              <a:rPr lang="en-US" altLang="zh-CN" dirty="0"/>
              <a:t>Go：</a:t>
            </a:r>
            <a:r>
              <a:rPr lang="zh-CN" altLang="en-US" dirty="0"/>
              <a:t>运行到结束</a:t>
            </a:r>
          </a:p>
          <a:p>
            <a:pPr lvl="1" eaLnBrk="1" hangingPunct="1"/>
            <a:r>
              <a:rPr lang="en-US" altLang="zh-CN" dirty="0">
                <a:solidFill>
                  <a:srgbClr val="0000FF"/>
                </a:solidFill>
              </a:rPr>
              <a:t>Step</a:t>
            </a:r>
            <a:r>
              <a:rPr lang="en-US" altLang="zh-CN" dirty="0"/>
              <a:t>：</a:t>
            </a:r>
            <a:r>
              <a:rPr lang="zh-CN" altLang="en-US" dirty="0"/>
              <a:t>运行一步 </a:t>
            </a:r>
            <a:r>
              <a:rPr lang="en-US" altLang="zh-CN" dirty="0"/>
              <a:t>(</a:t>
            </a:r>
            <a:r>
              <a:rPr lang="zh-CN" altLang="en-US" dirty="0"/>
              <a:t>一个基本语句，遇到函数调用时</a:t>
            </a:r>
            <a:r>
              <a:rPr lang="zh-CN" altLang="en-US" dirty="0">
                <a:solidFill>
                  <a:srgbClr val="0000FF"/>
                </a:solidFill>
              </a:rPr>
              <a:t>进入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endParaRPr lang="zh-CN" altLang="en-US" dirty="0"/>
          </a:p>
          <a:p>
            <a:pPr lvl="1" eaLnBrk="1" hangingPunct="1"/>
            <a:r>
              <a:rPr lang="en-US" altLang="zh-CN" dirty="0">
                <a:solidFill>
                  <a:srgbClr val="0000FF"/>
                </a:solidFill>
              </a:rPr>
              <a:t>Over</a:t>
            </a:r>
            <a:r>
              <a:rPr lang="en-US" altLang="zh-CN" dirty="0"/>
              <a:t>：</a:t>
            </a:r>
            <a:r>
              <a:rPr lang="zh-CN" altLang="en-US" dirty="0"/>
              <a:t>运行一步</a:t>
            </a:r>
            <a:r>
              <a:rPr lang="en-US" altLang="zh-CN" dirty="0"/>
              <a:t>(</a:t>
            </a:r>
            <a:r>
              <a:rPr lang="zh-CN" altLang="en-US" dirty="0"/>
              <a:t>遇到函数调用时</a:t>
            </a:r>
            <a:r>
              <a:rPr lang="zh-CN" altLang="en-US" dirty="0">
                <a:solidFill>
                  <a:srgbClr val="0000FF"/>
                </a:solidFill>
              </a:rPr>
              <a:t>不进入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endParaRPr lang="zh-CN" altLang="en-US" dirty="0"/>
          </a:p>
          <a:p>
            <a:pPr lvl="1" eaLnBrk="1" hangingPunct="1"/>
            <a:r>
              <a:rPr lang="en-US" altLang="zh-CN" dirty="0">
                <a:solidFill>
                  <a:srgbClr val="0000FF"/>
                </a:solidFill>
              </a:rPr>
              <a:t>Out</a:t>
            </a:r>
            <a:r>
              <a:rPr lang="en-US" altLang="zh-CN" dirty="0"/>
              <a:t>：</a:t>
            </a:r>
            <a:r>
              <a:rPr lang="zh-CN" altLang="en-US" dirty="0"/>
              <a:t>运行到</a:t>
            </a:r>
            <a:r>
              <a:rPr lang="zh-CN" altLang="en-US" dirty="0">
                <a:solidFill>
                  <a:srgbClr val="0000FF"/>
                </a:solidFill>
              </a:rPr>
              <a:t>当前函数退出</a:t>
            </a:r>
            <a:r>
              <a:rPr lang="zh-CN" altLang="en-US" dirty="0"/>
              <a:t>，执行到函数调用语句后的位置</a:t>
            </a:r>
          </a:p>
          <a:p>
            <a:pPr lvl="1" eaLnBrk="1" hangingPunct="1"/>
            <a:r>
              <a:rPr lang="en-US" altLang="zh-CN" dirty="0"/>
              <a:t>Quit：</a:t>
            </a:r>
            <a:r>
              <a:rPr lang="zh-CN" altLang="en-US" dirty="0"/>
              <a:t>结束本次调试运行</a:t>
            </a:r>
          </a:p>
        </p:txBody>
      </p:sp>
    </p:spTree>
    <p:extLst>
      <p:ext uri="{BB962C8B-B14F-4D97-AF65-F5344CB8AC3E}">
        <p14:creationId xmlns:p14="http://schemas.microsoft.com/office/powerpoint/2010/main" val="729321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31F84-1428-4DF7-9C49-2DB356C0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Go/Step/Over/Out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31E3A3-4BAB-4524-A48E-FA9EC09D8B5A}"/>
              </a:ext>
            </a:extLst>
          </p:cNvPr>
          <p:cNvSpPr/>
          <p:nvPr/>
        </p:nvSpPr>
        <p:spPr bwMode="auto">
          <a:xfrm>
            <a:off x="1763688" y="1956182"/>
            <a:ext cx="1872208" cy="3168352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a=10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func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(a)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b=100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</a:t>
            </a:r>
            <a:r>
              <a:rPr lang="en-US" altLang="zh-CN" dirty="0" err="1"/>
              <a:t>func</a:t>
            </a:r>
            <a:r>
              <a:rPr lang="en-US" altLang="zh-CN" dirty="0"/>
              <a:t>(b)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# </a:t>
            </a:r>
            <a:r>
              <a:rPr lang="zh-CN" altLang="en-US" dirty="0"/>
              <a:t>程序结束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31103-F0DF-4E54-B811-B1EFF7501EAA}"/>
              </a:ext>
            </a:extLst>
          </p:cNvPr>
          <p:cNvSpPr/>
          <p:nvPr/>
        </p:nvSpPr>
        <p:spPr bwMode="auto">
          <a:xfrm>
            <a:off x="4766114" y="2384884"/>
            <a:ext cx="1872208" cy="2268252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def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func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(x):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  y=x+5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    z=y*3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    print(z)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212B3B75-7E00-477C-85B4-DE16B6DAA14A}"/>
              </a:ext>
            </a:extLst>
          </p:cNvPr>
          <p:cNvSpPr/>
          <p:nvPr/>
        </p:nvSpPr>
        <p:spPr bwMode="auto">
          <a:xfrm rot="5400000">
            <a:off x="1519603" y="2312876"/>
            <a:ext cx="216024" cy="144016"/>
          </a:xfrm>
          <a:prstGeom prst="triangle">
            <a:avLst/>
          </a:prstGeom>
          <a:solidFill>
            <a:srgbClr val="FFC000"/>
          </a:solidFill>
          <a:ln w="1587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23EF96C6-5A82-44EB-BCC0-B933A47F4241}"/>
              </a:ext>
            </a:extLst>
          </p:cNvPr>
          <p:cNvSpPr/>
          <p:nvPr/>
        </p:nvSpPr>
        <p:spPr bwMode="auto">
          <a:xfrm rot="19956383" flipH="1">
            <a:off x="1295757" y="2235511"/>
            <a:ext cx="2363793" cy="2730752"/>
          </a:xfrm>
          <a:prstGeom prst="arc">
            <a:avLst>
              <a:gd name="adj1" fmla="val 16781792"/>
              <a:gd name="adj2" fmla="val 10768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C033D2-5E11-43FF-A60A-846995774F8E}"/>
              </a:ext>
            </a:extLst>
          </p:cNvPr>
          <p:cNvSpPr/>
          <p:nvPr/>
        </p:nvSpPr>
        <p:spPr>
          <a:xfrm>
            <a:off x="649318" y="3198167"/>
            <a:ext cx="595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Go</a:t>
            </a:r>
            <a:endParaRPr lang="zh-CN" altLang="en-US" dirty="0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758E8C19-145A-429E-8961-AE05CEC7CA4E}"/>
              </a:ext>
            </a:extLst>
          </p:cNvPr>
          <p:cNvSpPr/>
          <p:nvPr/>
        </p:nvSpPr>
        <p:spPr bwMode="auto">
          <a:xfrm rot="19956383" flipH="1">
            <a:off x="1628367" y="2454353"/>
            <a:ext cx="590115" cy="617232"/>
          </a:xfrm>
          <a:prstGeom prst="arc">
            <a:avLst>
              <a:gd name="adj1" fmla="val 16781792"/>
              <a:gd name="adj2" fmla="val 10768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E5146E-EE1C-4AF4-B677-8AC896EBB5EF}"/>
              </a:ext>
            </a:extLst>
          </p:cNvPr>
          <p:cNvSpPr/>
          <p:nvPr/>
        </p:nvSpPr>
        <p:spPr>
          <a:xfrm>
            <a:off x="818595" y="2569226"/>
            <a:ext cx="85151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dirty="0"/>
              <a:t>Over</a:t>
            </a:r>
            <a:endParaRPr lang="zh-CN" altLang="en-US" dirty="0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2EC98311-7B9F-4E8B-A57E-E0BD50C18F0D}"/>
              </a:ext>
            </a:extLst>
          </p:cNvPr>
          <p:cNvSpPr/>
          <p:nvPr/>
        </p:nvSpPr>
        <p:spPr bwMode="auto">
          <a:xfrm rot="16437748" flipH="1">
            <a:off x="3233003" y="-720279"/>
            <a:ext cx="2363793" cy="4934113"/>
          </a:xfrm>
          <a:prstGeom prst="arc">
            <a:avLst>
              <a:gd name="adj1" fmla="val 17728324"/>
              <a:gd name="adj2" fmla="val 2038343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56E6F7-DD05-4347-AA91-F606D70EB706}"/>
              </a:ext>
            </a:extLst>
          </p:cNvPr>
          <p:cNvSpPr/>
          <p:nvPr/>
        </p:nvSpPr>
        <p:spPr>
          <a:xfrm>
            <a:off x="3839882" y="2442036"/>
            <a:ext cx="817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Step</a:t>
            </a:r>
            <a:endParaRPr lang="zh-CN" altLang="en-US" dirty="0"/>
          </a:p>
        </p:txBody>
      </p:sp>
      <p:sp>
        <p:nvSpPr>
          <p:cNvPr id="13" name="弧形 12">
            <a:extLst>
              <a:ext uri="{FF2B5EF4-FFF2-40B4-BE49-F238E27FC236}">
                <a16:creationId xmlns:a16="http://schemas.microsoft.com/office/drawing/2014/main" id="{A438E8E4-162F-478B-B99D-D877F75D1EF0}"/>
              </a:ext>
            </a:extLst>
          </p:cNvPr>
          <p:cNvSpPr/>
          <p:nvPr/>
        </p:nvSpPr>
        <p:spPr bwMode="auto">
          <a:xfrm rot="6262996">
            <a:off x="2545032" y="-312147"/>
            <a:ext cx="2363793" cy="4934113"/>
          </a:xfrm>
          <a:prstGeom prst="arc">
            <a:avLst>
              <a:gd name="adj1" fmla="val 17856682"/>
              <a:gd name="adj2" fmla="val 2038343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4984C7-1FE5-4712-BC25-C6203E3A98EE}"/>
              </a:ext>
            </a:extLst>
          </p:cNvPr>
          <p:cNvSpPr/>
          <p:nvPr/>
        </p:nvSpPr>
        <p:spPr>
          <a:xfrm>
            <a:off x="3818560" y="3004935"/>
            <a:ext cx="679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Out</a:t>
            </a:r>
            <a:endParaRPr lang="zh-CN" altLang="en-US" dirty="0"/>
          </a:p>
        </p:txBody>
      </p:sp>
      <p:sp>
        <p:nvSpPr>
          <p:cNvPr id="15" name="弧形 14">
            <a:extLst>
              <a:ext uri="{FF2B5EF4-FFF2-40B4-BE49-F238E27FC236}">
                <a16:creationId xmlns:a16="http://schemas.microsoft.com/office/drawing/2014/main" id="{B63FBF09-1198-469A-95AB-D393810A59B1}"/>
              </a:ext>
            </a:extLst>
          </p:cNvPr>
          <p:cNvSpPr/>
          <p:nvPr/>
        </p:nvSpPr>
        <p:spPr bwMode="auto">
          <a:xfrm rot="19956383" flipH="1">
            <a:off x="5019897" y="3415965"/>
            <a:ext cx="590115" cy="617232"/>
          </a:xfrm>
          <a:prstGeom prst="arc">
            <a:avLst>
              <a:gd name="adj1" fmla="val 16781792"/>
              <a:gd name="adj2" fmla="val 10768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B3D333F-7706-4C92-9737-AEA57DCA0F88}"/>
              </a:ext>
            </a:extLst>
          </p:cNvPr>
          <p:cNvSpPr/>
          <p:nvPr/>
        </p:nvSpPr>
        <p:spPr>
          <a:xfrm>
            <a:off x="4210125" y="3530838"/>
            <a:ext cx="851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04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程序调试流程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1) </a:t>
            </a:r>
            <a:r>
              <a:rPr lang="zh-CN" altLang="en-US" dirty="0"/>
              <a:t>在 </a:t>
            </a:r>
            <a:r>
              <a:rPr lang="en-US" altLang="zh-CN" dirty="0"/>
              <a:t>IDLE </a:t>
            </a:r>
            <a:r>
              <a:rPr lang="zh-CN" altLang="en-US" dirty="0"/>
              <a:t>编辑器里可以设置 </a:t>
            </a:r>
            <a:r>
              <a:rPr lang="en-US" altLang="zh-CN" dirty="0"/>
              <a:t>(</a:t>
            </a:r>
            <a:r>
              <a:rPr lang="zh-CN" altLang="en-US" dirty="0"/>
              <a:t>程序执行</a:t>
            </a:r>
            <a:r>
              <a:rPr lang="en-US" altLang="zh-CN" dirty="0"/>
              <a:t>) </a:t>
            </a:r>
            <a:r>
              <a:rPr lang="zh-CN" altLang="en-US" dirty="0">
                <a:solidFill>
                  <a:srgbClr val="0000FF"/>
                </a:solidFill>
              </a:rPr>
              <a:t>断点</a:t>
            </a:r>
            <a:r>
              <a:rPr lang="zh-CN" altLang="en-US" dirty="0"/>
              <a:t> </a:t>
            </a:r>
            <a:r>
              <a:rPr lang="en-US" altLang="zh-CN" dirty="0"/>
              <a:t>(breakpoint)</a:t>
            </a:r>
          </a:p>
          <a:p>
            <a:pPr lvl="1" eaLnBrk="1" hangingPunct="1"/>
            <a:r>
              <a:rPr lang="zh-CN" altLang="en-US" dirty="0"/>
              <a:t>在希望程序运行中断的代码行按右键，选 </a:t>
            </a:r>
            <a:r>
              <a:rPr lang="en-US" altLang="zh-CN" dirty="0"/>
              <a:t>Set Breakpoint</a:t>
            </a:r>
          </a:p>
          <a:p>
            <a:pPr lvl="2" eaLnBrk="1" hangingPunct="1"/>
            <a:r>
              <a:rPr lang="zh-CN" altLang="en-US" dirty="0"/>
              <a:t>允许同时设置任意多个断点</a:t>
            </a:r>
          </a:p>
          <a:p>
            <a:pPr lvl="2" eaLnBrk="1" hangingPunct="1"/>
            <a:r>
              <a:rPr lang="zh-CN" altLang="en-US" dirty="0"/>
              <a:t>可随时用 </a:t>
            </a:r>
            <a:r>
              <a:rPr lang="en-US" altLang="zh-CN" dirty="0"/>
              <a:t>Clear Breakpoint </a:t>
            </a:r>
            <a:r>
              <a:rPr lang="zh-CN" altLang="en-US" dirty="0"/>
              <a:t>清除断点，包括调试运行中</a:t>
            </a:r>
          </a:p>
          <a:p>
            <a:pPr marL="0" indent="0">
              <a:buNone/>
            </a:pPr>
            <a:r>
              <a:rPr lang="en-US" altLang="zh-CN" dirty="0"/>
              <a:t>2) </a:t>
            </a:r>
            <a:r>
              <a:rPr lang="zh-CN" altLang="en-US" dirty="0"/>
              <a:t>在 </a:t>
            </a:r>
            <a:r>
              <a:rPr lang="en-US" altLang="zh-CN" dirty="0"/>
              <a:t>Python Shell </a:t>
            </a:r>
            <a:r>
              <a:rPr lang="zh-CN" altLang="en-US" dirty="0"/>
              <a:t>窗口启动调试器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3) </a:t>
            </a:r>
            <a:r>
              <a:rPr lang="zh-CN" altLang="en-US" dirty="0"/>
              <a:t>在用 </a:t>
            </a:r>
            <a:r>
              <a:rPr lang="en-US" altLang="zh-CN" dirty="0">
                <a:solidFill>
                  <a:srgbClr val="0000FF"/>
                </a:solidFill>
              </a:rPr>
              <a:t>Go</a:t>
            </a:r>
            <a:r>
              <a:rPr lang="en-US" altLang="zh-CN" dirty="0"/>
              <a:t> </a:t>
            </a:r>
            <a:r>
              <a:rPr lang="zh-CN" altLang="en-US" dirty="0"/>
              <a:t>按钮启动运行时，程序运行到一个断点就会暂停执行，停在尚未执行那一行的状态</a:t>
            </a:r>
          </a:p>
          <a:p>
            <a:pPr marL="0" indent="0" eaLnBrk="1" hangingPunct="1">
              <a:buNone/>
            </a:pPr>
            <a:r>
              <a:rPr lang="en-US" altLang="zh-CN" dirty="0"/>
              <a:t>4) </a:t>
            </a:r>
            <a:r>
              <a:rPr lang="zh-CN" altLang="en-US" dirty="0"/>
              <a:t>执行中断时，可以在调试器窗口里检查当前的状态情况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5) </a:t>
            </a:r>
            <a:r>
              <a:rPr lang="zh-CN" altLang="en-US" dirty="0"/>
              <a:t>可以通过调试器的菜单按钮 </a:t>
            </a:r>
            <a:r>
              <a:rPr lang="en-US" altLang="zh-CN" dirty="0"/>
              <a:t>(Step/Over/Out) </a:t>
            </a:r>
            <a:r>
              <a:rPr lang="zh-CN" altLang="en-US" dirty="0">
                <a:solidFill>
                  <a:srgbClr val="0000FF"/>
                </a:solidFill>
              </a:rPr>
              <a:t>继续执行</a:t>
            </a:r>
          </a:p>
        </p:txBody>
      </p:sp>
    </p:spTree>
    <p:extLst>
      <p:ext uri="{BB962C8B-B14F-4D97-AF65-F5344CB8AC3E}">
        <p14:creationId xmlns:p14="http://schemas.microsoft.com/office/powerpoint/2010/main" val="510944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67989C-08D6-4572-A460-1CE77BEA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第三节</a:t>
            </a:r>
            <a:br>
              <a:rPr lang="en-US" altLang="zh-CN" dirty="0"/>
            </a:br>
            <a:r>
              <a:rPr lang="zh-CN" altLang="en-US" sz="5400" dirty="0"/>
              <a:t>作业讲解 </a:t>
            </a:r>
            <a:r>
              <a:rPr lang="en-US" altLang="zh-CN" sz="5400" dirty="0"/>
              <a:t>&amp; debug</a:t>
            </a:r>
            <a:r>
              <a:rPr lang="zh-CN" altLang="en-US" sz="5400" dirty="0"/>
              <a:t>实战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00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D7508E6-B56D-4571-8954-7BEC4FBD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5:</a:t>
            </a:r>
            <a:r>
              <a:rPr lang="zh-CN" altLang="en-US" dirty="0"/>
              <a:t>过滤多余的空格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6109279-500D-413A-A85C-BDC466B9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审题：</a:t>
            </a:r>
            <a:r>
              <a:rPr lang="en-US" altLang="zh-CN" dirty="0"/>
              <a:t>xxx[</a:t>
            </a:r>
            <a:r>
              <a:rPr lang="zh-CN" altLang="en-US" dirty="0"/>
              <a:t>若干空格</a:t>
            </a:r>
            <a:r>
              <a:rPr lang="en-US" altLang="zh-CN" dirty="0"/>
              <a:t>]xxx[</a:t>
            </a:r>
            <a:r>
              <a:rPr lang="zh-CN" altLang="en-US" dirty="0"/>
              <a:t>若干空格</a:t>
            </a:r>
            <a:r>
              <a:rPr lang="en-US" altLang="zh-CN" dirty="0"/>
              <a:t>]...xxx</a:t>
            </a:r>
          </a:p>
          <a:p>
            <a:r>
              <a:rPr lang="zh-CN" altLang="en-US" dirty="0"/>
              <a:t>思路：</a:t>
            </a:r>
            <a:endParaRPr lang="en-US" altLang="zh-CN" dirty="0"/>
          </a:p>
          <a:p>
            <a:pPr lvl="1"/>
            <a:r>
              <a:rPr lang="zh-CN" altLang="en-US" dirty="0"/>
              <a:t>基础方法</a:t>
            </a:r>
            <a:r>
              <a:rPr lang="en-US" altLang="zh-CN" dirty="0"/>
              <a:t>——</a:t>
            </a:r>
            <a:r>
              <a:rPr lang="zh-CN" altLang="en-US" dirty="0"/>
              <a:t>逐个输出字符，发现有多余的空格，跳过</a:t>
            </a:r>
            <a:endParaRPr lang="en-US" altLang="zh-CN" dirty="0"/>
          </a:p>
          <a:p>
            <a:pPr lvl="1"/>
            <a:r>
              <a:rPr lang="zh-CN" altLang="en-US" dirty="0"/>
              <a:t>捷径</a:t>
            </a:r>
            <a:r>
              <a:rPr lang="en-US" altLang="zh-CN" dirty="0"/>
              <a:t>——</a:t>
            </a:r>
            <a:r>
              <a:rPr lang="zh-CN" altLang="en-US" dirty="0"/>
              <a:t>使用</a:t>
            </a:r>
            <a:r>
              <a:rPr lang="en-US" altLang="zh-CN" dirty="0"/>
              <a:t>split</a:t>
            </a:r>
            <a:r>
              <a:rPr lang="zh-CN" altLang="en-US" dirty="0"/>
              <a:t>函数，得到</a:t>
            </a:r>
            <a:r>
              <a:rPr lang="en-US" altLang="zh-CN" dirty="0"/>
              <a:t>[</a:t>
            </a:r>
            <a:r>
              <a:rPr lang="en-US" altLang="zh-CN" dirty="0" err="1"/>
              <a:t>xxx,xxx,xxx</a:t>
            </a:r>
            <a:r>
              <a:rPr lang="en-US" altLang="zh-CN" dirty="0"/>
              <a:t>,...]</a:t>
            </a:r>
            <a:r>
              <a:rPr lang="zh-CN" altLang="en-US" dirty="0"/>
              <a:t>列表，再拼接成一个字符串</a:t>
            </a:r>
            <a:endParaRPr lang="en-US" altLang="zh-CN" dirty="0"/>
          </a:p>
          <a:p>
            <a:pPr lvl="2"/>
            <a:r>
              <a:rPr lang="zh-CN" altLang="en-US" dirty="0"/>
              <a:t>拼接也有捷径，</a:t>
            </a:r>
            <a:r>
              <a:rPr lang="en-US" altLang="zh-CN" dirty="0"/>
              <a:t>join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脑洞方法</a:t>
            </a:r>
            <a:r>
              <a:rPr lang="en-US" altLang="zh-CN" dirty="0"/>
              <a:t>——</a:t>
            </a:r>
            <a:r>
              <a:rPr lang="zh-CN" altLang="en-US" dirty="0"/>
              <a:t>寻找两个空格，将其替换成一个空格，重复，直到没有两个空格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574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67989C-08D6-4572-A460-1CE77BEA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</a:t>
            </a:r>
            <a:br>
              <a:rPr lang="en-US" altLang="zh-CN" dirty="0"/>
            </a:br>
            <a:r>
              <a:rPr lang="zh-CN" altLang="en-US" dirty="0"/>
              <a:t>基础概念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736B6D-C5E1-4ED8-AB57-350B520F0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2164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E12DA-D123-4BAF-B885-04A6869E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示范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788D1AA-9B09-4ACA-BBF9-1342A392F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066" y="1412776"/>
            <a:ext cx="7211144" cy="3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29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88A40-23AE-4A11-9124-6D891C0B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6:</a:t>
            </a:r>
            <a:r>
              <a:rPr lang="zh-CN" altLang="en-US" dirty="0"/>
              <a:t>检查是否出现某单词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4F28A-AE07-460F-B415-B573CDC9C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审题：字符串以空格为界，划分成单词，判断是否有给定单词</a:t>
            </a:r>
            <a:endParaRPr lang="en-US" altLang="zh-CN" dirty="0"/>
          </a:p>
          <a:p>
            <a:r>
              <a:rPr lang="zh-CN" altLang="en-US" dirty="0"/>
              <a:t>错误方法：</a:t>
            </a:r>
            <a:r>
              <a:rPr lang="en-US" altLang="zh-CN" dirty="0"/>
              <a:t>if w in s</a:t>
            </a:r>
            <a:r>
              <a:rPr lang="zh-CN" altLang="en-US" dirty="0"/>
              <a:t>，</a:t>
            </a:r>
            <a:r>
              <a:rPr lang="en-US" altLang="zh-CN" dirty="0"/>
              <a:t>return True</a:t>
            </a:r>
          </a:p>
          <a:p>
            <a:r>
              <a:rPr lang="zh-CN" altLang="en-US" dirty="0"/>
              <a:t>思路：</a:t>
            </a:r>
            <a:endParaRPr lang="en-US" altLang="zh-CN" dirty="0"/>
          </a:p>
          <a:p>
            <a:pPr lvl="1"/>
            <a:r>
              <a:rPr lang="zh-CN" altLang="en-US" dirty="0"/>
              <a:t>基础方法</a:t>
            </a:r>
            <a:r>
              <a:rPr lang="en-US" altLang="zh-CN" dirty="0"/>
              <a:t>——</a:t>
            </a:r>
            <a:r>
              <a:rPr lang="zh-CN" altLang="en-US" dirty="0"/>
              <a:t>从字符串</a:t>
            </a:r>
            <a:r>
              <a:rPr lang="en-US" altLang="zh-CN" dirty="0"/>
              <a:t>s</a:t>
            </a:r>
            <a:r>
              <a:rPr lang="zh-CN" altLang="en-US" dirty="0"/>
              <a:t>中依次取出跟</a:t>
            </a:r>
            <a:r>
              <a:rPr lang="en-US" altLang="zh-CN" dirty="0"/>
              <a:t>w</a:t>
            </a:r>
            <a:r>
              <a:rPr lang="zh-CN" altLang="en-US" dirty="0"/>
              <a:t>一样长的子串，做比较</a:t>
            </a:r>
            <a:endParaRPr lang="en-US" altLang="zh-CN" dirty="0"/>
          </a:p>
          <a:p>
            <a:pPr lvl="2"/>
            <a:r>
              <a:rPr lang="zh-CN" altLang="en-US" dirty="0"/>
              <a:t>两侧可能有空格，也可能没有</a:t>
            </a:r>
            <a:endParaRPr lang="en-US" altLang="zh-CN" dirty="0"/>
          </a:p>
          <a:p>
            <a:pPr lvl="1"/>
            <a:r>
              <a:rPr lang="zh-CN" altLang="en-US" dirty="0"/>
              <a:t>捷径</a:t>
            </a:r>
            <a:r>
              <a:rPr lang="en-US" altLang="zh-CN" dirty="0"/>
              <a:t>——split</a:t>
            </a:r>
            <a:r>
              <a:rPr lang="zh-CN" altLang="en-US" dirty="0"/>
              <a:t>函数得到列表，在循环中对列表中每个元素做比较</a:t>
            </a:r>
            <a:endParaRPr lang="en-US" altLang="zh-CN" dirty="0"/>
          </a:p>
          <a:p>
            <a:pPr lvl="2"/>
            <a:r>
              <a:rPr lang="zh-CN" altLang="en-US" dirty="0"/>
              <a:t>需要想清楚何时</a:t>
            </a:r>
            <a:r>
              <a:rPr lang="en-US" altLang="zh-CN" dirty="0"/>
              <a:t>return True</a:t>
            </a:r>
            <a:r>
              <a:rPr lang="zh-CN" altLang="en-US" dirty="0"/>
              <a:t>，何时</a:t>
            </a:r>
            <a:r>
              <a:rPr lang="en-US" altLang="zh-CN" dirty="0"/>
              <a:t>return False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042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6FDDA-75DB-4C8A-9AA9-07175C6B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示范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424FB6-F67D-4848-96F5-6B1E9A6FE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412776"/>
            <a:ext cx="2009481" cy="39665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355458-F8A3-46C7-8225-943F3202B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04" y="1378429"/>
            <a:ext cx="2457506" cy="451214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3389D38-C1B1-44FC-AC1A-3924352D70DB}"/>
              </a:ext>
            </a:extLst>
          </p:cNvPr>
          <p:cNvSpPr/>
          <p:nvPr/>
        </p:nvSpPr>
        <p:spPr bwMode="auto">
          <a:xfrm>
            <a:off x="3923928" y="2964027"/>
            <a:ext cx="720080" cy="264102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12FF676-7AE2-4465-B675-BBE768E35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409" y="1412776"/>
            <a:ext cx="2418646" cy="478250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ACE9BC3-71A2-4F4E-B6F5-FC6C6F4B8D6C}"/>
              </a:ext>
            </a:extLst>
          </p:cNvPr>
          <p:cNvSpPr/>
          <p:nvPr/>
        </p:nvSpPr>
        <p:spPr bwMode="auto">
          <a:xfrm>
            <a:off x="6588224" y="3228129"/>
            <a:ext cx="1584176" cy="344887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53AC58D-8D8E-439B-AADB-757F8E97B2D8}"/>
              </a:ext>
            </a:extLst>
          </p:cNvPr>
          <p:cNvCxnSpPr/>
          <p:nvPr/>
        </p:nvCxnSpPr>
        <p:spPr bwMode="auto">
          <a:xfrm flipV="1">
            <a:off x="1907704" y="3068960"/>
            <a:ext cx="2016224" cy="159169"/>
          </a:xfrm>
          <a:prstGeom prst="straightConnector1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2B176F9-8E12-4AE0-8B8D-3A70D8948702}"/>
              </a:ext>
            </a:extLst>
          </p:cNvPr>
          <p:cNvCxnSpPr>
            <a:cxnSpLocks/>
          </p:cNvCxnSpPr>
          <p:nvPr/>
        </p:nvCxnSpPr>
        <p:spPr bwMode="auto">
          <a:xfrm>
            <a:off x="4705902" y="3113386"/>
            <a:ext cx="1882322" cy="282689"/>
          </a:xfrm>
          <a:prstGeom prst="straightConnector1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07972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23D00-9F55-49D1-AE71-7E6B8B9D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3962CD-9C49-4B05-A457-B11621932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548" y="1180786"/>
            <a:ext cx="2762636" cy="449642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4BCF236-1BE5-49BC-B53A-72539BA6BC97}"/>
              </a:ext>
            </a:extLst>
          </p:cNvPr>
          <p:cNvSpPr/>
          <p:nvPr/>
        </p:nvSpPr>
        <p:spPr bwMode="auto">
          <a:xfrm>
            <a:off x="3681572" y="4725144"/>
            <a:ext cx="2376264" cy="952069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5368DF-B0B1-412B-8BD3-6D4BC41D1B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4"/>
          <a:stretch/>
        </p:blipFill>
        <p:spPr>
          <a:xfrm>
            <a:off x="6414900" y="2060848"/>
            <a:ext cx="2729100" cy="22005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B6AE86C-57A6-4EC9-A98E-84335E0EB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20" y="1148940"/>
            <a:ext cx="2418646" cy="4782501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6A3971A-1C20-4F00-A14D-FC29937D1009}"/>
              </a:ext>
            </a:extLst>
          </p:cNvPr>
          <p:cNvCxnSpPr>
            <a:cxnSpLocks/>
          </p:cNvCxnSpPr>
          <p:nvPr/>
        </p:nvCxnSpPr>
        <p:spPr bwMode="auto">
          <a:xfrm>
            <a:off x="2800166" y="5004695"/>
            <a:ext cx="858568" cy="1"/>
          </a:xfrm>
          <a:prstGeom prst="straightConnector1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60642A7-2D5C-49CF-AAAD-694A536C8FBF}"/>
              </a:ext>
            </a:extLst>
          </p:cNvPr>
          <p:cNvCxnSpPr>
            <a:cxnSpLocks/>
          </p:cNvCxnSpPr>
          <p:nvPr/>
        </p:nvCxnSpPr>
        <p:spPr bwMode="auto">
          <a:xfrm>
            <a:off x="4597662" y="1844824"/>
            <a:ext cx="1990562" cy="720080"/>
          </a:xfrm>
          <a:prstGeom prst="straightConnector1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CE33BAA-E002-4618-9370-FFE09222B6D7}"/>
              </a:ext>
            </a:extLst>
          </p:cNvPr>
          <p:cNvCxnSpPr>
            <a:cxnSpLocks/>
          </p:cNvCxnSpPr>
          <p:nvPr/>
        </p:nvCxnSpPr>
        <p:spPr bwMode="auto">
          <a:xfrm flipV="1">
            <a:off x="6081271" y="4121058"/>
            <a:ext cx="578961" cy="883636"/>
          </a:xfrm>
          <a:prstGeom prst="straightConnector1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65243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B9913-EBB7-4D22-8038-926B2BBF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示范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D86DD2-9C3B-4698-B827-5A00B489F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"/>
          <a:stretch/>
        </p:blipFill>
        <p:spPr>
          <a:xfrm>
            <a:off x="899592" y="1340768"/>
            <a:ext cx="3395576" cy="4582164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529C4ACC-3134-4C19-AC94-E9CCF7E8E121}"/>
              </a:ext>
            </a:extLst>
          </p:cNvPr>
          <p:cNvSpPr txBox="1">
            <a:spLocks/>
          </p:cNvSpPr>
          <p:nvPr/>
        </p:nvSpPr>
        <p:spPr bwMode="auto">
          <a:xfrm>
            <a:off x="5220072" y="4509120"/>
            <a:ext cx="1368152" cy="6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49263" rtl="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Arial" panose="020B0604020202020204" pitchFamily="34" charset="0"/>
              <a:defRPr sz="3200" b="1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Arial" panose="020B0604020202020204" pitchFamily="34" charset="0"/>
              <a:defRPr sz="32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449263" rtl="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Arial" panose="020B0604020202020204" pitchFamily="34" charset="0"/>
              <a:defRPr sz="32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449263" rtl="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Arial" panose="020B0604020202020204" pitchFamily="34" charset="0"/>
              <a:defRPr sz="32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449263" rtl="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Arial" panose="020B0604020202020204" pitchFamily="34" charset="0"/>
              <a:defRPr sz="32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536700" indent="-215900" algn="l" defTabSz="449263" rtl="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 sz="2400" b="1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993900" indent="-215900" algn="l" defTabSz="449263" rtl="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 sz="2400" b="1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451100" indent="-215900" algn="l" defTabSz="449263" rtl="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 sz="2400" b="1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08300" indent="-215900" algn="l" defTabSz="449263" rtl="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 sz="2400" b="1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debug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805CA9-AEF9-49E8-8347-3B0832BCDC36}"/>
              </a:ext>
            </a:extLst>
          </p:cNvPr>
          <p:cNvSpPr/>
          <p:nvPr/>
        </p:nvSpPr>
        <p:spPr>
          <a:xfrm>
            <a:off x="5043717" y="1626095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333399"/>
                </a:solidFill>
                <a:latin typeface="+mj-lt"/>
                <a:ea typeface="+mj-ea"/>
                <a:cs typeface="+mj-cs"/>
              </a:rPr>
              <a:t>测试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925789-5F17-46C2-BA2C-4A6B30D98F75}"/>
              </a:ext>
            </a:extLst>
          </p:cNvPr>
          <p:cNvSpPr/>
          <p:nvPr/>
        </p:nvSpPr>
        <p:spPr>
          <a:xfrm>
            <a:off x="5100779" y="2575165"/>
            <a:ext cx="384592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 = let's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</a:p>
          <a:p>
            <a:r>
              <a:rPr lang="en-US" altLang="zh-CN" dirty="0"/>
              <a:t>w = let's / test / it / has / let</a:t>
            </a:r>
          </a:p>
          <a:p>
            <a:endParaRPr lang="en-US" altLang="zh-CN" dirty="0"/>
          </a:p>
          <a:p>
            <a:r>
              <a:rPr lang="zh-CN" altLang="en-US" dirty="0"/>
              <a:t>发现问题！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666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程序开发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通过了语法和类型检查的程序，可以实际运行，下一步工作是设法确认它</a:t>
            </a:r>
            <a:r>
              <a:rPr lang="zh-CN" altLang="en-US" dirty="0">
                <a:solidFill>
                  <a:srgbClr val="0000FF"/>
                </a:solidFill>
              </a:rPr>
              <a:t>是否确实满足需求 </a:t>
            </a:r>
            <a:r>
              <a:rPr lang="en-US" altLang="zh-CN" dirty="0"/>
              <a:t>(requirements)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/>
              <a:t>功能正确？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dirty="0"/>
              <a:t>(</a:t>
            </a:r>
            <a:r>
              <a:rPr lang="zh-CN" altLang="en-US" dirty="0"/>
              <a:t>函数</a:t>
            </a:r>
            <a:r>
              <a:rPr lang="en-US" altLang="zh-CN" dirty="0"/>
              <a:t>) </a:t>
            </a:r>
            <a:r>
              <a:rPr lang="zh-CN" altLang="en-US" dirty="0"/>
              <a:t>对正确的参数都能得到正确的结果？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/>
              <a:t>对合适的输入都能产生正确的输出？</a:t>
            </a:r>
          </a:p>
          <a:p>
            <a:pPr eaLnBrk="1" hangingPunct="1"/>
            <a:r>
              <a:rPr lang="zh-CN" altLang="en-US" dirty="0"/>
              <a:t>如何确认程序满足需求 </a:t>
            </a:r>
            <a:r>
              <a:rPr lang="en-US" altLang="zh-CN" dirty="0"/>
              <a:t>(</a:t>
            </a:r>
            <a:r>
              <a:rPr lang="zh-CN" altLang="en-US" dirty="0"/>
              <a:t>“正确”</a:t>
            </a:r>
            <a:r>
              <a:rPr lang="en-US" altLang="zh-CN" dirty="0"/>
              <a:t>)</a:t>
            </a:r>
            <a:r>
              <a:rPr lang="zh-CN" altLang="en-US" dirty="0"/>
              <a:t>？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/>
              <a:t>常规做法是通过一系列</a:t>
            </a:r>
            <a:r>
              <a:rPr lang="zh-CN" altLang="en-US" dirty="0">
                <a:solidFill>
                  <a:srgbClr val="0000FF"/>
                </a:solidFill>
              </a:rPr>
              <a:t>试验运行</a:t>
            </a:r>
            <a:r>
              <a:rPr lang="zh-CN" altLang="en-US" dirty="0"/>
              <a:t>，检查程序的行为或输出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如果发现问题，就设法纠正或改进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/>
              <a:t>是工程中通行的做法</a:t>
            </a:r>
          </a:p>
          <a:p>
            <a:pPr lvl="2" eaLnBrk="1" hangingPunct="1">
              <a:spcBef>
                <a:spcPts val="1200"/>
              </a:spcBef>
              <a:buFontTx/>
              <a:buNone/>
            </a:pPr>
            <a:r>
              <a:rPr lang="zh-CN" altLang="en-US" dirty="0"/>
              <a:t>例如：飞机，机床，电视机等</a:t>
            </a:r>
            <a:endParaRPr lang="en-US" altLang="zh-CN" dirty="0"/>
          </a:p>
          <a:p>
            <a:pPr lvl="2" eaLnBrk="1" hangingPunct="1">
              <a:spcBef>
                <a:spcPts val="1200"/>
              </a:spcBef>
              <a:buFontTx/>
              <a:buNone/>
            </a:pPr>
            <a:r>
              <a:rPr lang="zh-CN" altLang="en-US" dirty="0"/>
              <a:t>设计、制造、试验运行、修改设计并迭代</a:t>
            </a:r>
          </a:p>
        </p:txBody>
      </p:sp>
    </p:spTree>
    <p:extLst>
      <p:ext uri="{BB962C8B-B14F-4D97-AF65-F5344CB8AC3E}">
        <p14:creationId xmlns:p14="http://schemas.microsoft.com/office/powerpoint/2010/main" val="254680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 </a:t>
            </a:r>
            <a:r>
              <a:rPr lang="en-US" altLang="zh-CN" dirty="0"/>
              <a:t>(testing) </a:t>
            </a:r>
            <a:r>
              <a:rPr lang="zh-CN" altLang="en-US" dirty="0"/>
              <a:t>和调试 </a:t>
            </a:r>
            <a:r>
              <a:rPr lang="en-US" altLang="zh-CN" dirty="0"/>
              <a:t>(debugging)</a:t>
            </a:r>
            <a:endParaRPr lang="zh-CN" alt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测试和调试关系密切</a:t>
            </a:r>
            <a:r>
              <a:rPr lang="en-US" altLang="zh-CN" dirty="0"/>
              <a:t>，</a:t>
            </a:r>
            <a:r>
              <a:rPr lang="zh-CN" altLang="en-US" dirty="0"/>
              <a:t>经常交替进行</a:t>
            </a:r>
          </a:p>
          <a:p>
            <a:pPr lvl="1" eaLnBrk="1" hangingPunct="1"/>
            <a:r>
              <a:rPr lang="zh-CN" altLang="en-US" dirty="0"/>
              <a:t>测试：在程序能初步运行后设法找出其中问题的试验，设法</a:t>
            </a:r>
            <a:r>
              <a:rPr lang="zh-CN" altLang="en-US" dirty="0">
                <a:solidFill>
                  <a:srgbClr val="0000FF"/>
                </a:solidFill>
              </a:rPr>
              <a:t>“打败”</a:t>
            </a:r>
            <a:r>
              <a:rPr lang="zh-CN" altLang="en-US" dirty="0"/>
              <a:t>被测程序</a:t>
            </a:r>
          </a:p>
          <a:p>
            <a:pPr lvl="1" eaLnBrk="1" hangingPunct="1"/>
            <a:r>
              <a:rPr lang="zh-CN" altLang="en-US" dirty="0"/>
              <a:t>调试：在确认程序有错误后，设法</a:t>
            </a:r>
            <a:r>
              <a:rPr lang="zh-CN" altLang="en-US" dirty="0">
                <a:solidFill>
                  <a:srgbClr val="0000FF"/>
                </a:solidFill>
              </a:rPr>
              <a:t>找出错误的原因</a:t>
            </a:r>
            <a:r>
              <a:rPr lang="zh-CN" altLang="en-US" dirty="0"/>
              <a:t>，并设法修改程序</a:t>
            </a:r>
            <a:r>
              <a:rPr lang="zh-CN" altLang="en-US" dirty="0">
                <a:solidFill>
                  <a:srgbClr val="0000FF"/>
                </a:solidFill>
              </a:rPr>
              <a:t>消除错误</a:t>
            </a:r>
            <a:r>
              <a:rPr lang="zh-CN" altLang="en-US" dirty="0"/>
              <a:t>的工作</a:t>
            </a:r>
          </a:p>
          <a:p>
            <a:pPr eaLnBrk="1" hangingPunct="1"/>
            <a:r>
              <a:rPr lang="zh-CN" altLang="en-US" dirty="0"/>
              <a:t>程序的</a:t>
            </a:r>
            <a:r>
              <a:rPr lang="zh-CN" altLang="en-US" dirty="0">
                <a:solidFill>
                  <a:srgbClr val="0000FF"/>
                </a:solidFill>
              </a:rPr>
              <a:t>测试应该尽早开始</a:t>
            </a:r>
            <a:r>
              <a:rPr lang="zh-CN" altLang="en-US" dirty="0"/>
              <a:t>，随着开发过程递增式进行</a:t>
            </a:r>
          </a:p>
          <a:p>
            <a:pPr lvl="1" eaLnBrk="1" hangingPunct="1"/>
            <a:r>
              <a:rPr lang="zh-CN" altLang="en-US" dirty="0"/>
              <a:t>对复杂的函数，写出了一些部分就应该试验运行，测试其功能，也积累测试数据和测试运行的辅助代码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对完成的函数进行细致的全面测试；对多个相关函数，应设法仔细考察它们的相互关系是否协调</a:t>
            </a:r>
          </a:p>
          <a:p>
            <a:pPr lvl="1" eaLnBrk="1" hangingPunct="1"/>
            <a:r>
              <a:rPr lang="zh-CN" altLang="en-US" dirty="0"/>
              <a:t>应该在程序成长的过程中</a:t>
            </a:r>
            <a:r>
              <a:rPr lang="zh-CN" altLang="en-US" dirty="0">
                <a:solidFill>
                  <a:srgbClr val="0000FF"/>
                </a:solidFill>
              </a:rPr>
              <a:t>逐步和反复测试</a:t>
            </a:r>
            <a:r>
              <a:rPr lang="zh-CN" altLang="en-US" dirty="0"/>
              <a:t>，尤其是 </a:t>
            </a:r>
            <a:r>
              <a:rPr lang="en-US" altLang="zh-CN" dirty="0"/>
              <a:t>Python </a:t>
            </a:r>
            <a:r>
              <a:rPr lang="zh-CN" altLang="en-US" dirty="0"/>
              <a:t>程序，测试很容易进行</a:t>
            </a:r>
          </a:p>
        </p:txBody>
      </p:sp>
    </p:spTree>
    <p:extLst>
      <p:ext uri="{BB962C8B-B14F-4D97-AF65-F5344CB8AC3E}">
        <p14:creationId xmlns:p14="http://schemas.microsoft.com/office/powerpoint/2010/main" val="240563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程序测试 </a:t>
            </a:r>
            <a:r>
              <a:rPr lang="en-US" altLang="zh-CN" dirty="0"/>
              <a:t>(Testing)</a:t>
            </a:r>
            <a:endParaRPr lang="zh-CN" alt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测试：</a:t>
            </a:r>
            <a:r>
              <a:rPr lang="zh-CN" altLang="en-US" dirty="0"/>
              <a:t>通过试验运行确定</a:t>
            </a:r>
            <a:r>
              <a:rPr lang="zh-CN" altLang="en-US" dirty="0">
                <a:solidFill>
                  <a:schemeClr val="tx1"/>
                </a:solidFill>
              </a:rPr>
              <a:t>程序能“正确”工作</a:t>
            </a:r>
            <a:r>
              <a:rPr lang="zh-CN" altLang="en-US" dirty="0"/>
              <a:t>的过程</a:t>
            </a: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</a:rPr>
              <a:t>用实际数据检查</a:t>
            </a:r>
            <a:r>
              <a:rPr lang="zh-CN" altLang="en-US" dirty="0"/>
              <a:t>程序的行为，设法找出程序中的问题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是实际软件开发中确认程序满足需要的基本手段</a:t>
            </a:r>
          </a:p>
          <a:p>
            <a:pPr lvl="1" eaLnBrk="1" hangingPunct="1"/>
            <a:r>
              <a:rPr lang="zh-CN" altLang="en-US" dirty="0"/>
              <a:t>在实际中</a:t>
            </a:r>
            <a:r>
              <a:rPr lang="zh-CN" altLang="en-US" dirty="0">
                <a:solidFill>
                  <a:srgbClr val="0000FF"/>
                </a:solidFill>
              </a:rPr>
              <a:t>工作量很大 </a:t>
            </a:r>
            <a:r>
              <a:rPr lang="en-US" altLang="zh-CN" dirty="0"/>
              <a:t>(</a:t>
            </a:r>
            <a:r>
              <a:rPr lang="zh-CN" altLang="en-US" dirty="0"/>
              <a:t>整个开发工作量的一半以上</a:t>
            </a:r>
            <a:r>
              <a:rPr lang="en-US" altLang="zh-CN" dirty="0"/>
              <a:t>)</a:t>
            </a:r>
            <a:r>
              <a:rPr lang="zh-CN" altLang="en-US" dirty="0"/>
              <a:t>，需要耗费大量的人工、物力和其他资源</a:t>
            </a:r>
          </a:p>
          <a:p>
            <a:pPr eaLnBrk="1" hangingPunct="1"/>
            <a:r>
              <a:rPr lang="zh-CN" altLang="en-US" dirty="0"/>
              <a:t>测试的局限性</a:t>
            </a:r>
          </a:p>
          <a:p>
            <a:pPr lvl="1" eaLnBrk="1" hangingPunct="1"/>
            <a:r>
              <a:rPr lang="zh-CN" altLang="en-US" dirty="0"/>
              <a:t>一次测试运行只能针对一组特定数据进行</a:t>
            </a:r>
          </a:p>
          <a:p>
            <a:pPr lvl="1" eaLnBrk="1" hangingPunct="1"/>
            <a:r>
              <a:rPr lang="zh-CN" altLang="en-US" dirty="0"/>
              <a:t>程序处理的数据可能有大量不同情况，不可能穷尽</a:t>
            </a:r>
          </a:p>
          <a:p>
            <a:pPr lvl="2" eaLnBrk="1" hangingPunct="1">
              <a:buFontTx/>
              <a:buNone/>
            </a:pPr>
            <a:r>
              <a:rPr lang="zh-CN" altLang="en-US" dirty="0"/>
              <a:t>例如，一个整型参数就有非常多可能取值 </a:t>
            </a:r>
            <a:r>
              <a:rPr lang="en-US" altLang="zh-CN" dirty="0"/>
              <a:t>(</a:t>
            </a:r>
            <a:r>
              <a:rPr lang="zh-CN" altLang="en-US" dirty="0"/>
              <a:t>2</a:t>
            </a:r>
            <a:r>
              <a:rPr lang="zh-CN" altLang="en-US" baseline="30000" dirty="0"/>
              <a:t>32</a:t>
            </a:r>
            <a:r>
              <a:rPr lang="zh-CN" altLang="en-US" dirty="0"/>
              <a:t> 或 2</a:t>
            </a:r>
            <a:r>
              <a:rPr lang="zh-CN" altLang="en-US" baseline="30000" dirty="0"/>
              <a:t>64</a:t>
            </a:r>
            <a:r>
              <a:rPr lang="en-US" altLang="zh-CN" dirty="0"/>
              <a:t>)</a:t>
            </a:r>
            <a:endParaRPr lang="zh-CN" altLang="en-US" dirty="0"/>
          </a:p>
          <a:p>
            <a:pPr eaLnBrk="1" hangingPunct="1"/>
            <a:r>
              <a:rPr lang="zh-CN" altLang="en-US" dirty="0"/>
              <a:t>“</a:t>
            </a:r>
            <a:r>
              <a:rPr lang="zh-CN" altLang="en-US" dirty="0">
                <a:solidFill>
                  <a:srgbClr val="0000FF"/>
                </a:solidFill>
              </a:rPr>
              <a:t>测试只能发现程序有错，不能确认程序没有错</a:t>
            </a:r>
            <a:r>
              <a:rPr lang="zh-CN" altLang="en-US" dirty="0"/>
              <a:t>”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							—— </a:t>
            </a:r>
            <a:r>
              <a:rPr lang="en-US" altLang="zh-CN" dirty="0"/>
              <a:t>E. W. Dijkstra (1930-2002)</a:t>
            </a:r>
          </a:p>
        </p:txBody>
      </p:sp>
    </p:spTree>
    <p:extLst>
      <p:ext uri="{BB962C8B-B14F-4D97-AF65-F5344CB8AC3E}">
        <p14:creationId xmlns:p14="http://schemas.microsoft.com/office/powerpoint/2010/main" val="264364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程序测试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测试是发现程序错误的最重要手段，已经发展为计算机科学技术的一个重要研究领域</a:t>
            </a:r>
          </a:p>
          <a:p>
            <a:pPr lvl="1">
              <a:spcBef>
                <a:spcPts val="1000"/>
              </a:spcBef>
            </a:pPr>
            <a:r>
              <a:rPr lang="zh-CN" altLang="en-US" dirty="0"/>
              <a:t>如何</a:t>
            </a:r>
            <a:r>
              <a:rPr lang="zh-CN" altLang="en-US" dirty="0">
                <a:solidFill>
                  <a:srgbClr val="0000FF"/>
                </a:solidFill>
              </a:rPr>
              <a:t>高效率</a:t>
            </a:r>
            <a:r>
              <a:rPr lang="zh-CN" altLang="en-US" dirty="0"/>
              <a:t>地做测试？</a:t>
            </a:r>
            <a:endParaRPr lang="en-US" altLang="zh-CN" dirty="0"/>
          </a:p>
          <a:p>
            <a:pPr lvl="1">
              <a:spcBef>
                <a:spcPts val="1000"/>
              </a:spcBef>
            </a:pPr>
            <a:r>
              <a:rPr lang="zh-CN" altLang="en-US" dirty="0"/>
              <a:t>如何选择</a:t>
            </a:r>
            <a:r>
              <a:rPr lang="zh-CN" altLang="en-US" dirty="0">
                <a:solidFill>
                  <a:srgbClr val="0000FF"/>
                </a:solidFill>
              </a:rPr>
              <a:t>测试用例</a:t>
            </a:r>
            <a:r>
              <a:rPr lang="zh-CN" altLang="en-US" dirty="0"/>
              <a:t> </a:t>
            </a:r>
            <a:r>
              <a:rPr lang="en-US" altLang="zh-CN" dirty="0"/>
              <a:t>(test cases)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>
              <a:spcBef>
                <a:spcPts val="1000"/>
              </a:spcBef>
            </a:pPr>
            <a:r>
              <a:rPr lang="zh-CN" altLang="en-US" dirty="0"/>
              <a:t>如何评价测试的效果，判断测试结束？</a:t>
            </a:r>
            <a:endParaRPr lang="en-US" altLang="zh-CN" dirty="0"/>
          </a:p>
          <a:p>
            <a:pPr eaLnBrk="1" hangingPunct="1"/>
            <a:r>
              <a:rPr lang="zh-CN" altLang="en-US" dirty="0"/>
              <a:t>基本想法是选择有用的 </a:t>
            </a:r>
            <a:r>
              <a:rPr lang="en-US" altLang="zh-CN" dirty="0"/>
              <a:t>(?) </a:t>
            </a:r>
            <a:r>
              <a:rPr lang="zh-CN" altLang="en-US" dirty="0"/>
              <a:t>数据，尝试运行被测程序，通过检查输出 </a:t>
            </a:r>
            <a:r>
              <a:rPr lang="en-US" altLang="zh-CN" dirty="0"/>
              <a:t>(</a:t>
            </a:r>
            <a:r>
              <a:rPr lang="zh-CN" altLang="en-US" dirty="0"/>
              <a:t>或观察运行过程</a:t>
            </a:r>
            <a:r>
              <a:rPr lang="en-US" altLang="zh-CN" dirty="0"/>
              <a:t>) </a:t>
            </a:r>
            <a:r>
              <a:rPr lang="zh-CN" altLang="en-US" dirty="0"/>
              <a:t>确定程序功能是否正确，工作中</a:t>
            </a:r>
          </a:p>
          <a:p>
            <a:pPr lvl="1" eaLnBrk="1" hangingPunct="1">
              <a:spcBef>
                <a:spcPts val="1000"/>
              </a:spcBef>
            </a:pPr>
            <a:r>
              <a:rPr lang="zh-CN" altLang="en-US" dirty="0"/>
              <a:t>可能发现程序错误，下一步是设法修改程序去消除错误</a:t>
            </a:r>
          </a:p>
          <a:p>
            <a:pPr lvl="1" eaLnBrk="1" hangingPunct="1">
              <a:spcBef>
                <a:spcPts val="1000"/>
              </a:spcBef>
            </a:pPr>
            <a:r>
              <a:rPr lang="zh-CN" altLang="en-US" dirty="0"/>
              <a:t>经过</a:t>
            </a:r>
            <a:r>
              <a:rPr lang="zh-CN" altLang="en-US" dirty="0">
                <a:solidFill>
                  <a:srgbClr val="003366"/>
                </a:solidFill>
              </a:rPr>
              <a:t>“足够多”</a:t>
            </a:r>
            <a:r>
              <a:rPr lang="zh-CN" altLang="en-US" dirty="0"/>
              <a:t>的测试后，则认为程序可以使用</a:t>
            </a:r>
          </a:p>
          <a:p>
            <a:pPr eaLnBrk="1" hangingPunct="1"/>
            <a:r>
              <a:rPr lang="zh-CN" altLang="en-US" dirty="0"/>
              <a:t>另一种检验技术是</a:t>
            </a:r>
            <a:r>
              <a:rPr lang="zh-CN" altLang="en-US" dirty="0">
                <a:solidFill>
                  <a:srgbClr val="003366"/>
                </a:solidFill>
              </a:rPr>
              <a:t>程序验证</a:t>
            </a:r>
            <a:r>
              <a:rPr lang="zh-CN" altLang="en-US" dirty="0"/>
              <a:t>，通过逻辑推理等</a:t>
            </a:r>
            <a:r>
              <a:rPr lang="zh-CN" altLang="en-US" dirty="0">
                <a:solidFill>
                  <a:srgbClr val="0000FF"/>
                </a:solidFill>
              </a:rPr>
              <a:t>数学方法 </a:t>
            </a:r>
            <a:r>
              <a:rPr lang="en-US" altLang="zh-CN" dirty="0"/>
              <a:t>(</a:t>
            </a:r>
            <a:r>
              <a:rPr lang="zh-CN" altLang="en-US" dirty="0"/>
              <a:t>严格</a:t>
            </a:r>
            <a:r>
              <a:rPr lang="en-US" altLang="zh-CN" dirty="0"/>
              <a:t>) </a:t>
            </a:r>
            <a:r>
              <a:rPr lang="zh-CN" altLang="en-US" dirty="0"/>
              <a:t>证明程序正确性</a:t>
            </a:r>
            <a:endParaRPr lang="en-US" altLang="zh-CN" dirty="0"/>
          </a:p>
          <a:p>
            <a:pPr lvl="1"/>
            <a:r>
              <a:rPr lang="zh-CN" altLang="en-US" dirty="0"/>
              <a:t>需要建立程序的语义理论，相关领域和技术正在发展</a:t>
            </a:r>
          </a:p>
        </p:txBody>
      </p:sp>
    </p:spTree>
    <p:extLst>
      <p:ext uri="{BB962C8B-B14F-4D97-AF65-F5344CB8AC3E}">
        <p14:creationId xmlns:p14="http://schemas.microsoft.com/office/powerpoint/2010/main" val="183138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单元测试和集成测试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复杂程序通常由一些部分组成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dirty="0"/>
              <a:t>Python </a:t>
            </a:r>
            <a:r>
              <a:rPr lang="zh-CN" altLang="en-US" dirty="0"/>
              <a:t>程序的</a:t>
            </a:r>
            <a:r>
              <a:rPr lang="zh-CN" altLang="en-US" dirty="0">
                <a:solidFill>
                  <a:srgbClr val="0000FF"/>
                </a:solidFill>
              </a:rPr>
              <a:t>基本功能单元是函数</a:t>
            </a:r>
            <a:r>
              <a:rPr lang="zh-CN" altLang="en-US" dirty="0"/>
              <a:t>，函数是具有独立性的代码体，有清晰的边界和功能</a:t>
            </a:r>
          </a:p>
          <a:p>
            <a:pPr lvl="1" eaLnBrk="1" hangingPunct="1">
              <a:spcBef>
                <a:spcPct val="40000"/>
              </a:spcBef>
            </a:pPr>
            <a:r>
              <a:rPr lang="zh-CN" altLang="en-US" dirty="0"/>
              <a:t>复杂的 </a:t>
            </a:r>
            <a:r>
              <a:rPr lang="en-US" altLang="zh-CN" dirty="0"/>
              <a:t>Python </a:t>
            </a:r>
            <a:r>
              <a:rPr lang="zh-CN" altLang="en-US" dirty="0"/>
              <a:t>程序可能由一组模块 </a:t>
            </a:r>
            <a:r>
              <a:rPr lang="en-US" altLang="zh-CN" dirty="0"/>
              <a:t>(</a:t>
            </a:r>
            <a:r>
              <a:rPr lang="zh-CN" altLang="en-US" dirty="0"/>
              <a:t>代码文件</a:t>
            </a:r>
            <a:r>
              <a:rPr lang="en-US" altLang="zh-CN" dirty="0"/>
              <a:t>) </a:t>
            </a:r>
            <a:r>
              <a:rPr lang="zh-CN" altLang="en-US" dirty="0"/>
              <a:t>组成，一个模块也是一个代码单元</a:t>
            </a:r>
          </a:p>
          <a:p>
            <a:pPr eaLnBrk="1" hangingPunct="1"/>
            <a:r>
              <a:rPr lang="zh-CN" altLang="en-US" dirty="0"/>
              <a:t>复杂程序 </a:t>
            </a:r>
            <a:r>
              <a:rPr lang="en-US" altLang="zh-CN" dirty="0"/>
              <a:t>(</a:t>
            </a:r>
            <a:r>
              <a:rPr lang="zh-CN" altLang="en-US" dirty="0"/>
              <a:t>系统</a:t>
            </a:r>
            <a:r>
              <a:rPr lang="en-US" altLang="zh-CN" dirty="0"/>
              <a:t>) </a:t>
            </a:r>
            <a:r>
              <a:rPr lang="zh-CN" altLang="en-US" dirty="0"/>
              <a:t>的测试需要分步进行</a:t>
            </a:r>
          </a:p>
          <a:p>
            <a:pPr lvl="1" eaLnBrk="1" hangingPunct="1">
              <a:spcBef>
                <a:spcPct val="40000"/>
              </a:spcBef>
            </a:pPr>
            <a:r>
              <a:rPr lang="zh-CN" altLang="en-US" dirty="0"/>
              <a:t>首先，尽可能彻底地检查每个独立的代码单元，确认其功能满足需求 </a:t>
            </a:r>
            <a:r>
              <a:rPr lang="en-US" altLang="zh-CN" dirty="0"/>
              <a:t>—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0000FF"/>
                </a:solidFill>
              </a:rPr>
              <a:t>单元测试</a:t>
            </a:r>
          </a:p>
          <a:p>
            <a:pPr lvl="1" eaLnBrk="1" hangingPunct="1">
              <a:spcBef>
                <a:spcPct val="40000"/>
              </a:spcBef>
            </a:pPr>
            <a:r>
              <a:rPr lang="zh-CN" altLang="en-US" dirty="0"/>
              <a:t>各代码单元测试完成后，逐步将其集成起来测试 </a:t>
            </a:r>
            <a:r>
              <a:rPr lang="en-US" altLang="zh-CN" dirty="0"/>
              <a:t>—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0000FF"/>
                </a:solidFill>
              </a:rPr>
              <a:t>集成测试</a:t>
            </a:r>
          </a:p>
          <a:p>
            <a:pPr lvl="2" eaLnBrk="1" hangingPunct="1">
              <a:spcBef>
                <a:spcPct val="40000"/>
              </a:spcBef>
            </a:pPr>
            <a:r>
              <a:rPr lang="zh-CN" altLang="en-US" dirty="0"/>
              <a:t>检查越来越大的一组单元的整体功能满足需求</a:t>
            </a:r>
          </a:p>
          <a:p>
            <a:pPr lvl="2" eaLnBrk="1" hangingPunct="1">
              <a:spcBef>
                <a:spcPct val="40000"/>
              </a:spcBef>
            </a:pPr>
            <a:r>
              <a:rPr lang="zh-CN" altLang="en-US" dirty="0"/>
              <a:t>最终完成整个系统的测试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dirty="0"/>
              <a:t>良好的程序结构、功能</a:t>
            </a:r>
            <a:r>
              <a:rPr lang="zh-CN" altLang="en-US" dirty="0">
                <a:solidFill>
                  <a:srgbClr val="0000FF"/>
                </a:solidFill>
              </a:rPr>
              <a:t>分解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如函数分解</a:t>
            </a:r>
            <a:r>
              <a:rPr lang="en-US" altLang="zh-CN" dirty="0"/>
              <a:t>)</a:t>
            </a:r>
            <a:r>
              <a:rPr lang="zh-CN" altLang="en-US" dirty="0"/>
              <a:t>，有利于有效的测试</a:t>
            </a:r>
          </a:p>
        </p:txBody>
      </p:sp>
    </p:spTree>
    <p:extLst>
      <p:ext uri="{BB962C8B-B14F-4D97-AF65-F5344CB8AC3E}">
        <p14:creationId xmlns:p14="http://schemas.microsoft.com/office/powerpoint/2010/main" val="201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黑箱测试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黑箱测试：</a:t>
            </a:r>
            <a:r>
              <a:rPr lang="zh-CN" altLang="en-US" dirty="0">
                <a:solidFill>
                  <a:srgbClr val="0000FF"/>
                </a:solidFill>
              </a:rPr>
              <a:t>只考虑程序单元功能</a:t>
            </a:r>
            <a:r>
              <a:rPr lang="zh-CN" altLang="en-US" dirty="0"/>
              <a:t>的测试</a:t>
            </a:r>
            <a:endParaRPr lang="en-US" altLang="zh-CN" dirty="0"/>
          </a:p>
          <a:p>
            <a:pPr lvl="1"/>
            <a:r>
              <a:rPr lang="zh-CN" altLang="en-US" dirty="0"/>
              <a:t>设法确定程序单元的功能，如正确参数/结果关系，输入/输出关系等</a:t>
            </a:r>
            <a:endParaRPr lang="zh-CN" altLang="en-US" dirty="0">
              <a:solidFill>
                <a:srgbClr val="003366"/>
              </a:solidFill>
            </a:endParaRPr>
          </a:p>
          <a:p>
            <a:pPr lvl="1" eaLnBrk="1" hangingPunct="1"/>
            <a:r>
              <a:rPr lang="zh-CN" altLang="en-US" dirty="0"/>
              <a:t>测试要点</a:t>
            </a:r>
          </a:p>
          <a:p>
            <a:pPr lvl="2" eaLnBrk="1" hangingPunct="1"/>
            <a:r>
              <a:rPr lang="zh-CN" altLang="en-US" sz="2000" dirty="0"/>
              <a:t>选择一组“</a:t>
            </a:r>
            <a:r>
              <a:rPr lang="zh-CN" altLang="en-US" sz="2000" dirty="0">
                <a:solidFill>
                  <a:schemeClr val="tx1"/>
                </a:solidFill>
              </a:rPr>
              <a:t>合适的”</a:t>
            </a:r>
            <a:r>
              <a:rPr lang="zh-CN" altLang="en-US" sz="2000" dirty="0">
                <a:solidFill>
                  <a:srgbClr val="0000FF"/>
                </a:solidFill>
              </a:rPr>
              <a:t>测试用例</a:t>
            </a:r>
          </a:p>
          <a:p>
            <a:pPr lvl="2" eaLnBrk="1" hangingPunct="1"/>
            <a:r>
              <a:rPr lang="zh-CN" altLang="en-US" sz="2000" dirty="0"/>
              <a:t>对每个用例，必须有办法判断运行结果 </a:t>
            </a:r>
            <a:r>
              <a:rPr lang="en-US" altLang="zh-CN" sz="2000" dirty="0"/>
              <a:t>(</a:t>
            </a:r>
            <a:r>
              <a:rPr lang="zh-CN" altLang="en-US" sz="2000" dirty="0"/>
              <a:t>效果</a:t>
            </a:r>
            <a:r>
              <a:rPr lang="en-US" altLang="zh-CN" sz="2000" dirty="0"/>
              <a:t>) </a:t>
            </a:r>
            <a:r>
              <a:rPr lang="zh-CN" altLang="en-US" sz="2000" dirty="0"/>
              <a:t>是否满足需求</a:t>
            </a:r>
          </a:p>
          <a:p>
            <a:pPr eaLnBrk="1" hangingPunct="1"/>
            <a:r>
              <a:rPr lang="zh-CN" altLang="en-US" dirty="0"/>
              <a:t>常见的重要测试用例：</a:t>
            </a:r>
          </a:p>
          <a:p>
            <a:pPr lvl="1" eaLnBrk="1" hangingPunct="1"/>
            <a:r>
              <a:rPr lang="zh-CN" altLang="en-US" dirty="0"/>
              <a:t>基本情况，一些易于判断正误的情况</a:t>
            </a: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</a:rPr>
              <a:t>边界情况</a:t>
            </a:r>
            <a:r>
              <a:rPr lang="zh-CN" altLang="en-US" dirty="0"/>
              <a:t>，例如可能取到的最大最小值，特殊参数值等</a:t>
            </a:r>
          </a:p>
          <a:p>
            <a:pPr lvl="1" eaLnBrk="1" hangingPunct="1"/>
            <a:r>
              <a:rPr lang="zh-CN" altLang="en-US" dirty="0"/>
              <a:t>典型错误情况 </a:t>
            </a:r>
            <a:r>
              <a:rPr lang="en-US" altLang="zh-CN" dirty="0"/>
              <a:t>(</a:t>
            </a:r>
            <a:r>
              <a:rPr lang="zh-CN" altLang="en-US" dirty="0"/>
              <a:t>考查程序单元能否正确处理错误</a:t>
            </a:r>
            <a:r>
              <a:rPr lang="en-US" altLang="zh-CN" dirty="0"/>
              <a:t>)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一些常见情况，一组一般性情况</a:t>
            </a:r>
          </a:p>
        </p:txBody>
      </p:sp>
    </p:spTree>
    <p:extLst>
      <p:ext uri="{BB962C8B-B14F-4D97-AF65-F5344CB8AC3E}">
        <p14:creationId xmlns:p14="http://schemas.microsoft.com/office/powerpoint/2010/main" val="176554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白箱测试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白箱测试：依据程序的内部结构进行测试</a:t>
            </a:r>
            <a:endParaRPr lang="en-US" altLang="zh-CN" dirty="0"/>
          </a:p>
          <a:p>
            <a:pPr lvl="1"/>
            <a:r>
              <a:rPr lang="zh-CN" altLang="en-US" dirty="0"/>
              <a:t>一个程序单元的所有代码</a:t>
            </a:r>
            <a:r>
              <a:rPr lang="en-US" altLang="zh-CN" dirty="0"/>
              <a:t>/</a:t>
            </a:r>
            <a:r>
              <a:rPr lang="zh-CN" altLang="en-US" dirty="0">
                <a:solidFill>
                  <a:srgbClr val="0000FF"/>
                </a:solidFill>
              </a:rPr>
              <a:t>所有可能的执行路径</a:t>
            </a:r>
            <a:r>
              <a:rPr lang="zh-CN" altLang="en-US" dirty="0"/>
              <a:t>都“功能正确”，则程序功能正确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/>
              <a:t>程序代码和可能执行路径由代码结构确定，顺序/分支/循环等</a:t>
            </a:r>
            <a:endParaRPr lang="en-US" altLang="zh-CN" dirty="0"/>
          </a:p>
          <a:p>
            <a:pPr eaLnBrk="1" hangingPunct="1"/>
            <a:r>
              <a:rPr lang="zh-CN" altLang="en-US" dirty="0"/>
              <a:t>基本做法：</a:t>
            </a:r>
          </a:p>
          <a:p>
            <a:pPr lvl="1" eaLnBrk="1" hangingPunct="1"/>
            <a:r>
              <a:rPr lang="zh-CN" altLang="en-US" dirty="0"/>
              <a:t>考察程序单元的代码，确定语句或设法确定可能执行路径</a:t>
            </a:r>
          </a:p>
          <a:p>
            <a:pPr lvl="1" eaLnBrk="1" hangingPunct="1"/>
            <a:r>
              <a:rPr lang="zh-CN" altLang="en-US" dirty="0"/>
              <a:t>设计测试用例，设法</a:t>
            </a:r>
          </a:p>
          <a:p>
            <a:pPr lvl="2" eaLnBrk="1" hangingPunct="1">
              <a:spcBef>
                <a:spcPts val="1200"/>
              </a:spcBef>
            </a:pPr>
            <a:r>
              <a:rPr lang="zh-CN" altLang="en-US" dirty="0"/>
              <a:t>“覆盖”程序代码中的每个语句，即要求代码中的</a:t>
            </a:r>
            <a:r>
              <a:rPr lang="zh-CN" altLang="en-US" dirty="0">
                <a:solidFill>
                  <a:srgbClr val="0000FF"/>
                </a:solidFill>
              </a:rPr>
              <a:t>每个语句</a:t>
            </a:r>
            <a:r>
              <a:rPr lang="zh-CN" altLang="en-US" dirty="0"/>
              <a:t>至少被某一个测试用例的执行经过一次</a:t>
            </a:r>
          </a:p>
          <a:p>
            <a:pPr lvl="2" eaLnBrk="1" hangingPunct="1">
              <a:spcBef>
                <a:spcPts val="1200"/>
              </a:spcBef>
            </a:pPr>
            <a:r>
              <a:rPr lang="zh-CN" altLang="en-US" dirty="0"/>
              <a:t>“覆盖”所有执行路径；如果有循环，一般而言不可能穷尽所有路径 </a:t>
            </a:r>
            <a:r>
              <a:rPr lang="en-US" altLang="zh-CN" dirty="0"/>
              <a:t>(</a:t>
            </a:r>
            <a:r>
              <a:rPr lang="zh-CN" altLang="en-US" dirty="0"/>
              <a:t>例如，</a:t>
            </a:r>
            <a:r>
              <a:rPr lang="en-US" altLang="zh-CN" dirty="0"/>
              <a:t>while </a:t>
            </a:r>
            <a:r>
              <a:rPr lang="zh-CN" altLang="en-US" dirty="0"/>
              <a:t>循环通常意味着无穷多条执行路经</a:t>
            </a:r>
            <a:r>
              <a:rPr lang="en-US" altLang="zh-CN" dirty="0"/>
              <a:t>)</a:t>
            </a:r>
            <a:r>
              <a:rPr lang="zh-CN" altLang="en-US" dirty="0"/>
              <a:t>，只能选择测试其中的一些</a:t>
            </a:r>
            <a:r>
              <a:rPr lang="zh-CN" altLang="en-US" dirty="0">
                <a:solidFill>
                  <a:srgbClr val="0000FF"/>
                </a:solidFill>
              </a:rPr>
              <a:t>典型路径</a:t>
            </a:r>
          </a:p>
        </p:txBody>
      </p:sp>
    </p:spTree>
    <p:extLst>
      <p:ext uri="{BB962C8B-B14F-4D97-AF65-F5344CB8AC3E}">
        <p14:creationId xmlns:p14="http://schemas.microsoft.com/office/powerpoint/2010/main" val="21129449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[fleqn]{article}\pagestyle{empty}&#10;\usepackage{latexsym,amsfonts,amsmath}&#10;\begin{document}\large\boldmath&#10;\[&#10;&#10;\]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300"/>
  <p:tag name="DEFAULTMAGNIFICATION" val="1.8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altLang="zh-CN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altLang="zh-CN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26604</TotalTime>
  <Words>2188</Words>
  <Application>Microsoft Office PowerPoint</Application>
  <PresentationFormat>全屏显示(4:3)</PresentationFormat>
  <Paragraphs>180</Paragraphs>
  <Slides>24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Luxi Sans</vt:lpstr>
      <vt:lpstr>StarSymbol</vt:lpstr>
      <vt:lpstr>楷体</vt:lpstr>
      <vt:lpstr>宋体</vt:lpstr>
      <vt:lpstr>Arial</vt:lpstr>
      <vt:lpstr>Comic Sans MS</vt:lpstr>
      <vt:lpstr>Times New Roman</vt:lpstr>
      <vt:lpstr>Wingdings</vt:lpstr>
      <vt:lpstr>1_默认设计模板</vt:lpstr>
      <vt:lpstr>第六周上机课</vt:lpstr>
      <vt:lpstr>第一节 基础概念</vt:lpstr>
      <vt:lpstr>程序开发</vt:lpstr>
      <vt:lpstr>测试 (testing) 和调试 (debugging)</vt:lpstr>
      <vt:lpstr>程序测试 (Testing)</vt:lpstr>
      <vt:lpstr>程序测试</vt:lpstr>
      <vt:lpstr>单元测试和集成测试</vt:lpstr>
      <vt:lpstr>黑箱测试</vt:lpstr>
      <vt:lpstr>白箱测试</vt:lpstr>
      <vt:lpstr>白箱测试</vt:lpstr>
      <vt:lpstr>程序调试 (Debugging)</vt:lpstr>
      <vt:lpstr>第二节 Python程序测试</vt:lpstr>
      <vt:lpstr>IDLE 调试功能</vt:lpstr>
      <vt:lpstr>IDLE 调试功能</vt:lpstr>
      <vt:lpstr>程序调试</vt:lpstr>
      <vt:lpstr>Go/Step/Over/Out</vt:lpstr>
      <vt:lpstr>程序调试流程</vt:lpstr>
      <vt:lpstr>第三节 作业讲解 &amp; debug实战</vt:lpstr>
      <vt:lpstr>5:过滤多余的空格</vt:lpstr>
      <vt:lpstr>示范</vt:lpstr>
      <vt:lpstr>6:检查是否出现某单词</vt:lpstr>
      <vt:lpstr>示范1</vt:lpstr>
      <vt:lpstr>PowerPoint 演示文稿</vt:lpstr>
      <vt:lpstr>示范2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 Slides</dc:title>
  <dc:creator>ray</dc:creator>
  <cp:lastModifiedBy>yjy</cp:lastModifiedBy>
  <cp:revision>1229</cp:revision>
  <cp:lastPrinted>2019-04-01T01:29:40Z</cp:lastPrinted>
  <dcterms:modified xsi:type="dcterms:W3CDTF">2021-10-20T07:02:23Z</dcterms:modified>
</cp:coreProperties>
</file>